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omments/comment1.xml" ContentType="application/vnd.openxmlformats-officedocument.presentationml.comment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Lst>
  <p:sldSz cx="9144000" cy="5143500" type="screen16x9"/>
  <p:notesSz cx="6858000" cy="9144000"/>
  <p:embeddedFontLst>
    <p:embeddedFont>
      <p:font typeface="Cambria Math" panose="02040503050406030204" pitchFamily="18" charset="0"/>
      <p:regular r:id="rId200"/>
    </p:embeddedFont>
    <p:embeddedFont>
      <p:font typeface="Helvetica Neue" panose="020B0604020202020204" charset="0"/>
      <p:regular r:id="rId201"/>
      <p:bold r:id="rId202"/>
      <p:italic r:id="rId203"/>
      <p:boldItalic r:id="rId204"/>
    </p:embeddedFont>
    <p:embeddedFont>
      <p:font typeface="Raleway" panose="020B0604020202020204" charset="0"/>
      <p:regular r:id="rId205"/>
      <p:bold r:id="rId206"/>
      <p:italic r:id="rId207"/>
      <p:boldItalic r:id="rId208"/>
    </p:embeddedFont>
    <p:embeddedFont>
      <p:font typeface="Helvetica Neue Light" panose="020B0604020202020204" charset="0"/>
      <p:regular r:id="rId209"/>
      <p:bold r:id="rId210"/>
      <p:italic r:id="rId211"/>
      <p:boldItalic r:id="rId2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Komitor" initials="" lastIdx="2" clrIdx="0"/>
  <p:cmAuthor id="1" name="Sam SAAL3822" initials="" lastIdx="1" clrIdx="1"/>
  <p:cmAuthor id="2" name="Noah Avery" initials="" lastIdx="3" clrIdx="2"/>
  <p:cmAuthor id="3" name="Ajay Dhindsa" initials="" lastIdx="1" clrIdx="3"/>
  <p:cmAuthor id="4" name="Gabriel GAFE4390" initials="" lastIdx="2" clrIdx="4"/>
  <p:cmAuthor id="5" name="Hanna Galimanis" initials=""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8D6895-F6FA-44B1-86B1-A99637D5D8EA}">
  <a:tblStyle styleId="{E18D6895-F6FA-44B1-86B1-A99637D5D8E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37242EB-1A73-45A7-9DF1-4552A49968D5}"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E8F4313-0359-4C87-B8A6-0C000AFC04CF}"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heme" Target="theme/theme1.xml"/><Relationship Id="rId211"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font" Target="fonts/font7.fntdata"/><Relationship Id="rId201"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font" Target="fonts/font13.fntdata"/><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font" Target="fonts/font3.fntdata"/><Relationship Id="rId207" Type="http://schemas.openxmlformats.org/officeDocument/2006/relationships/font" Target="fonts/font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font" Target="fonts/font4.fntdata"/><Relationship Id="rId208"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font" Target="fonts/font10.fntdata"/><Relationship Id="rId190" Type="http://schemas.openxmlformats.org/officeDocument/2006/relationships/slide" Target="slides/slide189.xml"/><Relationship Id="rId204" Type="http://schemas.openxmlformats.org/officeDocument/2006/relationships/font" Target="fonts/font5.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11.fntdata"/><Relationship Id="rId215"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font" Target="fonts/font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1-17T04:53:06.011" idx="3">
    <p:pos x="838" y="429"/>
    <p:text>Why solder, yes it will be soldered but it will still use a wire to connect to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www.youtube.com/watch?v=L7i4WDU65lU" TargetMode="External"/><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youtube.com/watch?v=L7i4WDU65lU"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f6071ff531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f6071ff531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Gabriel Feldman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024065b54f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024065b54f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Mary</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f617d02e85_13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f617d02e85_1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101b3182057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7" name="Google Shape;1347;g101b3182057_3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Better explain, use &lt; to highlight values versus goal. Greater than</a:t>
            </a:r>
            <a:endParaRPr/>
          </a:p>
          <a:p>
            <a:pPr marL="0" lvl="0" indent="0" algn="l" rtl="0">
              <a:lnSpc>
                <a:spcPct val="100000"/>
              </a:lnSpc>
              <a:spcBef>
                <a:spcPts val="0"/>
              </a:spcBef>
              <a:spcAft>
                <a:spcPts val="0"/>
              </a:spcAft>
              <a:buSzPts val="1100"/>
              <a:buNone/>
            </a:pPr>
            <a:r>
              <a:rPr lang="en"/>
              <a:t>Equation too dense?</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g101b3182057_3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6" name="Google Shape;1396;g101b3182057_3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101b3182057_3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4" name="Google Shape;1404;g101b3182057_3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Not enough info to stand alone</a:t>
            </a:r>
            <a:endParaRPr/>
          </a:p>
          <a:p>
            <a:pPr marL="0" lvl="0" indent="0" algn="l" rtl="0">
              <a:lnSpc>
                <a:spcPct val="100000"/>
              </a:lnSpc>
              <a:spcBef>
                <a:spcPts val="0"/>
              </a:spcBef>
              <a:spcAft>
                <a:spcPts val="0"/>
              </a:spcAft>
              <a:buSzPts val="1100"/>
              <a:buNone/>
            </a:pPr>
            <a:r>
              <a:rPr lang="en"/>
              <a:t>Line at 13, shade the good section</a:t>
            </a:r>
            <a:endParaRPr/>
          </a:p>
          <a:p>
            <a:pPr marL="0" lvl="0" indent="0" algn="l" rtl="0">
              <a:lnSpc>
                <a:spcPct val="100000"/>
              </a:lnSpc>
              <a:spcBef>
                <a:spcPts val="0"/>
              </a:spcBef>
              <a:spcAft>
                <a:spcPts val="0"/>
              </a:spcAft>
              <a:buSzPts val="1100"/>
              <a:buNone/>
            </a:pPr>
            <a:r>
              <a:rPr lang="en"/>
              <a:t>Add in 13 minimum (or maximum?) requirement</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f617d02e85_13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3" name="Google Shape;1413;gf617d02e85_13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Box N, D, p in equation (or terms they impact)</a:t>
            </a:r>
            <a:endParaRPr/>
          </a:p>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f719ba3d99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f719ba3d99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f719ba3d99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f719ba3d99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cb3b9a6949_7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cb3b9a6949_7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f7a3ae5e02_8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f7a3ae5e02_8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Equations? Just input to output feels weird</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f7a3ae5e02_8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f7a3ae5e02_8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Equations? Just input to output feels weird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024065b54f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1024065b54f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Mary</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104a47b742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5" name="Google Shape;1485;g104a47b742a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g104a47b742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5" name="Google Shape;1495;g104a47b742a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3"/>
        <p:cNvGrpSpPr/>
        <p:nvPr/>
      </p:nvGrpSpPr>
      <p:grpSpPr>
        <a:xfrm>
          <a:off x="0" y="0"/>
          <a:ext cx="0" cy="0"/>
          <a:chOff x="0" y="0"/>
          <a:chExt cx="0" cy="0"/>
        </a:xfrm>
      </p:grpSpPr>
      <p:sp>
        <p:nvSpPr>
          <p:cNvPr id="1504" name="Google Shape;1504;g104a47b742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5" name="Google Shape;1505;g104a47b742a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104a47b742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3" name="Google Shape;1513;g104a47b742a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104a47b742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2" name="Google Shape;1522;g104a47b742a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1"/>
        <p:cNvGrpSpPr/>
        <p:nvPr/>
      </p:nvGrpSpPr>
      <p:grpSpPr>
        <a:xfrm>
          <a:off x="0" y="0"/>
          <a:ext cx="0" cy="0"/>
          <a:chOff x="0" y="0"/>
          <a:chExt cx="0" cy="0"/>
        </a:xfrm>
      </p:grpSpPr>
      <p:sp>
        <p:nvSpPr>
          <p:cNvPr id="1532" name="Google Shape;1532;g104a47b742a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3" name="Google Shape;1533;g104a47b742a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04a47b742a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2" name="Google Shape;1542;g104a47b742a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0"/>
        <p:cNvGrpSpPr/>
        <p:nvPr/>
      </p:nvGrpSpPr>
      <p:grpSpPr>
        <a:xfrm>
          <a:off x="0" y="0"/>
          <a:ext cx="0" cy="0"/>
          <a:chOff x="0" y="0"/>
          <a:chExt cx="0" cy="0"/>
        </a:xfrm>
      </p:grpSpPr>
      <p:sp>
        <p:nvSpPr>
          <p:cNvPr id="1551" name="Google Shape;1551;g104a47b742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2" name="Google Shape;1552;g104a47b742a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Reference: https://help.agi.com/odtk/LinkedDocuments/GoodingAnglesOnly.pdf</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g1042f68f2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5" name="Google Shape;1565;g1042f68f2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Ajay</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g104a835e324_8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2" name="Google Shape;1572;g104a835e324_8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24065b54f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024065b54f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Mary</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gcb3b9a6949_4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9" name="Google Shape;1579;gcb3b9a6949_4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https://help.agi.com/odtk/LinkedDocuments/GoodingAnglesOnly.pdf</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f617d02e85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f617d02e85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https://help.agi.com/odtk/LinkedDocuments/GoodingAnglesOnly.pdf</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8"/>
        <p:cNvGrpSpPr/>
        <p:nvPr/>
      </p:nvGrpSpPr>
      <p:grpSpPr>
        <a:xfrm>
          <a:off x="0" y="0"/>
          <a:ext cx="0" cy="0"/>
          <a:chOff x="0" y="0"/>
          <a:chExt cx="0" cy="0"/>
        </a:xfrm>
      </p:grpSpPr>
      <p:sp>
        <p:nvSpPr>
          <p:cNvPr id="1599" name="Google Shape;1599;gcb3b9a6949_4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0" name="Google Shape;1600;gcb3b9a6949_4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https://help.agi.com/odtk/LinkedDocuments/GoodingAnglesOnly.pdf</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f7a3ae5e02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f7a3ae5e02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104a4a9fe26_1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104a4a9fe26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a:t>
            </a:r>
            <a:endParaRPr/>
          </a:p>
          <a:p>
            <a:pPr marL="0" lvl="0" indent="0" algn="l" rtl="0">
              <a:spcBef>
                <a:spcPts val="0"/>
              </a:spcBef>
              <a:spcAft>
                <a:spcPts val="0"/>
              </a:spcAft>
              <a:buNone/>
            </a:pPr>
            <a:r>
              <a:rPr lang="en"/>
              <a:t>https://optcorp.com/products/zwo-holder-ring-asi6200-pro-cameras?gclid=Cj0KCQjw_fiLBhDOARIsAF4khR10zKVtbczTUwQvjziUZ7BXtCXuMxTI7CbFX6WBdL-xDrJ7oyhZOy4aAuvLEALw_wcB</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g104a4a9fe26_1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5" name="Google Shape;1625;g104a4a9fe26_1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Reference: https://www.amazon.com/Neewer-Professional-Panoramic-17-6pounds-8kilograms/dp/B01M4LQ8P6/ref=asc_df_B01M4LQ8P6/?tag=hyprod-20&amp;linkCode=df0&amp;hvadid=309836137809&amp;hvpos=&amp;hvnetw=g&amp;hvrand=7348227515418024315&amp;hvpone=&amp;hvptwo=&amp;hvqmt=&amp;hvdev=c&amp;hvdvcmdl=&amp;hvlocint=&amp;hvlocphy=9028818&amp;hvtargid=pla-402506087649&amp;psc=1</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1023c011a9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3" name="Google Shape;1633;g1023c011a9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cfa0648863_5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cfa0648863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1023c011a9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1023c011a9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104a835e324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104a835e32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024065b54f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024065b54f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Mary</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g104a835e324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3" name="Google Shape;1663;g104a835e324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8"/>
        <p:cNvGrpSpPr/>
        <p:nvPr/>
      </p:nvGrpSpPr>
      <p:grpSpPr>
        <a:xfrm>
          <a:off x="0" y="0"/>
          <a:ext cx="0" cy="0"/>
          <a:chOff x="0" y="0"/>
          <a:chExt cx="0" cy="0"/>
        </a:xfrm>
      </p:grpSpPr>
      <p:sp>
        <p:nvSpPr>
          <p:cNvPr id="1669" name="Google Shape;1669;g102668a749b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0" name="Google Shape;1670;g102668a749b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f719ba3d99_2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f719ba3d99_2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104a835e324_6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104a835e324_6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CPE 4: Algorithm - Analysis Methods Proof</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More in depth step by step</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Show completed butterworth and compare to the image L3Harris provided?</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CPE 4: Algorithm - Machine Learning Proof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CLEARLY explain why and for what reason/what it will do for the project</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Show where training data is coming from and is it enough</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Show what has been done and EXACTLY how we will expand it</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103713139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103713139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g10371313912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7" name="Google Shape;1697;g10371313912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SNR Ratio to High</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g1037453b9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4" name="Google Shape;1704;g1037453b9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10371313912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1" name="Google Shape;1711;g10371313912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fbbc19d4a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fbbc19d4a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49e73869c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49e73869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fbacbeffb7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fbacbeffb7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Mary</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1049e73869c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1" name="Google Shape;1731;g1049e73869c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fa601fba0e_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fa601fba0e_2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Blue on sheet</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fbacbeffb7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5" name="Google Shape;1745;gfbacbeffb7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Yellow on sheet</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fbacbeffb7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fbacbeffb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Red on sheet</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fbbc19d4a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fbbc19d4a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Google Shape;1765;g1049e73869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6" name="Google Shape;1766;g1049e73869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1049e73869c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3" name="Google Shape;1773;g1049e73869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1049e73869c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 name="Google Shape;1782;g1049e73869c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1049e73869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1049e73869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Reference: </a:t>
            </a:r>
            <a:r>
              <a:rPr lang="en" u="sng">
                <a:solidFill>
                  <a:srgbClr val="0097A7"/>
                </a:solidFill>
                <a:hlinkClick r:id="rId3">
                  <a:extLst>
                    <a:ext uri="{A12FA001-AC4F-418D-AE19-62706E023703}">
                      <ahyp:hlinkClr xmlns:ahyp="http://schemas.microsoft.com/office/drawing/2018/hyperlinkcolor" xmlns="" val="tx"/>
                    </a:ext>
                  </a:extLst>
                </a:hlinkClick>
              </a:rPr>
              <a:t>https://www.youtube.com/watch?v=L7i4WDU65lU</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8"/>
        <p:cNvGrpSpPr/>
        <p:nvPr/>
      </p:nvGrpSpPr>
      <p:grpSpPr>
        <a:xfrm>
          <a:off x="0" y="0"/>
          <a:ext cx="0" cy="0"/>
          <a:chOff x="0" y="0"/>
          <a:chExt cx="0" cy="0"/>
        </a:xfrm>
      </p:grpSpPr>
      <p:sp>
        <p:nvSpPr>
          <p:cNvPr id="1799" name="Google Shape;1799;g1049e73869c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0" name="Google Shape;1800;g1049e73869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6071ff531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f6071ff531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1049e73869c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8" name="Google Shape;1808;g1049e73869c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1049e73869c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1049e73869c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1049e73869c_0_1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1049e73869c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1049e73869c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1049e73869c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1049e73869c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0" name="Google Shape;1840;g1049e73869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10371313912_3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8" name="Google Shape;1848;g10371313912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10371313912_3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10371313912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10371313912_3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10371313912_3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10371313912_3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2" name="Google Shape;1872;g10371313912_3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fbbc19d4a9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fbbc19d4a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fa7f8fa4c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fa7f8fa4c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104a4a9fe26_1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104a4a9fe26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104a4a9fe26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104a4a9fe2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104a4a9fe26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104a4a9fe26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8"/>
        <p:cNvGrpSpPr/>
        <p:nvPr/>
      </p:nvGrpSpPr>
      <p:grpSpPr>
        <a:xfrm>
          <a:off x="0" y="0"/>
          <a:ext cx="0" cy="0"/>
          <a:chOff x="0" y="0"/>
          <a:chExt cx="0" cy="0"/>
        </a:xfrm>
      </p:grpSpPr>
      <p:sp>
        <p:nvSpPr>
          <p:cNvPr id="1909" name="Google Shape;1909;g104a4a9fe26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0" name="Google Shape;1910;g104a4a9fe26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g104a4a9fe26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8" name="Google Shape;1918;g104a4a9fe26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104a4a9fe26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104a4a9fe26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04a4a9fe26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04a4a9fe26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0"/>
        <p:cNvGrpSpPr/>
        <p:nvPr/>
      </p:nvGrpSpPr>
      <p:grpSpPr>
        <a:xfrm>
          <a:off x="0" y="0"/>
          <a:ext cx="0" cy="0"/>
          <a:chOff x="0" y="0"/>
          <a:chExt cx="0" cy="0"/>
        </a:xfrm>
      </p:grpSpPr>
      <p:sp>
        <p:nvSpPr>
          <p:cNvPr id="1941" name="Google Shape;1941;g104a4a9fe26_1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2" name="Google Shape;1942;g104a4a9fe26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g1049e73869c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0" name="Google Shape;1950;g1049e73869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5"/>
        <p:cNvGrpSpPr/>
        <p:nvPr/>
      </p:nvGrpSpPr>
      <p:grpSpPr>
        <a:xfrm>
          <a:off x="0" y="0"/>
          <a:ext cx="0" cy="0"/>
          <a:chOff x="0" y="0"/>
          <a:chExt cx="0" cy="0"/>
        </a:xfrm>
      </p:grpSpPr>
      <p:sp>
        <p:nvSpPr>
          <p:cNvPr id="1956" name="Google Shape;1956;g104a4a9fe26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7" name="Google Shape;1957;g104a4a9fe26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a601fba0e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a601fba0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Mary</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3"/>
        <p:cNvGrpSpPr/>
        <p:nvPr/>
      </p:nvGrpSpPr>
      <p:grpSpPr>
        <a:xfrm>
          <a:off x="0" y="0"/>
          <a:ext cx="0" cy="0"/>
          <a:chOff x="0" y="0"/>
          <a:chExt cx="0" cy="0"/>
        </a:xfrm>
      </p:grpSpPr>
      <p:sp>
        <p:nvSpPr>
          <p:cNvPr id="1964" name="Google Shape;1964;g104a4a9fe26_1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5" name="Google Shape;1965;g104a4a9fe26_1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1"/>
        <p:cNvGrpSpPr/>
        <p:nvPr/>
      </p:nvGrpSpPr>
      <p:grpSpPr>
        <a:xfrm>
          <a:off x="0" y="0"/>
          <a:ext cx="0" cy="0"/>
          <a:chOff x="0" y="0"/>
          <a:chExt cx="0" cy="0"/>
        </a:xfrm>
      </p:grpSpPr>
      <p:sp>
        <p:nvSpPr>
          <p:cNvPr id="1972" name="Google Shape;1972;g104a4a9fe26_1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3" name="Google Shape;1973;g104a4a9fe26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9"/>
        <p:cNvGrpSpPr/>
        <p:nvPr/>
      </p:nvGrpSpPr>
      <p:grpSpPr>
        <a:xfrm>
          <a:off x="0" y="0"/>
          <a:ext cx="0" cy="0"/>
          <a:chOff x="0" y="0"/>
          <a:chExt cx="0" cy="0"/>
        </a:xfrm>
      </p:grpSpPr>
      <p:sp>
        <p:nvSpPr>
          <p:cNvPr id="1980" name="Google Shape;1980;g104a4a9fe26_1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1" name="Google Shape;1981;g104a4a9fe26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104a4a9fe26_1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104a4a9fe26_1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5"/>
        <p:cNvGrpSpPr/>
        <p:nvPr/>
      </p:nvGrpSpPr>
      <p:grpSpPr>
        <a:xfrm>
          <a:off x="0" y="0"/>
          <a:ext cx="0" cy="0"/>
          <a:chOff x="0" y="0"/>
          <a:chExt cx="0" cy="0"/>
        </a:xfrm>
      </p:grpSpPr>
      <p:sp>
        <p:nvSpPr>
          <p:cNvPr id="1996" name="Google Shape;1996;g104a4a9fe26_1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7" name="Google Shape;1997;g104a4a9fe26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049e73869c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049e73869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0"/>
        <p:cNvGrpSpPr/>
        <p:nvPr/>
      </p:nvGrpSpPr>
      <p:grpSpPr>
        <a:xfrm>
          <a:off x="0" y="0"/>
          <a:ext cx="0" cy="0"/>
          <a:chOff x="0" y="0"/>
          <a:chExt cx="0" cy="0"/>
        </a:xfrm>
      </p:grpSpPr>
      <p:sp>
        <p:nvSpPr>
          <p:cNvPr id="2011" name="Google Shape;2011;g104a4a9fe26_1_1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2" name="Google Shape;2012;g104a4a9fe26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g104a4a9fe26_1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0" name="Google Shape;2020;g104a4a9fe26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g104a4a9fe26_1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8" name="Google Shape;2028;g104a4a9fe26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4"/>
        <p:cNvGrpSpPr/>
        <p:nvPr/>
      </p:nvGrpSpPr>
      <p:grpSpPr>
        <a:xfrm>
          <a:off x="0" y="0"/>
          <a:ext cx="0" cy="0"/>
          <a:chOff x="0" y="0"/>
          <a:chExt cx="0" cy="0"/>
        </a:xfrm>
      </p:grpSpPr>
      <p:sp>
        <p:nvSpPr>
          <p:cNvPr id="2035" name="Google Shape;2035;g1049e73869c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6" name="Google Shape;2036;g1049e73869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fbacbeffb7_3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fbacbeffb7_3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Mary</a:t>
            </a: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g104a4a9fe26_1_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3" name="Google Shape;2043;g104a4a9fe26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g104a4a9fe26_1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1" name="Google Shape;2051;g104a4a9fe26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104a4a9fe26_1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9" name="Google Shape;2059;g104a4a9fe26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104a4a9fe26_1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104a4a9fe26_1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g104a4a9fe26_1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5" name="Google Shape;2075;g104a4a9fe26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104a4a9fe26_1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104a4a9fe26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9"/>
        <p:cNvGrpSpPr/>
        <p:nvPr/>
      </p:nvGrpSpPr>
      <p:grpSpPr>
        <a:xfrm>
          <a:off x="0" y="0"/>
          <a:ext cx="0" cy="0"/>
          <a:chOff x="0" y="0"/>
          <a:chExt cx="0" cy="0"/>
        </a:xfrm>
      </p:grpSpPr>
      <p:sp>
        <p:nvSpPr>
          <p:cNvPr id="2090" name="Google Shape;2090;g104a4a9fe26_1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1" name="Google Shape;2091;g104a4a9fe26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g104a4a9fe26_1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9" name="Google Shape;2099;g104a4a9fe26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g104a4a9fe26_1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7" name="Google Shape;2107;g104a4a9fe26_1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3"/>
        <p:cNvGrpSpPr/>
        <p:nvPr/>
      </p:nvGrpSpPr>
      <p:grpSpPr>
        <a:xfrm>
          <a:off x="0" y="0"/>
          <a:ext cx="0" cy="0"/>
          <a:chOff x="0" y="0"/>
          <a:chExt cx="0" cy="0"/>
        </a:xfrm>
      </p:grpSpPr>
      <p:sp>
        <p:nvSpPr>
          <p:cNvPr id="2114" name="Google Shape;2114;g104a4a9fe26_1_2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5" name="Google Shape;2115;g104a4a9fe26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f4fb8e29fd_1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f4fb8e29fd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049e73869c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049e73869c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8"/>
        <p:cNvGrpSpPr/>
        <p:nvPr/>
      </p:nvGrpSpPr>
      <p:grpSpPr>
        <a:xfrm>
          <a:off x="0" y="0"/>
          <a:ext cx="0" cy="0"/>
          <a:chOff x="0" y="0"/>
          <a:chExt cx="0" cy="0"/>
        </a:xfrm>
      </p:grpSpPr>
      <p:sp>
        <p:nvSpPr>
          <p:cNvPr id="2129" name="Google Shape;2129;g104a4a9fe26_1_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0" name="Google Shape;2130;g104a4a9fe26_1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104a4a9fe26_1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104a4a9fe26_1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4"/>
        <p:cNvGrpSpPr/>
        <p:nvPr/>
      </p:nvGrpSpPr>
      <p:grpSpPr>
        <a:xfrm>
          <a:off x="0" y="0"/>
          <a:ext cx="0" cy="0"/>
          <a:chOff x="0" y="0"/>
          <a:chExt cx="0" cy="0"/>
        </a:xfrm>
      </p:grpSpPr>
      <p:sp>
        <p:nvSpPr>
          <p:cNvPr id="2145" name="Google Shape;2145;g104a4a9fe26_1_2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6" name="Google Shape;2146;g104a4a9fe26_1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104a4a9fe26_1_2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4" name="Google Shape;2154;g104a4a9fe26_1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cfa0648863_3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2" name="Google Shape;2162;gcfa0648863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7"/>
        <p:cNvGrpSpPr/>
        <p:nvPr/>
      </p:nvGrpSpPr>
      <p:grpSpPr>
        <a:xfrm>
          <a:off x="0" y="0"/>
          <a:ext cx="0" cy="0"/>
          <a:chOff x="0" y="0"/>
          <a:chExt cx="0" cy="0"/>
        </a:xfrm>
      </p:grpSpPr>
      <p:sp>
        <p:nvSpPr>
          <p:cNvPr id="2168" name="Google Shape;2168;gf7a3ae5e02_4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9" name="Google Shape;2169;gf7a3ae5e02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fbacbeffb7_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fbacbeffb7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1c4aa6a0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f1c4aa6a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Gabriel Feldman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cb3b9a694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cb3b9a694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f617d02e85_8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f617d02e85_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f1ed6d74e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f1ed6d74e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fa601fba0e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fa601fba0e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617d02e85_8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f617d02e85_8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cb3b9a6949_8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cb3b9a6949_8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Sam Alvis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01e6e5dcf8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01e6e5dcf8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fa601fba0e_2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fa601fba0e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102668a749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102668a74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02668a749b_1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02668a749b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Crop and zoom 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f6071ff531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f6071ff531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Gabriel Feldman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023c011a9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023c011a9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f617d02e85_8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f617d02e85_8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cb3b9a6949_7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cb3b9a6949_7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fa601fba0e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fa601fba0e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RA and DEC from L3Harris data - choose 2 angle pairs long enough time apart</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02668a749b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102668a749b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unknown sat, matches GEO expectation (low e, i within 15 deg equator, expected a)</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fa601fba0e_2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fa601fba0e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Increase plot label size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04a835e324_6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04a835e324_6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Increase plot label size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fbacbeffb7_6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fbacbeffb7_6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fbacbeffb7_6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fbacbeffb7_6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fbacbeffb7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fbacbeffb7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024065b54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024065b54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Josef</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1024065b54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1024065b5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CPE 4: Algorithm - Analysis Methods Proof</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More in depth step by step</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Show completed butterworth and compare to the image L3Harris provided?</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CPE 4: Algorithm - Machine Learning Proof </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CLEARLY explain why and for what reason/what it will do for the project</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Show where training data is coming from and is it enough</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Show what has been done and EXACTLY how we will expand it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1024065b54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1024065b5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Andrew</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fa601fba0e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fa601fba0e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fa601fba0e_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fa601fba0e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01b318205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01b318205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02668a749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102668a749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035e744505_2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5" name="Google Shape;765;g1035e744505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035e744505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035e744505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fa601fba0e_2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fa601fba0e_2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cb3b9a6949_4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cb3b9a6949_4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719ba3d99_2_2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719ba3d99_2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Josef</a:t>
            </a:r>
            <a:endParaRPr/>
          </a:p>
          <a:p>
            <a:pPr marL="0" lvl="0" indent="0" algn="l" rtl="0">
              <a:spcBef>
                <a:spcPts val="0"/>
              </a:spcBef>
              <a:spcAft>
                <a:spcPts val="0"/>
              </a:spcAft>
              <a:buNone/>
            </a:pPr>
            <a:r>
              <a:rPr lang="en"/>
              <a:t>Change to geostationary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1049e73869c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1049e73869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cfa0648863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cfa064886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fbbc19d4a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fbbc19d4a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a:p>
            <a:pPr marL="0" lvl="0" indent="0" algn="l" rtl="0">
              <a:spcBef>
                <a:spcPts val="0"/>
              </a:spcBef>
              <a:spcAft>
                <a:spcPts val="0"/>
              </a:spcAft>
              <a:buNone/>
            </a:pPr>
            <a:r>
              <a:rPr lang="en"/>
              <a:t>Reference: </a:t>
            </a:r>
            <a:r>
              <a:rPr lang="en" u="sng">
                <a:solidFill>
                  <a:schemeClr val="hlink"/>
                </a:solidFill>
                <a:hlinkClick r:id="rId3"/>
              </a:rPr>
              <a:t>https://www.youtube.com/watch?v=L7i4WDU65lU</a:t>
            </a:r>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fbacbeffb7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fbacbeffb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104a835e324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104a835e324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104a835e324_1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104a835e324_1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Hanna Galimanis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cfa0648863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cfa0648863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fa601fba0e_2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fa601fba0e_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fa601fba0e_2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fa601fba0e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fa601fba0e_2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fa601fba0e_2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fbacbeffb7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fbacbeffb7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Josef</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04a835e324_1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04a835e324_1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Hanna Galimanis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fa601fba0e_2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fa601fba0e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gf719ba3d99_2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2" name="Google Shape;1022;gf719ba3d99_2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f6071ff531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f6071ff531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f5de85649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f5de85649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f5d121ee95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gf5d121ee9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f7a3ae5e02_4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f7a3ae5e02_4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049e73869c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049e73869c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gcfa0648863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1" name="Google Shape;1061;gcfa064886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Blue on sheet</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1049e73869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1049e73869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Zach</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7a3ae5e02_2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7a3ae5e02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Josef</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f7a3ae5e02_2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5" name="Google Shape;1075;gf7a3ae5e02_2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f719ba3d99_2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f719ba3d99_2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f1c4aa6a0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f1c4aa6a0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Combine with 13 and 14</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fa601fba0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fa601fba0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f4fb8e29fd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f4fb8e29fd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04a73ef63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04a73ef6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fa601fba0e_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fa601fba0e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fa601fba0e_2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fa601fba0e_2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f719ba3d99_2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f719ba3d99_2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fa601fba0e_2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fa601fba0e_2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4fb8e29fd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f4fb8e29fd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Andrew</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fa601fba0e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fa601fba0e_2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f1ed6d74e5_7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f1ed6d74e5_7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visuals</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f7a3ae5e02_5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f7a3ae5e02_5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visuals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fbacbeffb7_3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fbacbeffb7_3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104a835e324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104a835e32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fa601fba0e_2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fa601fba0e_2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fa601fba0e_2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fa601fba0e_2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1047762e1c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8" name="Google Shape;1238;g1047762e1c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fa7f8fa4c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fa7f8fa4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f719ba3d99_2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f719ba3d99_2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24065b54f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24065b54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Mary</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fa601fba0e_2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fa601fba0e_2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fa601fba0e_2_2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fa601fba0e_2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elvetica Neue"/>
                <a:ea typeface="Helvetica Neue"/>
                <a:cs typeface="Helvetica Neue"/>
                <a:sym typeface="Helvetica Neue"/>
              </a:rPr>
              <a:t>FCC provides data on regions with at least 1-5 Mbps coverage</a:t>
            </a:r>
            <a:endParaRPr sz="1800">
              <a:solidFill>
                <a:schemeClr val="dk1"/>
              </a:solidFill>
              <a:latin typeface="Helvetica Neue"/>
              <a:ea typeface="Helvetica Neue"/>
              <a:cs typeface="Helvetica Neue"/>
              <a:sym typeface="Helvetica Neue"/>
            </a:endParaRPr>
          </a:p>
          <a:p>
            <a:pPr marL="0" lvl="0" indent="0" algn="l" rtl="0">
              <a:spcBef>
                <a:spcPts val="1200"/>
              </a:spcBef>
              <a:spcAft>
                <a:spcPts val="0"/>
              </a:spcAft>
              <a:buNone/>
            </a:pPr>
            <a:r>
              <a:rPr lang="en"/>
              <a:t>Light pollution maps based on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04b76df3f1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04b76df3f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101e6e5dcf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101e6e5dc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104a835e324_18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104a835e324_18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04a835e324_5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104a835e324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10231544d0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8" name="Google Shape;1308;g10231544d0f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10371313912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10371313912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f617d02e85_13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2" name="Google Shape;1322;gf617d02e85_13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f1ed6d74e5_9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f1ed6d74e5_9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Font typeface="Helvetica Neue"/>
              <a:buNone/>
              <a:defRPr sz="3600">
                <a:latin typeface="Helvetica Neue"/>
                <a:ea typeface="Helvetica Neue"/>
                <a:cs typeface="Helvetica Neue"/>
                <a:sym typeface="Helvetica Neu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71800" y="-167550"/>
            <a:ext cx="9279600" cy="5473500"/>
          </a:xfrm>
          <a:prstGeom prst="rect">
            <a:avLst/>
          </a:prstGeom>
          <a:solidFill>
            <a:srgbClr val="F3F3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360F8A"/>
              </a:buClr>
              <a:buSzPts val="2800"/>
              <a:buNone/>
              <a:defRPr b="1">
                <a:solidFill>
                  <a:srgbClr val="360F8A"/>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chemeClr val="dk1"/>
              </a:buClr>
              <a:buSzPts val="1800"/>
              <a:buFont typeface="Helvetica Neue"/>
              <a:buChar char="●"/>
              <a:defRPr>
                <a:solidFill>
                  <a:schemeClr val="dk1"/>
                </a:solidFill>
                <a:latin typeface="Helvetica Neue"/>
                <a:ea typeface="Helvetica Neue"/>
                <a:cs typeface="Helvetica Neue"/>
                <a:sym typeface="Helvetica Neue"/>
              </a:defRPr>
            </a:lvl1pPr>
            <a:lvl2pPr marL="914400" lvl="1"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2pPr>
            <a:lvl3pPr marL="1371600" lvl="2"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marL="1828800" lvl="3"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marL="2286000" lvl="4"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5pPr>
            <a:lvl6pPr marL="2743200" lvl="5"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6pPr>
            <a:lvl7pPr marL="3200400" lvl="6"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7pPr>
            <a:lvl8pPr marL="3657600" lvl="7"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8pPr>
            <a:lvl9pPr marL="4114800" lvl="8" indent="-317500" rtl="0">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9pPr>
          </a:lstStyle>
          <a:p>
            <a:endParaRPr/>
          </a:p>
        </p:txBody>
      </p:sp>
      <p:sp>
        <p:nvSpPr>
          <p:cNvPr id="20" name="Google Shape;20;p4"/>
          <p:cNvSpPr/>
          <p:nvPr/>
        </p:nvSpPr>
        <p:spPr>
          <a:xfrm rot="10800000" flipH="1">
            <a:off x="390975" y="648100"/>
            <a:ext cx="8441400" cy="34500"/>
          </a:xfrm>
          <a:prstGeom prst="rect">
            <a:avLst/>
          </a:prstGeom>
          <a:solidFill>
            <a:srgbClr val="360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26475" y="4859950"/>
            <a:ext cx="9081600" cy="249300"/>
          </a:xfrm>
          <a:prstGeom prst="homePlate">
            <a:avLst>
              <a:gd name="adj" fmla="val 50000"/>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latin typeface="Helvetica Neue"/>
                <a:ea typeface="Helvetica Neue"/>
                <a:cs typeface="Helvetica Neue"/>
                <a:sym typeface="Helvetica Neue"/>
              </a:defRPr>
            </a:lvl1pPr>
            <a:lvl2pPr lvl="1">
              <a:buNone/>
              <a:defRPr sz="1300">
                <a:solidFill>
                  <a:schemeClr val="lt1"/>
                </a:solidFill>
                <a:latin typeface="Helvetica Neue"/>
                <a:ea typeface="Helvetica Neue"/>
                <a:cs typeface="Helvetica Neue"/>
                <a:sym typeface="Helvetica Neue"/>
              </a:defRPr>
            </a:lvl2pPr>
            <a:lvl3pPr lvl="2">
              <a:buNone/>
              <a:defRPr sz="1300">
                <a:solidFill>
                  <a:schemeClr val="lt1"/>
                </a:solidFill>
                <a:latin typeface="Helvetica Neue"/>
                <a:ea typeface="Helvetica Neue"/>
                <a:cs typeface="Helvetica Neue"/>
                <a:sym typeface="Helvetica Neue"/>
              </a:defRPr>
            </a:lvl3pPr>
            <a:lvl4pPr lvl="3">
              <a:buNone/>
              <a:defRPr sz="1300">
                <a:solidFill>
                  <a:schemeClr val="lt1"/>
                </a:solidFill>
                <a:latin typeface="Helvetica Neue"/>
                <a:ea typeface="Helvetica Neue"/>
                <a:cs typeface="Helvetica Neue"/>
                <a:sym typeface="Helvetica Neue"/>
              </a:defRPr>
            </a:lvl4pPr>
            <a:lvl5pPr lvl="4">
              <a:buNone/>
              <a:defRPr sz="1300">
                <a:solidFill>
                  <a:schemeClr val="lt1"/>
                </a:solidFill>
                <a:latin typeface="Helvetica Neue"/>
                <a:ea typeface="Helvetica Neue"/>
                <a:cs typeface="Helvetica Neue"/>
                <a:sym typeface="Helvetica Neue"/>
              </a:defRPr>
            </a:lvl5pPr>
            <a:lvl6pPr lvl="5">
              <a:buNone/>
              <a:defRPr sz="1300">
                <a:solidFill>
                  <a:schemeClr val="lt1"/>
                </a:solidFill>
                <a:latin typeface="Helvetica Neue"/>
                <a:ea typeface="Helvetica Neue"/>
                <a:cs typeface="Helvetica Neue"/>
                <a:sym typeface="Helvetica Neue"/>
              </a:defRPr>
            </a:lvl6pPr>
            <a:lvl7pPr lvl="6">
              <a:buNone/>
              <a:defRPr sz="1300">
                <a:solidFill>
                  <a:schemeClr val="lt1"/>
                </a:solidFill>
                <a:latin typeface="Helvetica Neue"/>
                <a:ea typeface="Helvetica Neue"/>
                <a:cs typeface="Helvetica Neue"/>
                <a:sym typeface="Helvetica Neue"/>
              </a:defRPr>
            </a:lvl7pPr>
            <a:lvl8pPr lvl="7">
              <a:buNone/>
              <a:defRPr sz="1300">
                <a:solidFill>
                  <a:schemeClr val="lt1"/>
                </a:solidFill>
                <a:latin typeface="Helvetica Neue"/>
                <a:ea typeface="Helvetica Neue"/>
                <a:cs typeface="Helvetica Neue"/>
                <a:sym typeface="Helvetica Neue"/>
              </a:defRPr>
            </a:lvl8pPr>
            <a:lvl9pPr lvl="8">
              <a:buNone/>
              <a:defRPr sz="1300">
                <a:solidFill>
                  <a:schemeClr val="lt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Helvetica Neue"/>
              <a:buNone/>
              <a:defRPr sz="2800">
                <a:solidFill>
                  <a:schemeClr val="dk1"/>
                </a:solidFill>
                <a:latin typeface="Helvetica Neue"/>
                <a:ea typeface="Helvetica Neue"/>
                <a:cs typeface="Helvetica Neue"/>
                <a:sym typeface="Helvetica Neu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Helvetica Neue"/>
              <a:buChar char="●"/>
              <a:defRPr sz="1800">
                <a:solidFill>
                  <a:schemeClr val="dk1"/>
                </a:solidFill>
                <a:latin typeface="Helvetica Neue"/>
                <a:ea typeface="Helvetica Neue"/>
                <a:cs typeface="Helvetica Neue"/>
                <a:sym typeface="Helvetica Neue"/>
              </a:defRPr>
            </a:lvl1pPr>
            <a:lvl2pPr marL="914400" lvl="1" indent="-317500" rtl="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2pPr>
            <a:lvl3pPr marL="1371600" lvl="2" indent="-317500" rtl="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3pPr>
            <a:lvl4pPr marL="1828800" lvl="3" indent="-317500" rtl="0">
              <a:lnSpc>
                <a:spcPct val="115000"/>
              </a:lnSpc>
              <a:spcBef>
                <a:spcPts val="0"/>
              </a:spcBef>
              <a:spcAft>
                <a:spcPts val="0"/>
              </a:spcAft>
              <a:buClr>
                <a:schemeClr val="dk1"/>
              </a:buClr>
              <a:buSzPts val="1400"/>
              <a:buFont typeface="Helvetica Neue"/>
              <a:buChar char="●"/>
              <a:defRPr>
                <a:solidFill>
                  <a:schemeClr val="dk1"/>
                </a:solidFill>
                <a:latin typeface="Helvetica Neue"/>
                <a:ea typeface="Helvetica Neue"/>
                <a:cs typeface="Helvetica Neue"/>
                <a:sym typeface="Helvetica Neue"/>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1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71.png"/></Relationships>
</file>

<file path=ppt/slides/_rels/slide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11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1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1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8" Type="http://schemas.openxmlformats.org/officeDocument/2006/relationships/slide" Target="slide179.xml"/><Relationship Id="rId3" Type="http://schemas.openxmlformats.org/officeDocument/2006/relationships/slide" Target="slide144.xml"/><Relationship Id="rId7" Type="http://schemas.openxmlformats.org/officeDocument/2006/relationships/slide" Target="slide175.xml"/><Relationship Id="rId2" Type="http://schemas.openxmlformats.org/officeDocument/2006/relationships/notesSlide" Target="../notesSlides/notesSlide139.xml"/><Relationship Id="rId1" Type="http://schemas.openxmlformats.org/officeDocument/2006/relationships/slideLayout" Target="../slideLayouts/slideLayout3.xml"/><Relationship Id="rId6" Type="http://schemas.openxmlformats.org/officeDocument/2006/relationships/slide" Target="slide168.xml"/><Relationship Id="rId5" Type="http://schemas.openxmlformats.org/officeDocument/2006/relationships/slide" Target="slide159.xml"/><Relationship Id="rId4" Type="http://schemas.openxmlformats.org/officeDocument/2006/relationships/slide" Target="slide153.xml"/><Relationship Id="rId9" Type="http://schemas.openxmlformats.org/officeDocument/2006/relationships/slide" Target="slide19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hyperlink" Target="https://docs.google.com/spreadsheets/d/1JWAGcTHkZi2YTChIZUmS_xNZyJr4-XkDES39_r4gza4/edit?usp=sharing" TargetMode="External"/><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6.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 Target="slide84.xml"/><Relationship Id="rId7" Type="http://schemas.openxmlformats.org/officeDocument/2006/relationships/slide" Target="slide23.xml"/><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slide" Target="slide75.xml"/><Relationship Id="rId5" Type="http://schemas.openxmlformats.org/officeDocument/2006/relationships/slide" Target="slide129.xml"/><Relationship Id="rId4" Type="http://schemas.openxmlformats.org/officeDocument/2006/relationships/slide" Target="slide90.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slide" Target="slide123.xml"/><Relationship Id="rId13" Type="http://schemas.openxmlformats.org/officeDocument/2006/relationships/slide" Target="slide196.xml"/><Relationship Id="rId3" Type="http://schemas.openxmlformats.org/officeDocument/2006/relationships/slide" Target="slide66.xml"/><Relationship Id="rId7" Type="http://schemas.openxmlformats.org/officeDocument/2006/relationships/slide" Target="slide106.xml"/><Relationship Id="rId12" Type="http://schemas.openxmlformats.org/officeDocument/2006/relationships/slide" Target="slide134.xm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slide" Target="slide98.xml"/><Relationship Id="rId11" Type="http://schemas.openxmlformats.org/officeDocument/2006/relationships/slide" Target="slide132.xml"/><Relationship Id="rId5" Type="http://schemas.openxmlformats.org/officeDocument/2006/relationships/slide" Target="slide89.xml"/><Relationship Id="rId10" Type="http://schemas.openxmlformats.org/officeDocument/2006/relationships/slide" Target="slide138.xml"/><Relationship Id="rId4" Type="http://schemas.openxmlformats.org/officeDocument/2006/relationships/slide" Target="slide76.xml"/><Relationship Id="rId9" Type="http://schemas.openxmlformats.org/officeDocument/2006/relationships/slide" Target="slide126.xml"/></Relationships>
</file>

<file path=ppt/slides/_rels/slide65.xml.rels><?xml version="1.0" encoding="UTF-8" standalone="yes"?>
<Relationships xmlns="http://schemas.openxmlformats.org/package/2006/relationships"><Relationship Id="rId8" Type="http://schemas.openxmlformats.org/officeDocument/2006/relationships/hyperlink" Target="https://en.wikipedia.org/wiki/Bortle_scale" TargetMode="External"/><Relationship Id="rId13" Type="http://schemas.openxmlformats.org/officeDocument/2006/relationships/hyperlink" Target="https://www.esa.int/ESA_Multimedia/Images/2008/03/The_geostationary_ring" TargetMode="External"/><Relationship Id="rId18" Type="http://schemas.openxmlformats.org/officeDocument/2006/relationships/hyperlink" Target="https://www.sciencedirect.com/science/article/pii/S0898122113004471" TargetMode="External"/><Relationship Id="rId3" Type="http://schemas.openxmlformats.org/officeDocument/2006/relationships/hyperlink" Target="https://iopscience.iop.org/article/10.1088/0004-6256/139/5/1782" TargetMode="External"/><Relationship Id="rId21" Type="http://schemas.openxmlformats.org/officeDocument/2006/relationships/hyperlink" Target="https://help.agi.com/odtk/LinkedDocuments/GoodingAnglesOnly.pdf" TargetMode="External"/><Relationship Id="rId7" Type="http://schemas.openxmlformats.org/officeDocument/2006/relationships/hyperlink" Target="https://mynasadata.larc.nasa.gov/mini-lessonactivity/analyzing-cloud-effects-earths-energy-budget-student-activity" TargetMode="External"/><Relationship Id="rId12" Type="http://schemas.openxmlformats.org/officeDocument/2006/relationships/hyperlink" Target="https://www.lightpollutionmap.info/#zoom=7.67&amp;lat=40.1837&amp;lon=-105.1400&amp;layers=B0FFFFFFTFFFFFFFFFF" TargetMode="External"/><Relationship Id="rId17" Type="http://schemas.openxmlformats.org/officeDocument/2006/relationships/hyperlink" Target="https://www.researchgate.net/publication/254199485_Modifications_to_the_Gooding_Algorithm_for_Angles-Only_Initial_OrbitDetermination" TargetMode="External"/><Relationship Id="rId2" Type="http://schemas.openxmlformats.org/officeDocument/2006/relationships/notesSlide" Target="../notesSlides/notesSlide65.xml"/><Relationship Id="rId16" Type="http://schemas.openxmlformats.org/officeDocument/2006/relationships/hyperlink" Target="https://conference.sdo.esoc.esa.int/proceedings/sdc8/paper/129/SDC8-paper129.pdf" TargetMode="External"/><Relationship Id="rId20" Type="http://schemas.openxmlformats.org/officeDocument/2006/relationships/hyperlink" Target="https://arxiv.org/ftp/arxiv/papers/1609/1609.05225.pdf" TargetMode="External"/><Relationship Id="rId1" Type="http://schemas.openxmlformats.org/officeDocument/2006/relationships/slideLayout" Target="../slideLayouts/slideLayout3.xml"/><Relationship Id="rId6" Type="http://schemas.openxmlformats.org/officeDocument/2006/relationships/hyperlink" Target="https://asterism.org/wp-content/uploads/2019/03/tut37-Radiative-Cooling.pdf" TargetMode="External"/><Relationship Id="rId11" Type="http://schemas.openxmlformats.org/officeDocument/2006/relationships/hyperlink" Target="https://www.nperf.com/en/map/US/5574991.Boulder/3255.Verizon-Wireless/signal/" TargetMode="External"/><Relationship Id="rId5" Type="http://schemas.openxmlformats.org/officeDocument/2006/relationships/hyperlink" Target="https://www.sparkfun.com/datasheets/Sensors/Temperature/SEN-09570-datasheet-3901090614M005.pdf" TargetMode="External"/><Relationship Id="rId15" Type="http://schemas.openxmlformats.org/officeDocument/2006/relationships/hyperlink" Target="https://link.springer.com/content/pdf/10.1007/BF00049379.pdf" TargetMode="External"/><Relationship Id="rId23" Type="http://schemas.openxmlformats.org/officeDocument/2006/relationships/hyperlink" Target="https://www.aanda.org/articles/aa/pdf/2002/45/aah3860.pdf" TargetMode="External"/><Relationship Id="rId10" Type="http://schemas.openxmlformats.org/officeDocument/2006/relationships/hyperlink" Target="https://www.amazon.com/ECO-WORTHY-Actuator-Maximum-Mounting-Brackets/dp/B00NM8H5VO/ref=sr_1_4?_encoding=UTF8&amp;c=ts&amp;dchild=1&amp;keywords=Linear+Motion+Actuators&amp;qid=1633542200&amp;s=industrial&amp;sr=1-4&amp;ts_id=350654011" TargetMode="External"/><Relationship Id="rId19" Type="http://schemas.openxmlformats.org/officeDocument/2006/relationships/hyperlink" Target="https://vtechworks.lib.vt.edu/bitstream/handle/10919/49102/Keil_EM_T_2014.pdf?sequence=1" TargetMode="External"/><Relationship Id="rId4" Type="http://schemas.openxmlformats.org/officeDocument/2006/relationships/hyperlink" Target="https://amostech.com/TechnicalPapers/2019/Machine-Learning-for-SSA-Applications/DiBona.pdf" TargetMode="External"/><Relationship Id="rId9" Type="http://schemas.openxmlformats.org/officeDocument/2006/relationships/hyperlink" Target="http://nova.astrometry.net/" TargetMode="External"/><Relationship Id="rId14" Type="http://schemas.openxmlformats.org/officeDocument/2006/relationships/hyperlink" Target="https://en.wikipedia.org/wiki/Argument_of_periapsis#/media/File:Orbit1.svg" TargetMode="External"/><Relationship Id="rId22" Type="http://schemas.openxmlformats.org/officeDocument/2006/relationships/hyperlink" Target="https://help.agi.com/stk/11.0.1/Content/stk/importfiles-11.htm"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s://developer.accuweather.com/"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s://www.amazon.com/ECO-WORTHY-Actuator-Maximum-Mounting-Brackets/dp/B00NM8H5VO/ref=sr_1_4?_encoding=UTF8&amp;c=ts&amp;dchild=1&amp;keywords=Linear%2BMotion%2BActuators&amp;qid=1633542200&amp;s=industrial&amp;sr=1-4&amp;ts_id=350654011&amp;th=1" TargetMode="External"/><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1.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hyperlink" Target="https://www.reddit.com/r/space/comments/3f672f/last_nights_moon_at_various_focal_lengths/" TargetMode="External"/><Relationship Id="rId5" Type="http://schemas.openxmlformats.org/officeDocument/2006/relationships/image" Target="../media/image59.jpe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2074625" y="820063"/>
            <a:ext cx="5006700" cy="974700"/>
          </a:xfrm>
          <a:prstGeom prst="rect">
            <a:avLst/>
          </a:prstGeom>
          <a:ln>
            <a:noFill/>
          </a:ln>
        </p:spPr>
        <p:txBody>
          <a:bodyPr spcFirstLastPara="1" wrap="square" lIns="91425" tIns="91425" rIns="91425" bIns="91425" anchor="b" anchorCtr="0">
            <a:normAutofit/>
          </a:bodyPr>
          <a:lstStyle/>
          <a:p>
            <a:pPr marL="0" lvl="0" indent="0" algn="ctr" rtl="0">
              <a:spcBef>
                <a:spcPts val="0"/>
              </a:spcBef>
              <a:spcAft>
                <a:spcPts val="0"/>
              </a:spcAft>
              <a:buNone/>
            </a:pPr>
            <a:r>
              <a:rPr lang="en" sz="4500" b="1" dirty="0">
                <a:solidFill>
                  <a:srgbClr val="EFEFEF"/>
                </a:solidFill>
                <a:latin typeface="Helvetica Neue"/>
                <a:ea typeface="Helvetica Neue"/>
                <a:cs typeface="Helvetica Neue"/>
                <a:sym typeface="Helvetica Neue"/>
              </a:rPr>
              <a:t>S P E C T E R</a:t>
            </a:r>
            <a:endParaRPr sz="4500" b="1" dirty="0">
              <a:solidFill>
                <a:srgbClr val="EFEFEF"/>
              </a:solidFill>
              <a:latin typeface="Helvetica Neue"/>
              <a:ea typeface="Helvetica Neue"/>
              <a:cs typeface="Helvetica Neue"/>
              <a:sym typeface="Helvetica Neue"/>
            </a:endParaRPr>
          </a:p>
        </p:txBody>
      </p:sp>
      <p:sp>
        <p:nvSpPr>
          <p:cNvPr id="58" name="Google Shape;58;p13"/>
          <p:cNvSpPr txBox="1">
            <a:spLocks noGrp="1"/>
          </p:cNvSpPr>
          <p:nvPr>
            <p:ph type="subTitle" idx="1"/>
          </p:nvPr>
        </p:nvSpPr>
        <p:spPr>
          <a:xfrm>
            <a:off x="317675" y="2248800"/>
            <a:ext cx="8520600" cy="8367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2250" b="1" dirty="0">
                <a:solidFill>
                  <a:srgbClr val="EFEFEF"/>
                </a:solidFill>
              </a:rPr>
              <a:t>December</a:t>
            </a:r>
            <a:r>
              <a:rPr lang="en" sz="2250" b="1" dirty="0">
                <a:solidFill>
                  <a:srgbClr val="EFEFEF"/>
                </a:solidFill>
                <a:latin typeface="Helvetica Neue"/>
                <a:ea typeface="Helvetica Neue"/>
                <a:cs typeface="Helvetica Neue"/>
                <a:sym typeface="Helvetica Neue"/>
              </a:rPr>
              <a:t> </a:t>
            </a:r>
            <a:r>
              <a:rPr lang="en" sz="2250" b="1" dirty="0">
                <a:solidFill>
                  <a:srgbClr val="EFEFEF"/>
                </a:solidFill>
              </a:rPr>
              <a:t>1st</a:t>
            </a:r>
            <a:r>
              <a:rPr lang="en" sz="2250" b="1" dirty="0">
                <a:solidFill>
                  <a:srgbClr val="EFEFEF"/>
                </a:solidFill>
                <a:latin typeface="Helvetica Neue"/>
                <a:ea typeface="Helvetica Neue"/>
                <a:cs typeface="Helvetica Neue"/>
                <a:sym typeface="Helvetica Neue"/>
              </a:rPr>
              <a:t>, 2021</a:t>
            </a:r>
            <a:endParaRPr lang="en-US" sz="2250" b="1" dirty="0">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US" sz="1840" dirty="0">
                <a:solidFill>
                  <a:srgbClr val="EFEFEF"/>
                </a:solidFill>
                <a:latin typeface="Helvetica Neue"/>
                <a:ea typeface="Helvetica Neue"/>
                <a:cs typeface="Helvetica Neue"/>
                <a:sym typeface="Helvetica Neue"/>
              </a:rPr>
              <a:t>ASEN4018-011 Team 9</a:t>
            </a:r>
          </a:p>
        </p:txBody>
      </p:sp>
      <p:sp>
        <p:nvSpPr>
          <p:cNvPr id="59" name="Google Shape;59;p13"/>
          <p:cNvSpPr txBox="1">
            <a:spLocks noGrp="1"/>
          </p:cNvSpPr>
          <p:nvPr>
            <p:ph type="ctrTitle"/>
          </p:nvPr>
        </p:nvSpPr>
        <p:spPr>
          <a:xfrm>
            <a:off x="2204775" y="1550555"/>
            <a:ext cx="4818600" cy="585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SzPct val="34137"/>
              <a:buNone/>
            </a:pPr>
            <a:r>
              <a:rPr lang="en" sz="2000" dirty="0">
                <a:solidFill>
                  <a:srgbClr val="EFEFEF"/>
                </a:solidFill>
              </a:rPr>
              <a:t>Critical</a:t>
            </a:r>
            <a:r>
              <a:rPr lang="en" sz="2000" dirty="0">
                <a:solidFill>
                  <a:srgbClr val="EFEFEF"/>
                </a:solidFill>
                <a:latin typeface="Helvetica Neue"/>
                <a:ea typeface="Helvetica Neue"/>
                <a:cs typeface="Helvetica Neue"/>
                <a:sym typeface="Helvetica Neue"/>
              </a:rPr>
              <a:t> Design Review</a:t>
            </a:r>
            <a:endParaRPr sz="2000" dirty="0">
              <a:solidFill>
                <a:srgbClr val="EFEFEF"/>
              </a:solidFill>
              <a:latin typeface="Helvetica Neue"/>
              <a:ea typeface="Helvetica Neue"/>
              <a:cs typeface="Helvetica Neue"/>
              <a:sym typeface="Helvetica Neue"/>
            </a:endParaRPr>
          </a:p>
        </p:txBody>
      </p:sp>
      <p:sp>
        <p:nvSpPr>
          <p:cNvPr id="60" name="Google Shape;60;p13"/>
          <p:cNvSpPr txBox="1"/>
          <p:nvPr/>
        </p:nvSpPr>
        <p:spPr>
          <a:xfrm>
            <a:off x="57288" y="3859025"/>
            <a:ext cx="3000000" cy="60013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dirty="0">
                <a:solidFill>
                  <a:srgbClr val="EFEFEF"/>
                </a:solidFill>
                <a:latin typeface="Helvetica Neue"/>
                <a:ea typeface="Helvetica Neue"/>
                <a:cs typeface="Helvetica Neue"/>
                <a:sym typeface="Helvetica Neue"/>
              </a:rPr>
              <a:t>Company Customer </a:t>
            </a:r>
            <a:endParaRPr sz="1600" b="1" dirty="0">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sz="1100" dirty="0">
                <a:solidFill>
                  <a:srgbClr val="EFEFEF"/>
                </a:solidFill>
                <a:latin typeface="Helvetica Neue Light"/>
                <a:ea typeface="Helvetica Neue Light"/>
                <a:cs typeface="Helvetica Neue Light"/>
                <a:sym typeface="Helvetica Neue Light"/>
              </a:rPr>
              <a:t>L3Harris</a:t>
            </a:r>
            <a:endParaRPr sz="1100" dirty="0">
              <a:solidFill>
                <a:srgbClr val="EFEFEF"/>
              </a:solidFill>
              <a:latin typeface="Helvetica Neue Light"/>
              <a:ea typeface="Helvetica Neue Light"/>
              <a:cs typeface="Helvetica Neue Light"/>
              <a:sym typeface="Helvetica Neue Light"/>
            </a:endParaRPr>
          </a:p>
        </p:txBody>
      </p:sp>
      <p:sp>
        <p:nvSpPr>
          <p:cNvPr id="61" name="Google Shape;61;p13"/>
          <p:cNvSpPr txBox="1"/>
          <p:nvPr/>
        </p:nvSpPr>
        <p:spPr>
          <a:xfrm>
            <a:off x="6086688" y="3859025"/>
            <a:ext cx="3000000" cy="600134"/>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dirty="0">
                <a:solidFill>
                  <a:srgbClr val="EFEFEF"/>
                </a:solidFill>
                <a:latin typeface="Helvetica Neue"/>
                <a:ea typeface="Helvetica Neue"/>
                <a:cs typeface="Helvetica Neue"/>
                <a:sym typeface="Helvetica Neue"/>
              </a:rPr>
              <a:t>Faculty Advisor </a:t>
            </a:r>
            <a:endParaRPr sz="1600" b="1" dirty="0">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sz="1100" dirty="0">
                <a:solidFill>
                  <a:srgbClr val="EFEFEF"/>
                </a:solidFill>
                <a:latin typeface="Helvetica Neue Light"/>
                <a:ea typeface="Helvetica Neue Light"/>
                <a:cs typeface="Helvetica Neue Light"/>
                <a:sym typeface="Helvetica Neue Light"/>
              </a:rPr>
              <a:t>Professor John Mah</a:t>
            </a:r>
            <a:endParaRPr sz="1100" dirty="0">
              <a:solidFill>
                <a:srgbClr val="EFEFEF"/>
              </a:solidFill>
              <a:latin typeface="Helvetica Neue"/>
              <a:ea typeface="Helvetica Neue"/>
              <a:cs typeface="Helvetica Neue"/>
              <a:sym typeface="Helvetica Neue"/>
            </a:endParaRPr>
          </a:p>
        </p:txBody>
      </p:sp>
      <p:sp>
        <p:nvSpPr>
          <p:cNvPr id="62" name="Google Shape;62;p13"/>
          <p:cNvSpPr txBox="1"/>
          <p:nvPr/>
        </p:nvSpPr>
        <p:spPr>
          <a:xfrm>
            <a:off x="2935725" y="3009300"/>
            <a:ext cx="3356700" cy="938688"/>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dirty="0">
                <a:solidFill>
                  <a:srgbClr val="EFEFEF"/>
                </a:solidFill>
                <a:latin typeface="Helvetica Neue"/>
                <a:ea typeface="Helvetica Neue"/>
                <a:cs typeface="Helvetica Neue"/>
                <a:sym typeface="Helvetica Neue"/>
              </a:rPr>
              <a:t>Presenters  </a:t>
            </a:r>
            <a:endParaRPr sz="1600" b="1" dirty="0">
              <a:solidFill>
                <a:srgbClr val="EFEFEF"/>
              </a:solidFill>
              <a:latin typeface="Helvetica Neue"/>
              <a:ea typeface="Helvetica Neue"/>
              <a:cs typeface="Helvetica Neue"/>
              <a:sym typeface="Helvetica Neue"/>
            </a:endParaRPr>
          </a:p>
          <a:p>
            <a:pPr marL="0" lvl="0" indent="0" algn="ctr" rtl="0">
              <a:lnSpc>
                <a:spcPct val="100000"/>
              </a:lnSpc>
              <a:spcBef>
                <a:spcPts val="0"/>
              </a:spcBef>
              <a:spcAft>
                <a:spcPts val="0"/>
              </a:spcAft>
              <a:buNone/>
            </a:pPr>
            <a:r>
              <a:rPr lang="en" sz="1100" dirty="0">
                <a:solidFill>
                  <a:srgbClr val="EFEFEF"/>
                </a:solidFill>
                <a:latin typeface="Helvetica Neue Light"/>
                <a:ea typeface="Helvetica Neue Light"/>
                <a:cs typeface="Helvetica Neue Light"/>
                <a:sym typeface="Helvetica Neue Light"/>
              </a:rPr>
              <a:t>Gabriel Feldman, Hanna Galimanis, Nick Spens, Mary Hanson, Josef Michelsen, Noah Avery, Andrew Komitor</a:t>
            </a:r>
            <a:endParaRPr sz="1100" dirty="0">
              <a:solidFill>
                <a:srgbClr val="EFEFEF"/>
              </a:solidFill>
            </a:endParaRPr>
          </a:p>
        </p:txBody>
      </p:sp>
      <p:sp>
        <p:nvSpPr>
          <p:cNvPr id="63" name="Google Shape;63;p13"/>
          <p:cNvSpPr txBox="1"/>
          <p:nvPr/>
        </p:nvSpPr>
        <p:spPr>
          <a:xfrm>
            <a:off x="2935725" y="4045450"/>
            <a:ext cx="3412800" cy="984855"/>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600" b="1" dirty="0">
                <a:solidFill>
                  <a:srgbClr val="EFEFEF"/>
                </a:solidFill>
                <a:latin typeface="Helvetica Neue"/>
                <a:ea typeface="Helvetica Neue"/>
                <a:cs typeface="Helvetica Neue"/>
                <a:sym typeface="Helvetica Neue"/>
              </a:rPr>
              <a:t>Additional Team Members  </a:t>
            </a:r>
            <a:endParaRPr sz="1600" b="1" dirty="0">
              <a:solidFill>
                <a:srgbClr val="EFEFEF"/>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100" dirty="0">
                <a:solidFill>
                  <a:srgbClr val="EFEFEF"/>
                </a:solidFill>
                <a:latin typeface="Helvetica Neue Light"/>
                <a:ea typeface="Helvetica Neue Light"/>
                <a:cs typeface="Helvetica Neue Light"/>
                <a:sym typeface="Helvetica Neue Light"/>
              </a:rPr>
              <a:t>Sam Alvis, Vivien Blumofe, Zach Harris, </a:t>
            </a:r>
          </a:p>
          <a:p>
            <a:pPr marL="0" lvl="0" indent="0" algn="ctr" rtl="0">
              <a:spcBef>
                <a:spcPts val="0"/>
              </a:spcBef>
              <a:spcAft>
                <a:spcPts val="0"/>
              </a:spcAft>
              <a:buClr>
                <a:schemeClr val="dk1"/>
              </a:buClr>
              <a:buSzPts val="1100"/>
              <a:buFont typeface="Arial"/>
              <a:buNone/>
            </a:pPr>
            <a:r>
              <a:rPr lang="en" sz="1100" dirty="0">
                <a:solidFill>
                  <a:srgbClr val="EFEFEF"/>
                </a:solidFill>
                <a:latin typeface="Helvetica Neue Light"/>
                <a:ea typeface="Helvetica Neue Light"/>
                <a:cs typeface="Helvetica Neue Light"/>
                <a:sym typeface="Helvetica Neue Light"/>
              </a:rPr>
              <a:t>Ajay Dhindsa</a:t>
            </a:r>
            <a:endParaRPr sz="1100" dirty="0">
              <a:solidFill>
                <a:srgbClr val="EFEFEF"/>
              </a:solidFill>
            </a:endParaRPr>
          </a:p>
          <a:p>
            <a:pPr marL="0" lvl="0" indent="0" algn="l" rtl="0">
              <a:lnSpc>
                <a:spcPct val="100000"/>
              </a:lnSpc>
              <a:spcBef>
                <a:spcPts val="0"/>
              </a:spcBef>
              <a:spcAft>
                <a:spcPts val="0"/>
              </a:spcAft>
              <a:buNone/>
            </a:pPr>
            <a:endParaRPr dirty="0">
              <a:solidFill>
                <a:srgbClr val="EFEFEF"/>
              </a:solidFill>
              <a:latin typeface="Helvetica Neue Light"/>
              <a:ea typeface="Helvetica Neue Light"/>
              <a:cs typeface="Helvetica Neue Light"/>
              <a:sym typeface="Helvetica Neue Light"/>
            </a:endParaRPr>
          </a:p>
        </p:txBody>
      </p:sp>
      <p:sp>
        <p:nvSpPr>
          <p:cNvPr id="64" name="Google Shape;64;p13"/>
          <p:cNvSpPr/>
          <p:nvPr/>
        </p:nvSpPr>
        <p:spPr>
          <a:xfrm>
            <a:off x="373713" y="421212"/>
            <a:ext cx="362400" cy="3555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3"/>
          <p:cNvSpPr/>
          <p:nvPr/>
        </p:nvSpPr>
        <p:spPr>
          <a:xfrm>
            <a:off x="1062288" y="852600"/>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Google Shape;66;p13"/>
          <p:cNvPicPr preferRelativeResize="0"/>
          <p:nvPr/>
        </p:nvPicPr>
        <p:blipFill rotWithShape="1">
          <a:blip r:embed="rId4" cstate="screen">
            <a:alphaModFix/>
            <a:extLst>
              <a:ext uri="{28A0092B-C50C-407E-A947-70E740481C1C}">
                <a14:useLocalDpi xmlns:a14="http://schemas.microsoft.com/office/drawing/2010/main"/>
              </a:ext>
            </a:extLst>
          </a:blip>
          <a:srcRect l="-3739" t="-7469" r="-3729"/>
          <a:stretch/>
        </p:blipFill>
        <p:spPr>
          <a:xfrm>
            <a:off x="459535" y="529301"/>
            <a:ext cx="190800" cy="139287"/>
          </a:xfrm>
          <a:prstGeom prst="rect">
            <a:avLst/>
          </a:prstGeom>
          <a:noFill/>
          <a:ln>
            <a:noFill/>
          </a:ln>
        </p:spPr>
      </p:pic>
      <p:pic>
        <p:nvPicPr>
          <p:cNvPr id="67" name="Google Shape;67;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1099179" y="942661"/>
            <a:ext cx="362400" cy="264583"/>
          </a:xfrm>
          <a:prstGeom prst="rect">
            <a:avLst/>
          </a:prstGeom>
          <a:noFill/>
          <a:ln>
            <a:noFill/>
          </a:ln>
        </p:spPr>
      </p:pic>
      <p:sp>
        <p:nvSpPr>
          <p:cNvPr id="68" name="Google Shape;68;p13"/>
          <p:cNvSpPr/>
          <p:nvPr/>
        </p:nvSpPr>
        <p:spPr>
          <a:xfrm>
            <a:off x="8080128" y="150750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 name="Google Shape;69;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8183428" y="1661736"/>
            <a:ext cx="229655" cy="198753"/>
          </a:xfrm>
          <a:prstGeom prst="rect">
            <a:avLst/>
          </a:prstGeom>
          <a:noFill/>
          <a:ln>
            <a:noFill/>
          </a:ln>
        </p:spPr>
      </p:pic>
      <p:sp>
        <p:nvSpPr>
          <p:cNvPr id="70" name="Google Shape;70;p13"/>
          <p:cNvSpPr/>
          <p:nvPr/>
        </p:nvSpPr>
        <p:spPr>
          <a:xfrm>
            <a:off x="459525" y="1448303"/>
            <a:ext cx="513000" cy="5853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 name="Google Shape;71;p13"/>
          <p:cNvPicPr preferRelativeResize="0"/>
          <p:nvPr/>
        </p:nvPicPr>
        <p:blipFill rotWithShape="1">
          <a:blip r:embed="rId7" cstate="screen">
            <a:alphaModFix/>
            <a:extLst>
              <a:ext uri="{28A0092B-C50C-407E-A947-70E740481C1C}">
                <a14:useLocalDpi xmlns:a14="http://schemas.microsoft.com/office/drawing/2010/main"/>
              </a:ext>
            </a:extLst>
          </a:blip>
          <a:srcRect l="-3739" t="-7469" r="-3729"/>
          <a:stretch/>
        </p:blipFill>
        <p:spPr>
          <a:xfrm>
            <a:off x="502918" y="1562996"/>
            <a:ext cx="426268" cy="336946"/>
          </a:xfrm>
          <a:prstGeom prst="rect">
            <a:avLst/>
          </a:prstGeom>
          <a:noFill/>
          <a:ln>
            <a:noFill/>
          </a:ln>
        </p:spPr>
      </p:pic>
      <p:sp>
        <p:nvSpPr>
          <p:cNvPr id="72" name="Google Shape;72;p13"/>
          <p:cNvSpPr/>
          <p:nvPr/>
        </p:nvSpPr>
        <p:spPr>
          <a:xfrm>
            <a:off x="6742700" y="310075"/>
            <a:ext cx="299400" cy="264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 name="Google Shape;73;p13"/>
          <p:cNvPicPr preferRelativeResize="0"/>
          <p:nvPr/>
        </p:nvPicPr>
        <p:blipFill rotWithShape="1">
          <a:blip r:embed="rId8" cstate="screen">
            <a:alphaModFix/>
            <a:extLst>
              <a:ext uri="{28A0092B-C50C-407E-A947-70E740481C1C}">
                <a14:useLocalDpi xmlns:a14="http://schemas.microsoft.com/office/drawing/2010/main"/>
              </a:ext>
            </a:extLst>
          </a:blip>
          <a:srcRect l="-3739" t="-7469" r="-3729"/>
          <a:stretch/>
        </p:blipFill>
        <p:spPr>
          <a:xfrm>
            <a:off x="6768017" y="361925"/>
            <a:ext cx="248704" cy="152325"/>
          </a:xfrm>
          <a:prstGeom prst="rect">
            <a:avLst/>
          </a:prstGeom>
          <a:noFill/>
          <a:ln>
            <a:noFill/>
          </a:ln>
        </p:spPr>
      </p:pic>
      <p:sp>
        <p:nvSpPr>
          <p:cNvPr id="74" name="Google Shape;74;p13"/>
          <p:cNvSpPr/>
          <p:nvPr/>
        </p:nvSpPr>
        <p:spPr>
          <a:xfrm>
            <a:off x="7042103" y="240625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 name="Google Shape;75;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7145403" y="2560486"/>
            <a:ext cx="229655" cy="198753"/>
          </a:xfrm>
          <a:prstGeom prst="rect">
            <a:avLst/>
          </a:prstGeom>
          <a:noFill/>
          <a:ln>
            <a:noFill/>
          </a:ln>
        </p:spPr>
      </p:pic>
      <p:sp>
        <p:nvSpPr>
          <p:cNvPr id="76" name="Google Shape;76;p13"/>
          <p:cNvSpPr/>
          <p:nvPr/>
        </p:nvSpPr>
        <p:spPr>
          <a:xfrm>
            <a:off x="1875628" y="287430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 name="Google Shape;77;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1978928" y="3028536"/>
            <a:ext cx="229655" cy="198753"/>
          </a:xfrm>
          <a:prstGeom prst="rect">
            <a:avLst/>
          </a:prstGeom>
          <a:noFill/>
          <a:ln>
            <a:noFill/>
          </a:ln>
        </p:spPr>
      </p:pic>
      <p:sp>
        <p:nvSpPr>
          <p:cNvPr id="78" name="Google Shape;78;p13"/>
          <p:cNvSpPr/>
          <p:nvPr/>
        </p:nvSpPr>
        <p:spPr>
          <a:xfrm>
            <a:off x="6348528" y="3164800"/>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 name="Google Shape;79;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6451828" y="3319036"/>
            <a:ext cx="229655" cy="198753"/>
          </a:xfrm>
          <a:prstGeom prst="rect">
            <a:avLst/>
          </a:prstGeom>
          <a:noFill/>
          <a:ln>
            <a:noFill/>
          </a:ln>
        </p:spPr>
      </p:pic>
      <p:sp>
        <p:nvSpPr>
          <p:cNvPr id="80" name="Google Shape;80;p13"/>
          <p:cNvSpPr/>
          <p:nvPr/>
        </p:nvSpPr>
        <p:spPr>
          <a:xfrm>
            <a:off x="8396103" y="26697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 name="Google Shape;81;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8499403" y="421211"/>
            <a:ext cx="229655" cy="198753"/>
          </a:xfrm>
          <a:prstGeom prst="rect">
            <a:avLst/>
          </a:prstGeom>
          <a:noFill/>
          <a:ln>
            <a:noFill/>
          </a:ln>
        </p:spPr>
      </p:pic>
      <p:sp>
        <p:nvSpPr>
          <p:cNvPr id="82" name="Google Shape;82;p13"/>
          <p:cNvSpPr/>
          <p:nvPr/>
        </p:nvSpPr>
        <p:spPr>
          <a:xfrm>
            <a:off x="8183425" y="2748025"/>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 name="Google Shape;83;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8220316" y="2838086"/>
            <a:ext cx="362400" cy="264583"/>
          </a:xfrm>
          <a:prstGeom prst="rect">
            <a:avLst/>
          </a:prstGeom>
          <a:noFill/>
          <a:ln>
            <a:noFill/>
          </a:ln>
        </p:spPr>
      </p:pic>
      <p:sp>
        <p:nvSpPr>
          <p:cNvPr id="84" name="Google Shape;84;p13"/>
          <p:cNvSpPr/>
          <p:nvPr/>
        </p:nvSpPr>
        <p:spPr>
          <a:xfrm>
            <a:off x="7168100" y="1428238"/>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 name="Google Shape;85;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7204991" y="1518299"/>
            <a:ext cx="362400" cy="264583"/>
          </a:xfrm>
          <a:prstGeom prst="rect">
            <a:avLst/>
          </a:prstGeom>
          <a:noFill/>
          <a:ln>
            <a:noFill/>
          </a:ln>
        </p:spPr>
      </p:pic>
      <p:sp>
        <p:nvSpPr>
          <p:cNvPr id="86" name="Google Shape;86;p13"/>
          <p:cNvSpPr/>
          <p:nvPr/>
        </p:nvSpPr>
        <p:spPr>
          <a:xfrm>
            <a:off x="1586950" y="1860500"/>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 name="Google Shape;87;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1623841" y="1950561"/>
            <a:ext cx="362400" cy="264583"/>
          </a:xfrm>
          <a:prstGeom prst="rect">
            <a:avLst/>
          </a:prstGeom>
          <a:noFill/>
          <a:ln>
            <a:noFill/>
          </a:ln>
        </p:spPr>
      </p:pic>
      <p:sp>
        <p:nvSpPr>
          <p:cNvPr id="88" name="Google Shape;88;p13"/>
          <p:cNvSpPr/>
          <p:nvPr/>
        </p:nvSpPr>
        <p:spPr>
          <a:xfrm>
            <a:off x="736125" y="2705200"/>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 name="Google Shape;89;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773016" y="2795261"/>
            <a:ext cx="362400" cy="264583"/>
          </a:xfrm>
          <a:prstGeom prst="rect">
            <a:avLst/>
          </a:prstGeom>
          <a:noFill/>
          <a:ln>
            <a:noFill/>
          </a:ln>
        </p:spPr>
      </p:pic>
      <p:sp>
        <p:nvSpPr>
          <p:cNvPr id="90" name="Google Shape;90;p13"/>
          <p:cNvSpPr/>
          <p:nvPr/>
        </p:nvSpPr>
        <p:spPr>
          <a:xfrm>
            <a:off x="2621088" y="290775"/>
            <a:ext cx="436200" cy="459600"/>
          </a:xfrm>
          <a:prstGeom prst="ellipse">
            <a:avLst/>
          </a:prstGeom>
          <a:noFill/>
          <a:ln w="2857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 name="Google Shape;91;p13"/>
          <p:cNvPicPr preferRelativeResize="0"/>
          <p:nvPr/>
        </p:nvPicPr>
        <p:blipFill rotWithShape="1">
          <a:blip r:embed="rId5" cstate="screen">
            <a:alphaModFix/>
            <a:extLst>
              <a:ext uri="{28A0092B-C50C-407E-A947-70E740481C1C}">
                <a14:useLocalDpi xmlns:a14="http://schemas.microsoft.com/office/drawing/2010/main"/>
              </a:ext>
            </a:extLst>
          </a:blip>
          <a:srcRect l="-3739" t="-7469" r="-3729"/>
          <a:stretch/>
        </p:blipFill>
        <p:spPr>
          <a:xfrm>
            <a:off x="2657979" y="380836"/>
            <a:ext cx="362400" cy="264583"/>
          </a:xfrm>
          <a:prstGeom prst="rect">
            <a:avLst/>
          </a:prstGeom>
          <a:noFill/>
          <a:ln>
            <a:noFill/>
          </a:ln>
        </p:spPr>
      </p:pic>
      <p:sp>
        <p:nvSpPr>
          <p:cNvPr id="92" name="Google Shape;92;p13"/>
          <p:cNvSpPr/>
          <p:nvPr/>
        </p:nvSpPr>
        <p:spPr>
          <a:xfrm>
            <a:off x="1674678" y="18872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 name="Google Shape;93;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1777978" y="342961"/>
            <a:ext cx="229655" cy="198753"/>
          </a:xfrm>
          <a:prstGeom prst="rect">
            <a:avLst/>
          </a:prstGeom>
          <a:noFill/>
          <a:ln>
            <a:noFill/>
          </a:ln>
        </p:spPr>
      </p:pic>
      <p:sp>
        <p:nvSpPr>
          <p:cNvPr id="94" name="Google Shape;94;p13"/>
          <p:cNvSpPr/>
          <p:nvPr/>
        </p:nvSpPr>
        <p:spPr>
          <a:xfrm>
            <a:off x="7501003" y="56722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 name="Google Shape;95;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7604303" y="721461"/>
            <a:ext cx="229655" cy="198753"/>
          </a:xfrm>
          <a:prstGeom prst="rect">
            <a:avLst/>
          </a:prstGeom>
          <a:noFill/>
          <a:ln>
            <a:noFill/>
          </a:ln>
        </p:spPr>
      </p:pic>
      <p:sp>
        <p:nvSpPr>
          <p:cNvPr id="96" name="Google Shape;96;p13"/>
          <p:cNvSpPr/>
          <p:nvPr/>
        </p:nvSpPr>
        <p:spPr>
          <a:xfrm>
            <a:off x="5970453" y="188725"/>
            <a:ext cx="436200" cy="507300"/>
          </a:xfrm>
          <a:prstGeom prst="ellipse">
            <a:avLst/>
          </a:prstGeom>
          <a:noFill/>
          <a:ln w="2857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13"/>
          <p:cNvPicPr preferRelativeResize="0"/>
          <p:nvPr/>
        </p:nvPicPr>
        <p:blipFill rotWithShape="1">
          <a:blip r:embed="rId6" cstate="screen">
            <a:alphaModFix/>
            <a:extLst>
              <a:ext uri="{28A0092B-C50C-407E-A947-70E740481C1C}">
                <a14:useLocalDpi xmlns:a14="http://schemas.microsoft.com/office/drawing/2010/main"/>
              </a:ext>
            </a:extLst>
          </a:blip>
          <a:srcRect l="-3739" t="-7469" r="-3729"/>
          <a:stretch/>
        </p:blipFill>
        <p:spPr>
          <a:xfrm>
            <a:off x="6073728" y="342998"/>
            <a:ext cx="229655" cy="198753"/>
          </a:xfrm>
          <a:prstGeom prst="rect">
            <a:avLst/>
          </a:prstGeom>
          <a:noFill/>
          <a:ln>
            <a:noFill/>
          </a:ln>
        </p:spPr>
      </p:pic>
      <p:sp>
        <p:nvSpPr>
          <p:cNvPr id="98" name="Google Shape;9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208" name="Google Shape;208;p2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a:t>
            </a:fld>
            <a:endParaRPr/>
          </a:p>
        </p:txBody>
      </p:sp>
      <p:sp>
        <p:nvSpPr>
          <p:cNvPr id="209" name="Google Shape;209;p2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10" name="Google Shape;210;p22"/>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211" name="Google Shape;211;p22"/>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212" name="Google Shape;212;p22"/>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13" name="Google Shape;213;p22"/>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14" name="Google Shape;214;p22"/>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215" name="Google Shape;215;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95374" y="698600"/>
            <a:ext cx="7353251" cy="41128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p11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Dedicated Astrophotography Sensor Parameters</a:t>
            </a:r>
            <a:endParaRPr/>
          </a:p>
        </p:txBody>
      </p:sp>
      <p:sp>
        <p:nvSpPr>
          <p:cNvPr id="1342" name="Google Shape;1342;p112"/>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ZWO ASI2600MC Pro (color)</a:t>
            </a:r>
            <a:endParaRPr/>
          </a:p>
          <a:p>
            <a:pPr marL="457200" lvl="0" indent="-342900" algn="l" rtl="0">
              <a:spcBef>
                <a:spcPts val="1200"/>
              </a:spcBef>
              <a:spcAft>
                <a:spcPts val="0"/>
              </a:spcAft>
              <a:buSzPts val="1800"/>
              <a:buChar char="●"/>
            </a:pPr>
            <a:r>
              <a:rPr lang="en"/>
              <a:t>Mirrorless</a:t>
            </a:r>
            <a:endParaRPr/>
          </a:p>
          <a:p>
            <a:pPr marL="457200" lvl="0" indent="-342900" algn="l" rtl="0">
              <a:spcBef>
                <a:spcPts val="0"/>
              </a:spcBef>
              <a:spcAft>
                <a:spcPts val="0"/>
              </a:spcAft>
              <a:buSzPts val="1800"/>
              <a:buChar char="●"/>
            </a:pPr>
            <a:r>
              <a:rPr lang="en"/>
              <a:t>Full frame</a:t>
            </a:r>
            <a:endParaRPr/>
          </a:p>
          <a:p>
            <a:pPr marL="457200" lvl="0" indent="-342900" algn="l" rtl="0">
              <a:spcBef>
                <a:spcPts val="0"/>
              </a:spcBef>
              <a:spcAft>
                <a:spcPts val="0"/>
              </a:spcAft>
              <a:buSzPts val="1800"/>
              <a:buChar char="●"/>
            </a:pPr>
            <a:r>
              <a:rPr lang="en"/>
              <a:t>26.1 Megapixels</a:t>
            </a:r>
            <a:endParaRPr/>
          </a:p>
          <a:p>
            <a:pPr marL="457200" lvl="0" indent="-342900" algn="l" rtl="0">
              <a:spcBef>
                <a:spcPts val="0"/>
              </a:spcBef>
              <a:spcAft>
                <a:spcPts val="0"/>
              </a:spcAft>
              <a:buSzPts val="1800"/>
              <a:buChar char="●"/>
            </a:pPr>
            <a:r>
              <a:rPr lang="en"/>
              <a:t>RGB</a:t>
            </a:r>
            <a:endParaRPr/>
          </a:p>
          <a:p>
            <a:pPr marL="457200" lvl="0" indent="-342900" algn="l" rtl="0">
              <a:spcBef>
                <a:spcPts val="0"/>
              </a:spcBef>
              <a:spcAft>
                <a:spcPts val="0"/>
              </a:spcAft>
              <a:buSzPts val="1800"/>
              <a:buChar char="●"/>
            </a:pPr>
            <a:r>
              <a:rPr lang="en"/>
              <a:t>Pixel size: 3.76µm square</a:t>
            </a:r>
            <a:endParaRPr/>
          </a:p>
          <a:p>
            <a:pPr marL="457200" lvl="0" indent="-342900" algn="l" rtl="0">
              <a:spcBef>
                <a:spcPts val="0"/>
              </a:spcBef>
              <a:spcAft>
                <a:spcPts val="0"/>
              </a:spcAft>
              <a:buSzPts val="1800"/>
              <a:buChar char="●"/>
            </a:pPr>
            <a:r>
              <a:rPr lang="en"/>
              <a:t>6248×4176 @ 3.51fps</a:t>
            </a:r>
            <a:endParaRPr/>
          </a:p>
          <a:p>
            <a:pPr marL="457200" lvl="0" indent="-342900" algn="l" rtl="0">
              <a:spcBef>
                <a:spcPts val="0"/>
              </a:spcBef>
              <a:spcAft>
                <a:spcPts val="0"/>
              </a:spcAft>
              <a:buSzPts val="1800"/>
              <a:buChar char="●"/>
            </a:pPr>
            <a:r>
              <a:rPr lang="en"/>
              <a:t>Exposure Range: 32μs-2000s</a:t>
            </a:r>
            <a:endParaRPr/>
          </a:p>
          <a:p>
            <a:pPr marL="457200" lvl="0" indent="-342900" algn="l" rtl="0">
              <a:spcBef>
                <a:spcPts val="0"/>
              </a:spcBef>
              <a:spcAft>
                <a:spcPts val="0"/>
              </a:spcAft>
              <a:buSzPts val="1800"/>
              <a:buChar char="●"/>
            </a:pPr>
            <a:r>
              <a:rPr lang="en"/>
              <a:t>Read Noise: 1.0-3.3e</a:t>
            </a:r>
            <a:endParaRPr/>
          </a:p>
          <a:p>
            <a:pPr marL="457200" lvl="0" indent="-342900" algn="l" rtl="0">
              <a:spcBef>
                <a:spcPts val="0"/>
              </a:spcBef>
              <a:spcAft>
                <a:spcPts val="0"/>
              </a:spcAft>
              <a:buSzPts val="1800"/>
              <a:buChar char="●"/>
            </a:pPr>
            <a:r>
              <a:rPr lang="en"/>
              <a:t>QE peak: over 80%</a:t>
            </a:r>
            <a:endParaRPr/>
          </a:p>
          <a:p>
            <a:pPr marL="457200" lvl="0" indent="-342900" algn="l" rtl="0">
              <a:spcBef>
                <a:spcPts val="0"/>
              </a:spcBef>
              <a:spcAft>
                <a:spcPts val="0"/>
              </a:spcAft>
              <a:buSzPts val="1800"/>
              <a:buChar char="●"/>
            </a:pPr>
            <a:r>
              <a:rPr lang="en"/>
              <a:t>Dimensions: 90mm Diameter</a:t>
            </a:r>
            <a:endParaRPr/>
          </a:p>
          <a:p>
            <a:pPr marL="457200" lvl="0" indent="-342900" algn="l" rtl="0">
              <a:spcBef>
                <a:spcPts val="0"/>
              </a:spcBef>
              <a:spcAft>
                <a:spcPts val="0"/>
              </a:spcAft>
              <a:buSzPts val="1800"/>
              <a:buChar char="●"/>
            </a:pPr>
            <a:r>
              <a:rPr lang="en"/>
              <a:t>Weight: 700g</a:t>
            </a:r>
            <a:endParaRPr/>
          </a:p>
          <a:p>
            <a:pPr marL="457200" lvl="0" indent="0" algn="l" rtl="0">
              <a:spcBef>
                <a:spcPts val="1200"/>
              </a:spcBef>
              <a:spcAft>
                <a:spcPts val="1200"/>
              </a:spcAft>
              <a:buNone/>
            </a:pPr>
            <a:endParaRPr/>
          </a:p>
        </p:txBody>
      </p:sp>
      <p:pic>
        <p:nvPicPr>
          <p:cNvPr id="1343" name="Google Shape;1343;p112"/>
          <p:cNvPicPr preferRelativeResize="0"/>
          <p:nvPr/>
        </p:nvPicPr>
        <p:blipFill>
          <a:blip r:embed="rId3">
            <a:alphaModFix/>
          </a:blip>
          <a:stretch>
            <a:fillRect/>
          </a:stretch>
        </p:blipFill>
        <p:spPr>
          <a:xfrm>
            <a:off x="5055450" y="849724"/>
            <a:ext cx="3417000" cy="3417000"/>
          </a:xfrm>
          <a:prstGeom prst="rect">
            <a:avLst/>
          </a:prstGeom>
          <a:noFill/>
          <a:ln>
            <a:noFill/>
          </a:ln>
        </p:spPr>
      </p:pic>
      <p:sp>
        <p:nvSpPr>
          <p:cNvPr id="1344" name="Google Shape;1344;p11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13"/>
          <p:cNvSpPr/>
          <p:nvPr/>
        </p:nvSpPr>
        <p:spPr>
          <a:xfrm>
            <a:off x="3720697" y="3283400"/>
            <a:ext cx="5337600" cy="1069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0" name="Google Shape;1350;p113"/>
          <p:cNvSpPr/>
          <p:nvPr/>
        </p:nvSpPr>
        <p:spPr>
          <a:xfrm>
            <a:off x="4612775" y="894575"/>
            <a:ext cx="4249800" cy="18588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1" name="Google Shape;1351;p113"/>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Clr>
                <a:schemeClr val="dk1"/>
              </a:buClr>
              <a:buSzPct val="39285"/>
              <a:buFont typeface="Arial"/>
              <a:buNone/>
            </a:pPr>
            <a:r>
              <a:rPr lang="en"/>
              <a:t>Limiting Stellar Magnitude (LSM)</a:t>
            </a:r>
            <a:endParaRPr/>
          </a:p>
          <a:p>
            <a:pPr marL="0" lvl="0" indent="0" algn="l" rtl="0">
              <a:lnSpc>
                <a:spcPct val="100000"/>
              </a:lnSpc>
              <a:spcBef>
                <a:spcPts val="0"/>
              </a:spcBef>
              <a:spcAft>
                <a:spcPts val="0"/>
              </a:spcAft>
              <a:buSzPct val="111111"/>
              <a:buNone/>
            </a:pPr>
            <a:endParaRPr/>
          </a:p>
        </p:txBody>
      </p:sp>
      <p:sp>
        <p:nvSpPr>
          <p:cNvPr id="1352" name="Google Shape;1352;p113"/>
          <p:cNvSpPr txBox="1">
            <a:spLocks noGrp="1"/>
          </p:cNvSpPr>
          <p:nvPr>
            <p:ph type="body" idx="1"/>
          </p:nvPr>
        </p:nvSpPr>
        <p:spPr>
          <a:xfrm>
            <a:off x="233807" y="732575"/>
            <a:ext cx="3469500" cy="3930600"/>
          </a:xfrm>
          <a:prstGeom prst="rect">
            <a:avLst/>
          </a:prstGeom>
          <a:noFill/>
          <a:ln>
            <a:noFill/>
          </a:ln>
        </p:spPr>
        <p:txBody>
          <a:bodyPr spcFirstLastPara="1" wrap="square" lIns="91425" tIns="91425" rIns="91425" bIns="91425" anchor="t" anchorCtr="0">
            <a:normAutofit fontScale="92500"/>
          </a:bodyPr>
          <a:lstStyle/>
          <a:p>
            <a:pPr marL="457200" lvl="0" indent="-342900" algn="l" rtl="0">
              <a:lnSpc>
                <a:spcPct val="115000"/>
              </a:lnSpc>
              <a:spcBef>
                <a:spcPts val="0"/>
              </a:spcBef>
              <a:spcAft>
                <a:spcPts val="0"/>
              </a:spcAft>
              <a:buSzPts val="1800"/>
              <a:buChar char="●"/>
            </a:pPr>
            <a:r>
              <a:rPr lang="en"/>
              <a:t>Majority of GEO Satellites in range m = 11-14</a:t>
            </a:r>
            <a:endParaRPr/>
          </a:p>
          <a:p>
            <a:pPr marL="457200" lvl="0" indent="-342900" algn="l" rtl="0">
              <a:lnSpc>
                <a:spcPct val="115000"/>
              </a:lnSpc>
              <a:spcBef>
                <a:spcPts val="0"/>
              </a:spcBef>
              <a:spcAft>
                <a:spcPts val="0"/>
              </a:spcAft>
              <a:buSzPts val="1800"/>
              <a:buChar char="●"/>
            </a:pPr>
            <a:r>
              <a:rPr lang="en" b="1"/>
              <a:t>Customer requires 13</a:t>
            </a:r>
            <a:r>
              <a:rPr lang="en"/>
              <a:t>, 14-15 ideal</a:t>
            </a:r>
            <a:endParaRPr/>
          </a:p>
          <a:p>
            <a:pPr marL="457200" lvl="0" indent="-342900" algn="l" rtl="0">
              <a:lnSpc>
                <a:spcPct val="115000"/>
              </a:lnSpc>
              <a:spcBef>
                <a:spcPts val="0"/>
              </a:spcBef>
              <a:spcAft>
                <a:spcPts val="0"/>
              </a:spcAft>
              <a:buSzPts val="1800"/>
              <a:buChar char="●"/>
            </a:pPr>
            <a:r>
              <a:rPr lang="en" b="1"/>
              <a:t>Aperture diameter</a:t>
            </a:r>
            <a:r>
              <a:rPr lang="en"/>
              <a:t> (D) most important for urban areas</a:t>
            </a:r>
            <a:endParaRPr/>
          </a:p>
          <a:p>
            <a:pPr marL="457200" lvl="0" indent="-342900" algn="l" rtl="0">
              <a:lnSpc>
                <a:spcPct val="115000"/>
              </a:lnSpc>
              <a:spcBef>
                <a:spcPts val="0"/>
              </a:spcBef>
              <a:spcAft>
                <a:spcPts val="0"/>
              </a:spcAft>
              <a:buSzPts val="1800"/>
              <a:buChar char="●"/>
            </a:pPr>
            <a:r>
              <a:rPr lang="en"/>
              <a:t>Assumptions:</a:t>
            </a:r>
            <a:endParaRPr/>
          </a:p>
          <a:p>
            <a:pPr marL="914400" lvl="1" indent="-323334" algn="l" rtl="0">
              <a:lnSpc>
                <a:spcPct val="115000"/>
              </a:lnSpc>
              <a:spcBef>
                <a:spcPts val="0"/>
              </a:spcBef>
              <a:spcAft>
                <a:spcPts val="0"/>
              </a:spcAft>
              <a:buSzPts val="1492"/>
              <a:buChar char="○"/>
            </a:pPr>
            <a:r>
              <a:rPr lang="en" sz="1491"/>
              <a:t>Optical System is in ‘stare’ mode thus relative velocity is  (⍵) = velocity of Satellite</a:t>
            </a:r>
            <a:endParaRPr sz="1491"/>
          </a:p>
          <a:p>
            <a:pPr marL="914400" lvl="1" indent="-323334" algn="l" rtl="0">
              <a:lnSpc>
                <a:spcPct val="115000"/>
              </a:lnSpc>
              <a:spcBef>
                <a:spcPts val="0"/>
              </a:spcBef>
              <a:spcAft>
                <a:spcPts val="0"/>
              </a:spcAft>
              <a:buSzPts val="1492"/>
              <a:buChar char="○"/>
            </a:pPr>
            <a:r>
              <a:rPr lang="en" sz="1491"/>
              <a:t>GEO Satellites have </a:t>
            </a:r>
            <a:r>
              <a:rPr lang="en" sz="1491" b="1"/>
              <a:t>circular orbits</a:t>
            </a:r>
            <a:endParaRPr sz="1491" b="1"/>
          </a:p>
          <a:p>
            <a:pPr marL="914400" lvl="1" indent="-323334" algn="l" rtl="0">
              <a:lnSpc>
                <a:spcPct val="115000"/>
              </a:lnSpc>
              <a:spcBef>
                <a:spcPts val="0"/>
              </a:spcBef>
              <a:spcAft>
                <a:spcPts val="0"/>
              </a:spcAft>
              <a:buSzPts val="1492"/>
              <a:buChar char="○"/>
            </a:pPr>
            <a:r>
              <a:rPr lang="en" sz="1491"/>
              <a:t>Satellites treated as </a:t>
            </a:r>
            <a:r>
              <a:rPr lang="en" sz="1491" b="1"/>
              <a:t>spheres</a:t>
            </a:r>
            <a:r>
              <a:rPr lang="en" sz="1491"/>
              <a:t>  </a:t>
            </a:r>
            <a:endParaRPr sz="1091"/>
          </a:p>
        </p:txBody>
      </p:sp>
      <p:pic>
        <p:nvPicPr>
          <p:cNvPr id="1353" name="Google Shape;1353;p1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86328" y="3294686"/>
            <a:ext cx="5028075" cy="1123700"/>
          </a:xfrm>
          <a:prstGeom prst="rect">
            <a:avLst/>
          </a:prstGeom>
          <a:noFill/>
          <a:ln>
            <a:noFill/>
          </a:ln>
        </p:spPr>
      </p:pic>
      <p:sp>
        <p:nvSpPr>
          <p:cNvPr id="1354" name="Google Shape;1354;p113"/>
          <p:cNvSpPr txBox="1"/>
          <p:nvPr/>
        </p:nvSpPr>
        <p:spPr>
          <a:xfrm>
            <a:off x="7241042" y="4316850"/>
            <a:ext cx="17550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1200"/>
              </a:spcAft>
              <a:buClr>
                <a:srgbClr val="000000"/>
              </a:buClr>
              <a:buSzPts val="1000"/>
              <a:buFont typeface="Arial"/>
              <a:buNone/>
            </a:pPr>
            <a:r>
              <a:rPr lang="en" sz="1000" b="0" i="0" u="none" strike="noStrike" cap="none">
                <a:solidFill>
                  <a:schemeClr val="dk1"/>
                </a:solidFill>
                <a:latin typeface="Helvetica Neue"/>
                <a:ea typeface="Helvetica Neue"/>
                <a:cs typeface="Helvetica Neue"/>
                <a:sym typeface="Helvetica Neue"/>
              </a:rPr>
              <a:t>[3] </a:t>
            </a:r>
            <a:r>
              <a:rPr lang="en" sz="1000" b="0" i="1" u="none" strike="noStrike" cap="none">
                <a:solidFill>
                  <a:schemeClr val="dk1"/>
                </a:solidFill>
                <a:latin typeface="Helvetica Neue"/>
                <a:ea typeface="Helvetica Neue"/>
                <a:cs typeface="Helvetica Neue"/>
                <a:sym typeface="Helvetica Neue"/>
              </a:rPr>
              <a:t>Coder, Holzinger, 2016)</a:t>
            </a:r>
            <a:endParaRPr sz="600" b="0" i="1" u="none" strike="noStrike" cap="none">
              <a:solidFill>
                <a:srgbClr val="000000"/>
              </a:solidFill>
              <a:latin typeface="Arial"/>
              <a:ea typeface="Arial"/>
              <a:cs typeface="Arial"/>
              <a:sym typeface="Arial"/>
            </a:endParaRPr>
          </a:p>
        </p:txBody>
      </p:sp>
      <p:sp>
        <p:nvSpPr>
          <p:cNvPr id="1355" name="Google Shape;1355;p113"/>
          <p:cNvSpPr txBox="1"/>
          <p:nvPr/>
        </p:nvSpPr>
        <p:spPr>
          <a:xfrm>
            <a:off x="3713541" y="3594950"/>
            <a:ext cx="6921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000000"/>
                </a:solidFill>
                <a:latin typeface="Times New Roman"/>
                <a:ea typeface="Times New Roman"/>
                <a:cs typeface="Times New Roman"/>
                <a:sym typeface="Times New Roman"/>
              </a:rPr>
              <a:t>13 &lt;</a:t>
            </a:r>
            <a:endParaRPr sz="1700" b="0" i="0" u="none" strike="noStrike" cap="none">
              <a:solidFill>
                <a:srgbClr val="000000"/>
              </a:solidFill>
              <a:latin typeface="Times New Roman"/>
              <a:ea typeface="Times New Roman"/>
              <a:cs typeface="Times New Roman"/>
              <a:sym typeface="Times New Roman"/>
            </a:endParaRPr>
          </a:p>
        </p:txBody>
      </p:sp>
      <p:cxnSp>
        <p:nvCxnSpPr>
          <p:cNvPr id="1356" name="Google Shape;1356;p113"/>
          <p:cNvCxnSpPr/>
          <p:nvPr/>
        </p:nvCxnSpPr>
        <p:spPr>
          <a:xfrm rot="10800000" flipH="1">
            <a:off x="4727400" y="2109100"/>
            <a:ext cx="3965700" cy="21000"/>
          </a:xfrm>
          <a:prstGeom prst="straightConnector1">
            <a:avLst/>
          </a:prstGeom>
          <a:noFill/>
          <a:ln w="28575" cap="flat" cmpd="sng">
            <a:solidFill>
              <a:schemeClr val="dk2"/>
            </a:solidFill>
            <a:prstDash val="solid"/>
            <a:round/>
            <a:headEnd type="stealth" w="med" len="med"/>
            <a:tailEnd type="stealth" w="med" len="med"/>
          </a:ln>
        </p:spPr>
      </p:cxnSp>
      <p:cxnSp>
        <p:nvCxnSpPr>
          <p:cNvPr id="1357" name="Google Shape;1357;p113"/>
          <p:cNvCxnSpPr/>
          <p:nvPr/>
        </p:nvCxnSpPr>
        <p:spPr>
          <a:xfrm>
            <a:off x="50240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58" name="Google Shape;1358;p113"/>
          <p:cNvCxnSpPr/>
          <p:nvPr/>
        </p:nvCxnSpPr>
        <p:spPr>
          <a:xfrm>
            <a:off x="53288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59" name="Google Shape;1359;p113"/>
          <p:cNvCxnSpPr/>
          <p:nvPr/>
        </p:nvCxnSpPr>
        <p:spPr>
          <a:xfrm>
            <a:off x="56336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0" name="Google Shape;1360;p113"/>
          <p:cNvCxnSpPr/>
          <p:nvPr/>
        </p:nvCxnSpPr>
        <p:spPr>
          <a:xfrm>
            <a:off x="59384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1" name="Google Shape;1361;p113"/>
          <p:cNvCxnSpPr/>
          <p:nvPr/>
        </p:nvCxnSpPr>
        <p:spPr>
          <a:xfrm>
            <a:off x="62432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2" name="Google Shape;1362;p113"/>
          <p:cNvCxnSpPr/>
          <p:nvPr/>
        </p:nvCxnSpPr>
        <p:spPr>
          <a:xfrm>
            <a:off x="65480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3" name="Google Shape;1363;p113"/>
          <p:cNvCxnSpPr/>
          <p:nvPr/>
        </p:nvCxnSpPr>
        <p:spPr>
          <a:xfrm>
            <a:off x="68528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4" name="Google Shape;1364;p113"/>
          <p:cNvCxnSpPr/>
          <p:nvPr/>
        </p:nvCxnSpPr>
        <p:spPr>
          <a:xfrm>
            <a:off x="71576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5" name="Google Shape;1365;p113"/>
          <p:cNvCxnSpPr/>
          <p:nvPr/>
        </p:nvCxnSpPr>
        <p:spPr>
          <a:xfrm>
            <a:off x="74624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6" name="Google Shape;1366;p113"/>
          <p:cNvCxnSpPr/>
          <p:nvPr/>
        </p:nvCxnSpPr>
        <p:spPr>
          <a:xfrm>
            <a:off x="77672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7" name="Google Shape;1367;p113"/>
          <p:cNvCxnSpPr/>
          <p:nvPr/>
        </p:nvCxnSpPr>
        <p:spPr>
          <a:xfrm>
            <a:off x="8072075" y="2112350"/>
            <a:ext cx="0" cy="165600"/>
          </a:xfrm>
          <a:prstGeom prst="straightConnector1">
            <a:avLst/>
          </a:prstGeom>
          <a:noFill/>
          <a:ln w="28575" cap="flat" cmpd="sng">
            <a:solidFill>
              <a:schemeClr val="dk2"/>
            </a:solidFill>
            <a:prstDash val="solid"/>
            <a:round/>
            <a:headEnd type="none" w="sm" len="sm"/>
            <a:tailEnd type="none" w="sm" len="sm"/>
          </a:ln>
        </p:spPr>
      </p:cxnSp>
      <p:cxnSp>
        <p:nvCxnSpPr>
          <p:cNvPr id="1368" name="Google Shape;1368;p113"/>
          <p:cNvCxnSpPr/>
          <p:nvPr/>
        </p:nvCxnSpPr>
        <p:spPr>
          <a:xfrm>
            <a:off x="8376875" y="2112350"/>
            <a:ext cx="0" cy="165600"/>
          </a:xfrm>
          <a:prstGeom prst="straightConnector1">
            <a:avLst/>
          </a:prstGeom>
          <a:noFill/>
          <a:ln w="28575" cap="flat" cmpd="sng">
            <a:solidFill>
              <a:schemeClr val="dk2"/>
            </a:solidFill>
            <a:prstDash val="solid"/>
            <a:round/>
            <a:headEnd type="none" w="sm" len="sm"/>
            <a:tailEnd type="none" w="sm" len="sm"/>
          </a:ln>
        </p:spPr>
      </p:cxnSp>
      <p:sp>
        <p:nvSpPr>
          <p:cNvPr id="1369" name="Google Shape;1369;p113"/>
          <p:cNvSpPr txBox="1"/>
          <p:nvPr/>
        </p:nvSpPr>
        <p:spPr>
          <a:xfrm>
            <a:off x="4851075"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-30</a:t>
            </a:r>
            <a:endParaRPr sz="800" b="1" i="0" u="none" strike="noStrike" cap="none">
              <a:solidFill>
                <a:srgbClr val="000000"/>
              </a:solidFill>
              <a:latin typeface="Helvetica Neue"/>
              <a:ea typeface="Helvetica Neue"/>
              <a:cs typeface="Helvetica Neue"/>
              <a:sym typeface="Helvetica Neue"/>
            </a:endParaRPr>
          </a:p>
        </p:txBody>
      </p:sp>
      <p:sp>
        <p:nvSpPr>
          <p:cNvPr id="1370" name="Google Shape;1370;p113"/>
          <p:cNvSpPr txBox="1"/>
          <p:nvPr/>
        </p:nvSpPr>
        <p:spPr>
          <a:xfrm>
            <a:off x="5153975"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-25</a:t>
            </a:r>
            <a:endParaRPr sz="700" b="0" i="0" u="none" strike="noStrike" cap="none">
              <a:solidFill>
                <a:srgbClr val="000000"/>
              </a:solidFill>
              <a:latin typeface="Helvetica Neue"/>
              <a:ea typeface="Helvetica Neue"/>
              <a:cs typeface="Helvetica Neue"/>
              <a:sym typeface="Helvetica Neue"/>
            </a:endParaRPr>
          </a:p>
        </p:txBody>
      </p:sp>
      <p:sp>
        <p:nvSpPr>
          <p:cNvPr id="1371" name="Google Shape;1371;p113"/>
          <p:cNvSpPr txBox="1"/>
          <p:nvPr/>
        </p:nvSpPr>
        <p:spPr>
          <a:xfrm>
            <a:off x="5459725"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-20</a:t>
            </a:r>
            <a:endParaRPr sz="800" b="1" i="0" u="none" strike="noStrike" cap="none">
              <a:solidFill>
                <a:srgbClr val="000000"/>
              </a:solidFill>
              <a:latin typeface="Helvetica Neue"/>
              <a:ea typeface="Helvetica Neue"/>
              <a:cs typeface="Helvetica Neue"/>
              <a:sym typeface="Helvetica Neue"/>
            </a:endParaRPr>
          </a:p>
        </p:txBody>
      </p:sp>
      <p:sp>
        <p:nvSpPr>
          <p:cNvPr id="1372" name="Google Shape;1372;p113"/>
          <p:cNvSpPr txBox="1"/>
          <p:nvPr/>
        </p:nvSpPr>
        <p:spPr>
          <a:xfrm>
            <a:off x="5762625"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-15</a:t>
            </a:r>
            <a:endParaRPr sz="700" b="0" i="0" u="none" strike="noStrike" cap="none">
              <a:solidFill>
                <a:srgbClr val="000000"/>
              </a:solidFill>
              <a:latin typeface="Helvetica Neue"/>
              <a:ea typeface="Helvetica Neue"/>
              <a:cs typeface="Helvetica Neue"/>
              <a:sym typeface="Helvetica Neue"/>
            </a:endParaRPr>
          </a:p>
        </p:txBody>
      </p:sp>
      <p:sp>
        <p:nvSpPr>
          <p:cNvPr id="1373" name="Google Shape;1373;p113"/>
          <p:cNvSpPr txBox="1"/>
          <p:nvPr/>
        </p:nvSpPr>
        <p:spPr>
          <a:xfrm>
            <a:off x="6069800"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-10</a:t>
            </a:r>
            <a:endParaRPr sz="800" b="1" i="0" u="none" strike="noStrike" cap="none">
              <a:solidFill>
                <a:srgbClr val="000000"/>
              </a:solidFill>
              <a:latin typeface="Helvetica Neue"/>
              <a:ea typeface="Helvetica Neue"/>
              <a:cs typeface="Helvetica Neue"/>
              <a:sym typeface="Helvetica Neue"/>
            </a:endParaRPr>
          </a:p>
        </p:txBody>
      </p:sp>
      <p:sp>
        <p:nvSpPr>
          <p:cNvPr id="1374" name="Google Shape;1374;p113"/>
          <p:cNvSpPr txBox="1"/>
          <p:nvPr/>
        </p:nvSpPr>
        <p:spPr>
          <a:xfrm>
            <a:off x="6372700"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-5</a:t>
            </a:r>
            <a:endParaRPr sz="700" b="0" i="0" u="none" strike="noStrike" cap="none">
              <a:solidFill>
                <a:srgbClr val="000000"/>
              </a:solidFill>
              <a:latin typeface="Helvetica Neue"/>
              <a:ea typeface="Helvetica Neue"/>
              <a:cs typeface="Helvetica Neue"/>
              <a:sym typeface="Helvetica Neue"/>
            </a:endParaRPr>
          </a:p>
        </p:txBody>
      </p:sp>
      <p:sp>
        <p:nvSpPr>
          <p:cNvPr id="1375" name="Google Shape;1375;p113"/>
          <p:cNvSpPr txBox="1"/>
          <p:nvPr/>
        </p:nvSpPr>
        <p:spPr>
          <a:xfrm>
            <a:off x="6742688"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0</a:t>
            </a:r>
            <a:endParaRPr sz="800" b="1" i="0" u="none" strike="noStrike" cap="none">
              <a:solidFill>
                <a:srgbClr val="000000"/>
              </a:solidFill>
              <a:latin typeface="Helvetica Neue"/>
              <a:ea typeface="Helvetica Neue"/>
              <a:cs typeface="Helvetica Neue"/>
              <a:sym typeface="Helvetica Neue"/>
            </a:endParaRPr>
          </a:p>
        </p:txBody>
      </p:sp>
      <p:sp>
        <p:nvSpPr>
          <p:cNvPr id="1376" name="Google Shape;1376;p113"/>
          <p:cNvSpPr txBox="1"/>
          <p:nvPr/>
        </p:nvSpPr>
        <p:spPr>
          <a:xfrm>
            <a:off x="7287100"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 10</a:t>
            </a:r>
            <a:endParaRPr sz="800" b="1" i="0" u="none" strike="noStrike" cap="none">
              <a:solidFill>
                <a:srgbClr val="000000"/>
              </a:solidFill>
              <a:latin typeface="Helvetica Neue"/>
              <a:ea typeface="Helvetica Neue"/>
              <a:cs typeface="Helvetica Neue"/>
              <a:sym typeface="Helvetica Neue"/>
            </a:endParaRPr>
          </a:p>
        </p:txBody>
      </p:sp>
      <p:sp>
        <p:nvSpPr>
          <p:cNvPr id="1377" name="Google Shape;1377;p113"/>
          <p:cNvSpPr txBox="1"/>
          <p:nvPr/>
        </p:nvSpPr>
        <p:spPr>
          <a:xfrm>
            <a:off x="7590000"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 15</a:t>
            </a:r>
            <a:endParaRPr sz="700" b="0" i="0" u="none" strike="noStrike" cap="none">
              <a:solidFill>
                <a:srgbClr val="000000"/>
              </a:solidFill>
              <a:latin typeface="Helvetica Neue"/>
              <a:ea typeface="Helvetica Neue"/>
              <a:cs typeface="Helvetica Neue"/>
              <a:sym typeface="Helvetica Neue"/>
            </a:endParaRPr>
          </a:p>
        </p:txBody>
      </p:sp>
      <p:sp>
        <p:nvSpPr>
          <p:cNvPr id="1378" name="Google Shape;1378;p113"/>
          <p:cNvSpPr txBox="1"/>
          <p:nvPr/>
        </p:nvSpPr>
        <p:spPr>
          <a:xfrm>
            <a:off x="7895750" y="2201125"/>
            <a:ext cx="349800" cy="307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000000"/>
                </a:solidFill>
                <a:latin typeface="Helvetica Neue"/>
                <a:ea typeface="Helvetica Neue"/>
                <a:cs typeface="Helvetica Neue"/>
                <a:sym typeface="Helvetica Neue"/>
              </a:rPr>
              <a:t> 20</a:t>
            </a:r>
            <a:endParaRPr sz="800" b="1" i="0" u="none" strike="noStrike" cap="none">
              <a:solidFill>
                <a:srgbClr val="000000"/>
              </a:solidFill>
              <a:latin typeface="Helvetica Neue"/>
              <a:ea typeface="Helvetica Neue"/>
              <a:cs typeface="Helvetica Neue"/>
              <a:sym typeface="Helvetica Neue"/>
            </a:endParaRPr>
          </a:p>
        </p:txBody>
      </p:sp>
      <p:sp>
        <p:nvSpPr>
          <p:cNvPr id="1379" name="Google Shape;1379;p113"/>
          <p:cNvSpPr txBox="1"/>
          <p:nvPr/>
        </p:nvSpPr>
        <p:spPr>
          <a:xfrm>
            <a:off x="8198650"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  25</a:t>
            </a:r>
            <a:endParaRPr sz="700" b="0" i="0" u="none" strike="noStrike" cap="none">
              <a:solidFill>
                <a:srgbClr val="000000"/>
              </a:solidFill>
              <a:latin typeface="Helvetica Neue"/>
              <a:ea typeface="Helvetica Neue"/>
              <a:cs typeface="Helvetica Neue"/>
              <a:sym typeface="Helvetica Neue"/>
            </a:endParaRPr>
          </a:p>
        </p:txBody>
      </p:sp>
      <p:sp>
        <p:nvSpPr>
          <p:cNvPr id="1380" name="Google Shape;1380;p113"/>
          <p:cNvSpPr txBox="1"/>
          <p:nvPr/>
        </p:nvSpPr>
        <p:spPr>
          <a:xfrm>
            <a:off x="7010775" y="2201125"/>
            <a:ext cx="349800" cy="29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Helvetica Neue"/>
                <a:ea typeface="Helvetica Neue"/>
                <a:cs typeface="Helvetica Neue"/>
                <a:sym typeface="Helvetica Neue"/>
              </a:rPr>
              <a:t>  5</a:t>
            </a:r>
            <a:endParaRPr sz="700" b="0" i="0" u="none" strike="noStrike" cap="none">
              <a:solidFill>
                <a:srgbClr val="000000"/>
              </a:solidFill>
              <a:latin typeface="Helvetica Neue"/>
              <a:ea typeface="Helvetica Neue"/>
              <a:cs typeface="Helvetica Neue"/>
              <a:sym typeface="Helvetica Neue"/>
            </a:endParaRPr>
          </a:p>
        </p:txBody>
      </p:sp>
      <p:sp>
        <p:nvSpPr>
          <p:cNvPr id="1381" name="Google Shape;1381;p113"/>
          <p:cNvSpPr txBox="1"/>
          <p:nvPr/>
        </p:nvSpPr>
        <p:spPr>
          <a:xfrm>
            <a:off x="4962100" y="1372000"/>
            <a:ext cx="468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Sun</a:t>
            </a:r>
            <a:endParaRPr sz="1200" b="0" i="0" u="none" strike="noStrike" cap="none">
              <a:solidFill>
                <a:srgbClr val="000000"/>
              </a:solidFill>
              <a:latin typeface="Helvetica Neue"/>
              <a:ea typeface="Helvetica Neue"/>
              <a:cs typeface="Helvetica Neue"/>
              <a:sym typeface="Helvetica Neue"/>
            </a:endParaRPr>
          </a:p>
        </p:txBody>
      </p:sp>
      <p:sp>
        <p:nvSpPr>
          <p:cNvPr id="1382" name="Google Shape;1382;p113"/>
          <p:cNvSpPr txBox="1"/>
          <p:nvPr/>
        </p:nvSpPr>
        <p:spPr>
          <a:xfrm>
            <a:off x="5815600" y="1272000"/>
            <a:ext cx="6585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Full Moon</a:t>
            </a:r>
            <a:endParaRPr sz="1200" b="0" i="0" u="none" strike="noStrike" cap="none">
              <a:solidFill>
                <a:srgbClr val="000000"/>
              </a:solidFill>
              <a:latin typeface="Helvetica Neue"/>
              <a:ea typeface="Helvetica Neue"/>
              <a:cs typeface="Helvetica Neue"/>
              <a:sym typeface="Helvetica Neue"/>
            </a:endParaRPr>
          </a:p>
        </p:txBody>
      </p:sp>
      <p:sp>
        <p:nvSpPr>
          <p:cNvPr id="1383" name="Google Shape;1383;p113"/>
          <p:cNvSpPr txBox="1"/>
          <p:nvPr/>
        </p:nvSpPr>
        <p:spPr>
          <a:xfrm>
            <a:off x="6600700" y="1319275"/>
            <a:ext cx="1036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Naked </a:t>
            </a:r>
            <a:endParaRPr sz="1200" b="0"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Eye Limit</a:t>
            </a:r>
            <a:endParaRPr sz="1200" b="0" i="0" u="none" strike="noStrike" cap="none">
              <a:solidFill>
                <a:srgbClr val="000000"/>
              </a:solidFill>
              <a:latin typeface="Helvetica Neue"/>
              <a:ea typeface="Helvetica Neue"/>
              <a:cs typeface="Helvetica Neue"/>
              <a:sym typeface="Helvetica Neue"/>
            </a:endParaRPr>
          </a:p>
        </p:txBody>
      </p:sp>
      <p:sp>
        <p:nvSpPr>
          <p:cNvPr id="1384" name="Google Shape;1384;p113"/>
          <p:cNvSpPr txBox="1"/>
          <p:nvPr/>
        </p:nvSpPr>
        <p:spPr>
          <a:xfrm>
            <a:off x="7157675" y="817888"/>
            <a:ext cx="10362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Helvetica Neue"/>
                <a:ea typeface="Helvetica Neue"/>
                <a:cs typeface="Helvetica Neue"/>
                <a:sym typeface="Helvetica Neue"/>
              </a:rPr>
              <a:t>GEO Satellites</a:t>
            </a:r>
            <a:endParaRPr sz="1200" b="0" i="0" u="none" strike="noStrike" cap="none">
              <a:solidFill>
                <a:srgbClr val="000000"/>
              </a:solidFill>
              <a:latin typeface="Helvetica Neue"/>
              <a:ea typeface="Helvetica Neue"/>
              <a:cs typeface="Helvetica Neue"/>
              <a:sym typeface="Helvetica Neue"/>
            </a:endParaRPr>
          </a:p>
        </p:txBody>
      </p:sp>
      <p:cxnSp>
        <p:nvCxnSpPr>
          <p:cNvPr id="1385" name="Google Shape;1385;p113"/>
          <p:cNvCxnSpPr>
            <a:stCxn id="1381" idx="2"/>
          </p:cNvCxnSpPr>
          <p:nvPr/>
        </p:nvCxnSpPr>
        <p:spPr>
          <a:xfrm flipH="1">
            <a:off x="5193700" y="1741300"/>
            <a:ext cx="2400" cy="346800"/>
          </a:xfrm>
          <a:prstGeom prst="straightConnector1">
            <a:avLst/>
          </a:prstGeom>
          <a:noFill/>
          <a:ln w="9525" cap="flat" cmpd="sng">
            <a:solidFill>
              <a:schemeClr val="dk2"/>
            </a:solidFill>
            <a:prstDash val="solid"/>
            <a:round/>
            <a:headEnd type="none" w="sm" len="sm"/>
            <a:tailEnd type="triangle" w="med" len="med"/>
          </a:ln>
        </p:spPr>
      </p:cxnSp>
      <p:cxnSp>
        <p:nvCxnSpPr>
          <p:cNvPr id="1386" name="Google Shape;1386;p113"/>
          <p:cNvCxnSpPr/>
          <p:nvPr/>
        </p:nvCxnSpPr>
        <p:spPr>
          <a:xfrm flipH="1">
            <a:off x="6143650" y="1741300"/>
            <a:ext cx="2400" cy="346800"/>
          </a:xfrm>
          <a:prstGeom prst="straightConnector1">
            <a:avLst/>
          </a:prstGeom>
          <a:noFill/>
          <a:ln w="9525" cap="flat" cmpd="sng">
            <a:solidFill>
              <a:schemeClr val="dk2"/>
            </a:solidFill>
            <a:prstDash val="solid"/>
            <a:round/>
            <a:headEnd type="none" w="sm" len="sm"/>
            <a:tailEnd type="triangle" w="med" len="med"/>
          </a:ln>
        </p:spPr>
      </p:cxnSp>
      <p:cxnSp>
        <p:nvCxnSpPr>
          <p:cNvPr id="1387" name="Google Shape;1387;p113"/>
          <p:cNvCxnSpPr/>
          <p:nvPr/>
        </p:nvCxnSpPr>
        <p:spPr>
          <a:xfrm flipH="1">
            <a:off x="7224350" y="1810250"/>
            <a:ext cx="2700" cy="278100"/>
          </a:xfrm>
          <a:prstGeom prst="straightConnector1">
            <a:avLst/>
          </a:prstGeom>
          <a:noFill/>
          <a:ln w="9525" cap="flat" cmpd="sng">
            <a:solidFill>
              <a:schemeClr val="dk2"/>
            </a:solidFill>
            <a:prstDash val="solid"/>
            <a:round/>
            <a:headEnd type="none" w="sm" len="sm"/>
            <a:tailEnd type="triangle" w="med" len="med"/>
          </a:ln>
        </p:spPr>
      </p:cxnSp>
      <p:cxnSp>
        <p:nvCxnSpPr>
          <p:cNvPr id="1388" name="Google Shape;1388;p113"/>
          <p:cNvCxnSpPr/>
          <p:nvPr/>
        </p:nvCxnSpPr>
        <p:spPr>
          <a:xfrm>
            <a:off x="7676975" y="1319275"/>
            <a:ext cx="5100" cy="615000"/>
          </a:xfrm>
          <a:prstGeom prst="straightConnector1">
            <a:avLst/>
          </a:prstGeom>
          <a:noFill/>
          <a:ln w="9525" cap="flat" cmpd="sng">
            <a:solidFill>
              <a:schemeClr val="dk2"/>
            </a:solidFill>
            <a:prstDash val="solid"/>
            <a:round/>
            <a:headEnd type="none" w="sm" len="sm"/>
            <a:tailEnd type="triangle" w="med" len="med"/>
          </a:ln>
        </p:spPr>
      </p:cxnSp>
      <p:cxnSp>
        <p:nvCxnSpPr>
          <p:cNvPr id="1389" name="Google Shape;1389;p113"/>
          <p:cNvCxnSpPr/>
          <p:nvPr/>
        </p:nvCxnSpPr>
        <p:spPr>
          <a:xfrm>
            <a:off x="7487100" y="1969850"/>
            <a:ext cx="254100" cy="0"/>
          </a:xfrm>
          <a:prstGeom prst="straightConnector1">
            <a:avLst/>
          </a:prstGeom>
          <a:noFill/>
          <a:ln w="19050" cap="flat" cmpd="sng">
            <a:solidFill>
              <a:srgbClr val="FF0000"/>
            </a:solidFill>
            <a:prstDash val="solid"/>
            <a:round/>
            <a:headEnd type="none" w="sm" len="sm"/>
            <a:tailEnd type="none" w="sm" len="sm"/>
          </a:ln>
        </p:spPr>
      </p:cxnSp>
      <p:cxnSp>
        <p:nvCxnSpPr>
          <p:cNvPr id="1390" name="Google Shape;1390;p113"/>
          <p:cNvCxnSpPr/>
          <p:nvPr/>
        </p:nvCxnSpPr>
        <p:spPr>
          <a:xfrm flipH="1">
            <a:off x="7740000" y="1968125"/>
            <a:ext cx="1200" cy="129300"/>
          </a:xfrm>
          <a:prstGeom prst="straightConnector1">
            <a:avLst/>
          </a:prstGeom>
          <a:noFill/>
          <a:ln w="19050" cap="flat" cmpd="sng">
            <a:solidFill>
              <a:srgbClr val="FF0000"/>
            </a:solidFill>
            <a:prstDash val="solid"/>
            <a:round/>
            <a:headEnd type="none" w="sm" len="sm"/>
            <a:tailEnd type="none" w="sm" len="sm"/>
          </a:ln>
        </p:spPr>
      </p:cxnSp>
      <p:cxnSp>
        <p:nvCxnSpPr>
          <p:cNvPr id="1391" name="Google Shape;1391;p113"/>
          <p:cNvCxnSpPr/>
          <p:nvPr/>
        </p:nvCxnSpPr>
        <p:spPr>
          <a:xfrm flipH="1">
            <a:off x="7485000" y="1971800"/>
            <a:ext cx="2100" cy="125400"/>
          </a:xfrm>
          <a:prstGeom prst="straightConnector1">
            <a:avLst/>
          </a:prstGeom>
          <a:noFill/>
          <a:ln w="19050" cap="flat" cmpd="sng">
            <a:solidFill>
              <a:srgbClr val="FF0000"/>
            </a:solidFill>
            <a:prstDash val="solid"/>
            <a:round/>
            <a:headEnd type="none" w="sm" len="sm"/>
            <a:tailEnd type="none" w="sm" len="sm"/>
          </a:ln>
        </p:spPr>
      </p:cxnSp>
      <p:sp>
        <p:nvSpPr>
          <p:cNvPr id="1392" name="Google Shape;1392;p113"/>
          <p:cNvSpPr txBox="1"/>
          <p:nvPr/>
        </p:nvSpPr>
        <p:spPr>
          <a:xfrm>
            <a:off x="6041101" y="2414663"/>
            <a:ext cx="20961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Helvetica Neue"/>
                <a:ea typeface="Helvetica Neue"/>
                <a:cs typeface="Helvetica Neue"/>
                <a:sym typeface="Helvetica Neue"/>
              </a:rPr>
              <a:t>Apparent Magnitude ( m</a:t>
            </a:r>
            <a:r>
              <a:rPr lang="en" sz="1000" b="0" i="0" u="none" strike="noStrike" cap="none" baseline="-25000">
                <a:solidFill>
                  <a:srgbClr val="000000"/>
                </a:solidFill>
                <a:latin typeface="Helvetica Neue"/>
                <a:ea typeface="Helvetica Neue"/>
                <a:cs typeface="Helvetica Neue"/>
                <a:sym typeface="Helvetica Neue"/>
              </a:rPr>
              <a:t>v </a:t>
            </a:r>
            <a:r>
              <a:rPr lang="en" sz="1000" b="0" i="0" u="none" strike="noStrike" cap="none">
                <a:solidFill>
                  <a:srgbClr val="000000"/>
                </a:solidFill>
                <a:latin typeface="Helvetica Neue"/>
                <a:ea typeface="Helvetica Neue"/>
                <a:cs typeface="Helvetica Neue"/>
                <a:sym typeface="Helvetica Neue"/>
              </a:rPr>
              <a:t>)</a:t>
            </a:r>
            <a:endParaRPr sz="1000" b="0" i="0" u="none" strike="noStrike" cap="none">
              <a:solidFill>
                <a:srgbClr val="000000"/>
              </a:solidFill>
              <a:latin typeface="Helvetica Neue"/>
              <a:ea typeface="Helvetica Neue"/>
              <a:cs typeface="Helvetica Neue"/>
              <a:sym typeface="Helvetica Neue"/>
            </a:endParaRPr>
          </a:p>
        </p:txBody>
      </p:sp>
      <p:sp>
        <p:nvSpPr>
          <p:cNvPr id="1393" name="Google Shape;1393;p113"/>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114"/>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Optic Options in Consideration</a:t>
            </a:r>
            <a:endParaRPr/>
          </a:p>
        </p:txBody>
      </p:sp>
      <p:sp>
        <p:nvSpPr>
          <p:cNvPr id="1399" name="Google Shape;1399;p114"/>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102</a:t>
            </a:fld>
            <a:endParaRPr/>
          </a:p>
        </p:txBody>
      </p:sp>
      <p:pic>
        <p:nvPicPr>
          <p:cNvPr id="1400" name="Google Shape;1400;p114"/>
          <p:cNvPicPr preferRelativeResize="0"/>
          <p:nvPr/>
        </p:nvPicPr>
        <p:blipFill rotWithShape="1">
          <a:blip r:embed="rId3" cstate="screen">
            <a:alphaModFix/>
            <a:extLst>
              <a:ext uri="{28A0092B-C50C-407E-A947-70E740481C1C}">
                <a14:useLocalDpi xmlns:a14="http://schemas.microsoft.com/office/drawing/2010/main"/>
              </a:ext>
            </a:extLst>
          </a:blip>
          <a:srcRect t="2056" r="14980"/>
          <a:stretch/>
        </p:blipFill>
        <p:spPr>
          <a:xfrm>
            <a:off x="227250" y="1003850"/>
            <a:ext cx="4283100" cy="3736400"/>
          </a:xfrm>
          <a:prstGeom prst="rect">
            <a:avLst/>
          </a:prstGeom>
          <a:noFill/>
          <a:ln>
            <a:noFill/>
          </a:ln>
        </p:spPr>
      </p:pic>
      <p:pic>
        <p:nvPicPr>
          <p:cNvPr id="1401" name="Google Shape;1401;p114"/>
          <p:cNvPicPr preferRelativeResize="0"/>
          <p:nvPr/>
        </p:nvPicPr>
        <p:blipFill rotWithShape="1">
          <a:blip r:embed="rId4" cstate="screen">
            <a:alphaModFix/>
            <a:extLst>
              <a:ext uri="{28A0092B-C50C-407E-A947-70E740481C1C}">
                <a14:useLocalDpi xmlns:a14="http://schemas.microsoft.com/office/drawing/2010/main"/>
              </a:ext>
            </a:extLst>
          </a:blip>
          <a:srcRect r="6480"/>
          <a:stretch/>
        </p:blipFill>
        <p:spPr>
          <a:xfrm>
            <a:off x="4510350" y="901825"/>
            <a:ext cx="4588649" cy="3666726"/>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Google Shape;1406;p11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937414"/>
            <a:ext cx="4387250" cy="3237411"/>
          </a:xfrm>
          <a:prstGeom prst="rect">
            <a:avLst/>
          </a:prstGeom>
          <a:noFill/>
          <a:ln>
            <a:noFill/>
          </a:ln>
        </p:spPr>
      </p:pic>
      <p:sp>
        <p:nvSpPr>
          <p:cNvPr id="1407" name="Google Shape;1407;p115"/>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Lens &amp; Sensor Selection</a:t>
            </a:r>
            <a:endParaRPr/>
          </a:p>
        </p:txBody>
      </p:sp>
      <p:pic>
        <p:nvPicPr>
          <p:cNvPr id="1408" name="Google Shape;1408;p11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79525" y="913299"/>
            <a:ext cx="4455608" cy="3237399"/>
          </a:xfrm>
          <a:prstGeom prst="rect">
            <a:avLst/>
          </a:prstGeom>
          <a:noFill/>
          <a:ln>
            <a:noFill/>
          </a:ln>
        </p:spPr>
      </p:pic>
      <p:cxnSp>
        <p:nvCxnSpPr>
          <p:cNvPr id="1409" name="Google Shape;1409;p115"/>
          <p:cNvCxnSpPr/>
          <p:nvPr/>
        </p:nvCxnSpPr>
        <p:spPr>
          <a:xfrm>
            <a:off x="4211650" y="2670800"/>
            <a:ext cx="571500" cy="2100"/>
          </a:xfrm>
          <a:prstGeom prst="straightConnector1">
            <a:avLst/>
          </a:prstGeom>
          <a:noFill/>
          <a:ln w="38100" cap="flat" cmpd="sng">
            <a:solidFill>
              <a:schemeClr val="dk1"/>
            </a:solidFill>
            <a:prstDash val="solid"/>
            <a:round/>
            <a:headEnd type="none" w="sm" len="sm"/>
            <a:tailEnd type="triangle" w="med" len="med"/>
          </a:ln>
        </p:spPr>
      </p:cxnSp>
      <p:sp>
        <p:nvSpPr>
          <p:cNvPr id="1410" name="Google Shape;1410;p115"/>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16"/>
          <p:cNvSpPr/>
          <p:nvPr/>
        </p:nvSpPr>
        <p:spPr>
          <a:xfrm>
            <a:off x="3945075" y="1061075"/>
            <a:ext cx="5134800" cy="1069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6"/>
          <p:cNvSpPr/>
          <p:nvPr/>
        </p:nvSpPr>
        <p:spPr>
          <a:xfrm>
            <a:off x="395700" y="3306525"/>
            <a:ext cx="286500" cy="400200"/>
          </a:xfrm>
          <a:prstGeom prst="roundRect">
            <a:avLst>
              <a:gd name="adj" fmla="val 16667"/>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6"/>
          <p:cNvSpPr/>
          <p:nvPr/>
        </p:nvSpPr>
        <p:spPr>
          <a:xfrm>
            <a:off x="1981000" y="4263025"/>
            <a:ext cx="925800" cy="400200"/>
          </a:xfrm>
          <a:prstGeom prst="roundRect">
            <a:avLst>
              <a:gd name="adj" fmla="val 16667"/>
            </a:avLst>
          </a:prstGeom>
          <a:solidFill>
            <a:srgbClr val="F6B26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Control Variables</a:t>
            </a:r>
            <a:endParaRPr/>
          </a:p>
        </p:txBody>
      </p:sp>
      <p:pic>
        <p:nvPicPr>
          <p:cNvPr id="1419" name="Google Shape;1419;p1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51900" y="1033986"/>
            <a:ext cx="5028075" cy="1123700"/>
          </a:xfrm>
          <a:prstGeom prst="rect">
            <a:avLst/>
          </a:prstGeom>
          <a:noFill/>
          <a:ln>
            <a:noFill/>
          </a:ln>
        </p:spPr>
      </p:pic>
      <p:sp>
        <p:nvSpPr>
          <p:cNvPr id="1420" name="Google Shape;1420;p116"/>
          <p:cNvSpPr txBox="1"/>
          <p:nvPr/>
        </p:nvSpPr>
        <p:spPr>
          <a:xfrm>
            <a:off x="7648075" y="767500"/>
            <a:ext cx="1755000" cy="338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00" i="1">
                <a:solidFill>
                  <a:schemeClr val="dk1"/>
                </a:solidFill>
                <a:latin typeface="Helvetica Neue"/>
                <a:ea typeface="Helvetica Neue"/>
                <a:cs typeface="Helvetica Neue"/>
                <a:sym typeface="Helvetica Neue"/>
              </a:rPr>
              <a:t>(Coder, Holzinger, 2016)</a:t>
            </a:r>
            <a:endParaRPr sz="600" i="1"/>
          </a:p>
        </p:txBody>
      </p:sp>
      <p:sp>
        <p:nvSpPr>
          <p:cNvPr id="1421" name="Google Shape;1421;p116"/>
          <p:cNvSpPr txBox="1"/>
          <p:nvPr/>
        </p:nvSpPr>
        <p:spPr>
          <a:xfrm>
            <a:off x="137425" y="881575"/>
            <a:ext cx="18972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1"/>
                </a:solidFill>
                <a:latin typeface="Helvetica Neue"/>
                <a:ea typeface="Helvetica Neue"/>
                <a:cs typeface="Helvetica Neue"/>
                <a:sym typeface="Helvetica Neue"/>
              </a:rPr>
              <a:t>Design Variables </a:t>
            </a:r>
            <a:endParaRPr/>
          </a:p>
        </p:txBody>
      </p:sp>
      <p:sp>
        <p:nvSpPr>
          <p:cNvPr id="1422" name="Google Shape;1422;p116"/>
          <p:cNvSpPr txBox="1"/>
          <p:nvPr/>
        </p:nvSpPr>
        <p:spPr>
          <a:xfrm>
            <a:off x="1008825" y="1274775"/>
            <a:ext cx="3000000" cy="10836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 sz="1600">
                <a:solidFill>
                  <a:schemeClr val="dk1"/>
                </a:solidFill>
                <a:latin typeface="Helvetica Neue"/>
                <a:ea typeface="Helvetica Neue"/>
                <a:cs typeface="Helvetica Neue"/>
                <a:sym typeface="Helvetica Neue"/>
              </a:rPr>
              <a:t>F-number (</a:t>
            </a:r>
            <a:r>
              <a:rPr lang="en" sz="1600" b="1">
                <a:solidFill>
                  <a:srgbClr val="FF9900"/>
                </a:solidFill>
                <a:latin typeface="Helvetica Neue"/>
                <a:ea typeface="Helvetica Neue"/>
                <a:cs typeface="Helvetica Neue"/>
                <a:sym typeface="Helvetica Neue"/>
              </a:rPr>
              <a:t>N</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0" lvl="0" indent="0" algn="l" rtl="0">
              <a:lnSpc>
                <a:spcPct val="80000"/>
              </a:lnSpc>
              <a:spcBef>
                <a:spcPts val="1200"/>
              </a:spcBef>
              <a:spcAft>
                <a:spcPts val="0"/>
              </a:spcAft>
              <a:buNone/>
            </a:pPr>
            <a:r>
              <a:rPr lang="en" sz="1600">
                <a:solidFill>
                  <a:schemeClr val="dk1"/>
                </a:solidFill>
                <a:latin typeface="Helvetica Neue"/>
                <a:ea typeface="Helvetica Neue"/>
                <a:cs typeface="Helvetica Neue"/>
                <a:sym typeface="Helvetica Neue"/>
              </a:rPr>
              <a:t>aperture diameter (</a:t>
            </a:r>
            <a:r>
              <a:rPr lang="en" sz="1600" b="1">
                <a:solidFill>
                  <a:srgbClr val="CC0000"/>
                </a:solidFill>
                <a:latin typeface="Helvetica Neue"/>
                <a:ea typeface="Helvetica Neue"/>
                <a:cs typeface="Helvetica Neue"/>
                <a:sym typeface="Helvetica Neue"/>
              </a:rPr>
              <a:t>D</a:t>
            </a:r>
            <a:r>
              <a:rPr lang="en" sz="1600">
                <a:solidFill>
                  <a:schemeClr val="dk1"/>
                </a:solidFill>
                <a:latin typeface="Helvetica Neue"/>
                <a:ea typeface="Helvetica Neue"/>
                <a:cs typeface="Helvetica Neue"/>
                <a:sym typeface="Helvetica Neue"/>
              </a:rPr>
              <a:t>)</a:t>
            </a:r>
            <a:endParaRPr sz="1600">
              <a:solidFill>
                <a:schemeClr val="dk1"/>
              </a:solidFill>
              <a:latin typeface="Helvetica Neue"/>
              <a:ea typeface="Helvetica Neue"/>
              <a:cs typeface="Helvetica Neue"/>
              <a:sym typeface="Helvetica Neue"/>
            </a:endParaRPr>
          </a:p>
          <a:p>
            <a:pPr marL="0" lvl="0" indent="0" algn="l" rtl="0">
              <a:lnSpc>
                <a:spcPct val="80000"/>
              </a:lnSpc>
              <a:spcBef>
                <a:spcPts val="1200"/>
              </a:spcBef>
              <a:spcAft>
                <a:spcPts val="1200"/>
              </a:spcAft>
              <a:buNone/>
            </a:pPr>
            <a:r>
              <a:rPr lang="en" sz="1600">
                <a:solidFill>
                  <a:schemeClr val="dk1"/>
                </a:solidFill>
                <a:latin typeface="Helvetica Neue"/>
                <a:ea typeface="Helvetica Neue"/>
                <a:cs typeface="Helvetica Neue"/>
                <a:sym typeface="Helvetica Neue"/>
              </a:rPr>
              <a:t>pixel size (</a:t>
            </a:r>
            <a:r>
              <a:rPr lang="en" sz="1600" b="1">
                <a:solidFill>
                  <a:srgbClr val="3C78D8"/>
                </a:solidFill>
                <a:latin typeface="Helvetica Neue"/>
                <a:ea typeface="Helvetica Neue"/>
                <a:cs typeface="Helvetica Neue"/>
                <a:sym typeface="Helvetica Neue"/>
              </a:rPr>
              <a:t>p</a:t>
            </a:r>
            <a:r>
              <a:rPr lang="en" sz="1600">
                <a:solidFill>
                  <a:schemeClr val="dk1"/>
                </a:solidFill>
                <a:latin typeface="Helvetica Neue"/>
                <a:ea typeface="Helvetica Neue"/>
                <a:cs typeface="Helvetica Neue"/>
                <a:sym typeface="Helvetica Neue"/>
              </a:rPr>
              <a:t>)</a:t>
            </a:r>
            <a:endParaRPr sz="1600">
              <a:solidFill>
                <a:schemeClr val="dk1"/>
              </a:solidFill>
            </a:endParaRPr>
          </a:p>
        </p:txBody>
      </p:sp>
      <p:cxnSp>
        <p:nvCxnSpPr>
          <p:cNvPr id="1423" name="Google Shape;1423;p116"/>
          <p:cNvCxnSpPr/>
          <p:nvPr/>
        </p:nvCxnSpPr>
        <p:spPr>
          <a:xfrm>
            <a:off x="6914325" y="887175"/>
            <a:ext cx="7500" cy="301200"/>
          </a:xfrm>
          <a:prstGeom prst="straightConnector1">
            <a:avLst/>
          </a:prstGeom>
          <a:noFill/>
          <a:ln w="19050" cap="flat" cmpd="sng">
            <a:solidFill>
              <a:schemeClr val="accent4"/>
            </a:solidFill>
            <a:prstDash val="solid"/>
            <a:round/>
            <a:headEnd type="none" w="med" len="med"/>
            <a:tailEnd type="triangle" w="med" len="med"/>
          </a:ln>
        </p:spPr>
      </p:cxnSp>
      <p:cxnSp>
        <p:nvCxnSpPr>
          <p:cNvPr id="1424" name="Google Shape;1424;p116"/>
          <p:cNvCxnSpPr/>
          <p:nvPr/>
        </p:nvCxnSpPr>
        <p:spPr>
          <a:xfrm>
            <a:off x="7037350" y="887175"/>
            <a:ext cx="7500" cy="301200"/>
          </a:xfrm>
          <a:prstGeom prst="straightConnector1">
            <a:avLst/>
          </a:prstGeom>
          <a:noFill/>
          <a:ln w="19050" cap="flat" cmpd="sng">
            <a:solidFill>
              <a:srgbClr val="CC0000"/>
            </a:solidFill>
            <a:prstDash val="solid"/>
            <a:round/>
            <a:headEnd type="none" w="med" len="med"/>
            <a:tailEnd type="triangle" w="med" len="med"/>
          </a:ln>
        </p:spPr>
      </p:cxnSp>
      <p:cxnSp>
        <p:nvCxnSpPr>
          <p:cNvPr id="1425" name="Google Shape;1425;p116"/>
          <p:cNvCxnSpPr/>
          <p:nvPr/>
        </p:nvCxnSpPr>
        <p:spPr>
          <a:xfrm rot="10800000" flipH="1">
            <a:off x="8037900" y="1890900"/>
            <a:ext cx="3900" cy="298200"/>
          </a:xfrm>
          <a:prstGeom prst="straightConnector1">
            <a:avLst/>
          </a:prstGeom>
          <a:noFill/>
          <a:ln w="19050" cap="flat" cmpd="sng">
            <a:solidFill>
              <a:srgbClr val="3C78D8"/>
            </a:solidFill>
            <a:prstDash val="solid"/>
            <a:round/>
            <a:headEnd type="none" w="med" len="med"/>
            <a:tailEnd type="triangle" w="med" len="med"/>
          </a:ln>
        </p:spPr>
      </p:cxnSp>
      <p:sp>
        <p:nvSpPr>
          <p:cNvPr id="1426" name="Google Shape;1426;p116"/>
          <p:cNvSpPr/>
          <p:nvPr/>
        </p:nvSpPr>
        <p:spPr>
          <a:xfrm>
            <a:off x="1775200" y="2909750"/>
            <a:ext cx="205800" cy="1123800"/>
          </a:xfrm>
          <a:prstGeom prst="diamond">
            <a:avLst/>
          </a:prstGeom>
          <a:solidFill>
            <a:srgbClr val="B7B7B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27" name="Google Shape;1427;p116"/>
          <p:cNvCxnSpPr/>
          <p:nvPr/>
        </p:nvCxnSpPr>
        <p:spPr>
          <a:xfrm>
            <a:off x="845100" y="3102488"/>
            <a:ext cx="889200" cy="7200"/>
          </a:xfrm>
          <a:prstGeom prst="straightConnector1">
            <a:avLst/>
          </a:prstGeom>
          <a:noFill/>
          <a:ln w="19050" cap="flat" cmpd="sng">
            <a:solidFill>
              <a:srgbClr val="6FA8DC"/>
            </a:solidFill>
            <a:prstDash val="solid"/>
            <a:round/>
            <a:headEnd type="none" w="med" len="med"/>
            <a:tailEnd type="triangle" w="med" len="med"/>
          </a:ln>
        </p:spPr>
      </p:cxnSp>
      <p:cxnSp>
        <p:nvCxnSpPr>
          <p:cNvPr id="1428" name="Google Shape;1428;p116"/>
          <p:cNvCxnSpPr/>
          <p:nvPr/>
        </p:nvCxnSpPr>
        <p:spPr>
          <a:xfrm>
            <a:off x="845100" y="3853800"/>
            <a:ext cx="889200" cy="7200"/>
          </a:xfrm>
          <a:prstGeom prst="straightConnector1">
            <a:avLst/>
          </a:prstGeom>
          <a:noFill/>
          <a:ln w="19050" cap="flat" cmpd="sng">
            <a:solidFill>
              <a:srgbClr val="6FA8DC"/>
            </a:solidFill>
            <a:prstDash val="solid"/>
            <a:round/>
            <a:headEnd type="none" w="med" len="med"/>
            <a:tailEnd type="triangle" w="med" len="med"/>
          </a:ln>
        </p:spPr>
      </p:cxnSp>
      <p:cxnSp>
        <p:nvCxnSpPr>
          <p:cNvPr id="1429" name="Google Shape;1429;p116"/>
          <p:cNvCxnSpPr/>
          <p:nvPr/>
        </p:nvCxnSpPr>
        <p:spPr>
          <a:xfrm>
            <a:off x="2024925" y="3102463"/>
            <a:ext cx="2517300" cy="453600"/>
          </a:xfrm>
          <a:prstGeom prst="straightConnector1">
            <a:avLst/>
          </a:prstGeom>
          <a:noFill/>
          <a:ln w="19050" cap="flat" cmpd="sng">
            <a:solidFill>
              <a:srgbClr val="6FA8DC"/>
            </a:solidFill>
            <a:prstDash val="solid"/>
            <a:round/>
            <a:headEnd type="none" w="med" len="med"/>
            <a:tailEnd type="triangle" w="med" len="med"/>
          </a:ln>
        </p:spPr>
      </p:cxnSp>
      <p:cxnSp>
        <p:nvCxnSpPr>
          <p:cNvPr id="1430" name="Google Shape;1430;p116"/>
          <p:cNvCxnSpPr/>
          <p:nvPr/>
        </p:nvCxnSpPr>
        <p:spPr>
          <a:xfrm rot="10800000" flipH="1">
            <a:off x="1981125" y="3556063"/>
            <a:ext cx="2561100" cy="304800"/>
          </a:xfrm>
          <a:prstGeom prst="straightConnector1">
            <a:avLst/>
          </a:prstGeom>
          <a:noFill/>
          <a:ln w="19050" cap="flat" cmpd="sng">
            <a:solidFill>
              <a:srgbClr val="6FA8DC"/>
            </a:solidFill>
            <a:prstDash val="solid"/>
            <a:round/>
            <a:headEnd type="none" w="med" len="med"/>
            <a:tailEnd type="triangle" w="med" len="med"/>
          </a:ln>
        </p:spPr>
      </p:cxnSp>
      <p:cxnSp>
        <p:nvCxnSpPr>
          <p:cNvPr id="1431" name="Google Shape;1431;p116"/>
          <p:cNvCxnSpPr/>
          <p:nvPr/>
        </p:nvCxnSpPr>
        <p:spPr>
          <a:xfrm flipH="1">
            <a:off x="4538025" y="2909750"/>
            <a:ext cx="4200" cy="1219800"/>
          </a:xfrm>
          <a:prstGeom prst="straightConnector1">
            <a:avLst/>
          </a:prstGeom>
          <a:noFill/>
          <a:ln w="9525" cap="flat" cmpd="sng">
            <a:solidFill>
              <a:schemeClr val="dk1"/>
            </a:solidFill>
            <a:prstDash val="dash"/>
            <a:round/>
            <a:headEnd type="none" w="med" len="med"/>
            <a:tailEnd type="none" w="med" len="med"/>
          </a:ln>
        </p:spPr>
      </p:cxnSp>
      <p:cxnSp>
        <p:nvCxnSpPr>
          <p:cNvPr id="1432" name="Google Shape;1432;p116"/>
          <p:cNvCxnSpPr/>
          <p:nvPr/>
        </p:nvCxnSpPr>
        <p:spPr>
          <a:xfrm flipH="1">
            <a:off x="1775200" y="2880300"/>
            <a:ext cx="4200" cy="1219800"/>
          </a:xfrm>
          <a:prstGeom prst="straightConnector1">
            <a:avLst/>
          </a:prstGeom>
          <a:noFill/>
          <a:ln w="9525" cap="flat" cmpd="sng">
            <a:solidFill>
              <a:schemeClr val="dk1"/>
            </a:solidFill>
            <a:prstDash val="dash"/>
            <a:round/>
            <a:headEnd type="none" w="med" len="med"/>
            <a:tailEnd type="none" w="med" len="med"/>
          </a:ln>
        </p:spPr>
      </p:cxnSp>
      <p:cxnSp>
        <p:nvCxnSpPr>
          <p:cNvPr id="1433" name="Google Shape;1433;p116"/>
          <p:cNvCxnSpPr/>
          <p:nvPr/>
        </p:nvCxnSpPr>
        <p:spPr>
          <a:xfrm>
            <a:off x="1782525" y="2762800"/>
            <a:ext cx="2762700" cy="29400"/>
          </a:xfrm>
          <a:prstGeom prst="straightConnector1">
            <a:avLst/>
          </a:prstGeom>
          <a:noFill/>
          <a:ln w="19050" cap="flat" cmpd="sng">
            <a:solidFill>
              <a:srgbClr val="A64D79"/>
            </a:solidFill>
            <a:prstDash val="solid"/>
            <a:round/>
            <a:headEnd type="triangle" w="med" len="med"/>
            <a:tailEnd type="triangle" w="med" len="med"/>
          </a:ln>
        </p:spPr>
      </p:cxnSp>
      <p:cxnSp>
        <p:nvCxnSpPr>
          <p:cNvPr id="1434" name="Google Shape;1434;p116"/>
          <p:cNvCxnSpPr/>
          <p:nvPr/>
        </p:nvCxnSpPr>
        <p:spPr>
          <a:xfrm flipH="1">
            <a:off x="761325" y="3086000"/>
            <a:ext cx="7200" cy="771300"/>
          </a:xfrm>
          <a:prstGeom prst="straightConnector1">
            <a:avLst/>
          </a:prstGeom>
          <a:noFill/>
          <a:ln w="19050" cap="flat" cmpd="sng">
            <a:solidFill>
              <a:srgbClr val="A64D79"/>
            </a:solidFill>
            <a:prstDash val="solid"/>
            <a:round/>
            <a:headEnd type="triangle" w="med" len="med"/>
            <a:tailEnd type="triangle" w="med" len="med"/>
          </a:ln>
        </p:spPr>
      </p:cxnSp>
      <p:sp>
        <p:nvSpPr>
          <p:cNvPr id="1435" name="Google Shape;1435;p116"/>
          <p:cNvSpPr txBox="1"/>
          <p:nvPr/>
        </p:nvSpPr>
        <p:spPr>
          <a:xfrm>
            <a:off x="381000" y="3291850"/>
            <a:ext cx="28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FEFEF"/>
                </a:solidFill>
                <a:latin typeface="Helvetica Neue"/>
                <a:ea typeface="Helvetica Neue"/>
                <a:cs typeface="Helvetica Neue"/>
                <a:sym typeface="Helvetica Neue"/>
              </a:rPr>
              <a:t>D</a:t>
            </a:r>
            <a:endParaRPr>
              <a:solidFill>
                <a:srgbClr val="EFEFEF"/>
              </a:solidFill>
              <a:latin typeface="Helvetica Neue"/>
              <a:ea typeface="Helvetica Neue"/>
              <a:cs typeface="Helvetica Neue"/>
              <a:sym typeface="Helvetica Neue"/>
            </a:endParaRPr>
          </a:p>
        </p:txBody>
      </p:sp>
      <p:sp>
        <p:nvSpPr>
          <p:cNvPr id="1436" name="Google Shape;1436;p116"/>
          <p:cNvSpPr txBox="1"/>
          <p:nvPr/>
        </p:nvSpPr>
        <p:spPr>
          <a:xfrm>
            <a:off x="3020625" y="2371650"/>
            <a:ext cx="28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f</a:t>
            </a:r>
            <a:endParaRPr>
              <a:latin typeface="Helvetica Neue"/>
              <a:ea typeface="Helvetica Neue"/>
              <a:cs typeface="Helvetica Neue"/>
              <a:sym typeface="Helvetica Neue"/>
            </a:endParaRPr>
          </a:p>
        </p:txBody>
      </p:sp>
      <p:sp>
        <p:nvSpPr>
          <p:cNvPr id="1437" name="Google Shape;1437;p116"/>
          <p:cNvSpPr/>
          <p:nvPr/>
        </p:nvSpPr>
        <p:spPr>
          <a:xfrm>
            <a:off x="5334275" y="2862150"/>
            <a:ext cx="2424900" cy="12561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6"/>
          <p:cNvSpPr txBox="1"/>
          <p:nvPr/>
        </p:nvSpPr>
        <p:spPr>
          <a:xfrm>
            <a:off x="6274800" y="4033550"/>
            <a:ext cx="6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1920</a:t>
            </a:r>
            <a:endParaRPr>
              <a:latin typeface="Helvetica Neue"/>
              <a:ea typeface="Helvetica Neue"/>
              <a:cs typeface="Helvetica Neue"/>
              <a:sym typeface="Helvetica Neue"/>
            </a:endParaRPr>
          </a:p>
        </p:txBody>
      </p:sp>
      <p:sp>
        <p:nvSpPr>
          <p:cNvPr id="1439" name="Google Shape;1439;p116"/>
          <p:cNvSpPr txBox="1"/>
          <p:nvPr/>
        </p:nvSpPr>
        <p:spPr>
          <a:xfrm>
            <a:off x="4814750" y="3291850"/>
            <a:ext cx="6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1080</a:t>
            </a:r>
            <a:endParaRPr>
              <a:latin typeface="Helvetica Neue"/>
              <a:ea typeface="Helvetica Neue"/>
              <a:cs typeface="Helvetica Neue"/>
              <a:sym typeface="Helvetica Neue"/>
            </a:endParaRPr>
          </a:p>
        </p:txBody>
      </p:sp>
      <p:sp>
        <p:nvSpPr>
          <p:cNvPr id="1440" name="Google Shape;1440;p116"/>
          <p:cNvSpPr/>
          <p:nvPr/>
        </p:nvSpPr>
        <p:spPr>
          <a:xfrm>
            <a:off x="7258600" y="3718025"/>
            <a:ext cx="44100" cy="735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41" name="Google Shape;1441;p116"/>
          <p:cNvCxnSpPr/>
          <p:nvPr/>
        </p:nvCxnSpPr>
        <p:spPr>
          <a:xfrm rot="10800000" flipH="1">
            <a:off x="7302825" y="3196100"/>
            <a:ext cx="808200" cy="551100"/>
          </a:xfrm>
          <a:prstGeom prst="straightConnector1">
            <a:avLst/>
          </a:prstGeom>
          <a:noFill/>
          <a:ln w="9525" cap="flat" cmpd="sng">
            <a:solidFill>
              <a:schemeClr val="dk2"/>
            </a:solidFill>
            <a:prstDash val="solid"/>
            <a:round/>
            <a:headEnd type="none" w="med" len="med"/>
            <a:tailEnd type="triangle" w="med" len="med"/>
          </a:ln>
        </p:spPr>
      </p:cxnSp>
      <p:sp>
        <p:nvSpPr>
          <p:cNvPr id="1442" name="Google Shape;1442;p116"/>
          <p:cNvSpPr/>
          <p:nvPr/>
        </p:nvSpPr>
        <p:spPr>
          <a:xfrm>
            <a:off x="8111025" y="2953150"/>
            <a:ext cx="396900" cy="338700"/>
          </a:xfrm>
          <a:prstGeom prst="rect">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6"/>
          <p:cNvSpPr txBox="1"/>
          <p:nvPr/>
        </p:nvSpPr>
        <p:spPr>
          <a:xfrm>
            <a:off x="7989825" y="2615825"/>
            <a:ext cx="63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_ µm</a:t>
            </a:r>
            <a:endParaRPr>
              <a:latin typeface="Helvetica Neue"/>
              <a:ea typeface="Helvetica Neue"/>
              <a:cs typeface="Helvetica Neue"/>
              <a:sym typeface="Helvetica Neue"/>
            </a:endParaRPr>
          </a:p>
        </p:txBody>
      </p:sp>
      <p:sp>
        <p:nvSpPr>
          <p:cNvPr id="1444" name="Google Shape;1444;p116"/>
          <p:cNvSpPr txBox="1"/>
          <p:nvPr/>
        </p:nvSpPr>
        <p:spPr>
          <a:xfrm>
            <a:off x="2024925" y="4263025"/>
            <a:ext cx="13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N = f/D</a:t>
            </a:r>
            <a:endParaRPr>
              <a:latin typeface="Helvetica Neue"/>
              <a:ea typeface="Helvetica Neue"/>
              <a:cs typeface="Helvetica Neue"/>
              <a:sym typeface="Helvetica Neue"/>
            </a:endParaRPr>
          </a:p>
        </p:txBody>
      </p:sp>
      <p:sp>
        <p:nvSpPr>
          <p:cNvPr id="1445" name="Google Shape;1445;p116"/>
          <p:cNvSpPr txBox="1"/>
          <p:nvPr/>
        </p:nvSpPr>
        <p:spPr>
          <a:xfrm>
            <a:off x="8166225" y="2937100"/>
            <a:ext cx="28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EFEFEF"/>
                </a:solidFill>
                <a:latin typeface="Helvetica Neue"/>
                <a:ea typeface="Helvetica Neue"/>
                <a:cs typeface="Helvetica Neue"/>
                <a:sym typeface="Helvetica Neue"/>
              </a:rPr>
              <a:t>P</a:t>
            </a:r>
            <a:endParaRPr>
              <a:solidFill>
                <a:srgbClr val="EFEFEF"/>
              </a:solidFill>
              <a:latin typeface="Helvetica Neue"/>
              <a:ea typeface="Helvetica Neue"/>
              <a:cs typeface="Helvetica Neue"/>
              <a:sym typeface="Helvetica Neue"/>
            </a:endParaRPr>
          </a:p>
        </p:txBody>
      </p:sp>
      <p:sp>
        <p:nvSpPr>
          <p:cNvPr id="1446" name="Google Shape;1446;p11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104</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1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Optical System Nomenclature</a:t>
            </a:r>
            <a:endParaRPr/>
          </a:p>
        </p:txBody>
      </p:sp>
      <p:graphicFrame>
        <p:nvGraphicFramePr>
          <p:cNvPr id="1452" name="Google Shape;1452;p117"/>
          <p:cNvGraphicFramePr/>
          <p:nvPr/>
        </p:nvGraphicFramePr>
        <p:xfrm>
          <a:off x="1321175" y="759438"/>
          <a:ext cx="6501650" cy="4023090"/>
        </p:xfrm>
        <a:graphic>
          <a:graphicData uri="http://schemas.openxmlformats.org/drawingml/2006/table">
            <a:tbl>
              <a:tblPr>
                <a:noFill/>
                <a:tableStyleId>{E18D6895-F6FA-44B1-86B1-A99637D5D8EA}</a:tableStyleId>
              </a:tblPr>
              <a:tblGrid>
                <a:gridCol w="1297100">
                  <a:extLst>
                    <a:ext uri="{9D8B030D-6E8A-4147-A177-3AD203B41FA5}">
                      <a16:colId xmlns:a16="http://schemas.microsoft.com/office/drawing/2014/main" val="20000"/>
                    </a:ext>
                  </a:extLst>
                </a:gridCol>
                <a:gridCol w="2428525">
                  <a:extLst>
                    <a:ext uri="{9D8B030D-6E8A-4147-A177-3AD203B41FA5}">
                      <a16:colId xmlns:a16="http://schemas.microsoft.com/office/drawing/2014/main" val="20001"/>
                    </a:ext>
                  </a:extLst>
                </a:gridCol>
                <a:gridCol w="2776025">
                  <a:extLst>
                    <a:ext uri="{9D8B030D-6E8A-4147-A177-3AD203B41FA5}">
                      <a16:colId xmlns:a16="http://schemas.microsoft.com/office/drawing/2014/main" val="20002"/>
                    </a:ext>
                  </a:extLst>
                </a:gridCol>
              </a:tblGrid>
              <a:tr h="311675">
                <a:tc>
                  <a:txBody>
                    <a:bodyPr/>
                    <a:lstStyle/>
                    <a:p>
                      <a:pPr marL="0" lvl="0" indent="0" algn="ctr" rtl="0">
                        <a:spcBef>
                          <a:spcPts val="0"/>
                        </a:spcBef>
                        <a:spcAft>
                          <a:spcPts val="0"/>
                        </a:spcAft>
                        <a:buNone/>
                      </a:pPr>
                      <a:r>
                        <a:rPr lang="en" b="1"/>
                        <a:t>Symbol</a:t>
                      </a:r>
                      <a:endParaRPr b="1"/>
                    </a:p>
                  </a:txBody>
                  <a:tcPr marL="91425" marR="91425" marT="91425" marB="91425"/>
                </a:tc>
                <a:tc>
                  <a:txBody>
                    <a:bodyPr/>
                    <a:lstStyle/>
                    <a:p>
                      <a:pPr marL="0" lvl="0" indent="0" algn="ctr" rtl="0">
                        <a:spcBef>
                          <a:spcPts val="0"/>
                        </a:spcBef>
                        <a:spcAft>
                          <a:spcPts val="0"/>
                        </a:spcAft>
                        <a:buNone/>
                      </a:pPr>
                      <a:r>
                        <a:rPr lang="en" b="1"/>
                        <a:t>Value [units]</a:t>
                      </a:r>
                      <a:endParaRPr b="1"/>
                    </a:p>
                  </a:txBody>
                  <a:tcPr marL="91425" marR="91425" marT="91425" marB="91425"/>
                </a:tc>
                <a:tc>
                  <a:txBody>
                    <a:bodyPr/>
                    <a:lstStyle/>
                    <a:p>
                      <a:pPr marL="0" lvl="0" indent="0" algn="ctr" rtl="0">
                        <a:spcBef>
                          <a:spcPts val="0"/>
                        </a:spcBef>
                        <a:spcAft>
                          <a:spcPts val="0"/>
                        </a:spcAft>
                        <a:buNone/>
                      </a:pPr>
                      <a:r>
                        <a:rPr lang="en" b="1"/>
                        <a:t>Description</a:t>
                      </a:r>
                      <a:endParaRPr b="1"/>
                    </a:p>
                  </a:txBody>
                  <a:tcPr marL="91425" marR="91425" marT="91425" marB="91425"/>
                </a:tc>
                <a:extLst>
                  <a:ext uri="{0D108BD9-81ED-4DB2-BD59-A6C34878D82A}">
                    <a16:rowId xmlns:a16="http://schemas.microsoft.com/office/drawing/2014/main" val="10000"/>
                  </a:ext>
                </a:extLst>
              </a:tr>
              <a:tr h="311675">
                <a:tc>
                  <a:txBody>
                    <a:bodyPr/>
                    <a:lstStyle/>
                    <a:p>
                      <a:pPr marL="0" lvl="0" indent="0" algn="ctr" rtl="0">
                        <a:spcBef>
                          <a:spcPts val="0"/>
                        </a:spcBef>
                        <a:spcAft>
                          <a:spcPts val="0"/>
                        </a:spcAft>
                        <a:buNone/>
                      </a:pPr>
                      <a:r>
                        <a:rPr lang="en"/>
                        <a:t>SNR</a:t>
                      </a:r>
                      <a:r>
                        <a:rPr lang="en" baseline="-25000"/>
                        <a:t>alg</a:t>
                      </a:r>
                      <a:endParaRPr baseline="-25000"/>
                    </a:p>
                  </a:txBody>
                  <a:tcPr marL="91425" marR="91425" marT="91425" marB="91425"/>
                </a:tc>
                <a:tc>
                  <a:txBody>
                    <a:bodyPr/>
                    <a:lstStyle/>
                    <a:p>
                      <a:pPr marL="0" lvl="0" indent="0" algn="ctr" rtl="0">
                        <a:spcBef>
                          <a:spcPts val="0"/>
                        </a:spcBef>
                        <a:spcAft>
                          <a:spcPts val="0"/>
                        </a:spcAft>
                        <a:buNone/>
                      </a:pPr>
                      <a:r>
                        <a:rPr lang="en"/>
                        <a:t>6</a:t>
                      </a:r>
                      <a:endParaRPr/>
                    </a:p>
                  </a:txBody>
                  <a:tcPr marL="91425" marR="91425" marT="91425" marB="91425"/>
                </a:tc>
                <a:tc>
                  <a:txBody>
                    <a:bodyPr/>
                    <a:lstStyle/>
                    <a:p>
                      <a:pPr marL="0" lvl="0" indent="0" algn="ctr" rtl="0">
                        <a:spcBef>
                          <a:spcPts val="0"/>
                        </a:spcBef>
                        <a:spcAft>
                          <a:spcPts val="0"/>
                        </a:spcAft>
                        <a:buNone/>
                      </a:pPr>
                      <a:r>
                        <a:rPr lang="en" sz="1200"/>
                        <a:t>Signal to Noise Ratio</a:t>
                      </a:r>
                      <a:endParaRPr sz="1200"/>
                    </a:p>
                  </a:txBody>
                  <a:tcPr marL="91425" marR="91425" marT="91425" marB="91425"/>
                </a:tc>
                <a:extLst>
                  <a:ext uri="{0D108BD9-81ED-4DB2-BD59-A6C34878D82A}">
                    <a16:rowId xmlns:a16="http://schemas.microsoft.com/office/drawing/2014/main" val="10001"/>
                  </a:ext>
                </a:extLst>
              </a:tr>
              <a:tr h="431550">
                <a:tc>
                  <a:txBody>
                    <a:bodyPr/>
                    <a:lstStyle/>
                    <a:p>
                      <a:pPr marL="0" lvl="0" indent="0" algn="ctr" rtl="0">
                        <a:spcBef>
                          <a:spcPts val="0"/>
                        </a:spcBef>
                        <a:spcAft>
                          <a:spcPts val="0"/>
                        </a:spcAft>
                        <a:buNone/>
                      </a:pPr>
                      <a:r>
                        <a:rPr lang="en"/>
                        <a:t>m</a:t>
                      </a:r>
                      <a:r>
                        <a:rPr lang="en" baseline="-25000"/>
                        <a:t>i</a:t>
                      </a:r>
                      <a:endParaRPr baseline="-25000"/>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
                          <a:solidFill>
                            <a:schemeClr val="dk1"/>
                          </a:solidFill>
                        </a:rPr>
                        <a:t>40 (pixels)</a:t>
                      </a:r>
                      <a:endParaRPr/>
                    </a:p>
                  </a:txBody>
                  <a:tcPr marL="91425" marR="91425" marT="91425" marB="91425"/>
                </a:tc>
                <a:tc>
                  <a:txBody>
                    <a:bodyPr/>
                    <a:lstStyle/>
                    <a:p>
                      <a:pPr marL="0" lvl="0" indent="0" algn="ctr" rtl="0">
                        <a:spcBef>
                          <a:spcPts val="0"/>
                        </a:spcBef>
                        <a:spcAft>
                          <a:spcPts val="0"/>
                        </a:spcAft>
                        <a:buNone/>
                      </a:pPr>
                      <a:r>
                        <a:rPr lang="en" sz="1200"/>
                        <a:t>Initial # of pixels occupied by space object (SO) image</a:t>
                      </a:r>
                      <a:endParaRPr sz="1200"/>
                    </a:p>
                  </a:txBody>
                  <a:tcPr marL="91425" marR="91425" marT="91425" marB="91425"/>
                </a:tc>
                <a:extLst>
                  <a:ext uri="{0D108BD9-81ED-4DB2-BD59-A6C34878D82A}">
                    <a16:rowId xmlns:a16="http://schemas.microsoft.com/office/drawing/2014/main" val="10002"/>
                  </a:ext>
                </a:extLst>
              </a:tr>
              <a:tr h="311675">
                <a:tc>
                  <a:txBody>
                    <a:bodyPr/>
                    <a:lstStyle/>
                    <a:p>
                      <a:pPr marL="0" lvl="0" indent="0" algn="ctr" rtl="0">
                        <a:spcBef>
                          <a:spcPts val="0"/>
                        </a:spcBef>
                        <a:spcAft>
                          <a:spcPts val="0"/>
                        </a:spcAft>
                        <a:buClr>
                          <a:schemeClr val="dk1"/>
                        </a:buClr>
                        <a:buSzPts val="1100"/>
                        <a:buFont typeface="Arial"/>
                        <a:buNone/>
                      </a:pPr>
                      <a:r>
                        <a:rPr lang="en">
                          <a:solidFill>
                            <a:schemeClr val="dk1"/>
                          </a:solidFill>
                        </a:rPr>
                        <a:t>𝜱</a:t>
                      </a:r>
                      <a:r>
                        <a:rPr lang="en" baseline="-25000">
                          <a:solidFill>
                            <a:schemeClr val="dk1"/>
                          </a:solidFill>
                        </a:rPr>
                        <a:t>alg</a:t>
                      </a:r>
                      <a:endParaRPr/>
                    </a:p>
                  </a:txBody>
                  <a:tcPr marL="91425" marR="91425" marT="91425" marB="91425"/>
                </a:tc>
                <a:tc>
                  <a:txBody>
                    <a:bodyPr/>
                    <a:lstStyle/>
                    <a:p>
                      <a:pPr marL="0" lvl="0" indent="0" algn="ctr" rtl="0">
                        <a:spcBef>
                          <a:spcPts val="0"/>
                        </a:spcBef>
                        <a:spcAft>
                          <a:spcPts val="0"/>
                        </a:spcAft>
                        <a:buNone/>
                      </a:pPr>
                      <a:r>
                        <a:rPr lang="en"/>
                        <a:t>5.6*E10 (photons/s/m</a:t>
                      </a:r>
                      <a:r>
                        <a:rPr lang="en" baseline="30000"/>
                        <a:t>2</a:t>
                      </a:r>
                      <a:r>
                        <a:rPr lang="en"/>
                        <a:t>)</a:t>
                      </a:r>
                      <a:endParaRPr/>
                    </a:p>
                  </a:txBody>
                  <a:tcPr marL="91425" marR="91425" marT="91425" marB="91425"/>
                </a:tc>
                <a:tc>
                  <a:txBody>
                    <a:bodyPr/>
                    <a:lstStyle/>
                    <a:p>
                      <a:pPr marL="0" lvl="0" indent="0" algn="ctr" rtl="0">
                        <a:spcBef>
                          <a:spcPts val="0"/>
                        </a:spcBef>
                        <a:spcAft>
                          <a:spcPts val="0"/>
                        </a:spcAft>
                        <a:buNone/>
                      </a:pPr>
                      <a:r>
                        <a:rPr lang="en" sz="1200"/>
                        <a:t>Photon Flux Density</a:t>
                      </a:r>
                      <a:endParaRPr sz="1200"/>
                    </a:p>
                  </a:txBody>
                  <a:tcPr marL="91425" marR="91425" marT="91425" marB="91425"/>
                </a:tc>
                <a:extLst>
                  <a:ext uri="{0D108BD9-81ED-4DB2-BD59-A6C34878D82A}">
                    <a16:rowId xmlns:a16="http://schemas.microsoft.com/office/drawing/2014/main" val="10003"/>
                  </a:ext>
                </a:extLst>
              </a:tr>
              <a:tr h="431550">
                <a:tc>
                  <a:txBody>
                    <a:bodyPr/>
                    <a:lstStyle/>
                    <a:p>
                      <a:pPr marL="0" lvl="0" indent="0" algn="ctr" rtl="0">
                        <a:spcBef>
                          <a:spcPts val="0"/>
                        </a:spcBef>
                        <a:spcAft>
                          <a:spcPts val="0"/>
                        </a:spcAft>
                        <a:buClr>
                          <a:schemeClr val="dk1"/>
                        </a:buClr>
                        <a:buSzPts val="1100"/>
                        <a:buFont typeface="Arial"/>
                        <a:buNone/>
                      </a:pPr>
                      <a:r>
                        <a:rPr lang="en">
                          <a:solidFill>
                            <a:schemeClr val="dk1"/>
                          </a:solidFill>
                        </a:rPr>
                        <a:t>q</a:t>
                      </a:r>
                      <a:r>
                        <a:rPr lang="en" baseline="-25000">
                          <a:solidFill>
                            <a:schemeClr val="dk1"/>
                          </a:solidFill>
                        </a:rPr>
                        <a:t>p,sky</a:t>
                      </a:r>
                      <a:endParaRPr/>
                    </a:p>
                  </a:txBody>
                  <a:tcPr marL="91425" marR="91425" marT="91425" marB="91425"/>
                </a:tc>
                <a:tc>
                  <a:txBody>
                    <a:bodyPr/>
                    <a:lstStyle/>
                    <a:p>
                      <a:pPr marL="0" lvl="0" indent="0" algn="ctr" rtl="0">
                        <a:spcBef>
                          <a:spcPts val="0"/>
                        </a:spcBef>
                        <a:spcAft>
                          <a:spcPts val="0"/>
                        </a:spcAft>
                        <a:buNone/>
                      </a:pPr>
                      <a:r>
                        <a:rPr lang="en"/>
                        <a:t>120 (e−/s/pixel)</a:t>
                      </a:r>
                      <a:endParaRPr/>
                    </a:p>
                  </a:txBody>
                  <a:tcPr marL="91425" marR="91425" marT="91425" marB="91425"/>
                </a:tc>
                <a:tc>
                  <a:txBody>
                    <a:bodyPr/>
                    <a:lstStyle/>
                    <a:p>
                      <a:pPr marL="0" lvl="0" indent="0" algn="ctr" rtl="0">
                        <a:spcBef>
                          <a:spcPts val="0"/>
                        </a:spcBef>
                        <a:spcAft>
                          <a:spcPts val="0"/>
                        </a:spcAft>
                        <a:buNone/>
                      </a:pPr>
                      <a:r>
                        <a:rPr lang="en" sz="1200"/>
                        <a:t>Photon Flux per pixel from background radiant intensity</a:t>
                      </a:r>
                      <a:endParaRPr sz="1200"/>
                    </a:p>
                  </a:txBody>
                  <a:tcPr marL="91425" marR="91425" marT="91425" marB="91425"/>
                </a:tc>
                <a:extLst>
                  <a:ext uri="{0D108BD9-81ED-4DB2-BD59-A6C34878D82A}">
                    <a16:rowId xmlns:a16="http://schemas.microsoft.com/office/drawing/2014/main" val="10004"/>
                  </a:ext>
                </a:extLst>
              </a:tr>
              <a:tr h="431550">
                <a:tc>
                  <a:txBody>
                    <a:bodyPr/>
                    <a:lstStyle/>
                    <a:p>
                      <a:pPr marL="0" lvl="0" indent="0" algn="ctr" rtl="0">
                        <a:spcBef>
                          <a:spcPts val="0"/>
                        </a:spcBef>
                        <a:spcAft>
                          <a:spcPts val="0"/>
                        </a:spcAft>
                        <a:buClr>
                          <a:schemeClr val="dk1"/>
                        </a:buClr>
                        <a:buSzPts val="1100"/>
                        <a:buFont typeface="Arial"/>
                        <a:buNone/>
                      </a:pPr>
                      <a:r>
                        <a:rPr lang="en">
                          <a:solidFill>
                            <a:schemeClr val="dk1"/>
                          </a:solidFill>
                        </a:rPr>
                        <a:t>q</a:t>
                      </a:r>
                      <a:r>
                        <a:rPr lang="en" baseline="-25000">
                          <a:solidFill>
                            <a:schemeClr val="dk1"/>
                          </a:solidFill>
                        </a:rPr>
                        <a:t>p,dark</a:t>
                      </a:r>
                      <a:endParaRPr/>
                    </a:p>
                  </a:txBody>
                  <a:tcPr marL="91425" marR="91425" marT="91425" marB="91425"/>
                </a:tc>
                <a:tc>
                  <a:txBody>
                    <a:bodyPr/>
                    <a:lstStyle/>
                    <a:p>
                      <a:pPr marL="0" lvl="0" indent="0" algn="ctr" rtl="0">
                        <a:spcBef>
                          <a:spcPts val="0"/>
                        </a:spcBef>
                        <a:spcAft>
                          <a:spcPts val="0"/>
                        </a:spcAft>
                        <a:buNone/>
                      </a:pPr>
                      <a:r>
                        <a:rPr lang="en"/>
                        <a:t>0.00391 (e−/s/pixel)</a:t>
                      </a:r>
                      <a:endParaRPr/>
                    </a:p>
                  </a:txBody>
                  <a:tcPr marL="91425" marR="91425" marT="91425" marB="91425"/>
                </a:tc>
                <a:tc>
                  <a:txBody>
                    <a:bodyPr/>
                    <a:lstStyle/>
                    <a:p>
                      <a:pPr marL="0" lvl="0" indent="0" algn="ctr" rtl="0">
                        <a:spcBef>
                          <a:spcPts val="0"/>
                        </a:spcBef>
                        <a:spcAft>
                          <a:spcPts val="0"/>
                        </a:spcAft>
                        <a:buNone/>
                      </a:pPr>
                      <a:r>
                        <a:rPr lang="en" sz="1200"/>
                        <a:t>Photon flux of CCD (Charge Coupled-Device) dark current</a:t>
                      </a:r>
                      <a:endParaRPr sz="1200"/>
                    </a:p>
                  </a:txBody>
                  <a:tcPr marL="91425" marR="91425" marT="91425" marB="91425"/>
                </a:tc>
                <a:extLst>
                  <a:ext uri="{0D108BD9-81ED-4DB2-BD59-A6C34878D82A}">
                    <a16:rowId xmlns:a16="http://schemas.microsoft.com/office/drawing/2014/main" val="10005"/>
                  </a:ext>
                </a:extLst>
              </a:tr>
              <a:tr h="359175">
                <a:tc>
                  <a:txBody>
                    <a:bodyPr/>
                    <a:lstStyle/>
                    <a:p>
                      <a:pPr marL="0" lvl="0" indent="0" algn="ctr" rtl="0">
                        <a:spcBef>
                          <a:spcPts val="0"/>
                        </a:spcBef>
                        <a:spcAft>
                          <a:spcPts val="0"/>
                        </a:spcAft>
                        <a:buNone/>
                      </a:pPr>
                      <a:r>
                        <a:rPr lang="en"/>
                        <a:t>𝛕</a:t>
                      </a:r>
                      <a:r>
                        <a:rPr lang="en" baseline="-25000"/>
                        <a:t>atm</a:t>
                      </a:r>
                      <a:endParaRPr baseline="-25000"/>
                    </a:p>
                  </a:txBody>
                  <a:tcPr marL="91425" marR="91425" marT="91425" marB="91425"/>
                </a:tc>
                <a:tc>
                  <a:txBody>
                    <a:bodyPr/>
                    <a:lstStyle/>
                    <a:p>
                      <a:pPr marL="0" lvl="0" indent="0" algn="ctr" rtl="0">
                        <a:spcBef>
                          <a:spcPts val="0"/>
                        </a:spcBef>
                        <a:spcAft>
                          <a:spcPts val="0"/>
                        </a:spcAft>
                        <a:buNone/>
                      </a:pPr>
                      <a:r>
                        <a:rPr lang="en"/>
                        <a:t>0.69</a:t>
                      </a:r>
                      <a:endParaRPr/>
                    </a:p>
                  </a:txBody>
                  <a:tcPr marL="91425" marR="91425" marT="91425" marB="91425"/>
                </a:tc>
                <a:tc>
                  <a:txBody>
                    <a:bodyPr/>
                    <a:lstStyle/>
                    <a:p>
                      <a:pPr marL="0" lvl="0" indent="0" algn="ctr" rtl="0">
                        <a:spcBef>
                          <a:spcPts val="0"/>
                        </a:spcBef>
                        <a:spcAft>
                          <a:spcPts val="0"/>
                        </a:spcAft>
                        <a:buNone/>
                      </a:pPr>
                      <a:r>
                        <a:rPr lang="en" sz="1200">
                          <a:solidFill>
                            <a:schemeClr val="dk1"/>
                          </a:solidFill>
                        </a:rPr>
                        <a:t>Transmittance of optics atmosphere</a:t>
                      </a:r>
                      <a:endParaRPr sz="1200"/>
                    </a:p>
                  </a:txBody>
                  <a:tcPr marL="91425" marR="91425" marT="91425" marB="91425"/>
                </a:tc>
                <a:extLst>
                  <a:ext uri="{0D108BD9-81ED-4DB2-BD59-A6C34878D82A}">
                    <a16:rowId xmlns:a16="http://schemas.microsoft.com/office/drawing/2014/main" val="10006"/>
                  </a:ext>
                </a:extLst>
              </a:tr>
              <a:tr h="359175">
                <a:tc>
                  <a:txBody>
                    <a:bodyPr/>
                    <a:lstStyle/>
                    <a:p>
                      <a:pPr marL="0" lvl="0" indent="0" algn="ctr" rtl="0">
                        <a:spcBef>
                          <a:spcPts val="0"/>
                        </a:spcBef>
                        <a:spcAft>
                          <a:spcPts val="0"/>
                        </a:spcAft>
                        <a:buNone/>
                      </a:pPr>
                      <a:r>
                        <a:rPr lang="en">
                          <a:solidFill>
                            <a:schemeClr val="dk1"/>
                          </a:solidFill>
                        </a:rPr>
                        <a:t>𝛕</a:t>
                      </a:r>
                      <a:r>
                        <a:rPr lang="en" baseline="-25000">
                          <a:solidFill>
                            <a:schemeClr val="dk1"/>
                          </a:solidFill>
                        </a:rPr>
                        <a:t>opt</a:t>
                      </a:r>
                      <a:endParaRPr/>
                    </a:p>
                  </a:txBody>
                  <a:tcPr marL="91425" marR="91425" marT="91425" marB="91425"/>
                </a:tc>
                <a:tc>
                  <a:txBody>
                    <a:bodyPr/>
                    <a:lstStyle/>
                    <a:p>
                      <a:pPr marL="0" lvl="0" indent="0" algn="ctr" rtl="0">
                        <a:spcBef>
                          <a:spcPts val="0"/>
                        </a:spcBef>
                        <a:spcAft>
                          <a:spcPts val="0"/>
                        </a:spcAft>
                        <a:buNone/>
                      </a:pPr>
                      <a:r>
                        <a:rPr lang="en"/>
                        <a:t>0.9</a:t>
                      </a:r>
                      <a:endParaRPr/>
                    </a:p>
                  </a:txBody>
                  <a:tcPr marL="91425" marR="91425" marT="91425" marB="91425"/>
                </a:tc>
                <a:tc>
                  <a:txBody>
                    <a:bodyPr/>
                    <a:lstStyle/>
                    <a:p>
                      <a:pPr marL="0" lvl="0" indent="0" algn="ctr" rtl="0">
                        <a:spcBef>
                          <a:spcPts val="0"/>
                        </a:spcBef>
                        <a:spcAft>
                          <a:spcPts val="0"/>
                        </a:spcAft>
                        <a:buNone/>
                      </a:pPr>
                      <a:r>
                        <a:rPr lang="en" sz="1200"/>
                        <a:t>Transmittance of optics assembly</a:t>
                      </a:r>
                      <a:endParaRPr sz="1200"/>
                    </a:p>
                  </a:txBody>
                  <a:tcPr marL="91425" marR="91425" marT="91425" marB="91425"/>
                </a:tc>
                <a:extLst>
                  <a:ext uri="{0D108BD9-81ED-4DB2-BD59-A6C34878D82A}">
                    <a16:rowId xmlns:a16="http://schemas.microsoft.com/office/drawing/2014/main" val="10007"/>
                  </a:ext>
                </a:extLst>
              </a:tr>
              <a:tr h="311675">
                <a:tc>
                  <a:txBody>
                    <a:bodyPr/>
                    <a:lstStyle/>
                    <a:p>
                      <a:pPr marL="0" lvl="0" indent="0" algn="ctr" rtl="0">
                        <a:spcBef>
                          <a:spcPts val="0"/>
                        </a:spcBef>
                        <a:spcAft>
                          <a:spcPts val="0"/>
                        </a:spcAft>
                        <a:buNone/>
                      </a:pPr>
                      <a:r>
                        <a:rPr lang="en">
                          <a:solidFill>
                            <a:schemeClr val="dk1"/>
                          </a:solidFill>
                        </a:rPr>
                        <a:t>QE</a:t>
                      </a:r>
                      <a:endParaRPr>
                        <a:solidFill>
                          <a:schemeClr val="dk1"/>
                        </a:solidFill>
                      </a:endParaRPr>
                    </a:p>
                  </a:txBody>
                  <a:tcPr marL="91425" marR="91425" marT="91425" marB="91425"/>
                </a:tc>
                <a:tc>
                  <a:txBody>
                    <a:bodyPr/>
                    <a:lstStyle/>
                    <a:p>
                      <a:pPr marL="0" lvl="0" indent="0" algn="ctr" rtl="0">
                        <a:spcBef>
                          <a:spcPts val="0"/>
                        </a:spcBef>
                        <a:spcAft>
                          <a:spcPts val="0"/>
                        </a:spcAft>
                        <a:buNone/>
                      </a:pPr>
                      <a:r>
                        <a:rPr lang="en"/>
                        <a:t>0.66</a:t>
                      </a:r>
                      <a:endParaRPr/>
                    </a:p>
                  </a:txBody>
                  <a:tcPr marL="91425" marR="91425" marT="91425" marB="91425"/>
                </a:tc>
                <a:tc>
                  <a:txBody>
                    <a:bodyPr/>
                    <a:lstStyle/>
                    <a:p>
                      <a:pPr marL="0" lvl="0" indent="0" algn="ctr" rtl="0">
                        <a:spcBef>
                          <a:spcPts val="0"/>
                        </a:spcBef>
                        <a:spcAft>
                          <a:spcPts val="0"/>
                        </a:spcAft>
                        <a:buNone/>
                      </a:pPr>
                      <a:r>
                        <a:rPr lang="en" sz="1200"/>
                        <a:t>Quantum Efficiency</a:t>
                      </a:r>
                      <a:endParaRPr sz="1200"/>
                    </a:p>
                  </a:txBody>
                  <a:tcPr marL="91425" marR="91425" marT="91425" marB="91425"/>
                </a:tc>
                <a:extLst>
                  <a:ext uri="{0D108BD9-81ED-4DB2-BD59-A6C34878D82A}">
                    <a16:rowId xmlns:a16="http://schemas.microsoft.com/office/drawing/2014/main" val="10008"/>
                  </a:ext>
                </a:extLst>
              </a:tr>
            </a:tbl>
          </a:graphicData>
        </a:graphic>
      </p:graphicFrame>
      <p:pic>
        <p:nvPicPr>
          <p:cNvPr id="1453" name="Google Shape;1453;p1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83849" y="-39124"/>
            <a:ext cx="3352069" cy="749150"/>
          </a:xfrm>
          <a:prstGeom prst="rect">
            <a:avLst/>
          </a:prstGeom>
          <a:noFill/>
          <a:ln>
            <a:noFill/>
          </a:ln>
        </p:spPr>
      </p:pic>
      <p:sp>
        <p:nvSpPr>
          <p:cNvPr id="1454" name="Google Shape;1454;p11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105</a:t>
            </a:fld>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458"/>
        <p:cNvGrpSpPr/>
        <p:nvPr/>
      </p:nvGrpSpPr>
      <p:grpSpPr>
        <a:xfrm>
          <a:off x="0" y="0"/>
          <a:ext cx="0" cy="0"/>
          <a:chOff x="0" y="0"/>
          <a:chExt cx="0" cy="0"/>
        </a:xfrm>
      </p:grpSpPr>
      <p:sp>
        <p:nvSpPr>
          <p:cNvPr id="1459" name="Google Shape;1459;p118"/>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Orbital Determination</a:t>
            </a:r>
            <a:endParaRPr sz="4310" b="1">
              <a:solidFill>
                <a:srgbClr val="EFEFEF"/>
              </a:solidFill>
            </a:endParaRPr>
          </a:p>
        </p:txBody>
      </p:sp>
      <p:sp>
        <p:nvSpPr>
          <p:cNvPr id="1460" name="Google Shape;1460;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465" name="Google Shape;1465;p11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 Determination Full Requirements Breakdown</a:t>
            </a:r>
            <a:endParaRPr/>
          </a:p>
        </p:txBody>
      </p:sp>
      <p:pic>
        <p:nvPicPr>
          <p:cNvPr id="1466" name="Google Shape;1466;p1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53650" y="722800"/>
            <a:ext cx="5761725" cy="4012425"/>
          </a:xfrm>
          <a:prstGeom prst="rect">
            <a:avLst/>
          </a:prstGeom>
          <a:noFill/>
          <a:ln>
            <a:noFill/>
          </a:ln>
        </p:spPr>
      </p:pic>
      <p:sp>
        <p:nvSpPr>
          <p:cNvPr id="1467" name="Google Shape;1467;p11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107</a:t>
            </a:fld>
            <a:endParaRPr/>
          </a:p>
        </p:txBody>
      </p:sp>
      <p:sp>
        <p:nvSpPr>
          <p:cNvPr id="1468" name="Google Shape;1468;p119"/>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12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a:t>ODTK Equations and Assumptions: Gooding Method Derivation</a:t>
            </a:r>
            <a:endParaRPr sz="2120"/>
          </a:p>
        </p:txBody>
      </p:sp>
      <p:sp>
        <p:nvSpPr>
          <p:cNvPr id="1474" name="Google Shape;1474;p120"/>
          <p:cNvSpPr txBox="1">
            <a:spLocks noGrp="1"/>
          </p:cNvSpPr>
          <p:nvPr>
            <p:ph type="body" idx="1"/>
          </p:nvPr>
        </p:nvSpPr>
        <p:spPr>
          <a:xfrm>
            <a:off x="390975" y="732575"/>
            <a:ext cx="8520600" cy="409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General Methodology </a:t>
            </a:r>
            <a:endParaRPr/>
          </a:p>
          <a:p>
            <a:pPr marL="1371600" lvl="0" indent="-342900" algn="l" rtl="0">
              <a:spcBef>
                <a:spcPts val="1200"/>
              </a:spcBef>
              <a:spcAft>
                <a:spcPts val="0"/>
              </a:spcAft>
              <a:buSzPts val="1800"/>
              <a:buAutoNum type="arabicPeriod"/>
            </a:pPr>
            <a:r>
              <a:rPr lang="en"/>
              <a:t>Using three pairs of angles, determine unit vectors </a:t>
            </a:r>
            <a:r>
              <a:rPr lang="en" b="1"/>
              <a:t>ȓ</a:t>
            </a:r>
            <a:r>
              <a:rPr lang="en" sz="1750" baseline="-25000"/>
              <a:t>1</a:t>
            </a:r>
            <a:r>
              <a:rPr lang="en"/>
              <a:t> and </a:t>
            </a:r>
            <a:r>
              <a:rPr lang="en" b="1"/>
              <a:t>ȓ</a:t>
            </a:r>
            <a:r>
              <a:rPr lang="en" sz="1750" baseline="-25000"/>
              <a:t>3</a:t>
            </a:r>
            <a:br>
              <a:rPr lang="en" sz="1750" baseline="-25000"/>
            </a:br>
            <a:endParaRPr/>
          </a:p>
          <a:p>
            <a:pPr marL="1371600" lvl="0" indent="-342900" algn="l" rtl="0">
              <a:spcBef>
                <a:spcPts val="0"/>
              </a:spcBef>
              <a:spcAft>
                <a:spcPts val="0"/>
              </a:spcAft>
              <a:buSzPts val="1800"/>
              <a:buAutoNum type="arabicPeriod"/>
            </a:pPr>
            <a:r>
              <a:rPr lang="en"/>
              <a:t>Find position vector </a:t>
            </a:r>
            <a:r>
              <a:rPr lang="en" b="1"/>
              <a:t>r</a:t>
            </a:r>
            <a:r>
              <a:rPr lang="en" baseline="-25000"/>
              <a:t>j</a:t>
            </a:r>
            <a:r>
              <a:rPr lang="en"/>
              <a:t> of the groundstation.</a:t>
            </a:r>
            <a:br>
              <a:rPr lang="en"/>
            </a:br>
            <a:endParaRPr/>
          </a:p>
          <a:p>
            <a:pPr marL="1371600" lvl="0" indent="-342900" algn="l" rtl="0">
              <a:spcBef>
                <a:spcPts val="0"/>
              </a:spcBef>
              <a:spcAft>
                <a:spcPts val="0"/>
              </a:spcAft>
              <a:buSzPts val="1800"/>
              <a:buAutoNum type="arabicPeriod"/>
            </a:pPr>
            <a:r>
              <a:rPr lang="en"/>
              <a:t>Assume value for range, 𝜌</a:t>
            </a:r>
            <a:r>
              <a:rPr lang="en" sz="1750" baseline="-25000"/>
              <a:t>1</a:t>
            </a:r>
            <a:r>
              <a:rPr lang="en"/>
              <a:t> and 𝜌</a:t>
            </a:r>
            <a:r>
              <a:rPr lang="en" sz="1750" baseline="-25000"/>
              <a:t>3</a:t>
            </a:r>
            <a:r>
              <a:rPr lang="en"/>
              <a:t> . Use range and unit vectors to determine position vectors </a:t>
            </a:r>
            <a:r>
              <a:rPr lang="en" b="1"/>
              <a:t>R</a:t>
            </a:r>
            <a:r>
              <a:rPr lang="en" sz="1750" baseline="-25000"/>
              <a:t>1</a:t>
            </a:r>
            <a:r>
              <a:rPr lang="en"/>
              <a:t> and </a:t>
            </a:r>
            <a:r>
              <a:rPr lang="en" b="1"/>
              <a:t>R</a:t>
            </a:r>
            <a:r>
              <a:rPr lang="en" sz="1750" baseline="-25000"/>
              <a:t>3</a:t>
            </a:r>
            <a:r>
              <a:rPr lang="en"/>
              <a:t> of satellite</a:t>
            </a:r>
            <a:endParaRPr/>
          </a:p>
          <a:p>
            <a:pPr marL="0" lvl="0" indent="0" algn="l" rtl="0">
              <a:spcBef>
                <a:spcPts val="1200"/>
              </a:spcBef>
              <a:spcAft>
                <a:spcPts val="0"/>
              </a:spcAft>
              <a:buNone/>
            </a:pPr>
            <a:r>
              <a:rPr lang="en"/>
              <a:t>	𝜌</a:t>
            </a:r>
            <a:r>
              <a:rPr lang="en" sz="1750" baseline="-25000"/>
              <a:t>j</a:t>
            </a:r>
            <a:r>
              <a:rPr lang="en" b="1"/>
              <a:t>ȓ</a:t>
            </a:r>
            <a:r>
              <a:rPr lang="en" sz="1750" baseline="-25000"/>
              <a:t>1</a:t>
            </a:r>
            <a:r>
              <a:rPr lang="en" sz="1750"/>
              <a:t> = </a:t>
            </a:r>
            <a:r>
              <a:rPr lang="en" b="1"/>
              <a:t>R</a:t>
            </a:r>
            <a:r>
              <a:rPr lang="en" sz="1750" baseline="-25000"/>
              <a:t>j</a:t>
            </a:r>
            <a:r>
              <a:rPr lang="en" sz="1750"/>
              <a:t> - </a:t>
            </a:r>
            <a:r>
              <a:rPr lang="en" sz="1750" b="1"/>
              <a:t>s</a:t>
            </a:r>
            <a:r>
              <a:rPr lang="en" sz="1750" baseline="-25000"/>
              <a:t>j</a:t>
            </a:r>
            <a:endParaRPr/>
          </a:p>
          <a:p>
            <a:pPr marL="0" lvl="0" indent="0" algn="l" rtl="0">
              <a:spcBef>
                <a:spcPts val="1200"/>
              </a:spcBef>
              <a:spcAft>
                <a:spcPts val="1200"/>
              </a:spcAft>
              <a:buNone/>
            </a:pPr>
            <a:r>
              <a:rPr lang="en"/>
              <a:t>		Where </a:t>
            </a:r>
            <a:r>
              <a:rPr lang="en" b="1"/>
              <a:t>s</a:t>
            </a:r>
            <a:r>
              <a:rPr lang="en" baseline="-25000"/>
              <a:t>j</a:t>
            </a:r>
            <a:r>
              <a:rPr lang="en"/>
              <a:t> is the position vector of the groundstation.</a:t>
            </a:r>
            <a:r>
              <a:rPr lang="en" sz="1800"/>
              <a:t/>
            </a:r>
            <a:br>
              <a:rPr lang="en" sz="1800"/>
            </a:br>
            <a:endParaRPr/>
          </a:p>
        </p:txBody>
      </p:sp>
      <p:sp>
        <p:nvSpPr>
          <p:cNvPr id="1475" name="Google Shape;1475;p12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108</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2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a:t>ODTK Equations and Assumptions: Gooding Method Derivation</a:t>
            </a:r>
            <a:endParaRPr sz="2120"/>
          </a:p>
        </p:txBody>
      </p:sp>
      <p:sp>
        <p:nvSpPr>
          <p:cNvPr id="1481" name="Google Shape;1481;p121"/>
          <p:cNvSpPr txBox="1">
            <a:spLocks noGrp="1"/>
          </p:cNvSpPr>
          <p:nvPr>
            <p:ph type="body" idx="1"/>
          </p:nvPr>
        </p:nvSpPr>
        <p:spPr>
          <a:xfrm>
            <a:off x="390975" y="732575"/>
            <a:ext cx="8520600" cy="4093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General Methodology </a:t>
            </a:r>
            <a:endParaRPr/>
          </a:p>
          <a:p>
            <a:pPr marL="0" lvl="0" indent="457200" algn="l" rtl="0">
              <a:spcBef>
                <a:spcPts val="1200"/>
              </a:spcBef>
              <a:spcAft>
                <a:spcPts val="0"/>
              </a:spcAft>
              <a:buClr>
                <a:schemeClr val="dk1"/>
              </a:buClr>
              <a:buSzPts val="1100"/>
              <a:buFont typeface="Arial"/>
              <a:buNone/>
            </a:pPr>
            <a:r>
              <a:rPr lang="en"/>
              <a:t>Begin Iteration</a:t>
            </a:r>
            <a:endParaRPr/>
          </a:p>
          <a:p>
            <a:pPr marL="1371600" lvl="0" indent="-342900" algn="l" rtl="0">
              <a:spcBef>
                <a:spcPts val="1200"/>
              </a:spcBef>
              <a:spcAft>
                <a:spcPts val="0"/>
              </a:spcAft>
              <a:buSzPts val="1800"/>
              <a:buAutoNum type="arabicPeriod"/>
            </a:pPr>
            <a:r>
              <a:rPr lang="en"/>
              <a:t>Generate Estimated Orbit by solving Lambert’s Problem</a:t>
            </a:r>
            <a:endParaRPr/>
          </a:p>
          <a:p>
            <a:pPr marL="1828800" lvl="1" indent="-317500" algn="l" rtl="0">
              <a:spcBef>
                <a:spcPts val="0"/>
              </a:spcBef>
              <a:spcAft>
                <a:spcPts val="0"/>
              </a:spcAft>
              <a:buSzPts val="1400"/>
              <a:buAutoNum type="alphaLcPeriod"/>
            </a:pPr>
            <a:r>
              <a:rPr lang="en"/>
              <a:t>From Lambert’s Problem, will receive estimate of </a:t>
            </a:r>
            <a:r>
              <a:rPr lang="en" b="1"/>
              <a:t>v</a:t>
            </a:r>
            <a:r>
              <a:rPr lang="en" baseline="-25000"/>
              <a:t>1</a:t>
            </a:r>
            <a:r>
              <a:rPr lang="en"/>
              <a:t> and </a:t>
            </a:r>
            <a:r>
              <a:rPr lang="en" b="1"/>
              <a:t>v</a:t>
            </a:r>
            <a:r>
              <a:rPr lang="en" baseline="-25000"/>
              <a:t>2 </a:t>
            </a:r>
            <a:r>
              <a:rPr lang="en"/>
              <a:t>of satellite</a:t>
            </a:r>
            <a:endParaRPr/>
          </a:p>
          <a:p>
            <a:pPr marL="1828800" lvl="1" indent="-317500" algn="l" rtl="0">
              <a:spcBef>
                <a:spcPts val="0"/>
              </a:spcBef>
              <a:spcAft>
                <a:spcPts val="0"/>
              </a:spcAft>
              <a:buSzPts val="1400"/>
              <a:buAutoNum type="alphaLcPeriod"/>
            </a:pPr>
            <a:r>
              <a:rPr lang="en"/>
              <a:t>Now have complete orbit made from </a:t>
            </a:r>
            <a:r>
              <a:rPr lang="en" b="1"/>
              <a:t>R</a:t>
            </a:r>
            <a:r>
              <a:rPr lang="en" baseline="-25000"/>
              <a:t>1</a:t>
            </a:r>
            <a:r>
              <a:rPr lang="en"/>
              <a:t> and </a:t>
            </a:r>
            <a:r>
              <a:rPr lang="en" b="1"/>
              <a:t>v</a:t>
            </a:r>
            <a:r>
              <a:rPr lang="en" baseline="-25000"/>
              <a:t>1</a:t>
            </a:r>
            <a:endParaRPr/>
          </a:p>
          <a:p>
            <a:pPr marL="1371600" lvl="0" indent="-342900" algn="l" rtl="0">
              <a:spcBef>
                <a:spcPts val="0"/>
              </a:spcBef>
              <a:spcAft>
                <a:spcPts val="0"/>
              </a:spcAft>
              <a:buSzPts val="1800"/>
              <a:buAutoNum type="arabicPeriod"/>
            </a:pPr>
            <a:r>
              <a:rPr lang="en"/>
              <a:t>Propagate </a:t>
            </a:r>
            <a:r>
              <a:rPr lang="en" b="1"/>
              <a:t>R</a:t>
            </a:r>
            <a:r>
              <a:rPr lang="en" baseline="-25000"/>
              <a:t>1</a:t>
            </a:r>
            <a:r>
              <a:rPr lang="en"/>
              <a:t> and </a:t>
            </a:r>
            <a:r>
              <a:rPr lang="en" b="1"/>
              <a:t>v</a:t>
            </a:r>
            <a:r>
              <a:rPr lang="en" baseline="-25000"/>
              <a:t>1</a:t>
            </a:r>
            <a:r>
              <a:rPr lang="en"/>
              <a:t> to obtain estimates for </a:t>
            </a:r>
            <a:r>
              <a:rPr lang="en" b="1"/>
              <a:t>R</a:t>
            </a:r>
            <a:r>
              <a:rPr lang="en" baseline="-25000"/>
              <a:t>2</a:t>
            </a:r>
            <a:r>
              <a:rPr lang="en"/>
              <a:t> and </a:t>
            </a:r>
            <a:r>
              <a:rPr lang="en" b="1"/>
              <a:t>v</a:t>
            </a:r>
            <a:r>
              <a:rPr lang="en" baseline="-25000"/>
              <a:t>2</a:t>
            </a:r>
            <a:endParaRPr/>
          </a:p>
          <a:p>
            <a:pPr marL="1828800" lvl="1" indent="-317500" algn="l" rtl="0">
              <a:spcBef>
                <a:spcPts val="0"/>
              </a:spcBef>
              <a:spcAft>
                <a:spcPts val="0"/>
              </a:spcAft>
              <a:buSzPts val="1400"/>
              <a:buAutoNum type="alphaLcPeriod"/>
            </a:pPr>
            <a:r>
              <a:rPr lang="en"/>
              <a:t>Calculate 𝜌</a:t>
            </a:r>
            <a:r>
              <a:rPr lang="en" baseline="-25000"/>
              <a:t>2</a:t>
            </a:r>
            <a:r>
              <a:rPr lang="en"/>
              <a:t> as an estimate of the true range vector </a:t>
            </a:r>
            <a:r>
              <a:rPr lang="en" b="1"/>
              <a:t>𝜌</a:t>
            </a:r>
            <a:r>
              <a:rPr lang="en" baseline="-25000"/>
              <a:t>2</a:t>
            </a:r>
            <a:endParaRPr/>
          </a:p>
          <a:p>
            <a:pPr marL="1371600" lvl="0" indent="-342900" algn="l" rtl="0">
              <a:spcBef>
                <a:spcPts val="0"/>
              </a:spcBef>
              <a:spcAft>
                <a:spcPts val="0"/>
              </a:spcAft>
              <a:buSzPts val="1800"/>
              <a:buAutoNum type="arabicPeriod"/>
            </a:pPr>
            <a:r>
              <a:rPr lang="en"/>
              <a:t>Iterate 𝜌</a:t>
            </a:r>
            <a:r>
              <a:rPr lang="en" sz="1750" baseline="-25000"/>
              <a:t>1</a:t>
            </a:r>
            <a:r>
              <a:rPr lang="en"/>
              <a:t> and 𝜌</a:t>
            </a:r>
            <a:r>
              <a:rPr lang="en" sz="1750" baseline="-25000"/>
              <a:t>3</a:t>
            </a:r>
            <a:r>
              <a:rPr lang="en"/>
              <a:t> via Newton-Raphson Method to obtain better estimate of </a:t>
            </a:r>
            <a:r>
              <a:rPr lang="en" b="1"/>
              <a:t>𝜌</a:t>
            </a:r>
            <a:r>
              <a:rPr lang="en" baseline="-25000"/>
              <a:t>2</a:t>
            </a:r>
            <a:endParaRPr/>
          </a:p>
          <a:p>
            <a:pPr marL="0" lvl="0" indent="457200" algn="l" rtl="0">
              <a:spcBef>
                <a:spcPts val="1200"/>
              </a:spcBef>
              <a:spcAft>
                <a:spcPts val="1200"/>
              </a:spcAft>
              <a:buNone/>
            </a:pPr>
            <a:r>
              <a:rPr lang="en"/>
              <a:t>End</a:t>
            </a:r>
            <a:r>
              <a:rPr lang="en" sz="1800"/>
              <a:t/>
            </a:r>
            <a:br>
              <a:rPr lang="en" sz="1800"/>
            </a:br>
            <a:endParaRPr/>
          </a:p>
        </p:txBody>
      </p:sp>
      <p:sp>
        <p:nvSpPr>
          <p:cNvPr id="1482" name="Google Shape;1482;p12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109</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221" name="Google Shape;221;p2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a:t>
            </a:fld>
            <a:endParaRPr/>
          </a:p>
        </p:txBody>
      </p:sp>
      <p:sp>
        <p:nvSpPr>
          <p:cNvPr id="222" name="Google Shape;222;p2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23" name="Google Shape;223;p23"/>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224" name="Google Shape;224;p23"/>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225" name="Google Shape;225;p23"/>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26" name="Google Shape;226;p23"/>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27" name="Google Shape;227;p23"/>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228" name="Google Shape;228;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91625" y="694425"/>
            <a:ext cx="7360748" cy="4117000"/>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22"/>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Angle Conversion</a:t>
            </a:r>
            <a:endParaRPr/>
          </a:p>
        </p:txBody>
      </p:sp>
      <p:sp>
        <p:nvSpPr>
          <p:cNvPr id="1488" name="Google Shape;1488;p122"/>
          <p:cNvSpPr txBox="1">
            <a:spLocks noGrp="1"/>
          </p:cNvSpPr>
          <p:nvPr>
            <p:ph type="body" idx="1"/>
          </p:nvPr>
        </p:nvSpPr>
        <p:spPr>
          <a:xfrm>
            <a:off x="390975" y="732575"/>
            <a:ext cx="4449900" cy="3930600"/>
          </a:xfrm>
          <a:prstGeom prst="rect">
            <a:avLst/>
          </a:prstGeom>
          <a:noFill/>
          <a:ln>
            <a:noFill/>
          </a:ln>
        </p:spPr>
        <p:txBody>
          <a:bodyPr spcFirstLastPara="1" wrap="square" lIns="91425" tIns="91425" rIns="91425" bIns="91425" anchor="t" anchorCtr="0">
            <a:normAutofit/>
          </a:bodyPr>
          <a:lstStyle/>
          <a:p>
            <a:pPr marL="457200" lvl="0" indent="-352167" algn="l" rtl="0">
              <a:lnSpc>
                <a:spcPct val="115000"/>
              </a:lnSpc>
              <a:spcBef>
                <a:spcPts val="0"/>
              </a:spcBef>
              <a:spcAft>
                <a:spcPts val="0"/>
              </a:spcAft>
              <a:buSzPts val="1946"/>
              <a:buChar char="●"/>
            </a:pPr>
            <a:r>
              <a:rPr lang="en"/>
              <a:t>Constructing Position Vector of Ground Station:</a:t>
            </a:r>
            <a:br>
              <a:rPr lang="en"/>
            </a:br>
            <a:endParaRPr/>
          </a:p>
          <a:p>
            <a:pPr marL="914400" lvl="1" indent="-352167" algn="l" rtl="0">
              <a:lnSpc>
                <a:spcPct val="115000"/>
              </a:lnSpc>
              <a:spcBef>
                <a:spcPts val="0"/>
              </a:spcBef>
              <a:spcAft>
                <a:spcPts val="0"/>
              </a:spcAft>
              <a:buSzPts val="1946"/>
              <a:buChar char="○"/>
            </a:pPr>
            <a:r>
              <a:rPr lang="en"/>
              <a:t>Find unit vector of position of ground station by calculating Vector </a:t>
            </a:r>
            <a:r>
              <a:rPr lang="en" i="1"/>
              <a:t>L </a:t>
            </a:r>
            <a:r>
              <a:rPr lang="en"/>
              <a:t>via method shown.</a:t>
            </a:r>
            <a:r>
              <a:rPr lang="en" sz="1400"/>
              <a:t/>
            </a:r>
            <a:br>
              <a:rPr lang="en" sz="1400"/>
            </a:br>
            <a:endParaRPr sz="1400"/>
          </a:p>
          <a:p>
            <a:pPr marL="914400" lvl="1" indent="-352167" algn="l" rtl="0">
              <a:lnSpc>
                <a:spcPct val="115000"/>
              </a:lnSpc>
              <a:spcBef>
                <a:spcPts val="0"/>
              </a:spcBef>
              <a:spcAft>
                <a:spcPts val="0"/>
              </a:spcAft>
              <a:buSzPts val="1946"/>
              <a:buChar char="○"/>
            </a:pPr>
            <a:r>
              <a:rPr lang="en"/>
              <a:t>Determine position vector of ground station by finding altitude at location of ground station and multiplying by unit vector </a:t>
            </a:r>
            <a:r>
              <a:rPr lang="en" i="1"/>
              <a:t>L</a:t>
            </a:r>
            <a:r>
              <a:rPr lang="en"/>
              <a:t> to find position vector of ground station</a:t>
            </a:r>
            <a:br>
              <a:rPr lang="en"/>
            </a:br>
            <a:endParaRPr/>
          </a:p>
        </p:txBody>
      </p:sp>
      <p:sp>
        <p:nvSpPr>
          <p:cNvPr id="1489" name="Google Shape;1489;p122"/>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490" name="Google Shape;1490;p122"/>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110</a:t>
            </a:fld>
            <a:endParaRPr/>
          </a:p>
        </p:txBody>
      </p:sp>
      <p:pic>
        <p:nvPicPr>
          <p:cNvPr id="1491" name="Google Shape;1491;p122"/>
          <p:cNvPicPr preferRelativeResize="0"/>
          <p:nvPr/>
        </p:nvPicPr>
        <p:blipFill>
          <a:blip r:embed="rId3">
            <a:alphaModFix/>
          </a:blip>
          <a:stretch>
            <a:fillRect/>
          </a:stretch>
        </p:blipFill>
        <p:spPr>
          <a:xfrm>
            <a:off x="5303037" y="1460475"/>
            <a:ext cx="3346825" cy="1277375"/>
          </a:xfrm>
          <a:prstGeom prst="rect">
            <a:avLst/>
          </a:prstGeom>
          <a:noFill/>
          <a:ln>
            <a:noFill/>
          </a:ln>
        </p:spPr>
      </p:pic>
      <p:sp>
        <p:nvSpPr>
          <p:cNvPr id="1492" name="Google Shape;1492;p122"/>
          <p:cNvSpPr txBox="1"/>
          <p:nvPr/>
        </p:nvSpPr>
        <p:spPr>
          <a:xfrm>
            <a:off x="6029375" y="2737850"/>
            <a:ext cx="2643900" cy="648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a:solidFill>
                  <a:schemeClr val="dk1"/>
                </a:solidFill>
                <a:latin typeface="Helvetica Neue"/>
                <a:ea typeface="Helvetica Neue"/>
                <a:cs typeface="Helvetica Neue"/>
                <a:sym typeface="Helvetica Neue"/>
              </a:rPr>
              <a:t>𝛼 = Right Ascension (degrees)</a:t>
            </a:r>
            <a:endParaRPr>
              <a:solidFill>
                <a:schemeClr val="dk1"/>
              </a:solidFill>
              <a:latin typeface="Helvetica Neue"/>
              <a:ea typeface="Helvetica Neue"/>
              <a:cs typeface="Helvetica Neue"/>
              <a:sym typeface="Helvetica Neue"/>
            </a:endParaRPr>
          </a:p>
          <a:p>
            <a:pPr marL="0" lvl="0" indent="0" algn="r" rtl="0">
              <a:lnSpc>
                <a:spcPct val="115000"/>
              </a:lnSpc>
              <a:spcBef>
                <a:spcPts val="0"/>
              </a:spcBef>
              <a:spcAft>
                <a:spcPts val="0"/>
              </a:spcAft>
              <a:buNone/>
            </a:pPr>
            <a:r>
              <a:rPr lang="en">
                <a:solidFill>
                  <a:schemeClr val="dk1"/>
                </a:solidFill>
                <a:latin typeface="Helvetica Neue"/>
                <a:ea typeface="Helvetica Neue"/>
                <a:cs typeface="Helvetica Neue"/>
                <a:sym typeface="Helvetica Neue"/>
              </a:rPr>
              <a:t>δ = Declination (degrees)</a:t>
            </a:r>
            <a:endParaRPr>
              <a:latin typeface="Helvetica Neue"/>
              <a:ea typeface="Helvetica Neue"/>
              <a:cs typeface="Helvetica Neue"/>
              <a:sym typeface="Helvetica Neue"/>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7" name="Google Shape;1497;p123"/>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Angle Conversion</a:t>
            </a:r>
            <a:endParaRPr/>
          </a:p>
        </p:txBody>
      </p:sp>
      <p:sp>
        <p:nvSpPr>
          <p:cNvPr id="1498" name="Google Shape;1498;p123"/>
          <p:cNvSpPr txBox="1">
            <a:spLocks noGrp="1"/>
          </p:cNvSpPr>
          <p:nvPr>
            <p:ph type="body" idx="1"/>
          </p:nvPr>
        </p:nvSpPr>
        <p:spPr>
          <a:xfrm>
            <a:off x="390975" y="732575"/>
            <a:ext cx="4449900" cy="3930600"/>
          </a:xfrm>
          <a:prstGeom prst="rect">
            <a:avLst/>
          </a:prstGeom>
          <a:noFill/>
          <a:ln>
            <a:noFill/>
          </a:ln>
        </p:spPr>
        <p:txBody>
          <a:bodyPr spcFirstLastPara="1" wrap="square" lIns="91425" tIns="91425" rIns="91425" bIns="91425" anchor="t" anchorCtr="0">
            <a:normAutofit/>
          </a:bodyPr>
          <a:lstStyle/>
          <a:p>
            <a:pPr marL="457200" lvl="0" indent="-352167" algn="l" rtl="0">
              <a:lnSpc>
                <a:spcPct val="115000"/>
              </a:lnSpc>
              <a:spcBef>
                <a:spcPts val="0"/>
              </a:spcBef>
              <a:spcAft>
                <a:spcPts val="0"/>
              </a:spcAft>
              <a:buSzPts val="1946"/>
              <a:buChar char="●"/>
            </a:pPr>
            <a:r>
              <a:rPr lang="en"/>
              <a:t>Constructing Position Vector of Satellites:</a:t>
            </a:r>
            <a:br>
              <a:rPr lang="en"/>
            </a:br>
            <a:endParaRPr/>
          </a:p>
          <a:p>
            <a:pPr marL="914400" lvl="1" indent="-352167" algn="l" rtl="0">
              <a:lnSpc>
                <a:spcPct val="115000"/>
              </a:lnSpc>
              <a:spcBef>
                <a:spcPts val="0"/>
              </a:spcBef>
              <a:spcAft>
                <a:spcPts val="0"/>
              </a:spcAft>
              <a:buSzPts val="1946"/>
              <a:buChar char="○"/>
            </a:pPr>
            <a:r>
              <a:rPr lang="en"/>
              <a:t>Find unit vector of position of satellite by calculating Vector </a:t>
            </a:r>
            <a:r>
              <a:rPr lang="en" i="1"/>
              <a:t>L </a:t>
            </a:r>
            <a:r>
              <a:rPr lang="en"/>
              <a:t>via method shown.</a:t>
            </a:r>
            <a:r>
              <a:rPr lang="en" sz="1400"/>
              <a:t/>
            </a:r>
            <a:br>
              <a:rPr lang="en" sz="1400"/>
            </a:br>
            <a:endParaRPr sz="1400"/>
          </a:p>
          <a:p>
            <a:pPr marL="914400" lvl="1" indent="-352167" algn="l" rtl="0">
              <a:lnSpc>
                <a:spcPct val="115000"/>
              </a:lnSpc>
              <a:spcBef>
                <a:spcPts val="0"/>
              </a:spcBef>
              <a:spcAft>
                <a:spcPts val="0"/>
              </a:spcAft>
              <a:buSzPts val="1946"/>
              <a:buChar char="○"/>
            </a:pPr>
            <a:r>
              <a:rPr lang="en"/>
              <a:t>Determine initial guess of position vector of satellite by multiplying unit vector </a:t>
            </a:r>
            <a:r>
              <a:rPr lang="en" i="1"/>
              <a:t>L</a:t>
            </a:r>
            <a:r>
              <a:rPr lang="en"/>
              <a:t> with estimated distance of satellite of 42000 km to obtain initial guess for position vector of satellite.</a:t>
            </a:r>
            <a:br>
              <a:rPr lang="en"/>
            </a:br>
            <a:endParaRPr/>
          </a:p>
        </p:txBody>
      </p:sp>
      <p:sp>
        <p:nvSpPr>
          <p:cNvPr id="1499" name="Google Shape;1499;p123"/>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500" name="Google Shape;1500;p123"/>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111</a:t>
            </a:fld>
            <a:endParaRPr/>
          </a:p>
        </p:txBody>
      </p:sp>
      <p:pic>
        <p:nvPicPr>
          <p:cNvPr id="1501" name="Google Shape;1501;p123"/>
          <p:cNvPicPr preferRelativeResize="0"/>
          <p:nvPr/>
        </p:nvPicPr>
        <p:blipFill>
          <a:blip r:embed="rId3">
            <a:alphaModFix/>
          </a:blip>
          <a:stretch>
            <a:fillRect/>
          </a:stretch>
        </p:blipFill>
        <p:spPr>
          <a:xfrm>
            <a:off x="5303037" y="1460475"/>
            <a:ext cx="3346825" cy="1277375"/>
          </a:xfrm>
          <a:prstGeom prst="rect">
            <a:avLst/>
          </a:prstGeom>
          <a:noFill/>
          <a:ln>
            <a:noFill/>
          </a:ln>
        </p:spPr>
      </p:pic>
      <p:sp>
        <p:nvSpPr>
          <p:cNvPr id="1502" name="Google Shape;1502;p123"/>
          <p:cNvSpPr txBox="1"/>
          <p:nvPr/>
        </p:nvSpPr>
        <p:spPr>
          <a:xfrm>
            <a:off x="6029375" y="2737850"/>
            <a:ext cx="2643900" cy="6480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a:solidFill>
                  <a:schemeClr val="dk1"/>
                </a:solidFill>
                <a:latin typeface="Helvetica Neue"/>
                <a:ea typeface="Helvetica Neue"/>
                <a:cs typeface="Helvetica Neue"/>
                <a:sym typeface="Helvetica Neue"/>
              </a:rPr>
              <a:t>𝛼 = Right Ascension (degrees)</a:t>
            </a:r>
            <a:endParaRPr>
              <a:solidFill>
                <a:schemeClr val="dk1"/>
              </a:solidFill>
              <a:latin typeface="Helvetica Neue"/>
              <a:ea typeface="Helvetica Neue"/>
              <a:cs typeface="Helvetica Neue"/>
              <a:sym typeface="Helvetica Neue"/>
            </a:endParaRPr>
          </a:p>
          <a:p>
            <a:pPr marL="0" lvl="0" indent="0" algn="r" rtl="0">
              <a:lnSpc>
                <a:spcPct val="115000"/>
              </a:lnSpc>
              <a:spcBef>
                <a:spcPts val="0"/>
              </a:spcBef>
              <a:spcAft>
                <a:spcPts val="0"/>
              </a:spcAft>
              <a:buNone/>
            </a:pPr>
            <a:r>
              <a:rPr lang="en">
                <a:solidFill>
                  <a:schemeClr val="dk1"/>
                </a:solidFill>
                <a:latin typeface="Helvetica Neue"/>
                <a:ea typeface="Helvetica Neue"/>
                <a:cs typeface="Helvetica Neue"/>
                <a:sym typeface="Helvetica Neue"/>
              </a:rPr>
              <a:t>δ = Declination (degrees)</a:t>
            </a:r>
            <a:endParaRPr>
              <a:latin typeface="Helvetica Neue"/>
              <a:ea typeface="Helvetica Neue"/>
              <a:cs typeface="Helvetica Neue"/>
              <a:sym typeface="Helvetica Neue"/>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24"/>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Lambert’s Problem</a:t>
            </a:r>
            <a:endParaRPr/>
          </a:p>
        </p:txBody>
      </p:sp>
      <p:sp>
        <p:nvSpPr>
          <p:cNvPr id="1508" name="Google Shape;1508;p124"/>
          <p:cNvSpPr txBox="1">
            <a:spLocks noGrp="1"/>
          </p:cNvSpPr>
          <p:nvPr>
            <p:ph type="body" idx="1"/>
          </p:nvPr>
        </p:nvSpPr>
        <p:spPr>
          <a:xfrm>
            <a:off x="390975" y="732575"/>
            <a:ext cx="8441400" cy="39306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a:t>General Methodology:</a:t>
            </a:r>
            <a:endParaRPr/>
          </a:p>
          <a:p>
            <a:pPr marL="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Given two position vectors, it is possible to determine the velocity vectors of the beginning and end of a transfer arc connecting these two points in space.</a:t>
            </a:r>
            <a:endParaRPr/>
          </a:p>
          <a:p>
            <a:pPr marL="0" lvl="0" indent="457200" algn="l" rtl="0">
              <a:lnSpc>
                <a:spcPct val="115000"/>
              </a:lnSpc>
              <a:spcBef>
                <a:spcPts val="0"/>
              </a:spcBef>
              <a:spcAft>
                <a:spcPts val="0"/>
              </a:spcAft>
              <a:buNone/>
            </a:pPr>
            <a:endParaRPr/>
          </a:p>
          <a:p>
            <a:pPr marL="1371600" lvl="0" indent="-342900" algn="l" rtl="0">
              <a:lnSpc>
                <a:spcPct val="115000"/>
              </a:lnSpc>
              <a:spcBef>
                <a:spcPts val="0"/>
              </a:spcBef>
              <a:spcAft>
                <a:spcPts val="0"/>
              </a:spcAft>
              <a:buSzPts val="1800"/>
              <a:buAutoNum type="arabicPeriod"/>
            </a:pPr>
            <a:r>
              <a:rPr lang="en"/>
              <a:t>Need to find orbital elements, </a:t>
            </a:r>
            <a:r>
              <a:rPr lang="en" i="1"/>
              <a:t>a</a:t>
            </a:r>
            <a:r>
              <a:rPr lang="en"/>
              <a:t> and </a:t>
            </a:r>
            <a:r>
              <a:rPr lang="en" i="1"/>
              <a:t>e, </a:t>
            </a:r>
            <a:r>
              <a:rPr lang="en"/>
              <a:t>of transfer conic connecting the two position vectors within some given flight time.</a:t>
            </a:r>
            <a:br>
              <a:rPr lang="en"/>
            </a:br>
            <a:endParaRPr/>
          </a:p>
          <a:p>
            <a:pPr marL="1371600" lvl="0" indent="-342900" algn="l" rtl="0">
              <a:lnSpc>
                <a:spcPct val="115000"/>
              </a:lnSpc>
              <a:spcBef>
                <a:spcPts val="0"/>
              </a:spcBef>
              <a:spcAft>
                <a:spcPts val="0"/>
              </a:spcAft>
              <a:buSzPts val="1800"/>
              <a:buAutoNum type="arabicPeriod"/>
            </a:pPr>
            <a:r>
              <a:rPr lang="en"/>
              <a:t>Using discovered </a:t>
            </a:r>
            <a:r>
              <a:rPr lang="en" i="1"/>
              <a:t>a </a:t>
            </a:r>
            <a:r>
              <a:rPr lang="en"/>
              <a:t>and </a:t>
            </a:r>
            <a:r>
              <a:rPr lang="en" i="1"/>
              <a:t>e</a:t>
            </a:r>
            <a:r>
              <a:rPr lang="en"/>
              <a:t>, calculate the velocity vectors at each location which would complete the maneuver along the arc.</a:t>
            </a:r>
            <a:br>
              <a:rPr lang="en"/>
            </a:br>
            <a:endParaRPr/>
          </a:p>
        </p:txBody>
      </p:sp>
      <p:sp>
        <p:nvSpPr>
          <p:cNvPr id="1509" name="Google Shape;1509;p124"/>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510" name="Google Shape;1510;p124"/>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112</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125"/>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Lambert’s Problem</a:t>
            </a:r>
            <a:endParaRPr/>
          </a:p>
        </p:txBody>
      </p:sp>
      <p:sp>
        <p:nvSpPr>
          <p:cNvPr id="1516" name="Google Shape;1516;p125"/>
          <p:cNvSpPr txBox="1">
            <a:spLocks noGrp="1"/>
          </p:cNvSpPr>
          <p:nvPr>
            <p:ph type="body" idx="1"/>
          </p:nvPr>
        </p:nvSpPr>
        <p:spPr>
          <a:xfrm>
            <a:off x="390975" y="732575"/>
            <a:ext cx="8441400" cy="39306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a:t>There are several conics which could satisfy the conditions of the Lambert arc, so the correct arc must be chosen.</a:t>
            </a:r>
            <a:br>
              <a:rPr lang="en"/>
            </a:b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In this case, as the two positions will be close together over a short period of time, the minimum semi-major axis required to complete the arc can be chosen from the minimum energy required to complete the transfer along the arc.</a:t>
            </a:r>
            <a:endParaRPr/>
          </a:p>
        </p:txBody>
      </p:sp>
      <p:sp>
        <p:nvSpPr>
          <p:cNvPr id="1517" name="Google Shape;1517;p125"/>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518" name="Google Shape;1518;p125"/>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113</a:t>
            </a:fld>
            <a:endParaRPr/>
          </a:p>
        </p:txBody>
      </p:sp>
      <p:pic>
        <p:nvPicPr>
          <p:cNvPr id="1519" name="Google Shape;1519;p1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727387" y="1498025"/>
            <a:ext cx="5689226" cy="19151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sp>
        <p:nvSpPr>
          <p:cNvPr id="1524" name="Google Shape;1524;p126"/>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Lambert’s Problem</a:t>
            </a:r>
            <a:endParaRPr/>
          </a:p>
        </p:txBody>
      </p:sp>
      <p:sp>
        <p:nvSpPr>
          <p:cNvPr id="1525" name="Google Shape;1525;p126"/>
          <p:cNvSpPr txBox="1">
            <a:spLocks noGrp="1"/>
          </p:cNvSpPr>
          <p:nvPr>
            <p:ph type="body" idx="1"/>
          </p:nvPr>
        </p:nvSpPr>
        <p:spPr>
          <a:xfrm>
            <a:off x="390975" y="732575"/>
            <a:ext cx="8441400" cy="3930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a:t>Lambert Problem Solution - Determining Semi-Major Axis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b="1"/>
              <a:t>Step 1</a:t>
            </a:r>
            <a:r>
              <a:rPr lang="en"/>
              <a:t>: Find the transfer angle between the two points.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b="1"/>
              <a:t>Step 2</a:t>
            </a:r>
            <a:r>
              <a:rPr lang="en"/>
              <a:t>: Determine the chord length, </a:t>
            </a:r>
            <a:r>
              <a:rPr lang="en" i="1"/>
              <a:t>c,</a:t>
            </a:r>
            <a:r>
              <a:rPr lang="en"/>
              <a:t> and semi-parameter, </a:t>
            </a:r>
            <a:r>
              <a:rPr lang="en" i="1"/>
              <a:t>s</a:t>
            </a:r>
            <a:r>
              <a:rPr lang="en"/>
              <a:t>, of the transfer arc. </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	</a:t>
            </a:r>
            <a:endParaRPr/>
          </a:p>
        </p:txBody>
      </p:sp>
      <p:sp>
        <p:nvSpPr>
          <p:cNvPr id="1526" name="Google Shape;1526;p126"/>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527" name="Google Shape;1527;p126"/>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114</a:t>
            </a:fld>
            <a:endParaRPr/>
          </a:p>
        </p:txBody>
      </p:sp>
      <p:pic>
        <p:nvPicPr>
          <p:cNvPr id="1528" name="Google Shape;1528;p126"/>
          <p:cNvPicPr preferRelativeResize="0"/>
          <p:nvPr/>
        </p:nvPicPr>
        <p:blipFill>
          <a:blip r:embed="rId3">
            <a:alphaModFix/>
          </a:blip>
          <a:stretch>
            <a:fillRect/>
          </a:stretch>
        </p:blipFill>
        <p:spPr>
          <a:xfrm>
            <a:off x="499471" y="1814821"/>
            <a:ext cx="2748925" cy="870625"/>
          </a:xfrm>
          <a:prstGeom prst="rect">
            <a:avLst/>
          </a:prstGeom>
          <a:noFill/>
          <a:ln>
            <a:noFill/>
          </a:ln>
        </p:spPr>
      </p:pic>
      <p:pic>
        <p:nvPicPr>
          <p:cNvPr id="1529" name="Google Shape;1529;p126"/>
          <p:cNvPicPr preferRelativeResize="0"/>
          <p:nvPr/>
        </p:nvPicPr>
        <p:blipFill>
          <a:blip r:embed="rId4">
            <a:alphaModFix/>
          </a:blip>
          <a:stretch>
            <a:fillRect/>
          </a:stretch>
        </p:blipFill>
        <p:spPr>
          <a:xfrm>
            <a:off x="499478" y="3396225"/>
            <a:ext cx="3628397" cy="543525"/>
          </a:xfrm>
          <a:prstGeom prst="rect">
            <a:avLst/>
          </a:prstGeom>
          <a:noFill/>
          <a:ln>
            <a:noFill/>
          </a:ln>
        </p:spPr>
      </p:pic>
      <p:pic>
        <p:nvPicPr>
          <p:cNvPr id="1530" name="Google Shape;1530;p126"/>
          <p:cNvPicPr preferRelativeResize="0"/>
          <p:nvPr/>
        </p:nvPicPr>
        <p:blipFill>
          <a:blip r:embed="rId5">
            <a:alphaModFix/>
          </a:blip>
          <a:stretch>
            <a:fillRect/>
          </a:stretch>
        </p:blipFill>
        <p:spPr>
          <a:xfrm>
            <a:off x="499475" y="4048174"/>
            <a:ext cx="2572475" cy="4960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127"/>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Lambert’s Problem</a:t>
            </a:r>
            <a:endParaRPr/>
          </a:p>
        </p:txBody>
      </p:sp>
      <p:sp>
        <p:nvSpPr>
          <p:cNvPr id="1536" name="Google Shape;1536;p127"/>
          <p:cNvSpPr txBox="1">
            <a:spLocks noGrp="1"/>
          </p:cNvSpPr>
          <p:nvPr>
            <p:ph type="body" idx="1"/>
          </p:nvPr>
        </p:nvSpPr>
        <p:spPr>
          <a:xfrm>
            <a:off x="390975" y="732575"/>
            <a:ext cx="8441400" cy="39306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a:t>Lambert Problem Solution - Determining Semi-Major Axis</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b="1"/>
              <a:t>Step 3</a:t>
            </a:r>
            <a:r>
              <a:rPr lang="en"/>
              <a:t>: Determine minimum Time of Flight (TOF) of transfer conic.</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𝜇 in this case is the 𝜇 of Earth.	</a:t>
            </a:r>
            <a:endParaRPr/>
          </a:p>
        </p:txBody>
      </p:sp>
      <p:sp>
        <p:nvSpPr>
          <p:cNvPr id="1537" name="Google Shape;1537;p127"/>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538" name="Google Shape;1538;p127"/>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115</a:t>
            </a:fld>
            <a:endParaRPr/>
          </a:p>
        </p:txBody>
      </p:sp>
      <p:pic>
        <p:nvPicPr>
          <p:cNvPr id="1539" name="Google Shape;1539;p127"/>
          <p:cNvPicPr preferRelativeResize="0"/>
          <p:nvPr/>
        </p:nvPicPr>
        <p:blipFill>
          <a:blip r:embed="rId3">
            <a:alphaModFix/>
          </a:blip>
          <a:stretch>
            <a:fillRect/>
          </a:stretch>
        </p:blipFill>
        <p:spPr>
          <a:xfrm>
            <a:off x="810625" y="1883723"/>
            <a:ext cx="7522750" cy="20809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28"/>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Lambert’s Problem</a:t>
            </a:r>
            <a:endParaRPr/>
          </a:p>
        </p:txBody>
      </p:sp>
      <p:sp>
        <p:nvSpPr>
          <p:cNvPr id="1545" name="Google Shape;1545;p128"/>
          <p:cNvSpPr txBox="1">
            <a:spLocks noGrp="1"/>
          </p:cNvSpPr>
          <p:nvPr>
            <p:ph type="body" idx="1"/>
          </p:nvPr>
        </p:nvSpPr>
        <p:spPr>
          <a:xfrm>
            <a:off x="390975" y="732575"/>
            <a:ext cx="8441400" cy="39306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a:t>Lambert Problem Solution - Determining Semi-Major Axis / Velocity</a:t>
            </a: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b="1"/>
              <a:t>Step 4</a:t>
            </a:r>
            <a:r>
              <a:rPr lang="en"/>
              <a:t>: Numerically iterate TOF calculation to determine Semi-Major Axis, </a:t>
            </a:r>
            <a:r>
              <a:rPr lang="en" i="1"/>
              <a:t>a</a:t>
            </a:r>
            <a:r>
              <a:rPr lang="en"/>
              <a:t>.</a:t>
            </a:r>
            <a:endParaRPr/>
          </a:p>
          <a:p>
            <a:pPr marL="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r>
              <a:rPr lang="en"/>
              <a:t>After solving the minimum TOF using initial values of 𝛼, 𝛽, and </a:t>
            </a:r>
            <a:r>
              <a:rPr lang="en" i="1"/>
              <a:t>a</a:t>
            </a:r>
            <a:r>
              <a:rPr lang="en"/>
              <a:t>, we can iteratively solve the TOF until the calculated TOF minus the measured TOF is less than the error tolerance chosen. This will result in the final value of </a:t>
            </a:r>
            <a:r>
              <a:rPr lang="en" i="1"/>
              <a:t>a</a:t>
            </a:r>
            <a:r>
              <a:rPr lang="en"/>
              <a:t>.</a:t>
            </a:r>
            <a:endParaRPr/>
          </a:p>
          <a:p>
            <a:pPr marL="0" lvl="0" indent="0" algn="l" rtl="0">
              <a:lnSpc>
                <a:spcPct val="115000"/>
              </a:lnSpc>
              <a:spcBef>
                <a:spcPts val="0"/>
              </a:spcBef>
              <a:spcAft>
                <a:spcPts val="0"/>
              </a:spcAft>
              <a:buNone/>
            </a:pPr>
            <a:endParaRPr/>
          </a:p>
          <a:p>
            <a:pPr marL="0" lvl="0" indent="0" algn="l" rtl="0">
              <a:spcBef>
                <a:spcPts val="0"/>
              </a:spcBef>
              <a:spcAft>
                <a:spcPts val="0"/>
              </a:spcAft>
              <a:buNone/>
            </a:pPr>
            <a:r>
              <a:rPr lang="en" b="1"/>
              <a:t>Step 5</a:t>
            </a:r>
            <a:r>
              <a:rPr lang="en"/>
              <a:t>: Find eccentricity, </a:t>
            </a:r>
            <a:r>
              <a:rPr lang="en" i="1"/>
              <a:t>e</a:t>
            </a:r>
            <a:r>
              <a:rPr lang="en"/>
              <a:t>.</a:t>
            </a:r>
            <a:endParaRPr/>
          </a:p>
          <a:p>
            <a:pPr marL="0" lvl="0" indent="0" algn="l" rtl="0">
              <a:spcBef>
                <a:spcPts val="1200"/>
              </a:spcBef>
              <a:spcAft>
                <a:spcPts val="0"/>
              </a:spcAft>
              <a:buNone/>
            </a:pPr>
            <a:endParaRPr/>
          </a:p>
          <a:p>
            <a:pPr marL="0" lvl="0" indent="0" algn="l" rtl="0">
              <a:spcBef>
                <a:spcPts val="1200"/>
              </a:spcBef>
              <a:spcAft>
                <a:spcPts val="0"/>
              </a:spcAft>
              <a:buNone/>
            </a:pPr>
            <a:r>
              <a:rPr lang="en"/>
              <a:t>			 	    where</a:t>
            </a:r>
            <a:endParaRPr/>
          </a:p>
          <a:p>
            <a:pPr marL="0" lvl="0" indent="0" algn="l" rtl="0">
              <a:spcBef>
                <a:spcPts val="1200"/>
              </a:spcBef>
              <a:spcAft>
                <a:spcPts val="1200"/>
              </a:spcAft>
              <a:buNone/>
            </a:pPr>
            <a:endParaRPr/>
          </a:p>
        </p:txBody>
      </p:sp>
      <p:sp>
        <p:nvSpPr>
          <p:cNvPr id="1546" name="Google Shape;1546;p128"/>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547" name="Google Shape;1547;p128"/>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116</a:t>
            </a:fld>
            <a:endParaRPr/>
          </a:p>
        </p:txBody>
      </p:sp>
      <p:pic>
        <p:nvPicPr>
          <p:cNvPr id="1548" name="Google Shape;1548;p128"/>
          <p:cNvPicPr preferRelativeResize="0"/>
          <p:nvPr/>
        </p:nvPicPr>
        <p:blipFill>
          <a:blip r:embed="rId3">
            <a:alphaModFix/>
          </a:blip>
          <a:stretch>
            <a:fillRect/>
          </a:stretch>
        </p:blipFill>
        <p:spPr>
          <a:xfrm>
            <a:off x="3519250" y="3447525"/>
            <a:ext cx="5285801" cy="945375"/>
          </a:xfrm>
          <a:prstGeom prst="rect">
            <a:avLst/>
          </a:prstGeom>
          <a:noFill/>
          <a:ln>
            <a:noFill/>
          </a:ln>
        </p:spPr>
      </p:pic>
      <p:pic>
        <p:nvPicPr>
          <p:cNvPr id="1549" name="Google Shape;1549;p1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2025" y="3471575"/>
            <a:ext cx="1797100" cy="94537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553"/>
        <p:cNvGrpSpPr/>
        <p:nvPr/>
      </p:nvGrpSpPr>
      <p:grpSpPr>
        <a:xfrm>
          <a:off x="0" y="0"/>
          <a:ext cx="0" cy="0"/>
          <a:chOff x="0" y="0"/>
          <a:chExt cx="0" cy="0"/>
        </a:xfrm>
      </p:grpSpPr>
      <p:sp>
        <p:nvSpPr>
          <p:cNvPr id="1554" name="Google Shape;1554;p129"/>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Orbit Determination - Lambert’s Problem</a:t>
            </a:r>
            <a:endParaRPr/>
          </a:p>
        </p:txBody>
      </p:sp>
      <p:sp>
        <p:nvSpPr>
          <p:cNvPr id="1555" name="Google Shape;1555;p129"/>
          <p:cNvSpPr txBox="1">
            <a:spLocks noGrp="1"/>
          </p:cNvSpPr>
          <p:nvPr>
            <p:ph type="body" idx="1"/>
          </p:nvPr>
        </p:nvSpPr>
        <p:spPr>
          <a:xfrm>
            <a:off x="390975" y="732575"/>
            <a:ext cx="8441400" cy="40938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None/>
            </a:pPr>
            <a:r>
              <a:rPr lang="en" sz="1500"/>
              <a:t>Lambert Problem Solution - Determining Velocity</a:t>
            </a:r>
            <a:endParaRPr sz="1500"/>
          </a:p>
          <a:p>
            <a:pPr marL="0" lvl="0" indent="0" algn="l" rtl="0">
              <a:lnSpc>
                <a:spcPct val="115000"/>
              </a:lnSpc>
              <a:spcBef>
                <a:spcPts val="0"/>
              </a:spcBef>
              <a:spcAft>
                <a:spcPts val="0"/>
              </a:spcAft>
              <a:buNone/>
            </a:pPr>
            <a:endParaRPr sz="1500"/>
          </a:p>
          <a:p>
            <a:pPr marL="0" lvl="0" indent="0" algn="l" rtl="0">
              <a:lnSpc>
                <a:spcPct val="115000"/>
              </a:lnSpc>
              <a:spcBef>
                <a:spcPts val="0"/>
              </a:spcBef>
              <a:spcAft>
                <a:spcPts val="0"/>
              </a:spcAft>
              <a:buNone/>
            </a:pPr>
            <a:r>
              <a:rPr lang="en" sz="1500" b="1"/>
              <a:t>Step 6</a:t>
            </a:r>
            <a:r>
              <a:rPr lang="en" sz="1500"/>
              <a:t>: Determine the velocity vectors at the beginning and end of the transfer.</a:t>
            </a:r>
            <a:br>
              <a:rPr lang="en" sz="1500"/>
            </a:br>
            <a:endParaRPr sz="1500"/>
          </a:p>
          <a:p>
            <a:pPr marL="457200" lvl="0" indent="0" algn="l" rtl="0">
              <a:lnSpc>
                <a:spcPct val="115000"/>
              </a:lnSpc>
              <a:spcBef>
                <a:spcPts val="0"/>
              </a:spcBef>
              <a:spcAft>
                <a:spcPts val="0"/>
              </a:spcAft>
              <a:buNone/>
            </a:pPr>
            <a:r>
              <a:rPr lang="en" sz="1500"/>
              <a:t>The velocity vectors at the beginning and end of the transfer can be found using </a:t>
            </a:r>
            <a:r>
              <a:rPr lang="en" sz="1500" i="1"/>
              <a:t>f</a:t>
            </a:r>
            <a:r>
              <a:rPr lang="en" sz="1500"/>
              <a:t> and </a:t>
            </a:r>
            <a:r>
              <a:rPr lang="en" sz="1500" i="1"/>
              <a:t>g</a:t>
            </a:r>
            <a:r>
              <a:rPr lang="en" sz="1500"/>
              <a:t> function which are defined below.</a:t>
            </a:r>
            <a:endParaRPr sz="1500"/>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endParaRPr/>
          </a:p>
          <a:p>
            <a:pPr marL="457200" lvl="0" indent="0" algn="l" rtl="0">
              <a:lnSpc>
                <a:spcPct val="115000"/>
              </a:lnSpc>
              <a:spcBef>
                <a:spcPts val="0"/>
              </a:spcBef>
              <a:spcAft>
                <a:spcPts val="0"/>
              </a:spcAft>
              <a:buNone/>
            </a:pPr>
            <a:endParaRPr/>
          </a:p>
          <a:p>
            <a:pPr marL="0" lvl="0" indent="0" algn="l" rtl="0">
              <a:spcBef>
                <a:spcPts val="0"/>
              </a:spcBef>
              <a:spcAft>
                <a:spcPts val="0"/>
              </a:spcAft>
              <a:buNone/>
            </a:pPr>
            <a:endParaRPr sz="1500"/>
          </a:p>
          <a:p>
            <a:pPr marL="0" lvl="0" indent="0" algn="l" rtl="0">
              <a:spcBef>
                <a:spcPts val="1200"/>
              </a:spcBef>
              <a:spcAft>
                <a:spcPts val="0"/>
              </a:spcAft>
              <a:buNone/>
            </a:pPr>
            <a:endParaRPr sz="1500"/>
          </a:p>
          <a:p>
            <a:pPr marL="457200" lvl="0" indent="0" algn="l" rtl="0">
              <a:spcBef>
                <a:spcPts val="1200"/>
              </a:spcBef>
              <a:spcAft>
                <a:spcPts val="0"/>
              </a:spcAft>
              <a:buNone/>
            </a:pPr>
            <a:endParaRPr sz="1500"/>
          </a:p>
          <a:p>
            <a:pPr marL="457200" lvl="0" indent="0" algn="l" rtl="0">
              <a:spcBef>
                <a:spcPts val="1200"/>
              </a:spcBef>
              <a:spcAft>
                <a:spcPts val="1200"/>
              </a:spcAft>
              <a:buNone/>
            </a:pPr>
            <a:r>
              <a:rPr lang="en" sz="1500"/>
              <a:t>These </a:t>
            </a:r>
            <a:r>
              <a:rPr lang="en" sz="1500" i="1"/>
              <a:t>f</a:t>
            </a:r>
            <a:r>
              <a:rPr lang="en" sz="1500"/>
              <a:t> and </a:t>
            </a:r>
            <a:r>
              <a:rPr lang="en" sz="1500" i="1"/>
              <a:t>g</a:t>
            </a:r>
            <a:r>
              <a:rPr lang="en" sz="1500"/>
              <a:t> functions help relate position and velocity at general locations along an orbit within the two-body problem at a specific time.</a:t>
            </a:r>
            <a:endParaRPr sz="1500"/>
          </a:p>
        </p:txBody>
      </p:sp>
      <p:sp>
        <p:nvSpPr>
          <p:cNvPr id="1556" name="Google Shape;1556;p129"/>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Helvetica Neue"/>
              <a:ea typeface="Helvetica Neue"/>
              <a:cs typeface="Helvetica Neue"/>
              <a:sym typeface="Helvetica Neue"/>
            </a:endParaRPr>
          </a:p>
        </p:txBody>
      </p:sp>
      <p:sp>
        <p:nvSpPr>
          <p:cNvPr id="1557" name="Google Shape;1557;p129"/>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117</a:t>
            </a:fld>
            <a:endParaRPr/>
          </a:p>
        </p:txBody>
      </p:sp>
      <p:pic>
        <p:nvPicPr>
          <p:cNvPr id="1558" name="Google Shape;1558;p129"/>
          <p:cNvPicPr preferRelativeResize="0"/>
          <p:nvPr/>
        </p:nvPicPr>
        <p:blipFill>
          <a:blip r:embed="rId3">
            <a:alphaModFix/>
          </a:blip>
          <a:stretch>
            <a:fillRect/>
          </a:stretch>
        </p:blipFill>
        <p:spPr>
          <a:xfrm>
            <a:off x="5349025" y="2508800"/>
            <a:ext cx="2338675" cy="1068575"/>
          </a:xfrm>
          <a:prstGeom prst="rect">
            <a:avLst/>
          </a:prstGeom>
          <a:noFill/>
          <a:ln>
            <a:noFill/>
          </a:ln>
        </p:spPr>
      </p:pic>
      <p:pic>
        <p:nvPicPr>
          <p:cNvPr id="1559" name="Google Shape;1559;p129"/>
          <p:cNvPicPr preferRelativeResize="0"/>
          <p:nvPr/>
        </p:nvPicPr>
        <p:blipFill>
          <a:blip r:embed="rId4">
            <a:alphaModFix/>
          </a:blip>
          <a:stretch>
            <a:fillRect/>
          </a:stretch>
        </p:blipFill>
        <p:spPr>
          <a:xfrm>
            <a:off x="943950" y="2268625"/>
            <a:ext cx="2075379" cy="704400"/>
          </a:xfrm>
          <a:prstGeom prst="rect">
            <a:avLst/>
          </a:prstGeom>
          <a:noFill/>
          <a:ln>
            <a:noFill/>
          </a:ln>
        </p:spPr>
      </p:pic>
      <p:pic>
        <p:nvPicPr>
          <p:cNvPr id="1560" name="Google Shape;1560;p129"/>
          <p:cNvPicPr preferRelativeResize="0"/>
          <p:nvPr/>
        </p:nvPicPr>
        <p:blipFill>
          <a:blip r:embed="rId5">
            <a:alphaModFix/>
          </a:blip>
          <a:stretch>
            <a:fillRect/>
          </a:stretch>
        </p:blipFill>
        <p:spPr>
          <a:xfrm>
            <a:off x="3075575" y="2268625"/>
            <a:ext cx="2024700" cy="704400"/>
          </a:xfrm>
          <a:prstGeom prst="rect">
            <a:avLst/>
          </a:prstGeom>
          <a:noFill/>
          <a:ln>
            <a:noFill/>
          </a:ln>
        </p:spPr>
      </p:pic>
      <p:pic>
        <p:nvPicPr>
          <p:cNvPr id="1561" name="Google Shape;1561;p129"/>
          <p:cNvPicPr preferRelativeResize="0"/>
          <p:nvPr/>
        </p:nvPicPr>
        <p:blipFill>
          <a:blip r:embed="rId6">
            <a:alphaModFix/>
          </a:blip>
          <a:stretch>
            <a:fillRect/>
          </a:stretch>
        </p:blipFill>
        <p:spPr>
          <a:xfrm>
            <a:off x="943951" y="3107725"/>
            <a:ext cx="2075375" cy="704400"/>
          </a:xfrm>
          <a:prstGeom prst="rect">
            <a:avLst/>
          </a:prstGeom>
          <a:noFill/>
          <a:ln>
            <a:noFill/>
          </a:ln>
        </p:spPr>
      </p:pic>
      <p:pic>
        <p:nvPicPr>
          <p:cNvPr id="1562" name="Google Shape;1562;p129"/>
          <p:cNvPicPr preferRelativeResize="0"/>
          <p:nvPr/>
        </p:nvPicPr>
        <p:blipFill>
          <a:blip r:embed="rId7">
            <a:alphaModFix/>
          </a:blip>
          <a:stretch>
            <a:fillRect/>
          </a:stretch>
        </p:blipFill>
        <p:spPr>
          <a:xfrm>
            <a:off x="3075575" y="3107725"/>
            <a:ext cx="2024700" cy="7044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7" name="Google Shape;1567;p13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Driving Requirements</a:t>
            </a:r>
            <a:endParaRPr/>
          </a:p>
        </p:txBody>
      </p:sp>
      <p:sp>
        <p:nvSpPr>
          <p:cNvPr id="1568" name="Google Shape;1568;p13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118</a:t>
            </a:fld>
            <a:endParaRPr/>
          </a:p>
        </p:txBody>
      </p:sp>
      <p:graphicFrame>
        <p:nvGraphicFramePr>
          <p:cNvPr id="1569" name="Google Shape;1569;p130"/>
          <p:cNvGraphicFramePr/>
          <p:nvPr/>
        </p:nvGraphicFramePr>
        <p:xfrm>
          <a:off x="572838" y="1357998"/>
          <a:ext cx="8045375" cy="2148750"/>
        </p:xfrm>
        <a:graphic>
          <a:graphicData uri="http://schemas.openxmlformats.org/drawingml/2006/table">
            <a:tbl>
              <a:tblPr>
                <a:noFill/>
                <a:tableStyleId>{C37242EB-1A73-45A7-9DF1-4552A49968D5}</a:tableStyleId>
              </a:tblPr>
              <a:tblGrid>
                <a:gridCol w="1277550">
                  <a:extLst>
                    <a:ext uri="{9D8B030D-6E8A-4147-A177-3AD203B41FA5}">
                      <a16:colId xmlns:a16="http://schemas.microsoft.com/office/drawing/2014/main" val="20000"/>
                    </a:ext>
                  </a:extLst>
                </a:gridCol>
                <a:gridCol w="6767825">
                  <a:extLst>
                    <a:ext uri="{9D8B030D-6E8A-4147-A177-3AD203B41FA5}">
                      <a16:colId xmlns:a16="http://schemas.microsoft.com/office/drawing/2014/main" val="20001"/>
                    </a:ext>
                  </a:extLst>
                </a:gridCol>
              </a:tblGrid>
              <a:tr h="615650">
                <a:tc>
                  <a:txBody>
                    <a:bodyPr/>
                    <a:lstStyle/>
                    <a:p>
                      <a:pPr marL="0" marR="0" lvl="0" indent="0" algn="ctr" rtl="0">
                        <a:lnSpc>
                          <a:spcPct val="100000"/>
                        </a:lnSpc>
                        <a:spcBef>
                          <a:spcPts val="0"/>
                        </a:spcBef>
                        <a:spcAft>
                          <a:spcPts val="0"/>
                        </a:spcAft>
                        <a:buClr>
                          <a:srgbClr val="000000"/>
                        </a:buClr>
                        <a:buSzPts val="1600"/>
                        <a:buFont typeface="Arial"/>
                        <a:buNone/>
                      </a:pPr>
                      <a:r>
                        <a:rPr lang="en" sz="1500" b="1" u="none" strike="noStrike" cap="none">
                          <a:latin typeface="Helvetica Neue"/>
                          <a:ea typeface="Helvetica Neue"/>
                          <a:cs typeface="Helvetica Neue"/>
                          <a:sym typeface="Helvetica Neue"/>
                        </a:rPr>
                        <a:t>DR 6.1</a:t>
                      </a:r>
                      <a:endParaRPr sz="1500" b="1" u="none" strike="noStrike" cap="none">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500" u="none" strike="noStrike" cap="none">
                          <a:latin typeface="Helvetica Neue"/>
                          <a:ea typeface="Helvetica Neue"/>
                          <a:cs typeface="Helvetica Neue"/>
                          <a:sym typeface="Helvetica Neue"/>
                        </a:rPr>
                        <a:t>The software subsystem shall have the capability to predict a close approach between two satellites. </a:t>
                      </a:r>
                      <a:endParaRPr sz="1500" u="none" strike="noStrike" cap="none">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839525">
                <a:tc>
                  <a:txBody>
                    <a:bodyPr/>
                    <a:lstStyle/>
                    <a:p>
                      <a:pPr marL="0" marR="0" lvl="0" indent="0" algn="ctr" rtl="0">
                        <a:lnSpc>
                          <a:spcPct val="100000"/>
                        </a:lnSpc>
                        <a:spcBef>
                          <a:spcPts val="0"/>
                        </a:spcBef>
                        <a:spcAft>
                          <a:spcPts val="0"/>
                        </a:spcAft>
                        <a:buClr>
                          <a:srgbClr val="000000"/>
                        </a:buClr>
                        <a:buSzPts val="1600"/>
                        <a:buFont typeface="Arial"/>
                        <a:buNone/>
                      </a:pPr>
                      <a:r>
                        <a:rPr lang="en" sz="1500" b="1" u="none" strike="noStrike" cap="none">
                          <a:latin typeface="Helvetica Neue"/>
                          <a:ea typeface="Helvetica Neue"/>
                          <a:cs typeface="Helvetica Neue"/>
                          <a:sym typeface="Helvetica Neue"/>
                        </a:rPr>
                        <a:t>DR 6.1.1</a:t>
                      </a:r>
                      <a:endParaRPr sz="1500" b="1" u="none" strike="noStrike" cap="none">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500" u="none" strike="noStrike" cap="none">
                          <a:latin typeface="Helvetica Neue"/>
                          <a:ea typeface="Helvetica Neue"/>
                          <a:cs typeface="Helvetica Neue"/>
                          <a:sym typeface="Helvetica Neue"/>
                        </a:rPr>
                        <a:t>Once a potential satellite close approach is identified the system will extrapolate how long it will take until the two objects are at their closest point.</a:t>
                      </a:r>
                      <a:endParaRPr sz="1500" u="none" strike="noStrike" cap="none">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5650">
                <a:tc>
                  <a:txBody>
                    <a:bodyPr/>
                    <a:lstStyle/>
                    <a:p>
                      <a:pPr marL="0" marR="0" lvl="0" indent="0" algn="ctr" rtl="0">
                        <a:lnSpc>
                          <a:spcPct val="100000"/>
                        </a:lnSpc>
                        <a:spcBef>
                          <a:spcPts val="0"/>
                        </a:spcBef>
                        <a:spcAft>
                          <a:spcPts val="0"/>
                        </a:spcAft>
                        <a:buClr>
                          <a:srgbClr val="000000"/>
                        </a:buClr>
                        <a:buSzPts val="1600"/>
                        <a:buFont typeface="Arial"/>
                        <a:buNone/>
                      </a:pPr>
                      <a:r>
                        <a:rPr lang="en" sz="1500" b="1" u="none" strike="noStrike" cap="none">
                          <a:latin typeface="Helvetica Neue"/>
                          <a:ea typeface="Helvetica Neue"/>
                          <a:cs typeface="Helvetica Neue"/>
                          <a:sym typeface="Helvetica Neue"/>
                        </a:rPr>
                        <a:t>DR 6.1.2</a:t>
                      </a:r>
                      <a:endParaRPr sz="1500" b="1" u="none" strike="noStrike" cap="none">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500" u="none" strike="noStrike" cap="none">
                          <a:solidFill>
                            <a:srgbClr val="000000"/>
                          </a:solidFill>
                          <a:latin typeface="Helvetica Neue"/>
                          <a:ea typeface="Helvetica Neue"/>
                          <a:cs typeface="Helvetica Neue"/>
                          <a:sym typeface="Helvetica Neue"/>
                        </a:rPr>
                        <a:t>The satellite close approach shall be detected when satellites are within a 25 km range.</a:t>
                      </a:r>
                      <a:endParaRPr sz="1500" u="none" strike="noStrike" cap="none">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4" name="Google Shape;1574;p13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111111"/>
              <a:buFont typeface="Arial"/>
              <a:buNone/>
            </a:pPr>
            <a:r>
              <a:rPr lang="en"/>
              <a:t>Orbit Determination - Error Resolution</a:t>
            </a:r>
            <a:endParaRPr/>
          </a:p>
        </p:txBody>
      </p:sp>
      <p:sp>
        <p:nvSpPr>
          <p:cNvPr id="1575" name="Google Shape;1575;p131"/>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Close Approach - DR 6.1.2</a:t>
            </a:r>
            <a:endParaRPr/>
          </a:p>
          <a:p>
            <a:pPr marL="914400" lvl="0" indent="-342900" algn="l" rtl="0">
              <a:spcBef>
                <a:spcPts val="1200"/>
              </a:spcBef>
              <a:spcAft>
                <a:spcPts val="0"/>
              </a:spcAft>
              <a:buSzPts val="1800"/>
              <a:buChar char="●"/>
            </a:pPr>
            <a:r>
              <a:rPr lang="en"/>
              <a:t>Using an error bound of </a:t>
            </a:r>
            <a:r>
              <a:rPr lang="en" b="1"/>
              <a:t>less than</a:t>
            </a:r>
            <a:r>
              <a:rPr lang="en"/>
              <a:t> </a:t>
            </a:r>
            <a:r>
              <a:rPr lang="en" b="1"/>
              <a:t>0.1%</a:t>
            </a:r>
            <a:r>
              <a:rPr lang="en"/>
              <a:t> would give a </a:t>
            </a:r>
            <a:r>
              <a:rPr lang="en" b="1"/>
              <a:t>max range bound of 42 km</a:t>
            </a:r>
            <a:r>
              <a:rPr lang="en"/>
              <a:t> on the semi-major axis measurement. It is realistic to have positioning data that is bounded this tightly; however, it is entirely dependent on the resolution and accuracy of the images being taken. </a:t>
            </a:r>
            <a:br>
              <a:rPr lang="en"/>
            </a:br>
            <a:endParaRPr/>
          </a:p>
          <a:p>
            <a:pPr marL="914400" lvl="0" indent="-342900" algn="l" rtl="0">
              <a:spcBef>
                <a:spcPts val="0"/>
              </a:spcBef>
              <a:spcAft>
                <a:spcPts val="0"/>
              </a:spcAft>
              <a:buSzPts val="1800"/>
              <a:buChar char="●"/>
            </a:pPr>
            <a:r>
              <a:rPr lang="en"/>
              <a:t>We have done tests with ODTK and our imaging capabilities and have found that it is possible to obtain accuracy of </a:t>
            </a:r>
            <a:r>
              <a:rPr lang="en" b="1"/>
              <a:t>less than 10 km</a:t>
            </a:r>
            <a:r>
              <a:rPr lang="en"/>
              <a:t> as seen in 2.5 arcsec error graph.</a:t>
            </a:r>
            <a:endParaRPr/>
          </a:p>
        </p:txBody>
      </p:sp>
      <p:sp>
        <p:nvSpPr>
          <p:cNvPr id="1576" name="Google Shape;1576;p13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119</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1075" y="708700"/>
            <a:ext cx="7376423" cy="4125800"/>
          </a:xfrm>
          <a:prstGeom prst="rect">
            <a:avLst/>
          </a:prstGeom>
          <a:noFill/>
          <a:ln>
            <a:noFill/>
          </a:ln>
        </p:spPr>
      </p:pic>
      <p:sp>
        <p:nvSpPr>
          <p:cNvPr id="234" name="Google Shape;234;p2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235" name="Google Shape;235;p2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a:t>
            </a:fld>
            <a:endParaRPr/>
          </a:p>
        </p:txBody>
      </p:sp>
      <p:sp>
        <p:nvSpPr>
          <p:cNvPr id="236" name="Google Shape;236;p2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37" name="Google Shape;237;p24"/>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238" name="Google Shape;238;p24"/>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239" name="Google Shape;239;p24"/>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40" name="Google Shape;240;p24"/>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41" name="Google Shape;241;p24"/>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3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 Determination: GoodingIOD Time Delay Error</a:t>
            </a:r>
            <a:endParaRPr/>
          </a:p>
        </p:txBody>
      </p:sp>
      <p:sp>
        <p:nvSpPr>
          <p:cNvPr id="1582" name="Google Shape;1582;p132"/>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1583" name="Google Shape;1583;p132"/>
          <p:cNvSpPr txBox="1"/>
          <p:nvPr/>
        </p:nvSpPr>
        <p:spPr>
          <a:xfrm>
            <a:off x="1448550" y="4516925"/>
            <a:ext cx="624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Reference: AGI </a:t>
            </a:r>
            <a:endParaRPr>
              <a:latin typeface="Helvetica Neue"/>
              <a:ea typeface="Helvetica Neue"/>
              <a:cs typeface="Helvetica Neue"/>
              <a:sym typeface="Helvetica Neue"/>
            </a:endParaRPr>
          </a:p>
        </p:txBody>
      </p:sp>
      <p:pic>
        <p:nvPicPr>
          <p:cNvPr id="1584" name="Google Shape;1584;p1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907512"/>
            <a:ext cx="4031932" cy="3328475"/>
          </a:xfrm>
          <a:prstGeom prst="rect">
            <a:avLst/>
          </a:prstGeom>
          <a:noFill/>
          <a:ln>
            <a:noFill/>
          </a:ln>
        </p:spPr>
      </p:pic>
      <p:pic>
        <p:nvPicPr>
          <p:cNvPr id="1585" name="Google Shape;1585;p13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00375" y="907513"/>
            <a:ext cx="4031925" cy="3328474"/>
          </a:xfrm>
          <a:prstGeom prst="rect">
            <a:avLst/>
          </a:prstGeom>
          <a:noFill/>
          <a:ln>
            <a:noFill/>
          </a:ln>
        </p:spPr>
      </p:pic>
      <p:sp>
        <p:nvSpPr>
          <p:cNvPr id="1586" name="Google Shape;1586;p13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120</a:t>
            </a:fld>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13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 Determination: GoodingIOD Error σ = 2.5 arcsec</a:t>
            </a:r>
            <a:endParaRPr/>
          </a:p>
        </p:txBody>
      </p:sp>
      <p:sp>
        <p:nvSpPr>
          <p:cNvPr id="1592" name="Google Shape;1592;p133"/>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1593" name="Google Shape;1593;p13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907513"/>
            <a:ext cx="4047489" cy="3328476"/>
          </a:xfrm>
          <a:prstGeom prst="rect">
            <a:avLst/>
          </a:prstGeom>
          <a:noFill/>
          <a:ln>
            <a:noFill/>
          </a:ln>
        </p:spPr>
      </p:pic>
      <p:pic>
        <p:nvPicPr>
          <p:cNvPr id="1594" name="Google Shape;1594;p1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826575" y="907513"/>
            <a:ext cx="4005724" cy="3328476"/>
          </a:xfrm>
          <a:prstGeom prst="rect">
            <a:avLst/>
          </a:prstGeom>
          <a:noFill/>
          <a:ln>
            <a:noFill/>
          </a:ln>
        </p:spPr>
      </p:pic>
      <p:sp>
        <p:nvSpPr>
          <p:cNvPr id="1595" name="Google Shape;1595;p133"/>
          <p:cNvSpPr txBox="1"/>
          <p:nvPr/>
        </p:nvSpPr>
        <p:spPr>
          <a:xfrm>
            <a:off x="1448550" y="4516925"/>
            <a:ext cx="624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Reference: AGI </a:t>
            </a:r>
            <a:endParaRPr>
              <a:latin typeface="Helvetica Neue"/>
              <a:ea typeface="Helvetica Neue"/>
              <a:cs typeface="Helvetica Neue"/>
              <a:sym typeface="Helvetica Neue"/>
            </a:endParaRPr>
          </a:p>
        </p:txBody>
      </p:sp>
      <p:sp>
        <p:nvSpPr>
          <p:cNvPr id="1596" name="Google Shape;1596;p13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121</a:t>
            </a:fld>
            <a:endParaRPr/>
          </a:p>
        </p:txBody>
      </p:sp>
      <p:sp>
        <p:nvSpPr>
          <p:cNvPr id="1597" name="Google Shape;1597;p133"/>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601"/>
        <p:cNvGrpSpPr/>
        <p:nvPr/>
      </p:nvGrpSpPr>
      <p:grpSpPr>
        <a:xfrm>
          <a:off x="0" y="0"/>
          <a:ext cx="0" cy="0"/>
          <a:chOff x="0" y="0"/>
          <a:chExt cx="0" cy="0"/>
        </a:xfrm>
      </p:grpSpPr>
      <p:sp>
        <p:nvSpPr>
          <p:cNvPr id="1602" name="Google Shape;1602;p13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 Determination: GoodingIOD Error σ = 5 arcsec</a:t>
            </a:r>
            <a:endParaRPr/>
          </a:p>
        </p:txBody>
      </p:sp>
      <p:sp>
        <p:nvSpPr>
          <p:cNvPr id="1603" name="Google Shape;1603;p134"/>
          <p:cNvSpPr txBox="1"/>
          <p:nvPr/>
        </p:nvSpPr>
        <p:spPr>
          <a:xfrm>
            <a:off x="4474350" y="-763475"/>
            <a:ext cx="734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pic>
        <p:nvPicPr>
          <p:cNvPr id="1604" name="Google Shape;1604;p1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76475" y="1059100"/>
            <a:ext cx="4013325" cy="3379650"/>
          </a:xfrm>
          <a:prstGeom prst="rect">
            <a:avLst/>
          </a:prstGeom>
          <a:noFill/>
          <a:ln>
            <a:noFill/>
          </a:ln>
        </p:spPr>
      </p:pic>
      <p:pic>
        <p:nvPicPr>
          <p:cNvPr id="1605" name="Google Shape;1605;p13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83675" y="1059100"/>
            <a:ext cx="3888677" cy="3379650"/>
          </a:xfrm>
          <a:prstGeom prst="rect">
            <a:avLst/>
          </a:prstGeom>
          <a:noFill/>
          <a:ln>
            <a:noFill/>
          </a:ln>
        </p:spPr>
      </p:pic>
      <p:sp>
        <p:nvSpPr>
          <p:cNvPr id="1606" name="Google Shape;1606;p134"/>
          <p:cNvSpPr txBox="1"/>
          <p:nvPr/>
        </p:nvSpPr>
        <p:spPr>
          <a:xfrm>
            <a:off x="1448550" y="4516925"/>
            <a:ext cx="6246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Helvetica Neue"/>
                <a:ea typeface="Helvetica Neue"/>
                <a:cs typeface="Helvetica Neue"/>
                <a:sym typeface="Helvetica Neue"/>
              </a:rPr>
              <a:t>Reference: AGI </a:t>
            </a:r>
            <a:endParaRPr>
              <a:latin typeface="Helvetica Neue"/>
              <a:ea typeface="Helvetica Neue"/>
              <a:cs typeface="Helvetica Neue"/>
              <a:sym typeface="Helvetica Neue"/>
            </a:endParaRPr>
          </a:p>
        </p:txBody>
      </p:sp>
      <p:sp>
        <p:nvSpPr>
          <p:cNvPr id="1607" name="Google Shape;1607;p13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122</a:t>
            </a:fld>
            <a:endParaRPr/>
          </a:p>
        </p:txBody>
      </p:sp>
      <p:sp>
        <p:nvSpPr>
          <p:cNvPr id="1608" name="Google Shape;1608;p134"/>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612"/>
        <p:cNvGrpSpPr/>
        <p:nvPr/>
      </p:nvGrpSpPr>
      <p:grpSpPr>
        <a:xfrm>
          <a:off x="0" y="0"/>
          <a:ext cx="0" cy="0"/>
          <a:chOff x="0" y="0"/>
          <a:chExt cx="0" cy="0"/>
        </a:xfrm>
      </p:grpSpPr>
      <p:sp>
        <p:nvSpPr>
          <p:cNvPr id="1613" name="Google Shape;1613;p135"/>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Mount</a:t>
            </a:r>
            <a:endParaRPr sz="4310" b="1">
              <a:solidFill>
                <a:srgbClr val="EFEFEF"/>
              </a:solidFill>
            </a:endParaRPr>
          </a:p>
        </p:txBody>
      </p:sp>
      <p:sp>
        <p:nvSpPr>
          <p:cNvPr id="1614" name="Google Shape;1614;p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123</a:t>
            </a:fld>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13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Sensor to Mount </a:t>
            </a:r>
            <a:endParaRPr/>
          </a:p>
          <a:p>
            <a:pPr marL="0" lvl="0" indent="0" algn="l" rtl="0">
              <a:spcBef>
                <a:spcPts val="0"/>
              </a:spcBef>
              <a:spcAft>
                <a:spcPts val="0"/>
              </a:spcAft>
              <a:buNone/>
            </a:pPr>
            <a:endParaRPr/>
          </a:p>
        </p:txBody>
      </p:sp>
      <p:sp>
        <p:nvSpPr>
          <p:cNvPr id="1620" name="Google Shape;1620;p13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124</a:t>
            </a:fld>
            <a:endParaRPr/>
          </a:p>
        </p:txBody>
      </p:sp>
      <p:sp>
        <p:nvSpPr>
          <p:cNvPr id="1621" name="Google Shape;1621;p136"/>
          <p:cNvSpPr txBox="1">
            <a:spLocks noGrp="1"/>
          </p:cNvSpPr>
          <p:nvPr>
            <p:ph type="body" idx="1"/>
          </p:nvPr>
        </p:nvSpPr>
        <p:spPr>
          <a:xfrm>
            <a:off x="4043500" y="732575"/>
            <a:ext cx="4868100" cy="3930600"/>
          </a:xfrm>
          <a:prstGeom prst="rect">
            <a:avLst/>
          </a:prstGeom>
        </p:spPr>
        <p:txBody>
          <a:bodyPr spcFirstLastPara="1" wrap="square" lIns="91425" tIns="91425" rIns="91425" bIns="91425" anchor="t" anchorCtr="0">
            <a:normAutofit/>
          </a:bodyPr>
          <a:lstStyle/>
          <a:p>
            <a:pPr marL="0" lvl="0" indent="0" algn="l" rtl="0">
              <a:lnSpc>
                <a:spcPct val="140000"/>
              </a:lnSpc>
              <a:spcBef>
                <a:spcPts val="2400"/>
              </a:spcBef>
              <a:spcAft>
                <a:spcPts val="0"/>
              </a:spcAft>
              <a:buNone/>
            </a:pPr>
            <a:r>
              <a:rPr lang="en" sz="2100" b="1"/>
              <a:t>ZWO Holder Ring</a:t>
            </a:r>
            <a:endParaRPr sz="2100"/>
          </a:p>
          <a:p>
            <a:pPr marL="457200" lvl="0" indent="-323850" algn="l" rtl="0">
              <a:spcBef>
                <a:spcPts val="600"/>
              </a:spcBef>
              <a:spcAft>
                <a:spcPts val="0"/>
              </a:spcAft>
              <a:buSzPts val="1500"/>
              <a:buChar char="●"/>
            </a:pPr>
            <a:r>
              <a:rPr lang="en" sz="1500"/>
              <a:t>“ZWO Holder Ring is designed to keep your ASI6200 Pro or ASI2600 camera steady, with a 90 mm diameter”</a:t>
            </a:r>
            <a:endParaRPr sz="1500"/>
          </a:p>
        </p:txBody>
      </p:sp>
      <p:pic>
        <p:nvPicPr>
          <p:cNvPr id="1622" name="Google Shape;1622;p1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07025" y="845175"/>
            <a:ext cx="3365576" cy="3361276"/>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13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Mount to Tripod</a:t>
            </a:r>
            <a:endParaRPr/>
          </a:p>
          <a:p>
            <a:pPr marL="0" lvl="0" indent="0" algn="l" rtl="0">
              <a:spcBef>
                <a:spcPts val="0"/>
              </a:spcBef>
              <a:spcAft>
                <a:spcPts val="0"/>
              </a:spcAft>
              <a:buNone/>
            </a:pPr>
            <a:endParaRPr/>
          </a:p>
        </p:txBody>
      </p:sp>
      <p:sp>
        <p:nvSpPr>
          <p:cNvPr id="1628" name="Google Shape;1628;p13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125</a:t>
            </a:fld>
            <a:endParaRPr/>
          </a:p>
        </p:txBody>
      </p:sp>
      <p:pic>
        <p:nvPicPr>
          <p:cNvPr id="1629" name="Google Shape;1629;p1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1825" y="840188"/>
            <a:ext cx="2894249" cy="3463124"/>
          </a:xfrm>
          <a:prstGeom prst="rect">
            <a:avLst/>
          </a:prstGeom>
          <a:noFill/>
          <a:ln>
            <a:noFill/>
          </a:ln>
        </p:spPr>
      </p:pic>
      <p:sp>
        <p:nvSpPr>
          <p:cNvPr id="1630" name="Google Shape;1630;p137"/>
          <p:cNvSpPr txBox="1">
            <a:spLocks noGrp="1"/>
          </p:cNvSpPr>
          <p:nvPr>
            <p:ph type="body" idx="1"/>
          </p:nvPr>
        </p:nvSpPr>
        <p:spPr>
          <a:xfrm>
            <a:off x="3839800" y="840200"/>
            <a:ext cx="5123100" cy="3463200"/>
          </a:xfrm>
          <a:prstGeom prst="rect">
            <a:avLst/>
          </a:prstGeom>
          <a:noFill/>
        </p:spPr>
        <p:txBody>
          <a:bodyPr spcFirstLastPara="1" wrap="square" lIns="91425" tIns="91425" rIns="91425" bIns="91425" anchor="t" anchorCtr="0">
            <a:normAutofit/>
          </a:bodyPr>
          <a:lstStyle/>
          <a:p>
            <a:pPr marL="0" lvl="0" indent="0" algn="l" rtl="0">
              <a:spcBef>
                <a:spcPts val="0"/>
              </a:spcBef>
              <a:spcAft>
                <a:spcPts val="0"/>
              </a:spcAft>
              <a:buNone/>
            </a:pPr>
            <a:r>
              <a:rPr lang="en" sz="2100">
                <a:solidFill>
                  <a:srgbClr val="0F1111"/>
                </a:solidFill>
              </a:rPr>
              <a:t>Neewer 360 Degree Rotating Ball Head</a:t>
            </a:r>
            <a:endParaRPr sz="1600"/>
          </a:p>
          <a:p>
            <a:pPr marL="457200" lvl="0" indent="-330200" algn="l" rtl="0">
              <a:spcBef>
                <a:spcPts val="600"/>
              </a:spcBef>
              <a:spcAft>
                <a:spcPts val="0"/>
              </a:spcAft>
              <a:buSzPts val="1600"/>
              <a:buChar char="●"/>
            </a:pPr>
            <a:r>
              <a:rPr lang="en" sz="1600"/>
              <a:t>Max Load: 17.6 lbs.</a:t>
            </a:r>
            <a:endParaRPr sz="1600"/>
          </a:p>
          <a:p>
            <a:pPr marL="457200" lvl="0" indent="-330200" algn="l" rtl="0">
              <a:spcBef>
                <a:spcPts val="0"/>
              </a:spcBef>
              <a:spcAft>
                <a:spcPts val="0"/>
              </a:spcAft>
              <a:buSzPts val="1600"/>
              <a:buChar char="●"/>
            </a:pPr>
            <a:r>
              <a:rPr lang="en" sz="1600">
                <a:solidFill>
                  <a:srgbClr val="0F1111"/>
                </a:solidFill>
              </a:rPr>
              <a:t>1/4" quick shoe plate</a:t>
            </a:r>
            <a:endParaRPr sz="1600"/>
          </a:p>
          <a:p>
            <a:pPr marL="457200" lvl="0" indent="-330200" algn="l" rtl="0">
              <a:spcBef>
                <a:spcPts val="0"/>
              </a:spcBef>
              <a:spcAft>
                <a:spcPts val="0"/>
              </a:spcAft>
              <a:buSzPts val="1600"/>
              <a:buChar char="●"/>
            </a:pPr>
            <a:r>
              <a:rPr lang="en" sz="1600">
                <a:solidFill>
                  <a:srgbClr val="0F1111"/>
                </a:solidFill>
              </a:rPr>
              <a:t>3/8'' Bottom Screw Thread</a:t>
            </a:r>
            <a:endParaRPr sz="1600">
              <a:solidFill>
                <a:srgbClr val="0F1111"/>
              </a:solidFill>
            </a:endParaRPr>
          </a:p>
          <a:p>
            <a:pPr marL="457200" lvl="0" indent="-330200" algn="l" rtl="0">
              <a:spcBef>
                <a:spcPts val="0"/>
              </a:spcBef>
              <a:spcAft>
                <a:spcPts val="0"/>
              </a:spcAft>
              <a:buClr>
                <a:srgbClr val="0F1111"/>
              </a:buClr>
              <a:buSzPts val="1600"/>
              <a:buChar char="●"/>
            </a:pPr>
            <a:r>
              <a:rPr lang="en" sz="1600">
                <a:solidFill>
                  <a:srgbClr val="0F1111"/>
                </a:solidFill>
              </a:rPr>
              <a:t>Horizontal and vertical bubble level</a:t>
            </a:r>
            <a:endParaRPr sz="1600">
              <a:solidFill>
                <a:srgbClr val="0F1111"/>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634"/>
        <p:cNvGrpSpPr/>
        <p:nvPr/>
      </p:nvGrpSpPr>
      <p:grpSpPr>
        <a:xfrm>
          <a:off x="0" y="0"/>
          <a:ext cx="0" cy="0"/>
          <a:chOff x="0" y="0"/>
          <a:chExt cx="0" cy="0"/>
        </a:xfrm>
      </p:grpSpPr>
      <p:sp>
        <p:nvSpPr>
          <p:cNvPr id="1635" name="Google Shape;1635;p138"/>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Processing</a:t>
            </a:r>
            <a:endParaRPr sz="4310" b="1">
              <a:solidFill>
                <a:srgbClr val="EFEFEF"/>
              </a:solidFill>
            </a:endParaRPr>
          </a:p>
        </p:txBody>
      </p:sp>
      <p:sp>
        <p:nvSpPr>
          <p:cNvPr id="1636" name="Google Shape;1636;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13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NINA</a:t>
            </a:r>
            <a:endParaRPr/>
          </a:p>
          <a:p>
            <a:pPr marL="0" lvl="0" indent="0" algn="l" rtl="0">
              <a:spcBef>
                <a:spcPts val="0"/>
              </a:spcBef>
              <a:spcAft>
                <a:spcPts val="0"/>
              </a:spcAft>
              <a:buNone/>
            </a:pPr>
            <a:endParaRPr/>
          </a:p>
        </p:txBody>
      </p:sp>
      <p:sp>
        <p:nvSpPr>
          <p:cNvPr id="1642" name="Google Shape;1642;p13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127</a:t>
            </a:fld>
            <a:endParaRPr/>
          </a:p>
        </p:txBody>
      </p:sp>
      <p:pic>
        <p:nvPicPr>
          <p:cNvPr id="1643" name="Google Shape;1643;p1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10825" y="757250"/>
            <a:ext cx="7522351" cy="4030551"/>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4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Astrometry.net VS ASTAP</a:t>
            </a:r>
            <a:endParaRPr/>
          </a:p>
        </p:txBody>
      </p:sp>
      <p:sp>
        <p:nvSpPr>
          <p:cNvPr id="1649" name="Google Shape;1649;p14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128</a:t>
            </a:fld>
            <a:endParaRPr/>
          </a:p>
        </p:txBody>
      </p:sp>
      <p:graphicFrame>
        <p:nvGraphicFramePr>
          <p:cNvPr id="1650" name="Google Shape;1650;p140"/>
          <p:cNvGraphicFramePr/>
          <p:nvPr/>
        </p:nvGraphicFramePr>
        <p:xfrm>
          <a:off x="311700" y="1622100"/>
          <a:ext cx="4119650" cy="1559220"/>
        </p:xfrm>
        <a:graphic>
          <a:graphicData uri="http://schemas.openxmlformats.org/drawingml/2006/table">
            <a:tbl>
              <a:tblPr>
                <a:noFill/>
                <a:tableStyleId>{E18D6895-F6FA-44B1-86B1-A99637D5D8EA}</a:tableStyleId>
              </a:tblPr>
              <a:tblGrid>
                <a:gridCol w="2059825">
                  <a:extLst>
                    <a:ext uri="{9D8B030D-6E8A-4147-A177-3AD203B41FA5}">
                      <a16:colId xmlns:a16="http://schemas.microsoft.com/office/drawing/2014/main" val="20000"/>
                    </a:ext>
                  </a:extLst>
                </a:gridCol>
                <a:gridCol w="2059825">
                  <a:extLst>
                    <a:ext uri="{9D8B030D-6E8A-4147-A177-3AD203B41FA5}">
                      <a16:colId xmlns:a16="http://schemas.microsoft.com/office/drawing/2014/main" val="20001"/>
                    </a:ext>
                  </a:extLst>
                </a:gridCol>
              </a:tblGrid>
              <a:tr h="474825">
                <a:tc>
                  <a:txBody>
                    <a:bodyPr/>
                    <a:lstStyle/>
                    <a:p>
                      <a:pPr marL="0" lvl="0" indent="0" algn="l" rtl="0">
                        <a:spcBef>
                          <a:spcPts val="0"/>
                        </a:spcBef>
                        <a:spcAft>
                          <a:spcPts val="0"/>
                        </a:spcAft>
                        <a:buNone/>
                      </a:pPr>
                      <a:r>
                        <a:rPr lang="en"/>
                        <a:t>File Size</a:t>
                      </a:r>
                      <a:endParaRPr/>
                    </a:p>
                  </a:txBody>
                  <a:tcPr marL="91425" marR="91425" marT="91425" marB="91425"/>
                </a:tc>
                <a:tc>
                  <a:txBody>
                    <a:bodyPr/>
                    <a:lstStyle/>
                    <a:p>
                      <a:pPr marL="0" lvl="0" indent="0" algn="l" rtl="0">
                        <a:spcBef>
                          <a:spcPts val="0"/>
                        </a:spcBef>
                        <a:spcAft>
                          <a:spcPts val="0"/>
                        </a:spcAft>
                        <a:buNone/>
                      </a:pPr>
                      <a:r>
                        <a:rPr lang="en"/>
                        <a:t>~10 GB</a:t>
                      </a:r>
                      <a:endParaRPr/>
                    </a:p>
                  </a:txBody>
                  <a:tcPr marL="91425" marR="91425" marT="91425" marB="91425"/>
                </a:tc>
                <a:extLst>
                  <a:ext uri="{0D108BD9-81ED-4DB2-BD59-A6C34878D82A}">
                    <a16:rowId xmlns:a16="http://schemas.microsoft.com/office/drawing/2014/main" val="10000"/>
                  </a:ext>
                </a:extLst>
              </a:tr>
              <a:tr h="474825">
                <a:tc>
                  <a:txBody>
                    <a:bodyPr/>
                    <a:lstStyle/>
                    <a:p>
                      <a:pPr marL="0" lvl="0" indent="0" algn="l" rtl="0">
                        <a:spcBef>
                          <a:spcPts val="0"/>
                        </a:spcBef>
                        <a:spcAft>
                          <a:spcPts val="0"/>
                        </a:spcAft>
                        <a:buNone/>
                      </a:pPr>
                      <a:r>
                        <a:rPr lang="en"/>
                        <a:t>Blind Solve Test Speed</a:t>
                      </a:r>
                      <a:endParaRPr/>
                    </a:p>
                  </a:txBody>
                  <a:tcPr marL="91425" marR="91425" marT="91425" marB="91425"/>
                </a:tc>
                <a:tc>
                  <a:txBody>
                    <a:bodyPr/>
                    <a:lstStyle/>
                    <a:p>
                      <a:pPr marL="0" lvl="0" indent="0" algn="l" rtl="0">
                        <a:spcBef>
                          <a:spcPts val="0"/>
                        </a:spcBef>
                        <a:spcAft>
                          <a:spcPts val="0"/>
                        </a:spcAft>
                        <a:buNone/>
                      </a:pPr>
                      <a:r>
                        <a:rPr lang="en"/>
                        <a:t>28 seconds</a:t>
                      </a:r>
                      <a:endParaRPr/>
                    </a:p>
                  </a:txBody>
                  <a:tcPr marL="91425" marR="91425" marT="91425" marB="91425"/>
                </a:tc>
                <a:extLst>
                  <a:ext uri="{0D108BD9-81ED-4DB2-BD59-A6C34878D82A}">
                    <a16:rowId xmlns:a16="http://schemas.microsoft.com/office/drawing/2014/main" val="10001"/>
                  </a:ext>
                </a:extLst>
              </a:tr>
              <a:tr h="474825">
                <a:tc>
                  <a:txBody>
                    <a:bodyPr/>
                    <a:lstStyle/>
                    <a:p>
                      <a:pPr marL="0" lvl="0" indent="0" algn="l" rtl="0">
                        <a:spcBef>
                          <a:spcPts val="0"/>
                        </a:spcBef>
                        <a:spcAft>
                          <a:spcPts val="0"/>
                        </a:spcAft>
                        <a:buNone/>
                      </a:pPr>
                      <a:r>
                        <a:rPr lang="en"/>
                        <a:t>Reliability</a:t>
                      </a:r>
                      <a:endParaRPr/>
                    </a:p>
                  </a:txBody>
                  <a:tcPr marL="91425" marR="91425" marT="91425" marB="91425"/>
                </a:tc>
                <a:tc>
                  <a:txBody>
                    <a:bodyPr/>
                    <a:lstStyle/>
                    <a:p>
                      <a:pPr marL="0" lvl="0" indent="0" algn="l" rtl="0">
                        <a:spcBef>
                          <a:spcPts val="0"/>
                        </a:spcBef>
                        <a:spcAft>
                          <a:spcPts val="0"/>
                        </a:spcAft>
                        <a:buNone/>
                      </a:pPr>
                      <a:r>
                        <a:rPr lang="en"/>
                        <a:t>100% </a:t>
                      </a:r>
                      <a:r>
                        <a:rPr lang="en">
                          <a:solidFill>
                            <a:schemeClr val="dk1"/>
                          </a:solidFill>
                        </a:rPr>
                        <a:t>(When compared to ASTAP)</a:t>
                      </a:r>
                      <a:endParaRPr/>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651" name="Google Shape;1651;p140"/>
          <p:cNvGraphicFramePr/>
          <p:nvPr/>
        </p:nvGraphicFramePr>
        <p:xfrm>
          <a:off x="4572000" y="1622100"/>
          <a:ext cx="4119650" cy="1559220"/>
        </p:xfrm>
        <a:graphic>
          <a:graphicData uri="http://schemas.openxmlformats.org/drawingml/2006/table">
            <a:tbl>
              <a:tblPr>
                <a:noFill/>
                <a:tableStyleId>{E18D6895-F6FA-44B1-86B1-A99637D5D8EA}</a:tableStyleId>
              </a:tblPr>
              <a:tblGrid>
                <a:gridCol w="2059825">
                  <a:extLst>
                    <a:ext uri="{9D8B030D-6E8A-4147-A177-3AD203B41FA5}">
                      <a16:colId xmlns:a16="http://schemas.microsoft.com/office/drawing/2014/main" val="20000"/>
                    </a:ext>
                  </a:extLst>
                </a:gridCol>
                <a:gridCol w="2059825">
                  <a:extLst>
                    <a:ext uri="{9D8B030D-6E8A-4147-A177-3AD203B41FA5}">
                      <a16:colId xmlns:a16="http://schemas.microsoft.com/office/drawing/2014/main" val="20001"/>
                    </a:ext>
                  </a:extLst>
                </a:gridCol>
              </a:tblGrid>
              <a:tr h="474825">
                <a:tc>
                  <a:txBody>
                    <a:bodyPr/>
                    <a:lstStyle/>
                    <a:p>
                      <a:pPr marL="0" lvl="0" indent="0" algn="l" rtl="0">
                        <a:spcBef>
                          <a:spcPts val="0"/>
                        </a:spcBef>
                        <a:spcAft>
                          <a:spcPts val="0"/>
                        </a:spcAft>
                        <a:buNone/>
                      </a:pPr>
                      <a:r>
                        <a:rPr lang="en"/>
                        <a:t>File Size</a:t>
                      </a:r>
                      <a:endParaRPr/>
                    </a:p>
                  </a:txBody>
                  <a:tcPr marL="91425" marR="91425" marT="91425" marB="91425"/>
                </a:tc>
                <a:tc>
                  <a:txBody>
                    <a:bodyPr/>
                    <a:lstStyle/>
                    <a:p>
                      <a:pPr marL="0" lvl="0" indent="0" algn="l" rtl="0">
                        <a:spcBef>
                          <a:spcPts val="0"/>
                        </a:spcBef>
                        <a:spcAft>
                          <a:spcPts val="0"/>
                        </a:spcAft>
                        <a:buNone/>
                      </a:pPr>
                      <a:r>
                        <a:rPr lang="en"/>
                        <a:t>4.6 GB</a:t>
                      </a:r>
                      <a:endParaRPr/>
                    </a:p>
                  </a:txBody>
                  <a:tcPr marL="91425" marR="91425" marT="91425" marB="91425"/>
                </a:tc>
                <a:extLst>
                  <a:ext uri="{0D108BD9-81ED-4DB2-BD59-A6C34878D82A}">
                    <a16:rowId xmlns:a16="http://schemas.microsoft.com/office/drawing/2014/main" val="10000"/>
                  </a:ext>
                </a:extLst>
              </a:tr>
              <a:tr h="474825">
                <a:tc>
                  <a:txBody>
                    <a:bodyPr/>
                    <a:lstStyle/>
                    <a:p>
                      <a:pPr marL="0" lvl="0" indent="0" algn="l" rtl="0">
                        <a:spcBef>
                          <a:spcPts val="0"/>
                        </a:spcBef>
                        <a:spcAft>
                          <a:spcPts val="0"/>
                        </a:spcAft>
                        <a:buNone/>
                      </a:pPr>
                      <a:r>
                        <a:rPr lang="en"/>
                        <a:t>Blind Solve Test Speed</a:t>
                      </a:r>
                      <a:endParaRPr/>
                    </a:p>
                  </a:txBody>
                  <a:tcPr marL="91425" marR="91425" marT="91425" marB="91425"/>
                </a:tc>
                <a:tc>
                  <a:txBody>
                    <a:bodyPr/>
                    <a:lstStyle/>
                    <a:p>
                      <a:pPr marL="0" lvl="0" indent="0" algn="l" rtl="0">
                        <a:spcBef>
                          <a:spcPts val="0"/>
                        </a:spcBef>
                        <a:spcAft>
                          <a:spcPts val="0"/>
                        </a:spcAft>
                        <a:buNone/>
                      </a:pPr>
                      <a:r>
                        <a:rPr lang="en"/>
                        <a:t>3.1 seconds</a:t>
                      </a:r>
                      <a:endParaRPr/>
                    </a:p>
                  </a:txBody>
                  <a:tcPr marL="91425" marR="91425" marT="91425" marB="91425"/>
                </a:tc>
                <a:extLst>
                  <a:ext uri="{0D108BD9-81ED-4DB2-BD59-A6C34878D82A}">
                    <a16:rowId xmlns:a16="http://schemas.microsoft.com/office/drawing/2014/main" val="10001"/>
                  </a:ext>
                </a:extLst>
              </a:tr>
              <a:tr h="474825">
                <a:tc>
                  <a:txBody>
                    <a:bodyPr/>
                    <a:lstStyle/>
                    <a:p>
                      <a:pPr marL="0" lvl="0" indent="0" algn="l" rtl="0">
                        <a:spcBef>
                          <a:spcPts val="0"/>
                        </a:spcBef>
                        <a:spcAft>
                          <a:spcPts val="0"/>
                        </a:spcAft>
                        <a:buNone/>
                      </a:pPr>
                      <a:r>
                        <a:rPr lang="en"/>
                        <a:t>Reliability</a:t>
                      </a:r>
                      <a:endParaRPr/>
                    </a:p>
                  </a:txBody>
                  <a:tcPr marL="91425" marR="91425" marT="91425" marB="91425"/>
                </a:tc>
                <a:tc>
                  <a:txBody>
                    <a:bodyPr/>
                    <a:lstStyle/>
                    <a:p>
                      <a:pPr marL="0" lvl="0" indent="0" algn="l" rtl="0">
                        <a:spcBef>
                          <a:spcPts val="0"/>
                        </a:spcBef>
                        <a:spcAft>
                          <a:spcPts val="0"/>
                        </a:spcAft>
                        <a:buNone/>
                      </a:pPr>
                      <a:r>
                        <a:rPr lang="en"/>
                        <a:t>100% (When compared to Astrometry.net)</a:t>
                      </a:r>
                      <a:endParaRPr/>
                    </a:p>
                  </a:txBody>
                  <a:tcPr marL="91425" marR="91425" marT="91425" marB="91425"/>
                </a:tc>
                <a:extLst>
                  <a:ext uri="{0D108BD9-81ED-4DB2-BD59-A6C34878D82A}">
                    <a16:rowId xmlns:a16="http://schemas.microsoft.com/office/drawing/2014/main" val="10002"/>
                  </a:ext>
                </a:extLst>
              </a:tr>
            </a:tbl>
          </a:graphicData>
        </a:graphic>
      </p:graphicFrame>
      <p:sp>
        <p:nvSpPr>
          <p:cNvPr id="1652" name="Google Shape;1652;p140"/>
          <p:cNvSpPr txBox="1"/>
          <p:nvPr/>
        </p:nvSpPr>
        <p:spPr>
          <a:xfrm>
            <a:off x="765775" y="1156650"/>
            <a:ext cx="321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Astrometry.net</a:t>
            </a:r>
            <a:endParaRPr b="1">
              <a:latin typeface="Helvetica Neue"/>
              <a:ea typeface="Helvetica Neue"/>
              <a:cs typeface="Helvetica Neue"/>
              <a:sym typeface="Helvetica Neue"/>
            </a:endParaRPr>
          </a:p>
        </p:txBody>
      </p:sp>
      <p:sp>
        <p:nvSpPr>
          <p:cNvPr id="1653" name="Google Shape;1653;p140"/>
          <p:cNvSpPr txBox="1"/>
          <p:nvPr/>
        </p:nvSpPr>
        <p:spPr>
          <a:xfrm>
            <a:off x="5026075" y="1156650"/>
            <a:ext cx="3211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ASTAP</a:t>
            </a:r>
            <a:endParaRPr b="1">
              <a:latin typeface="Helvetica Neue"/>
              <a:ea typeface="Helvetica Neue"/>
              <a:cs typeface="Helvetica Neue"/>
              <a:sym typeface="Helvetica Neue"/>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41"/>
          <p:cNvSpPr txBox="1">
            <a:spLocks noGrp="1"/>
          </p:cNvSpPr>
          <p:nvPr>
            <p:ph type="title"/>
          </p:nvPr>
        </p:nvSpPr>
        <p:spPr>
          <a:xfrm>
            <a:off x="316500" y="123050"/>
            <a:ext cx="8511000" cy="547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Budget</a:t>
            </a:r>
            <a:endParaRPr/>
          </a:p>
        </p:txBody>
      </p:sp>
      <p:sp>
        <p:nvSpPr>
          <p:cNvPr id="1659" name="Google Shape;1659;p14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129</a:t>
            </a:fld>
            <a:endParaRPr/>
          </a:p>
        </p:txBody>
      </p:sp>
      <p:pic>
        <p:nvPicPr>
          <p:cNvPr id="1660" name="Google Shape;1660;p1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086600" y="670550"/>
            <a:ext cx="2970795" cy="416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247" name="Google Shape;247;p2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a:t>
            </a:fld>
            <a:endParaRPr/>
          </a:p>
        </p:txBody>
      </p:sp>
      <p:sp>
        <p:nvSpPr>
          <p:cNvPr id="248" name="Google Shape;248;p2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49" name="Google Shape;249;p25"/>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250" name="Google Shape;250;p25"/>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251" name="Google Shape;251;p25"/>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52" name="Google Shape;252;p25"/>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53" name="Google Shape;253;p25"/>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254" name="Google Shape;254;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7366" y="698600"/>
            <a:ext cx="7369268" cy="4112825"/>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14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Example Packet</a:t>
            </a:r>
            <a:endParaRPr/>
          </a:p>
        </p:txBody>
      </p:sp>
      <p:sp>
        <p:nvSpPr>
          <p:cNvPr id="1666" name="Google Shape;1666;p14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130</a:t>
            </a:fld>
            <a:endParaRPr/>
          </a:p>
        </p:txBody>
      </p:sp>
      <p:pic>
        <p:nvPicPr>
          <p:cNvPr id="1667" name="Google Shape;1667;p1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915052" y="682600"/>
            <a:ext cx="1130034" cy="41178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131</a:t>
            </a:fld>
            <a:endParaRPr/>
          </a:p>
        </p:txBody>
      </p:sp>
      <p:pic>
        <p:nvPicPr>
          <p:cNvPr id="1673" name="Google Shape;1673;p1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098913"/>
            <a:ext cx="4419599" cy="2945680"/>
          </a:xfrm>
          <a:prstGeom prst="rect">
            <a:avLst/>
          </a:prstGeom>
          <a:noFill/>
          <a:ln>
            <a:noFill/>
          </a:ln>
        </p:spPr>
      </p:pic>
      <p:pic>
        <p:nvPicPr>
          <p:cNvPr id="1674" name="Google Shape;1674;p14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01550" y="1098925"/>
            <a:ext cx="4419599" cy="2945673"/>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678"/>
        <p:cNvGrpSpPr/>
        <p:nvPr/>
      </p:nvGrpSpPr>
      <p:grpSpPr>
        <a:xfrm>
          <a:off x="0" y="0"/>
          <a:ext cx="0" cy="0"/>
          <a:chOff x="0" y="0"/>
          <a:chExt cx="0" cy="0"/>
        </a:xfrm>
      </p:grpSpPr>
      <p:sp>
        <p:nvSpPr>
          <p:cNvPr id="1679" name="Google Shape;1679;p144"/>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Algorithm</a:t>
            </a:r>
            <a:endParaRPr sz="4310" b="1">
              <a:solidFill>
                <a:srgbClr val="EFEFEF"/>
              </a:solidFill>
            </a:endParaRPr>
          </a:p>
        </p:txBody>
      </p:sp>
      <p:sp>
        <p:nvSpPr>
          <p:cNvPr id="1680" name="Google Shape;1680;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14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Machine Learning Model</a:t>
            </a:r>
            <a:endParaRPr/>
          </a:p>
        </p:txBody>
      </p:sp>
      <p:sp>
        <p:nvSpPr>
          <p:cNvPr id="1686" name="Google Shape;1686;p145"/>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fontScale="32500" lnSpcReduction="20000"/>
          </a:bodyPr>
          <a:lstStyle/>
          <a:p>
            <a:pPr marL="457200" lvl="0" indent="-342900" algn="l" rtl="0">
              <a:spcBef>
                <a:spcPts val="0"/>
              </a:spcBef>
              <a:spcAft>
                <a:spcPts val="0"/>
              </a:spcAft>
              <a:buSzPct val="100000"/>
              <a:buChar char="●"/>
            </a:pPr>
            <a:r>
              <a:rPr lang="en" sz="7200" u="sng"/>
              <a:t>Sequential Model</a:t>
            </a:r>
            <a:endParaRPr sz="7200"/>
          </a:p>
          <a:p>
            <a:pPr marL="914400" lvl="1" indent="-330200" algn="l" rtl="0">
              <a:spcBef>
                <a:spcPts val="0"/>
              </a:spcBef>
              <a:spcAft>
                <a:spcPts val="0"/>
              </a:spcAft>
              <a:buSzPct val="100000"/>
              <a:buChar char="○"/>
            </a:pPr>
            <a:r>
              <a:rPr lang="en" sz="6400" b="1"/>
              <a:t>128 Node</a:t>
            </a:r>
            <a:r>
              <a:rPr lang="en" sz="6400"/>
              <a:t> Dense Layer </a:t>
            </a:r>
            <a:endParaRPr sz="6400"/>
          </a:p>
          <a:p>
            <a:pPr marL="1371600" lvl="2" indent="-330200" algn="l" rtl="0">
              <a:spcBef>
                <a:spcPts val="0"/>
              </a:spcBef>
              <a:spcAft>
                <a:spcPts val="0"/>
              </a:spcAft>
              <a:buSzPct val="100000"/>
              <a:buChar char="■"/>
            </a:pPr>
            <a:r>
              <a:rPr lang="en" sz="6400" i="1"/>
              <a:t>ReLU Activation</a:t>
            </a:r>
            <a:endParaRPr sz="6400" i="1"/>
          </a:p>
          <a:p>
            <a:pPr marL="914400" lvl="1" indent="-330200" algn="l" rtl="0">
              <a:spcBef>
                <a:spcPts val="0"/>
              </a:spcBef>
              <a:spcAft>
                <a:spcPts val="0"/>
              </a:spcAft>
              <a:buSzPct val="100000"/>
              <a:buChar char="○"/>
            </a:pPr>
            <a:r>
              <a:rPr lang="en" sz="6400" b="1"/>
              <a:t>Dropout</a:t>
            </a:r>
            <a:r>
              <a:rPr lang="en" sz="6400"/>
              <a:t> Layer </a:t>
            </a:r>
            <a:endParaRPr sz="6400"/>
          </a:p>
          <a:p>
            <a:pPr marL="1371600" lvl="2" indent="-330200" algn="l" rtl="0">
              <a:spcBef>
                <a:spcPts val="0"/>
              </a:spcBef>
              <a:spcAft>
                <a:spcPts val="0"/>
              </a:spcAft>
              <a:buSzPct val="100000"/>
              <a:buChar char="■"/>
            </a:pPr>
            <a:r>
              <a:rPr lang="en" sz="6400" i="1"/>
              <a:t>0.5 Probability</a:t>
            </a:r>
            <a:endParaRPr sz="6400" i="1"/>
          </a:p>
          <a:p>
            <a:pPr marL="914400" lvl="1" indent="-330200" algn="l" rtl="0">
              <a:spcBef>
                <a:spcPts val="0"/>
              </a:spcBef>
              <a:spcAft>
                <a:spcPts val="0"/>
              </a:spcAft>
              <a:buSzPct val="100000"/>
              <a:buChar char="○"/>
            </a:pPr>
            <a:r>
              <a:rPr lang="en" sz="6400" b="1"/>
              <a:t>1 Node</a:t>
            </a:r>
            <a:r>
              <a:rPr lang="en" sz="6400"/>
              <a:t> Output Layer </a:t>
            </a:r>
            <a:endParaRPr sz="6400"/>
          </a:p>
          <a:p>
            <a:pPr marL="1371600" lvl="2" indent="-330200" algn="l" rtl="0">
              <a:spcBef>
                <a:spcPts val="0"/>
              </a:spcBef>
              <a:spcAft>
                <a:spcPts val="0"/>
              </a:spcAft>
              <a:buSzPct val="100000"/>
              <a:buChar char="■"/>
            </a:pPr>
            <a:r>
              <a:rPr lang="en" sz="6400" i="1"/>
              <a:t>Sigmoid Activation</a:t>
            </a:r>
            <a:endParaRPr sz="6400" i="1"/>
          </a:p>
          <a:p>
            <a:pPr marL="914400" lvl="1" indent="-330200" algn="l" rtl="0">
              <a:spcBef>
                <a:spcPts val="1000"/>
              </a:spcBef>
              <a:spcAft>
                <a:spcPts val="0"/>
              </a:spcAft>
              <a:buSzPct val="100000"/>
              <a:buChar char="○"/>
            </a:pPr>
            <a:r>
              <a:rPr lang="en" sz="6400"/>
              <a:t>Loss Function: </a:t>
            </a:r>
            <a:r>
              <a:rPr lang="en" sz="6400" b="1"/>
              <a:t>Binary Cross-Entropy</a:t>
            </a:r>
            <a:endParaRPr sz="6400"/>
          </a:p>
          <a:p>
            <a:pPr marL="914400" lvl="1" indent="-330200" algn="l" rtl="0">
              <a:spcBef>
                <a:spcPts val="0"/>
              </a:spcBef>
              <a:spcAft>
                <a:spcPts val="0"/>
              </a:spcAft>
              <a:buSzPct val="100000"/>
              <a:buChar char="○"/>
            </a:pPr>
            <a:r>
              <a:rPr lang="en" sz="6400"/>
              <a:t>Optimizer: </a:t>
            </a:r>
            <a:r>
              <a:rPr lang="en" sz="6400" b="1"/>
              <a:t>Adam</a:t>
            </a:r>
            <a:endParaRPr sz="6400"/>
          </a:p>
          <a:p>
            <a:pPr marL="914400" lvl="1" indent="-330200" algn="l" rtl="0">
              <a:spcBef>
                <a:spcPts val="0"/>
              </a:spcBef>
              <a:spcAft>
                <a:spcPts val="0"/>
              </a:spcAft>
              <a:buSzPct val="100000"/>
              <a:buChar char="○"/>
            </a:pPr>
            <a:r>
              <a:rPr lang="en" sz="6400"/>
              <a:t>Training Epochs: </a:t>
            </a:r>
            <a:r>
              <a:rPr lang="en" sz="6400" b="1"/>
              <a:t>5</a:t>
            </a:r>
            <a:endParaRPr sz="6400" b="1"/>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687" name="Google Shape;1687;p14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133</a:t>
            </a:fld>
            <a:endParaRPr/>
          </a:p>
        </p:txBody>
      </p:sp>
      <p:pic>
        <p:nvPicPr>
          <p:cNvPr id="1688" name="Google Shape;1688;p14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96122" y="880498"/>
            <a:ext cx="3928952" cy="15802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692"/>
        <p:cNvGrpSpPr/>
        <p:nvPr/>
      </p:nvGrpSpPr>
      <p:grpSpPr>
        <a:xfrm>
          <a:off x="0" y="0"/>
          <a:ext cx="0" cy="0"/>
          <a:chOff x="0" y="0"/>
          <a:chExt cx="0" cy="0"/>
        </a:xfrm>
      </p:grpSpPr>
      <p:sp>
        <p:nvSpPr>
          <p:cNvPr id="1693" name="Google Shape;1693;p146"/>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Other Risks</a:t>
            </a:r>
            <a:endParaRPr sz="4310" b="1">
              <a:solidFill>
                <a:srgbClr val="EFEFEF"/>
              </a:solidFill>
            </a:endParaRPr>
          </a:p>
        </p:txBody>
      </p:sp>
      <p:sp>
        <p:nvSpPr>
          <p:cNvPr id="1694" name="Google Shape;1694;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134</a:t>
            </a:fld>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699" name="Google Shape;1699;p14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 Mitigation</a:t>
            </a:r>
            <a:endParaRPr/>
          </a:p>
        </p:txBody>
      </p:sp>
      <p:sp>
        <p:nvSpPr>
          <p:cNvPr id="1700" name="Google Shape;1700;p14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135</a:t>
            </a:fld>
            <a:endParaRPr/>
          </a:p>
        </p:txBody>
      </p:sp>
      <p:graphicFrame>
        <p:nvGraphicFramePr>
          <p:cNvPr id="1701" name="Google Shape;1701;p147"/>
          <p:cNvGraphicFramePr/>
          <p:nvPr/>
        </p:nvGraphicFramePr>
        <p:xfrm>
          <a:off x="311675" y="765190"/>
          <a:ext cx="8247700" cy="3558678"/>
        </p:xfrm>
        <a:graphic>
          <a:graphicData uri="http://schemas.openxmlformats.org/drawingml/2006/table">
            <a:tbl>
              <a:tblPr>
                <a:noFill/>
                <a:tableStyleId>{E18D6895-F6FA-44B1-86B1-A99637D5D8EA}</a:tableStyleId>
              </a:tblPr>
              <a:tblGrid>
                <a:gridCol w="1032025">
                  <a:extLst>
                    <a:ext uri="{9D8B030D-6E8A-4147-A177-3AD203B41FA5}">
                      <a16:colId xmlns:a16="http://schemas.microsoft.com/office/drawing/2014/main" val="20000"/>
                    </a:ext>
                  </a:extLst>
                </a:gridCol>
                <a:gridCol w="2077575">
                  <a:extLst>
                    <a:ext uri="{9D8B030D-6E8A-4147-A177-3AD203B41FA5}">
                      <a16:colId xmlns:a16="http://schemas.microsoft.com/office/drawing/2014/main" val="20001"/>
                    </a:ext>
                  </a:extLst>
                </a:gridCol>
                <a:gridCol w="3280925">
                  <a:extLst>
                    <a:ext uri="{9D8B030D-6E8A-4147-A177-3AD203B41FA5}">
                      <a16:colId xmlns:a16="http://schemas.microsoft.com/office/drawing/2014/main" val="20002"/>
                    </a:ext>
                  </a:extLst>
                </a:gridCol>
                <a:gridCol w="932625">
                  <a:extLst>
                    <a:ext uri="{9D8B030D-6E8A-4147-A177-3AD203B41FA5}">
                      <a16:colId xmlns:a16="http://schemas.microsoft.com/office/drawing/2014/main" val="20003"/>
                    </a:ext>
                  </a:extLst>
                </a:gridCol>
                <a:gridCol w="924550">
                  <a:extLst>
                    <a:ext uri="{9D8B030D-6E8A-4147-A177-3AD203B41FA5}">
                      <a16:colId xmlns:a16="http://schemas.microsoft.com/office/drawing/2014/main" val="20004"/>
                    </a:ext>
                  </a:extLst>
                </a:gridCol>
              </a:tblGrid>
              <a:tr h="401600">
                <a:tc>
                  <a:txBody>
                    <a:bodyPr/>
                    <a:lstStyle/>
                    <a:p>
                      <a:pPr marL="0" lvl="0" indent="0" algn="ctr" rtl="0">
                        <a:spcBef>
                          <a:spcPts val="0"/>
                        </a:spcBef>
                        <a:spcAft>
                          <a:spcPts val="0"/>
                        </a:spcAft>
                        <a:buNone/>
                      </a:pPr>
                      <a:r>
                        <a:rPr lang="en" b="1"/>
                        <a:t>Risk</a:t>
                      </a:r>
                      <a:endParaRPr b="1"/>
                    </a:p>
                  </a:txBody>
                  <a:tcPr marL="91425" marR="91425" marT="91425" marB="91425"/>
                </a:tc>
                <a:tc>
                  <a:txBody>
                    <a:bodyPr/>
                    <a:lstStyle/>
                    <a:p>
                      <a:pPr marL="0" lvl="0" indent="0" algn="ctr" rtl="0">
                        <a:spcBef>
                          <a:spcPts val="0"/>
                        </a:spcBef>
                        <a:spcAft>
                          <a:spcPts val="0"/>
                        </a:spcAft>
                        <a:buNone/>
                      </a:pPr>
                      <a:r>
                        <a:rPr lang="en" b="1"/>
                        <a:t>Description</a:t>
                      </a:r>
                      <a:endParaRPr b="1"/>
                    </a:p>
                  </a:txBody>
                  <a:tcPr marL="91425" marR="91425" marT="91425" marB="91425"/>
                </a:tc>
                <a:tc>
                  <a:txBody>
                    <a:bodyPr/>
                    <a:lstStyle/>
                    <a:p>
                      <a:pPr marL="0" lvl="0" indent="0" algn="ctr" rtl="0">
                        <a:spcBef>
                          <a:spcPts val="0"/>
                        </a:spcBef>
                        <a:spcAft>
                          <a:spcPts val="0"/>
                        </a:spcAft>
                        <a:buNone/>
                      </a:pPr>
                      <a:r>
                        <a:rPr lang="en" b="1"/>
                        <a:t>Mitigation</a:t>
                      </a:r>
                      <a:endParaRPr b="1"/>
                    </a:p>
                  </a:txBody>
                  <a:tcPr marL="91425" marR="91425" marT="91425" marB="91425"/>
                </a:tc>
                <a:tc>
                  <a:txBody>
                    <a:bodyPr/>
                    <a:lstStyle/>
                    <a:p>
                      <a:pPr marL="0" lvl="0" indent="0" algn="ctr" rtl="0">
                        <a:spcBef>
                          <a:spcPts val="0"/>
                        </a:spcBef>
                        <a:spcAft>
                          <a:spcPts val="0"/>
                        </a:spcAft>
                        <a:buNone/>
                      </a:pPr>
                      <a:r>
                        <a:rPr lang="en" b="1"/>
                        <a:t>Pre (LxS)</a:t>
                      </a:r>
                      <a:endParaRPr b="1"/>
                    </a:p>
                  </a:txBody>
                  <a:tcPr marL="91425" marR="91425" marT="91425" marB="91425"/>
                </a:tc>
                <a:tc>
                  <a:txBody>
                    <a:bodyPr/>
                    <a:lstStyle/>
                    <a:p>
                      <a:pPr marL="0" lvl="0" indent="0" algn="ctr" rtl="0">
                        <a:spcBef>
                          <a:spcPts val="0"/>
                        </a:spcBef>
                        <a:spcAft>
                          <a:spcPts val="0"/>
                        </a:spcAft>
                        <a:buNone/>
                      </a:pPr>
                      <a:r>
                        <a:rPr lang="en" b="1"/>
                        <a:t>Post</a:t>
                      </a:r>
                      <a:endParaRPr b="1"/>
                    </a:p>
                    <a:p>
                      <a:pPr marL="0" lvl="0" indent="0" algn="ctr" rtl="0">
                        <a:spcBef>
                          <a:spcPts val="0"/>
                        </a:spcBef>
                        <a:spcAft>
                          <a:spcPts val="0"/>
                        </a:spcAft>
                        <a:buNone/>
                      </a:pPr>
                      <a:r>
                        <a:rPr lang="en" b="1"/>
                        <a:t>(LxS)</a:t>
                      </a:r>
                      <a:endParaRPr b="1"/>
                    </a:p>
                  </a:txBody>
                  <a:tcPr marL="91425" marR="91425" marT="91425" marB="91425"/>
                </a:tc>
                <a:extLst>
                  <a:ext uri="{0D108BD9-81ED-4DB2-BD59-A6C34878D82A}">
                    <a16:rowId xmlns:a16="http://schemas.microsoft.com/office/drawing/2014/main" val="10000"/>
                  </a:ext>
                </a:extLst>
              </a:tr>
              <a:tr h="386175">
                <a:tc>
                  <a:txBody>
                    <a:bodyPr/>
                    <a:lstStyle/>
                    <a:p>
                      <a:pPr marL="0" lvl="0" indent="0" algn="l" rtl="0">
                        <a:spcBef>
                          <a:spcPts val="0"/>
                        </a:spcBef>
                        <a:spcAft>
                          <a:spcPts val="0"/>
                        </a:spcAft>
                        <a:buNone/>
                      </a:pPr>
                      <a:r>
                        <a:rPr lang="en" sz="1000"/>
                        <a:t>Enclosure II</a:t>
                      </a:r>
                      <a:endParaRPr sz="1000"/>
                    </a:p>
                  </a:txBody>
                  <a:tcPr marL="91425" marR="91425" marT="91425" marB="91425"/>
                </a:tc>
                <a:tc>
                  <a:txBody>
                    <a:bodyPr/>
                    <a:lstStyle/>
                    <a:p>
                      <a:pPr marL="0" lvl="0" indent="0" algn="l" rtl="0">
                        <a:spcBef>
                          <a:spcPts val="0"/>
                        </a:spcBef>
                        <a:spcAft>
                          <a:spcPts val="0"/>
                        </a:spcAft>
                        <a:buNone/>
                      </a:pPr>
                      <a:r>
                        <a:rPr lang="en" sz="1000"/>
                        <a:t>System could be stolen</a:t>
                      </a:r>
                      <a:endParaRPr sz="1000"/>
                    </a:p>
                  </a:txBody>
                  <a:tcPr marL="91425" marR="91425" marT="91425" marB="91425"/>
                </a:tc>
                <a:tc>
                  <a:txBody>
                    <a:bodyPr/>
                    <a:lstStyle/>
                    <a:p>
                      <a:pPr marL="0" lvl="0" indent="0" algn="l" rtl="0">
                        <a:spcBef>
                          <a:spcPts val="0"/>
                        </a:spcBef>
                        <a:spcAft>
                          <a:spcPts val="0"/>
                        </a:spcAft>
                        <a:buNone/>
                      </a:pPr>
                      <a:r>
                        <a:rPr lang="en" sz="1000"/>
                        <a:t>Bike Lock to grounded structure, padlock on lid, placing box on property of people we know</a:t>
                      </a:r>
                      <a:endParaRPr sz="1000"/>
                    </a:p>
                  </a:txBody>
                  <a:tcPr marL="91425" marR="91425" marT="91425" marB="91425"/>
                </a:tc>
                <a:tc>
                  <a:txBody>
                    <a:bodyPr/>
                    <a:lstStyle/>
                    <a:p>
                      <a:pPr marL="0" lvl="0" indent="0" algn="l" rtl="0">
                        <a:spcBef>
                          <a:spcPts val="0"/>
                        </a:spcBef>
                        <a:spcAft>
                          <a:spcPts val="0"/>
                        </a:spcAft>
                        <a:buNone/>
                      </a:pPr>
                      <a:r>
                        <a:rPr lang="en" sz="1000"/>
                        <a:t>3x5=</a:t>
                      </a:r>
                      <a:r>
                        <a:rPr lang="en" sz="1000" b="1"/>
                        <a:t>15</a:t>
                      </a:r>
                      <a:endParaRPr sz="1000" b="1"/>
                    </a:p>
                  </a:txBody>
                  <a:tcPr marL="91425" marR="91425" marT="91425" marB="91425"/>
                </a:tc>
                <a:tc>
                  <a:txBody>
                    <a:bodyPr/>
                    <a:lstStyle/>
                    <a:p>
                      <a:pPr marL="0" lvl="0" indent="0" algn="l" rtl="0">
                        <a:spcBef>
                          <a:spcPts val="0"/>
                        </a:spcBef>
                        <a:spcAft>
                          <a:spcPts val="0"/>
                        </a:spcAft>
                        <a:buNone/>
                      </a:pPr>
                      <a:r>
                        <a:rPr lang="en" sz="1000"/>
                        <a:t>1x5=</a:t>
                      </a:r>
                      <a:r>
                        <a:rPr lang="en" sz="1000" b="1"/>
                        <a:t>5</a:t>
                      </a:r>
                      <a:endParaRPr sz="1000" b="1"/>
                    </a:p>
                  </a:txBody>
                  <a:tcPr marL="91425" marR="91425" marT="91425" marB="91425"/>
                </a:tc>
                <a:extLst>
                  <a:ext uri="{0D108BD9-81ED-4DB2-BD59-A6C34878D82A}">
                    <a16:rowId xmlns:a16="http://schemas.microsoft.com/office/drawing/2014/main" val="10001"/>
                  </a:ext>
                </a:extLst>
              </a:tr>
              <a:tr h="401600">
                <a:tc>
                  <a:txBody>
                    <a:bodyPr/>
                    <a:lstStyle/>
                    <a:p>
                      <a:pPr marL="0" lvl="0" indent="0" algn="l" rtl="0">
                        <a:spcBef>
                          <a:spcPts val="0"/>
                        </a:spcBef>
                        <a:spcAft>
                          <a:spcPts val="0"/>
                        </a:spcAft>
                        <a:buNone/>
                      </a:pPr>
                      <a:r>
                        <a:rPr lang="en" sz="1000"/>
                        <a:t>Enclosure III</a:t>
                      </a:r>
                      <a:endParaRPr sz="1000"/>
                    </a:p>
                  </a:txBody>
                  <a:tcPr marL="91425" marR="91425" marT="91425" marB="91425"/>
                </a:tc>
                <a:tc>
                  <a:txBody>
                    <a:bodyPr/>
                    <a:lstStyle/>
                    <a:p>
                      <a:pPr marL="0" lvl="0" indent="0" algn="l" rtl="0">
                        <a:spcBef>
                          <a:spcPts val="0"/>
                        </a:spcBef>
                        <a:spcAft>
                          <a:spcPts val="0"/>
                        </a:spcAft>
                        <a:buNone/>
                      </a:pPr>
                      <a:r>
                        <a:rPr lang="en" sz="1000"/>
                        <a:t>Something could shift the enclosure (ex. Wind, animals)</a:t>
                      </a:r>
                      <a:endParaRPr sz="1000"/>
                    </a:p>
                  </a:txBody>
                  <a:tcPr marL="91425" marR="91425" marT="91425" marB="91425"/>
                </a:tc>
                <a:tc>
                  <a:txBody>
                    <a:bodyPr/>
                    <a:lstStyle/>
                    <a:p>
                      <a:pPr marL="0" lvl="0" indent="0" algn="l" rtl="0">
                        <a:spcBef>
                          <a:spcPts val="0"/>
                        </a:spcBef>
                        <a:spcAft>
                          <a:spcPts val="0"/>
                        </a:spcAft>
                        <a:buNone/>
                      </a:pPr>
                      <a:r>
                        <a:rPr lang="en" sz="1000"/>
                        <a:t>Using stakes to secure system and reduce structure wobbling, </a:t>
                      </a:r>
                      <a:endParaRPr sz="1000"/>
                    </a:p>
                  </a:txBody>
                  <a:tcPr marL="91425" marR="91425" marT="91425" marB="91425"/>
                </a:tc>
                <a:tc>
                  <a:txBody>
                    <a:bodyPr/>
                    <a:lstStyle/>
                    <a:p>
                      <a:pPr marL="0" lvl="0" indent="0" algn="l" rtl="0">
                        <a:spcBef>
                          <a:spcPts val="0"/>
                        </a:spcBef>
                        <a:spcAft>
                          <a:spcPts val="0"/>
                        </a:spcAft>
                        <a:buNone/>
                      </a:pPr>
                      <a:r>
                        <a:rPr lang="en" sz="1000"/>
                        <a:t>1x4= </a:t>
                      </a:r>
                      <a:r>
                        <a:rPr lang="en" sz="1000" b="1"/>
                        <a:t>4</a:t>
                      </a:r>
                      <a:endParaRPr sz="1000" b="1"/>
                    </a:p>
                  </a:txBody>
                  <a:tcPr marL="91425" marR="91425" marT="91425" marB="91425"/>
                </a:tc>
                <a:tc>
                  <a:txBody>
                    <a:bodyPr/>
                    <a:lstStyle/>
                    <a:p>
                      <a:pPr marL="0" lvl="0" indent="0" algn="l" rtl="0">
                        <a:spcBef>
                          <a:spcPts val="0"/>
                        </a:spcBef>
                        <a:spcAft>
                          <a:spcPts val="0"/>
                        </a:spcAft>
                        <a:buNone/>
                      </a:pPr>
                      <a:r>
                        <a:rPr lang="en" sz="1000"/>
                        <a:t>1x2 = </a:t>
                      </a:r>
                      <a:r>
                        <a:rPr lang="en" sz="1000" b="1"/>
                        <a:t>2</a:t>
                      </a:r>
                      <a:endParaRPr sz="1000" b="1"/>
                    </a:p>
                  </a:txBody>
                  <a:tcPr marL="91425" marR="91425" marT="91425" marB="91425"/>
                </a:tc>
                <a:extLst>
                  <a:ext uri="{0D108BD9-81ED-4DB2-BD59-A6C34878D82A}">
                    <a16:rowId xmlns:a16="http://schemas.microsoft.com/office/drawing/2014/main" val="10002"/>
                  </a:ext>
                </a:extLst>
              </a:tr>
              <a:tr h="386175">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Enclosure IV</a:t>
                      </a:r>
                      <a:endParaRPr sz="1000"/>
                    </a:p>
                  </a:txBody>
                  <a:tcPr marL="91425" marR="91425" marT="91425" marB="91425"/>
                </a:tc>
                <a:tc>
                  <a:txBody>
                    <a:bodyPr/>
                    <a:lstStyle/>
                    <a:p>
                      <a:pPr marL="0" lvl="0" indent="0" algn="l" rtl="0">
                        <a:spcBef>
                          <a:spcPts val="0"/>
                        </a:spcBef>
                        <a:spcAft>
                          <a:spcPts val="0"/>
                        </a:spcAft>
                        <a:buNone/>
                      </a:pPr>
                      <a:r>
                        <a:rPr lang="en" sz="1000"/>
                        <a:t>Damaging system in transportation to testing location</a:t>
                      </a:r>
                      <a:endParaRPr sz="1000"/>
                    </a:p>
                  </a:txBody>
                  <a:tcPr marL="91425" marR="91425" marT="91425" marB="91425"/>
                </a:tc>
                <a:tc>
                  <a:txBody>
                    <a:bodyPr/>
                    <a:lstStyle/>
                    <a:p>
                      <a:pPr marL="0" lvl="0" indent="0" algn="l" rtl="0">
                        <a:spcBef>
                          <a:spcPts val="0"/>
                        </a:spcBef>
                        <a:spcAft>
                          <a:spcPts val="0"/>
                        </a:spcAft>
                        <a:buNone/>
                      </a:pPr>
                      <a:r>
                        <a:rPr lang="en" sz="1000"/>
                        <a:t>Transportation protocol stipulates sensor and lens transported in delivered boxes separate from system, system strapped down</a:t>
                      </a:r>
                      <a:endParaRPr sz="1000"/>
                    </a:p>
                  </a:txBody>
                  <a:tcPr marL="91425" marR="91425" marT="91425" marB="91425"/>
                </a:tc>
                <a:tc>
                  <a:txBody>
                    <a:bodyPr/>
                    <a:lstStyle/>
                    <a:p>
                      <a:pPr marL="0" lvl="0" indent="0" algn="l" rtl="0">
                        <a:spcBef>
                          <a:spcPts val="0"/>
                        </a:spcBef>
                        <a:spcAft>
                          <a:spcPts val="0"/>
                        </a:spcAft>
                        <a:buNone/>
                      </a:pPr>
                      <a:r>
                        <a:rPr lang="en" sz="1000"/>
                        <a:t>2x3 = </a:t>
                      </a:r>
                      <a:r>
                        <a:rPr lang="en" sz="1000" b="1"/>
                        <a:t>6</a:t>
                      </a:r>
                      <a:endParaRPr sz="1000" b="1"/>
                    </a:p>
                  </a:txBody>
                  <a:tcPr marL="91425" marR="91425" marT="91425" marB="91425"/>
                </a:tc>
                <a:tc>
                  <a:txBody>
                    <a:bodyPr/>
                    <a:lstStyle/>
                    <a:p>
                      <a:pPr marL="0" lvl="0" indent="0" algn="l" rtl="0">
                        <a:spcBef>
                          <a:spcPts val="0"/>
                        </a:spcBef>
                        <a:spcAft>
                          <a:spcPts val="0"/>
                        </a:spcAft>
                        <a:buNone/>
                      </a:pPr>
                      <a:r>
                        <a:rPr lang="en" sz="1000"/>
                        <a:t>1x1 = </a:t>
                      </a:r>
                      <a:r>
                        <a:rPr lang="en" sz="1000" b="1"/>
                        <a:t>1</a:t>
                      </a:r>
                      <a:endParaRPr sz="1000" b="1"/>
                    </a:p>
                  </a:txBody>
                  <a:tcPr marL="91425" marR="91425" marT="91425" marB="91425"/>
                </a:tc>
                <a:extLst>
                  <a:ext uri="{0D108BD9-81ED-4DB2-BD59-A6C34878D82A}">
                    <a16:rowId xmlns:a16="http://schemas.microsoft.com/office/drawing/2014/main" val="10003"/>
                  </a:ext>
                </a:extLst>
              </a:tr>
              <a:tr h="386175">
                <a:tc>
                  <a:txBody>
                    <a:bodyPr/>
                    <a:lstStyle/>
                    <a:p>
                      <a:pPr marL="0" lvl="0" indent="0" algn="l" rtl="0">
                        <a:spcBef>
                          <a:spcPts val="0"/>
                        </a:spcBef>
                        <a:spcAft>
                          <a:spcPts val="0"/>
                        </a:spcAft>
                        <a:buNone/>
                      </a:pPr>
                      <a:r>
                        <a:rPr lang="en" sz="1000">
                          <a:solidFill>
                            <a:schemeClr val="dk1"/>
                          </a:solidFill>
                        </a:rPr>
                        <a:t>Enclosure V</a:t>
                      </a:r>
                      <a:endParaRPr sz="1000">
                        <a:solidFill>
                          <a:schemeClr val="dk1"/>
                        </a:solidFill>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Precipitation</a:t>
                      </a:r>
                      <a:endParaRPr sz="10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Box is waterproof and is slanted to move water away from the window. All seams are sealed with silicone or weatherstrip. This has already been mitigated.</a:t>
                      </a:r>
                      <a:endParaRPr sz="1000"/>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1x5=</a:t>
                      </a:r>
                      <a:r>
                        <a:rPr lang="en" sz="1000" b="1"/>
                        <a:t>5</a:t>
                      </a:r>
                      <a:endParaRPr sz="1000"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1x5=</a:t>
                      </a:r>
                      <a:r>
                        <a:rPr lang="en" sz="1000" b="1"/>
                        <a:t>5</a:t>
                      </a:r>
                      <a:endParaRPr sz="1000"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86175">
                <a:tc>
                  <a:txBody>
                    <a:bodyPr/>
                    <a:lstStyle/>
                    <a:p>
                      <a:pPr marL="0" lvl="0" indent="0" algn="l" rtl="0">
                        <a:spcBef>
                          <a:spcPts val="0"/>
                        </a:spcBef>
                        <a:spcAft>
                          <a:spcPts val="0"/>
                        </a:spcAft>
                        <a:buNone/>
                      </a:pPr>
                      <a:r>
                        <a:rPr lang="en" sz="1000"/>
                        <a:t>Image Processing II</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Program freeze (NINA, Image Processing) onboard computer </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Python backup, if no data is being collected and or if the data packet is empty force restart the programs onboard</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2x4= </a:t>
                      </a:r>
                      <a:r>
                        <a:rPr lang="en" sz="1000" b="1"/>
                        <a:t>8</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1x2 = </a:t>
                      </a:r>
                      <a:r>
                        <a:rPr lang="en" sz="1000" b="1"/>
                        <a:t>2</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p14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 Mitigation</a:t>
            </a:r>
            <a:endParaRPr/>
          </a:p>
        </p:txBody>
      </p:sp>
      <p:sp>
        <p:nvSpPr>
          <p:cNvPr id="1707" name="Google Shape;1707;p14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136</a:t>
            </a:fld>
            <a:endParaRPr/>
          </a:p>
        </p:txBody>
      </p:sp>
      <p:graphicFrame>
        <p:nvGraphicFramePr>
          <p:cNvPr id="1708" name="Google Shape;1708;p148"/>
          <p:cNvGraphicFramePr/>
          <p:nvPr/>
        </p:nvGraphicFramePr>
        <p:xfrm>
          <a:off x="266300" y="765190"/>
          <a:ext cx="8520575" cy="2800460"/>
        </p:xfrm>
        <a:graphic>
          <a:graphicData uri="http://schemas.openxmlformats.org/drawingml/2006/table">
            <a:tbl>
              <a:tblPr>
                <a:noFill/>
                <a:tableStyleId>{E18D6895-F6FA-44B1-86B1-A99637D5D8EA}</a:tableStyleId>
              </a:tblPr>
              <a:tblGrid>
                <a:gridCol w="1094475">
                  <a:extLst>
                    <a:ext uri="{9D8B030D-6E8A-4147-A177-3AD203B41FA5}">
                      <a16:colId xmlns:a16="http://schemas.microsoft.com/office/drawing/2014/main" val="20000"/>
                    </a:ext>
                  </a:extLst>
                </a:gridCol>
                <a:gridCol w="2203300">
                  <a:extLst>
                    <a:ext uri="{9D8B030D-6E8A-4147-A177-3AD203B41FA5}">
                      <a16:colId xmlns:a16="http://schemas.microsoft.com/office/drawing/2014/main" val="20001"/>
                    </a:ext>
                  </a:extLst>
                </a:gridCol>
                <a:gridCol w="3479475">
                  <a:extLst>
                    <a:ext uri="{9D8B030D-6E8A-4147-A177-3AD203B41FA5}">
                      <a16:colId xmlns:a16="http://schemas.microsoft.com/office/drawing/2014/main" val="20002"/>
                    </a:ext>
                  </a:extLst>
                </a:gridCol>
                <a:gridCol w="834725">
                  <a:extLst>
                    <a:ext uri="{9D8B030D-6E8A-4147-A177-3AD203B41FA5}">
                      <a16:colId xmlns:a16="http://schemas.microsoft.com/office/drawing/2014/main" val="20003"/>
                    </a:ext>
                  </a:extLst>
                </a:gridCol>
                <a:gridCol w="908600">
                  <a:extLst>
                    <a:ext uri="{9D8B030D-6E8A-4147-A177-3AD203B41FA5}">
                      <a16:colId xmlns:a16="http://schemas.microsoft.com/office/drawing/2014/main" val="20004"/>
                    </a:ext>
                  </a:extLst>
                </a:gridCol>
              </a:tblGrid>
              <a:tr h="357225">
                <a:tc>
                  <a:txBody>
                    <a:bodyPr/>
                    <a:lstStyle/>
                    <a:p>
                      <a:pPr marL="0" lvl="0" indent="0" algn="ctr" rtl="0">
                        <a:spcBef>
                          <a:spcPts val="0"/>
                        </a:spcBef>
                        <a:spcAft>
                          <a:spcPts val="0"/>
                        </a:spcAft>
                        <a:buNone/>
                      </a:pPr>
                      <a:r>
                        <a:rPr lang="en" b="1"/>
                        <a:t>Risk</a:t>
                      </a:r>
                      <a:endParaRPr b="1"/>
                    </a:p>
                  </a:txBody>
                  <a:tcPr marL="91425" marR="91425" marT="91425" marB="91425"/>
                </a:tc>
                <a:tc>
                  <a:txBody>
                    <a:bodyPr/>
                    <a:lstStyle/>
                    <a:p>
                      <a:pPr marL="0" lvl="0" indent="0" algn="ctr" rtl="0">
                        <a:spcBef>
                          <a:spcPts val="0"/>
                        </a:spcBef>
                        <a:spcAft>
                          <a:spcPts val="0"/>
                        </a:spcAft>
                        <a:buNone/>
                      </a:pPr>
                      <a:r>
                        <a:rPr lang="en" b="1"/>
                        <a:t>Description</a:t>
                      </a:r>
                      <a:endParaRPr b="1"/>
                    </a:p>
                  </a:txBody>
                  <a:tcPr marL="91425" marR="91425" marT="91425" marB="91425"/>
                </a:tc>
                <a:tc>
                  <a:txBody>
                    <a:bodyPr/>
                    <a:lstStyle/>
                    <a:p>
                      <a:pPr marL="0" lvl="0" indent="0" algn="ctr" rtl="0">
                        <a:spcBef>
                          <a:spcPts val="0"/>
                        </a:spcBef>
                        <a:spcAft>
                          <a:spcPts val="0"/>
                        </a:spcAft>
                        <a:buNone/>
                      </a:pPr>
                      <a:r>
                        <a:rPr lang="en" b="1"/>
                        <a:t>Mitigation</a:t>
                      </a:r>
                      <a:endParaRPr b="1"/>
                    </a:p>
                  </a:txBody>
                  <a:tcPr marL="91425" marR="91425" marT="91425" marB="91425"/>
                </a:tc>
                <a:tc>
                  <a:txBody>
                    <a:bodyPr/>
                    <a:lstStyle/>
                    <a:p>
                      <a:pPr marL="0" lvl="0" indent="0" algn="ctr" rtl="0">
                        <a:spcBef>
                          <a:spcPts val="0"/>
                        </a:spcBef>
                        <a:spcAft>
                          <a:spcPts val="0"/>
                        </a:spcAft>
                        <a:buNone/>
                      </a:pPr>
                      <a:r>
                        <a:rPr lang="en" b="1"/>
                        <a:t>Pre</a:t>
                      </a:r>
                      <a:endParaRPr b="1"/>
                    </a:p>
                  </a:txBody>
                  <a:tcPr marL="91425" marR="91425" marT="91425" marB="91425"/>
                </a:tc>
                <a:tc>
                  <a:txBody>
                    <a:bodyPr/>
                    <a:lstStyle/>
                    <a:p>
                      <a:pPr marL="0" lvl="0" indent="0" algn="ctr" rtl="0">
                        <a:spcBef>
                          <a:spcPts val="0"/>
                        </a:spcBef>
                        <a:spcAft>
                          <a:spcPts val="0"/>
                        </a:spcAft>
                        <a:buNone/>
                      </a:pPr>
                      <a:r>
                        <a:rPr lang="en" b="1"/>
                        <a:t>Post</a:t>
                      </a:r>
                      <a:endParaRPr b="1"/>
                    </a:p>
                  </a:txBody>
                  <a:tcPr marL="91425" marR="91425" marT="91425" marB="91425"/>
                </a:tc>
                <a:extLst>
                  <a:ext uri="{0D108BD9-81ED-4DB2-BD59-A6C34878D82A}">
                    <a16:rowId xmlns:a16="http://schemas.microsoft.com/office/drawing/2014/main" val="10000"/>
                  </a:ext>
                </a:extLst>
              </a:tr>
              <a:tr h="714475">
                <a:tc>
                  <a:txBody>
                    <a:bodyPr/>
                    <a:lstStyle/>
                    <a:p>
                      <a:pPr marL="0" lvl="0" indent="0" algn="l" rtl="0">
                        <a:spcBef>
                          <a:spcPts val="0"/>
                        </a:spcBef>
                        <a:spcAft>
                          <a:spcPts val="0"/>
                        </a:spcAft>
                        <a:buNone/>
                      </a:pPr>
                      <a:r>
                        <a:rPr lang="en" sz="1000"/>
                        <a:t>Optics II</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Focus problems from sensor suit assembly</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Spacers to add back focus, additional parts, and ZWO system calibration</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3x4 = </a:t>
                      </a:r>
                      <a:r>
                        <a:rPr lang="en" sz="1000" b="1"/>
                        <a:t>12</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2x3 = </a:t>
                      </a:r>
                      <a:r>
                        <a:rPr lang="en" sz="1000" b="1">
                          <a:solidFill>
                            <a:schemeClr val="dk1"/>
                          </a:solidFill>
                        </a:rPr>
                        <a:t>6</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714475">
                <a:tc>
                  <a:txBody>
                    <a:bodyPr/>
                    <a:lstStyle/>
                    <a:p>
                      <a:pPr marL="0" lvl="0" indent="0" algn="l" rtl="0">
                        <a:spcBef>
                          <a:spcPts val="0"/>
                        </a:spcBef>
                        <a:spcAft>
                          <a:spcPts val="0"/>
                        </a:spcAft>
                        <a:buNone/>
                      </a:pPr>
                      <a:r>
                        <a:rPr lang="en" sz="1000"/>
                        <a:t>Optics III</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Exposure time requirement is unknown</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Background research on exposure time recommendations based upon light pollution. Testing various exposures upon deploying system. </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3x4 = </a:t>
                      </a:r>
                      <a:r>
                        <a:rPr lang="en" sz="1000" b="1"/>
                        <a:t>12</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2x2 = </a:t>
                      </a:r>
                      <a:r>
                        <a:rPr lang="en" sz="1000" b="1"/>
                        <a:t>4</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39675">
                <a:tc>
                  <a:txBody>
                    <a:bodyPr/>
                    <a:lstStyle/>
                    <a:p>
                      <a:pPr marL="0" lvl="0" indent="0" algn="l" rtl="0">
                        <a:spcBef>
                          <a:spcPts val="0"/>
                        </a:spcBef>
                        <a:spcAft>
                          <a:spcPts val="0"/>
                        </a:spcAft>
                        <a:buNone/>
                      </a:pPr>
                      <a:r>
                        <a:rPr lang="en" sz="1000">
                          <a:solidFill>
                            <a:schemeClr val="dk1"/>
                          </a:solidFill>
                        </a:rPr>
                        <a:t>Optics IV</a:t>
                      </a:r>
                      <a:endParaRPr sz="1000"/>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Lens fogging due to pressure and temperature fluctuations </a:t>
                      </a:r>
                      <a:endParaRPr sz="1000"/>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Frequent testing schedule to allow for testing in more favorable conditions and a lens warmer</a:t>
                      </a:r>
                      <a:endParaRPr sz="1000"/>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3x4 = </a:t>
                      </a:r>
                      <a:r>
                        <a:rPr lang="en" sz="1000" b="1"/>
                        <a:t>12</a:t>
                      </a:r>
                      <a:endParaRPr sz="1000" b="1"/>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sz="1000"/>
                        <a:t>2x2 =</a:t>
                      </a:r>
                      <a:r>
                        <a:rPr lang="en" sz="1000" b="1"/>
                        <a:t> 4</a:t>
                      </a:r>
                      <a:endParaRPr sz="1000" b="1"/>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3"/>
                  </a:ext>
                </a:extLst>
              </a:tr>
              <a:tr h="439675">
                <a:tc>
                  <a:txBody>
                    <a:bodyPr/>
                    <a:lstStyle/>
                    <a:p>
                      <a:pPr marL="0" lvl="0" indent="0" algn="l" rtl="0">
                        <a:spcBef>
                          <a:spcPts val="0"/>
                        </a:spcBef>
                        <a:spcAft>
                          <a:spcPts val="0"/>
                        </a:spcAft>
                        <a:buNone/>
                      </a:pPr>
                      <a:r>
                        <a:rPr lang="en" sz="1000"/>
                        <a:t>Finance I</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Exceeding Budget</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Using a color sensor instead of a monochrome sensor system</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4x4 = </a:t>
                      </a:r>
                      <a:r>
                        <a:rPr lang="en" sz="1000" b="1"/>
                        <a:t>16</a:t>
                      </a:r>
                      <a:endParaRPr sz="1000" b="1"/>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sz="1000"/>
                        <a:t>1x2 = </a:t>
                      </a:r>
                      <a:r>
                        <a:rPr lang="en" sz="1000" b="1"/>
                        <a:t>2</a:t>
                      </a:r>
                      <a:endParaRPr sz="1000" b="1"/>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14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 Mitigation</a:t>
            </a:r>
            <a:endParaRPr/>
          </a:p>
        </p:txBody>
      </p:sp>
      <p:sp>
        <p:nvSpPr>
          <p:cNvPr id="1714" name="Google Shape;1714;p14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137</a:t>
            </a:fld>
            <a:endParaRPr/>
          </a:p>
        </p:txBody>
      </p:sp>
      <p:graphicFrame>
        <p:nvGraphicFramePr>
          <p:cNvPr id="1715" name="Google Shape;1715;p149"/>
          <p:cNvGraphicFramePr/>
          <p:nvPr/>
        </p:nvGraphicFramePr>
        <p:xfrm>
          <a:off x="311700" y="765190"/>
          <a:ext cx="8520575" cy="2766864"/>
        </p:xfrm>
        <a:graphic>
          <a:graphicData uri="http://schemas.openxmlformats.org/drawingml/2006/table">
            <a:tbl>
              <a:tblPr>
                <a:noFill/>
                <a:tableStyleId>{E18D6895-F6FA-44B1-86B1-A99637D5D8EA}</a:tableStyleId>
              </a:tblPr>
              <a:tblGrid>
                <a:gridCol w="1094475">
                  <a:extLst>
                    <a:ext uri="{9D8B030D-6E8A-4147-A177-3AD203B41FA5}">
                      <a16:colId xmlns:a16="http://schemas.microsoft.com/office/drawing/2014/main" val="20000"/>
                    </a:ext>
                  </a:extLst>
                </a:gridCol>
                <a:gridCol w="2203300">
                  <a:extLst>
                    <a:ext uri="{9D8B030D-6E8A-4147-A177-3AD203B41FA5}">
                      <a16:colId xmlns:a16="http://schemas.microsoft.com/office/drawing/2014/main" val="20001"/>
                    </a:ext>
                  </a:extLst>
                </a:gridCol>
                <a:gridCol w="3479475">
                  <a:extLst>
                    <a:ext uri="{9D8B030D-6E8A-4147-A177-3AD203B41FA5}">
                      <a16:colId xmlns:a16="http://schemas.microsoft.com/office/drawing/2014/main" val="20002"/>
                    </a:ext>
                  </a:extLst>
                </a:gridCol>
                <a:gridCol w="834725">
                  <a:extLst>
                    <a:ext uri="{9D8B030D-6E8A-4147-A177-3AD203B41FA5}">
                      <a16:colId xmlns:a16="http://schemas.microsoft.com/office/drawing/2014/main" val="20003"/>
                    </a:ext>
                  </a:extLst>
                </a:gridCol>
                <a:gridCol w="908600">
                  <a:extLst>
                    <a:ext uri="{9D8B030D-6E8A-4147-A177-3AD203B41FA5}">
                      <a16:colId xmlns:a16="http://schemas.microsoft.com/office/drawing/2014/main" val="20004"/>
                    </a:ext>
                  </a:extLst>
                </a:gridCol>
              </a:tblGrid>
              <a:tr h="357225">
                <a:tc>
                  <a:txBody>
                    <a:bodyPr/>
                    <a:lstStyle/>
                    <a:p>
                      <a:pPr marL="0" lvl="0" indent="0" algn="ctr" rtl="0">
                        <a:spcBef>
                          <a:spcPts val="0"/>
                        </a:spcBef>
                        <a:spcAft>
                          <a:spcPts val="0"/>
                        </a:spcAft>
                        <a:buNone/>
                      </a:pPr>
                      <a:r>
                        <a:rPr lang="en" b="1"/>
                        <a:t>Risk</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Description</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Mitigation</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Pre</a:t>
                      </a:r>
                      <a:endParaRPr b="1"/>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Post</a:t>
                      </a:r>
                      <a:endParaRPr b="1"/>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357225">
                <a:tc>
                  <a:txBody>
                    <a:bodyPr/>
                    <a:lstStyle/>
                    <a:p>
                      <a:pPr marL="0" lvl="0" indent="0" algn="l" rtl="0">
                        <a:spcBef>
                          <a:spcPts val="0"/>
                        </a:spcBef>
                        <a:spcAft>
                          <a:spcPts val="0"/>
                        </a:spcAft>
                        <a:buNone/>
                      </a:pPr>
                      <a:r>
                        <a:rPr lang="en" sz="1000"/>
                        <a:t>Electronics II</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Error associated with Temp. Sensor, Humidity Sensor,and IR Thermometer </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System will execute emergency shut off before even reaching system threshold levels</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2x4 = </a:t>
                      </a:r>
                      <a:r>
                        <a:rPr lang="en" sz="1000" b="1"/>
                        <a:t>8</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1x3 = </a:t>
                      </a:r>
                      <a:r>
                        <a:rPr lang="en" sz="1000" b="1"/>
                        <a:t>3</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57225">
                <a:tc>
                  <a:txBody>
                    <a:bodyPr/>
                    <a:lstStyle/>
                    <a:p>
                      <a:pPr marL="0" lvl="0" indent="0" algn="l" rtl="0">
                        <a:spcBef>
                          <a:spcPts val="0"/>
                        </a:spcBef>
                        <a:spcAft>
                          <a:spcPts val="0"/>
                        </a:spcAft>
                        <a:buNone/>
                      </a:pPr>
                      <a:r>
                        <a:rPr lang="en" sz="1000"/>
                        <a:t>Electronics III</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Condensation on Arduino leading to sensor failure </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Add silicone conformal coating to the protoboard </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3x4 = </a:t>
                      </a:r>
                      <a:r>
                        <a:rPr lang="en" sz="1000" b="1"/>
                        <a:t>12</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1x4 = </a:t>
                      </a:r>
                      <a:r>
                        <a:rPr lang="en" sz="1000" b="1"/>
                        <a:t>4</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57225">
                <a:tc>
                  <a:txBody>
                    <a:bodyPr/>
                    <a:lstStyle/>
                    <a:p>
                      <a:pPr marL="0" lvl="0" indent="0" algn="l" rtl="0">
                        <a:spcBef>
                          <a:spcPts val="0"/>
                        </a:spcBef>
                        <a:spcAft>
                          <a:spcPts val="0"/>
                        </a:spcAft>
                        <a:buNone/>
                      </a:pPr>
                      <a:r>
                        <a:rPr lang="en" sz="1000"/>
                        <a:t>Electronics IV</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Power Failure that leaves electronics vulnerable to out of spec temp and humidity</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Power Arduino and linear actuator with a battery pack so if EcoFlow fails it can still operate</a:t>
                      </a:r>
                      <a:endParaRPr sz="9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1x5 = </a:t>
                      </a:r>
                      <a:r>
                        <a:rPr lang="en" sz="1000" b="1"/>
                        <a:t>5</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1x1 = </a:t>
                      </a:r>
                      <a:r>
                        <a:rPr lang="en" sz="1000" b="1"/>
                        <a:t>1</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357225">
                <a:tc>
                  <a:txBody>
                    <a:bodyPr/>
                    <a:lstStyle/>
                    <a:p>
                      <a:pPr marL="0" lvl="0" indent="0" algn="l" rtl="0">
                        <a:spcBef>
                          <a:spcPts val="0"/>
                        </a:spcBef>
                        <a:spcAft>
                          <a:spcPts val="0"/>
                        </a:spcAft>
                        <a:buNone/>
                      </a:pPr>
                      <a:r>
                        <a:rPr lang="en" sz="1000"/>
                        <a:t>Electronics V</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Loss of connection</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000">
                          <a:solidFill>
                            <a:schemeClr val="dk1"/>
                          </a:solidFill>
                        </a:rPr>
                        <a:t>Store recent data collected locally and then once connection is established send local packets and delete</a:t>
                      </a:r>
                      <a:endParaRPr sz="1000"/>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1x2 = </a:t>
                      </a:r>
                      <a:r>
                        <a:rPr lang="en" sz="1000" b="1"/>
                        <a:t>2</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sz="1000"/>
                        <a:t>1x1 = </a:t>
                      </a:r>
                      <a:r>
                        <a:rPr lang="en" sz="1000" b="1"/>
                        <a:t>1</a:t>
                      </a:r>
                      <a:endParaRPr sz="1000"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719"/>
        <p:cNvGrpSpPr/>
        <p:nvPr/>
      </p:nvGrpSpPr>
      <p:grpSpPr>
        <a:xfrm>
          <a:off x="0" y="0"/>
          <a:ext cx="0" cy="0"/>
          <a:chOff x="0" y="0"/>
          <a:chExt cx="0" cy="0"/>
        </a:xfrm>
      </p:grpSpPr>
      <p:sp>
        <p:nvSpPr>
          <p:cNvPr id="1720" name="Google Shape;1720;p150"/>
          <p:cNvSpPr txBox="1">
            <a:spLocks noGrp="1"/>
          </p:cNvSpPr>
          <p:nvPr>
            <p:ph type="ctrTitle"/>
          </p:nvPr>
        </p:nvSpPr>
        <p:spPr>
          <a:xfrm>
            <a:off x="1822650" y="2279100"/>
            <a:ext cx="54987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V&amp;V Backup Slides</a:t>
            </a:r>
            <a:endParaRPr sz="4310" b="1">
              <a:solidFill>
                <a:srgbClr val="EFEFEF"/>
              </a:solidFill>
            </a:endParaRPr>
          </a:p>
        </p:txBody>
      </p:sp>
      <p:sp>
        <p:nvSpPr>
          <p:cNvPr id="1721" name="Google Shape;1721;p1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138</a:t>
            </a:fld>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15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Backup Overview</a:t>
            </a:r>
            <a:endParaRPr/>
          </a:p>
        </p:txBody>
      </p:sp>
      <p:sp>
        <p:nvSpPr>
          <p:cNvPr id="1727" name="Google Shape;1727;p151"/>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Phase 1, 2, and 3</a:t>
            </a:r>
            <a:endParaRPr/>
          </a:p>
          <a:p>
            <a:pPr marL="457200" lvl="0" indent="-342900" algn="l" rtl="0">
              <a:spcBef>
                <a:spcPts val="0"/>
              </a:spcBef>
              <a:spcAft>
                <a:spcPts val="0"/>
              </a:spcAft>
              <a:buSzPts val="1800"/>
              <a:buChar char="●"/>
            </a:pPr>
            <a:r>
              <a:rPr lang="en" u="sng">
                <a:solidFill>
                  <a:schemeClr val="hlink"/>
                </a:solidFill>
                <a:hlinkClick r:id="rId3" action="ppaction://hlinksldjump"/>
              </a:rPr>
              <a:t>Optics V&amp;V</a:t>
            </a:r>
            <a:endParaRPr/>
          </a:p>
          <a:p>
            <a:pPr marL="457200" lvl="0" indent="-342900" algn="l" rtl="0">
              <a:spcBef>
                <a:spcPts val="0"/>
              </a:spcBef>
              <a:spcAft>
                <a:spcPts val="0"/>
              </a:spcAft>
              <a:buSzPts val="1800"/>
              <a:buChar char="●"/>
            </a:pPr>
            <a:r>
              <a:rPr lang="en" u="sng">
                <a:solidFill>
                  <a:schemeClr val="hlink"/>
                </a:solidFill>
                <a:hlinkClick r:id="rId4" action="ppaction://hlinksldjump"/>
              </a:rPr>
              <a:t>Structures V&amp;V</a:t>
            </a:r>
            <a:endParaRPr/>
          </a:p>
          <a:p>
            <a:pPr marL="457200" lvl="0" indent="-342900" algn="l" rtl="0">
              <a:spcBef>
                <a:spcPts val="0"/>
              </a:spcBef>
              <a:spcAft>
                <a:spcPts val="0"/>
              </a:spcAft>
              <a:buSzPts val="1800"/>
              <a:buChar char="●"/>
            </a:pPr>
            <a:r>
              <a:rPr lang="en" u="sng">
                <a:solidFill>
                  <a:schemeClr val="hlink"/>
                </a:solidFill>
                <a:hlinkClick r:id="rId5" action="ppaction://hlinksldjump"/>
              </a:rPr>
              <a:t>Orbit Determination V&amp;V</a:t>
            </a:r>
            <a:endParaRPr/>
          </a:p>
          <a:p>
            <a:pPr marL="457200" lvl="0" indent="-342900" algn="l" rtl="0">
              <a:spcBef>
                <a:spcPts val="0"/>
              </a:spcBef>
              <a:spcAft>
                <a:spcPts val="0"/>
              </a:spcAft>
              <a:buSzPts val="1800"/>
              <a:buChar char="●"/>
            </a:pPr>
            <a:r>
              <a:rPr lang="en" u="sng">
                <a:solidFill>
                  <a:schemeClr val="hlink"/>
                </a:solidFill>
                <a:hlinkClick r:id="rId6" action="ppaction://hlinksldjump"/>
              </a:rPr>
              <a:t>Electronics V&amp;V</a:t>
            </a:r>
            <a:endParaRPr/>
          </a:p>
          <a:p>
            <a:pPr marL="457200" lvl="0" indent="-342900" algn="l" rtl="0">
              <a:spcBef>
                <a:spcPts val="0"/>
              </a:spcBef>
              <a:spcAft>
                <a:spcPts val="0"/>
              </a:spcAft>
              <a:buSzPts val="1800"/>
              <a:buChar char="●"/>
            </a:pPr>
            <a:r>
              <a:rPr lang="en" u="sng">
                <a:solidFill>
                  <a:schemeClr val="hlink"/>
                </a:solidFill>
                <a:hlinkClick r:id="rId7" action="ppaction://hlinksldjump"/>
              </a:rPr>
              <a:t>Data Collection V&amp;V </a:t>
            </a:r>
            <a:endParaRPr/>
          </a:p>
          <a:p>
            <a:pPr marL="457200" lvl="0" indent="-342900" algn="l" rtl="0">
              <a:spcBef>
                <a:spcPts val="0"/>
              </a:spcBef>
              <a:spcAft>
                <a:spcPts val="0"/>
              </a:spcAft>
              <a:buSzPts val="1800"/>
              <a:buChar char="●"/>
            </a:pPr>
            <a:r>
              <a:rPr lang="en" u="sng">
                <a:solidFill>
                  <a:schemeClr val="hlink"/>
                </a:solidFill>
                <a:hlinkClick r:id="rId8" action="ppaction://hlinksldjump"/>
              </a:rPr>
              <a:t>Algorithm V&amp;V</a:t>
            </a:r>
            <a:endParaRPr/>
          </a:p>
          <a:p>
            <a:pPr marL="457200" lvl="0" indent="-342900" algn="l" rtl="0">
              <a:spcBef>
                <a:spcPts val="0"/>
              </a:spcBef>
              <a:spcAft>
                <a:spcPts val="0"/>
              </a:spcAft>
              <a:buSzPts val="1800"/>
              <a:buChar char="●"/>
            </a:pPr>
            <a:r>
              <a:rPr lang="en" u="sng">
                <a:solidFill>
                  <a:schemeClr val="hlink"/>
                </a:solidFill>
                <a:hlinkClick r:id="rId9" action="ppaction://hlinksldjump"/>
              </a:rPr>
              <a:t>System V&amp;V</a:t>
            </a:r>
            <a:endParaRPr/>
          </a:p>
        </p:txBody>
      </p:sp>
      <p:sp>
        <p:nvSpPr>
          <p:cNvPr id="1728" name="Google Shape;1728;p15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139</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260" name="Google Shape;260;p2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a:t>
            </a:fld>
            <a:endParaRPr/>
          </a:p>
        </p:txBody>
      </p:sp>
      <p:sp>
        <p:nvSpPr>
          <p:cNvPr id="261" name="Google Shape;261;p2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a:t>
            </a:fld>
            <a:endParaRPr/>
          </a:p>
        </p:txBody>
      </p:sp>
      <p:sp>
        <p:nvSpPr>
          <p:cNvPr id="262" name="Google Shape;262;p2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263" name="Google Shape;263;p26"/>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264" name="Google Shape;264;p26"/>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265" name="Google Shape;265;p26"/>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66" name="Google Shape;266;p26"/>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67" name="Google Shape;267;p26"/>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268" name="Google Shape;268;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0924" y="705825"/>
            <a:ext cx="7382151" cy="412003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15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 Abbreviation Key</a:t>
            </a:r>
            <a:endParaRPr/>
          </a:p>
        </p:txBody>
      </p:sp>
      <p:sp>
        <p:nvSpPr>
          <p:cNvPr id="1734" name="Google Shape;1734;p152"/>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OPT - Optics</a:t>
            </a:r>
            <a:endParaRPr/>
          </a:p>
          <a:p>
            <a:pPr marL="457200" lvl="0" indent="-342900" algn="l" rtl="0">
              <a:spcBef>
                <a:spcPts val="0"/>
              </a:spcBef>
              <a:spcAft>
                <a:spcPts val="0"/>
              </a:spcAft>
              <a:buSzPts val="1800"/>
              <a:buChar char="●"/>
            </a:pPr>
            <a:r>
              <a:rPr lang="en"/>
              <a:t>STR - Structures</a:t>
            </a:r>
            <a:endParaRPr/>
          </a:p>
          <a:p>
            <a:pPr marL="457200" lvl="0" indent="-342900" algn="l" rtl="0">
              <a:spcBef>
                <a:spcPts val="0"/>
              </a:spcBef>
              <a:spcAft>
                <a:spcPts val="0"/>
              </a:spcAft>
              <a:buSzPts val="1800"/>
              <a:buChar char="●"/>
            </a:pPr>
            <a:r>
              <a:rPr lang="en"/>
              <a:t>ORB - Orbital</a:t>
            </a:r>
            <a:endParaRPr/>
          </a:p>
          <a:p>
            <a:pPr marL="457200" lvl="0" indent="-342900" algn="l" rtl="0">
              <a:spcBef>
                <a:spcPts val="0"/>
              </a:spcBef>
              <a:spcAft>
                <a:spcPts val="0"/>
              </a:spcAft>
              <a:buSzPts val="1800"/>
              <a:buChar char="●"/>
            </a:pPr>
            <a:r>
              <a:rPr lang="en"/>
              <a:t>ELE - Electronics</a:t>
            </a:r>
            <a:endParaRPr/>
          </a:p>
          <a:p>
            <a:pPr marL="457200" lvl="0" indent="-342900" algn="l" rtl="0">
              <a:spcBef>
                <a:spcPts val="0"/>
              </a:spcBef>
              <a:spcAft>
                <a:spcPts val="0"/>
              </a:spcAft>
              <a:buSzPts val="1800"/>
              <a:buChar char="●"/>
            </a:pPr>
            <a:r>
              <a:rPr lang="en"/>
              <a:t>DAT - Data</a:t>
            </a:r>
            <a:endParaRPr/>
          </a:p>
          <a:p>
            <a:pPr marL="457200" lvl="0" indent="-342900" algn="l" rtl="0">
              <a:spcBef>
                <a:spcPts val="0"/>
              </a:spcBef>
              <a:spcAft>
                <a:spcPts val="0"/>
              </a:spcAft>
              <a:buSzPts val="1800"/>
              <a:buChar char="●"/>
            </a:pPr>
            <a:r>
              <a:rPr lang="en"/>
              <a:t>ALG - Algorithm</a:t>
            </a:r>
            <a:endParaRPr/>
          </a:p>
          <a:p>
            <a:pPr marL="457200" lvl="0" indent="-342900" algn="l" rtl="0">
              <a:spcBef>
                <a:spcPts val="0"/>
              </a:spcBef>
              <a:spcAft>
                <a:spcPts val="0"/>
              </a:spcAft>
              <a:buSzPts val="1800"/>
              <a:buChar char="●"/>
            </a:pPr>
            <a:r>
              <a:rPr lang="en"/>
              <a:t>SYS - System</a:t>
            </a:r>
            <a:endParaRPr/>
          </a:p>
        </p:txBody>
      </p:sp>
      <p:sp>
        <p:nvSpPr>
          <p:cNvPr id="1735" name="Google Shape;1735;p15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140</a:t>
            </a:fld>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15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1: Component Testing</a:t>
            </a:r>
            <a:endParaRPr/>
          </a:p>
        </p:txBody>
      </p:sp>
      <p:sp>
        <p:nvSpPr>
          <p:cNvPr id="1741" name="Google Shape;1741;p15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141</a:t>
            </a:fld>
            <a:endParaRPr/>
          </a:p>
        </p:txBody>
      </p:sp>
      <p:graphicFrame>
        <p:nvGraphicFramePr>
          <p:cNvPr id="1742" name="Google Shape;1742;p153"/>
          <p:cNvGraphicFramePr/>
          <p:nvPr/>
        </p:nvGraphicFramePr>
        <p:xfrm>
          <a:off x="280113" y="792620"/>
          <a:ext cx="8583750" cy="3995190"/>
        </p:xfrm>
        <a:graphic>
          <a:graphicData uri="http://schemas.openxmlformats.org/drawingml/2006/table">
            <a:tbl>
              <a:tblPr>
                <a:noFill/>
                <a:tableStyleId>{E18D6895-F6FA-44B1-86B1-A99637D5D8EA}</a:tableStyleId>
              </a:tblPr>
              <a:tblGrid>
                <a:gridCol w="1437350">
                  <a:extLst>
                    <a:ext uri="{9D8B030D-6E8A-4147-A177-3AD203B41FA5}">
                      <a16:colId xmlns:a16="http://schemas.microsoft.com/office/drawing/2014/main" val="20000"/>
                    </a:ext>
                  </a:extLst>
                </a:gridCol>
                <a:gridCol w="2113625">
                  <a:extLst>
                    <a:ext uri="{9D8B030D-6E8A-4147-A177-3AD203B41FA5}">
                      <a16:colId xmlns:a16="http://schemas.microsoft.com/office/drawing/2014/main" val="20001"/>
                    </a:ext>
                  </a:extLst>
                </a:gridCol>
                <a:gridCol w="1816375">
                  <a:extLst>
                    <a:ext uri="{9D8B030D-6E8A-4147-A177-3AD203B41FA5}">
                      <a16:colId xmlns:a16="http://schemas.microsoft.com/office/drawing/2014/main" val="20002"/>
                    </a:ext>
                  </a:extLst>
                </a:gridCol>
                <a:gridCol w="3216400">
                  <a:extLst>
                    <a:ext uri="{9D8B030D-6E8A-4147-A177-3AD203B41FA5}">
                      <a16:colId xmlns:a16="http://schemas.microsoft.com/office/drawing/2014/main" val="20003"/>
                    </a:ext>
                  </a:extLst>
                </a:gridCol>
              </a:tblGrid>
              <a:tr h="24290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Component</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Completion Date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Facility - Equipment</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 sz="1200">
                          <a:solidFill>
                            <a:schemeClr val="dk1"/>
                          </a:solidFill>
                        </a:rPr>
                        <a:t>Lens</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OPT.2: Optical Alignment</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Project Room - </a:t>
                      </a:r>
                      <a:r>
                        <a:rPr lang="en" sz="1200">
                          <a:solidFill>
                            <a:schemeClr val="dk1"/>
                          </a:solidFill>
                        </a:rPr>
                        <a:t>Lens, sensor, test paper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34725">
                <a:tc>
                  <a:txBody>
                    <a:bodyPr/>
                    <a:lstStyle/>
                    <a:p>
                      <a:pPr marL="0" lvl="0" indent="0" algn="l" rtl="0">
                        <a:spcBef>
                          <a:spcPts val="0"/>
                        </a:spcBef>
                        <a:spcAft>
                          <a:spcPts val="0"/>
                        </a:spcAft>
                        <a:buNone/>
                      </a:pPr>
                      <a:r>
                        <a:rPr lang="en" sz="1200"/>
                        <a:t>Lens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OPT.3: Sharpness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Project Room - Lens, sensor, test unit</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Lens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OPT.4: Focus Accuracy</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Project Room - Lens, sensor, test unit</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Lens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OPT.5: Distance Focus</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Outside at night - </a:t>
                      </a:r>
                      <a:r>
                        <a:rPr lang="en" sz="1200">
                          <a:solidFill>
                            <a:schemeClr val="dk1"/>
                          </a:solidFill>
                        </a:rPr>
                        <a:t>Lens, sensor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200"/>
                        <a:t>Linear Actuator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t>STR.1: Force</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Project Space - Linear actuator, power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l" rtl="0">
                        <a:spcBef>
                          <a:spcPts val="0"/>
                        </a:spcBef>
                        <a:spcAft>
                          <a:spcPts val="0"/>
                        </a:spcAft>
                        <a:buNone/>
                      </a:pPr>
                      <a:r>
                        <a:rPr lang="en" sz="1200"/>
                        <a:t>IR Sensor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ELE.1: IR Sensor </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Outside at night - IR, Arduino, power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0">
                <a:tc>
                  <a:txBody>
                    <a:bodyPr/>
                    <a:lstStyle/>
                    <a:p>
                      <a:pPr marL="0" lvl="0" indent="0" algn="l" rtl="0">
                        <a:spcBef>
                          <a:spcPts val="0"/>
                        </a:spcBef>
                        <a:spcAft>
                          <a:spcPts val="0"/>
                        </a:spcAft>
                        <a:buNone/>
                      </a:pPr>
                      <a:r>
                        <a:rPr lang="en" sz="1200"/>
                        <a:t>Temp Sensor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ELE.2: Temp Sensor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Outside at night - Temp, Arduino, power, ice</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29300">
                <a:tc>
                  <a:txBody>
                    <a:bodyPr/>
                    <a:lstStyle/>
                    <a:p>
                      <a:pPr marL="0" lvl="0" indent="0" algn="l" rtl="0">
                        <a:spcBef>
                          <a:spcPts val="0"/>
                        </a:spcBef>
                        <a:spcAft>
                          <a:spcPts val="0"/>
                        </a:spcAft>
                        <a:buNone/>
                      </a:pPr>
                      <a:r>
                        <a:rPr lang="en" sz="1200"/>
                        <a:t>Humidity Sensor</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rPr>
                        <a:t>ELE.3: Humidity Sensor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Outside at night - Humidity, Arduino, power</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0">
                <a:tc>
                  <a:txBody>
                    <a:bodyPr/>
                    <a:lstStyle/>
                    <a:p>
                      <a:pPr marL="0" lvl="0" indent="0" algn="l" rtl="0">
                        <a:spcBef>
                          <a:spcPts val="0"/>
                        </a:spcBef>
                        <a:spcAft>
                          <a:spcPts val="0"/>
                        </a:spcAft>
                        <a:buNone/>
                      </a:pPr>
                      <a:r>
                        <a:rPr lang="en" sz="1200"/>
                        <a:t>Image Processing </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DAT.2: Image Processing </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Project Space - None</a:t>
                      </a:r>
                      <a:endParaRPr sz="12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bl>
          </a:graphicData>
        </a:graphic>
      </p:graphicFrame>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746"/>
        <p:cNvGrpSpPr/>
        <p:nvPr/>
      </p:nvGrpSpPr>
      <p:grpSpPr>
        <a:xfrm>
          <a:off x="0" y="0"/>
          <a:ext cx="0" cy="0"/>
          <a:chOff x="0" y="0"/>
          <a:chExt cx="0" cy="0"/>
        </a:xfrm>
      </p:grpSpPr>
      <p:sp>
        <p:nvSpPr>
          <p:cNvPr id="1747" name="Google Shape;1747;p15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2: Subsystem Testing</a:t>
            </a:r>
            <a:endParaRPr/>
          </a:p>
        </p:txBody>
      </p:sp>
      <p:sp>
        <p:nvSpPr>
          <p:cNvPr id="1748" name="Google Shape;1748;p15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142</a:t>
            </a:fld>
            <a:endParaRPr/>
          </a:p>
        </p:txBody>
      </p:sp>
      <p:graphicFrame>
        <p:nvGraphicFramePr>
          <p:cNvPr id="1749" name="Google Shape;1749;p154"/>
          <p:cNvGraphicFramePr/>
          <p:nvPr/>
        </p:nvGraphicFramePr>
        <p:xfrm>
          <a:off x="552750" y="744600"/>
          <a:ext cx="8038475" cy="3981200"/>
        </p:xfrm>
        <a:graphic>
          <a:graphicData uri="http://schemas.openxmlformats.org/drawingml/2006/table">
            <a:tbl>
              <a:tblPr>
                <a:noFill/>
                <a:tableStyleId>{E18D6895-F6FA-44B1-86B1-A99637D5D8EA}</a:tableStyleId>
              </a:tblPr>
              <a:tblGrid>
                <a:gridCol w="1082050">
                  <a:extLst>
                    <a:ext uri="{9D8B030D-6E8A-4147-A177-3AD203B41FA5}">
                      <a16:colId xmlns:a16="http://schemas.microsoft.com/office/drawing/2014/main" val="20000"/>
                    </a:ext>
                  </a:extLst>
                </a:gridCol>
                <a:gridCol w="3515475">
                  <a:extLst>
                    <a:ext uri="{9D8B030D-6E8A-4147-A177-3AD203B41FA5}">
                      <a16:colId xmlns:a16="http://schemas.microsoft.com/office/drawing/2014/main" val="20001"/>
                    </a:ext>
                  </a:extLst>
                </a:gridCol>
                <a:gridCol w="1404100">
                  <a:extLst>
                    <a:ext uri="{9D8B030D-6E8A-4147-A177-3AD203B41FA5}">
                      <a16:colId xmlns:a16="http://schemas.microsoft.com/office/drawing/2014/main" val="20002"/>
                    </a:ext>
                  </a:extLst>
                </a:gridCol>
                <a:gridCol w="2036850">
                  <a:extLst>
                    <a:ext uri="{9D8B030D-6E8A-4147-A177-3AD203B41FA5}">
                      <a16:colId xmlns:a16="http://schemas.microsoft.com/office/drawing/2014/main" val="20003"/>
                    </a:ext>
                  </a:extLst>
                </a:gridCol>
              </a:tblGrid>
              <a:tr h="35430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Subsystem</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Test(s) Name</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Completion Date</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Facility - </a:t>
                      </a:r>
                      <a:r>
                        <a:rPr lang="en" sz="1100" b="1">
                          <a:solidFill>
                            <a:schemeClr val="dk1"/>
                          </a:solidFill>
                          <a:latin typeface="Helvetica Neue"/>
                          <a:ea typeface="Helvetica Neue"/>
                          <a:cs typeface="Helvetica Neue"/>
                          <a:sym typeface="Helvetica Neue"/>
                        </a:rPr>
                        <a:t>Equipment</a:t>
                      </a:r>
                      <a:endParaRPr sz="1100" b="1">
                        <a:latin typeface="Helvetica Neue"/>
                        <a:ea typeface="Helvetica Neue"/>
                        <a:cs typeface="Helvetica Neue"/>
                        <a:sym typeface="Helvetica Neue"/>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787975">
                <a:tc>
                  <a:txBody>
                    <a:bodyPr/>
                    <a:lstStyle/>
                    <a:p>
                      <a:pPr marL="0" lvl="0" indent="0" algn="l" rtl="0">
                        <a:spcBef>
                          <a:spcPts val="0"/>
                        </a:spcBef>
                        <a:spcAft>
                          <a:spcPts val="0"/>
                        </a:spcAft>
                        <a:buNone/>
                      </a:pPr>
                      <a:r>
                        <a:rPr lang="en" sz="1100"/>
                        <a:t>Optics</a:t>
                      </a:r>
                      <a:endParaRPr sz="11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OPT.1: Basic Functionality</a:t>
                      </a:r>
                      <a:endParaRPr sz="1200"/>
                    </a:p>
                    <a:p>
                      <a:pPr marL="0" lvl="0" indent="0" algn="l" rtl="0">
                        <a:spcBef>
                          <a:spcPts val="0"/>
                        </a:spcBef>
                        <a:spcAft>
                          <a:spcPts val="0"/>
                        </a:spcAft>
                        <a:buNone/>
                      </a:pPr>
                      <a:r>
                        <a:rPr lang="en" sz="1200"/>
                        <a:t>OPT.6: Pointing</a:t>
                      </a:r>
                      <a:endParaRPr sz="1200"/>
                    </a:p>
                    <a:p>
                      <a:pPr marL="0" lvl="0" indent="0" algn="l" rtl="0">
                        <a:spcBef>
                          <a:spcPts val="0"/>
                        </a:spcBef>
                        <a:spcAft>
                          <a:spcPts val="0"/>
                        </a:spcAft>
                        <a:buNone/>
                      </a:pPr>
                      <a:r>
                        <a:rPr lang="en" sz="1200"/>
                        <a:t>OPT.7: LSM*</a:t>
                      </a:r>
                      <a:endParaRPr sz="1200"/>
                    </a:p>
                    <a:p>
                      <a:pPr marL="0" lvl="0" indent="0" algn="l" rtl="0">
                        <a:spcBef>
                          <a:spcPts val="0"/>
                        </a:spcBef>
                        <a:spcAft>
                          <a:spcPts val="0"/>
                        </a:spcAft>
                        <a:buNone/>
                      </a:pPr>
                      <a:r>
                        <a:rPr lang="en" sz="1200"/>
                        <a:t>OPT.8: Optics Day in the Life</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2/20/22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Projects Room - </a:t>
                      </a:r>
                      <a:r>
                        <a:rPr lang="en" sz="1200">
                          <a:solidFill>
                            <a:schemeClr val="dk1"/>
                          </a:solidFill>
                        </a:rPr>
                        <a:t>Lens, sensor, test paper</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46975">
                <a:tc>
                  <a:txBody>
                    <a:bodyPr/>
                    <a:lstStyle/>
                    <a:p>
                      <a:pPr marL="0" lvl="0" indent="0" algn="l" rtl="0">
                        <a:spcBef>
                          <a:spcPts val="0"/>
                        </a:spcBef>
                        <a:spcAft>
                          <a:spcPts val="0"/>
                        </a:spcAft>
                        <a:buNone/>
                      </a:pPr>
                      <a:r>
                        <a:rPr lang="en" sz="1100"/>
                        <a:t>Structures</a:t>
                      </a:r>
                      <a:endParaRPr sz="11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STR.2: Thermal Model*</a:t>
                      </a:r>
                      <a:endParaRPr sz="1200"/>
                    </a:p>
                    <a:p>
                      <a:pPr marL="0" lvl="0" indent="0" algn="l" rtl="0">
                        <a:spcBef>
                          <a:spcPts val="0"/>
                        </a:spcBef>
                        <a:spcAft>
                          <a:spcPts val="0"/>
                        </a:spcAft>
                        <a:buNone/>
                      </a:pPr>
                      <a:r>
                        <a:rPr lang="en" sz="1200"/>
                        <a:t>STR.3: Stability</a:t>
                      </a:r>
                      <a:endParaRPr sz="1200"/>
                    </a:p>
                    <a:p>
                      <a:pPr marL="0" lvl="0" indent="0" algn="l" rtl="0">
                        <a:spcBef>
                          <a:spcPts val="0"/>
                        </a:spcBef>
                        <a:spcAft>
                          <a:spcPts val="0"/>
                        </a:spcAft>
                        <a:buNone/>
                      </a:pPr>
                      <a:r>
                        <a:rPr lang="en" sz="1200"/>
                        <a:t>STR.4: Water Protection</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2/20/22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Outside aero - full structure, water, water can, thermocouples</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0650">
                <a:tc>
                  <a:txBody>
                    <a:bodyPr/>
                    <a:lstStyle/>
                    <a:p>
                      <a:pPr marL="0" lvl="0" indent="0" algn="l" rtl="0">
                        <a:spcBef>
                          <a:spcPts val="0"/>
                        </a:spcBef>
                        <a:spcAft>
                          <a:spcPts val="0"/>
                        </a:spcAft>
                        <a:buNone/>
                      </a:pPr>
                      <a:r>
                        <a:rPr lang="en" sz="1100"/>
                        <a:t>Orbit Determination</a:t>
                      </a:r>
                      <a:endParaRPr sz="11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ORB.1-7: All Keplerian Element Tests</a:t>
                      </a:r>
                      <a:endParaRPr sz="1200"/>
                    </a:p>
                    <a:p>
                      <a:pPr marL="0" lvl="0" indent="0" algn="l" rtl="0">
                        <a:spcBef>
                          <a:spcPts val="0"/>
                        </a:spcBef>
                        <a:spcAft>
                          <a:spcPts val="0"/>
                        </a:spcAft>
                        <a:buClr>
                          <a:schemeClr val="dk1"/>
                        </a:buClr>
                        <a:buSzPts val="1100"/>
                        <a:buFont typeface="Arial"/>
                        <a:buNone/>
                      </a:pPr>
                      <a:r>
                        <a:rPr lang="en" sz="1200">
                          <a:solidFill>
                            <a:schemeClr val="dk1"/>
                          </a:solidFill>
                        </a:rPr>
                        <a:t>ORB.8: Close Approach Event Prediction </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3/20/22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Projects Room - N/A</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2875">
                <a:tc>
                  <a:txBody>
                    <a:bodyPr/>
                    <a:lstStyle/>
                    <a:p>
                      <a:pPr marL="0" lvl="0" indent="0" algn="l" rtl="0">
                        <a:spcBef>
                          <a:spcPts val="0"/>
                        </a:spcBef>
                        <a:spcAft>
                          <a:spcPts val="0"/>
                        </a:spcAft>
                        <a:buNone/>
                      </a:pPr>
                      <a:r>
                        <a:rPr lang="en" sz="1100"/>
                        <a:t>Electronics</a:t>
                      </a:r>
                      <a:endParaRPr sz="11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ELE.4: Power Interface </a:t>
                      </a:r>
                      <a:endParaRPr sz="1200"/>
                    </a:p>
                    <a:p>
                      <a:pPr marL="0" lvl="0" indent="0" algn="l" rtl="0">
                        <a:spcBef>
                          <a:spcPts val="0"/>
                        </a:spcBef>
                        <a:spcAft>
                          <a:spcPts val="0"/>
                        </a:spcAft>
                        <a:buNone/>
                      </a:pPr>
                      <a:r>
                        <a:rPr lang="en" sz="1200"/>
                        <a:t>ELE.5: Power Failure</a:t>
                      </a:r>
                      <a:endParaRPr sz="1200"/>
                    </a:p>
                    <a:p>
                      <a:pPr marL="0" lvl="0" indent="0" algn="l" rtl="0">
                        <a:spcBef>
                          <a:spcPts val="0"/>
                        </a:spcBef>
                        <a:spcAft>
                          <a:spcPts val="0"/>
                        </a:spcAft>
                        <a:buNone/>
                      </a:pPr>
                      <a:r>
                        <a:rPr lang="en" sz="1200"/>
                        <a:t>ELE.6: Communication/Data Interface</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2/20/22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Projects Room - All electronics, linear actuator</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7750">
                <a:tc>
                  <a:txBody>
                    <a:bodyPr/>
                    <a:lstStyle/>
                    <a:p>
                      <a:pPr marL="0" lvl="0" indent="0" algn="l" rtl="0">
                        <a:spcBef>
                          <a:spcPts val="0"/>
                        </a:spcBef>
                        <a:spcAft>
                          <a:spcPts val="0"/>
                        </a:spcAft>
                        <a:buNone/>
                      </a:pPr>
                      <a:r>
                        <a:rPr lang="en" sz="1100">
                          <a:solidFill>
                            <a:schemeClr val="dk1"/>
                          </a:solidFill>
                        </a:rPr>
                        <a:t>Data Flow</a:t>
                      </a:r>
                      <a:endParaRPr sz="11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DAT.1: Communications</a:t>
                      </a:r>
                      <a:endParaRPr sz="1200"/>
                    </a:p>
                    <a:p>
                      <a:pPr marL="0" lvl="0" indent="0" algn="l" rtl="0">
                        <a:spcBef>
                          <a:spcPts val="0"/>
                        </a:spcBef>
                        <a:spcAft>
                          <a:spcPts val="0"/>
                        </a:spcAft>
                        <a:buNone/>
                      </a:pPr>
                      <a:r>
                        <a:rPr lang="en" sz="1200"/>
                        <a:t>DAT.3: Alert Timing*</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Projects Room - N/A</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37750">
                <a:tc>
                  <a:txBody>
                    <a:bodyPr/>
                    <a:lstStyle/>
                    <a:p>
                      <a:pPr marL="0" lvl="0" indent="0" algn="l" rtl="0">
                        <a:spcBef>
                          <a:spcPts val="0"/>
                        </a:spcBef>
                        <a:spcAft>
                          <a:spcPts val="0"/>
                        </a:spcAft>
                        <a:buNone/>
                      </a:pPr>
                      <a:r>
                        <a:rPr lang="en" sz="1100">
                          <a:solidFill>
                            <a:schemeClr val="dk1"/>
                          </a:solidFill>
                        </a:rPr>
                        <a:t>Algorithm</a:t>
                      </a:r>
                      <a:endParaRPr sz="1100">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a:t>ALG.1-6: POLs </a:t>
                      </a:r>
                      <a:endParaRPr sz="1200"/>
                    </a:p>
                    <a:p>
                      <a:pPr marL="0" lvl="0" indent="0" algn="l" rtl="0">
                        <a:spcBef>
                          <a:spcPts val="0"/>
                        </a:spcBef>
                        <a:spcAft>
                          <a:spcPts val="0"/>
                        </a:spcAft>
                        <a:buClr>
                          <a:schemeClr val="dk1"/>
                        </a:buClr>
                        <a:buSzPts val="1100"/>
                        <a:buFont typeface="Arial"/>
                        <a:buNone/>
                      </a:pPr>
                      <a:r>
                        <a:rPr lang="en" sz="1200">
                          <a:solidFill>
                            <a:schemeClr val="dk1"/>
                          </a:solidFill>
                        </a:rPr>
                        <a:t>ALG.7-10: Events</a:t>
                      </a:r>
                      <a:endParaRPr sz="1200"/>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200">
                          <a:solidFill>
                            <a:schemeClr val="dk1"/>
                          </a:solidFill>
                        </a:rPr>
                        <a:t>Projects Room - N/A</a:t>
                      </a:r>
                      <a:endParaRPr sz="12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4" name="Google Shape;1754;p15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Testing Phase 3: System Testing</a:t>
            </a:r>
            <a:endParaRPr/>
          </a:p>
        </p:txBody>
      </p:sp>
      <p:sp>
        <p:nvSpPr>
          <p:cNvPr id="1755" name="Google Shape;1755;p15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143</a:t>
            </a:fld>
            <a:endParaRPr/>
          </a:p>
        </p:txBody>
      </p:sp>
      <p:graphicFrame>
        <p:nvGraphicFramePr>
          <p:cNvPr id="1756" name="Google Shape;1756;p155"/>
          <p:cNvGraphicFramePr/>
          <p:nvPr/>
        </p:nvGraphicFramePr>
        <p:xfrm>
          <a:off x="904300" y="1392878"/>
          <a:ext cx="7335375" cy="2223630"/>
        </p:xfrm>
        <a:graphic>
          <a:graphicData uri="http://schemas.openxmlformats.org/drawingml/2006/table">
            <a:tbl>
              <a:tblPr>
                <a:noFill/>
                <a:tableStyleId>{E18D6895-F6FA-44B1-86B1-A99637D5D8EA}</a:tableStyleId>
              </a:tblPr>
              <a:tblGrid>
                <a:gridCol w="2563400">
                  <a:extLst>
                    <a:ext uri="{9D8B030D-6E8A-4147-A177-3AD203B41FA5}">
                      <a16:colId xmlns:a16="http://schemas.microsoft.com/office/drawing/2014/main" val="20000"/>
                    </a:ext>
                  </a:extLst>
                </a:gridCol>
                <a:gridCol w="2259800">
                  <a:extLst>
                    <a:ext uri="{9D8B030D-6E8A-4147-A177-3AD203B41FA5}">
                      <a16:colId xmlns:a16="http://schemas.microsoft.com/office/drawing/2014/main" val="20001"/>
                    </a:ext>
                  </a:extLst>
                </a:gridCol>
                <a:gridCol w="2512175">
                  <a:extLst>
                    <a:ext uri="{9D8B030D-6E8A-4147-A177-3AD203B41FA5}">
                      <a16:colId xmlns:a16="http://schemas.microsoft.com/office/drawing/2014/main" val="20002"/>
                    </a:ext>
                  </a:extLst>
                </a:gridCol>
              </a:tblGrid>
              <a:tr h="3733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Completion Date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Facility - </a:t>
                      </a:r>
                      <a:r>
                        <a:rPr lang="en" b="1">
                          <a:solidFill>
                            <a:schemeClr val="dk1"/>
                          </a:solidFill>
                          <a:latin typeface="Helvetica Neue"/>
                          <a:ea typeface="Helvetica Neue"/>
                          <a:cs typeface="Helvetica Neue"/>
                          <a:sym typeface="Helvetica Neue"/>
                        </a:rPr>
                        <a:t>Equipment</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05950">
                <a:tc>
                  <a:txBody>
                    <a:bodyPr/>
                    <a:lstStyle/>
                    <a:p>
                      <a:pPr marL="0" lvl="0" indent="0" algn="l" rtl="0">
                        <a:spcBef>
                          <a:spcPts val="0"/>
                        </a:spcBef>
                        <a:spcAft>
                          <a:spcPts val="0"/>
                        </a:spcAft>
                        <a:buNone/>
                      </a:pPr>
                      <a:r>
                        <a:rPr lang="en"/>
                        <a:t>Full System Software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None</a:t>
                      </a:r>
                      <a:r>
                        <a:rPr lang="en" sz="1200">
                          <a:solidFill>
                            <a:schemeClr val="dk1"/>
                          </a:solidFill>
                        </a:rPr>
                        <a:t> - </a:t>
                      </a:r>
                      <a:r>
                        <a:rPr lang="en">
                          <a:solidFill>
                            <a:schemeClr val="dk1"/>
                          </a:solidFill>
                        </a:rPr>
                        <a:t>Full System</a:t>
                      </a:r>
                      <a:endParaRPr sz="12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5950">
                <a:tc>
                  <a:txBody>
                    <a:bodyPr/>
                    <a:lstStyle/>
                    <a:p>
                      <a:pPr marL="0" lvl="0" indent="0" algn="l" rtl="0">
                        <a:spcBef>
                          <a:spcPts val="0"/>
                        </a:spcBef>
                        <a:spcAft>
                          <a:spcPts val="0"/>
                        </a:spcAft>
                        <a:buNone/>
                      </a:pPr>
                      <a:r>
                        <a:rPr lang="en"/>
                        <a:t>Structure View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t>None - </a:t>
                      </a:r>
                      <a:r>
                        <a:rPr lang="en">
                          <a:solidFill>
                            <a:schemeClr val="dk1"/>
                          </a:solidFill>
                        </a:rPr>
                        <a:t>Full System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05950">
                <a:tc>
                  <a:txBody>
                    <a:bodyPr/>
                    <a:lstStyle/>
                    <a:p>
                      <a:pPr marL="0" lvl="0" indent="0" algn="l" rtl="0">
                        <a:spcBef>
                          <a:spcPts val="0"/>
                        </a:spcBef>
                        <a:spcAft>
                          <a:spcPts val="0"/>
                        </a:spcAft>
                        <a:buNone/>
                      </a:pPr>
                      <a:r>
                        <a:rPr lang="en"/>
                        <a:t>Full System Test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3/6/22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None - Full System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05950">
                <a:tc>
                  <a:txBody>
                    <a:bodyPr/>
                    <a:lstStyle/>
                    <a:p>
                      <a:pPr marL="0" lvl="0" indent="0" algn="l" rtl="0">
                        <a:spcBef>
                          <a:spcPts val="0"/>
                        </a:spcBef>
                        <a:spcAft>
                          <a:spcPts val="0"/>
                        </a:spcAft>
                        <a:buClr>
                          <a:schemeClr val="dk1"/>
                        </a:buClr>
                        <a:buSzPts val="1100"/>
                        <a:buFont typeface="Arial"/>
                        <a:buNone/>
                      </a:pPr>
                      <a:r>
                        <a:rPr lang="en">
                          <a:solidFill>
                            <a:schemeClr val="dk1"/>
                          </a:solidFill>
                        </a:rPr>
                        <a:t>Full System Day in the Life (Field Testing)</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4/10/22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None - Full System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15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Optics (OPT) V&amp;V Overview</a:t>
            </a:r>
            <a:endParaRPr/>
          </a:p>
        </p:txBody>
      </p:sp>
      <p:sp>
        <p:nvSpPr>
          <p:cNvPr id="1762" name="Google Shape;1762;p15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144</a:t>
            </a:fld>
            <a:endParaRPr/>
          </a:p>
        </p:txBody>
      </p:sp>
      <p:graphicFrame>
        <p:nvGraphicFramePr>
          <p:cNvPr id="1763" name="Google Shape;1763;p156"/>
          <p:cNvGraphicFramePr/>
          <p:nvPr/>
        </p:nvGraphicFramePr>
        <p:xfrm>
          <a:off x="1616975" y="801578"/>
          <a:ext cx="5910025" cy="3540330"/>
        </p:xfrm>
        <a:graphic>
          <a:graphicData uri="http://schemas.openxmlformats.org/drawingml/2006/table">
            <a:tbl>
              <a:tblPr>
                <a:noFill/>
                <a:tableStyleId>{E18D6895-F6FA-44B1-86B1-A99637D5D8EA}</a:tableStyleId>
              </a:tblPr>
              <a:tblGrid>
                <a:gridCol w="1587925">
                  <a:extLst>
                    <a:ext uri="{9D8B030D-6E8A-4147-A177-3AD203B41FA5}">
                      <a16:colId xmlns:a16="http://schemas.microsoft.com/office/drawing/2014/main" val="20000"/>
                    </a:ext>
                  </a:extLst>
                </a:gridCol>
                <a:gridCol w="2582675">
                  <a:extLst>
                    <a:ext uri="{9D8B030D-6E8A-4147-A177-3AD203B41FA5}">
                      <a16:colId xmlns:a16="http://schemas.microsoft.com/office/drawing/2014/main" val="20001"/>
                    </a:ext>
                  </a:extLst>
                </a:gridCol>
                <a:gridCol w="1739425">
                  <a:extLst>
                    <a:ext uri="{9D8B030D-6E8A-4147-A177-3AD203B41FA5}">
                      <a16:colId xmlns:a16="http://schemas.microsoft.com/office/drawing/2014/main" val="20002"/>
                    </a:ext>
                  </a:extLst>
                </a:gridCol>
              </a:tblGrid>
              <a:tr h="40995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OPT.1</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Basic Optics Functionality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Optical Alignment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OPT.3</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Sharpness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OPT.4</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Focus Accuracy Test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OPT.5</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Distance Focus</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OPT.6</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Pointing</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OPT.7</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LSM</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OPT.8</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Optics Day in the Life</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15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OPT.1: Basic Optics Functionality</a:t>
            </a:r>
            <a:endParaRPr/>
          </a:p>
        </p:txBody>
      </p:sp>
      <p:sp>
        <p:nvSpPr>
          <p:cNvPr id="1769" name="Google Shape;1769;p15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145</a:t>
            </a:fld>
            <a:endParaRPr/>
          </a:p>
        </p:txBody>
      </p:sp>
      <p:graphicFrame>
        <p:nvGraphicFramePr>
          <p:cNvPr id="1770" name="Google Shape;1770;p157"/>
          <p:cNvGraphicFramePr/>
          <p:nvPr/>
        </p:nvGraphicFramePr>
        <p:xfrm>
          <a:off x="0" y="1828800"/>
          <a:ext cx="9144000" cy="1483741"/>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r h="762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Take a photo of the lockers in the senior projects room and review the photos to confirm the lens functioned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Inspect the image to confirm there is no obvious warping, uneven brightness, uneven focus, or spots.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Clean the lens, place the lens on a known functional camera body, mount to a tripod, take a photo, and review the photo.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Known functional camera body</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Lens cleaner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SD Card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sp>
        <p:nvSpPr>
          <p:cNvPr id="1775" name="Google Shape;1775;p15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OPT.2: Optical Alignment Test</a:t>
            </a:r>
            <a:endParaRPr/>
          </a:p>
        </p:txBody>
      </p:sp>
      <p:sp>
        <p:nvSpPr>
          <p:cNvPr id="1776" name="Google Shape;1776;p15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146</a:t>
            </a:fld>
            <a:endParaRPr/>
          </a:p>
        </p:txBody>
      </p:sp>
      <p:graphicFrame>
        <p:nvGraphicFramePr>
          <p:cNvPr id="1777" name="Google Shape;1777;p158"/>
          <p:cNvGraphicFramePr/>
          <p:nvPr/>
        </p:nvGraphicFramePr>
        <p:xfrm>
          <a:off x="0" y="1653100"/>
          <a:ext cx="9144000" cy="232283"/>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778" name="Google Shape;1778;p158"/>
          <p:cNvGraphicFramePr/>
          <p:nvPr/>
        </p:nvGraphicFramePr>
        <p:xfrm>
          <a:off x="0" y="1900750"/>
          <a:ext cx="9144000" cy="1777238"/>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Tape the optics test paper to the wall and align the camera such that the center circle fills the screen. Start recording the camera. Adjust the focus to cover all ranges three times over approximately 30 seconds. Review the recorded video.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Review the video and by visual inspection confirm the center of the circle does not move and that the whole image goes in focus and out of focus at the same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Clean the lens, place the lens on a known functional camera body, tape the optics test paper to the wall, adjust the distance between the lens and wall to ensure the whole wheel is in focus, conduct the test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Known functional camera body</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Lens cleaner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Tape</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SD Card</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Optics test paper printed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pic>
        <p:nvPicPr>
          <p:cNvPr id="1779" name="Google Shape;1779;p15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12474" y="-84575"/>
            <a:ext cx="2831524" cy="1592749"/>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15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OPT.3: Sharpness Test</a:t>
            </a:r>
            <a:endParaRPr/>
          </a:p>
        </p:txBody>
      </p:sp>
      <p:sp>
        <p:nvSpPr>
          <p:cNvPr id="1785" name="Google Shape;1785;p15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147</a:t>
            </a:fld>
            <a:endParaRPr/>
          </a:p>
        </p:txBody>
      </p:sp>
      <p:graphicFrame>
        <p:nvGraphicFramePr>
          <p:cNvPr id="1786" name="Google Shape;1786;p159"/>
          <p:cNvGraphicFramePr/>
          <p:nvPr/>
        </p:nvGraphicFramePr>
        <p:xfrm>
          <a:off x="0" y="1571625"/>
          <a:ext cx="9144000" cy="232283"/>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787" name="Google Shape;1787;p159"/>
          <p:cNvGraphicFramePr/>
          <p:nvPr/>
        </p:nvGraphicFramePr>
        <p:xfrm>
          <a:off x="0" y="1819275"/>
          <a:ext cx="9144000" cy="1777238"/>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Tape the optics test paper to the wall and align the camera so that the paper fills the screen, do not move the camera or the test paper for the duration of the test. Start at the largest aperture, take a photo, decrease the aperture 1 stop, take a photo, repeat until the aperture is at a minimum.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Review the photos and by visual inspection confirm the sharpness stays the same across the optics test paper for all apertures.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Clean the lens, place the lens on a known functional camera body, tape the optics test paper to the wall, adjust the distance between the lens and wall to ensure the optics test paper is in frame, do not move the setup for the duration of the test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Known functional camera body</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Lens cleaner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Tape</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SD Card</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Optics test paper printed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pic>
        <p:nvPicPr>
          <p:cNvPr id="1788" name="Google Shape;1788;p15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312474" y="-84575"/>
            <a:ext cx="2831524" cy="159274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p16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OPT.4: Focus Accuracy Test</a:t>
            </a:r>
            <a:endParaRPr/>
          </a:p>
        </p:txBody>
      </p:sp>
      <p:sp>
        <p:nvSpPr>
          <p:cNvPr id="1794" name="Google Shape;1794;p16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148</a:t>
            </a:fld>
            <a:endParaRPr/>
          </a:p>
        </p:txBody>
      </p:sp>
      <p:graphicFrame>
        <p:nvGraphicFramePr>
          <p:cNvPr id="1795" name="Google Shape;1795;p160"/>
          <p:cNvGraphicFramePr/>
          <p:nvPr/>
        </p:nvGraphicFramePr>
        <p:xfrm>
          <a:off x="0" y="1657350"/>
          <a:ext cx="9144000" cy="232283"/>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796" name="Google Shape;1796;p160"/>
          <p:cNvGraphicFramePr/>
          <p:nvPr/>
        </p:nvGraphicFramePr>
        <p:xfrm>
          <a:off x="0" y="1905000"/>
          <a:ext cx="9144000" cy="1601978"/>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the focus accuracy test unit on the table, attach the camera the tripod, focus the camera on the middle and take a photo, review the photo to confirm if the camera is forward or back focusing. Repeat for a known functioning camera body and for the chosen project sensor.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Review the photos and by visual inspection confirm if the zero is the most in-focus and sharpest point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Clean the lens, place the lens on a known functional camera body, turn off camera corrections, center auto focus, set to wides aperture, use a timer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Known functional camera body</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Sensor for the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Lens cleaner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Test Unit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SD Card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pic>
        <p:nvPicPr>
          <p:cNvPr id="1797" name="Google Shape;1797;p1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23553" y="-73675"/>
            <a:ext cx="1723422" cy="15811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801"/>
        <p:cNvGrpSpPr/>
        <p:nvPr/>
      </p:nvGrpSpPr>
      <p:grpSpPr>
        <a:xfrm>
          <a:off x="0" y="0"/>
          <a:ext cx="0" cy="0"/>
          <a:chOff x="0" y="0"/>
          <a:chExt cx="0" cy="0"/>
        </a:xfrm>
      </p:grpSpPr>
      <p:sp>
        <p:nvSpPr>
          <p:cNvPr id="1802" name="Google Shape;1802;p16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OPT.6: Pointing</a:t>
            </a:r>
            <a:endParaRPr/>
          </a:p>
        </p:txBody>
      </p:sp>
      <p:sp>
        <p:nvSpPr>
          <p:cNvPr id="1803" name="Google Shape;1803;p16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149</a:t>
            </a:fld>
            <a:endParaRPr/>
          </a:p>
        </p:txBody>
      </p:sp>
      <p:graphicFrame>
        <p:nvGraphicFramePr>
          <p:cNvPr id="1804" name="Google Shape;1804;p161"/>
          <p:cNvGraphicFramePr/>
          <p:nvPr/>
        </p:nvGraphicFramePr>
        <p:xfrm>
          <a:off x="0" y="1828800"/>
          <a:ext cx="9144000" cy="232283"/>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805" name="Google Shape;1805;p161"/>
          <p:cNvGraphicFramePr/>
          <p:nvPr/>
        </p:nvGraphicFramePr>
        <p:xfrm>
          <a:off x="0" y="2076450"/>
          <a:ext cx="9144000" cy="1251458"/>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Determine azimuth and elevation angle of the Moon and use those angles to position the optics system to point at the Moon. Take a photo and confirm the Moon is in the center of the image.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Review the photos and by visual inspection confirm that the Moon is in the center of the image (focusing does not matter). Use a grid system to confirm the position of the Moon in the frame.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optics system on the mount and place the mount on a tripod, adjust the azimuth and elevation angle, take a photo .</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Sensor for the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72"/>
        <p:cNvGrpSpPr/>
        <p:nvPr/>
      </p:nvGrpSpPr>
      <p:grpSpPr>
        <a:xfrm>
          <a:off x="0" y="0"/>
          <a:ext cx="0" cy="0"/>
          <a:chOff x="0" y="0"/>
          <a:chExt cx="0" cy="0"/>
        </a:xfrm>
      </p:grpSpPr>
      <p:sp>
        <p:nvSpPr>
          <p:cNvPr id="273" name="Google Shape;273;p27"/>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Baseline Design</a:t>
            </a:r>
            <a:endParaRPr sz="4310" b="1">
              <a:solidFill>
                <a:srgbClr val="EFEFEF"/>
              </a:solidFill>
            </a:endParaRPr>
          </a:p>
        </p:txBody>
      </p:sp>
      <p:sp>
        <p:nvSpPr>
          <p:cNvPr id="274" name="Google Shape;274;p27"/>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15</a:t>
            </a:fld>
            <a:endParaRPr sz="1300">
              <a:solidFill>
                <a:schemeClr val="lt1"/>
              </a:solidFill>
              <a:latin typeface="Helvetica Neue"/>
              <a:ea typeface="Helvetica Neue"/>
              <a:cs typeface="Helvetica Neue"/>
              <a:sym typeface="Helvetica Neue"/>
            </a:endParaRPr>
          </a:p>
        </p:txBody>
      </p:sp>
      <p:sp>
        <p:nvSpPr>
          <p:cNvPr id="275" name="Google Shape;275;p2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276" name="Google Shape;276;p27"/>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Baseline Design</a:t>
            </a:r>
            <a:endParaRPr sz="1200" b="1">
              <a:solidFill>
                <a:srgbClr val="EEEEEE"/>
              </a:solidFill>
            </a:endParaRPr>
          </a:p>
        </p:txBody>
      </p:sp>
      <p:sp>
        <p:nvSpPr>
          <p:cNvPr id="277" name="Google Shape;277;p27"/>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278" name="Google Shape;278;p27"/>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79" name="Google Shape;279;p27"/>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80" name="Google Shape;280;p27"/>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p16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OPT.5: Distance Focus</a:t>
            </a:r>
            <a:endParaRPr/>
          </a:p>
        </p:txBody>
      </p:sp>
      <p:sp>
        <p:nvSpPr>
          <p:cNvPr id="1811" name="Google Shape;1811;p16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150</a:t>
            </a:fld>
            <a:endParaRPr/>
          </a:p>
        </p:txBody>
      </p:sp>
      <p:graphicFrame>
        <p:nvGraphicFramePr>
          <p:cNvPr id="1812" name="Google Shape;1812;p162"/>
          <p:cNvGraphicFramePr/>
          <p:nvPr/>
        </p:nvGraphicFramePr>
        <p:xfrm>
          <a:off x="50925" y="2085975"/>
          <a:ext cx="9144000" cy="232283"/>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813" name="Google Shape;1813;p162"/>
          <p:cNvGraphicFramePr/>
          <p:nvPr/>
        </p:nvGraphicFramePr>
        <p:xfrm>
          <a:off x="50925" y="2333625"/>
          <a:ext cx="9144000" cy="725678"/>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4762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Point the optics system at the Moon, focus the camera, take a photo, and confirm the Moon is in focus.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Review the photos and by visual inspection confirm that the Moon is in focus.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optics system on the mount and place the mount on a tripod, point the system, take a photo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Sensor for the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16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OPT.7: LSM (Limited Stellar Magnitude)</a:t>
            </a:r>
            <a:endParaRPr/>
          </a:p>
        </p:txBody>
      </p:sp>
      <p:sp>
        <p:nvSpPr>
          <p:cNvPr id="1819" name="Google Shape;1819;p16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151</a:t>
            </a:fld>
            <a:endParaRPr/>
          </a:p>
        </p:txBody>
      </p:sp>
      <p:graphicFrame>
        <p:nvGraphicFramePr>
          <p:cNvPr id="1820" name="Google Shape;1820;p163"/>
          <p:cNvGraphicFramePr/>
          <p:nvPr/>
        </p:nvGraphicFramePr>
        <p:xfrm>
          <a:off x="0" y="105727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821" name="Google Shape;1821;p163"/>
          <p:cNvGraphicFramePr/>
          <p:nvPr/>
        </p:nvGraphicFramePr>
        <p:xfrm>
          <a:off x="0" y="130492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762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validate the LSM model by determining the lowest LSM object that the system can see.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Review the photos and by visual inspection confirm the object can be seen.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optics system on the mount and place the mount on a tripod, adjust the settings, point the system. Take a photo of the sky on three different clear nights, one with a new Moon, half Moon, and full Moon. Set the aperture, focus, and all other settings to accordingly. Run photo through image processing and identify the object that has the lowest LSM. Confirm the object matches the predicted model.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Sensor for the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16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OPT.8: Optics Day in the Life</a:t>
            </a:r>
            <a:endParaRPr/>
          </a:p>
        </p:txBody>
      </p:sp>
      <p:sp>
        <p:nvSpPr>
          <p:cNvPr id="1827" name="Google Shape;1827;p16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152</a:t>
            </a:fld>
            <a:endParaRPr/>
          </a:p>
        </p:txBody>
      </p:sp>
      <p:graphicFrame>
        <p:nvGraphicFramePr>
          <p:cNvPr id="1828" name="Google Shape;1828;p164"/>
          <p:cNvGraphicFramePr/>
          <p:nvPr/>
        </p:nvGraphicFramePr>
        <p:xfrm>
          <a:off x="0" y="9327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829" name="Google Shape;1829;p164"/>
          <p:cNvGraphicFramePr/>
          <p:nvPr/>
        </p:nvGraphicFramePr>
        <p:xfrm>
          <a:off x="0" y="11804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857375">
                  <a:extLst>
                    <a:ext uri="{9D8B030D-6E8A-4147-A177-3AD203B41FA5}">
                      <a16:colId xmlns:a16="http://schemas.microsoft.com/office/drawing/2014/main" val="20003"/>
                    </a:ext>
                  </a:extLst>
                </a:gridCol>
                <a:gridCol w="178117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2875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Tape the optics test paper to the wall and align the camera such that the paper fills the field of view. Leave the camera on and taking photos and storing photos for seven hours at one photo every five seconds, store the photos.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Review the photos and confirm all the expected photos were taken during the test. By visual inspection, confirm the photos are in focus and there are no obvious errors in the images that were taken.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Clean the lens, place the lens on the sensor, mount to a tripod, provide power that will last seven hours, adjust sensor settings to take one photo every five seconds, start the system and leave it running for seven hours.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Provided lens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Sensor for project</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Timer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Lens Cleaner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Tape</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Tripod</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Optics test paper printed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pic>
        <p:nvPicPr>
          <p:cNvPr id="1830" name="Google Shape;1830;p16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784313" y="2848750"/>
            <a:ext cx="3575373" cy="201115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834"/>
        <p:cNvGrpSpPr/>
        <p:nvPr/>
      </p:nvGrpSpPr>
      <p:grpSpPr>
        <a:xfrm>
          <a:off x="0" y="0"/>
          <a:ext cx="0" cy="0"/>
          <a:chOff x="0" y="0"/>
          <a:chExt cx="0" cy="0"/>
        </a:xfrm>
      </p:grpSpPr>
      <p:sp>
        <p:nvSpPr>
          <p:cNvPr id="1835" name="Google Shape;1835;p16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Structure (STR) V&amp;V Overview</a:t>
            </a:r>
            <a:endParaRPr/>
          </a:p>
        </p:txBody>
      </p:sp>
      <p:sp>
        <p:nvSpPr>
          <p:cNvPr id="1836" name="Google Shape;1836;p16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153</a:t>
            </a:fld>
            <a:endParaRPr/>
          </a:p>
        </p:txBody>
      </p:sp>
      <p:graphicFrame>
        <p:nvGraphicFramePr>
          <p:cNvPr id="1837" name="Google Shape;1837;p165"/>
          <p:cNvGraphicFramePr/>
          <p:nvPr/>
        </p:nvGraphicFramePr>
        <p:xfrm>
          <a:off x="1616988" y="1402903"/>
          <a:ext cx="3000000" cy="3000000"/>
        </p:xfrm>
        <a:graphic>
          <a:graphicData uri="http://schemas.openxmlformats.org/drawingml/2006/table">
            <a:tbl>
              <a:tblPr>
                <a:noFill/>
                <a:tableStyleId>{E18D6895-F6FA-44B1-86B1-A99637D5D8EA}</a:tableStyleId>
              </a:tblPr>
              <a:tblGrid>
                <a:gridCol w="1587925">
                  <a:extLst>
                    <a:ext uri="{9D8B030D-6E8A-4147-A177-3AD203B41FA5}">
                      <a16:colId xmlns:a16="http://schemas.microsoft.com/office/drawing/2014/main" val="20000"/>
                    </a:ext>
                  </a:extLst>
                </a:gridCol>
                <a:gridCol w="2429900">
                  <a:extLst>
                    <a:ext uri="{9D8B030D-6E8A-4147-A177-3AD203B41FA5}">
                      <a16:colId xmlns:a16="http://schemas.microsoft.com/office/drawing/2014/main" val="20001"/>
                    </a:ext>
                  </a:extLst>
                </a:gridCol>
                <a:gridCol w="1892200">
                  <a:extLst>
                    <a:ext uri="{9D8B030D-6E8A-4147-A177-3AD203B41FA5}">
                      <a16:colId xmlns:a16="http://schemas.microsoft.com/office/drawing/2014/main" val="20002"/>
                    </a:ext>
                  </a:extLst>
                </a:gridCol>
              </a:tblGrid>
              <a:tr h="40995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STR.1</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Force</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Thermal</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STR.3</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Stability</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STR.4</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Water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2/20/22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STR.5</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Transport</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
                          <a:solidFill>
                            <a:schemeClr val="dk1"/>
                          </a:solidFill>
                          <a:latin typeface="Helvetica Neue"/>
                          <a:ea typeface="Helvetica Neue"/>
                          <a:cs typeface="Helvetica Neue"/>
                          <a:sym typeface="Helvetica Neue"/>
                        </a:rPr>
                        <a:t>N/A</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sp>
        <p:nvSpPr>
          <p:cNvPr id="1842" name="Google Shape;1842;p16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STR.1: Force</a:t>
            </a:r>
            <a:endParaRPr/>
          </a:p>
        </p:txBody>
      </p:sp>
      <p:sp>
        <p:nvSpPr>
          <p:cNvPr id="1843" name="Google Shape;1843;p16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154</a:t>
            </a:fld>
            <a:endParaRPr/>
          </a:p>
        </p:txBody>
      </p:sp>
      <p:graphicFrame>
        <p:nvGraphicFramePr>
          <p:cNvPr id="1844" name="Google Shape;1844;p166"/>
          <p:cNvGraphicFramePr/>
          <p:nvPr/>
        </p:nvGraphicFramePr>
        <p:xfrm>
          <a:off x="0" y="18329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4762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linear actuator has the required force to open the window and allow for the sky to be visible to the optics system.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A mass sim will be used to test the linear actuator and confirm it has enough force to raise and lower the window.</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a mass sim on the top of the linear actuator, power the linear actuator, and confirm it can raise and lower with the mass sim.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Linear actuator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Power source</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Mass sim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1845" name="Google Shape;1845;p166"/>
          <p:cNvGraphicFramePr/>
          <p:nvPr/>
        </p:nvGraphicFramePr>
        <p:xfrm>
          <a:off x="0" y="15853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0" name="Google Shape;1850;p16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STR.2: Thermal</a:t>
            </a:r>
            <a:endParaRPr/>
          </a:p>
        </p:txBody>
      </p:sp>
      <p:sp>
        <p:nvSpPr>
          <p:cNvPr id="1851" name="Google Shape;1851;p16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155</a:t>
            </a:fld>
            <a:endParaRPr/>
          </a:p>
        </p:txBody>
      </p:sp>
      <p:graphicFrame>
        <p:nvGraphicFramePr>
          <p:cNvPr id="1852" name="Google Shape;1852;p167"/>
          <p:cNvGraphicFramePr/>
          <p:nvPr/>
        </p:nvGraphicFramePr>
        <p:xfrm>
          <a:off x="0" y="146617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8</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Weather Protection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verify the structures thermal model.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the box with all components powered on and running outside with a four thermometers at four points inside the box and on thermometer at one point outside the box, and one thermometer 10 feet away from the box (to monitor ambient temperature). Take readings from the thermometer for the duration of the test and compare against the thermal model.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the box outside for 7 hours overnight when the temperature is between 10 - 35C (this is the average temperature of where the final box deployment will be). Set up the thermometers and power on all the equipment. Take data on the temperature of the box for the duration of the test and confirm the system is still operational every 30 minutes.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Structure</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Fully Optics System</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Fully Electronics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Thermocouples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graphicFrame>
        <p:nvGraphicFramePr>
          <p:cNvPr id="1853" name="Google Shape;1853;p167"/>
          <p:cNvGraphicFramePr/>
          <p:nvPr/>
        </p:nvGraphicFramePr>
        <p:xfrm>
          <a:off x="0" y="1238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sp>
        <p:nvSpPr>
          <p:cNvPr id="1858" name="Google Shape;1858;p16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STR.3: Stability</a:t>
            </a:r>
            <a:endParaRPr/>
          </a:p>
        </p:txBody>
      </p:sp>
      <p:sp>
        <p:nvSpPr>
          <p:cNvPr id="1859" name="Google Shape;1859;p16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156</a:t>
            </a:fld>
            <a:endParaRPr/>
          </a:p>
        </p:txBody>
      </p:sp>
      <p:graphicFrame>
        <p:nvGraphicFramePr>
          <p:cNvPr id="1860" name="Google Shape;1860;p168"/>
          <p:cNvGraphicFramePr/>
          <p:nvPr/>
        </p:nvGraphicFramePr>
        <p:xfrm>
          <a:off x="0" y="1333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13335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1</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GEO Observation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when the system is operating the structure does not move, because any movement will impact the data collection.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inspection of the images, confirm the structure remained stable for the duration of the test.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the structure, will all components on and running, outside during the day. Point and focus the camera at the optics focus accuracy test unit. Leave the system running for four hours. Review the photos by inspection to confirm the focus stays constant for the duration of the test. Note, the image processing system will not be able to understand the photos being taken, but still run the images through the system and upload dummy data to the server. Store the raw images on the onboard computer.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during the day.</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Structure</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Fully Optics System</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Fully Electronics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graphicFrame>
        <p:nvGraphicFramePr>
          <p:cNvPr id="1861" name="Google Shape;1861;p168"/>
          <p:cNvGraphicFramePr/>
          <p:nvPr/>
        </p:nvGraphicFramePr>
        <p:xfrm>
          <a:off x="0" y="10862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16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STR.4: Water</a:t>
            </a:r>
            <a:endParaRPr/>
          </a:p>
        </p:txBody>
      </p:sp>
      <p:sp>
        <p:nvSpPr>
          <p:cNvPr id="1867" name="Google Shape;1867;p16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157</a:t>
            </a:fld>
            <a:endParaRPr/>
          </a:p>
        </p:txBody>
      </p:sp>
      <p:graphicFrame>
        <p:nvGraphicFramePr>
          <p:cNvPr id="1868" name="Google Shape;1868;p169"/>
          <p:cNvGraphicFramePr/>
          <p:nvPr/>
        </p:nvGraphicFramePr>
        <p:xfrm>
          <a:off x="0" y="155477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869" name="Google Shape;1869;p169"/>
          <p:cNvGraphicFramePr/>
          <p:nvPr/>
        </p:nvGraphicFramePr>
        <p:xfrm>
          <a:off x="0" y="180242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4762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8</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Weather Protection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Expose empty structure to water associated with IPX1 and confirm that no water gets inside.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inspection of the structure after the test, confirm there is no water inside the box and that there are no harmful effects to the structure due to the test.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the empty enclosure outside. Drip 1 mm of vertical water per minute on the box for 10 minutes.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during the day.</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Structure</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Water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Watering Can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p17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STR.5: Transport</a:t>
            </a:r>
            <a:endParaRPr/>
          </a:p>
        </p:txBody>
      </p:sp>
      <p:sp>
        <p:nvSpPr>
          <p:cNvPr id="1875" name="Google Shape;1875;p17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158</a:t>
            </a:fld>
            <a:endParaRPr/>
          </a:p>
        </p:txBody>
      </p:sp>
      <p:graphicFrame>
        <p:nvGraphicFramePr>
          <p:cNvPr id="1876" name="Google Shape;1876;p170"/>
          <p:cNvGraphicFramePr/>
          <p:nvPr/>
        </p:nvGraphicFramePr>
        <p:xfrm>
          <a:off x="0" y="121867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877" name="Google Shape;1877;p170"/>
          <p:cNvGraphicFramePr/>
          <p:nvPr/>
        </p:nvGraphicFramePr>
        <p:xfrm>
          <a:off x="0" y="146632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NONE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NONE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system can be transported for remote setup. This is NOT driven by any requirement. it is simply a test for the team to either confirm it can be transported in one peice or not.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The weight of the box will be measured to ensure it is reasonable for two people to lift it (under TBD lbs). The mobility will also be tested by having two people try to carry the box 100 feet across the aerospace building. This will not perfectly match the environment it will be deployed in, but it will provide the information needed for the team.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First, weigh the box (without any equipment inside) to confirm it should be liftable by two people (TBD lbs). Next, have two people lift the box and move it TBD feet.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Structure</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2 people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p17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Orbit Determination (ORB) V&amp;V Overview</a:t>
            </a:r>
            <a:endParaRPr/>
          </a:p>
        </p:txBody>
      </p:sp>
      <p:sp>
        <p:nvSpPr>
          <p:cNvPr id="1883" name="Google Shape;1883;p17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159</a:t>
            </a:fld>
            <a:endParaRPr/>
          </a:p>
        </p:txBody>
      </p:sp>
      <p:graphicFrame>
        <p:nvGraphicFramePr>
          <p:cNvPr id="1884" name="Google Shape;1884;p171"/>
          <p:cNvGraphicFramePr/>
          <p:nvPr/>
        </p:nvGraphicFramePr>
        <p:xfrm>
          <a:off x="1403113" y="730365"/>
          <a:ext cx="3000000" cy="3000000"/>
        </p:xfrm>
        <a:graphic>
          <a:graphicData uri="http://schemas.openxmlformats.org/drawingml/2006/table">
            <a:tbl>
              <a:tblPr>
                <a:noFill/>
                <a:tableStyleId>{E18D6895-F6FA-44B1-86B1-A99637D5D8EA}</a:tableStyleId>
              </a:tblPr>
              <a:tblGrid>
                <a:gridCol w="1660725">
                  <a:extLst>
                    <a:ext uri="{9D8B030D-6E8A-4147-A177-3AD203B41FA5}">
                      <a16:colId xmlns:a16="http://schemas.microsoft.com/office/drawing/2014/main" val="20000"/>
                    </a:ext>
                  </a:extLst>
                </a:gridCol>
                <a:gridCol w="3402450">
                  <a:extLst>
                    <a:ext uri="{9D8B030D-6E8A-4147-A177-3AD203B41FA5}">
                      <a16:colId xmlns:a16="http://schemas.microsoft.com/office/drawing/2014/main" val="20001"/>
                    </a:ext>
                  </a:extLst>
                </a:gridCol>
                <a:gridCol w="1753325">
                  <a:extLst>
                    <a:ext uri="{9D8B030D-6E8A-4147-A177-3AD203B41FA5}">
                      <a16:colId xmlns:a16="http://schemas.microsoft.com/office/drawing/2014/main" val="20002"/>
                    </a:ext>
                  </a:extLst>
                </a:gridCol>
              </a:tblGrid>
              <a:tr h="42670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Semi-Major Axis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Eccentricity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ORB.3</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Inclination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ORB.4</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True Anomaly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ORB.5</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RAAN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ORB.6</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Argument of Periapsis Determination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ORB.7</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Fully Keplerian Orbital Element Calculation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ORB.8</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Event Prediction - Close Approach</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graphicFrame>
        <p:nvGraphicFramePr>
          <p:cNvPr id="286" name="Google Shape;286;p28"/>
          <p:cNvGraphicFramePr/>
          <p:nvPr/>
        </p:nvGraphicFramePr>
        <p:xfrm>
          <a:off x="735800" y="1063600"/>
          <a:ext cx="7672400" cy="2669000"/>
        </p:xfrm>
        <a:graphic>
          <a:graphicData uri="http://schemas.openxmlformats.org/drawingml/2006/table">
            <a:tbl>
              <a:tblPr>
                <a:noFill/>
                <a:tableStyleId>{E18D6895-F6FA-44B1-86B1-A99637D5D8EA}</a:tableStyleId>
              </a:tblPr>
              <a:tblGrid>
                <a:gridCol w="2348250">
                  <a:extLst>
                    <a:ext uri="{9D8B030D-6E8A-4147-A177-3AD203B41FA5}">
                      <a16:colId xmlns:a16="http://schemas.microsoft.com/office/drawing/2014/main" val="20000"/>
                    </a:ext>
                  </a:extLst>
                </a:gridCol>
                <a:gridCol w="5324150">
                  <a:extLst>
                    <a:ext uri="{9D8B030D-6E8A-4147-A177-3AD203B41FA5}">
                      <a16:colId xmlns:a16="http://schemas.microsoft.com/office/drawing/2014/main" val="20001"/>
                    </a:ext>
                  </a:extLst>
                </a:gridCol>
              </a:tblGrid>
              <a:tr h="3866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CPE</a:t>
                      </a:r>
                      <a:endParaRPr b="1">
                        <a:latin typeface="Helvetica Neue"/>
                        <a:ea typeface="Helvetica Neue"/>
                        <a:cs typeface="Helvetica Neue"/>
                        <a:sym typeface="Helvetica Neue"/>
                      </a:endParaRPr>
                    </a:p>
                  </a:txBody>
                  <a:tcPr marL="91425" marR="91425" marT="91425" marB="91425" anchor="ct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Importance</a:t>
                      </a:r>
                      <a:endParaRPr b="1">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0"/>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1.</a:t>
                      </a:r>
                      <a:r>
                        <a:rPr lang="en">
                          <a:solidFill>
                            <a:schemeClr val="dk1"/>
                          </a:solidFill>
                          <a:latin typeface="Helvetica Neue"/>
                          <a:ea typeface="Helvetica Neue"/>
                          <a:cs typeface="Helvetica Neue"/>
                          <a:sym typeface="Helvetica Neue"/>
                        </a:rPr>
                        <a:t> GEO Observation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SPECTER must be capable to </a:t>
                      </a:r>
                      <a:r>
                        <a:rPr lang="en" sz="1200" b="1">
                          <a:solidFill>
                            <a:schemeClr val="dk1"/>
                          </a:solidFill>
                          <a:latin typeface="Helvetica Neue"/>
                          <a:ea typeface="Helvetica Neue"/>
                          <a:cs typeface="Helvetica Neue"/>
                          <a:sym typeface="Helvetica Neue"/>
                        </a:rPr>
                        <a:t>observe satellites</a:t>
                      </a:r>
                      <a:r>
                        <a:rPr lang="en" sz="1200">
                          <a:solidFill>
                            <a:schemeClr val="dk1"/>
                          </a:solidFill>
                          <a:latin typeface="Helvetica Neue"/>
                          <a:ea typeface="Helvetica Neue"/>
                          <a:cs typeface="Helvetica Neue"/>
                          <a:sym typeface="Helvetica Neue"/>
                        </a:rPr>
                        <a:t> to facilitate data collection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1"/>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2. </a:t>
                      </a:r>
                      <a:r>
                        <a:rPr lang="en">
                          <a:solidFill>
                            <a:schemeClr val="dk1"/>
                          </a:solidFill>
                          <a:latin typeface="Helvetica Neue"/>
                          <a:ea typeface="Helvetica Neue"/>
                          <a:cs typeface="Helvetica Neue"/>
                          <a:sym typeface="Helvetica Neue"/>
                        </a:rPr>
                        <a:t>Data Collection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b="1">
                          <a:solidFill>
                            <a:schemeClr val="dk1"/>
                          </a:solidFill>
                          <a:latin typeface="Helvetica Neue"/>
                          <a:ea typeface="Helvetica Neue"/>
                          <a:cs typeface="Helvetica Neue"/>
                          <a:sym typeface="Helvetica Neue"/>
                        </a:rPr>
                        <a:t>Data collection</a:t>
                      </a:r>
                      <a:r>
                        <a:rPr lang="en" sz="1200">
                          <a:solidFill>
                            <a:schemeClr val="dk1"/>
                          </a:solidFill>
                          <a:latin typeface="Helvetica Neue"/>
                          <a:ea typeface="Helvetica Neue"/>
                          <a:cs typeface="Helvetica Neue"/>
                          <a:sym typeface="Helvetica Neue"/>
                        </a:rPr>
                        <a:t> is required for future POL comparison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2"/>
                  </a:ext>
                </a:extLst>
              </a:tr>
              <a:tr h="413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3. </a:t>
                      </a:r>
                      <a:r>
                        <a:rPr lang="en">
                          <a:solidFill>
                            <a:schemeClr val="dk1"/>
                          </a:solidFill>
                          <a:latin typeface="Helvetica Neue"/>
                          <a:ea typeface="Helvetica Neue"/>
                          <a:cs typeface="Helvetica Neue"/>
                          <a:sym typeface="Helvetica Neue"/>
                        </a:rPr>
                        <a:t> POL Determination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POL’s are necessary to </a:t>
                      </a:r>
                      <a:r>
                        <a:rPr lang="en" sz="1200" b="1">
                          <a:solidFill>
                            <a:schemeClr val="dk1"/>
                          </a:solidFill>
                          <a:latin typeface="Helvetica Neue"/>
                          <a:ea typeface="Helvetica Neue"/>
                          <a:cs typeface="Helvetica Neue"/>
                          <a:sym typeface="Helvetica Neue"/>
                        </a:rPr>
                        <a:t>monitor for deviations</a:t>
                      </a:r>
                      <a:r>
                        <a:rPr lang="en" sz="1200">
                          <a:solidFill>
                            <a:schemeClr val="dk1"/>
                          </a:solidFill>
                          <a:latin typeface="Helvetica Neue"/>
                          <a:ea typeface="Helvetica Neue"/>
                          <a:cs typeface="Helvetica Neue"/>
                          <a:sym typeface="Helvetica Neue"/>
                        </a:rPr>
                        <a:t> from expectations</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3"/>
                  </a:ext>
                </a:extLst>
              </a:tr>
              <a:tr h="535325">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4.</a:t>
                      </a:r>
                      <a:r>
                        <a:rPr lang="en">
                          <a:solidFill>
                            <a:schemeClr val="dk1"/>
                          </a:solidFill>
                          <a:latin typeface="Helvetica Neue"/>
                          <a:ea typeface="Helvetica Neue"/>
                          <a:cs typeface="Helvetica Neue"/>
                          <a:sym typeface="Helvetica Neue"/>
                        </a:rPr>
                        <a:t> Event Detection</a:t>
                      </a:r>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The system must be able to use the astrometric and photometric data output from the image processing subsystem to </a:t>
                      </a:r>
                      <a:r>
                        <a:rPr lang="en" sz="1200" b="1">
                          <a:solidFill>
                            <a:schemeClr val="dk1"/>
                          </a:solidFill>
                          <a:latin typeface="Helvetica Neue"/>
                          <a:ea typeface="Helvetica Neue"/>
                          <a:cs typeface="Helvetica Neue"/>
                          <a:sym typeface="Helvetica Neue"/>
                        </a:rPr>
                        <a:t>compare to historical data</a:t>
                      </a:r>
                      <a:r>
                        <a:rPr lang="en" sz="1200">
                          <a:solidFill>
                            <a:schemeClr val="dk1"/>
                          </a:solidFill>
                          <a:latin typeface="Helvetica Neue"/>
                          <a:ea typeface="Helvetica Neue"/>
                          <a:cs typeface="Helvetica Neue"/>
                          <a:sym typeface="Helvetica Neue"/>
                        </a:rPr>
                        <a:t>. To alert end users of a POL deviation, the SPECTER system must have the </a:t>
                      </a:r>
                      <a:r>
                        <a:rPr lang="en" sz="1200" b="1">
                          <a:solidFill>
                            <a:schemeClr val="dk1"/>
                          </a:solidFill>
                          <a:latin typeface="Helvetica Neue"/>
                          <a:ea typeface="Helvetica Neue"/>
                          <a:cs typeface="Helvetica Neue"/>
                          <a:sym typeface="Helvetica Neue"/>
                        </a:rPr>
                        <a:t>capability to detect the event</a:t>
                      </a:r>
                      <a:r>
                        <a:rPr lang="en" sz="1200">
                          <a:solidFill>
                            <a:schemeClr val="dk1"/>
                          </a:solidFill>
                          <a:latin typeface="Helvetica Neue"/>
                          <a:ea typeface="Helvetica Neue"/>
                          <a:cs typeface="Helvetica Neue"/>
                          <a:sym typeface="Helvetica Neue"/>
                        </a:rPr>
                        <a:t>.</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4"/>
                  </a:ext>
                </a:extLst>
              </a:tr>
            </a:tbl>
          </a:graphicData>
        </a:graphic>
      </p:graphicFrame>
      <p:sp>
        <p:nvSpPr>
          <p:cNvPr id="287" name="Google Shape;287;p2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a:t>
            </a:fld>
            <a:endParaRPr/>
          </a:p>
        </p:txBody>
      </p:sp>
      <p:sp>
        <p:nvSpPr>
          <p:cNvPr id="288" name="Google Shape;288;p2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289" name="Google Shape;289;p28"/>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Baseline Design</a:t>
            </a:r>
            <a:endParaRPr sz="1200" b="1">
              <a:solidFill>
                <a:srgbClr val="EEEEEE"/>
              </a:solidFill>
            </a:endParaRPr>
          </a:p>
        </p:txBody>
      </p:sp>
      <p:sp>
        <p:nvSpPr>
          <p:cNvPr id="290" name="Google Shape;290;p28"/>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291" name="Google Shape;291;p28"/>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92" name="Google Shape;292;p28"/>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93" name="Google Shape;293;p28"/>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89" name="Google Shape;1889;p17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ORB.1: Semi-Major Axis Determination</a:t>
            </a:r>
            <a:endParaRPr/>
          </a:p>
        </p:txBody>
      </p:sp>
      <p:sp>
        <p:nvSpPr>
          <p:cNvPr id="1890" name="Google Shape;1890;p17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160</a:t>
            </a:fld>
            <a:endParaRPr/>
          </a:p>
        </p:txBody>
      </p:sp>
      <p:graphicFrame>
        <p:nvGraphicFramePr>
          <p:cNvPr id="1891" name="Google Shape;1891;p172"/>
          <p:cNvGraphicFramePr/>
          <p:nvPr/>
        </p:nvGraphicFramePr>
        <p:xfrm>
          <a:off x="0" y="1485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semi-major axis can determined within </a:t>
                      </a:r>
                      <a:r>
                        <a:rPr lang="en" sz="1000" b="1">
                          <a:solidFill>
                            <a:srgbClr val="FF0000"/>
                          </a:solidFill>
                          <a:latin typeface="Raleway"/>
                          <a:ea typeface="Raleway"/>
                          <a:cs typeface="Raleway"/>
                          <a:sym typeface="Raleway"/>
                        </a:rPr>
                        <a:t>1%</a:t>
                      </a:r>
                      <a:r>
                        <a:rPr lang="en" sz="1000">
                          <a:latin typeface="Raleway"/>
                          <a:ea typeface="Raleway"/>
                          <a:cs typeface="Raleway"/>
                          <a:sym typeface="Raleway"/>
                        </a:rPr>
                        <a:t> error.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Error between the calculated and true semi-major axis.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Using the right ascension, declination, and location of data collection, use the provided L3 Harris data, calculate the semi-major axis of a satellite with a known NORAD-ID. Compare the calculated to the true value for that satellite. Calculate the error between the two values.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1896" name="Google Shape;1896;p17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ORB.2: Eccentricity Determination</a:t>
            </a:r>
            <a:endParaRPr/>
          </a:p>
        </p:txBody>
      </p:sp>
      <p:sp>
        <p:nvSpPr>
          <p:cNvPr id="1897" name="Google Shape;1897;p17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161</a:t>
            </a:fld>
            <a:endParaRPr/>
          </a:p>
        </p:txBody>
      </p:sp>
      <p:graphicFrame>
        <p:nvGraphicFramePr>
          <p:cNvPr id="1898" name="Google Shape;1898;p173"/>
          <p:cNvGraphicFramePr/>
          <p:nvPr/>
        </p:nvGraphicFramePr>
        <p:xfrm>
          <a:off x="0" y="1485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899" name="Google Shape;1899;p173"/>
          <p:cNvGraphicFramePr/>
          <p:nvPr/>
        </p:nvGraphicFramePr>
        <p:xfrm>
          <a:off x="0" y="17335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eccentricity can determined within 2</a:t>
                      </a:r>
                      <a:r>
                        <a:rPr lang="en" sz="1000" b="1">
                          <a:solidFill>
                            <a:srgbClr val="FF0000"/>
                          </a:solidFill>
                          <a:latin typeface="Raleway"/>
                          <a:ea typeface="Raleway"/>
                          <a:cs typeface="Raleway"/>
                          <a:sym typeface="Raleway"/>
                        </a:rPr>
                        <a:t>%</a:t>
                      </a:r>
                      <a:r>
                        <a:rPr lang="en" sz="1000">
                          <a:latin typeface="Raleway"/>
                          <a:ea typeface="Raleway"/>
                          <a:cs typeface="Raleway"/>
                          <a:sym typeface="Raleway"/>
                        </a:rPr>
                        <a:t> error.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Error between the calculated and true eccentricity.</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Using the right ascension, declination, and location of data collection, use the provided L3 Harris data, calculate the eccentricity of a satellite with a known NORAD-ID. Compare the calculated to the true value for that satellite. Calculate the error between the two values.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17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ORB.3: Inclination Determination</a:t>
            </a:r>
            <a:endParaRPr/>
          </a:p>
        </p:txBody>
      </p:sp>
      <p:sp>
        <p:nvSpPr>
          <p:cNvPr id="1905" name="Google Shape;1905;p17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162</a:t>
            </a:fld>
            <a:endParaRPr/>
          </a:p>
        </p:txBody>
      </p:sp>
      <p:graphicFrame>
        <p:nvGraphicFramePr>
          <p:cNvPr id="1906" name="Google Shape;1906;p174"/>
          <p:cNvGraphicFramePr/>
          <p:nvPr/>
        </p:nvGraphicFramePr>
        <p:xfrm>
          <a:off x="0" y="1485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07" name="Google Shape;1907;p174"/>
          <p:cNvGraphicFramePr/>
          <p:nvPr/>
        </p:nvGraphicFramePr>
        <p:xfrm>
          <a:off x="0" y="17335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inclination can determined within </a:t>
                      </a:r>
                      <a:r>
                        <a:rPr lang="en" sz="1000" b="1">
                          <a:solidFill>
                            <a:srgbClr val="FF0000"/>
                          </a:solidFill>
                          <a:latin typeface="Raleway"/>
                          <a:ea typeface="Raleway"/>
                          <a:cs typeface="Raleway"/>
                          <a:sym typeface="Raleway"/>
                        </a:rPr>
                        <a:t>1%</a:t>
                      </a:r>
                      <a:r>
                        <a:rPr lang="en" sz="1000">
                          <a:latin typeface="Raleway"/>
                          <a:ea typeface="Raleway"/>
                          <a:cs typeface="Raleway"/>
                          <a:sym typeface="Raleway"/>
                        </a:rPr>
                        <a:t> error.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Error between the calculated and true inclination.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Using the right ascension, declination, and location of data collection, use the provided L3 Harris data, calculate the inclination of a satellite with a known NORAD-ID. Compare the calculated to the true value for that satellite. Calculate the error between the two values.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17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ORB.4: True Anomaly Determination</a:t>
            </a:r>
            <a:endParaRPr/>
          </a:p>
        </p:txBody>
      </p:sp>
      <p:sp>
        <p:nvSpPr>
          <p:cNvPr id="1913" name="Google Shape;1913;p17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163</a:t>
            </a:fld>
            <a:endParaRPr/>
          </a:p>
        </p:txBody>
      </p:sp>
      <p:graphicFrame>
        <p:nvGraphicFramePr>
          <p:cNvPr id="1914" name="Google Shape;1914;p175"/>
          <p:cNvGraphicFramePr/>
          <p:nvPr/>
        </p:nvGraphicFramePr>
        <p:xfrm>
          <a:off x="0" y="1485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15" name="Google Shape;1915;p175"/>
          <p:cNvGraphicFramePr/>
          <p:nvPr/>
        </p:nvGraphicFramePr>
        <p:xfrm>
          <a:off x="0" y="17335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true anomaly can determined within </a:t>
                      </a:r>
                      <a:r>
                        <a:rPr lang="en" sz="1000" b="1">
                          <a:solidFill>
                            <a:srgbClr val="FF0000"/>
                          </a:solidFill>
                          <a:latin typeface="Raleway"/>
                          <a:ea typeface="Raleway"/>
                          <a:cs typeface="Raleway"/>
                          <a:sym typeface="Raleway"/>
                        </a:rPr>
                        <a:t>1%</a:t>
                      </a:r>
                      <a:r>
                        <a:rPr lang="en" sz="1000">
                          <a:latin typeface="Raleway"/>
                          <a:ea typeface="Raleway"/>
                          <a:cs typeface="Raleway"/>
                          <a:sym typeface="Raleway"/>
                        </a:rPr>
                        <a:t> error.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Error between the calculated and true true anomaly.</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Using the right ascension, declination, and location of data collection, use the provided L3 Harris data, calculate the true anomaly of a satellite with a known NORAD-ID. Compare the calculated to the true value for that satellite. Calculate the error between the two values.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17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ORB.5: RAAN Determination</a:t>
            </a:r>
            <a:endParaRPr/>
          </a:p>
        </p:txBody>
      </p:sp>
      <p:sp>
        <p:nvSpPr>
          <p:cNvPr id="1921" name="Google Shape;1921;p17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164</a:t>
            </a:fld>
            <a:endParaRPr/>
          </a:p>
        </p:txBody>
      </p:sp>
      <p:graphicFrame>
        <p:nvGraphicFramePr>
          <p:cNvPr id="1922" name="Google Shape;1922;p176"/>
          <p:cNvGraphicFramePr/>
          <p:nvPr/>
        </p:nvGraphicFramePr>
        <p:xfrm>
          <a:off x="0" y="140017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23" name="Google Shape;1923;p176"/>
          <p:cNvGraphicFramePr/>
          <p:nvPr/>
        </p:nvGraphicFramePr>
        <p:xfrm>
          <a:off x="0" y="164782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right ascension of the ascending node can determined within </a:t>
                      </a:r>
                      <a:r>
                        <a:rPr lang="en" sz="1000" b="1">
                          <a:solidFill>
                            <a:srgbClr val="FF0000"/>
                          </a:solidFill>
                          <a:latin typeface="Raleway"/>
                          <a:ea typeface="Raleway"/>
                          <a:cs typeface="Raleway"/>
                          <a:sym typeface="Raleway"/>
                        </a:rPr>
                        <a:t>1%</a:t>
                      </a:r>
                      <a:r>
                        <a:rPr lang="en" sz="1000">
                          <a:latin typeface="Raleway"/>
                          <a:ea typeface="Raleway"/>
                          <a:cs typeface="Raleway"/>
                          <a:sym typeface="Raleway"/>
                        </a:rPr>
                        <a:t> error.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Error between the calculated and true right ascension of the ascending node.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Using the right ascension, declination, and location of data collection, use the provided L3 Harris data, calculate the right ascension of the ascending node of a satellite with a known NORAD-ID. Compare the calculated to the true value for that satellite. Calculate the error between the two values.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17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ORB.6: Argument of Periapsis Determination</a:t>
            </a:r>
            <a:endParaRPr/>
          </a:p>
        </p:txBody>
      </p:sp>
      <p:sp>
        <p:nvSpPr>
          <p:cNvPr id="1929" name="Google Shape;1929;p17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165</a:t>
            </a:fld>
            <a:endParaRPr/>
          </a:p>
        </p:txBody>
      </p:sp>
      <p:graphicFrame>
        <p:nvGraphicFramePr>
          <p:cNvPr id="1930" name="Google Shape;1930;p177"/>
          <p:cNvGraphicFramePr/>
          <p:nvPr/>
        </p:nvGraphicFramePr>
        <p:xfrm>
          <a:off x="0" y="1485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31" name="Google Shape;1931;p177"/>
          <p:cNvGraphicFramePr/>
          <p:nvPr/>
        </p:nvGraphicFramePr>
        <p:xfrm>
          <a:off x="0" y="17335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argument of periapsis can determined within </a:t>
                      </a:r>
                      <a:r>
                        <a:rPr lang="en" sz="1000" b="1">
                          <a:solidFill>
                            <a:srgbClr val="FF0000"/>
                          </a:solidFill>
                          <a:latin typeface="Raleway"/>
                          <a:ea typeface="Raleway"/>
                          <a:cs typeface="Raleway"/>
                          <a:sym typeface="Raleway"/>
                        </a:rPr>
                        <a:t>1%</a:t>
                      </a:r>
                      <a:r>
                        <a:rPr lang="en" sz="1000">
                          <a:latin typeface="Raleway"/>
                          <a:ea typeface="Raleway"/>
                          <a:cs typeface="Raleway"/>
                          <a:sym typeface="Raleway"/>
                        </a:rPr>
                        <a:t> error.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Error between the calculated and true argument of periapsis.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Using the right ascension, declination, and location of data collection, use the provided L3 Harris data, calculate the argument of periapsis of a satellite with a known NORAD-ID. Compare the calculated to the true value for that satellite. Calculate the error between the two values.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sp>
        <p:nvSpPr>
          <p:cNvPr id="1936" name="Google Shape;1936;p17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ORB.7: Full Keplerian Orbital Element Determination</a:t>
            </a:r>
            <a:endParaRPr/>
          </a:p>
        </p:txBody>
      </p:sp>
      <p:sp>
        <p:nvSpPr>
          <p:cNvPr id="1937" name="Google Shape;1937;p17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166</a:t>
            </a:fld>
            <a:endParaRPr/>
          </a:p>
        </p:txBody>
      </p:sp>
      <p:graphicFrame>
        <p:nvGraphicFramePr>
          <p:cNvPr id="1938" name="Google Shape;1938;p178"/>
          <p:cNvGraphicFramePr/>
          <p:nvPr/>
        </p:nvGraphicFramePr>
        <p:xfrm>
          <a:off x="0" y="148590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39" name="Google Shape;1939;p178"/>
          <p:cNvGraphicFramePr/>
          <p:nvPr/>
        </p:nvGraphicFramePr>
        <p:xfrm>
          <a:off x="0" y="1733550"/>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when the right ascension and declination are inputted, all six orbital elements are returned within the acceptable error.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Error between the calculated and true value for all six orbital elements.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Using the right ascension, declination, and location of data collection, use the provided L3 Harris data, calculate the six orbital elements for a satellite with a known NORAD-ID. Compare the calculated to the true value for that satellite. Calculate the error between the two values.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943"/>
        <p:cNvGrpSpPr/>
        <p:nvPr/>
      </p:nvGrpSpPr>
      <p:grpSpPr>
        <a:xfrm>
          <a:off x="0" y="0"/>
          <a:ext cx="0" cy="0"/>
          <a:chOff x="0" y="0"/>
          <a:chExt cx="0" cy="0"/>
        </a:xfrm>
      </p:grpSpPr>
      <p:sp>
        <p:nvSpPr>
          <p:cNvPr id="1944" name="Google Shape;1944;p17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ORB.8: Event Prediction - Close Approach</a:t>
            </a:r>
            <a:endParaRPr/>
          </a:p>
        </p:txBody>
      </p:sp>
      <p:sp>
        <p:nvSpPr>
          <p:cNvPr id="1945" name="Google Shape;1945;p17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167</a:t>
            </a:fld>
            <a:endParaRPr/>
          </a:p>
        </p:txBody>
      </p:sp>
      <p:graphicFrame>
        <p:nvGraphicFramePr>
          <p:cNvPr id="1946" name="Google Shape;1946;p179"/>
          <p:cNvGraphicFramePr/>
          <p:nvPr/>
        </p:nvGraphicFramePr>
        <p:xfrm>
          <a:off x="0" y="88582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47" name="Google Shape;1947;p179"/>
          <p:cNvGraphicFramePr/>
          <p:nvPr/>
        </p:nvGraphicFramePr>
        <p:xfrm>
          <a:off x="0" y="1133475"/>
          <a:ext cx="3000000" cy="3000000"/>
        </p:xfrm>
        <a:graphic>
          <a:graphicData uri="http://schemas.openxmlformats.org/drawingml/2006/table">
            <a:tbl>
              <a:tblPr>
                <a:noFill/>
                <a:tableStyleId>{2E8F4313-0359-4C87-B8A6-0C000AFC04CF}</a:tableStyleId>
              </a:tblPr>
              <a:tblGrid>
                <a:gridCol w="4381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2047875">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762125">
                  <a:extLst>
                    <a:ext uri="{9D8B030D-6E8A-4147-A177-3AD203B41FA5}">
                      <a16:colId xmlns:a16="http://schemas.microsoft.com/office/drawing/2014/main" val="20004"/>
                    </a:ext>
                  </a:extLst>
                </a:gridCol>
                <a:gridCol w="923925">
                  <a:extLst>
                    <a:ext uri="{9D8B030D-6E8A-4147-A177-3AD203B41FA5}">
                      <a16:colId xmlns:a16="http://schemas.microsoft.com/office/drawing/2014/main" val="20005"/>
                    </a:ext>
                  </a:extLst>
                </a:gridCol>
                <a:gridCol w="1409700">
                  <a:extLst>
                    <a:ext uri="{9D8B030D-6E8A-4147-A177-3AD203B41FA5}">
                      <a16:colId xmlns:a16="http://schemas.microsoft.com/office/drawing/2014/main" val="20006"/>
                    </a:ext>
                  </a:extLst>
                </a:gridCol>
              </a:tblGrid>
              <a:tr h="13335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4</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the system can predict a close approach between two satellites using satellite data from two satellites where there is a close approach and using satellite data from two satellites where there snot a close approach. Confirm the close approach is predicted within </a:t>
                      </a:r>
                      <a:r>
                        <a:rPr lang="en" sz="1000" b="1">
                          <a:solidFill>
                            <a:srgbClr val="FF0000"/>
                          </a:solidFill>
                          <a:latin typeface="Raleway"/>
                          <a:ea typeface="Raleway"/>
                          <a:cs typeface="Raleway"/>
                          <a:sym typeface="Raleway"/>
                        </a:rPr>
                        <a:t>1% error</a:t>
                      </a:r>
                      <a:r>
                        <a:rPr lang="en" sz="1000">
                          <a:latin typeface="Raleway"/>
                          <a:ea typeface="Raleway"/>
                          <a:cs typeface="Raleway"/>
                          <a:sym typeface="Raleway"/>
                        </a:rPr>
                        <a: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Distance between the two satellites throughout the orbit, error on the position of each satellite.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Use two sets of two satellite data where there is no close approach. Use two sets of two satellite data where there is a close approach. Test with all four of these data sets (before the close approach would occur). Propagate the data in ODTK and confirm the system predicts a close approach with the data there is one and confirm the system does not predict a close approach with the data that there isn't. Confirm the position of each satellite and the error of each satellite is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Computer with Data, MatLab, and ODTK</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951"/>
        <p:cNvGrpSpPr/>
        <p:nvPr/>
      </p:nvGrpSpPr>
      <p:grpSpPr>
        <a:xfrm>
          <a:off x="0" y="0"/>
          <a:ext cx="0" cy="0"/>
          <a:chOff x="0" y="0"/>
          <a:chExt cx="0" cy="0"/>
        </a:xfrm>
      </p:grpSpPr>
      <p:sp>
        <p:nvSpPr>
          <p:cNvPr id="1952" name="Google Shape;1952;p18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(ELE) V&amp;V Overview</a:t>
            </a:r>
            <a:endParaRPr/>
          </a:p>
        </p:txBody>
      </p:sp>
      <p:sp>
        <p:nvSpPr>
          <p:cNvPr id="1953" name="Google Shape;1953;p18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168</a:t>
            </a:fld>
            <a:endParaRPr/>
          </a:p>
        </p:txBody>
      </p:sp>
      <p:graphicFrame>
        <p:nvGraphicFramePr>
          <p:cNvPr id="1954" name="Google Shape;1954;p180"/>
          <p:cNvGraphicFramePr/>
          <p:nvPr/>
        </p:nvGraphicFramePr>
        <p:xfrm>
          <a:off x="1403113" y="1127590"/>
          <a:ext cx="3000000" cy="3000000"/>
        </p:xfrm>
        <a:graphic>
          <a:graphicData uri="http://schemas.openxmlformats.org/drawingml/2006/table">
            <a:tbl>
              <a:tblPr>
                <a:noFill/>
                <a:tableStyleId>{E18D6895-F6FA-44B1-86B1-A99637D5D8EA}</a:tableStyleId>
              </a:tblPr>
              <a:tblGrid>
                <a:gridCol w="1660725">
                  <a:extLst>
                    <a:ext uri="{9D8B030D-6E8A-4147-A177-3AD203B41FA5}">
                      <a16:colId xmlns:a16="http://schemas.microsoft.com/office/drawing/2014/main" val="20000"/>
                    </a:ext>
                  </a:extLst>
                </a:gridCol>
                <a:gridCol w="3402450">
                  <a:extLst>
                    <a:ext uri="{9D8B030D-6E8A-4147-A177-3AD203B41FA5}">
                      <a16:colId xmlns:a16="http://schemas.microsoft.com/office/drawing/2014/main" val="20001"/>
                    </a:ext>
                  </a:extLst>
                </a:gridCol>
                <a:gridCol w="1753325">
                  <a:extLst>
                    <a:ext uri="{9D8B030D-6E8A-4147-A177-3AD203B41FA5}">
                      <a16:colId xmlns:a16="http://schemas.microsoft.com/office/drawing/2014/main" val="20002"/>
                    </a:ext>
                  </a:extLst>
                </a:gridCol>
              </a:tblGrid>
              <a:tr h="42670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ELE.1</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IR Sensor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Temperature Sensor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ELE.3</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Humidity Sensor</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ELE.4</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Power Interface Check</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ELE.5</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Power Failure</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ELE.6</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Communications and Data Interface Check</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2/20/22</a:t>
                      </a:r>
                      <a:endParaRPr>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18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ELE.1: IR Sensor</a:t>
            </a:r>
            <a:endParaRPr/>
          </a:p>
        </p:txBody>
      </p:sp>
      <p:sp>
        <p:nvSpPr>
          <p:cNvPr id="1960" name="Google Shape;1960;p18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169</a:t>
            </a:fld>
            <a:endParaRPr/>
          </a:p>
        </p:txBody>
      </p:sp>
      <p:graphicFrame>
        <p:nvGraphicFramePr>
          <p:cNvPr id="1961" name="Google Shape;1961;p181"/>
          <p:cNvGraphicFramePr/>
          <p:nvPr/>
        </p:nvGraphicFramePr>
        <p:xfrm>
          <a:off x="0" y="88582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62" name="Google Shape;1962;p181"/>
          <p:cNvGraphicFramePr/>
          <p:nvPr/>
        </p:nvGraphicFramePr>
        <p:xfrm>
          <a:off x="0" y="113347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14763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8</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Weather Protection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determine if the IR sensor works as intended and correctly notifies if there are clouds above the system.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The IR sensor will be placed outside for one hour at night taking data and alerting if there is a cloud. Do this on four different nights, once when there is no clouds, one night were there are some clouds, one night where there is full cloud cover, and one night when it is raining. The sensor results will be confirmed by visual inspection. Someone will sit outside with the sensor and document if there are clouds above every 5 minutes as well as anytime the sensor alerts. Also, weather data from the National Weather Service will be used to verify the visual inspection was correct.</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Upload the necessary code to the Arduino, calibrate the system, place the sensor outside on a clear night for five hours, confirm it does not alert. Place the sensor outside on a cloudy day and confirm it does alert when there is a cloud above. During the test, a person will also be outside with the sensor documenting if there are any clouds above every 5 minutes.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IR sensor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Battery</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Arduino</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Computer for data collection</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Associated wires and connectors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48431">
            <a:off x="2035901" y="529476"/>
            <a:ext cx="4366197" cy="4084552"/>
          </a:xfrm>
          <a:prstGeom prst="rect">
            <a:avLst/>
          </a:prstGeom>
          <a:noFill/>
          <a:ln>
            <a:noFill/>
          </a:ln>
        </p:spPr>
      </p:pic>
      <p:sp>
        <p:nvSpPr>
          <p:cNvPr id="299" name="Google Shape;299;p2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Enclosure Design - Interior</a:t>
            </a:r>
            <a:endParaRPr/>
          </a:p>
        </p:txBody>
      </p:sp>
      <p:sp>
        <p:nvSpPr>
          <p:cNvPr id="300" name="Google Shape;300;p2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a:t>
            </a:fld>
            <a:endParaRPr/>
          </a:p>
        </p:txBody>
      </p:sp>
      <p:sp>
        <p:nvSpPr>
          <p:cNvPr id="301" name="Google Shape;301;p29"/>
          <p:cNvSpPr txBox="1"/>
          <p:nvPr/>
        </p:nvSpPr>
        <p:spPr>
          <a:xfrm>
            <a:off x="600350" y="1409575"/>
            <a:ext cx="1547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Lens</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Canon 135mm lens</a:t>
            </a:r>
            <a:endParaRPr sz="1200">
              <a:latin typeface="Helvetica Neue"/>
              <a:ea typeface="Helvetica Neue"/>
              <a:cs typeface="Helvetica Neue"/>
              <a:sym typeface="Helvetica Neue"/>
            </a:endParaRPr>
          </a:p>
        </p:txBody>
      </p:sp>
      <p:sp>
        <p:nvSpPr>
          <p:cNvPr id="302" name="Google Shape;302;p29"/>
          <p:cNvSpPr txBox="1"/>
          <p:nvPr/>
        </p:nvSpPr>
        <p:spPr>
          <a:xfrm>
            <a:off x="311700" y="2255000"/>
            <a:ext cx="1836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Sensor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ZWO ASI 2600 MC Pro</a:t>
            </a:r>
            <a:endParaRPr sz="1200">
              <a:latin typeface="Helvetica Neue"/>
              <a:ea typeface="Helvetica Neue"/>
              <a:cs typeface="Helvetica Neue"/>
              <a:sym typeface="Helvetica Neue"/>
            </a:endParaRPr>
          </a:p>
        </p:txBody>
      </p:sp>
      <p:sp>
        <p:nvSpPr>
          <p:cNvPr id="303" name="Google Shape;303;p29"/>
          <p:cNvSpPr txBox="1"/>
          <p:nvPr/>
        </p:nvSpPr>
        <p:spPr>
          <a:xfrm>
            <a:off x="1041575" y="3361000"/>
            <a:ext cx="15474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Linear Actuator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Eco Worthy 6 inch Linear Actuator</a:t>
            </a:r>
            <a:endParaRPr sz="1200">
              <a:latin typeface="Helvetica Neue"/>
              <a:ea typeface="Helvetica Neue"/>
              <a:cs typeface="Helvetica Neue"/>
              <a:sym typeface="Helvetica Neue"/>
            </a:endParaRPr>
          </a:p>
        </p:txBody>
      </p:sp>
      <p:sp>
        <p:nvSpPr>
          <p:cNvPr id="304" name="Google Shape;304;p29"/>
          <p:cNvSpPr txBox="1"/>
          <p:nvPr/>
        </p:nvSpPr>
        <p:spPr>
          <a:xfrm>
            <a:off x="7151500" y="2609300"/>
            <a:ext cx="1836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Battery</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EcoFlow RIVER Battery</a:t>
            </a:r>
            <a:endParaRPr sz="1200">
              <a:latin typeface="Helvetica Neue"/>
              <a:ea typeface="Helvetica Neue"/>
              <a:cs typeface="Helvetica Neue"/>
              <a:sym typeface="Helvetica Neue"/>
            </a:endParaRPr>
          </a:p>
        </p:txBody>
      </p:sp>
      <p:sp>
        <p:nvSpPr>
          <p:cNvPr id="305" name="Google Shape;305;p29"/>
          <p:cNvSpPr txBox="1"/>
          <p:nvPr/>
        </p:nvSpPr>
        <p:spPr>
          <a:xfrm>
            <a:off x="6840100" y="3854950"/>
            <a:ext cx="13422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Computer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Beelink Mini PC</a:t>
            </a:r>
            <a:endParaRPr sz="1200">
              <a:latin typeface="Helvetica Neue"/>
              <a:ea typeface="Helvetica Neue"/>
              <a:cs typeface="Helvetica Neue"/>
              <a:sym typeface="Helvetica Neue"/>
            </a:endParaRPr>
          </a:p>
        </p:txBody>
      </p:sp>
      <p:sp>
        <p:nvSpPr>
          <p:cNvPr id="306" name="Google Shape;306;p29"/>
          <p:cNvSpPr txBox="1"/>
          <p:nvPr/>
        </p:nvSpPr>
        <p:spPr>
          <a:xfrm>
            <a:off x="6968925" y="3375850"/>
            <a:ext cx="154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Arduino Uno</a:t>
            </a:r>
            <a:endParaRPr b="1">
              <a:latin typeface="Helvetica Neue"/>
              <a:ea typeface="Helvetica Neue"/>
              <a:cs typeface="Helvetica Neue"/>
              <a:sym typeface="Helvetica Neue"/>
            </a:endParaRPr>
          </a:p>
        </p:txBody>
      </p:sp>
      <p:sp>
        <p:nvSpPr>
          <p:cNvPr id="307" name="Google Shape;307;p29"/>
          <p:cNvSpPr txBox="1"/>
          <p:nvPr/>
        </p:nvSpPr>
        <p:spPr>
          <a:xfrm>
            <a:off x="6523500" y="1445850"/>
            <a:ext cx="25845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Camera Mounting System</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ZWO Holder Ring + Neewer Professional Panoramic Ball Head</a:t>
            </a:r>
            <a:endParaRPr sz="1200">
              <a:latin typeface="Helvetica Neue"/>
              <a:ea typeface="Helvetica Neue"/>
              <a:cs typeface="Helvetica Neue"/>
              <a:sym typeface="Helvetica Neue"/>
            </a:endParaRPr>
          </a:p>
        </p:txBody>
      </p:sp>
      <p:cxnSp>
        <p:nvCxnSpPr>
          <p:cNvPr id="308" name="Google Shape;308;p29"/>
          <p:cNvCxnSpPr/>
          <p:nvPr/>
        </p:nvCxnSpPr>
        <p:spPr>
          <a:xfrm>
            <a:off x="1696600" y="1599950"/>
            <a:ext cx="1881600" cy="299400"/>
          </a:xfrm>
          <a:prstGeom prst="straightConnector1">
            <a:avLst/>
          </a:prstGeom>
          <a:noFill/>
          <a:ln w="9525" cap="flat" cmpd="sng">
            <a:solidFill>
              <a:srgbClr val="999999"/>
            </a:solidFill>
            <a:prstDash val="solid"/>
            <a:round/>
            <a:headEnd type="none" w="med" len="med"/>
            <a:tailEnd type="triangle" w="med" len="med"/>
          </a:ln>
        </p:spPr>
      </p:cxnSp>
      <p:cxnSp>
        <p:nvCxnSpPr>
          <p:cNvPr id="309" name="Google Shape;309;p29"/>
          <p:cNvCxnSpPr>
            <a:stCxn id="302" idx="3"/>
          </p:cNvCxnSpPr>
          <p:nvPr/>
        </p:nvCxnSpPr>
        <p:spPr>
          <a:xfrm rot="10800000" flipH="1">
            <a:off x="2147700" y="2138900"/>
            <a:ext cx="1826400" cy="408600"/>
          </a:xfrm>
          <a:prstGeom prst="straightConnector1">
            <a:avLst/>
          </a:prstGeom>
          <a:noFill/>
          <a:ln w="9525" cap="flat" cmpd="sng">
            <a:solidFill>
              <a:srgbClr val="999999"/>
            </a:solidFill>
            <a:prstDash val="solid"/>
            <a:round/>
            <a:headEnd type="none" w="med" len="med"/>
            <a:tailEnd type="triangle" w="med" len="med"/>
          </a:ln>
        </p:spPr>
      </p:cxnSp>
      <p:cxnSp>
        <p:nvCxnSpPr>
          <p:cNvPr id="310" name="Google Shape;310;p29"/>
          <p:cNvCxnSpPr/>
          <p:nvPr/>
        </p:nvCxnSpPr>
        <p:spPr>
          <a:xfrm rot="10800000" flipH="1">
            <a:off x="2502425" y="3739900"/>
            <a:ext cx="957900" cy="63900"/>
          </a:xfrm>
          <a:prstGeom prst="straightConnector1">
            <a:avLst/>
          </a:prstGeom>
          <a:noFill/>
          <a:ln w="9525" cap="flat" cmpd="sng">
            <a:solidFill>
              <a:srgbClr val="999999"/>
            </a:solidFill>
            <a:prstDash val="solid"/>
            <a:round/>
            <a:headEnd type="none" w="med" len="med"/>
            <a:tailEnd type="triangle" w="med" len="med"/>
          </a:ln>
        </p:spPr>
      </p:cxnSp>
      <p:cxnSp>
        <p:nvCxnSpPr>
          <p:cNvPr id="311" name="Google Shape;311;p29"/>
          <p:cNvCxnSpPr>
            <a:stCxn id="307" idx="1"/>
          </p:cNvCxnSpPr>
          <p:nvPr/>
        </p:nvCxnSpPr>
        <p:spPr>
          <a:xfrm flipH="1">
            <a:off x="4137600" y="1830600"/>
            <a:ext cx="2385900" cy="878700"/>
          </a:xfrm>
          <a:prstGeom prst="straightConnector1">
            <a:avLst/>
          </a:prstGeom>
          <a:noFill/>
          <a:ln w="9525" cap="flat" cmpd="sng">
            <a:solidFill>
              <a:srgbClr val="999999"/>
            </a:solidFill>
            <a:prstDash val="solid"/>
            <a:round/>
            <a:headEnd type="none" w="med" len="med"/>
            <a:tailEnd type="triangle" w="med" len="med"/>
          </a:ln>
        </p:spPr>
      </p:cxnSp>
      <p:cxnSp>
        <p:nvCxnSpPr>
          <p:cNvPr id="312" name="Google Shape;312;p29"/>
          <p:cNvCxnSpPr>
            <a:stCxn id="304" idx="1"/>
          </p:cNvCxnSpPr>
          <p:nvPr/>
        </p:nvCxnSpPr>
        <p:spPr>
          <a:xfrm flipH="1">
            <a:off x="5186500" y="2901800"/>
            <a:ext cx="1965000" cy="723300"/>
          </a:xfrm>
          <a:prstGeom prst="straightConnector1">
            <a:avLst/>
          </a:prstGeom>
          <a:noFill/>
          <a:ln w="9525" cap="flat" cmpd="sng">
            <a:solidFill>
              <a:srgbClr val="999999"/>
            </a:solidFill>
            <a:prstDash val="solid"/>
            <a:round/>
            <a:headEnd type="none" w="med" len="med"/>
            <a:tailEnd type="triangle" w="med" len="med"/>
          </a:ln>
        </p:spPr>
      </p:cxnSp>
      <p:cxnSp>
        <p:nvCxnSpPr>
          <p:cNvPr id="313" name="Google Shape;313;p29"/>
          <p:cNvCxnSpPr>
            <a:stCxn id="306" idx="1"/>
          </p:cNvCxnSpPr>
          <p:nvPr/>
        </p:nvCxnSpPr>
        <p:spPr>
          <a:xfrm flipH="1">
            <a:off x="5506125" y="3575950"/>
            <a:ext cx="1462800" cy="294600"/>
          </a:xfrm>
          <a:prstGeom prst="straightConnector1">
            <a:avLst/>
          </a:prstGeom>
          <a:noFill/>
          <a:ln w="9525" cap="flat" cmpd="sng">
            <a:solidFill>
              <a:srgbClr val="999999"/>
            </a:solidFill>
            <a:prstDash val="solid"/>
            <a:round/>
            <a:headEnd type="none" w="med" len="med"/>
            <a:tailEnd type="triangle" w="med" len="med"/>
          </a:ln>
        </p:spPr>
      </p:cxnSp>
      <p:cxnSp>
        <p:nvCxnSpPr>
          <p:cNvPr id="314" name="Google Shape;314;p29"/>
          <p:cNvCxnSpPr>
            <a:stCxn id="305" idx="1"/>
          </p:cNvCxnSpPr>
          <p:nvPr/>
        </p:nvCxnSpPr>
        <p:spPr>
          <a:xfrm rot="10800000">
            <a:off x="5609800" y="4063150"/>
            <a:ext cx="1230300" cy="84300"/>
          </a:xfrm>
          <a:prstGeom prst="straightConnector1">
            <a:avLst/>
          </a:prstGeom>
          <a:noFill/>
          <a:ln w="9525" cap="flat" cmpd="sng">
            <a:solidFill>
              <a:srgbClr val="999999"/>
            </a:solidFill>
            <a:prstDash val="solid"/>
            <a:round/>
            <a:headEnd type="none" w="med" len="med"/>
            <a:tailEnd type="triangle" w="med" len="med"/>
          </a:ln>
        </p:spPr>
      </p:cxnSp>
      <p:sp>
        <p:nvSpPr>
          <p:cNvPr id="315" name="Google Shape;315;p29"/>
          <p:cNvSpPr txBox="1"/>
          <p:nvPr/>
        </p:nvSpPr>
        <p:spPr>
          <a:xfrm>
            <a:off x="547650" y="801450"/>
            <a:ext cx="1696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IR Thermometer</a:t>
            </a:r>
            <a:endParaRPr b="1">
              <a:latin typeface="Helvetica Neue"/>
              <a:ea typeface="Helvetica Neue"/>
              <a:cs typeface="Helvetica Neue"/>
              <a:sym typeface="Helvetica Neue"/>
            </a:endParaRPr>
          </a:p>
          <a:p>
            <a:pPr marL="0" lvl="0" indent="0" algn="l" rtl="0">
              <a:spcBef>
                <a:spcPts val="0"/>
              </a:spcBef>
              <a:spcAft>
                <a:spcPts val="0"/>
              </a:spcAft>
              <a:buNone/>
            </a:pPr>
            <a:r>
              <a:rPr lang="en" sz="1200">
                <a:latin typeface="Helvetica Neue"/>
                <a:ea typeface="Helvetica Neue"/>
                <a:cs typeface="Helvetica Neue"/>
                <a:sym typeface="Helvetica Neue"/>
              </a:rPr>
              <a:t>Sparkfun MLX90614</a:t>
            </a:r>
            <a:endParaRPr sz="1200">
              <a:latin typeface="Helvetica Neue"/>
              <a:ea typeface="Helvetica Neue"/>
              <a:cs typeface="Helvetica Neue"/>
              <a:sym typeface="Helvetica Neue"/>
            </a:endParaRPr>
          </a:p>
        </p:txBody>
      </p:sp>
      <p:cxnSp>
        <p:nvCxnSpPr>
          <p:cNvPr id="316" name="Google Shape;316;p29"/>
          <p:cNvCxnSpPr/>
          <p:nvPr/>
        </p:nvCxnSpPr>
        <p:spPr>
          <a:xfrm>
            <a:off x="1997175" y="1046100"/>
            <a:ext cx="962400" cy="485400"/>
          </a:xfrm>
          <a:prstGeom prst="straightConnector1">
            <a:avLst/>
          </a:prstGeom>
          <a:noFill/>
          <a:ln w="9525" cap="flat" cmpd="sng">
            <a:solidFill>
              <a:srgbClr val="999999"/>
            </a:solidFill>
            <a:prstDash val="solid"/>
            <a:round/>
            <a:headEnd type="none" w="med" len="med"/>
            <a:tailEnd type="triangle" w="med" len="med"/>
          </a:ln>
        </p:spPr>
      </p:cxnSp>
      <p:sp>
        <p:nvSpPr>
          <p:cNvPr id="317" name="Google Shape;317;p2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318" name="Google Shape;318;p29"/>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Baseline Design</a:t>
            </a:r>
            <a:endParaRPr sz="1200" b="1">
              <a:solidFill>
                <a:srgbClr val="EEEEEE"/>
              </a:solidFill>
            </a:endParaRPr>
          </a:p>
        </p:txBody>
      </p:sp>
      <p:sp>
        <p:nvSpPr>
          <p:cNvPr id="319" name="Google Shape;319;p29"/>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320" name="Google Shape;320;p29"/>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321" name="Google Shape;321;p29"/>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322" name="Google Shape;322;p29"/>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18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ELE.2: Temperature Sensor</a:t>
            </a:r>
            <a:endParaRPr/>
          </a:p>
        </p:txBody>
      </p:sp>
      <p:sp>
        <p:nvSpPr>
          <p:cNvPr id="1968" name="Google Shape;1968;p18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170</a:t>
            </a:fld>
            <a:endParaRPr/>
          </a:p>
        </p:txBody>
      </p:sp>
      <p:graphicFrame>
        <p:nvGraphicFramePr>
          <p:cNvPr id="1969" name="Google Shape;1969;p182"/>
          <p:cNvGraphicFramePr/>
          <p:nvPr/>
        </p:nvGraphicFramePr>
        <p:xfrm>
          <a:off x="0" y="105727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70" name="Google Shape;1970;p182"/>
          <p:cNvGraphicFramePr/>
          <p:nvPr/>
        </p:nvGraphicFramePr>
        <p:xfrm>
          <a:off x="0" y="130492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13335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8</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Weather Protection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the temperature sensor works as expected and alerts when the temperature is outside of a defined range.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The temperature sensor will be placed outside for three hours (on a night predicted to be within the defined range) to collect temperature data every second, confirm the sensor does not alert. Compare the data to the National Weather Service data, calculate the error and confirm it matches the data sheet. At the end of that test, expose the temperature sensor to a temperature above the allowable range, confirm it alerts. Then expose the temperature sensor to a temp be below the allowable range, confirm it alerts.</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Upload the necessary code to the Arduino, calibrate the system, place the sensor outside on a night where the temperature is predicted to be within the range for three hours, confirm it does not alert. Place a finger on the temperature sensor to increase the temperature. Place an ice pack on the temperature sensor to decrease the temperature.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Temperature sensor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Battery</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Arduino</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Ice</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Computer for data collection</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Associated wires and connectors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18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ELE.3: Humidity Sensor</a:t>
            </a:r>
            <a:endParaRPr/>
          </a:p>
        </p:txBody>
      </p:sp>
      <p:sp>
        <p:nvSpPr>
          <p:cNvPr id="1976" name="Google Shape;1976;p18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171</a:t>
            </a:fld>
            <a:endParaRPr/>
          </a:p>
        </p:txBody>
      </p:sp>
      <p:graphicFrame>
        <p:nvGraphicFramePr>
          <p:cNvPr id="1977" name="Google Shape;1977;p183"/>
          <p:cNvGraphicFramePr/>
          <p:nvPr/>
        </p:nvGraphicFramePr>
        <p:xfrm>
          <a:off x="0" y="157162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78" name="Google Shape;1978;p183"/>
          <p:cNvGraphicFramePr/>
          <p:nvPr/>
        </p:nvGraphicFramePr>
        <p:xfrm>
          <a:off x="0" y="181927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8</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Weather Protection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the humidity sensor works as expected and alerts when the humidity is outside of a defined range.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The humidity sensor will be placed outside for three hours to collect humidity data every second. The data will the be compared against humidity data from the National Weather Service. At the end of the test, expose the humidity sensor to a humidity above the defined range, confirm it alerts.</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Upload the necessary code to the Arduino, calibrate the system, place the sensor outside on a night where the humidity is predicted to be below the defined range for three hours, confirm it does not alert. Breath on the humidity sensor to increase it above the defined range, confirm it alerts.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Humidity sensor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Battery</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Arduino</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Computer for data collection</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Associated wires and connectors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18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ELE.4: Power Interface Check</a:t>
            </a:r>
            <a:endParaRPr/>
          </a:p>
        </p:txBody>
      </p:sp>
      <p:sp>
        <p:nvSpPr>
          <p:cNvPr id="1984" name="Google Shape;1984;p18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172</a:t>
            </a:fld>
            <a:endParaRPr/>
          </a:p>
        </p:txBody>
      </p:sp>
      <p:graphicFrame>
        <p:nvGraphicFramePr>
          <p:cNvPr id="1985" name="Google Shape;1985;p184"/>
          <p:cNvGraphicFramePr/>
          <p:nvPr/>
        </p:nvGraphicFramePr>
        <p:xfrm>
          <a:off x="0" y="174307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86" name="Google Shape;1986;p184"/>
          <p:cNvGraphicFramePr/>
          <p:nvPr/>
        </p:nvGraphicFramePr>
        <p:xfrm>
          <a:off x="0" y="1990725"/>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FR4, FR 5</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Data Collection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all the power interfaces work as designed. Therefore confirming the system has power.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components that the power can be measured with a voltmeter, measure the voltage and confirm it matches the model. For components that power can not be measured with a voltmeter, confirm (yes or no) if the component has enough power.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each component that requires a power interface:</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Battery to beelink</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Battery to sensor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Beelink to Arduino</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Arduino to IR Thermometer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Arduino to linear actuator through converter</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Battery</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Arduino</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Linear Actuator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IR Thermometer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Beelink</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Sensor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Associated cables and wires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18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ELE.5: Power Failure</a:t>
            </a:r>
            <a:endParaRPr/>
          </a:p>
        </p:txBody>
      </p:sp>
      <p:sp>
        <p:nvSpPr>
          <p:cNvPr id="1992" name="Google Shape;1992;p18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173</a:t>
            </a:fld>
            <a:endParaRPr/>
          </a:p>
        </p:txBody>
      </p:sp>
      <p:graphicFrame>
        <p:nvGraphicFramePr>
          <p:cNvPr id="1993" name="Google Shape;1993;p185"/>
          <p:cNvGraphicFramePr/>
          <p:nvPr/>
        </p:nvGraphicFramePr>
        <p:xfrm>
          <a:off x="0" y="1593600"/>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1994" name="Google Shape;1994;p185"/>
          <p:cNvGraphicFramePr/>
          <p:nvPr/>
        </p:nvGraphicFramePr>
        <p:xfrm>
          <a:off x="0" y="1797300"/>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762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8</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Weather Protection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determine if the system fails closed, ensuring the protection of the equipment, regardless of the power status.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Remove power from the linear actuator while in an open position, confirm when the power is turned off, the system goes to a closed position. Remove power from the linear actuator while in an closed position and then confirm when the power is turned off the system stays in a closed position.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Place a mass sim on the linear actuator. Power the linear actuator to the "open" position. Remove power and confirm the system goes to a "closed" position. Then power the system to a "closed" position. Remove power and confirm the system remains in a "closed" position.</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Outside the aerospace building at night.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Linear actuator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Power source</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Mass sim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18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ELE.6: Communications and Data Interface Check</a:t>
            </a:r>
            <a:endParaRPr/>
          </a:p>
        </p:txBody>
      </p:sp>
      <p:sp>
        <p:nvSpPr>
          <p:cNvPr id="2000" name="Google Shape;2000;p18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174</a:t>
            </a:fld>
            <a:endParaRPr/>
          </a:p>
        </p:txBody>
      </p:sp>
      <p:graphicFrame>
        <p:nvGraphicFramePr>
          <p:cNvPr id="2001" name="Google Shape;2001;p186"/>
          <p:cNvGraphicFramePr/>
          <p:nvPr/>
        </p:nvGraphicFramePr>
        <p:xfrm>
          <a:off x="0" y="971550"/>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02" name="Google Shape;2002;p186"/>
          <p:cNvGraphicFramePr/>
          <p:nvPr/>
        </p:nvGraphicFramePr>
        <p:xfrm>
          <a:off x="0" y="1219200"/>
          <a:ext cx="3000000" cy="3000000"/>
        </p:xfrm>
        <a:graphic>
          <a:graphicData uri="http://schemas.openxmlformats.org/drawingml/2006/table">
            <a:tbl>
              <a:tblPr>
                <a:noFill/>
                <a:tableStyleId>{2E8F4313-0359-4C87-B8A6-0C000AFC04CF}</a:tableStyleId>
              </a:tblPr>
              <a:tblGrid>
                <a:gridCol w="457200">
                  <a:extLst>
                    <a:ext uri="{9D8B030D-6E8A-4147-A177-3AD203B41FA5}">
                      <a16:colId xmlns:a16="http://schemas.microsoft.com/office/drawing/2014/main" val="20000"/>
                    </a:ext>
                  </a:extLst>
                </a:gridCol>
                <a:gridCol w="676275">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866900">
                  <a:extLst>
                    <a:ext uri="{9D8B030D-6E8A-4147-A177-3AD203B41FA5}">
                      <a16:colId xmlns:a16="http://schemas.microsoft.com/office/drawing/2014/main" val="20004"/>
                    </a:ext>
                  </a:extLst>
                </a:gridCol>
                <a:gridCol w="971550">
                  <a:extLst>
                    <a:ext uri="{9D8B030D-6E8A-4147-A177-3AD203B41FA5}">
                      <a16:colId xmlns:a16="http://schemas.microsoft.com/office/drawing/2014/main" val="20005"/>
                    </a:ext>
                  </a:extLst>
                </a:gridCol>
                <a:gridCol w="1495425">
                  <a:extLst>
                    <a:ext uri="{9D8B030D-6E8A-4147-A177-3AD203B41FA5}">
                      <a16:colId xmlns:a16="http://schemas.microsoft.com/office/drawing/2014/main" val="20006"/>
                    </a:ext>
                  </a:extLst>
                </a:gridCol>
              </a:tblGrid>
              <a:tr h="1905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FR4, FR 5</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Data Collection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all the communications and data interfaces work as designed. Therefore confirming the system will be able to collect the intended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Each of the communication interfaces listed in the test setup will be testing using the data file types and sizes that are estimated for each interface. The test of each will be verified as a pass or fail. The test will pass if the communication / data interface works as intended. The test will fail if not.</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each component that has a communications and/or data interface, make the connection one component at a time and confirm the interface is functional:</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Beelink to server using 4G</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Sensor to beelink</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NINA on Beelink</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IR to Arduino</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Arduino to Beelink</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Arduino to linear actuator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Server to offboard computer</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Offboard computer to and from ODTK</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ODTK to algorithm</a:t>
                      </a:r>
                      <a:endParaRPr sz="1000">
                        <a:latin typeface="Raleway"/>
                        <a:ea typeface="Raleway"/>
                        <a:cs typeface="Raleway"/>
                        <a:sym typeface="Raleway"/>
                      </a:endParaRPr>
                    </a:p>
                    <a:p>
                      <a:pPr marL="0" lvl="0" indent="0" algn="l" rtl="0">
                        <a:lnSpc>
                          <a:spcPct val="115000"/>
                        </a:lnSpc>
                        <a:spcBef>
                          <a:spcPts val="0"/>
                        </a:spcBef>
                        <a:spcAft>
                          <a:spcPts val="0"/>
                        </a:spcAft>
                        <a:buNone/>
                      </a:pPr>
                      <a:r>
                        <a:rPr lang="en" sz="1000">
                          <a:latin typeface="Raleway"/>
                          <a:ea typeface="Raleway"/>
                          <a:cs typeface="Raleway"/>
                          <a:sym typeface="Raleway"/>
                        </a:rPr>
                        <a:t>Algorithm to .csv</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Battery</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All associated electronics components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18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(DAT) V&amp;V Overview</a:t>
            </a:r>
            <a:endParaRPr/>
          </a:p>
        </p:txBody>
      </p:sp>
      <p:sp>
        <p:nvSpPr>
          <p:cNvPr id="2008" name="Google Shape;2008;p18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175</a:t>
            </a:fld>
            <a:endParaRPr/>
          </a:p>
        </p:txBody>
      </p:sp>
      <p:graphicFrame>
        <p:nvGraphicFramePr>
          <p:cNvPr id="2009" name="Google Shape;2009;p187"/>
          <p:cNvGraphicFramePr/>
          <p:nvPr/>
        </p:nvGraphicFramePr>
        <p:xfrm>
          <a:off x="1413288" y="1412765"/>
          <a:ext cx="3000000" cy="3000000"/>
        </p:xfrm>
        <a:graphic>
          <a:graphicData uri="http://schemas.openxmlformats.org/drawingml/2006/table">
            <a:tbl>
              <a:tblPr>
                <a:noFill/>
                <a:tableStyleId>{E18D6895-F6FA-44B1-86B1-A99637D5D8EA}</a:tableStyleId>
              </a:tblPr>
              <a:tblGrid>
                <a:gridCol w="1660725">
                  <a:extLst>
                    <a:ext uri="{9D8B030D-6E8A-4147-A177-3AD203B41FA5}">
                      <a16:colId xmlns:a16="http://schemas.microsoft.com/office/drawing/2014/main" val="20000"/>
                    </a:ext>
                  </a:extLst>
                </a:gridCol>
                <a:gridCol w="3402450">
                  <a:extLst>
                    <a:ext uri="{9D8B030D-6E8A-4147-A177-3AD203B41FA5}">
                      <a16:colId xmlns:a16="http://schemas.microsoft.com/office/drawing/2014/main" val="20001"/>
                    </a:ext>
                  </a:extLst>
                </a:gridCol>
                <a:gridCol w="1753325">
                  <a:extLst>
                    <a:ext uri="{9D8B030D-6E8A-4147-A177-3AD203B41FA5}">
                      <a16:colId xmlns:a16="http://schemas.microsoft.com/office/drawing/2014/main" val="20002"/>
                    </a:ext>
                  </a:extLst>
                </a:gridCol>
              </a:tblGrid>
              <a:tr h="42670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96825">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DAT.1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Communications</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DAT.2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Image Processing Products</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2/7/22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22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DAT.3</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Alert Timing</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18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DAT.1: Communications</a:t>
            </a:r>
            <a:endParaRPr/>
          </a:p>
        </p:txBody>
      </p:sp>
      <p:sp>
        <p:nvSpPr>
          <p:cNvPr id="2015" name="Google Shape;2015;p18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176</a:t>
            </a:fld>
            <a:endParaRPr/>
          </a:p>
        </p:txBody>
      </p:sp>
      <p:graphicFrame>
        <p:nvGraphicFramePr>
          <p:cNvPr id="2016" name="Google Shape;2016;p188"/>
          <p:cNvGraphicFramePr/>
          <p:nvPr/>
        </p:nvGraphicFramePr>
        <p:xfrm>
          <a:off x="0" y="1517200"/>
          <a:ext cx="3000000" cy="3000000"/>
        </p:xfrm>
        <a:graphic>
          <a:graphicData uri="http://schemas.openxmlformats.org/drawingml/2006/table">
            <a:tbl>
              <a:tblPr>
                <a:noFill/>
                <a:tableStyleId>{2E8F4313-0359-4C87-B8A6-0C000AFC04CF}</a:tableStyleId>
              </a:tblPr>
              <a:tblGrid>
                <a:gridCol w="447675">
                  <a:extLst>
                    <a:ext uri="{9D8B030D-6E8A-4147-A177-3AD203B41FA5}">
                      <a16:colId xmlns:a16="http://schemas.microsoft.com/office/drawing/2014/main" val="20000"/>
                    </a:ext>
                  </a:extLst>
                </a:gridCol>
                <a:gridCol w="44767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819275">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14573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17" name="Google Shape;2017;p188"/>
          <p:cNvGraphicFramePr/>
          <p:nvPr/>
        </p:nvGraphicFramePr>
        <p:xfrm>
          <a:off x="0" y="1764850"/>
          <a:ext cx="3000000" cy="3000000"/>
        </p:xfrm>
        <a:graphic>
          <a:graphicData uri="http://schemas.openxmlformats.org/drawingml/2006/table">
            <a:tbl>
              <a:tblPr>
                <a:noFill/>
                <a:tableStyleId>{2E8F4313-0359-4C87-B8A6-0C000AFC04CF}</a:tableStyleId>
              </a:tblPr>
              <a:tblGrid>
                <a:gridCol w="447675">
                  <a:extLst>
                    <a:ext uri="{9D8B030D-6E8A-4147-A177-3AD203B41FA5}">
                      <a16:colId xmlns:a16="http://schemas.microsoft.com/office/drawing/2014/main" val="20000"/>
                    </a:ext>
                  </a:extLst>
                </a:gridCol>
                <a:gridCol w="44767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819275">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1457325">
                  <a:extLst>
                    <a:ext uri="{9D8B030D-6E8A-4147-A177-3AD203B41FA5}">
                      <a16:colId xmlns:a16="http://schemas.microsoft.com/office/drawing/2014/main" val="20006"/>
                    </a:ext>
                  </a:extLst>
                </a:gridCol>
              </a:tblGrid>
              <a:tr h="4762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3</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Data Collection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the communication functionality between the onboard and offboard computer via a server.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inspection, confirm the txt file that was uploaded has the same format, size and has the same content as the txt file that was downloaded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Upload a txt file to the server from the onboard computer and download the txt file from the server from the offboard computer.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Onboard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Offboard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Set-up server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18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DAT.2: Image Processing Products</a:t>
            </a:r>
            <a:endParaRPr/>
          </a:p>
        </p:txBody>
      </p:sp>
      <p:sp>
        <p:nvSpPr>
          <p:cNvPr id="2023" name="Google Shape;2023;p18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177</a:t>
            </a:fld>
            <a:endParaRPr/>
          </a:p>
        </p:txBody>
      </p:sp>
      <p:graphicFrame>
        <p:nvGraphicFramePr>
          <p:cNvPr id="2024" name="Google Shape;2024;p189"/>
          <p:cNvGraphicFramePr/>
          <p:nvPr/>
        </p:nvGraphicFramePr>
        <p:xfrm>
          <a:off x="0" y="1828800"/>
          <a:ext cx="3000000" cy="3000000"/>
        </p:xfrm>
        <a:graphic>
          <a:graphicData uri="http://schemas.openxmlformats.org/drawingml/2006/table">
            <a:tbl>
              <a:tblPr>
                <a:noFill/>
                <a:tableStyleId>{2E8F4313-0359-4C87-B8A6-0C000AFC04CF}</a:tableStyleId>
              </a:tblPr>
              <a:tblGrid>
                <a:gridCol w="447675">
                  <a:extLst>
                    <a:ext uri="{9D8B030D-6E8A-4147-A177-3AD203B41FA5}">
                      <a16:colId xmlns:a16="http://schemas.microsoft.com/office/drawing/2014/main" val="20000"/>
                    </a:ext>
                  </a:extLst>
                </a:gridCol>
                <a:gridCol w="44767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819275">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14573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25" name="Google Shape;2025;p189"/>
          <p:cNvGraphicFramePr/>
          <p:nvPr/>
        </p:nvGraphicFramePr>
        <p:xfrm>
          <a:off x="0" y="2076450"/>
          <a:ext cx="3000000" cy="3000000"/>
        </p:xfrm>
        <a:graphic>
          <a:graphicData uri="http://schemas.openxmlformats.org/drawingml/2006/table">
            <a:tbl>
              <a:tblPr>
                <a:noFill/>
                <a:tableStyleId>{2E8F4313-0359-4C87-B8A6-0C000AFC04CF}</a:tableStyleId>
              </a:tblPr>
              <a:tblGrid>
                <a:gridCol w="447675">
                  <a:extLst>
                    <a:ext uri="{9D8B030D-6E8A-4147-A177-3AD203B41FA5}">
                      <a16:colId xmlns:a16="http://schemas.microsoft.com/office/drawing/2014/main" val="20000"/>
                    </a:ext>
                  </a:extLst>
                </a:gridCol>
                <a:gridCol w="44767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819275">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1457325">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3, FR4, FR 5</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Data Collection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determine if the image processing system on the onboard computer works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inspection, confirm the onboard processing output image matches expected processed photo.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Upload a pre-processed photo to the onboard computer, have the computer process the data, and analyze the post-processed photo to confirm the expected processing occurred.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Onboard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Offboard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Set-up server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19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DAT.3: Alert Timing</a:t>
            </a:r>
            <a:endParaRPr/>
          </a:p>
        </p:txBody>
      </p:sp>
      <p:sp>
        <p:nvSpPr>
          <p:cNvPr id="2031" name="Google Shape;2031;p19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178</a:t>
            </a:fld>
            <a:endParaRPr/>
          </a:p>
        </p:txBody>
      </p:sp>
      <p:graphicFrame>
        <p:nvGraphicFramePr>
          <p:cNvPr id="2032" name="Google Shape;2032;p190"/>
          <p:cNvGraphicFramePr/>
          <p:nvPr/>
        </p:nvGraphicFramePr>
        <p:xfrm>
          <a:off x="0" y="971550"/>
          <a:ext cx="3000000" cy="3000000"/>
        </p:xfrm>
        <a:graphic>
          <a:graphicData uri="http://schemas.openxmlformats.org/drawingml/2006/table">
            <a:tbl>
              <a:tblPr>
                <a:noFill/>
                <a:tableStyleId>{2E8F4313-0359-4C87-B8A6-0C000AFC04CF}</a:tableStyleId>
              </a:tblPr>
              <a:tblGrid>
                <a:gridCol w="447675">
                  <a:extLst>
                    <a:ext uri="{9D8B030D-6E8A-4147-A177-3AD203B41FA5}">
                      <a16:colId xmlns:a16="http://schemas.microsoft.com/office/drawing/2014/main" val="20000"/>
                    </a:ext>
                  </a:extLst>
                </a:gridCol>
                <a:gridCol w="44767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819275">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1457325">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33" name="Google Shape;2033;p190"/>
          <p:cNvGraphicFramePr/>
          <p:nvPr/>
        </p:nvGraphicFramePr>
        <p:xfrm>
          <a:off x="0" y="1219200"/>
          <a:ext cx="3000000" cy="3000000"/>
        </p:xfrm>
        <a:graphic>
          <a:graphicData uri="http://schemas.openxmlformats.org/drawingml/2006/table">
            <a:tbl>
              <a:tblPr>
                <a:noFill/>
                <a:tableStyleId>{2E8F4313-0359-4C87-B8A6-0C000AFC04CF}</a:tableStyleId>
              </a:tblPr>
              <a:tblGrid>
                <a:gridCol w="447675">
                  <a:extLst>
                    <a:ext uri="{9D8B030D-6E8A-4147-A177-3AD203B41FA5}">
                      <a16:colId xmlns:a16="http://schemas.microsoft.com/office/drawing/2014/main" val="20000"/>
                    </a:ext>
                  </a:extLst>
                </a:gridCol>
                <a:gridCol w="447675">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1819275">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1457325">
                  <a:extLst>
                    <a:ext uri="{9D8B030D-6E8A-4147-A177-3AD203B41FA5}">
                      <a16:colId xmlns:a16="http://schemas.microsoft.com/office/drawing/2014/main" val="20006"/>
                    </a:ext>
                  </a:extLst>
                </a:gridCol>
              </a:tblGrid>
              <a:tr h="13335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7</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Data Collection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determine validate the alert timing model, including the image processing, uploading the data, and downloading the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analysis, quantify how long each step of the data flow process takes, including a time for how long the image processing takes, how long upload takes, how long download takes.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be run three different times to fully define the image processing time of the system. First, note the upload and download speed of the offboard and onboard computer at the time of the test. Once the speed is noted, Upload a pre-processed photo (one each of TBD size, TBD size, and TBD size) to the onboard computer, and then time how long it takes to process on the onboard computer, send to a server, and download on the onboard computer.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Onboard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Offboard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Set-up server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19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Algorithm (ALG) V&amp;V Overview</a:t>
            </a:r>
            <a:endParaRPr/>
          </a:p>
        </p:txBody>
      </p:sp>
      <p:sp>
        <p:nvSpPr>
          <p:cNvPr id="2039" name="Google Shape;2039;p19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179</a:t>
            </a:fld>
            <a:endParaRPr/>
          </a:p>
        </p:txBody>
      </p:sp>
      <p:graphicFrame>
        <p:nvGraphicFramePr>
          <p:cNvPr id="2040" name="Google Shape;2040;p191"/>
          <p:cNvGraphicFramePr/>
          <p:nvPr/>
        </p:nvGraphicFramePr>
        <p:xfrm>
          <a:off x="1087375" y="824565"/>
          <a:ext cx="3000000" cy="3000000"/>
        </p:xfrm>
        <a:graphic>
          <a:graphicData uri="http://schemas.openxmlformats.org/drawingml/2006/table">
            <a:tbl>
              <a:tblPr>
                <a:noFill/>
                <a:tableStyleId>{E18D6895-F6FA-44B1-86B1-A99637D5D8EA}</a:tableStyleId>
              </a:tblPr>
              <a:tblGrid>
                <a:gridCol w="1697925">
                  <a:extLst>
                    <a:ext uri="{9D8B030D-6E8A-4147-A177-3AD203B41FA5}">
                      <a16:colId xmlns:a16="http://schemas.microsoft.com/office/drawing/2014/main" val="20000"/>
                    </a:ext>
                  </a:extLst>
                </a:gridCol>
                <a:gridCol w="2937200">
                  <a:extLst>
                    <a:ext uri="{9D8B030D-6E8A-4147-A177-3AD203B41FA5}">
                      <a16:colId xmlns:a16="http://schemas.microsoft.com/office/drawing/2014/main" val="20001"/>
                    </a:ext>
                  </a:extLst>
                </a:gridCol>
                <a:gridCol w="2334100">
                  <a:extLst>
                    <a:ext uri="{9D8B030D-6E8A-4147-A177-3AD203B41FA5}">
                      <a16:colId xmlns:a16="http://schemas.microsoft.com/office/drawing/2014/main" val="20002"/>
                    </a:ext>
                  </a:extLst>
                </a:gridCol>
              </a:tblGrid>
              <a:tr h="406225">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Inclination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Semi-Major Axis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ALG.3</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Direction of Burn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ALG.4</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Frequency of Burn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ALG.5</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Brightness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ALG.6</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RGB POL</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ALG.7</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Maneuver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ALG.8</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Close Approach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ALG.9</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Docking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ALG.10</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Breakup Event Detection</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3/20/22</a:t>
                      </a:r>
                      <a:endParaRPr>
                        <a:solidFill>
                          <a:schemeClr val="dk1"/>
                        </a:solidFill>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31050" y="690550"/>
            <a:ext cx="3946575" cy="4296250"/>
          </a:xfrm>
          <a:prstGeom prst="rect">
            <a:avLst/>
          </a:prstGeom>
          <a:noFill/>
          <a:ln>
            <a:noFill/>
          </a:ln>
        </p:spPr>
      </p:pic>
      <p:pic>
        <p:nvPicPr>
          <p:cNvPr id="328" name="Google Shape;328;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4825" y="1028700"/>
            <a:ext cx="3538225" cy="3500550"/>
          </a:xfrm>
          <a:prstGeom prst="rect">
            <a:avLst/>
          </a:prstGeom>
          <a:noFill/>
          <a:ln>
            <a:noFill/>
          </a:ln>
        </p:spPr>
      </p:pic>
      <p:sp>
        <p:nvSpPr>
          <p:cNvPr id="329" name="Google Shape;329;p3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Enclosure Design - Exterior</a:t>
            </a:r>
            <a:endParaRPr/>
          </a:p>
        </p:txBody>
      </p:sp>
      <p:sp>
        <p:nvSpPr>
          <p:cNvPr id="330" name="Google Shape;330;p3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a:t>
            </a:fld>
            <a:endParaRPr/>
          </a:p>
        </p:txBody>
      </p:sp>
      <p:cxnSp>
        <p:nvCxnSpPr>
          <p:cNvPr id="331" name="Google Shape;331;p30"/>
          <p:cNvCxnSpPr>
            <a:endCxn id="332" idx="0"/>
          </p:cNvCxnSpPr>
          <p:nvPr/>
        </p:nvCxnSpPr>
        <p:spPr>
          <a:xfrm>
            <a:off x="4899400" y="4144525"/>
            <a:ext cx="1390500" cy="666900"/>
          </a:xfrm>
          <a:prstGeom prst="straightConnector1">
            <a:avLst/>
          </a:prstGeom>
          <a:noFill/>
          <a:ln w="9525" cap="flat" cmpd="sng">
            <a:solidFill>
              <a:schemeClr val="dk2"/>
            </a:solidFill>
            <a:prstDash val="solid"/>
            <a:round/>
            <a:headEnd type="stealth" w="med" len="med"/>
            <a:tailEnd type="stealth" w="med" len="med"/>
          </a:ln>
        </p:spPr>
      </p:cxnSp>
      <p:cxnSp>
        <p:nvCxnSpPr>
          <p:cNvPr id="333" name="Google Shape;333;p30"/>
          <p:cNvCxnSpPr/>
          <p:nvPr/>
        </p:nvCxnSpPr>
        <p:spPr>
          <a:xfrm rot="10800000" flipH="1">
            <a:off x="6382388" y="4172425"/>
            <a:ext cx="1465200" cy="611100"/>
          </a:xfrm>
          <a:prstGeom prst="straightConnector1">
            <a:avLst/>
          </a:prstGeom>
          <a:noFill/>
          <a:ln w="9525" cap="flat" cmpd="sng">
            <a:solidFill>
              <a:schemeClr val="dk2"/>
            </a:solidFill>
            <a:prstDash val="solid"/>
            <a:round/>
            <a:headEnd type="stealth" w="med" len="med"/>
            <a:tailEnd type="stealth" w="med" len="med"/>
          </a:ln>
        </p:spPr>
      </p:cxnSp>
      <p:cxnSp>
        <p:nvCxnSpPr>
          <p:cNvPr id="334" name="Google Shape;334;p30"/>
          <p:cNvCxnSpPr/>
          <p:nvPr/>
        </p:nvCxnSpPr>
        <p:spPr>
          <a:xfrm rot="10800000">
            <a:off x="4788375" y="1553900"/>
            <a:ext cx="59100" cy="2479500"/>
          </a:xfrm>
          <a:prstGeom prst="straightConnector1">
            <a:avLst/>
          </a:prstGeom>
          <a:noFill/>
          <a:ln w="9525" cap="flat" cmpd="sng">
            <a:solidFill>
              <a:schemeClr val="dk2"/>
            </a:solidFill>
            <a:prstDash val="solid"/>
            <a:round/>
            <a:headEnd type="stealth" w="med" len="med"/>
            <a:tailEnd type="stealth" w="med" len="med"/>
          </a:ln>
        </p:spPr>
      </p:cxnSp>
      <p:cxnSp>
        <p:nvCxnSpPr>
          <p:cNvPr id="335" name="Google Shape;335;p30"/>
          <p:cNvCxnSpPr/>
          <p:nvPr/>
        </p:nvCxnSpPr>
        <p:spPr>
          <a:xfrm rot="10800000" flipH="1">
            <a:off x="7940975" y="2042500"/>
            <a:ext cx="44400" cy="1998300"/>
          </a:xfrm>
          <a:prstGeom prst="straightConnector1">
            <a:avLst/>
          </a:prstGeom>
          <a:noFill/>
          <a:ln w="9525" cap="flat" cmpd="sng">
            <a:solidFill>
              <a:schemeClr val="dk2"/>
            </a:solidFill>
            <a:prstDash val="solid"/>
            <a:round/>
            <a:headEnd type="stealth" w="med" len="med"/>
            <a:tailEnd type="stealth" w="med" len="med"/>
          </a:ln>
        </p:spPr>
      </p:cxnSp>
      <p:sp>
        <p:nvSpPr>
          <p:cNvPr id="336" name="Google Shape;336;p30"/>
          <p:cNvSpPr txBox="1"/>
          <p:nvPr/>
        </p:nvSpPr>
        <p:spPr>
          <a:xfrm>
            <a:off x="4035425" y="2371650"/>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24 in</a:t>
            </a:r>
            <a:endParaRPr>
              <a:latin typeface="Helvetica Neue"/>
              <a:ea typeface="Helvetica Neue"/>
              <a:cs typeface="Helvetica Neue"/>
              <a:sym typeface="Helvetica Neue"/>
            </a:endParaRPr>
          </a:p>
        </p:txBody>
      </p:sp>
      <p:sp>
        <p:nvSpPr>
          <p:cNvPr id="337" name="Google Shape;337;p30"/>
          <p:cNvSpPr txBox="1"/>
          <p:nvPr/>
        </p:nvSpPr>
        <p:spPr>
          <a:xfrm>
            <a:off x="8054375" y="2770975"/>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20 in</a:t>
            </a:r>
            <a:endParaRPr>
              <a:latin typeface="Helvetica Neue"/>
              <a:ea typeface="Helvetica Neue"/>
              <a:cs typeface="Helvetica Neue"/>
              <a:sym typeface="Helvetica Neue"/>
            </a:endParaRPr>
          </a:p>
        </p:txBody>
      </p:sp>
      <p:sp>
        <p:nvSpPr>
          <p:cNvPr id="338" name="Google Shape;338;p30"/>
          <p:cNvSpPr txBox="1"/>
          <p:nvPr/>
        </p:nvSpPr>
        <p:spPr>
          <a:xfrm>
            <a:off x="4972500" y="4476300"/>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18 in</a:t>
            </a:r>
            <a:endParaRPr>
              <a:latin typeface="Helvetica Neue"/>
              <a:ea typeface="Helvetica Neue"/>
              <a:cs typeface="Helvetica Neue"/>
              <a:sym typeface="Helvetica Neue"/>
            </a:endParaRPr>
          </a:p>
        </p:txBody>
      </p:sp>
      <p:sp>
        <p:nvSpPr>
          <p:cNvPr id="339" name="Google Shape;339;p30"/>
          <p:cNvSpPr txBox="1"/>
          <p:nvPr/>
        </p:nvSpPr>
        <p:spPr>
          <a:xfrm>
            <a:off x="7359350" y="4476300"/>
            <a:ext cx="698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18 in</a:t>
            </a:r>
            <a:endParaRPr>
              <a:latin typeface="Helvetica Neue"/>
              <a:ea typeface="Helvetica Neue"/>
              <a:cs typeface="Helvetica Neue"/>
              <a:sym typeface="Helvetica Neue"/>
            </a:endParaRPr>
          </a:p>
        </p:txBody>
      </p:sp>
      <p:sp>
        <p:nvSpPr>
          <p:cNvPr id="340" name="Google Shape;340;p30"/>
          <p:cNvSpPr txBox="1"/>
          <p:nvPr/>
        </p:nvSpPr>
        <p:spPr>
          <a:xfrm>
            <a:off x="1637925" y="3568025"/>
            <a:ext cx="1696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Helvetica Neue"/>
                <a:ea typeface="Helvetica Neue"/>
                <a:cs typeface="Helvetica Neue"/>
                <a:sym typeface="Helvetica Neue"/>
              </a:rPr>
              <a:t>IR Thermometer</a:t>
            </a:r>
            <a:endParaRPr b="1">
              <a:solidFill>
                <a:schemeClr val="lt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lt1"/>
                </a:solidFill>
                <a:latin typeface="Helvetica Neue"/>
                <a:ea typeface="Helvetica Neue"/>
                <a:cs typeface="Helvetica Neue"/>
                <a:sym typeface="Helvetica Neue"/>
              </a:rPr>
              <a:t>Sparkfun MLX90614</a:t>
            </a:r>
            <a:endParaRPr sz="1200">
              <a:solidFill>
                <a:schemeClr val="lt1"/>
              </a:solidFill>
              <a:latin typeface="Helvetica Neue"/>
              <a:ea typeface="Helvetica Neue"/>
              <a:cs typeface="Helvetica Neue"/>
              <a:sym typeface="Helvetica Neue"/>
            </a:endParaRPr>
          </a:p>
        </p:txBody>
      </p:sp>
      <p:cxnSp>
        <p:nvCxnSpPr>
          <p:cNvPr id="341" name="Google Shape;341;p30"/>
          <p:cNvCxnSpPr>
            <a:stCxn id="340" idx="0"/>
          </p:cNvCxnSpPr>
          <p:nvPr/>
        </p:nvCxnSpPr>
        <p:spPr>
          <a:xfrm rot="10800000">
            <a:off x="2094375" y="1931825"/>
            <a:ext cx="391800" cy="1636200"/>
          </a:xfrm>
          <a:prstGeom prst="straightConnector1">
            <a:avLst/>
          </a:prstGeom>
          <a:noFill/>
          <a:ln w="9525" cap="flat" cmpd="sng">
            <a:solidFill>
              <a:srgbClr val="999999"/>
            </a:solidFill>
            <a:prstDash val="solid"/>
            <a:round/>
            <a:headEnd type="none" w="med" len="med"/>
            <a:tailEnd type="triangle" w="med" len="med"/>
          </a:ln>
        </p:spPr>
      </p:cxnSp>
      <p:sp>
        <p:nvSpPr>
          <p:cNvPr id="342" name="Google Shape;342;p30"/>
          <p:cNvSpPr txBox="1"/>
          <p:nvPr/>
        </p:nvSpPr>
        <p:spPr>
          <a:xfrm>
            <a:off x="6821900" y="3568025"/>
            <a:ext cx="107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lt1"/>
                </a:solidFill>
                <a:latin typeface="Helvetica Neue"/>
                <a:ea typeface="Helvetica Neue"/>
                <a:cs typeface="Helvetica Neue"/>
                <a:sym typeface="Helvetica Neue"/>
              </a:rPr>
              <a:t>Padlock</a:t>
            </a:r>
            <a:endParaRPr sz="1200">
              <a:solidFill>
                <a:schemeClr val="lt1"/>
              </a:solidFill>
              <a:latin typeface="Helvetica Neue"/>
              <a:ea typeface="Helvetica Neue"/>
              <a:cs typeface="Helvetica Neue"/>
              <a:sym typeface="Helvetica Neue"/>
            </a:endParaRPr>
          </a:p>
        </p:txBody>
      </p:sp>
      <p:cxnSp>
        <p:nvCxnSpPr>
          <p:cNvPr id="343" name="Google Shape;343;p30"/>
          <p:cNvCxnSpPr>
            <a:stCxn id="342" idx="0"/>
          </p:cNvCxnSpPr>
          <p:nvPr/>
        </p:nvCxnSpPr>
        <p:spPr>
          <a:xfrm rot="10800000">
            <a:off x="7141850" y="2967725"/>
            <a:ext cx="217500" cy="600300"/>
          </a:xfrm>
          <a:prstGeom prst="straightConnector1">
            <a:avLst/>
          </a:prstGeom>
          <a:noFill/>
          <a:ln w="9525" cap="flat" cmpd="sng">
            <a:solidFill>
              <a:srgbClr val="999999"/>
            </a:solidFill>
            <a:prstDash val="solid"/>
            <a:round/>
            <a:headEnd type="none" w="med" len="med"/>
            <a:tailEnd type="triangle" w="med" len="med"/>
          </a:ln>
        </p:spPr>
      </p:cxnSp>
      <p:sp>
        <p:nvSpPr>
          <p:cNvPr id="344" name="Google Shape;344;p3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345" name="Google Shape;345;p30"/>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Baseline Design</a:t>
            </a:r>
            <a:endParaRPr sz="1200" b="1">
              <a:solidFill>
                <a:srgbClr val="EEEEEE"/>
              </a:solidFill>
            </a:endParaRPr>
          </a:p>
        </p:txBody>
      </p:sp>
      <p:sp>
        <p:nvSpPr>
          <p:cNvPr id="346" name="Google Shape;346;p30"/>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347" name="Google Shape;347;p30"/>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332" name="Google Shape;332;p30"/>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348" name="Google Shape;348;p30"/>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044"/>
        <p:cNvGrpSpPr/>
        <p:nvPr/>
      </p:nvGrpSpPr>
      <p:grpSpPr>
        <a:xfrm>
          <a:off x="0" y="0"/>
          <a:ext cx="0" cy="0"/>
          <a:chOff x="0" y="0"/>
          <a:chExt cx="0" cy="0"/>
        </a:xfrm>
      </p:grpSpPr>
      <p:sp>
        <p:nvSpPr>
          <p:cNvPr id="2045" name="Google Shape;2045;p19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ALG.1: Inclination POL</a:t>
            </a:r>
            <a:endParaRPr/>
          </a:p>
        </p:txBody>
      </p:sp>
      <p:sp>
        <p:nvSpPr>
          <p:cNvPr id="2046" name="Google Shape;2046;p19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180</a:t>
            </a:fld>
            <a:endParaRPr/>
          </a:p>
        </p:txBody>
      </p:sp>
      <p:graphicFrame>
        <p:nvGraphicFramePr>
          <p:cNvPr id="2047" name="Google Shape;2047;p192"/>
          <p:cNvGraphicFramePr/>
          <p:nvPr/>
        </p:nvGraphicFramePr>
        <p:xfrm>
          <a:off x="4750" y="19145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48" name="Google Shape;2048;p192"/>
          <p:cNvGraphicFramePr/>
          <p:nvPr/>
        </p:nvGraphicFramePr>
        <p:xfrm>
          <a:off x="4763" y="2162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inclination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19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ALG.2: Semi-Major Axis POL</a:t>
            </a:r>
            <a:endParaRPr/>
          </a:p>
        </p:txBody>
      </p:sp>
      <p:sp>
        <p:nvSpPr>
          <p:cNvPr id="2054" name="Google Shape;2054;p19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181</a:t>
            </a:fld>
            <a:endParaRPr/>
          </a:p>
        </p:txBody>
      </p:sp>
      <p:graphicFrame>
        <p:nvGraphicFramePr>
          <p:cNvPr id="2055" name="Google Shape;2055;p193"/>
          <p:cNvGraphicFramePr/>
          <p:nvPr/>
        </p:nvGraphicFramePr>
        <p:xfrm>
          <a:off x="4763" y="19145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56" name="Google Shape;2056;p193"/>
          <p:cNvGraphicFramePr/>
          <p:nvPr/>
        </p:nvGraphicFramePr>
        <p:xfrm>
          <a:off x="4763" y="2162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semi-major axis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sp>
        <p:nvSpPr>
          <p:cNvPr id="2061" name="Google Shape;2061;p19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ALG.3: Direction of Burn POL</a:t>
            </a:r>
            <a:endParaRPr/>
          </a:p>
        </p:txBody>
      </p:sp>
      <p:sp>
        <p:nvSpPr>
          <p:cNvPr id="2062" name="Google Shape;2062;p19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182</a:t>
            </a:fld>
            <a:endParaRPr/>
          </a:p>
        </p:txBody>
      </p:sp>
      <p:graphicFrame>
        <p:nvGraphicFramePr>
          <p:cNvPr id="2063" name="Google Shape;2063;p194"/>
          <p:cNvGraphicFramePr/>
          <p:nvPr/>
        </p:nvGraphicFramePr>
        <p:xfrm>
          <a:off x="4750" y="19145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64" name="Google Shape;2064;p194"/>
          <p:cNvGraphicFramePr/>
          <p:nvPr/>
        </p:nvGraphicFramePr>
        <p:xfrm>
          <a:off x="4763" y="2162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direction of burn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19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ALG.4: Frequency of Burn POL</a:t>
            </a:r>
            <a:endParaRPr/>
          </a:p>
        </p:txBody>
      </p:sp>
      <p:sp>
        <p:nvSpPr>
          <p:cNvPr id="2070" name="Google Shape;2070;p19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183</a:t>
            </a:fld>
            <a:endParaRPr/>
          </a:p>
        </p:txBody>
      </p:sp>
      <p:graphicFrame>
        <p:nvGraphicFramePr>
          <p:cNvPr id="2071" name="Google Shape;2071;p195"/>
          <p:cNvGraphicFramePr/>
          <p:nvPr/>
        </p:nvGraphicFramePr>
        <p:xfrm>
          <a:off x="4763" y="19145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72" name="Google Shape;2072;p195"/>
          <p:cNvGraphicFramePr/>
          <p:nvPr/>
        </p:nvGraphicFramePr>
        <p:xfrm>
          <a:off x="4763" y="2162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frequency of burn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19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ALG.5: Brightness POL</a:t>
            </a:r>
            <a:endParaRPr/>
          </a:p>
        </p:txBody>
      </p:sp>
      <p:sp>
        <p:nvSpPr>
          <p:cNvPr id="2078" name="Google Shape;2078;p19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184</a:t>
            </a:fld>
            <a:endParaRPr/>
          </a:p>
        </p:txBody>
      </p:sp>
      <p:graphicFrame>
        <p:nvGraphicFramePr>
          <p:cNvPr id="2079" name="Google Shape;2079;p196"/>
          <p:cNvGraphicFramePr/>
          <p:nvPr/>
        </p:nvGraphicFramePr>
        <p:xfrm>
          <a:off x="4750" y="19145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80" name="Google Shape;2080;p196"/>
          <p:cNvGraphicFramePr/>
          <p:nvPr/>
        </p:nvGraphicFramePr>
        <p:xfrm>
          <a:off x="4763" y="2162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brightness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19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ALG.6: RGB POL</a:t>
            </a:r>
            <a:endParaRPr/>
          </a:p>
        </p:txBody>
      </p:sp>
      <p:sp>
        <p:nvSpPr>
          <p:cNvPr id="2086" name="Google Shape;2086;p19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185</a:t>
            </a:fld>
            <a:endParaRPr/>
          </a:p>
        </p:txBody>
      </p:sp>
      <p:graphicFrame>
        <p:nvGraphicFramePr>
          <p:cNvPr id="2087" name="Google Shape;2087;p197"/>
          <p:cNvGraphicFramePr/>
          <p:nvPr/>
        </p:nvGraphicFramePr>
        <p:xfrm>
          <a:off x="4750" y="19145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88" name="Google Shape;2088;p197"/>
          <p:cNvGraphicFramePr/>
          <p:nvPr/>
        </p:nvGraphicFramePr>
        <p:xfrm>
          <a:off x="4750" y="2162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2</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POL Determination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the RGB POL can be created using historical data.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and error analysis, confirm the created POL matches an L3 Harris provided POL for the same satellite over the same period of time.</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Create POL for five different satellites using historical data. Plot the POL. Compare the plotted POL to a L3 Harris provided POL and determine the error between the two.</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092"/>
        <p:cNvGrpSpPr/>
        <p:nvPr/>
      </p:nvGrpSpPr>
      <p:grpSpPr>
        <a:xfrm>
          <a:off x="0" y="0"/>
          <a:ext cx="0" cy="0"/>
          <a:chOff x="0" y="0"/>
          <a:chExt cx="0" cy="0"/>
        </a:xfrm>
      </p:grpSpPr>
      <p:sp>
        <p:nvSpPr>
          <p:cNvPr id="2093" name="Google Shape;2093;p19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ALG.7: Maneuver Event Detection</a:t>
            </a:r>
            <a:endParaRPr/>
          </a:p>
        </p:txBody>
      </p:sp>
      <p:sp>
        <p:nvSpPr>
          <p:cNvPr id="2094" name="Google Shape;2094;p19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186</a:t>
            </a:fld>
            <a:endParaRPr/>
          </a:p>
        </p:txBody>
      </p:sp>
      <p:graphicFrame>
        <p:nvGraphicFramePr>
          <p:cNvPr id="2095" name="Google Shape;2095;p198"/>
          <p:cNvGraphicFramePr/>
          <p:nvPr/>
        </p:nvGraphicFramePr>
        <p:xfrm>
          <a:off x="4763" y="15716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096" name="Google Shape;2096;p198"/>
          <p:cNvGraphicFramePr/>
          <p:nvPr/>
        </p:nvGraphicFramePr>
        <p:xfrm>
          <a:off x="4763" y="18192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762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a satellite maneuver can be detected.</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the five datasets where there was a maneuver - the algorithm should detect it. For the five datasets where there was not a maneuver - the algorithm should not detect it. The confidence level for each data set should also be captured.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ten historical data sets. Five where there is a known maneuver and five where there is no known maneuver. Input each data set into the algorithm one at a time. Capture whether the system alert the system alerts or not,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p19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ALG.8: Close Approach Event Detection</a:t>
            </a:r>
            <a:endParaRPr/>
          </a:p>
        </p:txBody>
      </p:sp>
      <p:sp>
        <p:nvSpPr>
          <p:cNvPr id="2102" name="Google Shape;2102;p19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187</a:t>
            </a:fld>
            <a:endParaRPr/>
          </a:p>
        </p:txBody>
      </p:sp>
      <p:graphicFrame>
        <p:nvGraphicFramePr>
          <p:cNvPr id="2103" name="Google Shape;2103;p199"/>
          <p:cNvGraphicFramePr/>
          <p:nvPr/>
        </p:nvGraphicFramePr>
        <p:xfrm>
          <a:off x="4763" y="1400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104" name="Google Shape;2104;p199"/>
          <p:cNvGraphicFramePr/>
          <p:nvPr/>
        </p:nvGraphicFramePr>
        <p:xfrm>
          <a:off x="4763" y="16478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a close approach between two satellites can be detected.</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the five datasets where there was a close approach - the algorithm should detect it. For the five datasets where there was not a close approach - the algorithm should not detect it. The confidence level for each data set should also be captured.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ten historical data sets. Five where there is a known close approach between two satellites and five where there is no known close approach between two satellites. Input each data set into the algorithm one at a time. Capture whether the system alert the system alerts or not,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sp>
        <p:nvSpPr>
          <p:cNvPr id="2109" name="Google Shape;2109;p20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ALG.9: Docking Event Detection</a:t>
            </a:r>
            <a:endParaRPr/>
          </a:p>
        </p:txBody>
      </p:sp>
      <p:sp>
        <p:nvSpPr>
          <p:cNvPr id="2110" name="Google Shape;2110;p20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188</a:t>
            </a:fld>
            <a:endParaRPr/>
          </a:p>
        </p:txBody>
      </p:sp>
      <p:graphicFrame>
        <p:nvGraphicFramePr>
          <p:cNvPr id="2111" name="Google Shape;2111;p200"/>
          <p:cNvGraphicFramePr/>
          <p:nvPr/>
        </p:nvGraphicFramePr>
        <p:xfrm>
          <a:off x="4763" y="140017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112" name="Google Shape;2112;p200"/>
          <p:cNvGraphicFramePr/>
          <p:nvPr/>
        </p:nvGraphicFramePr>
        <p:xfrm>
          <a:off x="4763" y="1647825"/>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90487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a docking between two satellites could be detected.</a:t>
                      </a:r>
                      <a:endParaRPr sz="1000">
                        <a:latin typeface="Raleway"/>
                        <a:ea typeface="Raleway"/>
                        <a:cs typeface="Raleway"/>
                        <a:sym typeface="Raleway"/>
                      </a:endParaRPr>
                    </a:p>
                  </a:txBody>
                  <a:tcPr marL="28575" marR="28575" marT="19050" marB="1905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the two datasets where there was a docking - the algorithm should detect it. For the two datasets where there was not a docking - the algorithm should not detect it. The confidence level for each data set should also be captured.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four historical data sets. Two where there is a known docking between two satellites and two where there is no known close approach between two satellites. Input each data set into the algorithm one at a time. Capture whether the system alert the system alerts or not,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116"/>
        <p:cNvGrpSpPr/>
        <p:nvPr/>
      </p:nvGrpSpPr>
      <p:grpSpPr>
        <a:xfrm>
          <a:off x="0" y="0"/>
          <a:ext cx="0" cy="0"/>
          <a:chOff x="0" y="0"/>
          <a:chExt cx="0" cy="0"/>
        </a:xfrm>
      </p:grpSpPr>
      <p:sp>
        <p:nvSpPr>
          <p:cNvPr id="2117" name="Google Shape;2117;p20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ALG.10: Breakup Event Detection</a:t>
            </a:r>
            <a:endParaRPr/>
          </a:p>
        </p:txBody>
      </p:sp>
      <p:sp>
        <p:nvSpPr>
          <p:cNvPr id="2118" name="Google Shape;2118;p20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189</a:t>
            </a:fld>
            <a:endParaRPr/>
          </a:p>
        </p:txBody>
      </p:sp>
      <p:graphicFrame>
        <p:nvGraphicFramePr>
          <p:cNvPr id="2119" name="Google Shape;2119;p201"/>
          <p:cNvGraphicFramePr/>
          <p:nvPr/>
        </p:nvGraphicFramePr>
        <p:xfrm>
          <a:off x="4750" y="1657350"/>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120" name="Google Shape;2120;p201"/>
          <p:cNvGraphicFramePr/>
          <p:nvPr/>
        </p:nvGraphicFramePr>
        <p:xfrm>
          <a:off x="4763" y="1905000"/>
          <a:ext cx="3000000" cy="3000000"/>
        </p:xfrm>
        <a:graphic>
          <a:graphicData uri="http://schemas.openxmlformats.org/drawingml/2006/table">
            <a:tbl>
              <a:tblPr>
                <a:noFill/>
                <a:tableStyleId>{2E8F4313-0359-4C87-B8A6-0C000AFC04CF}</a:tableStyleId>
              </a:tblPr>
              <a:tblGrid>
                <a:gridCol w="466725">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1638300">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gridCol w="1885950">
                  <a:extLst>
                    <a:ext uri="{9D8B030D-6E8A-4147-A177-3AD203B41FA5}">
                      <a16:colId xmlns:a16="http://schemas.microsoft.com/office/drawing/2014/main" val="20004"/>
                    </a:ext>
                  </a:extLst>
                </a:gridCol>
                <a:gridCol w="981075">
                  <a:extLst>
                    <a:ext uri="{9D8B030D-6E8A-4147-A177-3AD203B41FA5}">
                      <a16:colId xmlns:a16="http://schemas.microsoft.com/office/drawing/2014/main" val="20005"/>
                    </a:ext>
                  </a:extLst>
                </a:gridCol>
                <a:gridCol w="1504950">
                  <a:extLst>
                    <a:ext uri="{9D8B030D-6E8A-4147-A177-3AD203B41FA5}">
                      <a16:colId xmlns:a16="http://schemas.microsoft.com/office/drawing/2014/main" val="20006"/>
                    </a:ext>
                  </a:extLst>
                </a:gridCol>
              </a:tblGrid>
              <a:tr h="76200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FR 6</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a satellite breakup could be detected.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For the two datasets where there was a breakup - the algorithm should detect it. For the two datasets where there was not a breakup - the algorithm should not detect it. The confidence level for each data set should also be captured.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Identify four historical data sets. Two where there is a known breakup and two where there is no known breakup. Input each data set into the algorithm one at a time. Capture whether the system alert the system alerts or not, and the confidence level of that prediction.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Senior Projects Room</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Block Diagram</a:t>
            </a:r>
            <a:endParaRPr/>
          </a:p>
        </p:txBody>
      </p:sp>
      <p:sp>
        <p:nvSpPr>
          <p:cNvPr id="354" name="Google Shape;354;p3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a:t>
            </a:fld>
            <a:endParaRPr/>
          </a:p>
        </p:txBody>
      </p:sp>
      <p:sp>
        <p:nvSpPr>
          <p:cNvPr id="355" name="Google Shape;355;p3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a:t>
            </a:fld>
            <a:endParaRPr/>
          </a:p>
        </p:txBody>
      </p:sp>
      <p:sp>
        <p:nvSpPr>
          <p:cNvPr id="356" name="Google Shape;356;p3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357" name="Google Shape;357;p31"/>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Baseline Design</a:t>
            </a:r>
            <a:endParaRPr sz="1200" b="1">
              <a:solidFill>
                <a:srgbClr val="EEEEEE"/>
              </a:solidFill>
            </a:endParaRPr>
          </a:p>
        </p:txBody>
      </p:sp>
      <p:sp>
        <p:nvSpPr>
          <p:cNvPr id="358" name="Google Shape;358;p31"/>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359" name="Google Shape;359;p31"/>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360" name="Google Shape;360;p31"/>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361" name="Google Shape;361;p31"/>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362" name="Google Shape;362;p31"/>
          <p:cNvPicPr preferRelativeResize="0"/>
          <p:nvPr/>
        </p:nvPicPr>
        <p:blipFill rotWithShape="1">
          <a:blip r:embed="rId3" cstate="screen">
            <a:alphaModFix/>
            <a:extLst>
              <a:ext uri="{28A0092B-C50C-407E-A947-70E740481C1C}">
                <a14:useLocalDpi xmlns:a14="http://schemas.microsoft.com/office/drawing/2010/main"/>
              </a:ext>
            </a:extLst>
          </a:blip>
          <a:srcRect t="-1220" b="1219"/>
          <a:stretch/>
        </p:blipFill>
        <p:spPr>
          <a:xfrm>
            <a:off x="611988" y="550925"/>
            <a:ext cx="7920025" cy="4279726"/>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20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 (SYS) V&amp;V Overview</a:t>
            </a:r>
            <a:endParaRPr/>
          </a:p>
        </p:txBody>
      </p:sp>
      <p:sp>
        <p:nvSpPr>
          <p:cNvPr id="2126" name="Google Shape;2126;p20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190</a:t>
            </a:fld>
            <a:endParaRPr/>
          </a:p>
        </p:txBody>
      </p:sp>
      <p:graphicFrame>
        <p:nvGraphicFramePr>
          <p:cNvPr id="2127" name="Google Shape;2127;p202"/>
          <p:cNvGraphicFramePr/>
          <p:nvPr/>
        </p:nvGraphicFramePr>
        <p:xfrm>
          <a:off x="1087375" y="1486615"/>
          <a:ext cx="3000000" cy="3000000"/>
        </p:xfrm>
        <a:graphic>
          <a:graphicData uri="http://schemas.openxmlformats.org/drawingml/2006/table">
            <a:tbl>
              <a:tblPr>
                <a:noFill/>
                <a:tableStyleId>{E18D6895-F6FA-44B1-86B1-A99637D5D8EA}</a:tableStyleId>
              </a:tblPr>
              <a:tblGrid>
                <a:gridCol w="1697925">
                  <a:extLst>
                    <a:ext uri="{9D8B030D-6E8A-4147-A177-3AD203B41FA5}">
                      <a16:colId xmlns:a16="http://schemas.microsoft.com/office/drawing/2014/main" val="20000"/>
                    </a:ext>
                  </a:extLst>
                </a:gridCol>
                <a:gridCol w="3436250">
                  <a:extLst>
                    <a:ext uri="{9D8B030D-6E8A-4147-A177-3AD203B41FA5}">
                      <a16:colId xmlns:a16="http://schemas.microsoft.com/office/drawing/2014/main" val="20001"/>
                    </a:ext>
                  </a:extLst>
                </a:gridCol>
                <a:gridCol w="1835050">
                  <a:extLst>
                    <a:ext uri="{9D8B030D-6E8A-4147-A177-3AD203B41FA5}">
                      <a16:colId xmlns:a16="http://schemas.microsoft.com/office/drawing/2014/main" val="20002"/>
                    </a:ext>
                  </a:extLst>
                </a:gridCol>
              </a:tblGrid>
              <a:tr h="406225">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Test Number</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Test Name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solidFill>
                            <a:schemeClr val="dk1"/>
                          </a:solidFill>
                          <a:latin typeface="Helvetica Neue"/>
                          <a:ea typeface="Helvetica Neue"/>
                          <a:cs typeface="Helvetica Neue"/>
                          <a:sym typeface="Helvetica Neue"/>
                        </a:rPr>
                        <a:t>Completion Date</a:t>
                      </a:r>
                      <a:endParaRPr sz="1600">
                        <a:latin typeface="Helvetica Neue"/>
                        <a:ea typeface="Helvetica Neue"/>
                        <a:cs typeface="Helvetica Neue"/>
                        <a:sym typeface="Helvetica Neue"/>
                      </a:endParaRPr>
                    </a:p>
                  </a:txBody>
                  <a:tcPr marL="28575" marR="28575" marT="19050" marB="19050"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7995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SYS.1</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 System Software Test</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3/6/22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Structure View Test</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3/6/22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SYS.4</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 Systems Test</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3/6/22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92300">
                <a:tc>
                  <a:txBody>
                    <a:bodyPr/>
                    <a:lstStyle/>
                    <a:p>
                      <a:pPr marL="0" lvl="0" indent="0" algn="ctr" rtl="0">
                        <a:lnSpc>
                          <a:spcPct val="115000"/>
                        </a:lnSpc>
                        <a:spcBef>
                          <a:spcPts val="0"/>
                        </a:spcBef>
                        <a:spcAft>
                          <a:spcPts val="0"/>
                        </a:spcAft>
                        <a:buNone/>
                      </a:pPr>
                      <a:r>
                        <a:rPr lang="en">
                          <a:latin typeface="Helvetica Neue"/>
                          <a:ea typeface="Helvetica Neue"/>
                          <a:cs typeface="Helvetica Neue"/>
                          <a:sym typeface="Helvetica Neue"/>
                        </a:rPr>
                        <a:t>SYS.5</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Helvetica Neue"/>
                          <a:ea typeface="Helvetica Neue"/>
                          <a:cs typeface="Helvetica Neue"/>
                          <a:sym typeface="Helvetica Neue"/>
                        </a:rPr>
                        <a:t>Full System Day in the Life </a:t>
                      </a:r>
                      <a:r>
                        <a:rPr lang="en">
                          <a:solidFill>
                            <a:schemeClr val="dk1"/>
                          </a:solidFill>
                          <a:latin typeface="Helvetica Neue"/>
                          <a:ea typeface="Helvetica Neue"/>
                          <a:cs typeface="Helvetica Neue"/>
                          <a:sym typeface="Helvetica Neue"/>
                        </a:rPr>
                        <a:t>(Field Testing)</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4/10/22</a:t>
                      </a:r>
                      <a:endParaRPr>
                        <a:latin typeface="Helvetica Neue"/>
                        <a:ea typeface="Helvetica Neue"/>
                        <a:cs typeface="Helvetica Neue"/>
                        <a:sym typeface="Helvetica Neue"/>
                      </a:endParaRPr>
                    </a:p>
                  </a:txBody>
                  <a:tcPr marL="28575" marR="28575" marT="19050" marB="19050" anchor="ctr">
                    <a:lnL w="9525" cap="flat" cmpd="sng">
                      <a:solidFill>
                        <a:srgbClr val="000000"/>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20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SYS.1: Full System Software Test</a:t>
            </a:r>
            <a:endParaRPr/>
          </a:p>
        </p:txBody>
      </p:sp>
      <p:sp>
        <p:nvSpPr>
          <p:cNvPr id="2133" name="Google Shape;2133;p20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191</a:t>
            </a:fld>
            <a:endParaRPr/>
          </a:p>
        </p:txBody>
      </p:sp>
      <p:graphicFrame>
        <p:nvGraphicFramePr>
          <p:cNvPr id="2134" name="Google Shape;2134;p203"/>
          <p:cNvGraphicFramePr/>
          <p:nvPr/>
        </p:nvGraphicFramePr>
        <p:xfrm>
          <a:off x="4750" y="1828800"/>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135" name="Google Shape;2135;p203"/>
          <p:cNvGraphicFramePr/>
          <p:nvPr/>
        </p:nvGraphicFramePr>
        <p:xfrm>
          <a:off x="4750" y="2076450"/>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all the integrated software works as expected on the electronics.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confirm the software performs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Connect and power all the necessary electronics. Input an image into the software system. Have the image go through all the required software. Confirm the expected output is received.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 structures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All electronics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Onboard and offboard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Power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p20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SYS.2: Structure View Test</a:t>
            </a:r>
            <a:endParaRPr/>
          </a:p>
        </p:txBody>
      </p:sp>
      <p:sp>
        <p:nvSpPr>
          <p:cNvPr id="2141" name="Google Shape;2141;p20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192</a:t>
            </a:fld>
            <a:endParaRPr/>
          </a:p>
        </p:txBody>
      </p:sp>
      <p:graphicFrame>
        <p:nvGraphicFramePr>
          <p:cNvPr id="2142" name="Google Shape;2142;p204"/>
          <p:cNvGraphicFramePr/>
          <p:nvPr/>
        </p:nvGraphicFramePr>
        <p:xfrm>
          <a:off x="4750" y="1828800"/>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143" name="Google Shape;2143;p204"/>
          <p:cNvGraphicFramePr/>
          <p:nvPr/>
        </p:nvGraphicFramePr>
        <p:xfrm>
          <a:off x="4750" y="2076450"/>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619125">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the optical system has the required FOV for image processing and POL/event detection.</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By visual inspection, confirm the image had the expected FOV and the algorithm was able to function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Set up the whole system outside at night. Take three images, five seconds apart. Send the three images through the data processing and algorithms.</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 structures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All electronics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Onboard and offboard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Power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147"/>
        <p:cNvGrpSpPr/>
        <p:nvPr/>
      </p:nvGrpSpPr>
      <p:grpSpPr>
        <a:xfrm>
          <a:off x="0" y="0"/>
          <a:ext cx="0" cy="0"/>
          <a:chOff x="0" y="0"/>
          <a:chExt cx="0" cy="0"/>
        </a:xfrm>
      </p:grpSpPr>
      <p:sp>
        <p:nvSpPr>
          <p:cNvPr id="2148" name="Google Shape;2148;p20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SYS.3: Full System Test</a:t>
            </a:r>
            <a:endParaRPr/>
          </a:p>
        </p:txBody>
      </p:sp>
      <p:sp>
        <p:nvSpPr>
          <p:cNvPr id="2149" name="Google Shape;2149;p20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193</a:t>
            </a:fld>
            <a:endParaRPr/>
          </a:p>
        </p:txBody>
      </p:sp>
      <p:graphicFrame>
        <p:nvGraphicFramePr>
          <p:cNvPr id="2150" name="Google Shape;2150;p205"/>
          <p:cNvGraphicFramePr/>
          <p:nvPr/>
        </p:nvGraphicFramePr>
        <p:xfrm>
          <a:off x="4763" y="1400175"/>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151" name="Google Shape;2151;p205"/>
          <p:cNvGraphicFramePr/>
          <p:nvPr/>
        </p:nvGraphicFramePr>
        <p:xfrm>
          <a:off x="4763" y="1647825"/>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for 24 images, the full system functions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Store all the images taken, all the data out of the image processing system, all the decisions weather to alert or not, temperature, humidity, and IR data all on the onboard computer. On the offboard computer, store if the system alerts. After the test, analyze the all data together and confirm the system performed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Set up the whole system outside at night. Take 24 images. Send the 24 images through the entire data processing and algorithms systems. Store all noted data on the onboard and offboard computer.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 structures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All electronics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Onboard and offboard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Power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155"/>
        <p:cNvGrpSpPr/>
        <p:nvPr/>
      </p:nvGrpSpPr>
      <p:grpSpPr>
        <a:xfrm>
          <a:off x="0" y="0"/>
          <a:ext cx="0" cy="0"/>
          <a:chOff x="0" y="0"/>
          <a:chExt cx="0" cy="0"/>
        </a:xfrm>
      </p:grpSpPr>
      <p:sp>
        <p:nvSpPr>
          <p:cNvPr id="2156" name="Google Shape;2156;p20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SYS.4: Full System Day in the Life (Field Testing)</a:t>
            </a:r>
            <a:endParaRPr/>
          </a:p>
        </p:txBody>
      </p:sp>
      <p:sp>
        <p:nvSpPr>
          <p:cNvPr id="2157" name="Google Shape;2157;p20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194</a:t>
            </a:fld>
            <a:endParaRPr/>
          </a:p>
        </p:txBody>
      </p:sp>
      <p:graphicFrame>
        <p:nvGraphicFramePr>
          <p:cNvPr id="2158" name="Google Shape;2158;p206"/>
          <p:cNvGraphicFramePr/>
          <p:nvPr/>
        </p:nvGraphicFramePr>
        <p:xfrm>
          <a:off x="4763" y="1400175"/>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219075">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Req</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CPE</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Test Description</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Measurements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Setup</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Facilities</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200" b="1">
                          <a:latin typeface="Raleway"/>
                          <a:ea typeface="Raleway"/>
                          <a:cs typeface="Raleway"/>
                          <a:sym typeface="Raleway"/>
                        </a:rPr>
                        <a:t>Equipment</a:t>
                      </a:r>
                      <a:endParaRPr sz="1200" b="1">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bl>
          </a:graphicData>
        </a:graphic>
      </p:graphicFrame>
      <p:graphicFrame>
        <p:nvGraphicFramePr>
          <p:cNvPr id="2159" name="Google Shape;2159;p206"/>
          <p:cNvGraphicFramePr/>
          <p:nvPr/>
        </p:nvGraphicFramePr>
        <p:xfrm>
          <a:off x="4763" y="1647825"/>
          <a:ext cx="3000000" cy="3000000"/>
        </p:xfrm>
        <a:graphic>
          <a:graphicData uri="http://schemas.openxmlformats.org/drawingml/2006/table">
            <a:tbl>
              <a:tblPr>
                <a:noFill/>
                <a:tableStyleId>{2E8F4313-0359-4C87-B8A6-0C000AFC04CF}</a:tableStyleId>
              </a:tblPr>
              <a:tblGrid>
                <a:gridCol w="476250">
                  <a:extLst>
                    <a:ext uri="{9D8B030D-6E8A-4147-A177-3AD203B41FA5}">
                      <a16:colId xmlns:a16="http://schemas.microsoft.com/office/drawing/2014/main" val="20000"/>
                    </a:ext>
                  </a:extLst>
                </a:gridCol>
                <a:gridCol w="714375">
                  <a:extLst>
                    <a:ext uri="{9D8B030D-6E8A-4147-A177-3AD203B41FA5}">
                      <a16:colId xmlns:a16="http://schemas.microsoft.com/office/drawing/2014/main" val="20001"/>
                    </a:ext>
                  </a:extLst>
                </a:gridCol>
                <a:gridCol w="156210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gridCol w="1952625">
                  <a:extLst>
                    <a:ext uri="{9D8B030D-6E8A-4147-A177-3AD203B41FA5}">
                      <a16:colId xmlns:a16="http://schemas.microsoft.com/office/drawing/2014/main" val="20004"/>
                    </a:ext>
                  </a:extLst>
                </a:gridCol>
                <a:gridCol w="1019175">
                  <a:extLst>
                    <a:ext uri="{9D8B030D-6E8A-4147-A177-3AD203B41FA5}">
                      <a16:colId xmlns:a16="http://schemas.microsoft.com/office/drawing/2014/main" val="20005"/>
                    </a:ext>
                  </a:extLst>
                </a:gridCol>
                <a:gridCol w="1562100">
                  <a:extLst>
                    <a:ext uri="{9D8B030D-6E8A-4147-A177-3AD203B41FA5}">
                      <a16:colId xmlns:a16="http://schemas.microsoft.com/office/drawing/2014/main" val="20006"/>
                    </a:ext>
                  </a:extLst>
                </a:gridCol>
              </a:tblGrid>
              <a:tr h="1047750">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ALL</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This test will confirm that for eight hours overnight, the full system functions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Store all the images taken, all the data out of the image processing system, all the decisions weather to alert or not, temperature, humidity, and IR data all on the onboard computer. On the offboard computer, store if the system alerts. After the test, analyze the all data together and confirm the system performed as expected.</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Set up the whole system outside at night for eight hours. Send the images through the entire data processing and algorithms systems. Store all noted data on the onboard and offboard computer.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Raleway"/>
                          <a:ea typeface="Raleway"/>
                          <a:cs typeface="Raleway"/>
                          <a:sym typeface="Raleway"/>
                        </a:rPr>
                        <a:t>N/A</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tc>
                  <a:txBody>
                    <a:bodyPr/>
                    <a:lstStyle/>
                    <a:p>
                      <a:pPr marL="0" lvl="0" indent="0" algn="ctr" rtl="0">
                        <a:lnSpc>
                          <a:spcPct val="115000"/>
                        </a:lnSpc>
                        <a:spcBef>
                          <a:spcPts val="0"/>
                        </a:spcBef>
                        <a:spcAft>
                          <a:spcPts val="0"/>
                        </a:spcAft>
                        <a:buNone/>
                      </a:pPr>
                      <a:r>
                        <a:rPr lang="en" sz="1000">
                          <a:latin typeface="Raleway"/>
                          <a:ea typeface="Raleway"/>
                          <a:cs typeface="Raleway"/>
                          <a:sym typeface="Raleway"/>
                        </a:rPr>
                        <a:t>All structures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All electronics components</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Onboard and offboard computer</a:t>
                      </a:r>
                      <a:endParaRPr sz="1000">
                        <a:latin typeface="Raleway"/>
                        <a:ea typeface="Raleway"/>
                        <a:cs typeface="Raleway"/>
                        <a:sym typeface="Raleway"/>
                      </a:endParaRPr>
                    </a:p>
                    <a:p>
                      <a:pPr marL="0" lvl="0" indent="0" algn="ctr" rtl="0">
                        <a:lnSpc>
                          <a:spcPct val="115000"/>
                        </a:lnSpc>
                        <a:spcBef>
                          <a:spcPts val="0"/>
                        </a:spcBef>
                        <a:spcAft>
                          <a:spcPts val="0"/>
                        </a:spcAft>
                        <a:buNone/>
                      </a:pPr>
                      <a:r>
                        <a:rPr lang="en" sz="1000">
                          <a:latin typeface="Raleway"/>
                          <a:ea typeface="Raleway"/>
                          <a:cs typeface="Raleway"/>
                          <a:sym typeface="Raleway"/>
                        </a:rPr>
                        <a:t>Power</a:t>
                      </a:r>
                      <a:endParaRPr sz="1000">
                        <a:latin typeface="Raleway"/>
                        <a:ea typeface="Raleway"/>
                        <a:cs typeface="Raleway"/>
                        <a:sym typeface="Raleway"/>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p20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Full Test Description</a:t>
            </a:r>
            <a:endParaRPr/>
          </a:p>
        </p:txBody>
      </p:sp>
      <p:sp>
        <p:nvSpPr>
          <p:cNvPr id="2165" name="Google Shape;2165;p207"/>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u="sng">
                <a:solidFill>
                  <a:schemeClr val="hlink"/>
                </a:solidFill>
                <a:hlinkClick r:id="rId3"/>
              </a:rPr>
              <a:t>SPECTER V&amp;V Sheet</a:t>
            </a:r>
            <a:endParaRPr/>
          </a:p>
        </p:txBody>
      </p:sp>
      <p:sp>
        <p:nvSpPr>
          <p:cNvPr id="2166" name="Google Shape;2166;p20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195</a:t>
            </a:fld>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2170"/>
        <p:cNvGrpSpPr/>
        <p:nvPr/>
      </p:nvGrpSpPr>
      <p:grpSpPr>
        <a:xfrm>
          <a:off x="0" y="0"/>
          <a:ext cx="0" cy="0"/>
          <a:chOff x="0" y="0"/>
          <a:chExt cx="0" cy="0"/>
        </a:xfrm>
      </p:grpSpPr>
      <p:sp>
        <p:nvSpPr>
          <p:cNvPr id="2171" name="Google Shape;2171;p208"/>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Budget</a:t>
            </a:r>
            <a:endParaRPr sz="4310" b="1">
              <a:solidFill>
                <a:srgbClr val="EFEFEF"/>
              </a:solidFill>
            </a:endParaRPr>
          </a:p>
        </p:txBody>
      </p:sp>
      <p:sp>
        <p:nvSpPr>
          <p:cNvPr id="2172" name="Google Shape;2172;p2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196</a:t>
            </a:fld>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77" name="Google Shape;2177;p20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Budget Breakdown</a:t>
            </a:r>
            <a:endParaRPr/>
          </a:p>
        </p:txBody>
      </p:sp>
      <p:sp>
        <p:nvSpPr>
          <p:cNvPr id="2178" name="Google Shape;2178;p209"/>
          <p:cNvSpPr txBox="1">
            <a:spLocks noGrp="1"/>
          </p:cNvSpPr>
          <p:nvPr>
            <p:ph type="body" idx="1"/>
          </p:nvPr>
        </p:nvSpPr>
        <p:spPr>
          <a:xfrm>
            <a:off x="390975" y="732575"/>
            <a:ext cx="408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Still need data plan</a:t>
            </a:r>
            <a:endParaRPr/>
          </a:p>
          <a:p>
            <a:pPr marL="914400" lvl="1" indent="-317500" algn="l" rtl="0">
              <a:spcBef>
                <a:spcPts val="0"/>
              </a:spcBef>
              <a:spcAft>
                <a:spcPts val="0"/>
              </a:spcAft>
              <a:buSzPts val="1400"/>
              <a:buChar char="-"/>
            </a:pPr>
            <a:r>
              <a:rPr lang="en"/>
              <a:t>Location dependant due to coverage</a:t>
            </a:r>
            <a:endParaRPr/>
          </a:p>
          <a:p>
            <a:pPr marL="457200" lvl="0" indent="-342900" algn="l" rtl="0">
              <a:spcBef>
                <a:spcPts val="0"/>
              </a:spcBef>
              <a:spcAft>
                <a:spcPts val="0"/>
              </a:spcAft>
              <a:buSzPts val="1800"/>
              <a:buChar char="-"/>
            </a:pPr>
            <a:r>
              <a:rPr lang="en"/>
              <a:t>Still need some fine details for electronics section</a:t>
            </a:r>
            <a:endParaRPr/>
          </a:p>
          <a:p>
            <a:pPr marL="914400" lvl="1" indent="-317500" algn="l" rtl="0">
              <a:spcBef>
                <a:spcPts val="0"/>
              </a:spcBef>
              <a:spcAft>
                <a:spcPts val="0"/>
              </a:spcAft>
              <a:buSzPts val="1400"/>
              <a:buChar char="-"/>
            </a:pPr>
            <a:r>
              <a:rPr lang="en"/>
              <a:t>All parts are fairly inexpensive</a:t>
            </a:r>
            <a:endParaRPr/>
          </a:p>
          <a:p>
            <a:pPr marL="457200" lvl="0" indent="-342900" algn="l" rtl="0">
              <a:spcBef>
                <a:spcPts val="0"/>
              </a:spcBef>
              <a:spcAft>
                <a:spcPts val="0"/>
              </a:spcAft>
              <a:buSzPts val="1800"/>
              <a:buChar char="-"/>
            </a:pPr>
            <a:r>
              <a:rPr lang="en"/>
              <a:t>Expect some unknown costs in all sections</a:t>
            </a:r>
            <a:endParaRPr/>
          </a:p>
          <a:p>
            <a:pPr marL="914400" lvl="1" indent="-317500" algn="l" rtl="0">
              <a:spcBef>
                <a:spcPts val="0"/>
              </a:spcBef>
              <a:spcAft>
                <a:spcPts val="0"/>
              </a:spcAft>
              <a:buSzPts val="1400"/>
              <a:buChar char="-"/>
            </a:pPr>
            <a:r>
              <a:rPr lang="en"/>
              <a:t>Main components thoroughly researched</a:t>
            </a:r>
            <a:endParaRPr/>
          </a:p>
          <a:p>
            <a:pPr marL="914400" lvl="1" indent="-317500" algn="l" rtl="0">
              <a:spcBef>
                <a:spcPts val="0"/>
              </a:spcBef>
              <a:spcAft>
                <a:spcPts val="0"/>
              </a:spcAft>
              <a:buSzPts val="1400"/>
              <a:buChar char="-"/>
            </a:pPr>
            <a:r>
              <a:rPr lang="en"/>
              <a:t>Only expect small unknown costs</a:t>
            </a:r>
            <a:endParaRPr/>
          </a:p>
          <a:p>
            <a:pPr marL="457200" lvl="0" indent="-342900" algn="l" rtl="0">
              <a:spcBef>
                <a:spcPts val="0"/>
              </a:spcBef>
              <a:spcAft>
                <a:spcPts val="0"/>
              </a:spcAft>
              <a:buSzPts val="1800"/>
              <a:buChar char="-"/>
            </a:pPr>
            <a:r>
              <a:rPr lang="en"/>
              <a:t>Margin of 1,100 to 1,600 dollars</a:t>
            </a:r>
            <a:endParaRPr/>
          </a:p>
          <a:p>
            <a:pPr marL="914400" lvl="1" indent="-317500" algn="l" rtl="0">
              <a:spcBef>
                <a:spcPts val="0"/>
              </a:spcBef>
              <a:spcAft>
                <a:spcPts val="0"/>
              </a:spcAft>
              <a:buSzPts val="1400"/>
              <a:buChar char="-"/>
            </a:pPr>
            <a:r>
              <a:rPr lang="en"/>
              <a:t>EEF dependant</a:t>
            </a:r>
            <a:endParaRPr/>
          </a:p>
          <a:p>
            <a:pPr marL="914400" lvl="1" indent="-317500" algn="l" rtl="0">
              <a:spcBef>
                <a:spcPts val="0"/>
              </a:spcBef>
              <a:spcAft>
                <a:spcPts val="0"/>
              </a:spcAft>
              <a:buSzPts val="1400"/>
              <a:buChar char="-"/>
            </a:pPr>
            <a:r>
              <a:rPr lang="en"/>
              <a:t>Either way, very safe margin</a:t>
            </a:r>
            <a:endParaRPr/>
          </a:p>
        </p:txBody>
      </p:sp>
      <p:sp>
        <p:nvSpPr>
          <p:cNvPr id="2179" name="Google Shape;2179;p20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197</a:t>
            </a:fld>
            <a:endParaRPr/>
          </a:p>
        </p:txBody>
      </p:sp>
      <p:pic>
        <p:nvPicPr>
          <p:cNvPr id="2180" name="Google Shape;2180;p20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3" y="732575"/>
            <a:ext cx="4346586" cy="3930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Table of Contents</a:t>
            </a:r>
            <a:endParaRPr/>
          </a:p>
        </p:txBody>
      </p:sp>
      <p:sp>
        <p:nvSpPr>
          <p:cNvPr id="104" name="Google Shape;104;p14"/>
          <p:cNvSpPr txBox="1">
            <a:spLocks noGrp="1"/>
          </p:cNvSpPr>
          <p:nvPr>
            <p:ph type="body" idx="1"/>
          </p:nvPr>
        </p:nvSpPr>
        <p:spPr>
          <a:xfrm>
            <a:off x="380350" y="769900"/>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Project Overview</a:t>
            </a:r>
            <a:endParaRPr/>
          </a:p>
          <a:p>
            <a:pPr marL="457200" lvl="0" indent="-342900" algn="l" rtl="0">
              <a:spcBef>
                <a:spcPts val="0"/>
              </a:spcBef>
              <a:spcAft>
                <a:spcPts val="0"/>
              </a:spcAft>
              <a:buSzPts val="1800"/>
              <a:buChar char="●"/>
            </a:pPr>
            <a:r>
              <a:rPr lang="en"/>
              <a:t>Baseline Design</a:t>
            </a:r>
            <a:endParaRPr/>
          </a:p>
          <a:p>
            <a:pPr marL="457200" lvl="0" indent="-342900" algn="l" rtl="0">
              <a:spcBef>
                <a:spcPts val="0"/>
              </a:spcBef>
              <a:spcAft>
                <a:spcPts val="0"/>
              </a:spcAft>
              <a:buSzPts val="1800"/>
              <a:buChar char="●"/>
            </a:pPr>
            <a:r>
              <a:rPr lang="en"/>
              <a:t>Design Requirements &amp; Satisfaction</a:t>
            </a:r>
            <a:endParaRPr/>
          </a:p>
          <a:p>
            <a:pPr marL="457200" lvl="0" indent="-342900" algn="l" rtl="0">
              <a:spcBef>
                <a:spcPts val="0"/>
              </a:spcBef>
              <a:spcAft>
                <a:spcPts val="0"/>
              </a:spcAft>
              <a:buSzPts val="1800"/>
              <a:buChar char="●"/>
            </a:pPr>
            <a:r>
              <a:rPr lang="en"/>
              <a:t>Risk</a:t>
            </a:r>
            <a:endParaRPr/>
          </a:p>
          <a:p>
            <a:pPr marL="457200" lvl="0" indent="-342900" algn="l" rtl="0">
              <a:spcBef>
                <a:spcPts val="0"/>
              </a:spcBef>
              <a:spcAft>
                <a:spcPts val="0"/>
              </a:spcAft>
              <a:buSzPts val="1800"/>
              <a:buChar char="●"/>
            </a:pPr>
            <a:r>
              <a:rPr lang="en"/>
              <a:t>Verification and Validation</a:t>
            </a:r>
            <a:endParaRPr/>
          </a:p>
          <a:p>
            <a:pPr marL="457200" lvl="0" indent="-342900" algn="l" rtl="0">
              <a:spcBef>
                <a:spcPts val="0"/>
              </a:spcBef>
              <a:spcAft>
                <a:spcPts val="0"/>
              </a:spcAft>
              <a:buSzPts val="1800"/>
              <a:buChar char="●"/>
            </a:pPr>
            <a:r>
              <a:rPr lang="en"/>
              <a:t>Project Planning</a:t>
            </a:r>
            <a:endParaRPr/>
          </a:p>
          <a:p>
            <a:pPr marL="457200" lvl="0" indent="-342900" algn="l" rtl="0">
              <a:spcBef>
                <a:spcPts val="0"/>
              </a:spcBef>
              <a:spcAft>
                <a:spcPts val="0"/>
              </a:spcAft>
              <a:buSzPts val="1800"/>
              <a:buChar char="●"/>
            </a:pPr>
            <a:r>
              <a:rPr lang="en"/>
              <a:t>Appendix</a:t>
            </a:r>
            <a:endParaRPr/>
          </a:p>
        </p:txBody>
      </p:sp>
      <p:sp>
        <p:nvSpPr>
          <p:cNvPr id="105" name="Google Shape;105;p1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solidFill>
                  <a:schemeClr val="lt1"/>
                </a:solidFill>
              </a:rPr>
              <a:t>2</a:t>
            </a:fld>
            <a:endParaRPr>
              <a:solidFill>
                <a:schemeClr val="lt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66"/>
        <p:cNvGrpSpPr/>
        <p:nvPr/>
      </p:nvGrpSpPr>
      <p:grpSpPr>
        <a:xfrm>
          <a:off x="0" y="0"/>
          <a:ext cx="0" cy="0"/>
          <a:chOff x="0" y="0"/>
          <a:chExt cx="0" cy="0"/>
        </a:xfrm>
      </p:grpSpPr>
      <p:sp>
        <p:nvSpPr>
          <p:cNvPr id="367" name="Google Shape;367;p32"/>
          <p:cNvSpPr txBox="1">
            <a:spLocks noGrp="1"/>
          </p:cNvSpPr>
          <p:nvPr>
            <p:ph type="ctrTitle"/>
          </p:nvPr>
        </p:nvSpPr>
        <p:spPr>
          <a:xfrm>
            <a:off x="1249125" y="1771800"/>
            <a:ext cx="6704700" cy="15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Design Requirements and Satisfaction</a:t>
            </a:r>
            <a:endParaRPr sz="4310" b="1">
              <a:solidFill>
                <a:srgbClr val="EFEFEF"/>
              </a:solidFill>
            </a:endParaRPr>
          </a:p>
        </p:txBody>
      </p:sp>
      <p:sp>
        <p:nvSpPr>
          <p:cNvPr id="368" name="Google Shape;368;p32"/>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20</a:t>
            </a:fld>
            <a:endParaRPr sz="1300">
              <a:solidFill>
                <a:schemeClr val="lt1"/>
              </a:solidFill>
              <a:latin typeface="Helvetica Neue"/>
              <a:ea typeface="Helvetica Neue"/>
              <a:cs typeface="Helvetica Neue"/>
              <a:sym typeface="Helvetica Neue"/>
            </a:endParaRPr>
          </a:p>
        </p:txBody>
      </p:sp>
      <p:sp>
        <p:nvSpPr>
          <p:cNvPr id="369" name="Google Shape;369;p3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370" name="Google Shape;370;p32"/>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371" name="Google Shape;371;p32"/>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372" name="Google Shape;372;p32"/>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373" name="Google Shape;373;p32"/>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374" name="Google Shape;374;p32"/>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378"/>
        <p:cNvGrpSpPr/>
        <p:nvPr/>
      </p:nvGrpSpPr>
      <p:grpSpPr>
        <a:xfrm>
          <a:off x="0" y="0"/>
          <a:ext cx="0" cy="0"/>
          <a:chOff x="0" y="0"/>
          <a:chExt cx="0" cy="0"/>
        </a:xfrm>
      </p:grpSpPr>
      <p:sp>
        <p:nvSpPr>
          <p:cNvPr id="379" name="Google Shape;379;p33"/>
          <p:cNvSpPr txBox="1">
            <a:spLocks noGrp="1"/>
          </p:cNvSpPr>
          <p:nvPr>
            <p:ph type="ctrTitle"/>
          </p:nvPr>
        </p:nvSpPr>
        <p:spPr>
          <a:xfrm>
            <a:off x="872400" y="2279100"/>
            <a:ext cx="73992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CPE 1: GEO Observation</a:t>
            </a:r>
            <a:endParaRPr sz="4310" b="1">
              <a:solidFill>
                <a:srgbClr val="EFEFEF"/>
              </a:solidFill>
            </a:endParaRPr>
          </a:p>
        </p:txBody>
      </p:sp>
      <p:sp>
        <p:nvSpPr>
          <p:cNvPr id="380" name="Google Shape;380;p33"/>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21</a:t>
            </a:fld>
            <a:endParaRPr sz="1300">
              <a:solidFill>
                <a:schemeClr val="lt1"/>
              </a:solidFill>
              <a:latin typeface="Helvetica Neue"/>
              <a:ea typeface="Helvetica Neue"/>
              <a:cs typeface="Helvetica Neue"/>
              <a:sym typeface="Helvetica Neue"/>
            </a:endParaRPr>
          </a:p>
        </p:txBody>
      </p:sp>
      <p:sp>
        <p:nvSpPr>
          <p:cNvPr id="381" name="Google Shape;381;p3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382" name="Google Shape;382;p33"/>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383" name="Google Shape;383;p33"/>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384" name="Google Shape;384;p33"/>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385" name="Google Shape;385;p33"/>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386" name="Google Shape;386;p33"/>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Driving Requirements</a:t>
            </a:r>
            <a:endParaRPr/>
          </a:p>
        </p:txBody>
      </p:sp>
      <p:sp>
        <p:nvSpPr>
          <p:cNvPr id="392" name="Google Shape;392;p3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22</a:t>
            </a:fld>
            <a:endParaRPr/>
          </a:p>
        </p:txBody>
      </p:sp>
      <p:graphicFrame>
        <p:nvGraphicFramePr>
          <p:cNvPr id="393" name="Google Shape;393;p34"/>
          <p:cNvGraphicFramePr/>
          <p:nvPr/>
        </p:nvGraphicFramePr>
        <p:xfrm>
          <a:off x="773625" y="2267030"/>
          <a:ext cx="7596750" cy="609450"/>
        </p:xfrm>
        <a:graphic>
          <a:graphicData uri="http://schemas.openxmlformats.org/drawingml/2006/table">
            <a:tbl>
              <a:tblPr>
                <a:noFill/>
                <a:tableStyleId>{E18D6895-F6FA-44B1-86B1-A99637D5D8EA}</a:tableStyleId>
              </a:tblPr>
              <a:tblGrid>
                <a:gridCol w="1369525">
                  <a:extLst>
                    <a:ext uri="{9D8B030D-6E8A-4147-A177-3AD203B41FA5}">
                      <a16:colId xmlns:a16="http://schemas.microsoft.com/office/drawing/2014/main" val="20000"/>
                    </a:ext>
                  </a:extLst>
                </a:gridCol>
                <a:gridCol w="6227225">
                  <a:extLst>
                    <a:ext uri="{9D8B030D-6E8A-4147-A177-3AD203B41FA5}">
                      <a16:colId xmlns:a16="http://schemas.microsoft.com/office/drawing/2014/main" val="20001"/>
                    </a:ext>
                  </a:extLst>
                </a:gridCol>
              </a:tblGrid>
              <a:tr h="609450">
                <a:tc>
                  <a:txBody>
                    <a:bodyPr/>
                    <a:lstStyle/>
                    <a:p>
                      <a:pPr marL="0" lvl="0" indent="0" algn="ctr" rtl="0">
                        <a:spcBef>
                          <a:spcPts val="0"/>
                        </a:spcBef>
                        <a:spcAft>
                          <a:spcPts val="0"/>
                        </a:spcAft>
                        <a:buNone/>
                      </a:pPr>
                      <a:r>
                        <a:rPr lang="en" sz="1800" b="1">
                          <a:latin typeface="Helvetica Neue"/>
                          <a:ea typeface="Helvetica Neue"/>
                          <a:cs typeface="Helvetica Neue"/>
                          <a:sym typeface="Helvetica Neue"/>
                        </a:rPr>
                        <a:t>FR 1</a:t>
                      </a:r>
                      <a:endParaRPr sz="18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800">
                          <a:latin typeface="Helvetica Neue"/>
                          <a:ea typeface="Helvetica Neue"/>
                          <a:cs typeface="Helvetica Neue"/>
                          <a:sym typeface="Helvetica Neue"/>
                        </a:rPr>
                        <a:t>The system shall observe satellites in geostationary orbit</a:t>
                      </a:r>
                      <a:endParaRPr sz="18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94" name="Google Shape;394;p3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395" name="Google Shape;395;p34"/>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396" name="Google Shape;396;p34"/>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397" name="Google Shape;397;p34"/>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398" name="Google Shape;398;p34"/>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399" name="Google Shape;399;p34"/>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5"/>
          <p:cNvSpPr/>
          <p:nvPr/>
        </p:nvSpPr>
        <p:spPr>
          <a:xfrm>
            <a:off x="7049275" y="4299050"/>
            <a:ext cx="1725600" cy="4527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406" name="Google Shape;406;p35"/>
          <p:cNvSpPr txBox="1">
            <a:spLocks noGrp="1"/>
          </p:cNvSpPr>
          <p:nvPr>
            <p:ph type="body" idx="1"/>
          </p:nvPr>
        </p:nvSpPr>
        <p:spPr>
          <a:xfrm>
            <a:off x="390975" y="732575"/>
            <a:ext cx="4302600" cy="2494500"/>
          </a:xfrm>
          <a:prstGeom prst="rect">
            <a:avLst/>
          </a:prstGeom>
        </p:spPr>
        <p:txBody>
          <a:bodyPr spcFirstLastPara="1" wrap="square" lIns="91425" tIns="91425" rIns="91425" bIns="91425" anchor="t" anchorCtr="0">
            <a:normAutofit/>
          </a:bodyPr>
          <a:lstStyle/>
          <a:p>
            <a:pPr marL="457200" lvl="0" indent="-334327" algn="l" rtl="0">
              <a:spcBef>
                <a:spcPts val="0"/>
              </a:spcBef>
              <a:spcAft>
                <a:spcPts val="0"/>
              </a:spcAft>
              <a:buSzPct val="100000"/>
              <a:buChar char="●"/>
            </a:pPr>
            <a:r>
              <a:rPr lang="en" dirty="0"/>
              <a:t>Majority of GEO Satellites LSM of 11 - 14</a:t>
            </a:r>
            <a:endParaRPr dirty="0"/>
          </a:p>
          <a:p>
            <a:pPr marL="457200" lvl="0" indent="-334327" algn="l" rtl="0">
              <a:spcBef>
                <a:spcPts val="0"/>
              </a:spcBef>
              <a:spcAft>
                <a:spcPts val="0"/>
              </a:spcAft>
              <a:buSzPct val="100000"/>
              <a:buChar char="●"/>
            </a:pPr>
            <a:r>
              <a:rPr lang="en" b="1" dirty="0"/>
              <a:t>Customer requires 13 </a:t>
            </a:r>
            <a:endParaRPr b="1" dirty="0"/>
          </a:p>
          <a:p>
            <a:pPr marL="914400" lvl="1" indent="-310832" algn="l" rtl="0">
              <a:spcBef>
                <a:spcPts val="0"/>
              </a:spcBef>
              <a:spcAft>
                <a:spcPts val="0"/>
              </a:spcAft>
              <a:buSzPct val="100000"/>
              <a:buChar char="○"/>
            </a:pPr>
            <a:r>
              <a:rPr lang="en" dirty="0"/>
              <a:t>Ideal: 14 - 15</a:t>
            </a:r>
            <a:endParaRPr dirty="0"/>
          </a:p>
          <a:p>
            <a:pPr marL="457200" lvl="0" indent="-334327" algn="l" rtl="0">
              <a:spcBef>
                <a:spcPts val="0"/>
              </a:spcBef>
              <a:spcAft>
                <a:spcPts val="0"/>
              </a:spcAft>
              <a:buSzPct val="100000"/>
              <a:buChar char="●"/>
            </a:pPr>
            <a:r>
              <a:rPr lang="en" dirty="0"/>
              <a:t>Light pollution can decrease LSM</a:t>
            </a:r>
            <a:endParaRPr dirty="0"/>
          </a:p>
          <a:p>
            <a:pPr marL="457200" lvl="0" indent="-334327" algn="l" rtl="0">
              <a:spcBef>
                <a:spcPts val="0"/>
              </a:spcBef>
              <a:spcAft>
                <a:spcPts val="0"/>
              </a:spcAft>
              <a:buSzPct val="100000"/>
              <a:buChar char="●"/>
            </a:pPr>
            <a:r>
              <a:rPr lang="en" dirty="0"/>
              <a:t>Conservative estimate: </a:t>
            </a:r>
            <a:r>
              <a:rPr lang="en" b="1" dirty="0"/>
              <a:t>14.28</a:t>
            </a:r>
            <a:endParaRPr dirty="0"/>
          </a:p>
          <a:p>
            <a:pPr marL="457200" lvl="0" indent="0" algn="l" rtl="0">
              <a:spcBef>
                <a:spcPts val="1200"/>
              </a:spcBef>
              <a:spcAft>
                <a:spcPts val="1200"/>
              </a:spcAft>
              <a:buNone/>
            </a:pPr>
            <a:endParaRPr dirty="0"/>
          </a:p>
        </p:txBody>
      </p:sp>
      <p:sp>
        <p:nvSpPr>
          <p:cNvPr id="407" name="Google Shape;407;p3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23</a:t>
            </a:fld>
            <a:endParaRPr/>
          </a:p>
        </p:txBody>
      </p:sp>
      <p:pic>
        <p:nvPicPr>
          <p:cNvPr id="408" name="Google Shape;408;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572000" y="732575"/>
            <a:ext cx="4428449" cy="3321345"/>
          </a:xfrm>
          <a:prstGeom prst="rect">
            <a:avLst/>
          </a:prstGeom>
          <a:noFill/>
          <a:ln>
            <a:noFill/>
          </a:ln>
        </p:spPr>
      </p:pic>
      <p:pic>
        <p:nvPicPr>
          <p:cNvPr id="409" name="Google Shape;409;p35"/>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3014700" y="3429917"/>
            <a:ext cx="1274800" cy="1084284"/>
          </a:xfrm>
          <a:prstGeom prst="rect">
            <a:avLst/>
          </a:prstGeom>
          <a:noFill/>
          <a:ln>
            <a:noFill/>
          </a:ln>
        </p:spPr>
      </p:pic>
      <p:pic>
        <p:nvPicPr>
          <p:cNvPr id="410" name="Google Shape;410;p35"/>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415850" y="3062200"/>
            <a:ext cx="1725625" cy="1725600"/>
          </a:xfrm>
          <a:prstGeom prst="rect">
            <a:avLst/>
          </a:prstGeom>
          <a:noFill/>
          <a:ln>
            <a:noFill/>
          </a:ln>
        </p:spPr>
      </p:pic>
      <p:pic>
        <p:nvPicPr>
          <p:cNvPr id="411" name="Google Shape;411;p3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31100" y="3173962"/>
            <a:ext cx="2253113" cy="1502075"/>
          </a:xfrm>
          <a:prstGeom prst="rect">
            <a:avLst/>
          </a:prstGeom>
          <a:noFill/>
          <a:ln>
            <a:noFill/>
          </a:ln>
        </p:spPr>
      </p:pic>
      <p:sp>
        <p:nvSpPr>
          <p:cNvPr id="412" name="Google Shape;412;p35"/>
          <p:cNvSpPr txBox="1"/>
          <p:nvPr/>
        </p:nvSpPr>
        <p:spPr>
          <a:xfrm>
            <a:off x="7074774" y="4251500"/>
            <a:ext cx="1757525"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latin typeface="Helvetica Neue"/>
                <a:ea typeface="Helvetica Neue"/>
                <a:cs typeface="Helvetica Neue"/>
                <a:sym typeface="Helvetica Neue"/>
              </a:rPr>
              <a:t>FR. 1:</a:t>
            </a:r>
            <a:r>
              <a:rPr lang="en" dirty="0">
                <a:latin typeface="Helvetica Neue"/>
                <a:ea typeface="Helvetica Neue"/>
                <a:cs typeface="Helvetica Neue"/>
                <a:sym typeface="Helvetica Neue"/>
              </a:rPr>
              <a:t> Verified  </a:t>
            </a:r>
            <a:r>
              <a:rPr lang="en" sz="2000" dirty="0">
                <a:solidFill>
                  <a:srgbClr val="6AA84F"/>
                </a:solidFill>
                <a:latin typeface="Helvetica Neue"/>
                <a:ea typeface="Helvetica Neue"/>
                <a:cs typeface="Helvetica Neue"/>
                <a:sym typeface="Helvetica Neue"/>
              </a:rPr>
              <a:t>✔</a:t>
            </a:r>
            <a:r>
              <a:rPr lang="en" sz="2000" dirty="0">
                <a:latin typeface="Helvetica Neue"/>
                <a:ea typeface="Helvetica Neue"/>
                <a:cs typeface="Helvetica Neue"/>
                <a:sym typeface="Helvetica Neue"/>
              </a:rPr>
              <a:t> </a:t>
            </a:r>
            <a:endParaRPr sz="2000" b="1" dirty="0">
              <a:solidFill>
                <a:srgbClr val="6AA84F"/>
              </a:solidFill>
              <a:latin typeface="Helvetica Neue"/>
              <a:ea typeface="Helvetica Neue"/>
              <a:cs typeface="Helvetica Neue"/>
              <a:sym typeface="Helvetica Neue"/>
            </a:endParaRPr>
          </a:p>
        </p:txBody>
      </p:sp>
      <p:sp>
        <p:nvSpPr>
          <p:cNvPr id="413" name="Google Shape;413;p35"/>
          <p:cNvSpPr txBox="1"/>
          <p:nvPr/>
        </p:nvSpPr>
        <p:spPr>
          <a:xfrm>
            <a:off x="1487250" y="3539875"/>
            <a:ext cx="588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Helvetica Neue"/>
                <a:ea typeface="Helvetica Neue"/>
                <a:cs typeface="Helvetica Neue"/>
                <a:sym typeface="Helvetica Neue"/>
              </a:rPr>
              <a:t>+</a:t>
            </a:r>
            <a:endParaRPr sz="2500">
              <a:latin typeface="Helvetica Neue"/>
              <a:ea typeface="Helvetica Neue"/>
              <a:cs typeface="Helvetica Neue"/>
              <a:sym typeface="Helvetica Neue"/>
            </a:endParaRPr>
          </a:p>
        </p:txBody>
      </p:sp>
      <p:sp>
        <p:nvSpPr>
          <p:cNvPr id="414" name="Google Shape;414;p35"/>
          <p:cNvSpPr txBox="1"/>
          <p:nvPr/>
        </p:nvSpPr>
        <p:spPr>
          <a:xfrm>
            <a:off x="2706450" y="3539875"/>
            <a:ext cx="588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latin typeface="Helvetica Neue"/>
                <a:ea typeface="Helvetica Neue"/>
                <a:cs typeface="Helvetica Neue"/>
                <a:sym typeface="Helvetica Neue"/>
              </a:rPr>
              <a:t>+</a:t>
            </a:r>
            <a:endParaRPr sz="2500">
              <a:latin typeface="Helvetica Neue"/>
              <a:ea typeface="Helvetica Neue"/>
              <a:cs typeface="Helvetica Neue"/>
              <a:sym typeface="Helvetica Neue"/>
            </a:endParaRPr>
          </a:p>
        </p:txBody>
      </p:sp>
      <p:sp>
        <p:nvSpPr>
          <p:cNvPr id="415" name="Google Shape;415;p35"/>
          <p:cNvSpPr txBox="1"/>
          <p:nvPr/>
        </p:nvSpPr>
        <p:spPr>
          <a:xfrm>
            <a:off x="129600" y="4336250"/>
            <a:ext cx="1563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Helvetica Neue"/>
                <a:ea typeface="Helvetica Neue"/>
                <a:cs typeface="Helvetica Neue"/>
                <a:sym typeface="Helvetica Neue"/>
              </a:rPr>
              <a:t>Canon EF 135mm f/2L</a:t>
            </a:r>
            <a:endParaRPr sz="900">
              <a:latin typeface="Helvetica Neue"/>
              <a:ea typeface="Helvetica Neue"/>
              <a:cs typeface="Helvetica Neue"/>
              <a:sym typeface="Helvetica Neue"/>
            </a:endParaRPr>
          </a:p>
        </p:txBody>
      </p:sp>
      <p:sp>
        <p:nvSpPr>
          <p:cNvPr id="416" name="Google Shape;416;p35"/>
          <p:cNvSpPr txBox="1"/>
          <p:nvPr/>
        </p:nvSpPr>
        <p:spPr>
          <a:xfrm>
            <a:off x="1577400" y="4336250"/>
            <a:ext cx="1422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Helvetica Neue"/>
                <a:ea typeface="Helvetica Neue"/>
                <a:cs typeface="Helvetica Neue"/>
                <a:sym typeface="Helvetica Neue"/>
              </a:rPr>
              <a:t>ZWO EOS-T2 Adapter</a:t>
            </a:r>
            <a:endParaRPr sz="900">
              <a:latin typeface="Helvetica Neue"/>
              <a:ea typeface="Helvetica Neue"/>
              <a:cs typeface="Helvetica Neue"/>
              <a:sym typeface="Helvetica Neue"/>
            </a:endParaRPr>
          </a:p>
        </p:txBody>
      </p:sp>
      <p:sp>
        <p:nvSpPr>
          <p:cNvPr id="417" name="Google Shape;417;p35"/>
          <p:cNvSpPr txBox="1"/>
          <p:nvPr/>
        </p:nvSpPr>
        <p:spPr>
          <a:xfrm>
            <a:off x="3025200" y="4336250"/>
            <a:ext cx="14229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Helvetica Neue"/>
                <a:ea typeface="Helvetica Neue"/>
                <a:cs typeface="Helvetica Neue"/>
                <a:sym typeface="Helvetica Neue"/>
              </a:rPr>
              <a:t>ZWO ASI2600MC Pro</a:t>
            </a:r>
            <a:endParaRPr sz="900">
              <a:latin typeface="Helvetica Neue"/>
              <a:ea typeface="Helvetica Neue"/>
              <a:cs typeface="Helvetica Neue"/>
              <a:sym typeface="Helvetica Neue"/>
            </a:endParaRPr>
          </a:p>
        </p:txBody>
      </p:sp>
      <p:sp>
        <p:nvSpPr>
          <p:cNvPr id="418" name="Google Shape;418;p3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419" name="Google Shape;419;p35"/>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420" name="Google Shape;420;p35"/>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421" name="Google Shape;421;p35"/>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422" name="Google Shape;422;p35"/>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423" name="Google Shape;423;p35"/>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427"/>
        <p:cNvGrpSpPr/>
        <p:nvPr/>
      </p:nvGrpSpPr>
      <p:grpSpPr>
        <a:xfrm>
          <a:off x="0" y="0"/>
          <a:ext cx="0" cy="0"/>
          <a:chOff x="0" y="0"/>
          <a:chExt cx="0" cy="0"/>
        </a:xfrm>
      </p:grpSpPr>
      <p:sp>
        <p:nvSpPr>
          <p:cNvPr id="428" name="Google Shape;428;p36"/>
          <p:cNvSpPr txBox="1">
            <a:spLocks noGrp="1"/>
          </p:cNvSpPr>
          <p:nvPr>
            <p:ph type="ctrTitle"/>
          </p:nvPr>
        </p:nvSpPr>
        <p:spPr>
          <a:xfrm>
            <a:off x="872400" y="1840950"/>
            <a:ext cx="7399200" cy="102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CPE 2: Data Collection</a:t>
            </a:r>
            <a:endParaRPr sz="4310" b="1">
              <a:solidFill>
                <a:srgbClr val="EFEFEF"/>
              </a:solidFill>
            </a:endParaRPr>
          </a:p>
        </p:txBody>
      </p:sp>
      <p:sp>
        <p:nvSpPr>
          <p:cNvPr id="429" name="Google Shape;429;p36"/>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24</a:t>
            </a:fld>
            <a:endParaRPr sz="1300">
              <a:solidFill>
                <a:schemeClr val="lt1"/>
              </a:solidFill>
              <a:latin typeface="Helvetica Neue"/>
              <a:ea typeface="Helvetica Neue"/>
              <a:cs typeface="Helvetica Neue"/>
              <a:sym typeface="Helvetica Neue"/>
            </a:endParaRPr>
          </a:p>
        </p:txBody>
      </p:sp>
      <p:sp>
        <p:nvSpPr>
          <p:cNvPr id="430" name="Google Shape;430;p3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431" name="Google Shape;431;p36"/>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432" name="Google Shape;432;p36"/>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433" name="Google Shape;433;p36"/>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434" name="Google Shape;434;p36"/>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435" name="Google Shape;435;p36"/>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3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Processing Driving Requirements</a:t>
            </a:r>
            <a:endParaRPr/>
          </a:p>
        </p:txBody>
      </p:sp>
      <p:sp>
        <p:nvSpPr>
          <p:cNvPr id="441" name="Google Shape;441;p3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25</a:t>
            </a:fld>
            <a:endParaRPr/>
          </a:p>
        </p:txBody>
      </p:sp>
      <p:graphicFrame>
        <p:nvGraphicFramePr>
          <p:cNvPr id="442" name="Google Shape;442;p37"/>
          <p:cNvGraphicFramePr/>
          <p:nvPr/>
        </p:nvGraphicFramePr>
        <p:xfrm>
          <a:off x="311700" y="1621988"/>
          <a:ext cx="8520600" cy="1899525"/>
        </p:xfrm>
        <a:graphic>
          <a:graphicData uri="http://schemas.openxmlformats.org/drawingml/2006/table">
            <a:tbl>
              <a:tblPr>
                <a:noFill/>
                <a:tableStyleId>{E18D6895-F6FA-44B1-86B1-A99637D5D8EA}</a:tableStyleId>
              </a:tblPr>
              <a:tblGrid>
                <a:gridCol w="2118900">
                  <a:extLst>
                    <a:ext uri="{9D8B030D-6E8A-4147-A177-3AD203B41FA5}">
                      <a16:colId xmlns:a16="http://schemas.microsoft.com/office/drawing/2014/main" val="20000"/>
                    </a:ext>
                  </a:extLst>
                </a:gridCol>
                <a:gridCol w="6401700">
                  <a:extLst>
                    <a:ext uri="{9D8B030D-6E8A-4147-A177-3AD203B41FA5}">
                      <a16:colId xmlns:a16="http://schemas.microsoft.com/office/drawing/2014/main" val="20001"/>
                    </a:ext>
                  </a:extLst>
                </a:gridCol>
              </a:tblGrid>
              <a:tr h="69202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FR 4</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Helvetica Neue"/>
                          <a:ea typeface="Helvetica Neue"/>
                          <a:cs typeface="Helvetica Neue"/>
                          <a:sym typeface="Helvetica Neue"/>
                        </a:rPr>
                        <a:t>The system shall be able to use the </a:t>
                      </a:r>
                      <a:r>
                        <a:rPr lang="en" b="1">
                          <a:latin typeface="Helvetica Neue"/>
                          <a:ea typeface="Helvetica Neue"/>
                          <a:cs typeface="Helvetica Neue"/>
                          <a:sym typeface="Helvetica Neue"/>
                        </a:rPr>
                        <a:t>astrometric data</a:t>
                      </a:r>
                      <a:r>
                        <a:rPr lang="en">
                          <a:latin typeface="Helvetica Neue"/>
                          <a:ea typeface="Helvetica Neue"/>
                          <a:cs typeface="Helvetica Neue"/>
                          <a:sym typeface="Helvetica Neue"/>
                        </a:rPr>
                        <a:t> output from the image processing subsystem to compare to historical data.</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1957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FR 5</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Helvetica Neue"/>
                          <a:ea typeface="Helvetica Neue"/>
                          <a:cs typeface="Helvetica Neue"/>
                          <a:sym typeface="Helvetica Neue"/>
                        </a:rPr>
                        <a:t>The system shall be able to use the </a:t>
                      </a:r>
                      <a:r>
                        <a:rPr lang="en" b="1">
                          <a:latin typeface="Helvetica Neue"/>
                          <a:ea typeface="Helvetica Neue"/>
                          <a:cs typeface="Helvetica Neue"/>
                          <a:sym typeface="Helvetica Neue"/>
                        </a:rPr>
                        <a:t>photometric data</a:t>
                      </a:r>
                      <a:r>
                        <a:rPr lang="en">
                          <a:latin typeface="Helvetica Neue"/>
                          <a:ea typeface="Helvetica Neue"/>
                          <a:cs typeface="Helvetica Neue"/>
                          <a:sym typeface="Helvetica Neue"/>
                        </a:rPr>
                        <a:t> output from the image processing subsystem to compare to historical data.</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8792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DR 5.3, DR 4.5</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Helvetica Neue"/>
                          <a:ea typeface="Helvetica Neue"/>
                          <a:cs typeface="Helvetica Neue"/>
                          <a:sym typeface="Helvetica Neue"/>
                        </a:rPr>
                        <a:t>Collected data shall be processed by a processor </a:t>
                      </a:r>
                      <a:r>
                        <a:rPr lang="en" b="1">
                          <a:latin typeface="Helvetica Neue"/>
                          <a:ea typeface="Helvetica Neue"/>
                          <a:cs typeface="Helvetica Neue"/>
                          <a:sym typeface="Helvetica Neue"/>
                        </a:rPr>
                        <a:t>within 5 minutes</a:t>
                      </a:r>
                      <a:r>
                        <a:rPr lang="en">
                          <a:latin typeface="Helvetica Neue"/>
                          <a:ea typeface="Helvetica Neue"/>
                          <a:cs typeface="Helvetica Neue"/>
                          <a:sym typeface="Helvetica Neue"/>
                        </a:rPr>
                        <a:t>.</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43" name="Google Shape;443;p3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444" name="Google Shape;444;p37"/>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445" name="Google Shape;445;p37"/>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446" name="Google Shape;446;p37"/>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447" name="Google Shape;447;p37"/>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448" name="Google Shape;448;p37"/>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8"/>
          <p:cNvSpPr/>
          <p:nvPr/>
        </p:nvSpPr>
        <p:spPr>
          <a:xfrm>
            <a:off x="6422450" y="4130700"/>
            <a:ext cx="1736100" cy="580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Time Breakdown</a:t>
            </a:r>
            <a:endParaRPr/>
          </a:p>
        </p:txBody>
      </p:sp>
      <p:sp>
        <p:nvSpPr>
          <p:cNvPr id="455" name="Google Shape;455;p38"/>
          <p:cNvSpPr txBox="1"/>
          <p:nvPr/>
        </p:nvSpPr>
        <p:spPr>
          <a:xfrm>
            <a:off x="6453200" y="4066800"/>
            <a:ext cx="16746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DR 5.3, DR 4.5:</a:t>
            </a:r>
            <a:r>
              <a:rPr lang="en">
                <a:latin typeface="Helvetica Neue"/>
                <a:ea typeface="Helvetica Neue"/>
                <a:cs typeface="Helvetica Neue"/>
                <a:sym typeface="Helvetica Neue"/>
              </a:rPr>
              <a:t> Verified  </a:t>
            </a:r>
            <a:r>
              <a:rPr lang="en" sz="2000">
                <a:solidFill>
                  <a:srgbClr val="6AA84F"/>
                </a:solidFill>
                <a:latin typeface="Helvetica Neue"/>
                <a:ea typeface="Helvetica Neue"/>
                <a:cs typeface="Helvetica Neue"/>
                <a:sym typeface="Helvetica Neue"/>
              </a:rPr>
              <a:t>✔</a:t>
            </a:r>
            <a:r>
              <a:rPr lang="en" sz="2000">
                <a:latin typeface="Helvetica Neue"/>
                <a:ea typeface="Helvetica Neue"/>
                <a:cs typeface="Helvetica Neue"/>
                <a:sym typeface="Helvetica Neue"/>
              </a:rPr>
              <a:t> </a:t>
            </a:r>
            <a:endParaRPr sz="2000" b="1">
              <a:solidFill>
                <a:srgbClr val="6AA84F"/>
              </a:solidFill>
              <a:latin typeface="Helvetica Neue"/>
              <a:ea typeface="Helvetica Neue"/>
              <a:cs typeface="Helvetica Neue"/>
              <a:sym typeface="Helvetica Neue"/>
            </a:endParaRPr>
          </a:p>
        </p:txBody>
      </p:sp>
      <p:sp>
        <p:nvSpPr>
          <p:cNvPr id="456" name="Google Shape;456;p3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57" name="Google Shape;457;p38"/>
          <p:cNvPicPr preferRelativeResize="0"/>
          <p:nvPr/>
        </p:nvPicPr>
        <p:blipFill>
          <a:blip r:embed="rId3">
            <a:alphaModFix/>
          </a:blip>
          <a:stretch>
            <a:fillRect/>
          </a:stretch>
        </p:blipFill>
        <p:spPr>
          <a:xfrm>
            <a:off x="1143000" y="-177000"/>
            <a:ext cx="6858000" cy="5143500"/>
          </a:xfrm>
          <a:prstGeom prst="rect">
            <a:avLst/>
          </a:prstGeom>
          <a:noFill/>
          <a:ln>
            <a:noFill/>
          </a:ln>
        </p:spPr>
      </p:pic>
      <p:sp>
        <p:nvSpPr>
          <p:cNvPr id="458" name="Google Shape;458;p38"/>
          <p:cNvSpPr txBox="1"/>
          <p:nvPr/>
        </p:nvSpPr>
        <p:spPr>
          <a:xfrm>
            <a:off x="6505550" y="3730500"/>
            <a:ext cx="1569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Max Time: 49.2s</a:t>
            </a:r>
            <a:endParaRPr b="1">
              <a:latin typeface="Helvetica Neue"/>
              <a:ea typeface="Helvetica Neue"/>
              <a:cs typeface="Helvetica Neue"/>
              <a:sym typeface="Helvetica Neue"/>
            </a:endParaRPr>
          </a:p>
        </p:txBody>
      </p:sp>
      <p:sp>
        <p:nvSpPr>
          <p:cNvPr id="459" name="Google Shape;459;p3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460" name="Google Shape;460;p38"/>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461" name="Google Shape;461;p38"/>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462" name="Google Shape;462;p38"/>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463" name="Google Shape;463;p38"/>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464" name="Google Shape;464;p38"/>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3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Pointing Determination</a:t>
            </a:r>
            <a:endParaRPr/>
          </a:p>
        </p:txBody>
      </p:sp>
      <p:sp>
        <p:nvSpPr>
          <p:cNvPr id="470" name="Google Shape;470;p39"/>
          <p:cNvSpPr txBox="1">
            <a:spLocks noGrp="1"/>
          </p:cNvSpPr>
          <p:nvPr>
            <p:ph type="body" idx="1"/>
          </p:nvPr>
        </p:nvSpPr>
        <p:spPr>
          <a:xfrm>
            <a:off x="390900" y="880788"/>
            <a:ext cx="8441400" cy="2001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Plate Solving:</a:t>
            </a:r>
            <a:endParaRPr/>
          </a:p>
          <a:p>
            <a:pPr marL="457200" lvl="0" indent="-342900" algn="l" rtl="0">
              <a:spcBef>
                <a:spcPts val="0"/>
              </a:spcBef>
              <a:spcAft>
                <a:spcPts val="0"/>
              </a:spcAft>
              <a:buSzPts val="1800"/>
              <a:buChar char="●"/>
            </a:pPr>
            <a:r>
              <a:rPr lang="en"/>
              <a:t>Identifies the RA and Dec of a reference pixel to minimize error between points in the image and a stored database of stars</a:t>
            </a:r>
            <a:endParaRPr/>
          </a:p>
          <a:p>
            <a:pPr marL="457200" lvl="0" indent="-342900" algn="l" rtl="0">
              <a:spcBef>
                <a:spcPts val="0"/>
              </a:spcBef>
              <a:spcAft>
                <a:spcPts val="0"/>
              </a:spcAft>
              <a:buSzPts val="1800"/>
              <a:buChar char="●"/>
            </a:pPr>
            <a:r>
              <a:rPr lang="en"/>
              <a:t>Also provides all information necessary to calculate the RA and Dec of any other pixel relative to the reference</a:t>
            </a:r>
            <a:endParaRPr/>
          </a:p>
        </p:txBody>
      </p:sp>
      <p:sp>
        <p:nvSpPr>
          <p:cNvPr id="471" name="Google Shape;471;p3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27</a:t>
            </a:fld>
            <a:endParaRPr/>
          </a:p>
        </p:txBody>
      </p:sp>
      <p:pic>
        <p:nvPicPr>
          <p:cNvPr id="472" name="Google Shape;472;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59575" y="2954850"/>
            <a:ext cx="8024852" cy="1379450"/>
          </a:xfrm>
          <a:prstGeom prst="rect">
            <a:avLst/>
          </a:prstGeom>
          <a:noFill/>
          <a:ln>
            <a:noFill/>
          </a:ln>
        </p:spPr>
      </p:pic>
      <p:sp>
        <p:nvSpPr>
          <p:cNvPr id="473" name="Google Shape;473;p39"/>
          <p:cNvSpPr/>
          <p:nvPr/>
        </p:nvSpPr>
        <p:spPr>
          <a:xfrm>
            <a:off x="4832675" y="3489150"/>
            <a:ext cx="2837400" cy="1806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9"/>
          <p:cNvSpPr/>
          <p:nvPr/>
        </p:nvSpPr>
        <p:spPr>
          <a:xfrm>
            <a:off x="4832675" y="3922300"/>
            <a:ext cx="3338700" cy="339000"/>
          </a:xfrm>
          <a:prstGeom prst="roundRect">
            <a:avLst>
              <a:gd name="adj" fmla="val 16667"/>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476" name="Google Shape;476;p39"/>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477" name="Google Shape;477;p39"/>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478" name="Google Shape;478;p39"/>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479" name="Google Shape;479;p39"/>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480" name="Google Shape;480;p39"/>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Satellite Identification</a:t>
            </a:r>
            <a:endParaRPr/>
          </a:p>
        </p:txBody>
      </p:sp>
      <p:sp>
        <p:nvSpPr>
          <p:cNvPr id="486" name="Google Shape;486;p4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28</a:t>
            </a:fld>
            <a:endParaRPr/>
          </a:p>
        </p:txBody>
      </p:sp>
      <p:sp>
        <p:nvSpPr>
          <p:cNvPr id="487" name="Google Shape;487;p40"/>
          <p:cNvSpPr txBox="1"/>
          <p:nvPr/>
        </p:nvSpPr>
        <p:spPr>
          <a:xfrm>
            <a:off x="3173250" y="4271200"/>
            <a:ext cx="27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Image converted to binary array</a:t>
            </a:r>
            <a:endParaRPr>
              <a:latin typeface="Helvetica Neue"/>
              <a:ea typeface="Helvetica Neue"/>
              <a:cs typeface="Helvetica Neue"/>
              <a:sym typeface="Helvetica Neue"/>
            </a:endParaRPr>
          </a:p>
        </p:txBody>
      </p:sp>
      <p:pic>
        <p:nvPicPr>
          <p:cNvPr id="488" name="Google Shape;488;p4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832175"/>
            <a:ext cx="4175958" cy="3017915"/>
          </a:xfrm>
          <a:prstGeom prst="rect">
            <a:avLst/>
          </a:prstGeom>
          <a:noFill/>
          <a:ln>
            <a:noFill/>
          </a:ln>
        </p:spPr>
      </p:pic>
      <p:pic>
        <p:nvPicPr>
          <p:cNvPr id="489" name="Google Shape;489;p4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56336" y="832175"/>
            <a:ext cx="4175964" cy="3017925"/>
          </a:xfrm>
          <a:prstGeom prst="rect">
            <a:avLst/>
          </a:prstGeom>
          <a:noFill/>
          <a:ln>
            <a:noFill/>
          </a:ln>
        </p:spPr>
      </p:pic>
      <p:sp>
        <p:nvSpPr>
          <p:cNvPr id="490" name="Google Shape;490;p4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491" name="Google Shape;491;p40"/>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492" name="Google Shape;492;p40"/>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493" name="Google Shape;493;p40"/>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494" name="Google Shape;494;p40"/>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495" name="Google Shape;495;p40"/>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Google Shape;500;p4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5" y="822138"/>
            <a:ext cx="4178532" cy="3027962"/>
          </a:xfrm>
          <a:prstGeom prst="rect">
            <a:avLst/>
          </a:prstGeom>
          <a:noFill/>
          <a:ln>
            <a:noFill/>
          </a:ln>
        </p:spPr>
      </p:pic>
      <p:sp>
        <p:nvSpPr>
          <p:cNvPr id="501" name="Google Shape;501;p4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Satellite Identification</a:t>
            </a:r>
            <a:endParaRPr/>
          </a:p>
        </p:txBody>
      </p:sp>
      <p:sp>
        <p:nvSpPr>
          <p:cNvPr id="502" name="Google Shape;502;p4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29</a:t>
            </a:fld>
            <a:endParaRPr/>
          </a:p>
        </p:txBody>
      </p:sp>
      <p:sp>
        <p:nvSpPr>
          <p:cNvPr id="503" name="Google Shape;503;p41"/>
          <p:cNvSpPr txBox="1"/>
          <p:nvPr/>
        </p:nvSpPr>
        <p:spPr>
          <a:xfrm>
            <a:off x="5491738" y="4170625"/>
            <a:ext cx="19878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Helvetica Neue"/>
                <a:ea typeface="Helvetica Neue"/>
                <a:cs typeface="Helvetica Neue"/>
                <a:sym typeface="Helvetica Neue"/>
              </a:rPr>
              <a:t>Image at t</a:t>
            </a:r>
            <a:r>
              <a:rPr lang="en" sz="2000" baseline="-25000">
                <a:latin typeface="Helvetica Neue"/>
                <a:ea typeface="Helvetica Neue"/>
                <a:cs typeface="Helvetica Neue"/>
                <a:sym typeface="Helvetica Neue"/>
              </a:rPr>
              <a:t>n</a:t>
            </a:r>
            <a:endParaRPr sz="2000" baseline="-25000">
              <a:latin typeface="Helvetica Neue"/>
              <a:ea typeface="Helvetica Neue"/>
              <a:cs typeface="Helvetica Neue"/>
              <a:sym typeface="Helvetica Neue"/>
            </a:endParaRPr>
          </a:p>
        </p:txBody>
      </p:sp>
      <p:sp>
        <p:nvSpPr>
          <p:cNvPr id="504" name="Google Shape;504;p41"/>
          <p:cNvSpPr txBox="1"/>
          <p:nvPr/>
        </p:nvSpPr>
        <p:spPr>
          <a:xfrm>
            <a:off x="1355088" y="4189950"/>
            <a:ext cx="2183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latin typeface="Helvetica Neue"/>
                <a:ea typeface="Helvetica Neue"/>
                <a:cs typeface="Helvetica Neue"/>
                <a:sym typeface="Helvetica Neue"/>
              </a:rPr>
              <a:t>Image at t</a:t>
            </a:r>
            <a:r>
              <a:rPr lang="en" sz="2000" baseline="-25000">
                <a:latin typeface="Helvetica Neue"/>
                <a:ea typeface="Helvetica Neue"/>
                <a:cs typeface="Helvetica Neue"/>
                <a:sym typeface="Helvetica Neue"/>
              </a:rPr>
              <a:t>n-1</a:t>
            </a:r>
            <a:endParaRPr sz="2000" baseline="-25000">
              <a:latin typeface="Helvetica Neue"/>
              <a:ea typeface="Helvetica Neue"/>
              <a:cs typeface="Helvetica Neue"/>
              <a:sym typeface="Helvetica Neue"/>
            </a:endParaRPr>
          </a:p>
        </p:txBody>
      </p:sp>
      <p:pic>
        <p:nvPicPr>
          <p:cNvPr id="505" name="Google Shape;505;p4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653750" y="822138"/>
            <a:ext cx="4178544" cy="3027975"/>
          </a:xfrm>
          <a:prstGeom prst="rect">
            <a:avLst/>
          </a:prstGeom>
          <a:noFill/>
          <a:ln>
            <a:noFill/>
          </a:ln>
        </p:spPr>
      </p:pic>
      <p:sp>
        <p:nvSpPr>
          <p:cNvPr id="506" name="Google Shape;506;p4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507" name="Google Shape;507;p41"/>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508" name="Google Shape;508;p41"/>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509" name="Google Shape;509;p41"/>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510" name="Google Shape;510;p41"/>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511" name="Google Shape;511;p41"/>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Project Overview</a:t>
            </a:r>
            <a:endParaRPr sz="4310" b="1">
              <a:solidFill>
                <a:srgbClr val="EFEFEF"/>
              </a:solidFill>
            </a:endParaRPr>
          </a:p>
        </p:txBody>
      </p:sp>
      <p:sp>
        <p:nvSpPr>
          <p:cNvPr id="111" name="Google Shape;11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3</a:t>
            </a:fld>
            <a:endParaRPr sz="1300">
              <a:solidFill>
                <a:schemeClr val="lt1"/>
              </a:solidFill>
              <a:latin typeface="Helvetica Neue"/>
              <a:ea typeface="Helvetica Neue"/>
              <a:cs typeface="Helvetica Neue"/>
              <a:sym typeface="Helvetica Neue"/>
            </a:endParaRPr>
          </a:p>
        </p:txBody>
      </p:sp>
      <p:sp>
        <p:nvSpPr>
          <p:cNvPr id="112" name="Google Shape;112;p1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13" name="Google Shape;113;p15"/>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14" name="Google Shape;114;p15"/>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15" name="Google Shape;115;p15"/>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16" name="Google Shape;116;p15"/>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117" name="Google Shape;117;p15"/>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Parameter Collection</a:t>
            </a:r>
            <a:endParaRPr/>
          </a:p>
        </p:txBody>
      </p:sp>
      <p:sp>
        <p:nvSpPr>
          <p:cNvPr id="517" name="Google Shape;517;p4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30</a:t>
            </a:fld>
            <a:endParaRPr/>
          </a:p>
        </p:txBody>
      </p:sp>
      <p:sp>
        <p:nvSpPr>
          <p:cNvPr id="518" name="Google Shape;518;p42"/>
          <p:cNvSpPr txBox="1"/>
          <p:nvPr/>
        </p:nvSpPr>
        <p:spPr>
          <a:xfrm>
            <a:off x="391000" y="852250"/>
            <a:ext cx="4614600" cy="1908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Overlapping pixels found by the satellite identification algorithm will be stored with position and color data</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The transformation from the plate solver will be applied to produce RA and Dec values</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The final packet will contain time, RA, Dec, R, G, and B values for each pixel identified as a satellite in the image</a:t>
            </a:r>
            <a:endParaRPr>
              <a:latin typeface="Helvetica Neue"/>
              <a:ea typeface="Helvetica Neue"/>
              <a:cs typeface="Helvetica Neue"/>
              <a:sym typeface="Helvetica Neue"/>
            </a:endParaRPr>
          </a:p>
        </p:txBody>
      </p:sp>
      <p:sp>
        <p:nvSpPr>
          <p:cNvPr id="519" name="Google Shape;519;p42"/>
          <p:cNvSpPr/>
          <p:nvPr/>
        </p:nvSpPr>
        <p:spPr>
          <a:xfrm>
            <a:off x="76200" y="4220625"/>
            <a:ext cx="1725600" cy="516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FR 4, FR 5:</a:t>
            </a:r>
            <a:r>
              <a:rPr lang="en">
                <a:solidFill>
                  <a:schemeClr val="dk1"/>
                </a:solidFill>
                <a:latin typeface="Helvetica Neue"/>
                <a:ea typeface="Helvetica Neue"/>
                <a:cs typeface="Helvetica Neue"/>
                <a:sym typeface="Helvetica Neue"/>
              </a:rPr>
              <a:t> Verified  </a:t>
            </a:r>
            <a:r>
              <a:rPr lang="en" sz="2000">
                <a:solidFill>
                  <a:srgbClr val="6AA84F"/>
                </a:solidFill>
                <a:latin typeface="Helvetica Neue"/>
                <a:ea typeface="Helvetica Neue"/>
                <a:cs typeface="Helvetica Neue"/>
                <a:sym typeface="Helvetica Neue"/>
              </a:rPr>
              <a:t>✔</a:t>
            </a:r>
            <a:endParaRPr/>
          </a:p>
        </p:txBody>
      </p:sp>
      <p:pic>
        <p:nvPicPr>
          <p:cNvPr id="520" name="Google Shape;520;p4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358525" y="835000"/>
            <a:ext cx="3369867" cy="3800402"/>
          </a:xfrm>
          <a:prstGeom prst="rect">
            <a:avLst/>
          </a:prstGeom>
          <a:noFill/>
          <a:ln>
            <a:noFill/>
          </a:ln>
        </p:spPr>
      </p:pic>
      <p:sp>
        <p:nvSpPr>
          <p:cNvPr id="521" name="Google Shape;521;p4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522" name="Google Shape;522;p42"/>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523" name="Google Shape;523;p42"/>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524" name="Google Shape;524;p42"/>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525" name="Google Shape;525;p42"/>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526" name="Google Shape;526;p42"/>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30"/>
        <p:cNvGrpSpPr/>
        <p:nvPr/>
      </p:nvGrpSpPr>
      <p:grpSpPr>
        <a:xfrm>
          <a:off x="0" y="0"/>
          <a:ext cx="0" cy="0"/>
          <a:chOff x="0" y="0"/>
          <a:chExt cx="0" cy="0"/>
        </a:xfrm>
      </p:grpSpPr>
      <p:sp>
        <p:nvSpPr>
          <p:cNvPr id="531" name="Google Shape;531;p43"/>
          <p:cNvSpPr txBox="1">
            <a:spLocks noGrp="1"/>
          </p:cNvSpPr>
          <p:nvPr>
            <p:ph type="ctrTitle"/>
          </p:nvPr>
        </p:nvSpPr>
        <p:spPr>
          <a:xfrm>
            <a:off x="872400" y="164550"/>
            <a:ext cx="7399200" cy="3442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CPE 3: POL Determination</a:t>
            </a:r>
            <a:endParaRPr sz="4310" b="1">
              <a:solidFill>
                <a:srgbClr val="EFEFEF"/>
              </a:solidFill>
            </a:endParaRPr>
          </a:p>
          <a:p>
            <a:pPr marL="0" lvl="0" indent="0" algn="ctr" rtl="0">
              <a:spcBef>
                <a:spcPts val="0"/>
              </a:spcBef>
              <a:spcAft>
                <a:spcPts val="0"/>
              </a:spcAft>
              <a:buSzPts val="891"/>
              <a:buNone/>
            </a:pPr>
            <a:endParaRPr sz="4310" b="1">
              <a:solidFill>
                <a:srgbClr val="EFEFEF"/>
              </a:solidFill>
            </a:endParaRPr>
          </a:p>
          <a:p>
            <a:pPr marL="0" lvl="0" indent="0" algn="ctr" rtl="0">
              <a:spcBef>
                <a:spcPts val="0"/>
              </a:spcBef>
              <a:spcAft>
                <a:spcPts val="0"/>
              </a:spcAft>
              <a:buClr>
                <a:schemeClr val="dk1"/>
              </a:buClr>
              <a:buSzPts val="891"/>
              <a:buFont typeface="Arial"/>
              <a:buNone/>
            </a:pPr>
            <a:r>
              <a:rPr lang="en" sz="4310" b="1">
                <a:solidFill>
                  <a:srgbClr val="EFEFEF"/>
                </a:solidFill>
              </a:rPr>
              <a:t>CPE 4: Event Detection</a:t>
            </a:r>
            <a:endParaRPr sz="4310" b="1">
              <a:solidFill>
                <a:srgbClr val="EFEFEF"/>
              </a:solidFill>
            </a:endParaRPr>
          </a:p>
        </p:txBody>
      </p:sp>
      <p:sp>
        <p:nvSpPr>
          <p:cNvPr id="532" name="Google Shape;532;p43"/>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31</a:t>
            </a:fld>
            <a:endParaRPr sz="1300">
              <a:solidFill>
                <a:schemeClr val="lt1"/>
              </a:solidFill>
              <a:latin typeface="Helvetica Neue"/>
              <a:ea typeface="Helvetica Neue"/>
              <a:cs typeface="Helvetica Neue"/>
              <a:sym typeface="Helvetica Neue"/>
            </a:endParaRPr>
          </a:p>
        </p:txBody>
      </p:sp>
      <p:sp>
        <p:nvSpPr>
          <p:cNvPr id="533" name="Google Shape;533;p4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534" name="Google Shape;534;p43"/>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535" name="Google Shape;535;p43"/>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536" name="Google Shape;536;p43"/>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537" name="Google Shape;537;p43"/>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538" name="Google Shape;538;p43"/>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4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Driving Requirements</a:t>
            </a:r>
            <a:endParaRPr/>
          </a:p>
        </p:txBody>
      </p:sp>
      <p:sp>
        <p:nvSpPr>
          <p:cNvPr id="544" name="Google Shape;544;p4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32</a:t>
            </a:fld>
            <a:endParaRPr/>
          </a:p>
        </p:txBody>
      </p:sp>
      <p:graphicFrame>
        <p:nvGraphicFramePr>
          <p:cNvPr id="545" name="Google Shape;545;p44"/>
          <p:cNvGraphicFramePr/>
          <p:nvPr/>
        </p:nvGraphicFramePr>
        <p:xfrm>
          <a:off x="334700" y="1122200"/>
          <a:ext cx="8474600" cy="2899100"/>
        </p:xfrm>
        <a:graphic>
          <a:graphicData uri="http://schemas.openxmlformats.org/drawingml/2006/table">
            <a:tbl>
              <a:tblPr>
                <a:noFill/>
                <a:tableStyleId>{E18D6895-F6FA-44B1-86B1-A99637D5D8EA}</a:tableStyleId>
              </a:tblPr>
              <a:tblGrid>
                <a:gridCol w="1538225">
                  <a:extLst>
                    <a:ext uri="{9D8B030D-6E8A-4147-A177-3AD203B41FA5}">
                      <a16:colId xmlns:a16="http://schemas.microsoft.com/office/drawing/2014/main" val="20000"/>
                    </a:ext>
                  </a:extLst>
                </a:gridCol>
                <a:gridCol w="6936375">
                  <a:extLst>
                    <a:ext uri="{9D8B030D-6E8A-4147-A177-3AD203B41FA5}">
                      <a16:colId xmlns:a16="http://schemas.microsoft.com/office/drawing/2014/main" val="20001"/>
                    </a:ext>
                  </a:extLst>
                </a:gridCol>
              </a:tblGrid>
              <a:tr h="63012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FR 2</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0000"/>
                          </a:solidFill>
                          <a:latin typeface="Helvetica Neue"/>
                          <a:ea typeface="Helvetica Neue"/>
                          <a:cs typeface="Helvetica Neue"/>
                          <a:sym typeface="Helvetica Neue"/>
                        </a:rPr>
                        <a:t>The software subsystem shall determine the POL of satellites in geos</a:t>
                      </a:r>
                      <a:r>
                        <a:rPr lang="en">
                          <a:latin typeface="Helvetica Neue"/>
                          <a:ea typeface="Helvetica Neue"/>
                          <a:cs typeface="Helvetica Neue"/>
                          <a:sym typeface="Helvetica Neue"/>
                        </a:rPr>
                        <a:t>tationary</a:t>
                      </a:r>
                      <a:r>
                        <a:rPr lang="en">
                          <a:solidFill>
                            <a:srgbClr val="000000"/>
                          </a:solidFill>
                          <a:latin typeface="Helvetica Neue"/>
                          <a:ea typeface="Helvetica Neue"/>
                          <a:cs typeface="Helvetica Neue"/>
                          <a:sym typeface="Helvetica Neue"/>
                        </a:rPr>
                        <a:t> orbit from historical data.</a:t>
                      </a:r>
                      <a:endParaRPr sz="2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5362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FR 4</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
                          <a:solidFill>
                            <a:srgbClr val="000000"/>
                          </a:solidFill>
                          <a:latin typeface="Helvetica Neue"/>
                          <a:ea typeface="Helvetica Neue"/>
                          <a:cs typeface="Helvetica Neue"/>
                          <a:sym typeface="Helvetica Neue"/>
                        </a:rPr>
                        <a:t>The system shall be able to use the astrometric data output from the image processing subsystem to compare to historical data.</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FR 5</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latin typeface="Helvetica Neue"/>
                          <a:ea typeface="Helvetica Neue"/>
                          <a:cs typeface="Helvetica Neue"/>
                          <a:sym typeface="Helvetica Neue"/>
                        </a:rPr>
                        <a:t>The system shall be able to use the photometric data output from the image processing subsystem to compare to historical data.</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FR 6</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600"/>
                        <a:buFont typeface="Arial"/>
                        <a:buNone/>
                      </a:pPr>
                      <a:r>
                        <a:rPr lang="en">
                          <a:solidFill>
                            <a:schemeClr val="dk1"/>
                          </a:solidFill>
                          <a:latin typeface="Helvetica Neue"/>
                          <a:ea typeface="Helvetica Neue"/>
                          <a:cs typeface="Helvetica Neue"/>
                          <a:sym typeface="Helvetica Neue"/>
                        </a:rPr>
                        <a:t>The software subsystem shall have the capability to detect an event. </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DR 6.1</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600"/>
                        <a:buFont typeface="Arial"/>
                        <a:buNone/>
                      </a:pPr>
                      <a:r>
                        <a:rPr lang="en">
                          <a:solidFill>
                            <a:schemeClr val="dk1"/>
                          </a:solidFill>
                          <a:latin typeface="Helvetica Neue"/>
                          <a:ea typeface="Helvetica Neue"/>
                          <a:cs typeface="Helvetica Neue"/>
                          <a:sym typeface="Helvetica Neue"/>
                        </a:rPr>
                        <a:t>The software subsystem shall have the capability to predict a close approach between two satellites. </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546" name="Google Shape;546;p4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547" name="Google Shape;547;p44"/>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548" name="Google Shape;548;p44"/>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549" name="Google Shape;549;p44"/>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550" name="Google Shape;550;p44"/>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551" name="Google Shape;551;p44"/>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5"/>
          <p:cNvSpPr/>
          <p:nvPr/>
        </p:nvSpPr>
        <p:spPr>
          <a:xfrm>
            <a:off x="7262850" y="4146525"/>
            <a:ext cx="1497900" cy="63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558" name="Google Shape;558;p4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33</a:t>
            </a:fld>
            <a:endParaRPr/>
          </a:p>
        </p:txBody>
      </p:sp>
      <p:sp>
        <p:nvSpPr>
          <p:cNvPr id="559" name="Google Shape;559;p45"/>
          <p:cNvSpPr txBox="1"/>
          <p:nvPr/>
        </p:nvSpPr>
        <p:spPr>
          <a:xfrm>
            <a:off x="311700" y="968250"/>
            <a:ext cx="3741300" cy="289306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Helvetica Neue"/>
                <a:ea typeface="Helvetica Neue"/>
                <a:cs typeface="Helvetica Neue"/>
                <a:sym typeface="Helvetica Neue"/>
              </a:rPr>
              <a:t>Semi-Major Axis Determination</a:t>
            </a:r>
            <a:endParaRPr sz="1800" b="1" dirty="0">
              <a:latin typeface="Helvetica Neue"/>
              <a:ea typeface="Helvetica Neue"/>
              <a:cs typeface="Helvetica Neue"/>
              <a:sym typeface="Helvetica Neue"/>
            </a:endParaRPr>
          </a:p>
          <a:p>
            <a:pPr marL="0" lvl="0" indent="0" algn="l" rtl="0">
              <a:spcBef>
                <a:spcPts val="0"/>
              </a:spcBef>
              <a:spcAft>
                <a:spcPts val="0"/>
              </a:spcAft>
              <a:buNone/>
            </a:pPr>
            <a:r>
              <a:rPr lang="en" dirty="0">
                <a:latin typeface="Helvetica Neue"/>
                <a:ea typeface="Helvetica Neue"/>
                <a:cs typeface="Helvetica Neue"/>
                <a:sym typeface="Helvetica Neue"/>
              </a:rPr>
              <a:t>	</a:t>
            </a:r>
            <a:endParaRPr dirty="0">
              <a:latin typeface="Helvetica Neue"/>
              <a:ea typeface="Helvetica Neue"/>
              <a:cs typeface="Helvetica Neue"/>
              <a:sym typeface="Helvetica Neue"/>
            </a:endParaRPr>
          </a:p>
          <a:p>
            <a:pPr marL="457200" lvl="0" indent="-342900" algn="l" rtl="0">
              <a:spcBef>
                <a:spcPts val="0"/>
              </a:spcBef>
              <a:spcAft>
                <a:spcPts val="0"/>
              </a:spcAft>
              <a:buSzPts val="1800"/>
              <a:buFont typeface="Helvetica Neue"/>
              <a:buChar char="●"/>
            </a:pPr>
            <a:r>
              <a:rPr lang="en" sz="1800" dirty="0">
                <a:latin typeface="Helvetica Neue"/>
                <a:ea typeface="Helvetica Neue"/>
                <a:cs typeface="Helvetica Neue"/>
                <a:sym typeface="Helvetica Neue"/>
              </a:rPr>
              <a:t>Orbital element set determined from historical data set provided by project sponsor.</a:t>
            </a:r>
            <a:br>
              <a:rPr lang="en" sz="1800" dirty="0">
                <a:latin typeface="Helvetica Neue"/>
                <a:ea typeface="Helvetica Neue"/>
                <a:cs typeface="Helvetica Neue"/>
                <a:sym typeface="Helvetica Neue"/>
              </a:rPr>
            </a:br>
            <a:endParaRPr sz="1800" dirty="0">
              <a:latin typeface="Helvetica Neue"/>
              <a:ea typeface="Helvetica Neue"/>
              <a:cs typeface="Helvetica Neue"/>
              <a:sym typeface="Helvetica Neue"/>
            </a:endParaRPr>
          </a:p>
          <a:p>
            <a:pPr marL="457200" lvl="0" indent="-342900" algn="l" rtl="0">
              <a:spcBef>
                <a:spcPts val="0"/>
              </a:spcBef>
              <a:spcAft>
                <a:spcPts val="0"/>
              </a:spcAft>
              <a:buSzPts val="1800"/>
              <a:buFont typeface="Helvetica Neue"/>
              <a:buChar char="●"/>
            </a:pPr>
            <a:r>
              <a:rPr lang="en" sz="1800" dirty="0">
                <a:latin typeface="Helvetica Neue"/>
                <a:ea typeface="Helvetica Neue"/>
                <a:cs typeface="Helvetica Neue"/>
                <a:sym typeface="Helvetica Neue"/>
              </a:rPr>
              <a:t>Resulted in error of semi-major axis of 0.0202 %</a:t>
            </a:r>
            <a:br>
              <a:rPr lang="en" sz="1800" dirty="0">
                <a:latin typeface="Helvetica Neue"/>
                <a:ea typeface="Helvetica Neue"/>
                <a:cs typeface="Helvetica Neue"/>
                <a:sym typeface="Helvetica Neue"/>
              </a:rPr>
            </a:br>
            <a:endParaRPr sz="1800" dirty="0">
              <a:latin typeface="Helvetica Neue"/>
              <a:ea typeface="Helvetica Neue"/>
              <a:cs typeface="Helvetica Neue"/>
              <a:sym typeface="Helvetica Neue"/>
            </a:endParaRPr>
          </a:p>
        </p:txBody>
      </p:sp>
      <p:graphicFrame>
        <p:nvGraphicFramePr>
          <p:cNvPr id="560" name="Google Shape;560;p45"/>
          <p:cNvGraphicFramePr/>
          <p:nvPr/>
        </p:nvGraphicFramePr>
        <p:xfrm>
          <a:off x="4431925" y="1222158"/>
          <a:ext cx="4127450" cy="2356355"/>
        </p:xfrm>
        <a:graphic>
          <a:graphicData uri="http://schemas.openxmlformats.org/drawingml/2006/table">
            <a:tbl>
              <a:tblPr>
                <a:noFill/>
                <a:tableStyleId>{E18D6895-F6FA-44B1-86B1-A99637D5D8EA}</a:tableStyleId>
              </a:tblPr>
              <a:tblGrid>
                <a:gridCol w="1315775">
                  <a:extLst>
                    <a:ext uri="{9D8B030D-6E8A-4147-A177-3AD203B41FA5}">
                      <a16:colId xmlns:a16="http://schemas.microsoft.com/office/drawing/2014/main" val="20000"/>
                    </a:ext>
                  </a:extLst>
                </a:gridCol>
                <a:gridCol w="2811675">
                  <a:extLst>
                    <a:ext uri="{9D8B030D-6E8A-4147-A177-3AD203B41FA5}">
                      <a16:colId xmlns:a16="http://schemas.microsoft.com/office/drawing/2014/main" val="20001"/>
                    </a:ext>
                  </a:extLst>
                </a:gridCol>
              </a:tblGrid>
              <a:tr h="46280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NORAD ID 35496</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Semi-Major Axis (km)</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90125">
                <a:tc>
                  <a:txBody>
                    <a:bodyPr/>
                    <a:lstStyle/>
                    <a:p>
                      <a:pPr marL="0" lvl="0" indent="0" algn="l" rtl="0">
                        <a:spcBef>
                          <a:spcPts val="0"/>
                        </a:spcBef>
                        <a:spcAft>
                          <a:spcPts val="0"/>
                        </a:spcAft>
                        <a:buNone/>
                      </a:pPr>
                      <a:r>
                        <a:rPr lang="en" sz="1600">
                          <a:latin typeface="Helvetica Neue"/>
                          <a:ea typeface="Helvetica Neue"/>
                          <a:cs typeface="Helvetica Neue"/>
                          <a:sym typeface="Helvetica Neue"/>
                        </a:rPr>
                        <a:t>Calculated</a:t>
                      </a:r>
                      <a:endParaRPr sz="16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42,174.361</a:t>
                      </a:r>
                      <a:endParaRPr sz="16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47850">
                <a:tc>
                  <a:txBody>
                    <a:bodyPr/>
                    <a:lstStyle/>
                    <a:p>
                      <a:pPr marL="0" lvl="0" indent="0" algn="l" rtl="0">
                        <a:spcBef>
                          <a:spcPts val="0"/>
                        </a:spcBef>
                        <a:spcAft>
                          <a:spcPts val="0"/>
                        </a:spcAft>
                        <a:buNone/>
                      </a:pPr>
                      <a:r>
                        <a:rPr lang="en" sz="1600">
                          <a:latin typeface="Helvetica Neue"/>
                          <a:ea typeface="Helvetica Neue"/>
                          <a:cs typeface="Helvetica Neue"/>
                          <a:sym typeface="Helvetica Neue"/>
                        </a:rPr>
                        <a:t>Look Up</a:t>
                      </a:r>
                      <a:endParaRPr sz="16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42,165.85</a:t>
                      </a:r>
                      <a:endParaRPr sz="16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47850">
                <a:tc>
                  <a:txBody>
                    <a:bodyPr/>
                    <a:lstStyle/>
                    <a:p>
                      <a:pPr marL="0" lvl="0" indent="0" algn="l" rtl="0">
                        <a:spcBef>
                          <a:spcPts val="0"/>
                        </a:spcBef>
                        <a:spcAft>
                          <a:spcPts val="0"/>
                        </a:spcAft>
                        <a:buNone/>
                      </a:pPr>
                      <a:r>
                        <a:rPr lang="en" sz="1600">
                          <a:latin typeface="Helvetica Neue"/>
                          <a:ea typeface="Helvetica Neue"/>
                          <a:cs typeface="Helvetica Neue"/>
                          <a:sym typeface="Helvetica Neue"/>
                        </a:rPr>
                        <a:t>Difference</a:t>
                      </a:r>
                      <a:endParaRPr sz="16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8.511</a:t>
                      </a:r>
                      <a:endParaRPr sz="16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61" name="Google Shape;561;p45"/>
          <p:cNvSpPr txBox="1"/>
          <p:nvPr/>
        </p:nvSpPr>
        <p:spPr>
          <a:xfrm>
            <a:off x="7191300" y="4118075"/>
            <a:ext cx="1641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FR 2, DR 6.1:</a:t>
            </a:r>
            <a:r>
              <a:rPr lang="en">
                <a:latin typeface="Helvetica Neue"/>
                <a:ea typeface="Helvetica Neue"/>
                <a:cs typeface="Helvetica Neue"/>
                <a:sym typeface="Helvetica Neue"/>
              </a:rPr>
              <a:t> Verified  </a:t>
            </a:r>
            <a:r>
              <a:rPr lang="en" sz="2000">
                <a:solidFill>
                  <a:srgbClr val="6AA84F"/>
                </a:solidFill>
                <a:latin typeface="Helvetica Neue"/>
                <a:ea typeface="Helvetica Neue"/>
                <a:cs typeface="Helvetica Neue"/>
                <a:sym typeface="Helvetica Neue"/>
              </a:rPr>
              <a:t>✔</a:t>
            </a:r>
            <a:r>
              <a:rPr lang="en" sz="2000">
                <a:latin typeface="Helvetica Neue"/>
                <a:ea typeface="Helvetica Neue"/>
                <a:cs typeface="Helvetica Neue"/>
                <a:sym typeface="Helvetica Neue"/>
              </a:rPr>
              <a:t> </a:t>
            </a:r>
            <a:endParaRPr sz="2000" b="1">
              <a:solidFill>
                <a:srgbClr val="6AA84F"/>
              </a:solidFill>
              <a:latin typeface="Helvetica Neue"/>
              <a:ea typeface="Helvetica Neue"/>
              <a:cs typeface="Helvetica Neue"/>
              <a:sym typeface="Helvetica Neue"/>
            </a:endParaRPr>
          </a:p>
        </p:txBody>
      </p:sp>
      <p:sp>
        <p:nvSpPr>
          <p:cNvPr id="562" name="Google Shape;562;p4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563" name="Google Shape;563;p45"/>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564" name="Google Shape;564;p45"/>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565" name="Google Shape;565;p45"/>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566" name="Google Shape;566;p45"/>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567" name="Google Shape;567;p45"/>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6"/>
          <p:cNvSpPr/>
          <p:nvPr/>
        </p:nvSpPr>
        <p:spPr>
          <a:xfrm>
            <a:off x="311700" y="4079800"/>
            <a:ext cx="1497900" cy="63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574" name="Google Shape;574;p4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34</a:t>
            </a:fld>
            <a:endParaRPr/>
          </a:p>
        </p:txBody>
      </p:sp>
      <p:sp>
        <p:nvSpPr>
          <p:cNvPr id="575" name="Google Shape;575;p46"/>
          <p:cNvSpPr txBox="1"/>
          <p:nvPr/>
        </p:nvSpPr>
        <p:spPr>
          <a:xfrm>
            <a:off x="348575" y="1029300"/>
            <a:ext cx="38022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dirty="0">
                <a:latin typeface="Helvetica Neue"/>
                <a:ea typeface="Helvetica Neue"/>
                <a:cs typeface="Helvetica Neue"/>
                <a:sym typeface="Helvetica Neue"/>
              </a:rPr>
              <a:t>Orbital Elements Determination</a:t>
            </a:r>
            <a:endParaRPr sz="1800" b="1" dirty="0">
              <a:latin typeface="Helvetica Neue"/>
              <a:ea typeface="Helvetica Neue"/>
              <a:cs typeface="Helvetica Neue"/>
              <a:sym typeface="Helvetica Neue"/>
            </a:endParaRPr>
          </a:p>
          <a:p>
            <a:pPr marL="0" lvl="0" indent="0" algn="l" rtl="0">
              <a:spcBef>
                <a:spcPts val="0"/>
              </a:spcBef>
              <a:spcAft>
                <a:spcPts val="0"/>
              </a:spcAft>
              <a:buNone/>
            </a:pPr>
            <a:r>
              <a:rPr lang="en" sz="1800" dirty="0">
                <a:latin typeface="Helvetica Neue"/>
                <a:ea typeface="Helvetica Neue"/>
                <a:cs typeface="Helvetica Neue"/>
                <a:sym typeface="Helvetica Neue"/>
              </a:rPr>
              <a:t>	</a:t>
            </a:r>
            <a:endParaRPr sz="1800" dirty="0">
              <a:latin typeface="Helvetica Neue"/>
              <a:ea typeface="Helvetica Neue"/>
              <a:cs typeface="Helvetica Neue"/>
              <a:sym typeface="Helvetica Neue"/>
            </a:endParaRPr>
          </a:p>
          <a:p>
            <a:pPr marL="457200" lvl="0" indent="-342900" algn="l" rtl="0">
              <a:spcBef>
                <a:spcPts val="0"/>
              </a:spcBef>
              <a:spcAft>
                <a:spcPts val="0"/>
              </a:spcAft>
              <a:buSzPts val="1800"/>
              <a:buFont typeface="Helvetica Neue"/>
              <a:buChar char="●"/>
            </a:pPr>
            <a:r>
              <a:rPr lang="en" sz="1800" dirty="0">
                <a:latin typeface="Helvetica Neue"/>
                <a:ea typeface="Helvetica Neue"/>
                <a:cs typeface="Helvetica Neue"/>
                <a:sym typeface="Helvetica Neue"/>
              </a:rPr>
              <a:t>Keplerian Orbital Elements determined for satellite found from sample images taken.</a:t>
            </a:r>
            <a:br>
              <a:rPr lang="en" sz="1800" dirty="0">
                <a:latin typeface="Helvetica Neue"/>
                <a:ea typeface="Helvetica Neue"/>
                <a:cs typeface="Helvetica Neue"/>
                <a:sym typeface="Helvetica Neue"/>
              </a:rPr>
            </a:br>
            <a:endParaRPr sz="1800" dirty="0">
              <a:latin typeface="Helvetica Neue"/>
              <a:ea typeface="Helvetica Neue"/>
              <a:cs typeface="Helvetica Neue"/>
              <a:sym typeface="Helvetica Neue"/>
            </a:endParaRPr>
          </a:p>
          <a:p>
            <a:pPr marL="457200" lvl="0" indent="-317500" algn="l" rtl="0">
              <a:spcBef>
                <a:spcPts val="0"/>
              </a:spcBef>
              <a:spcAft>
                <a:spcPts val="0"/>
              </a:spcAft>
              <a:buSzPts val="1400"/>
              <a:buFont typeface="Helvetica Neue"/>
              <a:buChar char="●"/>
            </a:pPr>
            <a:r>
              <a:rPr lang="en" sz="1800" dirty="0">
                <a:latin typeface="Helvetica Neue"/>
                <a:ea typeface="Helvetica Neue"/>
                <a:cs typeface="Helvetica Neue"/>
                <a:sym typeface="Helvetica Neue"/>
              </a:rPr>
              <a:t>Results are typical of satellite at GEO</a:t>
            </a:r>
            <a:r>
              <a:rPr lang="en" dirty="0">
                <a:latin typeface="Helvetica Neue"/>
                <a:ea typeface="Helvetica Neue"/>
                <a:cs typeface="Helvetica Neue"/>
                <a:sym typeface="Helvetica Neue"/>
              </a:rPr>
              <a:t/>
            </a:r>
            <a:br>
              <a:rPr lang="en" dirty="0">
                <a:latin typeface="Helvetica Neue"/>
                <a:ea typeface="Helvetica Neue"/>
                <a:cs typeface="Helvetica Neue"/>
                <a:sym typeface="Helvetica Neue"/>
              </a:rPr>
            </a:br>
            <a:endParaRPr dirty="0">
              <a:latin typeface="Helvetica Neue"/>
              <a:ea typeface="Helvetica Neue"/>
              <a:cs typeface="Helvetica Neue"/>
              <a:sym typeface="Helvetica Neue"/>
            </a:endParaRPr>
          </a:p>
        </p:txBody>
      </p:sp>
      <p:graphicFrame>
        <p:nvGraphicFramePr>
          <p:cNvPr id="576" name="Google Shape;576;p46"/>
          <p:cNvGraphicFramePr/>
          <p:nvPr/>
        </p:nvGraphicFramePr>
        <p:xfrm>
          <a:off x="5036350" y="954908"/>
          <a:ext cx="3353950" cy="3437455"/>
        </p:xfrm>
        <a:graphic>
          <a:graphicData uri="http://schemas.openxmlformats.org/drawingml/2006/table">
            <a:tbl>
              <a:tblPr>
                <a:noFill/>
                <a:tableStyleId>{E18D6895-F6FA-44B1-86B1-A99637D5D8EA}</a:tableStyleId>
              </a:tblPr>
              <a:tblGrid>
                <a:gridCol w="1762600">
                  <a:extLst>
                    <a:ext uri="{9D8B030D-6E8A-4147-A177-3AD203B41FA5}">
                      <a16:colId xmlns:a16="http://schemas.microsoft.com/office/drawing/2014/main" val="20000"/>
                    </a:ext>
                  </a:extLst>
                </a:gridCol>
                <a:gridCol w="1591350">
                  <a:extLst>
                    <a:ext uri="{9D8B030D-6E8A-4147-A177-3AD203B41FA5}">
                      <a16:colId xmlns:a16="http://schemas.microsoft.com/office/drawing/2014/main" val="20001"/>
                    </a:ext>
                  </a:extLst>
                </a:gridCol>
              </a:tblGrid>
              <a:tr h="608850">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NORAD ID: Unknown</a:t>
                      </a:r>
                      <a:endParaRPr sz="16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Keplerian Elements</a:t>
                      </a:r>
                      <a:endParaRPr sz="1600"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0"/>
                  </a:ext>
                </a:extLst>
              </a:tr>
              <a:tr h="438550">
                <a:tc>
                  <a:txBody>
                    <a:bodyPr/>
                    <a:lstStyle/>
                    <a:p>
                      <a:pPr marL="0" lvl="0" indent="0" algn="l" rtl="0">
                        <a:spcBef>
                          <a:spcPts val="0"/>
                        </a:spcBef>
                        <a:spcAft>
                          <a:spcPts val="0"/>
                        </a:spcAft>
                        <a:buNone/>
                      </a:pPr>
                      <a:r>
                        <a:rPr lang="en" sz="1600" i="1">
                          <a:latin typeface="Helvetica Neue"/>
                          <a:ea typeface="Helvetica Neue"/>
                          <a:cs typeface="Helvetica Neue"/>
                          <a:sym typeface="Helvetica Neue"/>
                        </a:rPr>
                        <a:t>a (km)</a:t>
                      </a:r>
                      <a:endParaRPr sz="1600" i="1">
                        <a:latin typeface="Helvetica Neue"/>
                        <a:ea typeface="Helvetica Neue"/>
                        <a:cs typeface="Helvetica Neue"/>
                        <a:sym typeface="Helvetica Neue"/>
                      </a:endParaRPr>
                    </a:p>
                  </a:txBody>
                  <a:tcPr marL="91425" marR="91425" marT="91425" marB="91425"/>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40,622.79</a:t>
                      </a:r>
                      <a:endParaRPr sz="160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1"/>
                  </a:ext>
                </a:extLst>
              </a:tr>
              <a:tr h="465675">
                <a:tc>
                  <a:txBody>
                    <a:bodyPr/>
                    <a:lstStyle/>
                    <a:p>
                      <a:pPr marL="0" lvl="0" indent="0" algn="l" rtl="0">
                        <a:spcBef>
                          <a:spcPts val="0"/>
                        </a:spcBef>
                        <a:spcAft>
                          <a:spcPts val="0"/>
                        </a:spcAft>
                        <a:buNone/>
                      </a:pPr>
                      <a:r>
                        <a:rPr lang="en" sz="1600" i="1">
                          <a:latin typeface="Helvetica Neue"/>
                          <a:ea typeface="Helvetica Neue"/>
                          <a:cs typeface="Helvetica Neue"/>
                          <a:sym typeface="Helvetica Neue"/>
                        </a:rPr>
                        <a:t>e</a:t>
                      </a:r>
                      <a:endParaRPr sz="1600" i="1">
                        <a:latin typeface="Helvetica Neue"/>
                        <a:ea typeface="Helvetica Neue"/>
                        <a:cs typeface="Helvetica Neue"/>
                        <a:sym typeface="Helvetica Neue"/>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0.038</a:t>
                      </a:r>
                      <a:endParaRPr sz="1600">
                        <a:latin typeface="Helvetica Neue"/>
                        <a:ea typeface="Helvetica Neue"/>
                        <a:cs typeface="Helvetica Neue"/>
                        <a:sym typeface="Helvetica Neue"/>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65675">
                <a:tc>
                  <a:txBody>
                    <a:bodyPr/>
                    <a:lstStyle/>
                    <a:p>
                      <a:pPr marL="0" lvl="0" indent="0" algn="l" rtl="0">
                        <a:spcBef>
                          <a:spcPts val="0"/>
                        </a:spcBef>
                        <a:spcAft>
                          <a:spcPts val="0"/>
                        </a:spcAft>
                        <a:buNone/>
                      </a:pPr>
                      <a:r>
                        <a:rPr lang="en" sz="1600" i="1">
                          <a:latin typeface="Helvetica Neue"/>
                          <a:ea typeface="Helvetica Neue"/>
                          <a:cs typeface="Helvetica Neue"/>
                          <a:sym typeface="Helvetica Neue"/>
                        </a:rPr>
                        <a:t>i (deg)</a:t>
                      </a:r>
                      <a:endParaRPr sz="1600" i="1">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13.366</a:t>
                      </a:r>
                      <a:endParaRPr sz="1600">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65675">
                <a:tc>
                  <a:txBody>
                    <a:bodyPr/>
                    <a:lstStyle/>
                    <a:p>
                      <a:pPr marL="0" lvl="0" indent="0" algn="l" rtl="0">
                        <a:spcBef>
                          <a:spcPts val="0"/>
                        </a:spcBef>
                        <a:spcAft>
                          <a:spcPts val="0"/>
                        </a:spcAft>
                        <a:buNone/>
                      </a:pPr>
                      <a:r>
                        <a:rPr lang="en" sz="1600">
                          <a:latin typeface="Helvetica Neue"/>
                          <a:ea typeface="Helvetica Neue"/>
                          <a:cs typeface="Helvetica Neue"/>
                          <a:sym typeface="Helvetica Neue"/>
                        </a:rPr>
                        <a:t>𝜃 (deg)</a:t>
                      </a:r>
                      <a:endParaRPr sz="1600">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179.622</a:t>
                      </a:r>
                      <a:endParaRPr sz="1600">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65675">
                <a:tc>
                  <a:txBody>
                    <a:bodyPr/>
                    <a:lstStyle/>
                    <a:p>
                      <a:pPr marL="0" lvl="0" indent="0" algn="l" rtl="0">
                        <a:spcBef>
                          <a:spcPts val="0"/>
                        </a:spcBef>
                        <a:spcAft>
                          <a:spcPts val="0"/>
                        </a:spcAft>
                        <a:buNone/>
                      </a:pPr>
                      <a:r>
                        <a:rPr lang="en" sz="1600" i="1">
                          <a:latin typeface="Helvetica Neue"/>
                          <a:ea typeface="Helvetica Neue"/>
                          <a:cs typeface="Helvetica Neue"/>
                          <a:sym typeface="Helvetica Neue"/>
                        </a:rPr>
                        <a:t>Ω (deg)</a:t>
                      </a:r>
                      <a:endParaRPr sz="1600" i="1">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67.945</a:t>
                      </a:r>
                      <a:endParaRPr sz="1600">
                        <a:latin typeface="Helvetica Neue"/>
                        <a:ea typeface="Helvetica Neue"/>
                        <a:cs typeface="Helvetica Neue"/>
                        <a:sym typeface="Helvetica Neu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65675">
                <a:tc>
                  <a:txBody>
                    <a:bodyPr/>
                    <a:lstStyle/>
                    <a:p>
                      <a:pPr marL="0" lvl="0" indent="0" algn="l" rtl="0">
                        <a:spcBef>
                          <a:spcPts val="0"/>
                        </a:spcBef>
                        <a:spcAft>
                          <a:spcPts val="0"/>
                        </a:spcAft>
                        <a:buNone/>
                      </a:pPr>
                      <a:r>
                        <a:rPr lang="en" sz="1600" i="1">
                          <a:latin typeface="Helvetica Neue"/>
                          <a:ea typeface="Helvetica Neue"/>
                          <a:cs typeface="Helvetica Neue"/>
                          <a:sym typeface="Helvetica Neue"/>
                        </a:rPr>
                        <a:t>ω (deg)</a:t>
                      </a:r>
                      <a:endParaRPr sz="1600" i="1">
                        <a:latin typeface="Helvetica Neue"/>
                        <a:ea typeface="Helvetica Neue"/>
                        <a:cs typeface="Helvetica Neue"/>
                        <a:sym typeface="Helvetica Neue"/>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r" rtl="0">
                        <a:spcBef>
                          <a:spcPts val="0"/>
                        </a:spcBef>
                        <a:spcAft>
                          <a:spcPts val="0"/>
                        </a:spcAft>
                        <a:buNone/>
                      </a:pPr>
                      <a:r>
                        <a:rPr lang="en" sz="1600">
                          <a:latin typeface="Helvetica Neue"/>
                          <a:ea typeface="Helvetica Neue"/>
                          <a:cs typeface="Helvetica Neue"/>
                          <a:sym typeface="Helvetica Neue"/>
                        </a:rPr>
                        <a:t>91.712</a:t>
                      </a:r>
                      <a:endParaRPr sz="1600">
                        <a:latin typeface="Helvetica Neue"/>
                        <a:ea typeface="Helvetica Neue"/>
                        <a:cs typeface="Helvetica Neue"/>
                        <a:sym typeface="Helvetica Neue"/>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sp>
        <p:nvSpPr>
          <p:cNvPr id="577" name="Google Shape;577;p46"/>
          <p:cNvSpPr txBox="1"/>
          <p:nvPr/>
        </p:nvSpPr>
        <p:spPr>
          <a:xfrm>
            <a:off x="240150" y="4079800"/>
            <a:ext cx="1641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FR 4, DR 6.1:</a:t>
            </a:r>
            <a:r>
              <a:rPr lang="en">
                <a:latin typeface="Helvetica Neue"/>
                <a:ea typeface="Helvetica Neue"/>
                <a:cs typeface="Helvetica Neue"/>
                <a:sym typeface="Helvetica Neue"/>
              </a:rPr>
              <a:t> Verified  </a:t>
            </a:r>
            <a:r>
              <a:rPr lang="en" sz="2000">
                <a:solidFill>
                  <a:srgbClr val="6AA84F"/>
                </a:solidFill>
                <a:latin typeface="Helvetica Neue"/>
                <a:ea typeface="Helvetica Neue"/>
                <a:cs typeface="Helvetica Neue"/>
                <a:sym typeface="Helvetica Neue"/>
              </a:rPr>
              <a:t>✔</a:t>
            </a:r>
            <a:r>
              <a:rPr lang="en" sz="2000">
                <a:latin typeface="Helvetica Neue"/>
                <a:ea typeface="Helvetica Neue"/>
                <a:cs typeface="Helvetica Neue"/>
                <a:sym typeface="Helvetica Neue"/>
              </a:rPr>
              <a:t> </a:t>
            </a:r>
            <a:endParaRPr sz="2000" b="1">
              <a:solidFill>
                <a:srgbClr val="6AA84F"/>
              </a:solidFill>
              <a:latin typeface="Helvetica Neue"/>
              <a:ea typeface="Helvetica Neue"/>
              <a:cs typeface="Helvetica Neue"/>
              <a:sym typeface="Helvetica Neue"/>
            </a:endParaRPr>
          </a:p>
        </p:txBody>
      </p:sp>
      <p:sp>
        <p:nvSpPr>
          <p:cNvPr id="578" name="Google Shape;578;p4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579" name="Google Shape;579;p46"/>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580" name="Google Shape;580;p46"/>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581" name="Google Shape;581;p46"/>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582" name="Google Shape;582;p46"/>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583" name="Google Shape;583;p46"/>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4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589" name="Google Shape;589;p47"/>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Thresholding</a:t>
            </a:r>
            <a:r>
              <a:rPr lang="en" dirty="0"/>
              <a:t>: </a:t>
            </a:r>
            <a:endParaRPr dirty="0"/>
          </a:p>
          <a:p>
            <a:pPr marL="457200" lvl="0" indent="-342106" algn="l" rtl="0">
              <a:spcBef>
                <a:spcPts val="1200"/>
              </a:spcBef>
              <a:spcAft>
                <a:spcPts val="0"/>
              </a:spcAft>
              <a:buSzPct val="100000"/>
              <a:buChar char="●"/>
            </a:pPr>
            <a:r>
              <a:rPr lang="en" dirty="0"/>
              <a:t>Thresholding is a </a:t>
            </a:r>
            <a:r>
              <a:rPr lang="en" b="1" dirty="0"/>
              <a:t>simple</a:t>
            </a:r>
            <a:r>
              <a:rPr lang="en" dirty="0"/>
              <a:t> approach to detect </a:t>
            </a:r>
            <a:r>
              <a:rPr lang="en" b="1" dirty="0"/>
              <a:t>deviations</a:t>
            </a:r>
            <a:r>
              <a:rPr lang="en" dirty="0"/>
              <a:t> from an expected value</a:t>
            </a:r>
            <a:endParaRPr dirty="0"/>
          </a:p>
          <a:p>
            <a:pPr marL="457200" lvl="0" indent="-342106" algn="l" rtl="0">
              <a:spcBef>
                <a:spcPts val="1000"/>
              </a:spcBef>
              <a:spcAft>
                <a:spcPts val="0"/>
              </a:spcAft>
              <a:buSzPct val="100000"/>
              <a:buChar char="●"/>
            </a:pPr>
            <a:r>
              <a:rPr lang="en" dirty="0"/>
              <a:t>Bounds determined </a:t>
            </a:r>
            <a:r>
              <a:rPr lang="en" b="1" dirty="0"/>
              <a:t>manually</a:t>
            </a:r>
            <a:r>
              <a:rPr lang="en" dirty="0"/>
              <a:t> by analyzing numerous historical satellites over large periods of time.</a:t>
            </a:r>
            <a:endParaRPr dirty="0"/>
          </a:p>
          <a:p>
            <a:pPr marL="0" lvl="0" indent="457200" algn="l" rtl="0">
              <a:spcBef>
                <a:spcPts val="1000"/>
              </a:spcBef>
              <a:spcAft>
                <a:spcPts val="0"/>
              </a:spcAft>
              <a:buNone/>
            </a:pPr>
            <a:endParaRPr dirty="0"/>
          </a:p>
          <a:p>
            <a:pPr marL="0" lvl="0" indent="457200" algn="l" rtl="0">
              <a:spcBef>
                <a:spcPts val="1200"/>
              </a:spcBef>
              <a:spcAft>
                <a:spcPts val="0"/>
              </a:spcAft>
              <a:buNone/>
            </a:pPr>
            <a:endParaRPr dirty="0"/>
          </a:p>
          <a:p>
            <a:pPr marL="0" lvl="0" indent="457200" algn="l" rtl="0">
              <a:spcBef>
                <a:spcPts val="1200"/>
              </a:spcBef>
              <a:spcAft>
                <a:spcPts val="0"/>
              </a:spcAft>
              <a:buNone/>
            </a:pPr>
            <a:endParaRPr dirty="0"/>
          </a:p>
          <a:p>
            <a:pPr marL="0" lvl="0" indent="457200" algn="l" rtl="0">
              <a:spcBef>
                <a:spcPts val="1200"/>
              </a:spcBef>
              <a:spcAft>
                <a:spcPts val="0"/>
              </a:spcAft>
              <a:buNone/>
            </a:pPr>
            <a:endParaRPr dirty="0"/>
          </a:p>
          <a:p>
            <a:pPr marL="0" lvl="0" indent="457200" algn="l" rtl="0">
              <a:spcBef>
                <a:spcPts val="1200"/>
              </a:spcBef>
              <a:spcAft>
                <a:spcPts val="0"/>
              </a:spcAft>
              <a:buNone/>
            </a:pPr>
            <a:endParaRPr dirty="0"/>
          </a:p>
          <a:p>
            <a:pPr marL="0" lvl="0" indent="457200" algn="l" rtl="0">
              <a:spcBef>
                <a:spcPts val="1200"/>
              </a:spcBef>
              <a:spcAft>
                <a:spcPts val="0"/>
              </a:spcAft>
              <a:buNone/>
            </a:pPr>
            <a:endParaRPr dirty="0"/>
          </a:p>
          <a:p>
            <a:pPr marL="0" lvl="0" indent="0" algn="l" rtl="0">
              <a:spcBef>
                <a:spcPts val="1200"/>
              </a:spcBef>
              <a:spcAft>
                <a:spcPts val="1200"/>
              </a:spcAft>
              <a:buNone/>
            </a:pPr>
            <a:endParaRPr dirty="0"/>
          </a:p>
        </p:txBody>
      </p:sp>
      <p:sp>
        <p:nvSpPr>
          <p:cNvPr id="590" name="Google Shape;590;p4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35</a:t>
            </a:fld>
            <a:endParaRPr/>
          </a:p>
        </p:txBody>
      </p:sp>
      <p:sp>
        <p:nvSpPr>
          <p:cNvPr id="593" name="Google Shape;593;p4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594" name="Google Shape;594;p47"/>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595" name="Google Shape;595;p47"/>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596" name="Google Shape;596;p47"/>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597" name="Google Shape;597;p47"/>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598" name="Google Shape;598;p47"/>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604" name="Google Shape;604;p48"/>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Thresholding</a:t>
            </a:r>
            <a:r>
              <a:rPr lang="en"/>
              <a:t>: </a:t>
            </a:r>
            <a:endParaRPr sz="1700"/>
          </a:p>
          <a:p>
            <a:pPr marL="0" lvl="0" indent="457200" algn="l" rtl="0">
              <a:spcBef>
                <a:spcPts val="1200"/>
              </a:spcBef>
              <a:spcAft>
                <a:spcPts val="0"/>
              </a:spcAft>
              <a:buNone/>
            </a:pPr>
            <a:endParaRPr/>
          </a:p>
          <a:p>
            <a:pPr marL="0" lvl="0" indent="457200" algn="l" rtl="0">
              <a:spcBef>
                <a:spcPts val="1200"/>
              </a:spcBef>
              <a:spcAft>
                <a:spcPts val="0"/>
              </a:spcAft>
              <a:buNone/>
            </a:pPr>
            <a:endParaRPr/>
          </a:p>
          <a:p>
            <a:pPr marL="0" lvl="0" indent="457200" algn="l" rtl="0">
              <a:spcBef>
                <a:spcPts val="1200"/>
              </a:spcBef>
              <a:spcAft>
                <a:spcPts val="0"/>
              </a:spcAft>
              <a:buNone/>
            </a:pPr>
            <a:endParaRPr/>
          </a:p>
          <a:p>
            <a:pPr marL="0" lvl="0" indent="457200" algn="l" rtl="0">
              <a:spcBef>
                <a:spcPts val="1200"/>
              </a:spcBef>
              <a:spcAft>
                <a:spcPts val="0"/>
              </a:spcAft>
              <a:buNone/>
            </a:pPr>
            <a:endParaRPr/>
          </a:p>
          <a:p>
            <a:pPr marL="0" lvl="0" indent="0" algn="l" rtl="0">
              <a:spcBef>
                <a:spcPts val="1200"/>
              </a:spcBef>
              <a:spcAft>
                <a:spcPts val="1200"/>
              </a:spcAft>
              <a:buNone/>
            </a:pPr>
            <a:endParaRPr/>
          </a:p>
        </p:txBody>
      </p:sp>
      <p:sp>
        <p:nvSpPr>
          <p:cNvPr id="605" name="Google Shape;605;p4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36</a:t>
            </a:fld>
            <a:endParaRPr/>
          </a:p>
        </p:txBody>
      </p:sp>
      <p:pic>
        <p:nvPicPr>
          <p:cNvPr id="606" name="Google Shape;606;p4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500300"/>
            <a:ext cx="4684622" cy="2400874"/>
          </a:xfrm>
          <a:prstGeom prst="rect">
            <a:avLst/>
          </a:prstGeom>
          <a:noFill/>
          <a:ln>
            <a:noFill/>
          </a:ln>
        </p:spPr>
      </p:pic>
      <p:pic>
        <p:nvPicPr>
          <p:cNvPr id="607" name="Google Shape;607;p4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220674" y="1500300"/>
            <a:ext cx="4684603" cy="2400874"/>
          </a:xfrm>
          <a:prstGeom prst="rect">
            <a:avLst/>
          </a:prstGeom>
          <a:noFill/>
          <a:ln>
            <a:noFill/>
          </a:ln>
        </p:spPr>
      </p:pic>
      <p:sp>
        <p:nvSpPr>
          <p:cNvPr id="608" name="Google Shape;608;p48"/>
          <p:cNvSpPr txBox="1"/>
          <p:nvPr/>
        </p:nvSpPr>
        <p:spPr>
          <a:xfrm>
            <a:off x="888075" y="1399000"/>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Before Thresholding</a:t>
            </a:r>
            <a:endParaRPr u="sng">
              <a:latin typeface="Helvetica Neue"/>
              <a:ea typeface="Helvetica Neue"/>
              <a:cs typeface="Helvetica Neue"/>
              <a:sym typeface="Helvetica Neue"/>
            </a:endParaRPr>
          </a:p>
        </p:txBody>
      </p:sp>
      <p:sp>
        <p:nvSpPr>
          <p:cNvPr id="609" name="Google Shape;609;p48"/>
          <p:cNvSpPr txBox="1"/>
          <p:nvPr/>
        </p:nvSpPr>
        <p:spPr>
          <a:xfrm rot="5400000">
            <a:off x="3428500" y="2709450"/>
            <a:ext cx="14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Classification</a:t>
            </a:r>
            <a:endParaRPr>
              <a:latin typeface="Helvetica Neue"/>
              <a:ea typeface="Helvetica Neue"/>
              <a:cs typeface="Helvetica Neue"/>
              <a:sym typeface="Helvetica Neue"/>
            </a:endParaRPr>
          </a:p>
        </p:txBody>
      </p:sp>
      <p:sp>
        <p:nvSpPr>
          <p:cNvPr id="610" name="Google Shape;610;p48"/>
          <p:cNvSpPr txBox="1"/>
          <p:nvPr/>
        </p:nvSpPr>
        <p:spPr>
          <a:xfrm rot="5400000">
            <a:off x="7696225" y="2709450"/>
            <a:ext cx="14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Classification</a:t>
            </a:r>
            <a:endParaRPr>
              <a:latin typeface="Helvetica Neue"/>
              <a:ea typeface="Helvetica Neue"/>
              <a:cs typeface="Helvetica Neue"/>
              <a:sym typeface="Helvetica Neue"/>
            </a:endParaRPr>
          </a:p>
        </p:txBody>
      </p:sp>
      <p:sp>
        <p:nvSpPr>
          <p:cNvPr id="611" name="Google Shape;611;p48"/>
          <p:cNvSpPr txBox="1"/>
          <p:nvPr/>
        </p:nvSpPr>
        <p:spPr>
          <a:xfrm>
            <a:off x="5036850" y="1399000"/>
            <a:ext cx="305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After Thresholding</a:t>
            </a:r>
            <a:endParaRPr u="sng">
              <a:latin typeface="Helvetica Neue"/>
              <a:ea typeface="Helvetica Neue"/>
              <a:cs typeface="Helvetica Neue"/>
              <a:sym typeface="Helvetica Neue"/>
            </a:endParaRPr>
          </a:p>
        </p:txBody>
      </p:sp>
      <p:sp>
        <p:nvSpPr>
          <p:cNvPr id="612" name="Google Shape;612;p48"/>
          <p:cNvSpPr/>
          <p:nvPr/>
        </p:nvSpPr>
        <p:spPr>
          <a:xfrm>
            <a:off x="7335825" y="4118200"/>
            <a:ext cx="1497900" cy="63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8"/>
          <p:cNvSpPr txBox="1"/>
          <p:nvPr/>
        </p:nvSpPr>
        <p:spPr>
          <a:xfrm>
            <a:off x="7264275" y="4079800"/>
            <a:ext cx="1641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FRs 2, 4, 5:</a:t>
            </a:r>
            <a:r>
              <a:rPr lang="en">
                <a:latin typeface="Helvetica Neue"/>
                <a:ea typeface="Helvetica Neue"/>
                <a:cs typeface="Helvetica Neue"/>
                <a:sym typeface="Helvetica Neue"/>
              </a:rPr>
              <a:t> Verified  </a:t>
            </a:r>
            <a:r>
              <a:rPr lang="en" sz="2000">
                <a:solidFill>
                  <a:srgbClr val="6AA84F"/>
                </a:solidFill>
                <a:latin typeface="Helvetica Neue"/>
                <a:ea typeface="Helvetica Neue"/>
                <a:cs typeface="Helvetica Neue"/>
                <a:sym typeface="Helvetica Neue"/>
              </a:rPr>
              <a:t>✔</a:t>
            </a:r>
            <a:r>
              <a:rPr lang="en" sz="2000">
                <a:latin typeface="Helvetica Neue"/>
                <a:ea typeface="Helvetica Neue"/>
                <a:cs typeface="Helvetica Neue"/>
                <a:sym typeface="Helvetica Neue"/>
              </a:rPr>
              <a:t> </a:t>
            </a:r>
            <a:endParaRPr sz="2000" b="1">
              <a:solidFill>
                <a:srgbClr val="6AA84F"/>
              </a:solidFill>
              <a:latin typeface="Helvetica Neue"/>
              <a:ea typeface="Helvetica Neue"/>
              <a:cs typeface="Helvetica Neue"/>
              <a:sym typeface="Helvetica Neue"/>
            </a:endParaRPr>
          </a:p>
        </p:txBody>
      </p:sp>
      <p:sp>
        <p:nvSpPr>
          <p:cNvPr id="614" name="Google Shape;614;p48"/>
          <p:cNvSpPr txBox="1"/>
          <p:nvPr/>
        </p:nvSpPr>
        <p:spPr>
          <a:xfrm>
            <a:off x="311700" y="3901175"/>
            <a:ext cx="5908800" cy="1211700"/>
          </a:xfrm>
          <a:prstGeom prst="rect">
            <a:avLst/>
          </a:prstGeom>
          <a:noFill/>
          <a:ln>
            <a:noFill/>
          </a:ln>
        </p:spPr>
        <p:txBody>
          <a:bodyPr spcFirstLastPara="1" wrap="square" lIns="91425" tIns="91425" rIns="91425" bIns="91425" anchor="t" anchorCtr="0">
            <a:spAutoFit/>
          </a:bodyPr>
          <a:lstStyle/>
          <a:p>
            <a:pPr marL="457200" lvl="0" indent="-335520" algn="l" rtl="0">
              <a:lnSpc>
                <a:spcPct val="115000"/>
              </a:lnSpc>
              <a:spcBef>
                <a:spcPts val="0"/>
              </a:spcBef>
              <a:spcAft>
                <a:spcPts val="0"/>
              </a:spcAft>
              <a:buClr>
                <a:schemeClr val="dk1"/>
              </a:buClr>
              <a:buSzPts val="1684"/>
              <a:buFont typeface="Helvetica Neue"/>
              <a:buChar char="●"/>
            </a:pPr>
            <a:r>
              <a:rPr lang="en" sz="1683">
                <a:solidFill>
                  <a:schemeClr val="dk1"/>
                </a:solidFill>
                <a:latin typeface="Helvetica Neue"/>
                <a:ea typeface="Helvetica Neue"/>
                <a:cs typeface="Helvetica Neue"/>
                <a:sym typeface="Helvetica Neue"/>
              </a:rPr>
              <a:t>Dummy threshold of </a:t>
            </a:r>
            <a:r>
              <a:rPr lang="en" sz="1683" b="1">
                <a:solidFill>
                  <a:schemeClr val="dk1"/>
                </a:solidFill>
                <a:latin typeface="Helvetica Neue"/>
                <a:ea typeface="Helvetica Neue"/>
                <a:cs typeface="Helvetica Neue"/>
                <a:sym typeface="Helvetica Neue"/>
              </a:rPr>
              <a:t>±5 km</a:t>
            </a:r>
            <a:r>
              <a:rPr lang="en" sz="1683">
                <a:solidFill>
                  <a:schemeClr val="dk1"/>
                </a:solidFill>
                <a:latin typeface="Helvetica Neue"/>
                <a:ea typeface="Helvetica Neue"/>
                <a:cs typeface="Helvetica Neue"/>
                <a:sym typeface="Helvetica Neue"/>
              </a:rPr>
              <a:t> used in order to demonstrate </a:t>
            </a:r>
            <a:r>
              <a:rPr lang="en" sz="1683" b="1">
                <a:solidFill>
                  <a:schemeClr val="dk1"/>
                </a:solidFill>
                <a:latin typeface="Helvetica Neue"/>
                <a:ea typeface="Helvetica Neue"/>
                <a:cs typeface="Helvetica Neue"/>
                <a:sym typeface="Helvetica Neue"/>
              </a:rPr>
              <a:t>any</a:t>
            </a:r>
            <a:r>
              <a:rPr lang="en" sz="1683">
                <a:solidFill>
                  <a:schemeClr val="dk1"/>
                </a:solidFill>
                <a:latin typeface="Helvetica Neue"/>
                <a:ea typeface="Helvetica Neue"/>
                <a:cs typeface="Helvetica Neue"/>
                <a:sym typeface="Helvetica Neue"/>
              </a:rPr>
              <a:t> deviation from nominal maneuvers</a:t>
            </a:r>
            <a:endParaRPr sz="1683">
              <a:solidFill>
                <a:schemeClr val="dk1"/>
              </a:solidFill>
              <a:latin typeface="Helvetica Neue"/>
              <a:ea typeface="Helvetica Neue"/>
              <a:cs typeface="Helvetica Neue"/>
              <a:sym typeface="Helvetica Neue"/>
            </a:endParaRPr>
          </a:p>
          <a:p>
            <a:pPr marL="0" lvl="0" indent="457200" algn="l" rtl="0">
              <a:lnSpc>
                <a:spcPct val="115000"/>
              </a:lnSpc>
              <a:spcBef>
                <a:spcPts val="1200"/>
              </a:spcBef>
              <a:spcAft>
                <a:spcPts val="1200"/>
              </a:spcAft>
              <a:buNone/>
            </a:pPr>
            <a:endParaRPr sz="1800">
              <a:solidFill>
                <a:schemeClr val="dk1"/>
              </a:solidFill>
              <a:latin typeface="Helvetica Neue"/>
              <a:ea typeface="Helvetica Neue"/>
              <a:cs typeface="Helvetica Neue"/>
              <a:sym typeface="Helvetica Neue"/>
            </a:endParaRPr>
          </a:p>
        </p:txBody>
      </p:sp>
      <p:sp>
        <p:nvSpPr>
          <p:cNvPr id="615" name="Google Shape;615;p4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616" name="Google Shape;616;p48"/>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617" name="Google Shape;617;p48"/>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618" name="Google Shape;618;p48"/>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619" name="Google Shape;619;p48"/>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620" name="Google Shape;620;p48"/>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626" name="Google Shape;626;p49"/>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Statistical Analysis</a:t>
            </a:r>
            <a:r>
              <a:rPr lang="en"/>
              <a:t>: </a:t>
            </a:r>
            <a:endParaRPr/>
          </a:p>
          <a:p>
            <a:pPr marL="457200" lvl="0" indent="-342900" algn="l" rtl="0">
              <a:spcBef>
                <a:spcPts val="1200"/>
              </a:spcBef>
              <a:spcAft>
                <a:spcPts val="0"/>
              </a:spcAft>
              <a:buSzPts val="1800"/>
              <a:buChar char="●"/>
            </a:pPr>
            <a:r>
              <a:rPr lang="en" i="1"/>
              <a:t>Butterworth Low-Pass Filter</a:t>
            </a:r>
            <a:r>
              <a:rPr lang="en"/>
              <a:t> used to </a:t>
            </a:r>
            <a:r>
              <a:rPr lang="en" b="1"/>
              <a:t>attenuate</a:t>
            </a:r>
            <a:r>
              <a:rPr lang="en"/>
              <a:t> noisy data to aid in </a:t>
            </a:r>
            <a:r>
              <a:rPr lang="en" b="1"/>
              <a:t>understanding</a:t>
            </a:r>
            <a:endParaRPr b="1">
              <a:latin typeface="Cambria Math"/>
              <a:ea typeface="Cambria Math"/>
              <a:cs typeface="Cambria Math"/>
              <a:sym typeface="Cambria Math"/>
            </a:endParaRPr>
          </a:p>
          <a:p>
            <a:pPr marL="457200" lvl="0" indent="-342900" algn="l" rtl="0">
              <a:spcBef>
                <a:spcPts val="1000"/>
              </a:spcBef>
              <a:spcAft>
                <a:spcPts val="0"/>
              </a:spcAft>
              <a:buSzPts val="1800"/>
              <a:buChar char="●"/>
            </a:pPr>
            <a:r>
              <a:rPr lang="en" i="1"/>
              <a:t>Bootstrapping </a:t>
            </a:r>
            <a:r>
              <a:rPr lang="en"/>
              <a:t>used to make conclusions from </a:t>
            </a:r>
            <a:r>
              <a:rPr lang="en" b="1"/>
              <a:t>limited historical sources</a:t>
            </a:r>
            <a:endParaRPr b="1">
              <a:latin typeface="Cambria Math"/>
              <a:ea typeface="Cambria Math"/>
              <a:cs typeface="Cambria Math"/>
              <a:sym typeface="Cambria Math"/>
            </a:endParaRPr>
          </a:p>
          <a:p>
            <a:pPr marL="0" lvl="0" indent="0" algn="l" rtl="0">
              <a:spcBef>
                <a:spcPts val="0"/>
              </a:spcBef>
              <a:spcAft>
                <a:spcPts val="0"/>
              </a:spcAft>
              <a:buNone/>
            </a:pPr>
            <a:endParaRPr>
              <a:latin typeface="Cambria Math"/>
              <a:ea typeface="Cambria Math"/>
              <a:cs typeface="Cambria Math"/>
              <a:sym typeface="Cambria Math"/>
            </a:endParaRPr>
          </a:p>
          <a:p>
            <a:pPr marL="0" lvl="0" indent="0" algn="l" rtl="0">
              <a:spcBef>
                <a:spcPts val="0"/>
              </a:spcBef>
              <a:spcAft>
                <a:spcPts val="1200"/>
              </a:spcAft>
              <a:buNone/>
            </a:pPr>
            <a:endParaRPr/>
          </a:p>
        </p:txBody>
      </p:sp>
      <p:sp>
        <p:nvSpPr>
          <p:cNvPr id="627" name="Google Shape;627;p4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37</a:t>
            </a:fld>
            <a:endParaRPr/>
          </a:p>
        </p:txBody>
      </p:sp>
      <p:sp>
        <p:nvSpPr>
          <p:cNvPr id="630" name="Google Shape;630;p4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631" name="Google Shape;631;p49"/>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632" name="Google Shape;632;p49"/>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633" name="Google Shape;633;p49"/>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634" name="Google Shape;634;p49"/>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635" name="Google Shape;635;p49"/>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pic>
        <p:nvPicPr>
          <p:cNvPr id="640" name="Google Shape;640;p5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311700" y="1124900"/>
            <a:ext cx="6973699" cy="3574006"/>
          </a:xfrm>
          <a:prstGeom prst="rect">
            <a:avLst/>
          </a:prstGeom>
          <a:noFill/>
          <a:ln>
            <a:noFill/>
          </a:ln>
        </p:spPr>
      </p:pic>
      <p:sp>
        <p:nvSpPr>
          <p:cNvPr id="641" name="Google Shape;641;p5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Requirement Satisfaction</a:t>
            </a:r>
            <a:endParaRPr/>
          </a:p>
        </p:txBody>
      </p:sp>
      <p:sp>
        <p:nvSpPr>
          <p:cNvPr id="642" name="Google Shape;642;p50"/>
          <p:cNvSpPr txBox="1">
            <a:spLocks noGrp="1"/>
          </p:cNvSpPr>
          <p:nvPr>
            <p:ph type="body" idx="1"/>
          </p:nvPr>
        </p:nvSpPr>
        <p:spPr>
          <a:xfrm>
            <a:off x="427975" y="732575"/>
            <a:ext cx="2480400" cy="4959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1200"/>
              </a:spcAft>
              <a:buClr>
                <a:schemeClr val="dk1"/>
              </a:buClr>
              <a:buSzPts val="1100"/>
              <a:buFont typeface="Arial"/>
              <a:buNone/>
            </a:pPr>
            <a:r>
              <a:rPr lang="en" b="1"/>
              <a:t>Statistical Analysis</a:t>
            </a:r>
            <a:r>
              <a:rPr lang="en"/>
              <a:t>: </a:t>
            </a:r>
            <a:endParaRPr/>
          </a:p>
        </p:txBody>
      </p:sp>
      <p:sp>
        <p:nvSpPr>
          <p:cNvPr id="643" name="Google Shape;643;p5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38</a:t>
            </a:fld>
            <a:endParaRPr/>
          </a:p>
        </p:txBody>
      </p:sp>
      <p:sp>
        <p:nvSpPr>
          <p:cNvPr id="644" name="Google Shape;644;p50"/>
          <p:cNvSpPr txBox="1"/>
          <p:nvPr/>
        </p:nvSpPr>
        <p:spPr>
          <a:xfrm>
            <a:off x="1913725" y="1124900"/>
            <a:ext cx="4280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Butterworth Low-Pass Filter</a:t>
            </a:r>
            <a:r>
              <a:rPr lang="en">
                <a:latin typeface="Helvetica Neue"/>
                <a:ea typeface="Helvetica Neue"/>
                <a:cs typeface="Helvetica Neue"/>
                <a:sym typeface="Helvetica Neue"/>
              </a:rPr>
              <a:t> (4</a:t>
            </a:r>
            <a:r>
              <a:rPr lang="en" baseline="30000">
                <a:latin typeface="Helvetica Neue"/>
                <a:ea typeface="Helvetica Neue"/>
                <a:cs typeface="Helvetica Neue"/>
                <a:sym typeface="Helvetica Neue"/>
              </a:rPr>
              <a:t>th</a:t>
            </a:r>
            <a:r>
              <a:rPr lang="en">
                <a:latin typeface="Helvetica Neue"/>
                <a:ea typeface="Helvetica Neue"/>
                <a:cs typeface="Helvetica Neue"/>
                <a:sym typeface="Helvetica Neue"/>
              </a:rPr>
              <a:t> order, 𝜔</a:t>
            </a:r>
            <a:r>
              <a:rPr lang="en" baseline="-25000">
                <a:latin typeface="Helvetica Neue"/>
                <a:ea typeface="Helvetica Neue"/>
                <a:cs typeface="Helvetica Neue"/>
                <a:sym typeface="Helvetica Neue"/>
              </a:rPr>
              <a:t>n</a:t>
            </a:r>
            <a:r>
              <a:rPr lang="en">
                <a:latin typeface="Helvetica Neue"/>
                <a:ea typeface="Helvetica Neue"/>
                <a:cs typeface="Helvetica Neue"/>
                <a:sym typeface="Helvetica Neue"/>
              </a:rPr>
              <a:t> = 0.01)</a:t>
            </a:r>
            <a:endParaRPr>
              <a:latin typeface="Helvetica Neue"/>
              <a:ea typeface="Helvetica Neue"/>
              <a:cs typeface="Helvetica Neue"/>
              <a:sym typeface="Helvetica Neue"/>
            </a:endParaRPr>
          </a:p>
        </p:txBody>
      </p:sp>
      <p:sp>
        <p:nvSpPr>
          <p:cNvPr id="645" name="Google Shape;645;p50"/>
          <p:cNvSpPr/>
          <p:nvPr/>
        </p:nvSpPr>
        <p:spPr>
          <a:xfrm>
            <a:off x="7342125" y="4118200"/>
            <a:ext cx="1497900" cy="63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0"/>
          <p:cNvSpPr txBox="1"/>
          <p:nvPr/>
        </p:nvSpPr>
        <p:spPr>
          <a:xfrm>
            <a:off x="7270575" y="4079800"/>
            <a:ext cx="1641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FRs 4, 5, 6:</a:t>
            </a:r>
            <a:r>
              <a:rPr lang="en">
                <a:latin typeface="Helvetica Neue"/>
                <a:ea typeface="Helvetica Neue"/>
                <a:cs typeface="Helvetica Neue"/>
                <a:sym typeface="Helvetica Neue"/>
              </a:rPr>
              <a:t> Verified  </a:t>
            </a:r>
            <a:r>
              <a:rPr lang="en" sz="2000">
                <a:solidFill>
                  <a:srgbClr val="6AA84F"/>
                </a:solidFill>
                <a:latin typeface="Helvetica Neue"/>
                <a:ea typeface="Helvetica Neue"/>
                <a:cs typeface="Helvetica Neue"/>
                <a:sym typeface="Helvetica Neue"/>
              </a:rPr>
              <a:t>✔</a:t>
            </a:r>
            <a:r>
              <a:rPr lang="en" sz="2000">
                <a:latin typeface="Helvetica Neue"/>
                <a:ea typeface="Helvetica Neue"/>
                <a:cs typeface="Helvetica Neue"/>
                <a:sym typeface="Helvetica Neue"/>
              </a:rPr>
              <a:t> </a:t>
            </a:r>
            <a:endParaRPr sz="2000" b="1">
              <a:solidFill>
                <a:srgbClr val="6AA84F"/>
              </a:solidFill>
              <a:latin typeface="Helvetica Neue"/>
              <a:ea typeface="Helvetica Neue"/>
              <a:cs typeface="Helvetica Neue"/>
              <a:sym typeface="Helvetica Neue"/>
            </a:endParaRPr>
          </a:p>
        </p:txBody>
      </p:sp>
      <p:sp>
        <p:nvSpPr>
          <p:cNvPr id="647" name="Google Shape;647;p5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648" name="Google Shape;648;p50"/>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649" name="Google Shape;649;p50"/>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650" name="Google Shape;650;p50"/>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651" name="Google Shape;651;p50"/>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652" name="Google Shape;652;p50"/>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5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658" name="Google Shape;658;p51"/>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Machine Learning</a:t>
            </a:r>
            <a:r>
              <a:rPr lang="en"/>
              <a:t>: </a:t>
            </a:r>
            <a:endParaRPr/>
          </a:p>
          <a:p>
            <a:pPr marL="457200" lvl="0" indent="-342900" algn="l" rtl="0">
              <a:spcBef>
                <a:spcPts val="1200"/>
              </a:spcBef>
              <a:spcAft>
                <a:spcPts val="0"/>
              </a:spcAft>
              <a:buSzPts val="1800"/>
              <a:buChar char="●"/>
            </a:pPr>
            <a:r>
              <a:rPr lang="en" i="1"/>
              <a:t>Technical Demonstration</a:t>
            </a:r>
            <a:r>
              <a:rPr lang="en"/>
              <a:t>: classify if semi-major axis measurement is within POL</a:t>
            </a:r>
            <a:endParaRPr/>
          </a:p>
          <a:p>
            <a:pPr marL="457200" lvl="0" indent="-342900" algn="l" rtl="0">
              <a:spcBef>
                <a:spcPts val="0"/>
              </a:spcBef>
              <a:spcAft>
                <a:spcPts val="0"/>
              </a:spcAft>
              <a:buSzPts val="1800"/>
              <a:buChar char="●"/>
            </a:pPr>
            <a:r>
              <a:rPr lang="en" b="1"/>
              <a:t>No necessity to manually or algorithmically determine the threshold boundaries</a:t>
            </a:r>
            <a:endParaRPr/>
          </a:p>
          <a:p>
            <a:pPr marL="457200" lvl="0" indent="-342900" algn="l" rtl="0">
              <a:spcBef>
                <a:spcPts val="0"/>
              </a:spcBef>
              <a:spcAft>
                <a:spcPts val="0"/>
              </a:spcAft>
              <a:buSzPts val="1800"/>
              <a:buChar char="●"/>
            </a:pPr>
            <a:r>
              <a:rPr lang="en"/>
              <a:t>In the future:</a:t>
            </a:r>
            <a:endParaRPr/>
          </a:p>
          <a:p>
            <a:pPr marL="914400" lvl="1" indent="-317500" algn="l" rtl="0">
              <a:spcBef>
                <a:spcPts val="0"/>
              </a:spcBef>
              <a:spcAft>
                <a:spcPts val="0"/>
              </a:spcAft>
              <a:buSzPts val="1400"/>
              <a:buChar char="○"/>
            </a:pPr>
            <a:r>
              <a:rPr lang="en"/>
              <a:t>A </a:t>
            </a:r>
            <a:r>
              <a:rPr lang="en" i="1"/>
              <a:t>recurrent neural network</a:t>
            </a:r>
            <a:r>
              <a:rPr lang="en"/>
              <a:t> will be used in order to explore the time dependence of data</a:t>
            </a:r>
            <a:endParaRPr/>
          </a:p>
          <a:p>
            <a:pPr marL="914400" lvl="1" indent="-317500" algn="l" rtl="0">
              <a:spcBef>
                <a:spcPts val="0"/>
              </a:spcBef>
              <a:spcAft>
                <a:spcPts val="0"/>
              </a:spcAft>
              <a:buSzPts val="1400"/>
              <a:buChar char="○"/>
            </a:pPr>
            <a:r>
              <a:rPr lang="en"/>
              <a:t>Manual labeling of data will allow better conclusions to be gained</a:t>
            </a:r>
            <a:endParaRPr/>
          </a:p>
          <a:p>
            <a:pPr marL="0" lvl="0" indent="0" algn="l" rtl="0">
              <a:spcBef>
                <a:spcPts val="1200"/>
              </a:spcBef>
              <a:spcAft>
                <a:spcPts val="1200"/>
              </a:spcAft>
              <a:buNone/>
            </a:pPr>
            <a:endParaRPr/>
          </a:p>
        </p:txBody>
      </p:sp>
      <p:sp>
        <p:nvSpPr>
          <p:cNvPr id="659" name="Google Shape;659;p5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39</a:t>
            </a:fld>
            <a:endParaRPr/>
          </a:p>
        </p:txBody>
      </p:sp>
      <p:sp>
        <p:nvSpPr>
          <p:cNvPr id="662" name="Google Shape;662;p5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663" name="Google Shape;663;p51"/>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664" name="Google Shape;664;p51"/>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665" name="Google Shape;665;p51"/>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666" name="Google Shape;666;p51"/>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667" name="Google Shape;667;p51"/>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solidFill>
                  <a:srgbClr val="351C75"/>
                </a:solidFill>
              </a:rPr>
              <a:t>Motivation</a:t>
            </a:r>
            <a:endParaRPr b="1">
              <a:solidFill>
                <a:srgbClr val="351C75"/>
              </a:solidFill>
            </a:endParaRPr>
          </a:p>
        </p:txBody>
      </p:sp>
      <p:sp>
        <p:nvSpPr>
          <p:cNvPr id="123" name="Google Shape;123;p16"/>
          <p:cNvSpPr txBox="1">
            <a:spLocks noGrp="1"/>
          </p:cNvSpPr>
          <p:nvPr>
            <p:ph type="body" idx="1"/>
          </p:nvPr>
        </p:nvSpPr>
        <p:spPr>
          <a:xfrm>
            <a:off x="390975" y="732575"/>
            <a:ext cx="4784700" cy="3950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Space situational awareness (SSA) </a:t>
            </a:r>
            <a:endParaRPr/>
          </a:p>
          <a:p>
            <a:pPr marL="457200" lvl="0" indent="-342900" algn="l" rtl="0">
              <a:spcBef>
                <a:spcPts val="0"/>
              </a:spcBef>
              <a:spcAft>
                <a:spcPts val="0"/>
              </a:spcAft>
              <a:buSzPts val="1800"/>
              <a:buChar char="●"/>
            </a:pPr>
            <a:r>
              <a:rPr lang="en"/>
              <a:t>January 1st, 2021: 500 human made objects in Geosynchronous Earth Orbit (GEO)</a:t>
            </a:r>
            <a:endParaRPr/>
          </a:p>
          <a:p>
            <a:pPr marL="457200" lvl="0" indent="-342900" algn="l" rtl="0">
              <a:spcBef>
                <a:spcPts val="0"/>
              </a:spcBef>
              <a:spcAft>
                <a:spcPts val="0"/>
              </a:spcAft>
              <a:buSzPts val="1800"/>
              <a:buChar char="●"/>
            </a:pPr>
            <a:r>
              <a:rPr lang="en"/>
              <a:t>Importance of GEO </a:t>
            </a:r>
            <a:endParaRPr/>
          </a:p>
          <a:p>
            <a:pPr marL="914400" lvl="1" indent="-317500" algn="l" rtl="0">
              <a:spcBef>
                <a:spcPts val="0"/>
              </a:spcBef>
              <a:spcAft>
                <a:spcPts val="0"/>
              </a:spcAft>
              <a:buSzPts val="1400"/>
              <a:buChar char="○"/>
            </a:pPr>
            <a:r>
              <a:rPr lang="en"/>
              <a:t>Holds critical satellites for communication, weather, and military purposes</a:t>
            </a:r>
            <a:endParaRPr/>
          </a:p>
          <a:p>
            <a:pPr marL="914400" lvl="1" indent="-292100" algn="l" rtl="0">
              <a:spcBef>
                <a:spcPts val="0"/>
              </a:spcBef>
              <a:spcAft>
                <a:spcPts val="0"/>
              </a:spcAft>
              <a:buSzPts val="1000"/>
              <a:buChar char="○"/>
            </a:pPr>
            <a:r>
              <a:rPr lang="en"/>
              <a:t>Orbits with semi-major axis of roughly 42,000 km</a:t>
            </a:r>
            <a:endParaRPr/>
          </a:p>
          <a:p>
            <a:pPr marL="914400" lvl="1" indent="-317500" algn="l" rtl="0">
              <a:spcBef>
                <a:spcPts val="0"/>
              </a:spcBef>
              <a:spcAft>
                <a:spcPts val="0"/>
              </a:spcAft>
              <a:buSzPts val="1400"/>
              <a:buChar char="○"/>
            </a:pPr>
            <a:r>
              <a:rPr lang="en"/>
              <a:t>Orbital Period of 1 sidereal day</a:t>
            </a:r>
            <a:endParaRPr/>
          </a:p>
          <a:p>
            <a:pPr marL="914400" lvl="1" indent="-317500" algn="l" rtl="0">
              <a:spcBef>
                <a:spcPts val="0"/>
              </a:spcBef>
              <a:spcAft>
                <a:spcPts val="0"/>
              </a:spcAft>
              <a:buSzPts val="1400"/>
              <a:buChar char="○"/>
            </a:pPr>
            <a:r>
              <a:rPr lang="en"/>
              <a:t>Many unknown/unidentified satellites</a:t>
            </a:r>
            <a:endParaRPr/>
          </a:p>
        </p:txBody>
      </p:sp>
      <p:sp>
        <p:nvSpPr>
          <p:cNvPr id="124" name="Google Shape;124;p1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a:t>
            </a:fld>
            <a:endParaRPr/>
          </a:p>
        </p:txBody>
      </p:sp>
      <p:pic>
        <p:nvPicPr>
          <p:cNvPr id="125" name="Google Shape;125;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281825" y="844250"/>
            <a:ext cx="3620525" cy="2904775"/>
          </a:xfrm>
          <a:prstGeom prst="rect">
            <a:avLst/>
          </a:prstGeom>
          <a:noFill/>
          <a:ln>
            <a:noFill/>
          </a:ln>
        </p:spPr>
      </p:pic>
      <p:sp>
        <p:nvSpPr>
          <p:cNvPr id="126" name="Google Shape;126;p16"/>
          <p:cNvSpPr txBox="1"/>
          <p:nvPr/>
        </p:nvSpPr>
        <p:spPr>
          <a:xfrm>
            <a:off x="7274546" y="3698775"/>
            <a:ext cx="1746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Helvetica Neue"/>
                <a:ea typeface="Helvetica Neue"/>
                <a:cs typeface="Helvetica Neue"/>
                <a:sym typeface="Helvetica Neue"/>
              </a:rPr>
              <a:t>GEO Visualization from esa.int</a:t>
            </a:r>
            <a:endParaRPr sz="900">
              <a:latin typeface="Helvetica Neue"/>
              <a:ea typeface="Helvetica Neue"/>
              <a:cs typeface="Helvetica Neue"/>
              <a:sym typeface="Helvetica Neue"/>
            </a:endParaRPr>
          </a:p>
        </p:txBody>
      </p:sp>
      <p:sp>
        <p:nvSpPr>
          <p:cNvPr id="127" name="Google Shape;127;p1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28" name="Google Shape;128;p16"/>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29" name="Google Shape;129;p16"/>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30" name="Google Shape;130;p16"/>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31" name="Google Shape;131;p16"/>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132" name="Google Shape;132;p16"/>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Requirement Satisfaction</a:t>
            </a:r>
            <a:endParaRPr/>
          </a:p>
        </p:txBody>
      </p:sp>
      <p:sp>
        <p:nvSpPr>
          <p:cNvPr id="673" name="Google Shape;673;p52"/>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Machine Learning</a:t>
            </a:r>
            <a:r>
              <a:rPr lang="en"/>
              <a:t>: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674" name="Google Shape;674;p5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294441"/>
            <a:ext cx="4882325" cy="2502187"/>
          </a:xfrm>
          <a:prstGeom prst="rect">
            <a:avLst/>
          </a:prstGeom>
          <a:noFill/>
          <a:ln>
            <a:noFill/>
          </a:ln>
        </p:spPr>
      </p:pic>
      <p:sp>
        <p:nvSpPr>
          <p:cNvPr id="675" name="Google Shape;675;p5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40</a:t>
            </a:fld>
            <a:endParaRPr/>
          </a:p>
        </p:txBody>
      </p:sp>
      <p:sp>
        <p:nvSpPr>
          <p:cNvPr id="676" name="Google Shape;676;p52"/>
          <p:cNvSpPr txBox="1"/>
          <p:nvPr/>
        </p:nvSpPr>
        <p:spPr>
          <a:xfrm>
            <a:off x="888075" y="1170400"/>
            <a:ext cx="2560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Before Prediction</a:t>
            </a:r>
            <a:endParaRPr u="sng">
              <a:latin typeface="Helvetica Neue"/>
              <a:ea typeface="Helvetica Neue"/>
              <a:cs typeface="Helvetica Neue"/>
              <a:sym typeface="Helvetica Neue"/>
            </a:endParaRPr>
          </a:p>
        </p:txBody>
      </p:sp>
      <p:pic>
        <p:nvPicPr>
          <p:cNvPr id="677" name="Google Shape;677;p5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315200" y="1295025"/>
            <a:ext cx="4882315" cy="2502174"/>
          </a:xfrm>
          <a:prstGeom prst="rect">
            <a:avLst/>
          </a:prstGeom>
          <a:noFill/>
          <a:ln>
            <a:noFill/>
          </a:ln>
        </p:spPr>
      </p:pic>
      <p:sp>
        <p:nvSpPr>
          <p:cNvPr id="678" name="Google Shape;678;p52"/>
          <p:cNvSpPr txBox="1"/>
          <p:nvPr/>
        </p:nvSpPr>
        <p:spPr>
          <a:xfrm>
            <a:off x="5036850" y="1170400"/>
            <a:ext cx="335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After Prediction</a:t>
            </a:r>
            <a:r>
              <a:rPr lang="en">
                <a:latin typeface="Helvetica Neue"/>
                <a:ea typeface="Helvetica Neue"/>
                <a:cs typeface="Helvetica Neue"/>
                <a:sym typeface="Helvetica Neue"/>
              </a:rPr>
              <a:t> (</a:t>
            </a:r>
            <a:r>
              <a:rPr lang="en" b="1">
                <a:latin typeface="Helvetica Neue"/>
                <a:ea typeface="Helvetica Neue"/>
                <a:cs typeface="Helvetica Neue"/>
                <a:sym typeface="Helvetica Neue"/>
              </a:rPr>
              <a:t>99.6%</a:t>
            </a:r>
            <a:r>
              <a:rPr lang="en">
                <a:latin typeface="Helvetica Neue"/>
                <a:ea typeface="Helvetica Neue"/>
                <a:cs typeface="Helvetica Neue"/>
                <a:sym typeface="Helvetica Neue"/>
              </a:rPr>
              <a:t> accuracy)</a:t>
            </a:r>
            <a:endParaRPr>
              <a:latin typeface="Helvetica Neue"/>
              <a:ea typeface="Helvetica Neue"/>
              <a:cs typeface="Helvetica Neue"/>
              <a:sym typeface="Helvetica Neue"/>
            </a:endParaRPr>
          </a:p>
        </p:txBody>
      </p:sp>
      <p:sp>
        <p:nvSpPr>
          <p:cNvPr id="679" name="Google Shape;679;p52"/>
          <p:cNvSpPr txBox="1"/>
          <p:nvPr/>
        </p:nvSpPr>
        <p:spPr>
          <a:xfrm rot="5400000">
            <a:off x="3583925" y="2510475"/>
            <a:ext cx="14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Classification</a:t>
            </a:r>
            <a:endParaRPr>
              <a:latin typeface="Helvetica Neue"/>
              <a:ea typeface="Helvetica Neue"/>
              <a:cs typeface="Helvetica Neue"/>
              <a:sym typeface="Helvetica Neue"/>
            </a:endParaRPr>
          </a:p>
        </p:txBody>
      </p:sp>
      <p:sp>
        <p:nvSpPr>
          <p:cNvPr id="680" name="Google Shape;680;p52"/>
          <p:cNvSpPr txBox="1"/>
          <p:nvPr/>
        </p:nvSpPr>
        <p:spPr>
          <a:xfrm rot="5400000">
            <a:off x="7910850" y="2577075"/>
            <a:ext cx="144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Classification</a:t>
            </a:r>
            <a:endParaRPr>
              <a:latin typeface="Helvetica Neue"/>
              <a:ea typeface="Helvetica Neue"/>
              <a:cs typeface="Helvetica Neue"/>
              <a:sym typeface="Helvetica Neue"/>
            </a:endParaRPr>
          </a:p>
        </p:txBody>
      </p:sp>
      <p:sp>
        <p:nvSpPr>
          <p:cNvPr id="681" name="Google Shape;681;p52"/>
          <p:cNvSpPr/>
          <p:nvPr/>
        </p:nvSpPr>
        <p:spPr>
          <a:xfrm>
            <a:off x="7342125" y="4118200"/>
            <a:ext cx="1497900" cy="6312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2"/>
          <p:cNvSpPr txBox="1"/>
          <p:nvPr/>
        </p:nvSpPr>
        <p:spPr>
          <a:xfrm>
            <a:off x="7270575" y="4079800"/>
            <a:ext cx="16410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FRs 4, 6:</a:t>
            </a:r>
            <a:r>
              <a:rPr lang="en">
                <a:latin typeface="Helvetica Neue"/>
                <a:ea typeface="Helvetica Neue"/>
                <a:cs typeface="Helvetica Neue"/>
                <a:sym typeface="Helvetica Neue"/>
              </a:rPr>
              <a:t> Verified  </a:t>
            </a:r>
            <a:r>
              <a:rPr lang="en" sz="2000">
                <a:solidFill>
                  <a:srgbClr val="6AA84F"/>
                </a:solidFill>
                <a:latin typeface="Helvetica Neue"/>
                <a:ea typeface="Helvetica Neue"/>
                <a:cs typeface="Helvetica Neue"/>
                <a:sym typeface="Helvetica Neue"/>
              </a:rPr>
              <a:t>✔</a:t>
            </a:r>
            <a:r>
              <a:rPr lang="en" sz="2000">
                <a:latin typeface="Helvetica Neue"/>
                <a:ea typeface="Helvetica Neue"/>
                <a:cs typeface="Helvetica Neue"/>
                <a:sym typeface="Helvetica Neue"/>
              </a:rPr>
              <a:t> </a:t>
            </a:r>
            <a:endParaRPr sz="2000" b="1">
              <a:solidFill>
                <a:srgbClr val="6AA84F"/>
              </a:solidFill>
              <a:latin typeface="Helvetica Neue"/>
              <a:ea typeface="Helvetica Neue"/>
              <a:cs typeface="Helvetica Neue"/>
              <a:sym typeface="Helvetica Neue"/>
            </a:endParaRPr>
          </a:p>
        </p:txBody>
      </p:sp>
      <p:sp>
        <p:nvSpPr>
          <p:cNvPr id="683" name="Google Shape;683;p52"/>
          <p:cNvSpPr txBox="1"/>
          <p:nvPr/>
        </p:nvSpPr>
        <p:spPr>
          <a:xfrm>
            <a:off x="91875" y="3840975"/>
            <a:ext cx="7178700" cy="9666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Helvetica Neue"/>
              <a:buChar char="●"/>
            </a:pPr>
            <a:r>
              <a:rPr lang="en" sz="1800">
                <a:solidFill>
                  <a:schemeClr val="dk1"/>
                </a:solidFill>
                <a:latin typeface="Helvetica Neue"/>
                <a:ea typeface="Helvetica Neue"/>
                <a:cs typeface="Helvetica Neue"/>
                <a:sym typeface="Helvetica Neue"/>
              </a:rPr>
              <a:t>Wealth of training data obtained from </a:t>
            </a:r>
            <a:r>
              <a:rPr lang="en" sz="1800">
                <a:solidFill>
                  <a:schemeClr val="dk1"/>
                </a:solidFill>
                <a:latin typeface="Courier New"/>
                <a:ea typeface="Courier New"/>
                <a:cs typeface="Courier New"/>
                <a:sym typeface="Courier New"/>
              </a:rPr>
              <a:t>Space-Track.org</a:t>
            </a:r>
            <a:r>
              <a:rPr lang="en" sz="1800">
                <a:solidFill>
                  <a:schemeClr val="dk1"/>
                </a:solidFill>
                <a:latin typeface="Helvetica Neue"/>
                <a:ea typeface="Helvetica Neue"/>
                <a:cs typeface="Helvetica Neue"/>
                <a:sym typeface="Helvetica Neue"/>
              </a:rPr>
              <a:t> </a:t>
            </a:r>
            <a:endParaRPr sz="1800">
              <a:solidFill>
                <a:schemeClr val="dk1"/>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1"/>
              </a:buClr>
              <a:buSzPts val="1400"/>
              <a:buFont typeface="Helvetica Neue"/>
              <a:buChar char="○"/>
            </a:pPr>
            <a:r>
              <a:rPr lang="en" b="1">
                <a:solidFill>
                  <a:schemeClr val="dk1"/>
                </a:solidFill>
                <a:latin typeface="Helvetica Neue"/>
                <a:ea typeface="Helvetica Neue"/>
                <a:cs typeface="Helvetica Neue"/>
                <a:sym typeface="Helvetica Neue"/>
              </a:rPr>
              <a:t>7</a:t>
            </a:r>
            <a:r>
              <a:rPr lang="en">
                <a:solidFill>
                  <a:schemeClr val="dk1"/>
                </a:solidFill>
                <a:latin typeface="Helvetica Neue"/>
                <a:ea typeface="Helvetica Neue"/>
                <a:cs typeface="Helvetica Neue"/>
                <a:sym typeface="Helvetica Neue"/>
              </a:rPr>
              <a:t> data sets (</a:t>
            </a:r>
            <a:r>
              <a:rPr lang="en" b="1">
                <a:solidFill>
                  <a:schemeClr val="dk1"/>
                </a:solidFill>
                <a:latin typeface="Helvetica Neue"/>
                <a:ea typeface="Helvetica Neue"/>
                <a:cs typeface="Helvetica Neue"/>
                <a:sym typeface="Helvetica Neue"/>
              </a:rPr>
              <a:t>27312</a:t>
            </a:r>
            <a:r>
              <a:rPr lang="en">
                <a:solidFill>
                  <a:schemeClr val="dk1"/>
                </a:solidFill>
                <a:latin typeface="Helvetica Neue"/>
                <a:ea typeface="Helvetica Neue"/>
                <a:cs typeface="Helvetica Neue"/>
                <a:sym typeface="Helvetica Neue"/>
              </a:rPr>
              <a:t> data points) for training and testing </a:t>
            </a:r>
            <a:endParaRPr>
              <a:solidFill>
                <a:schemeClr val="dk1"/>
              </a:solidFill>
              <a:latin typeface="Helvetica Neue"/>
              <a:ea typeface="Helvetica Neue"/>
              <a:cs typeface="Helvetica Neue"/>
              <a:sym typeface="Helvetica Neue"/>
            </a:endParaRPr>
          </a:p>
          <a:p>
            <a:pPr marL="914400" lvl="1" indent="-317500" algn="l" rtl="0">
              <a:lnSpc>
                <a:spcPct val="115000"/>
              </a:lnSpc>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Labeled using previous thresholded data</a:t>
            </a:r>
            <a:endParaRPr/>
          </a:p>
        </p:txBody>
      </p:sp>
      <p:sp>
        <p:nvSpPr>
          <p:cNvPr id="684" name="Google Shape;684;p5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685" name="Google Shape;685;p52"/>
          <p:cNvSpPr txBox="1"/>
          <p:nvPr/>
        </p:nvSpPr>
        <p:spPr>
          <a:xfrm>
            <a:off x="1637925"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686" name="Google Shape;686;p52"/>
          <p:cNvSpPr txBox="1"/>
          <p:nvPr/>
        </p:nvSpPr>
        <p:spPr>
          <a:xfrm>
            <a:off x="3136563"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Requirement Satisfaction</a:t>
            </a:r>
            <a:endParaRPr sz="1200" b="1">
              <a:solidFill>
                <a:srgbClr val="EEEEEE"/>
              </a:solidFill>
            </a:endParaRPr>
          </a:p>
        </p:txBody>
      </p:sp>
      <p:sp>
        <p:nvSpPr>
          <p:cNvPr id="687" name="Google Shape;687;p52"/>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688" name="Google Shape;688;p52"/>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689" name="Google Shape;689;p52"/>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693"/>
        <p:cNvGrpSpPr/>
        <p:nvPr/>
      </p:nvGrpSpPr>
      <p:grpSpPr>
        <a:xfrm>
          <a:off x="0" y="0"/>
          <a:ext cx="0" cy="0"/>
          <a:chOff x="0" y="0"/>
          <a:chExt cx="0" cy="0"/>
        </a:xfrm>
      </p:grpSpPr>
      <p:sp>
        <p:nvSpPr>
          <p:cNvPr id="694" name="Google Shape;694;p53"/>
          <p:cNvSpPr txBox="1">
            <a:spLocks noGrp="1"/>
          </p:cNvSpPr>
          <p:nvPr>
            <p:ph type="ctrTitle"/>
          </p:nvPr>
        </p:nvSpPr>
        <p:spPr>
          <a:xfrm>
            <a:off x="872400" y="2279100"/>
            <a:ext cx="73992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Risk</a:t>
            </a:r>
            <a:endParaRPr sz="4310" b="1">
              <a:solidFill>
                <a:srgbClr val="EFEFEF"/>
              </a:solidFill>
            </a:endParaRPr>
          </a:p>
        </p:txBody>
      </p:sp>
      <p:sp>
        <p:nvSpPr>
          <p:cNvPr id="695" name="Google Shape;695;p53"/>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41</a:t>
            </a:fld>
            <a:endParaRPr sz="1300">
              <a:solidFill>
                <a:schemeClr val="lt1"/>
              </a:solidFill>
              <a:latin typeface="Helvetica Neue"/>
              <a:ea typeface="Helvetica Neue"/>
              <a:cs typeface="Helvetica Neue"/>
              <a:sym typeface="Helvetica Neue"/>
            </a:endParaRPr>
          </a:p>
        </p:txBody>
      </p:sp>
      <p:sp>
        <p:nvSpPr>
          <p:cNvPr id="696" name="Google Shape;696;p5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697" name="Google Shape;697;p53"/>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698" name="Google Shape;698;p53"/>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699" name="Google Shape;699;p53"/>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Risk</a:t>
            </a:r>
            <a:endParaRPr sz="1200" b="1">
              <a:solidFill>
                <a:schemeClr val="lt2"/>
              </a:solidFill>
            </a:endParaRPr>
          </a:p>
        </p:txBody>
      </p:sp>
      <p:sp>
        <p:nvSpPr>
          <p:cNvPr id="700" name="Google Shape;700;p53"/>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701" name="Google Shape;701;p53"/>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5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Risks</a:t>
            </a:r>
            <a:endParaRPr/>
          </a:p>
        </p:txBody>
      </p:sp>
      <p:sp>
        <p:nvSpPr>
          <p:cNvPr id="707" name="Google Shape;707;p5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42</a:t>
            </a:fld>
            <a:endParaRPr/>
          </a:p>
        </p:txBody>
      </p:sp>
      <p:graphicFrame>
        <p:nvGraphicFramePr>
          <p:cNvPr id="708" name="Google Shape;708;p54"/>
          <p:cNvGraphicFramePr/>
          <p:nvPr>
            <p:extLst>
              <p:ext uri="{D42A27DB-BD31-4B8C-83A1-F6EECF244321}">
                <p14:modId xmlns:p14="http://schemas.microsoft.com/office/powerpoint/2010/main" val="851032304"/>
              </p:ext>
            </p:extLst>
          </p:nvPr>
        </p:nvGraphicFramePr>
        <p:xfrm>
          <a:off x="518688" y="796867"/>
          <a:ext cx="8040675" cy="3966125"/>
        </p:xfrm>
        <a:graphic>
          <a:graphicData uri="http://schemas.openxmlformats.org/drawingml/2006/table">
            <a:tbl>
              <a:tblPr>
                <a:noFill/>
                <a:tableStyleId>{E18D6895-F6FA-44B1-86B1-A99637D5D8EA}</a:tableStyleId>
              </a:tblPr>
              <a:tblGrid>
                <a:gridCol w="1001475">
                  <a:extLst>
                    <a:ext uri="{9D8B030D-6E8A-4147-A177-3AD203B41FA5}">
                      <a16:colId xmlns:a16="http://schemas.microsoft.com/office/drawing/2014/main" val="20000"/>
                    </a:ext>
                  </a:extLst>
                </a:gridCol>
                <a:gridCol w="3519600">
                  <a:extLst>
                    <a:ext uri="{9D8B030D-6E8A-4147-A177-3AD203B41FA5}">
                      <a16:colId xmlns:a16="http://schemas.microsoft.com/office/drawing/2014/main" val="20001"/>
                    </a:ext>
                  </a:extLst>
                </a:gridCol>
                <a:gridCol w="3519600">
                  <a:extLst>
                    <a:ext uri="{9D8B030D-6E8A-4147-A177-3AD203B41FA5}">
                      <a16:colId xmlns:a16="http://schemas.microsoft.com/office/drawing/2014/main" val="20002"/>
                    </a:ext>
                  </a:extLst>
                </a:gridCol>
              </a:tblGrid>
              <a:tr h="615125">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System Risk</a:t>
                      </a:r>
                      <a:endParaRPr sz="12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Description</a:t>
                      </a:r>
                      <a:endParaRPr sz="120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200" b="1">
                          <a:latin typeface="Helvetica Neue"/>
                          <a:ea typeface="Helvetica Neue"/>
                          <a:cs typeface="Helvetica Neue"/>
                          <a:sym typeface="Helvetica Neue"/>
                        </a:rPr>
                        <a:t>Effect</a:t>
                      </a:r>
                      <a:endParaRPr sz="1200"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0"/>
                  </a:ext>
                </a:extLst>
              </a:tr>
              <a:tr h="830425">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Optics I</a:t>
                      </a:r>
                      <a:endParaRPr sz="120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dirty="0">
                          <a:latin typeface="Helvetica Neue"/>
                          <a:ea typeface="Helvetica Neue"/>
                          <a:cs typeface="Helvetica Neue"/>
                          <a:sym typeface="Helvetica Neue"/>
                        </a:rPr>
                        <a:t>The ability to capture </a:t>
                      </a:r>
                      <a:r>
                        <a:rPr lang="en" sz="1200" b="1" dirty="0">
                          <a:latin typeface="Helvetica Neue"/>
                          <a:ea typeface="Helvetica Neue"/>
                          <a:cs typeface="Helvetica Neue"/>
                          <a:sym typeface="Helvetica Neue"/>
                        </a:rPr>
                        <a:t>noise-minimized images </a:t>
                      </a:r>
                      <a:r>
                        <a:rPr lang="en" sz="1200" dirty="0">
                          <a:latin typeface="Helvetica Neue"/>
                          <a:ea typeface="Helvetica Neue"/>
                          <a:cs typeface="Helvetica Neue"/>
                          <a:sym typeface="Helvetica Neue"/>
                        </a:rPr>
                        <a:t>and </a:t>
                      </a:r>
                      <a:r>
                        <a:rPr lang="en" sz="1200" b="1" dirty="0">
                          <a:latin typeface="Helvetica Neue"/>
                          <a:ea typeface="Helvetica Neue"/>
                          <a:cs typeface="Helvetica Neue"/>
                          <a:sym typeface="Helvetica Neue"/>
                        </a:rPr>
                        <a:t>transmit</a:t>
                      </a:r>
                      <a:r>
                        <a:rPr lang="en" sz="1200" dirty="0">
                          <a:latin typeface="Helvetica Neue"/>
                          <a:ea typeface="Helvetica Neue"/>
                          <a:cs typeface="Helvetica Neue"/>
                          <a:sym typeface="Helvetica Neue"/>
                        </a:rPr>
                        <a:t> </a:t>
                      </a:r>
                      <a:r>
                        <a:rPr lang="en" sz="1200" b="1" dirty="0">
                          <a:latin typeface="Helvetica Neue"/>
                          <a:ea typeface="Helvetica Neue"/>
                          <a:cs typeface="Helvetica Neue"/>
                          <a:sym typeface="Helvetica Neue"/>
                        </a:rPr>
                        <a:t>data packets </a:t>
                      </a:r>
                      <a:r>
                        <a:rPr lang="en" sz="1200" dirty="0">
                          <a:latin typeface="Helvetica Neue"/>
                          <a:ea typeface="Helvetica Neue"/>
                          <a:cs typeface="Helvetica Neue"/>
                          <a:sym typeface="Helvetica Neue"/>
                        </a:rPr>
                        <a:t>are </a:t>
                      </a:r>
                      <a:r>
                        <a:rPr lang="en" sz="1200" b="0" dirty="0">
                          <a:latin typeface="Helvetica Neue"/>
                          <a:ea typeface="Helvetica Neue"/>
                          <a:cs typeface="Helvetica Neue"/>
                          <a:sym typeface="Helvetica Neue"/>
                        </a:rPr>
                        <a:t>reliant on light pollution and cell service respectively</a:t>
                      </a:r>
                      <a:endParaRPr sz="1200" b="0" dirty="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a:latin typeface="Helvetica Neue"/>
                          <a:ea typeface="Helvetica Neue"/>
                          <a:cs typeface="Helvetica Neue"/>
                          <a:sym typeface="Helvetica Neue"/>
                        </a:rPr>
                        <a:t>Issues with satellite visibility, increased difficulty to process the images, and data packets will be sent slower/not at all. </a:t>
                      </a:r>
                      <a:endParaRPr sz="120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1"/>
                  </a:ext>
                </a:extLst>
              </a:tr>
              <a:tr h="657525">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Optics II</a:t>
                      </a:r>
                      <a:endParaRPr sz="120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dirty="0">
                          <a:latin typeface="Helvetica Neue"/>
                          <a:ea typeface="Helvetica Neue"/>
                          <a:cs typeface="Helvetica Neue"/>
                          <a:sym typeface="Helvetica Neue"/>
                        </a:rPr>
                        <a:t>The </a:t>
                      </a:r>
                      <a:r>
                        <a:rPr lang="en" sz="1200" b="1" dirty="0">
                          <a:latin typeface="Helvetica Neue"/>
                          <a:ea typeface="Helvetica Neue"/>
                          <a:cs typeface="Helvetica Neue"/>
                          <a:sym typeface="Helvetica Neue"/>
                        </a:rPr>
                        <a:t>ability to gather </a:t>
                      </a:r>
                      <a:r>
                        <a:rPr lang="en" sz="1200" dirty="0">
                          <a:latin typeface="Helvetica Neue"/>
                          <a:ea typeface="Helvetica Neue"/>
                          <a:cs typeface="Helvetica Neue"/>
                          <a:sym typeface="Helvetica Neue"/>
                        </a:rPr>
                        <a:t>data is reliant on the  weather of the field test</a:t>
                      </a:r>
                      <a:endParaRPr sz="1200" dirty="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a:latin typeface="Helvetica Neue"/>
                          <a:ea typeface="Helvetica Neue"/>
                          <a:cs typeface="Helvetica Neue"/>
                          <a:sym typeface="Helvetica Neue"/>
                        </a:rPr>
                        <a:t>Inability to test and collect data</a:t>
                      </a:r>
                      <a:endParaRPr sz="120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2"/>
                  </a:ext>
                </a:extLst>
              </a:tr>
              <a:tr h="726225">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Enclosure</a:t>
                      </a:r>
                      <a:endParaRPr sz="120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b="1" dirty="0">
                          <a:latin typeface="Helvetica Neue"/>
                          <a:ea typeface="Helvetica Neue"/>
                          <a:cs typeface="Helvetica Neue"/>
                          <a:sym typeface="Helvetica Neue"/>
                        </a:rPr>
                        <a:t>Temperature and humidity levels</a:t>
                      </a:r>
                      <a:r>
                        <a:rPr lang="en" sz="1200" dirty="0">
                          <a:latin typeface="Helvetica Neue"/>
                          <a:ea typeface="Helvetica Neue"/>
                          <a:cs typeface="Helvetica Neue"/>
                          <a:sym typeface="Helvetica Neue"/>
                        </a:rPr>
                        <a:t> of components must remain within system components operational thresholds</a:t>
                      </a:r>
                      <a:endParaRPr sz="1200" dirty="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a:latin typeface="Helvetica Neue"/>
                          <a:ea typeface="Helvetica Neue"/>
                          <a:cs typeface="Helvetica Neue"/>
                          <a:sym typeface="Helvetica Neue"/>
                        </a:rPr>
                        <a:t>Potential electrical component damage </a:t>
                      </a:r>
                      <a:endParaRPr sz="120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3"/>
                  </a:ext>
                </a:extLst>
              </a:tr>
              <a:tr h="582950">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Image Proc.</a:t>
                      </a:r>
                      <a:endParaRPr sz="120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Images may have </a:t>
                      </a:r>
                      <a:r>
                        <a:rPr lang="en" sz="1200" b="1" dirty="0">
                          <a:solidFill>
                            <a:schemeClr val="dk1"/>
                          </a:solidFill>
                          <a:latin typeface="Helvetica Neue"/>
                          <a:ea typeface="Helvetica Neue"/>
                          <a:cs typeface="Helvetica Neue"/>
                          <a:sym typeface="Helvetica Neue"/>
                        </a:rPr>
                        <a:t>error in RA/Dec </a:t>
                      </a:r>
                      <a:r>
                        <a:rPr lang="en" sz="1200" dirty="0">
                          <a:solidFill>
                            <a:schemeClr val="dk1"/>
                          </a:solidFill>
                          <a:latin typeface="Helvetica Neue"/>
                          <a:ea typeface="Helvetica Neue"/>
                          <a:cs typeface="Helvetica Neue"/>
                          <a:sym typeface="Helvetica Neue"/>
                        </a:rPr>
                        <a:t>measurements</a:t>
                      </a:r>
                      <a:endParaRPr sz="1300" dirty="0">
                        <a:solidFill>
                          <a:schemeClr val="dk1"/>
                        </a:solidFill>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Error propagation in POL creation and detection of close approaches</a:t>
                      </a:r>
                      <a:endParaRPr sz="1200">
                        <a:solidFill>
                          <a:schemeClr val="dk1"/>
                        </a:solidFill>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200">
                          <a:latin typeface="Helvetica Neue"/>
                          <a:ea typeface="Helvetica Neue"/>
                          <a:cs typeface="Helvetica Neue"/>
                          <a:sym typeface="Helvetica Neue"/>
                        </a:rPr>
                        <a:t>OD</a:t>
                      </a:r>
                      <a:endParaRPr sz="120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None/>
                      </a:pPr>
                      <a:r>
                        <a:rPr lang="en" sz="1200" dirty="0">
                          <a:latin typeface="Helvetica Neue"/>
                          <a:ea typeface="Helvetica Neue"/>
                          <a:cs typeface="Helvetica Neue"/>
                          <a:sym typeface="Helvetica Neue"/>
                        </a:rPr>
                        <a:t>Could have large </a:t>
                      </a:r>
                      <a:r>
                        <a:rPr lang="en" sz="1200" b="1" dirty="0">
                          <a:latin typeface="Helvetica Neue"/>
                          <a:ea typeface="Helvetica Neue"/>
                          <a:cs typeface="Helvetica Neue"/>
                          <a:sym typeface="Helvetica Neue"/>
                        </a:rPr>
                        <a:t>error in orbital elements </a:t>
                      </a:r>
                      <a:r>
                        <a:rPr lang="en" sz="1200" dirty="0">
                          <a:latin typeface="Helvetica Neue"/>
                          <a:ea typeface="Helvetica Neue"/>
                          <a:cs typeface="Helvetica Neue"/>
                          <a:sym typeface="Helvetica Neue"/>
                        </a:rPr>
                        <a:t>if pictures are not taken sufficiently apart</a:t>
                      </a:r>
                      <a:endParaRPr sz="1200" dirty="0">
                        <a:latin typeface="Helvetica Neue"/>
                        <a:ea typeface="Helvetica Neue"/>
                        <a:cs typeface="Helvetica Neue"/>
                        <a:sym typeface="Helvetica Neue"/>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Error propagation in POL creation and potential for false alerts </a:t>
                      </a:r>
                      <a:endParaRPr sz="1200" dirty="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5"/>
                  </a:ext>
                </a:extLst>
              </a:tr>
            </a:tbl>
          </a:graphicData>
        </a:graphic>
      </p:graphicFrame>
      <p:sp>
        <p:nvSpPr>
          <p:cNvPr id="709" name="Google Shape;709;p5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710" name="Google Shape;710;p54"/>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711" name="Google Shape;711;p54"/>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712" name="Google Shape;712;p54"/>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Risk</a:t>
            </a:r>
            <a:endParaRPr sz="1200" b="1">
              <a:solidFill>
                <a:schemeClr val="lt2"/>
              </a:solidFill>
            </a:endParaRPr>
          </a:p>
        </p:txBody>
      </p:sp>
      <p:sp>
        <p:nvSpPr>
          <p:cNvPr id="713" name="Google Shape;713;p54"/>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714" name="Google Shape;714;p54"/>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5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Pre-Mitigation Matrix</a:t>
            </a:r>
            <a:endParaRPr/>
          </a:p>
        </p:txBody>
      </p:sp>
      <p:sp>
        <p:nvSpPr>
          <p:cNvPr id="720" name="Google Shape;720;p5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43</a:t>
            </a:fld>
            <a:endParaRPr/>
          </a:p>
        </p:txBody>
      </p:sp>
      <p:graphicFrame>
        <p:nvGraphicFramePr>
          <p:cNvPr id="721" name="Google Shape;721;p55"/>
          <p:cNvGraphicFramePr/>
          <p:nvPr>
            <p:extLst>
              <p:ext uri="{D42A27DB-BD31-4B8C-83A1-F6EECF244321}">
                <p14:modId xmlns:p14="http://schemas.microsoft.com/office/powerpoint/2010/main" val="3392639403"/>
              </p:ext>
            </p:extLst>
          </p:nvPr>
        </p:nvGraphicFramePr>
        <p:xfrm>
          <a:off x="2989242" y="952315"/>
          <a:ext cx="6119200" cy="3626910"/>
        </p:xfrm>
        <a:graphic>
          <a:graphicData uri="http://schemas.openxmlformats.org/drawingml/2006/table">
            <a:tbl>
              <a:tblPr>
                <a:noFill/>
                <a:tableStyleId>{E18D6895-F6FA-44B1-86B1-A99637D5D8EA}</a:tableStyleId>
              </a:tblPr>
              <a:tblGrid>
                <a:gridCol w="459850">
                  <a:extLst>
                    <a:ext uri="{9D8B030D-6E8A-4147-A177-3AD203B41FA5}">
                      <a16:colId xmlns:a16="http://schemas.microsoft.com/office/drawing/2014/main" val="20000"/>
                    </a:ext>
                  </a:extLst>
                </a:gridCol>
                <a:gridCol w="1123150">
                  <a:extLst>
                    <a:ext uri="{9D8B030D-6E8A-4147-A177-3AD203B41FA5}">
                      <a16:colId xmlns:a16="http://schemas.microsoft.com/office/drawing/2014/main" val="20001"/>
                    </a:ext>
                  </a:extLst>
                </a:gridCol>
                <a:gridCol w="929275">
                  <a:extLst>
                    <a:ext uri="{9D8B030D-6E8A-4147-A177-3AD203B41FA5}">
                      <a16:colId xmlns:a16="http://schemas.microsoft.com/office/drawing/2014/main" val="20002"/>
                    </a:ext>
                  </a:extLst>
                </a:gridCol>
                <a:gridCol w="920100">
                  <a:extLst>
                    <a:ext uri="{9D8B030D-6E8A-4147-A177-3AD203B41FA5}">
                      <a16:colId xmlns:a16="http://schemas.microsoft.com/office/drawing/2014/main" val="20003"/>
                    </a:ext>
                  </a:extLst>
                </a:gridCol>
                <a:gridCol w="865000">
                  <a:extLst>
                    <a:ext uri="{9D8B030D-6E8A-4147-A177-3AD203B41FA5}">
                      <a16:colId xmlns:a16="http://schemas.microsoft.com/office/drawing/2014/main" val="20004"/>
                    </a:ext>
                  </a:extLst>
                </a:gridCol>
                <a:gridCol w="892550">
                  <a:extLst>
                    <a:ext uri="{9D8B030D-6E8A-4147-A177-3AD203B41FA5}">
                      <a16:colId xmlns:a16="http://schemas.microsoft.com/office/drawing/2014/main" val="20005"/>
                    </a:ext>
                  </a:extLst>
                </a:gridCol>
                <a:gridCol w="929275">
                  <a:extLst>
                    <a:ext uri="{9D8B030D-6E8A-4147-A177-3AD203B41FA5}">
                      <a16:colId xmlns:a16="http://schemas.microsoft.com/office/drawing/2014/main" val="20006"/>
                    </a:ext>
                  </a:extLst>
                </a:gridCol>
              </a:tblGrid>
              <a:tr h="396200">
                <a:tc gridSpan="7">
                  <a:txBody>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Severity</a:t>
                      </a:r>
                      <a:endParaRPr b="1">
                        <a:solidFill>
                          <a:schemeClr val="lt1"/>
                        </a:solidFill>
                        <a:latin typeface="Helvetica Neue"/>
                        <a:ea typeface="Helvetica Neue"/>
                        <a:cs typeface="Helvetica Neue"/>
                        <a:sym typeface="Helvetica Neue"/>
                      </a:endParaRPr>
                    </a:p>
                  </a:txBody>
                  <a:tcPr marL="91425" marR="91425" marT="91425" marB="91425">
                    <a:lnB w="9525" cap="flat" cmpd="sng">
                      <a:solidFill>
                        <a:srgbClr val="9E9E9E">
                          <a:alpha val="0"/>
                        </a:srgbClr>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25">
                <a:tc rowSpan="6">
                  <a:txBody>
                    <a:bodyPr/>
                    <a:lstStyle/>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txBody>
                  <a:tcPr marL="91425" marR="91425" marT="91425" marB="91425">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solidFill>
                      <a:schemeClr val="dk2"/>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Negligible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Minor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Moderate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Major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Severe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Very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r>
                        <a:rPr lang="en" sz="1100" b="1" dirty="0">
                          <a:solidFill>
                            <a:schemeClr val="dk1"/>
                          </a:solidFill>
                        </a:rPr>
                        <a:t>Enclosure</a:t>
                      </a:r>
                      <a:endParaRPr sz="1100"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sz="11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OD</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r>
                        <a:rPr lang="en" sz="1100" b="1" dirty="0">
                          <a:solidFill>
                            <a:schemeClr val="dk1"/>
                          </a:solidFill>
                        </a:rPr>
                        <a:t>Optics II</a:t>
                      </a:r>
                      <a:endParaRPr sz="1200" b="1"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Possible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lnSpc>
                          <a:spcPct val="100000"/>
                        </a:lnSpc>
                        <a:spcBef>
                          <a:spcPts val="0"/>
                        </a:spcBef>
                        <a:spcAft>
                          <a:spcPts val="0"/>
                        </a:spcAft>
                        <a:buClr>
                          <a:schemeClr val="dk1"/>
                        </a:buClr>
                        <a:buSzPts val="1100"/>
                        <a:buFont typeface="Arial"/>
                        <a:buNone/>
                      </a:pPr>
                      <a:r>
                        <a:rPr lang="en" sz="1000" b="1" dirty="0">
                          <a:solidFill>
                            <a:schemeClr val="dk1"/>
                          </a:solidFill>
                        </a:rPr>
                        <a:t>Optics I</a:t>
                      </a:r>
                      <a:endParaRPr sz="1000" b="1" dirty="0">
                        <a:solidFill>
                          <a:schemeClr val="dk1"/>
                        </a:solidFill>
                      </a:endParaRPr>
                    </a:p>
                    <a:p>
                      <a:pPr marL="0" lvl="0" indent="0" algn="ctr" rtl="0">
                        <a:lnSpc>
                          <a:spcPct val="100000"/>
                        </a:lnSpc>
                        <a:spcBef>
                          <a:spcPts val="0"/>
                        </a:spcBef>
                        <a:spcAft>
                          <a:spcPts val="0"/>
                        </a:spcAft>
                        <a:buClr>
                          <a:schemeClr val="dk1"/>
                        </a:buClr>
                        <a:buSzPts val="1100"/>
                        <a:buFont typeface="Arial"/>
                        <a:buNone/>
                      </a:pPr>
                      <a:r>
                        <a:rPr lang="en" sz="1000" b="1" dirty="0">
                          <a:solidFill>
                            <a:schemeClr val="dk1"/>
                          </a:solidFill>
                          <a:latin typeface="Helvetica Neue"/>
                          <a:ea typeface="Helvetica Neue"/>
                          <a:cs typeface="Helvetica Neue"/>
                          <a:sym typeface="Helvetica Neue"/>
                        </a:rPr>
                        <a:t>Image Processing</a:t>
                      </a:r>
                      <a:endParaRPr sz="1000" b="1" dirty="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181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Not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extLst>
                  <a:ext uri="{0D108BD9-81ED-4DB2-BD59-A6C34878D82A}">
                    <a16:rowId xmlns:a16="http://schemas.microsoft.com/office/drawing/2014/main" val="10005"/>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Rare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sp>
        <p:nvSpPr>
          <p:cNvPr id="722" name="Google Shape;722;p55"/>
          <p:cNvSpPr txBox="1"/>
          <p:nvPr/>
        </p:nvSpPr>
        <p:spPr>
          <a:xfrm rot="-5400000">
            <a:off x="1812950" y="2709975"/>
            <a:ext cx="28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lt1"/>
                </a:solidFill>
                <a:latin typeface="Helvetica Neue"/>
                <a:ea typeface="Helvetica Neue"/>
                <a:cs typeface="Helvetica Neue"/>
                <a:sym typeface="Helvetica Neue"/>
              </a:rPr>
              <a:t>Likelihood Level</a:t>
            </a:r>
            <a:endParaRPr>
              <a:latin typeface="Helvetica Neue"/>
              <a:ea typeface="Helvetica Neue"/>
              <a:cs typeface="Helvetica Neue"/>
              <a:sym typeface="Helvetica Neue"/>
            </a:endParaRPr>
          </a:p>
        </p:txBody>
      </p:sp>
      <p:graphicFrame>
        <p:nvGraphicFramePr>
          <p:cNvPr id="723" name="Google Shape;723;p55"/>
          <p:cNvGraphicFramePr/>
          <p:nvPr>
            <p:extLst>
              <p:ext uri="{D42A27DB-BD31-4B8C-83A1-F6EECF244321}">
                <p14:modId xmlns:p14="http://schemas.microsoft.com/office/powerpoint/2010/main" val="4080832867"/>
              </p:ext>
            </p:extLst>
          </p:nvPr>
        </p:nvGraphicFramePr>
        <p:xfrm>
          <a:off x="31772" y="862967"/>
          <a:ext cx="2914550" cy="3886050"/>
        </p:xfrm>
        <a:graphic>
          <a:graphicData uri="http://schemas.openxmlformats.org/drawingml/2006/table">
            <a:tbl>
              <a:tblPr>
                <a:noFill/>
                <a:tableStyleId>{E18D6895-F6FA-44B1-86B1-A99637D5D8EA}</a:tableStyleId>
              </a:tblPr>
              <a:tblGrid>
                <a:gridCol w="751350">
                  <a:extLst>
                    <a:ext uri="{9D8B030D-6E8A-4147-A177-3AD203B41FA5}">
                      <a16:colId xmlns:a16="http://schemas.microsoft.com/office/drawing/2014/main" val="20000"/>
                    </a:ext>
                  </a:extLst>
                </a:gridCol>
                <a:gridCol w="2163200">
                  <a:extLst>
                    <a:ext uri="{9D8B030D-6E8A-4147-A177-3AD203B41FA5}">
                      <a16:colId xmlns:a16="http://schemas.microsoft.com/office/drawing/2014/main" val="20001"/>
                    </a:ext>
                  </a:extLst>
                </a:gridCol>
              </a:tblGrid>
              <a:tr h="448550">
                <a:tc>
                  <a:txBody>
                    <a:bodyPr/>
                    <a:lstStyle/>
                    <a:p>
                      <a:pPr marL="0" lvl="0" indent="0" algn="ctr" rtl="0">
                        <a:spcBef>
                          <a:spcPts val="0"/>
                        </a:spcBef>
                        <a:spcAft>
                          <a:spcPts val="0"/>
                        </a:spcAft>
                        <a:buNone/>
                      </a:pPr>
                      <a:r>
                        <a:rPr lang="en" sz="1000" b="1"/>
                        <a:t>System Risk</a:t>
                      </a:r>
                      <a:endParaRPr sz="1000" b="1"/>
                    </a:p>
                  </a:txBody>
                  <a:tcPr marL="91425" marR="91425" marT="91425" marB="91425"/>
                </a:tc>
                <a:tc>
                  <a:txBody>
                    <a:bodyPr/>
                    <a:lstStyle/>
                    <a:p>
                      <a:pPr marL="0" lvl="0" indent="0" algn="ctr" rtl="0">
                        <a:spcBef>
                          <a:spcPts val="0"/>
                        </a:spcBef>
                        <a:spcAft>
                          <a:spcPts val="0"/>
                        </a:spcAft>
                        <a:buNone/>
                      </a:pPr>
                      <a:r>
                        <a:rPr lang="en" sz="1000" b="1"/>
                        <a:t>Description</a:t>
                      </a:r>
                      <a:endParaRPr sz="1000" b="1"/>
                    </a:p>
                  </a:txBody>
                  <a:tcPr marL="91425" marR="91425" marT="91425" marB="91425"/>
                </a:tc>
                <a:extLst>
                  <a:ext uri="{0D108BD9-81ED-4DB2-BD59-A6C34878D82A}">
                    <a16:rowId xmlns:a16="http://schemas.microsoft.com/office/drawing/2014/main" val="10000"/>
                  </a:ext>
                </a:extLst>
              </a:tr>
              <a:tr h="895900">
                <a:tc>
                  <a:txBody>
                    <a:bodyPr/>
                    <a:lstStyle/>
                    <a:p>
                      <a:pPr marL="0" lvl="0" indent="0" algn="ctr" rtl="0">
                        <a:spcBef>
                          <a:spcPts val="0"/>
                        </a:spcBef>
                        <a:spcAft>
                          <a:spcPts val="0"/>
                        </a:spcAft>
                        <a:buNone/>
                      </a:pPr>
                      <a:r>
                        <a:rPr lang="en" sz="1000"/>
                        <a:t>Optics I</a:t>
                      </a:r>
                      <a:endParaRPr sz="1000"/>
                    </a:p>
                  </a:txBody>
                  <a:tcPr marL="91425" marR="91425" marT="91425" marB="91425"/>
                </a:tc>
                <a:tc>
                  <a:txBody>
                    <a:bodyPr/>
                    <a:lstStyle/>
                    <a:p>
                      <a:pPr marL="0" lvl="0" indent="0" algn="l" rtl="0">
                        <a:spcBef>
                          <a:spcPts val="0"/>
                        </a:spcBef>
                        <a:spcAft>
                          <a:spcPts val="0"/>
                        </a:spcAft>
                        <a:buNone/>
                      </a:pPr>
                      <a:r>
                        <a:rPr lang="en" sz="1000"/>
                        <a:t>The ability to capture noise-minimized images and transmit data packets are reliant on light pollution and cell service respectively</a:t>
                      </a:r>
                      <a:endParaRPr sz="1000"/>
                    </a:p>
                  </a:txBody>
                  <a:tcPr marL="91425" marR="91425" marT="91425" marB="91425"/>
                </a:tc>
                <a:extLst>
                  <a:ext uri="{0D108BD9-81ED-4DB2-BD59-A6C34878D82A}">
                    <a16:rowId xmlns:a16="http://schemas.microsoft.com/office/drawing/2014/main" val="10001"/>
                  </a:ext>
                </a:extLst>
              </a:tr>
              <a:tr h="464875">
                <a:tc>
                  <a:txBody>
                    <a:bodyPr/>
                    <a:lstStyle/>
                    <a:p>
                      <a:pPr marL="0" lvl="0" indent="0" algn="ctr" rtl="0">
                        <a:spcBef>
                          <a:spcPts val="0"/>
                        </a:spcBef>
                        <a:spcAft>
                          <a:spcPts val="0"/>
                        </a:spcAft>
                        <a:buNone/>
                      </a:pPr>
                      <a:r>
                        <a:rPr lang="en" sz="1000"/>
                        <a:t>Optics II</a:t>
                      </a:r>
                      <a:endParaRPr sz="1000"/>
                    </a:p>
                  </a:txBody>
                  <a:tcPr marL="91425" marR="91425" marT="91425" marB="91425"/>
                </a:tc>
                <a:tc>
                  <a:txBody>
                    <a:bodyPr/>
                    <a:lstStyle/>
                    <a:p>
                      <a:pPr marL="0" lvl="0" indent="0" algn="l" rtl="0">
                        <a:spcBef>
                          <a:spcPts val="0"/>
                        </a:spcBef>
                        <a:spcAft>
                          <a:spcPts val="0"/>
                        </a:spcAft>
                        <a:buNone/>
                      </a:pPr>
                      <a:r>
                        <a:rPr lang="en" sz="1000"/>
                        <a:t>The ability to gather data is reliant on the  weather of the field test</a:t>
                      </a:r>
                      <a:endParaRPr sz="1000"/>
                    </a:p>
                  </a:txBody>
                  <a:tcPr marL="91425" marR="91425" marT="91425" marB="91425"/>
                </a:tc>
                <a:extLst>
                  <a:ext uri="{0D108BD9-81ED-4DB2-BD59-A6C34878D82A}">
                    <a16:rowId xmlns:a16="http://schemas.microsoft.com/office/drawing/2014/main" val="10002"/>
                  </a:ext>
                </a:extLst>
              </a:tr>
              <a:tr h="792450">
                <a:tc>
                  <a:txBody>
                    <a:bodyPr/>
                    <a:lstStyle/>
                    <a:p>
                      <a:pPr marL="0" lvl="0" indent="0" algn="ctr" rtl="0">
                        <a:spcBef>
                          <a:spcPts val="0"/>
                        </a:spcBef>
                        <a:spcAft>
                          <a:spcPts val="0"/>
                        </a:spcAft>
                        <a:buNone/>
                      </a:pPr>
                      <a:r>
                        <a:rPr lang="en" sz="1000"/>
                        <a:t>Enclosure</a:t>
                      </a:r>
                      <a:endParaRPr sz="1000"/>
                    </a:p>
                  </a:txBody>
                  <a:tcPr marL="91425" marR="91425" marT="91425" marB="91425"/>
                </a:tc>
                <a:tc>
                  <a:txBody>
                    <a:bodyPr/>
                    <a:lstStyle/>
                    <a:p>
                      <a:pPr marL="0" lvl="0" indent="0" algn="l" rtl="0">
                        <a:spcBef>
                          <a:spcPts val="0"/>
                        </a:spcBef>
                        <a:spcAft>
                          <a:spcPts val="0"/>
                        </a:spcAft>
                        <a:buNone/>
                      </a:pPr>
                      <a:r>
                        <a:rPr lang="en" sz="1000"/>
                        <a:t>Temperature and humidity levels of components must remain within system components operational thresholds</a:t>
                      </a:r>
                      <a:endParaRPr sz="1000"/>
                    </a:p>
                  </a:txBody>
                  <a:tcPr marL="91425" marR="91425" marT="91425" marB="91425"/>
                </a:tc>
                <a:extLst>
                  <a:ext uri="{0D108BD9-81ED-4DB2-BD59-A6C34878D82A}">
                    <a16:rowId xmlns:a16="http://schemas.microsoft.com/office/drawing/2014/main" val="10003"/>
                  </a:ext>
                </a:extLst>
              </a:tr>
              <a:tr h="533400">
                <a:tc>
                  <a:txBody>
                    <a:bodyPr/>
                    <a:lstStyle/>
                    <a:p>
                      <a:pPr marL="0" lvl="0" indent="0" algn="ctr" rtl="0">
                        <a:spcBef>
                          <a:spcPts val="0"/>
                        </a:spcBef>
                        <a:spcAft>
                          <a:spcPts val="0"/>
                        </a:spcAft>
                        <a:buNone/>
                      </a:pPr>
                      <a:r>
                        <a:rPr lang="en" sz="1000"/>
                        <a:t>Image Proc.</a:t>
                      </a:r>
                      <a:endParaRPr sz="10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Images may have error in RA/Dec measurements</a:t>
                      </a:r>
                      <a:endParaRPr sz="1100">
                        <a:solidFill>
                          <a:schemeClr val="dk1"/>
                        </a:solidFill>
                      </a:endParaRPr>
                    </a:p>
                  </a:txBody>
                  <a:tcPr marL="91425" marR="91425" marT="91425" marB="91425"/>
                </a:tc>
                <a:extLst>
                  <a:ext uri="{0D108BD9-81ED-4DB2-BD59-A6C34878D82A}">
                    <a16:rowId xmlns:a16="http://schemas.microsoft.com/office/drawing/2014/main" val="10004"/>
                  </a:ext>
                </a:extLst>
              </a:tr>
              <a:tr h="640050">
                <a:tc>
                  <a:txBody>
                    <a:bodyPr/>
                    <a:lstStyle/>
                    <a:p>
                      <a:pPr marL="0" lvl="0" indent="0" algn="ctr" rtl="0">
                        <a:spcBef>
                          <a:spcPts val="0"/>
                        </a:spcBef>
                        <a:spcAft>
                          <a:spcPts val="0"/>
                        </a:spcAft>
                        <a:buNone/>
                      </a:pPr>
                      <a:r>
                        <a:rPr lang="en" sz="1000"/>
                        <a:t>OD</a:t>
                      </a:r>
                      <a:endParaRPr sz="1000"/>
                    </a:p>
                  </a:txBody>
                  <a:tcPr marL="91425" marR="91425" marT="91425" marB="91425"/>
                </a:tc>
                <a:tc>
                  <a:txBody>
                    <a:bodyPr/>
                    <a:lstStyle/>
                    <a:p>
                      <a:pPr marL="0" lvl="0" indent="0" algn="l" rtl="0">
                        <a:spcBef>
                          <a:spcPts val="0"/>
                        </a:spcBef>
                        <a:spcAft>
                          <a:spcPts val="0"/>
                        </a:spcAft>
                        <a:buNone/>
                      </a:pPr>
                      <a:r>
                        <a:rPr lang="en" sz="1000" dirty="0"/>
                        <a:t>Could have large error in orbital elements info if pictures are not taken sufficiently apart</a:t>
                      </a:r>
                      <a:endParaRPr sz="1000" dirty="0"/>
                    </a:p>
                  </a:txBody>
                  <a:tcPr marL="91425" marR="91425" marT="91425" marB="91425"/>
                </a:tc>
                <a:extLst>
                  <a:ext uri="{0D108BD9-81ED-4DB2-BD59-A6C34878D82A}">
                    <a16:rowId xmlns:a16="http://schemas.microsoft.com/office/drawing/2014/main" val="10005"/>
                  </a:ext>
                </a:extLst>
              </a:tr>
            </a:tbl>
          </a:graphicData>
        </a:graphic>
      </p:graphicFrame>
      <p:sp>
        <p:nvSpPr>
          <p:cNvPr id="724" name="Google Shape;724;p5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725" name="Google Shape;725;p55"/>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726" name="Google Shape;726;p55"/>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727" name="Google Shape;727;p55"/>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Risk</a:t>
            </a:r>
            <a:endParaRPr sz="1200" b="1">
              <a:solidFill>
                <a:schemeClr val="lt2"/>
              </a:solidFill>
            </a:endParaRPr>
          </a:p>
        </p:txBody>
      </p:sp>
      <p:sp>
        <p:nvSpPr>
          <p:cNvPr id="728" name="Google Shape;728;p55"/>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729" name="Google Shape;729;p55"/>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5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Mitigation - Optics</a:t>
            </a:r>
            <a:endParaRPr/>
          </a:p>
        </p:txBody>
      </p:sp>
      <p:sp>
        <p:nvSpPr>
          <p:cNvPr id="735" name="Google Shape;735;p5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44</a:t>
            </a:fld>
            <a:endParaRPr/>
          </a:p>
        </p:txBody>
      </p:sp>
      <p:graphicFrame>
        <p:nvGraphicFramePr>
          <p:cNvPr id="736" name="Google Shape;736;p56"/>
          <p:cNvGraphicFramePr/>
          <p:nvPr>
            <p:extLst>
              <p:ext uri="{D42A27DB-BD31-4B8C-83A1-F6EECF244321}">
                <p14:modId xmlns:p14="http://schemas.microsoft.com/office/powerpoint/2010/main" val="2929278255"/>
              </p:ext>
            </p:extLst>
          </p:nvPr>
        </p:nvGraphicFramePr>
        <p:xfrm>
          <a:off x="64800" y="944675"/>
          <a:ext cx="2833375" cy="2571925"/>
        </p:xfrm>
        <a:graphic>
          <a:graphicData uri="http://schemas.openxmlformats.org/drawingml/2006/table">
            <a:tbl>
              <a:tblPr>
                <a:noFill/>
                <a:tableStyleId>{E18D6895-F6FA-44B1-86B1-A99637D5D8EA}</a:tableStyleId>
              </a:tblPr>
              <a:tblGrid>
                <a:gridCol w="1588525">
                  <a:extLst>
                    <a:ext uri="{9D8B030D-6E8A-4147-A177-3AD203B41FA5}">
                      <a16:colId xmlns:a16="http://schemas.microsoft.com/office/drawing/2014/main" val="20000"/>
                    </a:ext>
                  </a:extLst>
                </a:gridCol>
                <a:gridCol w="1244850">
                  <a:extLst>
                    <a:ext uri="{9D8B030D-6E8A-4147-A177-3AD203B41FA5}">
                      <a16:colId xmlns:a16="http://schemas.microsoft.com/office/drawing/2014/main" val="20001"/>
                    </a:ext>
                  </a:extLst>
                </a:gridCol>
              </a:tblGrid>
              <a:tr h="713675">
                <a:tc>
                  <a:txBody>
                    <a:bodyPr/>
                    <a:lstStyle/>
                    <a:p>
                      <a:pPr marL="0" lvl="0" indent="0" algn="ctr" rtl="0">
                        <a:spcBef>
                          <a:spcPts val="0"/>
                        </a:spcBef>
                        <a:spcAft>
                          <a:spcPts val="0"/>
                        </a:spcAft>
                        <a:buNone/>
                      </a:pPr>
                      <a:r>
                        <a:rPr lang="en" sz="1000" b="1"/>
                        <a:t>System Risk</a:t>
                      </a:r>
                      <a:endParaRPr sz="1000" b="1"/>
                    </a:p>
                  </a:txBody>
                  <a:tcPr marL="91425" marR="91425" marT="91425" marB="91425"/>
                </a:tc>
                <a:tc>
                  <a:txBody>
                    <a:bodyPr/>
                    <a:lstStyle/>
                    <a:p>
                      <a:pPr marL="0" lvl="0" indent="0" algn="ctr" rtl="0">
                        <a:spcBef>
                          <a:spcPts val="0"/>
                        </a:spcBef>
                        <a:spcAft>
                          <a:spcPts val="0"/>
                        </a:spcAft>
                        <a:buNone/>
                      </a:pPr>
                      <a:r>
                        <a:rPr lang="en" sz="1000" b="1" dirty="0"/>
                        <a:t>Mitigation</a:t>
                      </a:r>
                      <a:endParaRPr sz="1000" b="1" dirty="0"/>
                    </a:p>
                  </a:txBody>
                  <a:tcPr marL="91425" marR="91425" marT="91425" marB="91425"/>
                </a:tc>
                <a:extLst>
                  <a:ext uri="{0D108BD9-81ED-4DB2-BD59-A6C34878D82A}">
                    <a16:rowId xmlns:a16="http://schemas.microsoft.com/office/drawing/2014/main" val="10000"/>
                  </a:ext>
                </a:extLst>
              </a:tr>
              <a:tr h="913400">
                <a:tc>
                  <a:txBody>
                    <a:bodyPr/>
                    <a:lstStyle/>
                    <a:p>
                      <a:pPr marL="0" lvl="0" indent="0" algn="ctr" rtl="0">
                        <a:spcBef>
                          <a:spcPts val="0"/>
                        </a:spcBef>
                        <a:spcAft>
                          <a:spcPts val="0"/>
                        </a:spcAft>
                        <a:buNone/>
                      </a:pPr>
                      <a:r>
                        <a:rPr lang="en" sz="1000" dirty="0"/>
                        <a:t>Optics I</a:t>
                      </a:r>
                      <a:endParaRPr sz="1000" dirty="0"/>
                    </a:p>
                  </a:txBody>
                  <a:tcPr marL="91425" marR="91425" marT="91425" marB="91425"/>
                </a:tc>
                <a:tc>
                  <a:txBody>
                    <a:bodyPr/>
                    <a:lstStyle/>
                    <a:p>
                      <a:pPr marL="0" lvl="0" indent="0" algn="l" rtl="0">
                        <a:spcBef>
                          <a:spcPts val="0"/>
                        </a:spcBef>
                        <a:spcAft>
                          <a:spcPts val="0"/>
                        </a:spcAft>
                        <a:buNone/>
                      </a:pPr>
                      <a:r>
                        <a:rPr lang="en" sz="1000">
                          <a:solidFill>
                            <a:schemeClr val="dk1"/>
                          </a:solidFill>
                        </a:rPr>
                        <a:t>Location selection for light pollution mitigation and 4g data strength </a:t>
                      </a:r>
                      <a:endParaRPr sz="1000"/>
                    </a:p>
                  </a:txBody>
                  <a:tcPr marL="91425" marR="91425" marT="91425" marB="91425"/>
                </a:tc>
                <a:extLst>
                  <a:ext uri="{0D108BD9-81ED-4DB2-BD59-A6C34878D82A}">
                    <a16:rowId xmlns:a16="http://schemas.microsoft.com/office/drawing/2014/main" val="10001"/>
                  </a:ext>
                </a:extLst>
              </a:tr>
              <a:tr h="552375">
                <a:tc>
                  <a:txBody>
                    <a:bodyPr/>
                    <a:lstStyle/>
                    <a:p>
                      <a:pPr marL="0" lvl="0" indent="0" algn="ctr" rtl="0">
                        <a:spcBef>
                          <a:spcPts val="0"/>
                        </a:spcBef>
                        <a:spcAft>
                          <a:spcPts val="0"/>
                        </a:spcAft>
                        <a:buNone/>
                      </a:pPr>
                      <a:r>
                        <a:rPr lang="en" sz="1000" dirty="0"/>
                        <a:t>Optics II</a:t>
                      </a:r>
                      <a:endParaRPr sz="1000" dirty="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Frequent testing schedule to account for days lost to inclement weather</a:t>
                      </a:r>
                      <a:endParaRPr sz="1000" dirty="0">
                        <a:solidFill>
                          <a:schemeClr val="dk1"/>
                        </a:solidFill>
                      </a:endParaRPr>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737" name="Google Shape;737;p56"/>
          <p:cNvGraphicFramePr/>
          <p:nvPr/>
        </p:nvGraphicFramePr>
        <p:xfrm>
          <a:off x="2963050" y="952315"/>
          <a:ext cx="6119200" cy="3504990"/>
        </p:xfrm>
        <a:graphic>
          <a:graphicData uri="http://schemas.openxmlformats.org/drawingml/2006/table">
            <a:tbl>
              <a:tblPr>
                <a:noFill/>
                <a:tableStyleId>{E18D6895-F6FA-44B1-86B1-A99637D5D8EA}</a:tableStyleId>
              </a:tblPr>
              <a:tblGrid>
                <a:gridCol w="459850">
                  <a:extLst>
                    <a:ext uri="{9D8B030D-6E8A-4147-A177-3AD203B41FA5}">
                      <a16:colId xmlns:a16="http://schemas.microsoft.com/office/drawing/2014/main" val="20000"/>
                    </a:ext>
                  </a:extLst>
                </a:gridCol>
                <a:gridCol w="1123150">
                  <a:extLst>
                    <a:ext uri="{9D8B030D-6E8A-4147-A177-3AD203B41FA5}">
                      <a16:colId xmlns:a16="http://schemas.microsoft.com/office/drawing/2014/main" val="20001"/>
                    </a:ext>
                  </a:extLst>
                </a:gridCol>
                <a:gridCol w="929275">
                  <a:extLst>
                    <a:ext uri="{9D8B030D-6E8A-4147-A177-3AD203B41FA5}">
                      <a16:colId xmlns:a16="http://schemas.microsoft.com/office/drawing/2014/main" val="20002"/>
                    </a:ext>
                  </a:extLst>
                </a:gridCol>
                <a:gridCol w="920100">
                  <a:extLst>
                    <a:ext uri="{9D8B030D-6E8A-4147-A177-3AD203B41FA5}">
                      <a16:colId xmlns:a16="http://schemas.microsoft.com/office/drawing/2014/main" val="20003"/>
                    </a:ext>
                  </a:extLst>
                </a:gridCol>
                <a:gridCol w="865000">
                  <a:extLst>
                    <a:ext uri="{9D8B030D-6E8A-4147-A177-3AD203B41FA5}">
                      <a16:colId xmlns:a16="http://schemas.microsoft.com/office/drawing/2014/main" val="20004"/>
                    </a:ext>
                  </a:extLst>
                </a:gridCol>
                <a:gridCol w="892550">
                  <a:extLst>
                    <a:ext uri="{9D8B030D-6E8A-4147-A177-3AD203B41FA5}">
                      <a16:colId xmlns:a16="http://schemas.microsoft.com/office/drawing/2014/main" val="20005"/>
                    </a:ext>
                  </a:extLst>
                </a:gridCol>
                <a:gridCol w="929275">
                  <a:extLst>
                    <a:ext uri="{9D8B030D-6E8A-4147-A177-3AD203B41FA5}">
                      <a16:colId xmlns:a16="http://schemas.microsoft.com/office/drawing/2014/main" val="20006"/>
                    </a:ext>
                  </a:extLst>
                </a:gridCol>
              </a:tblGrid>
              <a:tr h="396200">
                <a:tc gridSpan="7">
                  <a:txBody>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Severity</a:t>
                      </a:r>
                      <a:endParaRPr b="1">
                        <a:solidFill>
                          <a:schemeClr val="lt1"/>
                        </a:solidFill>
                        <a:latin typeface="Helvetica Neue"/>
                        <a:ea typeface="Helvetica Neue"/>
                        <a:cs typeface="Helvetica Neue"/>
                        <a:sym typeface="Helvetica Neue"/>
                      </a:endParaRPr>
                    </a:p>
                  </a:txBody>
                  <a:tcPr marL="91425" marR="91425" marT="91425" marB="91425">
                    <a:lnB w="9525" cap="flat" cmpd="sng">
                      <a:solidFill>
                        <a:srgbClr val="9E9E9E">
                          <a:alpha val="0"/>
                        </a:srgbClr>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25">
                <a:tc rowSpan="6">
                  <a:txBody>
                    <a:bodyPr/>
                    <a:lstStyle/>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txBody>
                  <a:tcPr marL="91425" marR="91425" marT="91425" marB="91425">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solidFill>
                      <a:schemeClr val="dk2"/>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Negligible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Minor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Moderate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Major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Severe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Very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l" rtl="0">
                        <a:spcBef>
                          <a:spcPts val="0"/>
                        </a:spcBef>
                        <a:spcAft>
                          <a:spcPts val="0"/>
                        </a:spcAft>
                        <a:buClr>
                          <a:schemeClr val="dk1"/>
                        </a:buClr>
                        <a:buSzPts val="1100"/>
                        <a:buFont typeface="Arial"/>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sz="11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r>
                        <a:rPr lang="en" sz="1100" b="1">
                          <a:solidFill>
                            <a:schemeClr val="dk2"/>
                          </a:solidFill>
                        </a:rPr>
                        <a:t>Optics II</a:t>
                      </a:r>
                      <a:endParaRPr sz="1200" b="1">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Possible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100" b="1">
                          <a:solidFill>
                            <a:schemeClr val="dk2"/>
                          </a:solidFill>
                        </a:rPr>
                        <a:t>Optics I</a:t>
                      </a:r>
                      <a:endParaRPr sz="1100">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181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Not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Optics II</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extLst>
                  <a:ext uri="{0D108BD9-81ED-4DB2-BD59-A6C34878D82A}">
                    <a16:rowId xmlns:a16="http://schemas.microsoft.com/office/drawing/2014/main" val="10005"/>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Rare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Optics I </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sp>
        <p:nvSpPr>
          <p:cNvPr id="738" name="Google Shape;738;p56"/>
          <p:cNvSpPr txBox="1"/>
          <p:nvPr/>
        </p:nvSpPr>
        <p:spPr>
          <a:xfrm rot="-5400000">
            <a:off x="1829500" y="2710675"/>
            <a:ext cx="28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lt1"/>
                </a:solidFill>
                <a:latin typeface="Helvetica Neue"/>
                <a:ea typeface="Helvetica Neue"/>
                <a:cs typeface="Helvetica Neue"/>
                <a:sym typeface="Helvetica Neue"/>
              </a:rPr>
              <a:t>Likelihood Level</a:t>
            </a:r>
            <a:endParaRPr>
              <a:latin typeface="Helvetica Neue"/>
              <a:ea typeface="Helvetica Neue"/>
              <a:cs typeface="Helvetica Neue"/>
              <a:sym typeface="Helvetica Neue"/>
            </a:endParaRPr>
          </a:p>
        </p:txBody>
      </p:sp>
      <p:cxnSp>
        <p:nvCxnSpPr>
          <p:cNvPr id="739" name="Google Shape;739;p56"/>
          <p:cNvCxnSpPr/>
          <p:nvPr/>
        </p:nvCxnSpPr>
        <p:spPr>
          <a:xfrm flipH="1">
            <a:off x="8005350" y="3222775"/>
            <a:ext cx="409500" cy="838200"/>
          </a:xfrm>
          <a:prstGeom prst="straightConnector1">
            <a:avLst/>
          </a:prstGeom>
          <a:noFill/>
          <a:ln w="19050" cap="flat" cmpd="sng">
            <a:solidFill>
              <a:schemeClr val="dk2"/>
            </a:solidFill>
            <a:prstDash val="solid"/>
            <a:round/>
            <a:headEnd type="none" w="med" len="med"/>
            <a:tailEnd type="triangle" w="med" len="med"/>
          </a:ln>
        </p:spPr>
      </p:cxnSp>
      <p:cxnSp>
        <p:nvCxnSpPr>
          <p:cNvPr id="740" name="Google Shape;740;p56"/>
          <p:cNvCxnSpPr/>
          <p:nvPr/>
        </p:nvCxnSpPr>
        <p:spPr>
          <a:xfrm flipH="1">
            <a:off x="8967450" y="2651275"/>
            <a:ext cx="18900" cy="865200"/>
          </a:xfrm>
          <a:prstGeom prst="straightConnector1">
            <a:avLst/>
          </a:prstGeom>
          <a:noFill/>
          <a:ln w="19050" cap="flat" cmpd="sng">
            <a:solidFill>
              <a:schemeClr val="dk2"/>
            </a:solidFill>
            <a:prstDash val="solid"/>
            <a:round/>
            <a:headEnd type="none" w="med" len="med"/>
            <a:tailEnd type="triangle" w="med" len="med"/>
          </a:ln>
        </p:spPr>
      </p:cxnSp>
      <p:sp>
        <p:nvSpPr>
          <p:cNvPr id="741" name="Google Shape;741;p5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742" name="Google Shape;742;p56"/>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743" name="Google Shape;743;p56"/>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744" name="Google Shape;744;p56"/>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Risk</a:t>
            </a:r>
            <a:endParaRPr sz="1200" b="1">
              <a:solidFill>
                <a:srgbClr val="EEEEEE"/>
              </a:solidFill>
            </a:endParaRPr>
          </a:p>
        </p:txBody>
      </p:sp>
      <p:sp>
        <p:nvSpPr>
          <p:cNvPr id="745" name="Google Shape;745;p56"/>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746" name="Google Shape;746;p56"/>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Mitigation - Enclosure</a:t>
            </a:r>
            <a:endParaRPr/>
          </a:p>
          <a:p>
            <a:pPr marL="0" lvl="0" indent="0" algn="l" rtl="0">
              <a:spcBef>
                <a:spcPts val="0"/>
              </a:spcBef>
              <a:spcAft>
                <a:spcPts val="0"/>
              </a:spcAft>
              <a:buNone/>
            </a:pPr>
            <a:endParaRPr/>
          </a:p>
        </p:txBody>
      </p:sp>
      <p:sp>
        <p:nvSpPr>
          <p:cNvPr id="752" name="Google Shape;752;p5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45</a:t>
            </a:fld>
            <a:endParaRPr/>
          </a:p>
        </p:txBody>
      </p:sp>
      <p:graphicFrame>
        <p:nvGraphicFramePr>
          <p:cNvPr id="753" name="Google Shape;753;p57"/>
          <p:cNvGraphicFramePr/>
          <p:nvPr>
            <p:extLst>
              <p:ext uri="{D42A27DB-BD31-4B8C-83A1-F6EECF244321}">
                <p14:modId xmlns:p14="http://schemas.microsoft.com/office/powerpoint/2010/main" val="4211035143"/>
              </p:ext>
            </p:extLst>
          </p:nvPr>
        </p:nvGraphicFramePr>
        <p:xfrm>
          <a:off x="50400" y="944675"/>
          <a:ext cx="2833375" cy="2588165"/>
        </p:xfrm>
        <a:graphic>
          <a:graphicData uri="http://schemas.openxmlformats.org/drawingml/2006/table">
            <a:tbl>
              <a:tblPr>
                <a:noFill/>
                <a:tableStyleId>{E18D6895-F6FA-44B1-86B1-A99637D5D8EA}</a:tableStyleId>
              </a:tblPr>
              <a:tblGrid>
                <a:gridCol w="1588525">
                  <a:extLst>
                    <a:ext uri="{9D8B030D-6E8A-4147-A177-3AD203B41FA5}">
                      <a16:colId xmlns:a16="http://schemas.microsoft.com/office/drawing/2014/main" val="20000"/>
                    </a:ext>
                  </a:extLst>
                </a:gridCol>
                <a:gridCol w="1244850">
                  <a:extLst>
                    <a:ext uri="{9D8B030D-6E8A-4147-A177-3AD203B41FA5}">
                      <a16:colId xmlns:a16="http://schemas.microsoft.com/office/drawing/2014/main" val="20001"/>
                    </a:ext>
                  </a:extLst>
                </a:gridCol>
              </a:tblGrid>
              <a:tr h="713675">
                <a:tc>
                  <a:txBody>
                    <a:bodyPr/>
                    <a:lstStyle/>
                    <a:p>
                      <a:pPr marL="0" lvl="0" indent="0" algn="ctr" rtl="0">
                        <a:spcBef>
                          <a:spcPts val="0"/>
                        </a:spcBef>
                        <a:spcAft>
                          <a:spcPts val="0"/>
                        </a:spcAft>
                        <a:buNone/>
                      </a:pPr>
                      <a:r>
                        <a:rPr lang="en" sz="1000" b="1"/>
                        <a:t>System Risk</a:t>
                      </a:r>
                      <a:endParaRPr sz="1000" b="1"/>
                    </a:p>
                  </a:txBody>
                  <a:tcPr marL="91425" marR="91425" marT="91425" marB="91425"/>
                </a:tc>
                <a:tc>
                  <a:txBody>
                    <a:bodyPr/>
                    <a:lstStyle/>
                    <a:p>
                      <a:pPr marL="0" lvl="0" indent="0" algn="ctr" rtl="0">
                        <a:spcBef>
                          <a:spcPts val="0"/>
                        </a:spcBef>
                        <a:spcAft>
                          <a:spcPts val="0"/>
                        </a:spcAft>
                        <a:buNone/>
                      </a:pPr>
                      <a:r>
                        <a:rPr lang="en" sz="1000" b="1"/>
                        <a:t>Mitigation</a:t>
                      </a:r>
                      <a:endParaRPr sz="1000" b="1"/>
                    </a:p>
                  </a:txBody>
                  <a:tcPr marL="91425" marR="91425" marT="91425" marB="91425"/>
                </a:tc>
                <a:extLst>
                  <a:ext uri="{0D108BD9-81ED-4DB2-BD59-A6C34878D82A}">
                    <a16:rowId xmlns:a16="http://schemas.microsoft.com/office/drawing/2014/main" val="10000"/>
                  </a:ext>
                </a:extLst>
              </a:tr>
              <a:tr h="913400">
                <a:tc>
                  <a:txBody>
                    <a:bodyPr/>
                    <a:lstStyle/>
                    <a:p>
                      <a:pPr marL="0" lvl="0" indent="0" algn="ctr" rtl="0">
                        <a:spcBef>
                          <a:spcPts val="0"/>
                        </a:spcBef>
                        <a:spcAft>
                          <a:spcPts val="0"/>
                        </a:spcAft>
                        <a:buNone/>
                      </a:pPr>
                      <a:r>
                        <a:rPr lang="en" sz="1000"/>
                        <a:t>Enclosure</a:t>
                      </a:r>
                      <a:endParaRPr sz="1000"/>
                    </a:p>
                  </a:txBody>
                  <a:tcPr marL="91425" marR="91425" marT="91425" marB="91425"/>
                </a:tc>
                <a:tc>
                  <a:txBody>
                    <a:bodyPr/>
                    <a:lstStyle/>
                    <a:p>
                      <a:pPr marL="0" lvl="0" indent="0" algn="l" rtl="0">
                        <a:spcBef>
                          <a:spcPts val="0"/>
                        </a:spcBef>
                        <a:spcAft>
                          <a:spcPts val="0"/>
                        </a:spcAft>
                        <a:buNone/>
                      </a:pPr>
                      <a:r>
                        <a:rPr lang="en" sz="1000" dirty="0">
                          <a:solidFill>
                            <a:schemeClr val="dk1"/>
                          </a:solidFill>
                        </a:rPr>
                        <a:t>Power off fail safe system using interior thermometer and humidity sensor</a:t>
                      </a:r>
                      <a:endParaRPr sz="1000" dirty="0">
                        <a:solidFill>
                          <a:schemeClr val="dk1"/>
                        </a:solidFill>
                      </a:endParaRPr>
                    </a:p>
                    <a:p>
                      <a:pPr marL="0" lvl="0" indent="0" algn="l" rtl="0">
                        <a:spcBef>
                          <a:spcPts val="0"/>
                        </a:spcBef>
                        <a:spcAft>
                          <a:spcPts val="0"/>
                        </a:spcAft>
                        <a:buNone/>
                      </a:pPr>
                      <a:r>
                        <a:rPr lang="en" sz="1000" dirty="0">
                          <a:solidFill>
                            <a:schemeClr val="dk1"/>
                          </a:solidFill>
                        </a:rPr>
                        <a:t>Frequent testing schedule to account for days lost to inclement weather</a:t>
                      </a:r>
                      <a:endParaRPr sz="10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754" name="Google Shape;754;p57"/>
          <p:cNvGraphicFramePr/>
          <p:nvPr>
            <p:extLst>
              <p:ext uri="{D42A27DB-BD31-4B8C-83A1-F6EECF244321}">
                <p14:modId xmlns:p14="http://schemas.microsoft.com/office/powerpoint/2010/main" val="1000232632"/>
              </p:ext>
            </p:extLst>
          </p:nvPr>
        </p:nvGraphicFramePr>
        <p:xfrm>
          <a:off x="2963050" y="952315"/>
          <a:ext cx="6119200" cy="3504990"/>
        </p:xfrm>
        <a:graphic>
          <a:graphicData uri="http://schemas.openxmlformats.org/drawingml/2006/table">
            <a:tbl>
              <a:tblPr>
                <a:noFill/>
                <a:tableStyleId>{E18D6895-F6FA-44B1-86B1-A99637D5D8EA}</a:tableStyleId>
              </a:tblPr>
              <a:tblGrid>
                <a:gridCol w="459850">
                  <a:extLst>
                    <a:ext uri="{9D8B030D-6E8A-4147-A177-3AD203B41FA5}">
                      <a16:colId xmlns:a16="http://schemas.microsoft.com/office/drawing/2014/main" val="20000"/>
                    </a:ext>
                  </a:extLst>
                </a:gridCol>
                <a:gridCol w="1123150">
                  <a:extLst>
                    <a:ext uri="{9D8B030D-6E8A-4147-A177-3AD203B41FA5}">
                      <a16:colId xmlns:a16="http://schemas.microsoft.com/office/drawing/2014/main" val="20001"/>
                    </a:ext>
                  </a:extLst>
                </a:gridCol>
                <a:gridCol w="929275">
                  <a:extLst>
                    <a:ext uri="{9D8B030D-6E8A-4147-A177-3AD203B41FA5}">
                      <a16:colId xmlns:a16="http://schemas.microsoft.com/office/drawing/2014/main" val="20002"/>
                    </a:ext>
                  </a:extLst>
                </a:gridCol>
                <a:gridCol w="920100">
                  <a:extLst>
                    <a:ext uri="{9D8B030D-6E8A-4147-A177-3AD203B41FA5}">
                      <a16:colId xmlns:a16="http://schemas.microsoft.com/office/drawing/2014/main" val="20003"/>
                    </a:ext>
                  </a:extLst>
                </a:gridCol>
                <a:gridCol w="865000">
                  <a:extLst>
                    <a:ext uri="{9D8B030D-6E8A-4147-A177-3AD203B41FA5}">
                      <a16:colId xmlns:a16="http://schemas.microsoft.com/office/drawing/2014/main" val="20004"/>
                    </a:ext>
                  </a:extLst>
                </a:gridCol>
                <a:gridCol w="892550">
                  <a:extLst>
                    <a:ext uri="{9D8B030D-6E8A-4147-A177-3AD203B41FA5}">
                      <a16:colId xmlns:a16="http://schemas.microsoft.com/office/drawing/2014/main" val="20005"/>
                    </a:ext>
                  </a:extLst>
                </a:gridCol>
                <a:gridCol w="929275">
                  <a:extLst>
                    <a:ext uri="{9D8B030D-6E8A-4147-A177-3AD203B41FA5}">
                      <a16:colId xmlns:a16="http://schemas.microsoft.com/office/drawing/2014/main" val="20006"/>
                    </a:ext>
                  </a:extLst>
                </a:gridCol>
              </a:tblGrid>
              <a:tr h="396200">
                <a:tc gridSpan="7">
                  <a:txBody>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Severity</a:t>
                      </a:r>
                      <a:endParaRPr b="1">
                        <a:solidFill>
                          <a:schemeClr val="lt1"/>
                        </a:solidFill>
                        <a:latin typeface="Helvetica Neue"/>
                        <a:ea typeface="Helvetica Neue"/>
                        <a:cs typeface="Helvetica Neue"/>
                        <a:sym typeface="Helvetica Neue"/>
                      </a:endParaRPr>
                    </a:p>
                  </a:txBody>
                  <a:tcPr marL="91425" marR="91425" marT="91425" marB="91425">
                    <a:lnB w="9525" cap="flat" cmpd="sng">
                      <a:solidFill>
                        <a:srgbClr val="9E9E9E">
                          <a:alpha val="0"/>
                        </a:srgbClr>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25">
                <a:tc rowSpan="6">
                  <a:txBody>
                    <a:bodyPr/>
                    <a:lstStyle/>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txBody>
                  <a:tcPr marL="91425" marR="91425" marT="91425" marB="91425">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solidFill>
                      <a:schemeClr val="dk2"/>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Negligible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Minor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Moderate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Major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Severe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Very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r>
                        <a:rPr lang="en" sz="1100" b="1" dirty="0">
                          <a:solidFill>
                            <a:schemeClr val="dk2"/>
                          </a:solidFill>
                        </a:rPr>
                        <a:t>Enclosure</a:t>
                      </a:r>
                      <a:endParaRPr sz="1100" dirty="0">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sz="11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endParaRPr sz="1200" b="1">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Possible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endParaRPr sz="1100">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181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Not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100" b="1" dirty="0">
                          <a:solidFill>
                            <a:schemeClr val="dk1"/>
                          </a:solidFill>
                          <a:latin typeface="Helvetica Neue"/>
                          <a:ea typeface="Helvetica Neue"/>
                          <a:cs typeface="Helvetica Neue"/>
                          <a:sym typeface="Helvetica Neue"/>
                        </a:rPr>
                        <a:t>Enclosure</a:t>
                      </a:r>
                      <a:r>
                        <a:rPr lang="en" sz="1100" dirty="0">
                          <a:solidFill>
                            <a:schemeClr val="dk2"/>
                          </a:solidFill>
                          <a:latin typeface="Helvetica Neue"/>
                          <a:ea typeface="Helvetica Neue"/>
                          <a:cs typeface="Helvetica Neue"/>
                          <a:sym typeface="Helvetica Neue"/>
                        </a:rPr>
                        <a:t> </a:t>
                      </a:r>
                      <a:endParaRPr sz="1100" dirty="0">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extLst>
                  <a:ext uri="{0D108BD9-81ED-4DB2-BD59-A6C34878D82A}">
                    <a16:rowId xmlns:a16="http://schemas.microsoft.com/office/drawing/2014/main" val="10005"/>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Rare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cxnSp>
        <p:nvCxnSpPr>
          <p:cNvPr id="755" name="Google Shape;755;p57"/>
          <p:cNvCxnSpPr/>
          <p:nvPr/>
        </p:nvCxnSpPr>
        <p:spPr>
          <a:xfrm flipH="1">
            <a:off x="6271575" y="2175025"/>
            <a:ext cx="1314600" cy="1333500"/>
          </a:xfrm>
          <a:prstGeom prst="straightConnector1">
            <a:avLst/>
          </a:prstGeom>
          <a:noFill/>
          <a:ln w="19050" cap="flat" cmpd="sng">
            <a:solidFill>
              <a:schemeClr val="dk2"/>
            </a:solidFill>
            <a:prstDash val="solid"/>
            <a:round/>
            <a:headEnd type="none" w="med" len="med"/>
            <a:tailEnd type="triangle" w="med" len="med"/>
          </a:ln>
        </p:spPr>
      </p:cxnSp>
      <p:sp>
        <p:nvSpPr>
          <p:cNvPr id="756" name="Google Shape;756;p57"/>
          <p:cNvSpPr txBox="1"/>
          <p:nvPr/>
        </p:nvSpPr>
        <p:spPr>
          <a:xfrm rot="-5400000">
            <a:off x="1829500" y="2710675"/>
            <a:ext cx="28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lt1"/>
                </a:solidFill>
                <a:latin typeface="Helvetica Neue"/>
                <a:ea typeface="Helvetica Neue"/>
                <a:cs typeface="Helvetica Neue"/>
                <a:sym typeface="Helvetica Neue"/>
              </a:rPr>
              <a:t>Likelihood Level</a:t>
            </a:r>
            <a:endParaRPr>
              <a:latin typeface="Helvetica Neue"/>
              <a:ea typeface="Helvetica Neue"/>
              <a:cs typeface="Helvetica Neue"/>
              <a:sym typeface="Helvetica Neue"/>
            </a:endParaRPr>
          </a:p>
        </p:txBody>
      </p:sp>
      <p:sp>
        <p:nvSpPr>
          <p:cNvPr id="757" name="Google Shape;757;p5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758" name="Google Shape;758;p57"/>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759" name="Google Shape;759;p57"/>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760" name="Google Shape;760;p57"/>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Risk</a:t>
            </a:r>
            <a:endParaRPr sz="1200" b="1">
              <a:solidFill>
                <a:schemeClr val="lt2"/>
              </a:solidFill>
            </a:endParaRPr>
          </a:p>
        </p:txBody>
      </p:sp>
      <p:sp>
        <p:nvSpPr>
          <p:cNvPr id="761" name="Google Shape;761;p57"/>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762" name="Google Shape;762;p57"/>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Mitigation - Image Proc.</a:t>
            </a:r>
            <a:endParaRPr/>
          </a:p>
          <a:p>
            <a:pPr marL="0" lvl="0" indent="0" algn="l" rtl="0">
              <a:spcBef>
                <a:spcPts val="0"/>
              </a:spcBef>
              <a:spcAft>
                <a:spcPts val="0"/>
              </a:spcAft>
              <a:buNone/>
            </a:pPr>
            <a:endParaRPr/>
          </a:p>
        </p:txBody>
      </p:sp>
      <p:sp>
        <p:nvSpPr>
          <p:cNvPr id="768" name="Google Shape;768;p5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46</a:t>
            </a:fld>
            <a:endParaRPr/>
          </a:p>
        </p:txBody>
      </p:sp>
      <p:graphicFrame>
        <p:nvGraphicFramePr>
          <p:cNvPr id="769" name="Google Shape;769;p58"/>
          <p:cNvGraphicFramePr/>
          <p:nvPr>
            <p:extLst>
              <p:ext uri="{D42A27DB-BD31-4B8C-83A1-F6EECF244321}">
                <p14:modId xmlns:p14="http://schemas.microsoft.com/office/powerpoint/2010/main" val="992580541"/>
              </p:ext>
            </p:extLst>
          </p:nvPr>
        </p:nvGraphicFramePr>
        <p:xfrm>
          <a:off x="43200" y="944675"/>
          <a:ext cx="2833375" cy="2420525"/>
        </p:xfrm>
        <a:graphic>
          <a:graphicData uri="http://schemas.openxmlformats.org/drawingml/2006/table">
            <a:tbl>
              <a:tblPr>
                <a:noFill/>
                <a:tableStyleId>{E18D6895-F6FA-44B1-86B1-A99637D5D8EA}</a:tableStyleId>
              </a:tblPr>
              <a:tblGrid>
                <a:gridCol w="1588525">
                  <a:extLst>
                    <a:ext uri="{9D8B030D-6E8A-4147-A177-3AD203B41FA5}">
                      <a16:colId xmlns:a16="http://schemas.microsoft.com/office/drawing/2014/main" val="20000"/>
                    </a:ext>
                  </a:extLst>
                </a:gridCol>
                <a:gridCol w="1244850">
                  <a:extLst>
                    <a:ext uri="{9D8B030D-6E8A-4147-A177-3AD203B41FA5}">
                      <a16:colId xmlns:a16="http://schemas.microsoft.com/office/drawing/2014/main" val="20001"/>
                    </a:ext>
                  </a:extLst>
                </a:gridCol>
              </a:tblGrid>
              <a:tr h="713675">
                <a:tc>
                  <a:txBody>
                    <a:bodyPr/>
                    <a:lstStyle/>
                    <a:p>
                      <a:pPr marL="0" lvl="0" indent="0" algn="ctr" rtl="0">
                        <a:spcBef>
                          <a:spcPts val="0"/>
                        </a:spcBef>
                        <a:spcAft>
                          <a:spcPts val="0"/>
                        </a:spcAft>
                        <a:buNone/>
                      </a:pPr>
                      <a:r>
                        <a:rPr lang="en" sz="1000" b="1"/>
                        <a:t>System Risk</a:t>
                      </a:r>
                      <a:endParaRPr sz="1000" b="1"/>
                    </a:p>
                  </a:txBody>
                  <a:tcPr marL="91425" marR="91425" marT="91425" marB="91425"/>
                </a:tc>
                <a:tc>
                  <a:txBody>
                    <a:bodyPr/>
                    <a:lstStyle/>
                    <a:p>
                      <a:pPr marL="0" lvl="0" indent="0" algn="ctr" rtl="0">
                        <a:spcBef>
                          <a:spcPts val="0"/>
                        </a:spcBef>
                        <a:spcAft>
                          <a:spcPts val="0"/>
                        </a:spcAft>
                        <a:buNone/>
                      </a:pPr>
                      <a:r>
                        <a:rPr lang="en" sz="1000" b="1"/>
                        <a:t>Mitigation</a:t>
                      </a:r>
                      <a:endParaRPr sz="1000" b="1"/>
                    </a:p>
                  </a:txBody>
                  <a:tcPr marL="91425" marR="91425" marT="91425" marB="91425"/>
                </a:tc>
                <a:extLst>
                  <a:ext uri="{0D108BD9-81ED-4DB2-BD59-A6C34878D82A}">
                    <a16:rowId xmlns:a16="http://schemas.microsoft.com/office/drawing/2014/main" val="10000"/>
                  </a:ext>
                </a:extLst>
              </a:tr>
              <a:tr h="913400">
                <a:tc>
                  <a:txBody>
                    <a:bodyPr/>
                    <a:lstStyle/>
                    <a:p>
                      <a:pPr marL="0" lvl="0" indent="0" algn="ctr" rtl="0">
                        <a:spcBef>
                          <a:spcPts val="0"/>
                        </a:spcBef>
                        <a:spcAft>
                          <a:spcPts val="0"/>
                        </a:spcAft>
                        <a:buNone/>
                      </a:pPr>
                      <a:r>
                        <a:rPr lang="en" sz="1000"/>
                        <a:t>Image Proc.</a:t>
                      </a:r>
                      <a:endParaRPr sz="1000"/>
                    </a:p>
                  </a:txBody>
                  <a:tcPr marL="91425" marR="91425" marT="91425" marB="91425"/>
                </a:tc>
                <a:tc>
                  <a:txBody>
                    <a:bodyPr/>
                    <a:lstStyle/>
                    <a:p>
                      <a:pPr marL="0" lvl="0" indent="0" algn="l" rtl="0">
                        <a:spcBef>
                          <a:spcPts val="0"/>
                        </a:spcBef>
                        <a:spcAft>
                          <a:spcPts val="0"/>
                        </a:spcAft>
                        <a:buNone/>
                      </a:pPr>
                      <a:r>
                        <a:rPr lang="en" sz="1000" dirty="0">
                          <a:solidFill>
                            <a:schemeClr val="dk1"/>
                          </a:solidFill>
                        </a:rPr>
                        <a:t>Utilizes both light pollution mitigation and redundant RA/Dec measurements to ensure accurate pointing and satellite position determination</a:t>
                      </a:r>
                      <a:endParaRPr sz="1000" dirty="0">
                        <a:solidFill>
                          <a:schemeClr val="dk1"/>
                        </a:solidFill>
                      </a:endParaRPr>
                    </a:p>
                    <a:p>
                      <a:pPr marL="0" lvl="0" indent="0" algn="l" rtl="0">
                        <a:spcBef>
                          <a:spcPts val="0"/>
                        </a:spcBef>
                        <a:spcAft>
                          <a:spcPts val="0"/>
                        </a:spcAft>
                        <a:buNone/>
                      </a:pPr>
                      <a:endParaRPr sz="1000" dirty="0">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770" name="Google Shape;770;p58"/>
          <p:cNvGraphicFramePr/>
          <p:nvPr>
            <p:extLst>
              <p:ext uri="{D42A27DB-BD31-4B8C-83A1-F6EECF244321}">
                <p14:modId xmlns:p14="http://schemas.microsoft.com/office/powerpoint/2010/main" val="2790701001"/>
              </p:ext>
            </p:extLst>
          </p:nvPr>
        </p:nvGraphicFramePr>
        <p:xfrm>
          <a:off x="2963050" y="952315"/>
          <a:ext cx="6119200" cy="3504990"/>
        </p:xfrm>
        <a:graphic>
          <a:graphicData uri="http://schemas.openxmlformats.org/drawingml/2006/table">
            <a:tbl>
              <a:tblPr>
                <a:noFill/>
                <a:tableStyleId>{E18D6895-F6FA-44B1-86B1-A99637D5D8EA}</a:tableStyleId>
              </a:tblPr>
              <a:tblGrid>
                <a:gridCol w="459850">
                  <a:extLst>
                    <a:ext uri="{9D8B030D-6E8A-4147-A177-3AD203B41FA5}">
                      <a16:colId xmlns:a16="http://schemas.microsoft.com/office/drawing/2014/main" val="20000"/>
                    </a:ext>
                  </a:extLst>
                </a:gridCol>
                <a:gridCol w="1123150">
                  <a:extLst>
                    <a:ext uri="{9D8B030D-6E8A-4147-A177-3AD203B41FA5}">
                      <a16:colId xmlns:a16="http://schemas.microsoft.com/office/drawing/2014/main" val="20001"/>
                    </a:ext>
                  </a:extLst>
                </a:gridCol>
                <a:gridCol w="929275">
                  <a:extLst>
                    <a:ext uri="{9D8B030D-6E8A-4147-A177-3AD203B41FA5}">
                      <a16:colId xmlns:a16="http://schemas.microsoft.com/office/drawing/2014/main" val="20002"/>
                    </a:ext>
                  </a:extLst>
                </a:gridCol>
                <a:gridCol w="920100">
                  <a:extLst>
                    <a:ext uri="{9D8B030D-6E8A-4147-A177-3AD203B41FA5}">
                      <a16:colId xmlns:a16="http://schemas.microsoft.com/office/drawing/2014/main" val="20003"/>
                    </a:ext>
                  </a:extLst>
                </a:gridCol>
                <a:gridCol w="865000">
                  <a:extLst>
                    <a:ext uri="{9D8B030D-6E8A-4147-A177-3AD203B41FA5}">
                      <a16:colId xmlns:a16="http://schemas.microsoft.com/office/drawing/2014/main" val="20004"/>
                    </a:ext>
                  </a:extLst>
                </a:gridCol>
                <a:gridCol w="892550">
                  <a:extLst>
                    <a:ext uri="{9D8B030D-6E8A-4147-A177-3AD203B41FA5}">
                      <a16:colId xmlns:a16="http://schemas.microsoft.com/office/drawing/2014/main" val="20005"/>
                    </a:ext>
                  </a:extLst>
                </a:gridCol>
                <a:gridCol w="929275">
                  <a:extLst>
                    <a:ext uri="{9D8B030D-6E8A-4147-A177-3AD203B41FA5}">
                      <a16:colId xmlns:a16="http://schemas.microsoft.com/office/drawing/2014/main" val="20006"/>
                    </a:ext>
                  </a:extLst>
                </a:gridCol>
              </a:tblGrid>
              <a:tr h="396200">
                <a:tc gridSpan="7">
                  <a:txBody>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Severity</a:t>
                      </a:r>
                      <a:endParaRPr b="1">
                        <a:solidFill>
                          <a:schemeClr val="lt1"/>
                        </a:solidFill>
                        <a:latin typeface="Helvetica Neue"/>
                        <a:ea typeface="Helvetica Neue"/>
                        <a:cs typeface="Helvetica Neue"/>
                        <a:sym typeface="Helvetica Neue"/>
                      </a:endParaRPr>
                    </a:p>
                  </a:txBody>
                  <a:tcPr marL="91425" marR="91425" marT="91425" marB="91425">
                    <a:lnB w="9525" cap="flat" cmpd="sng">
                      <a:solidFill>
                        <a:srgbClr val="9E9E9E">
                          <a:alpha val="0"/>
                        </a:srgbClr>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25">
                <a:tc rowSpan="6">
                  <a:txBody>
                    <a:bodyPr/>
                    <a:lstStyle/>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txBody>
                  <a:tcPr marL="91425" marR="91425" marT="91425" marB="91425">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solidFill>
                      <a:schemeClr val="dk2"/>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Negligible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Minor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Moderate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Major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Severe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Very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sz="11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endParaRPr sz="1200" b="1">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Possible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000" b="1" dirty="0">
                          <a:solidFill>
                            <a:schemeClr val="dk2"/>
                          </a:solidFill>
                          <a:latin typeface="Helvetica Neue"/>
                          <a:ea typeface="Helvetica Neue"/>
                          <a:cs typeface="Helvetica Neue"/>
                          <a:sym typeface="Helvetica Neue"/>
                        </a:rPr>
                        <a:t>Image Processing</a:t>
                      </a:r>
                      <a:endParaRPr sz="1000" b="1" dirty="0">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181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Not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b="1">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extLst>
                  <a:ext uri="{0D108BD9-81ED-4DB2-BD59-A6C34878D82A}">
                    <a16:rowId xmlns:a16="http://schemas.microsoft.com/office/drawing/2014/main" val="10005"/>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Rare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000" b="1" dirty="0">
                          <a:latin typeface="Helvetica Neue"/>
                          <a:ea typeface="Helvetica Neue"/>
                          <a:cs typeface="Helvetica Neue"/>
                          <a:sym typeface="Helvetica Neue"/>
                        </a:rPr>
                        <a:t>Image Processing</a:t>
                      </a:r>
                      <a:endParaRPr sz="1000" b="1"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sp>
        <p:nvSpPr>
          <p:cNvPr id="771" name="Google Shape;771;p58"/>
          <p:cNvSpPr txBox="1"/>
          <p:nvPr/>
        </p:nvSpPr>
        <p:spPr>
          <a:xfrm rot="-5400000">
            <a:off x="1829500" y="2710675"/>
            <a:ext cx="28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lt1"/>
                </a:solidFill>
                <a:latin typeface="Helvetica Neue"/>
                <a:ea typeface="Helvetica Neue"/>
                <a:cs typeface="Helvetica Neue"/>
                <a:sym typeface="Helvetica Neue"/>
              </a:rPr>
              <a:t>Likelihood Level</a:t>
            </a:r>
            <a:endParaRPr>
              <a:latin typeface="Helvetica Neue"/>
              <a:ea typeface="Helvetica Neue"/>
              <a:cs typeface="Helvetica Neue"/>
              <a:sym typeface="Helvetica Neue"/>
            </a:endParaRPr>
          </a:p>
        </p:txBody>
      </p:sp>
      <p:cxnSp>
        <p:nvCxnSpPr>
          <p:cNvPr id="772" name="Google Shape;772;p58"/>
          <p:cNvCxnSpPr/>
          <p:nvPr/>
        </p:nvCxnSpPr>
        <p:spPr>
          <a:xfrm flipH="1">
            <a:off x="7001325" y="3176600"/>
            <a:ext cx="1199700" cy="933300"/>
          </a:xfrm>
          <a:prstGeom prst="straightConnector1">
            <a:avLst/>
          </a:prstGeom>
          <a:noFill/>
          <a:ln w="19050" cap="flat" cmpd="sng">
            <a:solidFill>
              <a:schemeClr val="dk2"/>
            </a:solidFill>
            <a:prstDash val="solid"/>
            <a:round/>
            <a:headEnd type="none" w="med" len="med"/>
            <a:tailEnd type="triangle" w="med" len="med"/>
          </a:ln>
        </p:spPr>
      </p:cxnSp>
      <p:sp>
        <p:nvSpPr>
          <p:cNvPr id="773" name="Google Shape;773;p5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774" name="Google Shape;774;p58"/>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775" name="Google Shape;775;p58"/>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776" name="Google Shape;776;p58"/>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Risk</a:t>
            </a:r>
            <a:endParaRPr sz="1200" b="1">
              <a:solidFill>
                <a:schemeClr val="lt2"/>
              </a:solidFill>
            </a:endParaRPr>
          </a:p>
        </p:txBody>
      </p:sp>
      <p:sp>
        <p:nvSpPr>
          <p:cNvPr id="777" name="Google Shape;777;p58"/>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778" name="Google Shape;778;p58"/>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5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Mitigation - OD</a:t>
            </a:r>
            <a:endParaRPr/>
          </a:p>
          <a:p>
            <a:pPr marL="0" lvl="0" indent="0" algn="l" rtl="0">
              <a:spcBef>
                <a:spcPts val="0"/>
              </a:spcBef>
              <a:spcAft>
                <a:spcPts val="0"/>
              </a:spcAft>
              <a:buNone/>
            </a:pPr>
            <a:endParaRPr/>
          </a:p>
        </p:txBody>
      </p:sp>
      <p:sp>
        <p:nvSpPr>
          <p:cNvPr id="784" name="Google Shape;784;p5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47</a:t>
            </a:fld>
            <a:endParaRPr/>
          </a:p>
        </p:txBody>
      </p:sp>
      <p:graphicFrame>
        <p:nvGraphicFramePr>
          <p:cNvPr id="785" name="Google Shape;785;p59"/>
          <p:cNvGraphicFramePr/>
          <p:nvPr>
            <p:extLst>
              <p:ext uri="{D42A27DB-BD31-4B8C-83A1-F6EECF244321}">
                <p14:modId xmlns:p14="http://schemas.microsoft.com/office/powerpoint/2010/main" val="274450667"/>
              </p:ext>
            </p:extLst>
          </p:nvPr>
        </p:nvGraphicFramePr>
        <p:xfrm>
          <a:off x="43200" y="944675"/>
          <a:ext cx="2833375" cy="2108423"/>
        </p:xfrm>
        <a:graphic>
          <a:graphicData uri="http://schemas.openxmlformats.org/drawingml/2006/table">
            <a:tbl>
              <a:tblPr>
                <a:noFill/>
                <a:tableStyleId>{E18D6895-F6FA-44B1-86B1-A99637D5D8EA}</a:tableStyleId>
              </a:tblPr>
              <a:tblGrid>
                <a:gridCol w="1588525">
                  <a:extLst>
                    <a:ext uri="{9D8B030D-6E8A-4147-A177-3AD203B41FA5}">
                      <a16:colId xmlns:a16="http://schemas.microsoft.com/office/drawing/2014/main" val="20000"/>
                    </a:ext>
                  </a:extLst>
                </a:gridCol>
                <a:gridCol w="1244850">
                  <a:extLst>
                    <a:ext uri="{9D8B030D-6E8A-4147-A177-3AD203B41FA5}">
                      <a16:colId xmlns:a16="http://schemas.microsoft.com/office/drawing/2014/main" val="20001"/>
                    </a:ext>
                  </a:extLst>
                </a:gridCol>
              </a:tblGrid>
              <a:tr h="713675">
                <a:tc>
                  <a:txBody>
                    <a:bodyPr/>
                    <a:lstStyle/>
                    <a:p>
                      <a:pPr marL="0" lvl="0" indent="0" algn="ctr" rtl="0">
                        <a:spcBef>
                          <a:spcPts val="0"/>
                        </a:spcBef>
                        <a:spcAft>
                          <a:spcPts val="0"/>
                        </a:spcAft>
                        <a:buNone/>
                      </a:pPr>
                      <a:r>
                        <a:rPr lang="en" sz="1000" b="1"/>
                        <a:t>System Risk</a:t>
                      </a:r>
                      <a:endParaRPr sz="1000" b="1"/>
                    </a:p>
                  </a:txBody>
                  <a:tcPr marL="91425" marR="91425" marT="91425" marB="91425"/>
                </a:tc>
                <a:tc>
                  <a:txBody>
                    <a:bodyPr/>
                    <a:lstStyle/>
                    <a:p>
                      <a:pPr marL="0" lvl="0" indent="0" algn="ctr" rtl="0">
                        <a:spcBef>
                          <a:spcPts val="0"/>
                        </a:spcBef>
                        <a:spcAft>
                          <a:spcPts val="0"/>
                        </a:spcAft>
                        <a:buNone/>
                      </a:pPr>
                      <a:r>
                        <a:rPr lang="en" sz="1000" b="1" dirty="0"/>
                        <a:t>Mitigation</a:t>
                      </a:r>
                      <a:endParaRPr sz="1000" b="1" dirty="0"/>
                    </a:p>
                  </a:txBody>
                  <a:tcPr marL="91425" marR="91425" marT="91425" marB="91425"/>
                </a:tc>
                <a:extLst>
                  <a:ext uri="{0D108BD9-81ED-4DB2-BD59-A6C34878D82A}">
                    <a16:rowId xmlns:a16="http://schemas.microsoft.com/office/drawing/2014/main" val="10000"/>
                  </a:ext>
                </a:extLst>
              </a:tr>
              <a:tr h="913400">
                <a:tc>
                  <a:txBody>
                    <a:bodyPr/>
                    <a:lstStyle/>
                    <a:p>
                      <a:pPr marL="0" lvl="0" indent="0" algn="ctr" rtl="0">
                        <a:spcBef>
                          <a:spcPts val="0"/>
                        </a:spcBef>
                        <a:spcAft>
                          <a:spcPts val="0"/>
                        </a:spcAft>
                        <a:buNone/>
                      </a:pPr>
                      <a:r>
                        <a:rPr lang="en" sz="1000" dirty="0"/>
                        <a:t>OD</a:t>
                      </a:r>
                      <a:endParaRPr sz="1000" dirty="0"/>
                    </a:p>
                  </a:txBody>
                  <a:tcPr marL="91425" marR="91425" marT="91425" marB="91425"/>
                </a:tc>
                <a:tc>
                  <a:txBody>
                    <a:bodyPr/>
                    <a:lstStyle/>
                    <a:p>
                      <a:pPr marL="0" lvl="0" indent="0" algn="l" rtl="0">
                        <a:lnSpc>
                          <a:spcPct val="115000"/>
                        </a:lnSpc>
                        <a:spcBef>
                          <a:spcPts val="0"/>
                        </a:spcBef>
                        <a:spcAft>
                          <a:spcPts val="0"/>
                        </a:spcAft>
                        <a:buNone/>
                      </a:pPr>
                      <a:r>
                        <a:rPr lang="en" sz="1000" dirty="0">
                          <a:solidFill>
                            <a:schemeClr val="dk1"/>
                          </a:solidFill>
                        </a:rPr>
                        <a:t>Correction by checking against orbital elements generated from 3 images each with a 10 minute interval apart</a:t>
                      </a:r>
                      <a:endParaRPr sz="1000" dirty="0">
                        <a:solidFill>
                          <a:schemeClr val="dk1"/>
                        </a:solidFill>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786" name="Google Shape;786;p59"/>
          <p:cNvGraphicFramePr/>
          <p:nvPr/>
        </p:nvGraphicFramePr>
        <p:xfrm>
          <a:off x="2963050" y="952315"/>
          <a:ext cx="6119200" cy="3504990"/>
        </p:xfrm>
        <a:graphic>
          <a:graphicData uri="http://schemas.openxmlformats.org/drawingml/2006/table">
            <a:tbl>
              <a:tblPr>
                <a:noFill/>
                <a:tableStyleId>{E18D6895-F6FA-44B1-86B1-A99637D5D8EA}</a:tableStyleId>
              </a:tblPr>
              <a:tblGrid>
                <a:gridCol w="459850">
                  <a:extLst>
                    <a:ext uri="{9D8B030D-6E8A-4147-A177-3AD203B41FA5}">
                      <a16:colId xmlns:a16="http://schemas.microsoft.com/office/drawing/2014/main" val="20000"/>
                    </a:ext>
                  </a:extLst>
                </a:gridCol>
                <a:gridCol w="1123150">
                  <a:extLst>
                    <a:ext uri="{9D8B030D-6E8A-4147-A177-3AD203B41FA5}">
                      <a16:colId xmlns:a16="http://schemas.microsoft.com/office/drawing/2014/main" val="20001"/>
                    </a:ext>
                  </a:extLst>
                </a:gridCol>
                <a:gridCol w="929275">
                  <a:extLst>
                    <a:ext uri="{9D8B030D-6E8A-4147-A177-3AD203B41FA5}">
                      <a16:colId xmlns:a16="http://schemas.microsoft.com/office/drawing/2014/main" val="20002"/>
                    </a:ext>
                  </a:extLst>
                </a:gridCol>
                <a:gridCol w="920100">
                  <a:extLst>
                    <a:ext uri="{9D8B030D-6E8A-4147-A177-3AD203B41FA5}">
                      <a16:colId xmlns:a16="http://schemas.microsoft.com/office/drawing/2014/main" val="20003"/>
                    </a:ext>
                  </a:extLst>
                </a:gridCol>
                <a:gridCol w="865000">
                  <a:extLst>
                    <a:ext uri="{9D8B030D-6E8A-4147-A177-3AD203B41FA5}">
                      <a16:colId xmlns:a16="http://schemas.microsoft.com/office/drawing/2014/main" val="20004"/>
                    </a:ext>
                  </a:extLst>
                </a:gridCol>
                <a:gridCol w="892550">
                  <a:extLst>
                    <a:ext uri="{9D8B030D-6E8A-4147-A177-3AD203B41FA5}">
                      <a16:colId xmlns:a16="http://schemas.microsoft.com/office/drawing/2014/main" val="20005"/>
                    </a:ext>
                  </a:extLst>
                </a:gridCol>
                <a:gridCol w="929275">
                  <a:extLst>
                    <a:ext uri="{9D8B030D-6E8A-4147-A177-3AD203B41FA5}">
                      <a16:colId xmlns:a16="http://schemas.microsoft.com/office/drawing/2014/main" val="20006"/>
                    </a:ext>
                  </a:extLst>
                </a:gridCol>
              </a:tblGrid>
              <a:tr h="396200">
                <a:tc gridSpan="7">
                  <a:txBody>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Severity</a:t>
                      </a:r>
                      <a:endParaRPr b="1">
                        <a:solidFill>
                          <a:schemeClr val="lt1"/>
                        </a:solidFill>
                        <a:latin typeface="Helvetica Neue"/>
                        <a:ea typeface="Helvetica Neue"/>
                        <a:cs typeface="Helvetica Neue"/>
                        <a:sym typeface="Helvetica Neue"/>
                      </a:endParaRPr>
                    </a:p>
                  </a:txBody>
                  <a:tcPr marL="91425" marR="91425" marT="91425" marB="91425">
                    <a:lnB w="9525" cap="flat" cmpd="sng">
                      <a:solidFill>
                        <a:srgbClr val="9E9E9E">
                          <a:alpha val="0"/>
                        </a:srgbClr>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25">
                <a:tc rowSpan="6">
                  <a:txBody>
                    <a:bodyPr/>
                    <a:lstStyle/>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txBody>
                  <a:tcPr marL="91425" marR="91425" marT="91425" marB="91425">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solidFill>
                      <a:schemeClr val="dk2"/>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Negligible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Minor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Moderate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Major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Severe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Very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sz="11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OD</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endParaRPr sz="1200" b="1">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Possible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OD</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endParaRPr sz="1100">
                        <a:solidFill>
                          <a:schemeClr val="dk2"/>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181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Not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extLst>
                  <a:ext uri="{0D108BD9-81ED-4DB2-BD59-A6C34878D82A}">
                    <a16:rowId xmlns:a16="http://schemas.microsoft.com/office/drawing/2014/main" val="10005"/>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Rare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sp>
        <p:nvSpPr>
          <p:cNvPr id="787" name="Google Shape;787;p59"/>
          <p:cNvSpPr txBox="1"/>
          <p:nvPr/>
        </p:nvSpPr>
        <p:spPr>
          <a:xfrm rot="-5400000">
            <a:off x="1829500" y="2710675"/>
            <a:ext cx="28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b="1">
                <a:solidFill>
                  <a:schemeClr val="lt1"/>
                </a:solidFill>
                <a:latin typeface="Helvetica Neue"/>
                <a:ea typeface="Helvetica Neue"/>
                <a:cs typeface="Helvetica Neue"/>
                <a:sym typeface="Helvetica Neue"/>
              </a:rPr>
              <a:t>Likelihood Level</a:t>
            </a:r>
            <a:endParaRPr>
              <a:latin typeface="Helvetica Neue"/>
              <a:ea typeface="Helvetica Neue"/>
              <a:cs typeface="Helvetica Neue"/>
              <a:sym typeface="Helvetica Neue"/>
            </a:endParaRPr>
          </a:p>
        </p:txBody>
      </p:sp>
      <p:cxnSp>
        <p:nvCxnSpPr>
          <p:cNvPr id="788" name="Google Shape;788;p59"/>
          <p:cNvCxnSpPr/>
          <p:nvPr/>
        </p:nvCxnSpPr>
        <p:spPr>
          <a:xfrm flipH="1">
            <a:off x="5250100" y="2603650"/>
            <a:ext cx="2295600" cy="485700"/>
          </a:xfrm>
          <a:prstGeom prst="straightConnector1">
            <a:avLst/>
          </a:prstGeom>
          <a:noFill/>
          <a:ln w="19050" cap="flat" cmpd="sng">
            <a:solidFill>
              <a:schemeClr val="dk2"/>
            </a:solidFill>
            <a:prstDash val="solid"/>
            <a:round/>
            <a:headEnd type="none" w="med" len="med"/>
            <a:tailEnd type="triangle" w="med" len="med"/>
          </a:ln>
        </p:spPr>
      </p:cxnSp>
      <p:sp>
        <p:nvSpPr>
          <p:cNvPr id="789" name="Google Shape;789;p5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790" name="Google Shape;790;p59"/>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791" name="Google Shape;791;p59"/>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792" name="Google Shape;792;p59"/>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Risk</a:t>
            </a:r>
            <a:endParaRPr sz="1200" b="1">
              <a:solidFill>
                <a:schemeClr val="lt2"/>
              </a:solidFill>
            </a:endParaRPr>
          </a:p>
        </p:txBody>
      </p:sp>
      <p:sp>
        <p:nvSpPr>
          <p:cNvPr id="793" name="Google Shape;793;p59"/>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794" name="Google Shape;794;p59"/>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6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Post-Mitigation Matrix</a:t>
            </a:r>
            <a:endParaRPr/>
          </a:p>
        </p:txBody>
      </p:sp>
      <p:sp>
        <p:nvSpPr>
          <p:cNvPr id="800" name="Google Shape;800;p6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48</a:t>
            </a:fld>
            <a:endParaRPr/>
          </a:p>
        </p:txBody>
      </p:sp>
      <p:graphicFrame>
        <p:nvGraphicFramePr>
          <p:cNvPr id="801" name="Google Shape;801;p60"/>
          <p:cNvGraphicFramePr/>
          <p:nvPr>
            <p:extLst>
              <p:ext uri="{D42A27DB-BD31-4B8C-83A1-F6EECF244321}">
                <p14:modId xmlns:p14="http://schemas.microsoft.com/office/powerpoint/2010/main" val="803216675"/>
              </p:ext>
            </p:extLst>
          </p:nvPr>
        </p:nvGraphicFramePr>
        <p:xfrm>
          <a:off x="1512400" y="930703"/>
          <a:ext cx="6119200" cy="3626910"/>
        </p:xfrm>
        <a:graphic>
          <a:graphicData uri="http://schemas.openxmlformats.org/drawingml/2006/table">
            <a:tbl>
              <a:tblPr>
                <a:noFill/>
                <a:tableStyleId>{E18D6895-F6FA-44B1-86B1-A99637D5D8EA}</a:tableStyleId>
              </a:tblPr>
              <a:tblGrid>
                <a:gridCol w="459850">
                  <a:extLst>
                    <a:ext uri="{9D8B030D-6E8A-4147-A177-3AD203B41FA5}">
                      <a16:colId xmlns:a16="http://schemas.microsoft.com/office/drawing/2014/main" val="20000"/>
                    </a:ext>
                  </a:extLst>
                </a:gridCol>
                <a:gridCol w="1123150">
                  <a:extLst>
                    <a:ext uri="{9D8B030D-6E8A-4147-A177-3AD203B41FA5}">
                      <a16:colId xmlns:a16="http://schemas.microsoft.com/office/drawing/2014/main" val="20001"/>
                    </a:ext>
                  </a:extLst>
                </a:gridCol>
                <a:gridCol w="929275">
                  <a:extLst>
                    <a:ext uri="{9D8B030D-6E8A-4147-A177-3AD203B41FA5}">
                      <a16:colId xmlns:a16="http://schemas.microsoft.com/office/drawing/2014/main" val="20002"/>
                    </a:ext>
                  </a:extLst>
                </a:gridCol>
                <a:gridCol w="920100">
                  <a:extLst>
                    <a:ext uri="{9D8B030D-6E8A-4147-A177-3AD203B41FA5}">
                      <a16:colId xmlns:a16="http://schemas.microsoft.com/office/drawing/2014/main" val="20003"/>
                    </a:ext>
                  </a:extLst>
                </a:gridCol>
                <a:gridCol w="865000">
                  <a:extLst>
                    <a:ext uri="{9D8B030D-6E8A-4147-A177-3AD203B41FA5}">
                      <a16:colId xmlns:a16="http://schemas.microsoft.com/office/drawing/2014/main" val="20004"/>
                    </a:ext>
                  </a:extLst>
                </a:gridCol>
                <a:gridCol w="892550">
                  <a:extLst>
                    <a:ext uri="{9D8B030D-6E8A-4147-A177-3AD203B41FA5}">
                      <a16:colId xmlns:a16="http://schemas.microsoft.com/office/drawing/2014/main" val="20005"/>
                    </a:ext>
                  </a:extLst>
                </a:gridCol>
                <a:gridCol w="929275">
                  <a:extLst>
                    <a:ext uri="{9D8B030D-6E8A-4147-A177-3AD203B41FA5}">
                      <a16:colId xmlns:a16="http://schemas.microsoft.com/office/drawing/2014/main" val="20006"/>
                    </a:ext>
                  </a:extLst>
                </a:gridCol>
              </a:tblGrid>
              <a:tr h="396200">
                <a:tc gridSpan="7">
                  <a:txBody>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Severity</a:t>
                      </a:r>
                      <a:endParaRPr b="1">
                        <a:solidFill>
                          <a:schemeClr val="lt1"/>
                        </a:solidFill>
                        <a:latin typeface="Helvetica Neue"/>
                        <a:ea typeface="Helvetica Neue"/>
                        <a:cs typeface="Helvetica Neue"/>
                        <a:sym typeface="Helvetica Neue"/>
                      </a:endParaRPr>
                    </a:p>
                  </a:txBody>
                  <a:tcPr marL="91425" marR="91425" marT="91425" marB="91425">
                    <a:lnB w="9525" cap="flat" cmpd="sng">
                      <a:solidFill>
                        <a:srgbClr val="9E9E9E">
                          <a:alpha val="0"/>
                        </a:srgbClr>
                      </a:solidFill>
                      <a:prstDash val="solid"/>
                      <a:round/>
                      <a:headEnd type="none" w="sm" len="sm"/>
                      <a:tailEnd type="none" w="sm" len="sm"/>
                    </a:lnB>
                    <a:solidFill>
                      <a:schemeClr val="dk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18125">
                <a:tc rowSpan="6">
                  <a:txBody>
                    <a:bodyPr/>
                    <a:lstStyle/>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sz="1100">
                        <a:latin typeface="Helvetica Neue"/>
                        <a:ea typeface="Helvetica Neue"/>
                        <a:cs typeface="Helvetica Neue"/>
                        <a:sym typeface="Helvetica Neue"/>
                      </a:endParaRPr>
                    </a:p>
                    <a:p>
                      <a:pPr marL="0" lvl="0" indent="0" algn="ctr" rtl="0">
                        <a:spcBef>
                          <a:spcPts val="0"/>
                        </a:spcBef>
                        <a:spcAft>
                          <a:spcPts val="0"/>
                        </a:spcAft>
                        <a:buNone/>
                      </a:pPr>
                      <a:endParaRPr>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endParaRPr b="1">
                        <a:solidFill>
                          <a:schemeClr val="lt1"/>
                        </a:solidFill>
                        <a:latin typeface="Helvetica Neue"/>
                        <a:ea typeface="Helvetica Neue"/>
                        <a:cs typeface="Helvetica Neue"/>
                        <a:sym typeface="Helvetica Neue"/>
                      </a:endParaRPr>
                    </a:p>
                  </a:txBody>
                  <a:tcPr marL="91425" marR="91425" marT="91425" marB="91425">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solidFill>
                      <a:schemeClr val="dk2"/>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Negligible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Minor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Moderate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Major</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Severe</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Very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5</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r>
                        <a:rPr lang="en" sz="1100" b="1" dirty="0">
                          <a:solidFill>
                            <a:srgbClr val="666666"/>
                          </a:solidFill>
                        </a:rPr>
                        <a:t>Enclosure</a:t>
                      </a:r>
                      <a:endParaRPr sz="1100" dirty="0">
                        <a:solidFill>
                          <a:srgbClr val="666666"/>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18125">
                <a:tc vMerge="1">
                  <a:txBody>
                    <a:bodyPr/>
                    <a:lstStyle/>
                    <a:p>
                      <a:endParaRPr lang="en-US"/>
                    </a:p>
                  </a:txBody>
                  <a:tcPr/>
                </a:tc>
                <a:tc>
                  <a:txBody>
                    <a:bodyPr/>
                    <a:lstStyle/>
                    <a:p>
                      <a:pPr marL="0" lvl="0" indent="0" algn="ctr" rtl="0">
                        <a:spcBef>
                          <a:spcPts val="0"/>
                        </a:spcBef>
                        <a:spcAft>
                          <a:spcPts val="0"/>
                        </a:spcAft>
                        <a:buNone/>
                      </a:pPr>
                      <a:r>
                        <a:rPr lang="en" sz="1100">
                          <a:latin typeface="Helvetica Neue"/>
                          <a:ea typeface="Helvetica Neue"/>
                          <a:cs typeface="Helvetica Neue"/>
                          <a:sym typeface="Helvetica Neue"/>
                        </a:rPr>
                        <a:t>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4</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100" b="1">
                          <a:solidFill>
                            <a:srgbClr val="666666"/>
                          </a:solidFill>
                          <a:latin typeface="Helvetica Neue"/>
                          <a:ea typeface="Helvetica Neue"/>
                          <a:cs typeface="Helvetica Neue"/>
                          <a:sym typeface="Helvetica Neue"/>
                        </a:rPr>
                        <a:t>OD</a:t>
                      </a:r>
                      <a:endParaRPr sz="1100" b="1">
                        <a:solidFill>
                          <a:srgbClr val="666666"/>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Clr>
                          <a:schemeClr val="dk1"/>
                        </a:buClr>
                        <a:buSzPts val="1100"/>
                        <a:buFont typeface="Arial"/>
                        <a:buNone/>
                      </a:pPr>
                      <a:r>
                        <a:rPr lang="en" sz="1100" b="1">
                          <a:solidFill>
                            <a:srgbClr val="666666"/>
                          </a:solidFill>
                        </a:rPr>
                        <a:t>Optics II</a:t>
                      </a:r>
                      <a:endParaRPr sz="1200" b="1">
                        <a:solidFill>
                          <a:srgbClr val="666666"/>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Possible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3</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OD</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Clr>
                          <a:schemeClr val="dk1"/>
                        </a:buClr>
                        <a:buSzPts val="1100"/>
                        <a:buFont typeface="Arial"/>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9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tc>
                  <a:txBody>
                    <a:bodyPr/>
                    <a:lstStyle/>
                    <a:p>
                      <a:pPr marL="0" lvl="0" indent="0" algn="ctr" rtl="0">
                        <a:spcBef>
                          <a:spcPts val="0"/>
                        </a:spcBef>
                        <a:spcAft>
                          <a:spcPts val="0"/>
                        </a:spcAft>
                        <a:buNone/>
                      </a:pPr>
                      <a:r>
                        <a:rPr lang="en" sz="1000" b="1" dirty="0">
                          <a:solidFill>
                            <a:srgbClr val="666666"/>
                          </a:solidFill>
                          <a:latin typeface="Helvetica Neue"/>
                          <a:ea typeface="Helvetica Neue"/>
                          <a:cs typeface="Helvetica Neue"/>
                          <a:sym typeface="Helvetica Neue"/>
                        </a:rPr>
                        <a:t>Image Processing</a:t>
                      </a:r>
                      <a:endParaRPr sz="1000" b="1" dirty="0">
                        <a:solidFill>
                          <a:srgbClr val="666666"/>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000" b="1" dirty="0">
                          <a:solidFill>
                            <a:srgbClr val="666666"/>
                          </a:solidFill>
                        </a:rPr>
                        <a:t>Optics I</a:t>
                      </a:r>
                      <a:endParaRPr sz="1000" b="1" dirty="0">
                        <a:solidFill>
                          <a:srgbClr val="666666"/>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18125">
                <a:tc vMerge="1">
                  <a:txBody>
                    <a:bodyPr/>
                    <a:lstStyle/>
                    <a:p>
                      <a:endParaRPr lang="en-US"/>
                    </a:p>
                  </a:txBody>
                  <a:tcPr/>
                </a:tc>
                <a:tc>
                  <a:txBody>
                    <a:bodyPr/>
                    <a:lstStyle/>
                    <a:p>
                      <a:pPr marL="0" lvl="0" indent="0" algn="ctr"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Not Likely</a:t>
                      </a:r>
                      <a:endParaRPr sz="1100">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2</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Enclosure</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100" b="1" dirty="0">
                          <a:solidFill>
                            <a:schemeClr val="dk1"/>
                          </a:solidFill>
                          <a:latin typeface="Helvetica Neue"/>
                          <a:ea typeface="Helvetica Neue"/>
                          <a:cs typeface="Helvetica Neue"/>
                          <a:sym typeface="Helvetica Neue"/>
                        </a:rPr>
                        <a:t>Optics II</a:t>
                      </a:r>
                      <a:endParaRPr sz="11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100" b="1" dirty="0">
                        <a:solidFill>
                          <a:schemeClr val="dk1"/>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6B26B"/>
                    </a:solidFill>
                  </a:tcPr>
                </a:tc>
                <a:extLst>
                  <a:ext uri="{0D108BD9-81ED-4DB2-BD59-A6C34878D82A}">
                    <a16:rowId xmlns:a16="http://schemas.microsoft.com/office/drawing/2014/main" val="10005"/>
                  </a:ext>
                </a:extLst>
              </a:tr>
              <a:tr h="518125">
                <a:tc vMerge="1">
                  <a:txBody>
                    <a:bodyPr/>
                    <a:lstStyle/>
                    <a:p>
                      <a:endParaRPr lang="en-US"/>
                    </a:p>
                  </a:txBody>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Rare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b="1">
                          <a:latin typeface="Helvetica Neue"/>
                          <a:ea typeface="Helvetica Neue"/>
                          <a:cs typeface="Helvetica Neue"/>
                          <a:sym typeface="Helvetica Neue"/>
                        </a:rPr>
                        <a:t>1</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9D9D9"/>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000" b="1" dirty="0">
                          <a:latin typeface="Helvetica Neue"/>
                          <a:ea typeface="Helvetica Neue"/>
                          <a:cs typeface="Helvetica Neue"/>
                          <a:sym typeface="Helvetica Neue"/>
                        </a:rPr>
                        <a:t>Image</a:t>
                      </a:r>
                      <a:r>
                        <a:rPr lang="en" sz="1100" b="1" dirty="0">
                          <a:latin typeface="Helvetica Neue"/>
                          <a:ea typeface="Helvetica Neue"/>
                          <a:cs typeface="Helvetica Neue"/>
                          <a:sym typeface="Helvetica Neue"/>
                        </a:rPr>
                        <a:t> </a:t>
                      </a:r>
                      <a:r>
                        <a:rPr lang="en" sz="1000" b="1" dirty="0">
                          <a:latin typeface="Helvetica Neue"/>
                          <a:ea typeface="Helvetica Neue"/>
                          <a:cs typeface="Helvetica Neue"/>
                          <a:sym typeface="Helvetica Neue"/>
                        </a:rPr>
                        <a:t>Processing</a:t>
                      </a:r>
                      <a:endParaRPr sz="1000" b="1"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100" b="1">
                          <a:latin typeface="Helvetica Neue"/>
                          <a:ea typeface="Helvetica Neue"/>
                          <a:cs typeface="Helvetica Neue"/>
                          <a:sym typeface="Helvetica Neue"/>
                        </a:rPr>
                        <a:t>Optics I</a:t>
                      </a:r>
                      <a:endParaRPr sz="11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l" rtl="0">
                        <a:spcBef>
                          <a:spcPts val="0"/>
                        </a:spcBef>
                        <a:spcAft>
                          <a:spcPts val="0"/>
                        </a:spcAft>
                        <a:buNone/>
                      </a:pPr>
                      <a:endParaRPr sz="1100" b="1" dirty="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sp>
        <p:nvSpPr>
          <p:cNvPr id="802" name="Google Shape;802;p60"/>
          <p:cNvSpPr txBox="1"/>
          <p:nvPr/>
        </p:nvSpPr>
        <p:spPr>
          <a:xfrm rot="-5400000">
            <a:off x="362300" y="2613175"/>
            <a:ext cx="28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lt1"/>
                </a:solidFill>
                <a:latin typeface="Helvetica Neue"/>
                <a:ea typeface="Helvetica Neue"/>
                <a:cs typeface="Helvetica Neue"/>
                <a:sym typeface="Helvetica Neue"/>
              </a:rPr>
              <a:t>Likelihood Level</a:t>
            </a:r>
            <a:endParaRPr>
              <a:latin typeface="Helvetica Neue"/>
              <a:ea typeface="Helvetica Neue"/>
              <a:cs typeface="Helvetica Neue"/>
              <a:sym typeface="Helvetica Neue"/>
            </a:endParaRPr>
          </a:p>
        </p:txBody>
      </p:sp>
      <p:cxnSp>
        <p:nvCxnSpPr>
          <p:cNvPr id="803" name="Google Shape;803;p60"/>
          <p:cNvCxnSpPr/>
          <p:nvPr/>
        </p:nvCxnSpPr>
        <p:spPr>
          <a:xfrm flipH="1">
            <a:off x="4707325" y="2100300"/>
            <a:ext cx="1183200" cy="1370100"/>
          </a:xfrm>
          <a:prstGeom prst="straightConnector1">
            <a:avLst/>
          </a:prstGeom>
          <a:noFill/>
          <a:ln w="19050" cap="flat" cmpd="sng">
            <a:solidFill>
              <a:schemeClr val="dk2"/>
            </a:solidFill>
            <a:prstDash val="solid"/>
            <a:round/>
            <a:headEnd type="none" w="med" len="med"/>
            <a:tailEnd type="triangle" w="med" len="med"/>
          </a:ln>
        </p:spPr>
      </p:cxnSp>
      <p:cxnSp>
        <p:nvCxnSpPr>
          <p:cNvPr id="804" name="Google Shape;804;p60"/>
          <p:cNvCxnSpPr/>
          <p:nvPr/>
        </p:nvCxnSpPr>
        <p:spPr>
          <a:xfrm flipH="1">
            <a:off x="3754575" y="2576525"/>
            <a:ext cx="2331900" cy="455700"/>
          </a:xfrm>
          <a:prstGeom prst="straightConnector1">
            <a:avLst/>
          </a:prstGeom>
          <a:noFill/>
          <a:ln w="19050" cap="flat" cmpd="sng">
            <a:solidFill>
              <a:schemeClr val="dk2"/>
            </a:solidFill>
            <a:prstDash val="solid"/>
            <a:round/>
            <a:headEnd type="none" w="med" len="med"/>
            <a:tailEnd type="triangle" w="med" len="med"/>
          </a:ln>
        </p:spPr>
      </p:cxnSp>
      <p:cxnSp>
        <p:nvCxnSpPr>
          <p:cNvPr id="805" name="Google Shape;805;p60"/>
          <p:cNvCxnSpPr/>
          <p:nvPr/>
        </p:nvCxnSpPr>
        <p:spPr>
          <a:xfrm flipH="1">
            <a:off x="6507950" y="3457575"/>
            <a:ext cx="421500" cy="691500"/>
          </a:xfrm>
          <a:prstGeom prst="straightConnector1">
            <a:avLst/>
          </a:prstGeom>
          <a:noFill/>
          <a:ln w="19050" cap="flat" cmpd="sng">
            <a:solidFill>
              <a:schemeClr val="dk2"/>
            </a:solidFill>
            <a:prstDash val="solid"/>
            <a:round/>
            <a:headEnd type="none" w="med" len="med"/>
            <a:tailEnd type="triangle" w="med" len="med"/>
          </a:ln>
        </p:spPr>
      </p:cxnSp>
      <p:cxnSp>
        <p:nvCxnSpPr>
          <p:cNvPr id="806" name="Google Shape;806;p60"/>
          <p:cNvCxnSpPr/>
          <p:nvPr/>
        </p:nvCxnSpPr>
        <p:spPr>
          <a:xfrm flipH="1">
            <a:off x="7546875" y="2571750"/>
            <a:ext cx="9600" cy="1228800"/>
          </a:xfrm>
          <a:prstGeom prst="straightConnector1">
            <a:avLst/>
          </a:prstGeom>
          <a:noFill/>
          <a:ln w="19050" cap="flat" cmpd="sng">
            <a:solidFill>
              <a:schemeClr val="dk2"/>
            </a:solidFill>
            <a:prstDash val="solid"/>
            <a:round/>
            <a:headEnd type="none" w="med" len="med"/>
            <a:tailEnd type="triangle" w="med" len="med"/>
          </a:ln>
        </p:spPr>
      </p:cxnSp>
      <p:cxnSp>
        <p:nvCxnSpPr>
          <p:cNvPr id="807" name="Google Shape;807;p60"/>
          <p:cNvCxnSpPr/>
          <p:nvPr/>
        </p:nvCxnSpPr>
        <p:spPr>
          <a:xfrm flipH="1">
            <a:off x="5684900" y="3095625"/>
            <a:ext cx="1035000" cy="1137000"/>
          </a:xfrm>
          <a:prstGeom prst="straightConnector1">
            <a:avLst/>
          </a:prstGeom>
          <a:noFill/>
          <a:ln w="19050" cap="flat" cmpd="sng">
            <a:solidFill>
              <a:schemeClr val="dk2"/>
            </a:solidFill>
            <a:prstDash val="solid"/>
            <a:round/>
            <a:headEnd type="none" w="med" len="med"/>
            <a:tailEnd type="triangle" w="med" len="med"/>
          </a:ln>
        </p:spPr>
      </p:cxnSp>
      <p:sp>
        <p:nvSpPr>
          <p:cNvPr id="808" name="Google Shape;808;p6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809" name="Google Shape;809;p60"/>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810" name="Google Shape;810;p60"/>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811" name="Google Shape;811;p60"/>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Risk</a:t>
            </a:r>
            <a:endParaRPr sz="1200" b="1">
              <a:solidFill>
                <a:schemeClr val="lt2"/>
              </a:solidFill>
            </a:endParaRPr>
          </a:p>
        </p:txBody>
      </p:sp>
      <p:sp>
        <p:nvSpPr>
          <p:cNvPr id="812" name="Google Shape;812;p60"/>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813" name="Google Shape;813;p60"/>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817"/>
        <p:cNvGrpSpPr/>
        <p:nvPr/>
      </p:nvGrpSpPr>
      <p:grpSpPr>
        <a:xfrm>
          <a:off x="0" y="0"/>
          <a:ext cx="0" cy="0"/>
          <a:chOff x="0" y="0"/>
          <a:chExt cx="0" cy="0"/>
        </a:xfrm>
      </p:grpSpPr>
      <p:sp>
        <p:nvSpPr>
          <p:cNvPr id="818" name="Google Shape;818;p61"/>
          <p:cNvSpPr txBox="1">
            <a:spLocks noGrp="1"/>
          </p:cNvSpPr>
          <p:nvPr>
            <p:ph type="ctrTitle"/>
          </p:nvPr>
        </p:nvSpPr>
        <p:spPr>
          <a:xfrm>
            <a:off x="2162700" y="1771800"/>
            <a:ext cx="4818600" cy="1599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Verification and Validation</a:t>
            </a:r>
            <a:endParaRPr sz="4310" b="1">
              <a:solidFill>
                <a:srgbClr val="EFEFEF"/>
              </a:solidFill>
            </a:endParaRPr>
          </a:p>
        </p:txBody>
      </p:sp>
      <p:sp>
        <p:nvSpPr>
          <p:cNvPr id="819" name="Google Shape;819;p61"/>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49</a:t>
            </a:fld>
            <a:endParaRPr sz="1300">
              <a:solidFill>
                <a:schemeClr val="lt1"/>
              </a:solidFill>
              <a:latin typeface="Helvetica Neue"/>
              <a:ea typeface="Helvetica Neue"/>
              <a:cs typeface="Helvetica Neue"/>
              <a:sym typeface="Helvetica Neue"/>
            </a:endParaRPr>
          </a:p>
        </p:txBody>
      </p:sp>
      <p:sp>
        <p:nvSpPr>
          <p:cNvPr id="820" name="Google Shape;820;p6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821" name="Google Shape;821;p61"/>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822" name="Google Shape;822;p61"/>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823" name="Google Shape;823;p61"/>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824" name="Google Shape;824;p61"/>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V&amp;V</a:t>
            </a:r>
            <a:endParaRPr sz="1200" b="1">
              <a:solidFill>
                <a:schemeClr val="lt2"/>
              </a:solidFill>
            </a:endParaRPr>
          </a:p>
        </p:txBody>
      </p:sp>
      <p:sp>
        <p:nvSpPr>
          <p:cNvPr id="825" name="Google Shape;825;p61"/>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7"/>
          <p:cNvSpPr/>
          <p:nvPr/>
        </p:nvSpPr>
        <p:spPr>
          <a:xfrm>
            <a:off x="458225" y="2807500"/>
            <a:ext cx="8424000" cy="1325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txBox="1">
            <a:spLocks noGrp="1"/>
          </p:cNvSpPr>
          <p:nvPr>
            <p:ph type="body" idx="1"/>
          </p:nvPr>
        </p:nvSpPr>
        <p:spPr>
          <a:xfrm>
            <a:off x="390975" y="732575"/>
            <a:ext cx="8520600" cy="1696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Purpose: collect data on satellites in GEO and determine if a significant event has occurred or is imminent </a:t>
            </a:r>
            <a:endParaRPr/>
          </a:p>
          <a:p>
            <a:pPr marL="914400" lvl="1" indent="-317500" algn="l" rtl="0">
              <a:spcBef>
                <a:spcPts val="0"/>
              </a:spcBef>
              <a:spcAft>
                <a:spcPts val="0"/>
              </a:spcAft>
              <a:buSzPts val="1400"/>
              <a:buChar char="○"/>
            </a:pPr>
            <a:r>
              <a:rPr lang="en"/>
              <a:t>Maneuvers </a:t>
            </a:r>
            <a:endParaRPr/>
          </a:p>
          <a:p>
            <a:pPr marL="914400" lvl="1" indent="-317500" algn="l" rtl="0">
              <a:spcBef>
                <a:spcPts val="0"/>
              </a:spcBef>
              <a:spcAft>
                <a:spcPts val="0"/>
              </a:spcAft>
              <a:buSzPts val="1400"/>
              <a:buChar char="○"/>
            </a:pPr>
            <a:r>
              <a:rPr lang="en"/>
              <a:t>Close encounters between two or more satellites (including docking and collisions)</a:t>
            </a:r>
            <a:endParaRPr/>
          </a:p>
          <a:p>
            <a:pPr marL="914400" lvl="1" indent="-317500" algn="l" rtl="0">
              <a:spcBef>
                <a:spcPts val="0"/>
              </a:spcBef>
              <a:spcAft>
                <a:spcPts val="0"/>
              </a:spcAft>
              <a:buSzPts val="1400"/>
              <a:buChar char="○"/>
            </a:pPr>
            <a:r>
              <a:rPr lang="en"/>
              <a:t>Breakups</a:t>
            </a:r>
            <a:endParaRPr/>
          </a:p>
        </p:txBody>
      </p:sp>
      <p:sp>
        <p:nvSpPr>
          <p:cNvPr id="139" name="Google Shape;139;p1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Purpose &amp; Mission Statement</a:t>
            </a:r>
            <a:endParaRPr/>
          </a:p>
        </p:txBody>
      </p:sp>
      <p:sp>
        <p:nvSpPr>
          <p:cNvPr id="140" name="Google Shape;140;p17"/>
          <p:cNvSpPr txBox="1">
            <a:spLocks noGrp="1"/>
          </p:cNvSpPr>
          <p:nvPr>
            <p:ph type="body" idx="1"/>
          </p:nvPr>
        </p:nvSpPr>
        <p:spPr>
          <a:xfrm>
            <a:off x="390975" y="2807500"/>
            <a:ext cx="8520600" cy="1855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rgbClr val="000000"/>
              </a:buClr>
              <a:buSzPts val="1100"/>
              <a:buFont typeface="Arial"/>
              <a:buNone/>
            </a:pPr>
            <a:r>
              <a:rPr lang="en" sz="2000"/>
              <a:t>The Satellite Position Estimation Collision Tracking &amp; Event Recognition </a:t>
            </a:r>
            <a:r>
              <a:rPr lang="en" sz="2000" b="1"/>
              <a:t>(SPECTER)</a:t>
            </a:r>
            <a:r>
              <a:rPr lang="en" sz="2000"/>
              <a:t> mission will</a:t>
            </a:r>
            <a:r>
              <a:rPr lang="en" sz="2000" b="1"/>
              <a:t> monitor satellite movements in geostationary</a:t>
            </a:r>
            <a:r>
              <a:rPr lang="en" sz="2000"/>
              <a:t> </a:t>
            </a:r>
            <a:r>
              <a:rPr lang="en" sz="2000" b="1"/>
              <a:t>orbit</a:t>
            </a:r>
            <a:r>
              <a:rPr lang="en" sz="2000"/>
              <a:t> to provide </a:t>
            </a:r>
            <a:r>
              <a:rPr lang="en" sz="2000" b="1"/>
              <a:t>space domain awareness</a:t>
            </a:r>
            <a:r>
              <a:rPr lang="en" sz="2000"/>
              <a:t>.</a:t>
            </a:r>
            <a:endParaRPr sz="2000"/>
          </a:p>
          <a:p>
            <a:pPr marL="0" lvl="0" indent="0" algn="l" rtl="0">
              <a:spcBef>
                <a:spcPts val="1200"/>
              </a:spcBef>
              <a:spcAft>
                <a:spcPts val="1200"/>
              </a:spcAft>
              <a:buClr>
                <a:schemeClr val="dk1"/>
              </a:buClr>
              <a:buSzPts val="1100"/>
              <a:buFont typeface="Arial"/>
              <a:buNone/>
            </a:pPr>
            <a:endParaRPr/>
          </a:p>
        </p:txBody>
      </p:sp>
      <p:sp>
        <p:nvSpPr>
          <p:cNvPr id="141" name="Google Shape;141;p1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a:t>
            </a:fld>
            <a:endParaRPr/>
          </a:p>
        </p:txBody>
      </p:sp>
      <p:sp>
        <p:nvSpPr>
          <p:cNvPr id="142" name="Google Shape;142;p1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43" name="Google Shape;143;p17"/>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44" name="Google Shape;144;p17"/>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45" name="Google Shape;145;p17"/>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46" name="Google Shape;146;p17"/>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147" name="Google Shape;147;p17"/>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62"/>
          <p:cNvSpPr/>
          <p:nvPr/>
        </p:nvSpPr>
        <p:spPr>
          <a:xfrm>
            <a:off x="268350" y="570500"/>
            <a:ext cx="8839800" cy="268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2"/>
          <p:cNvSpPr txBox="1">
            <a:spLocks noGrp="1"/>
          </p:cNvSpPr>
          <p:nvPr>
            <p:ph type="title"/>
          </p:nvPr>
        </p:nvSpPr>
        <p:spPr>
          <a:xfrm>
            <a:off x="311700" y="-1141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 V&amp;V Description</a:t>
            </a:r>
            <a:endParaRPr/>
          </a:p>
        </p:txBody>
      </p:sp>
      <p:sp>
        <p:nvSpPr>
          <p:cNvPr id="832" name="Google Shape;832;p6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50</a:t>
            </a:fld>
            <a:endParaRPr/>
          </a:p>
        </p:txBody>
      </p:sp>
      <p:sp>
        <p:nvSpPr>
          <p:cNvPr id="833" name="Google Shape;833;p6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834" name="Google Shape;834;p62"/>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835" name="Google Shape;835;p62"/>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836" name="Google Shape;836;p62"/>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837" name="Google Shape;837;p62"/>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V&amp;V</a:t>
            </a:r>
            <a:endParaRPr sz="1200" b="1">
              <a:solidFill>
                <a:schemeClr val="lt2"/>
              </a:solidFill>
            </a:endParaRPr>
          </a:p>
        </p:txBody>
      </p:sp>
      <p:sp>
        <p:nvSpPr>
          <p:cNvPr id="838" name="Google Shape;838;p62"/>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839" name="Google Shape;839;p62"/>
          <p:cNvPicPr preferRelativeResize="0"/>
          <p:nvPr/>
        </p:nvPicPr>
        <p:blipFill>
          <a:blip r:embed="rId3">
            <a:alphaModFix/>
          </a:blip>
          <a:stretch>
            <a:fillRect/>
          </a:stretch>
        </p:blipFill>
        <p:spPr>
          <a:xfrm>
            <a:off x="66613" y="409525"/>
            <a:ext cx="8161878" cy="4378275"/>
          </a:xfrm>
          <a:prstGeom prst="rect">
            <a:avLst/>
          </a:prstGeom>
          <a:noFill/>
          <a:ln>
            <a:noFill/>
          </a:ln>
        </p:spPr>
      </p:pic>
      <p:sp>
        <p:nvSpPr>
          <p:cNvPr id="840" name="Google Shape;840;p62"/>
          <p:cNvSpPr txBox="1"/>
          <p:nvPr/>
        </p:nvSpPr>
        <p:spPr>
          <a:xfrm>
            <a:off x="7183200" y="3714200"/>
            <a:ext cx="1960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rgbClr val="FFD966"/>
                </a:solidFill>
                <a:highlight>
                  <a:srgbClr val="FFD966"/>
                </a:highlight>
                <a:latin typeface="Helvetica Neue"/>
                <a:ea typeface="Helvetica Neue"/>
                <a:cs typeface="Helvetica Neue"/>
                <a:sym typeface="Helvetica Neue"/>
              </a:rPr>
              <a:t>…</a:t>
            </a:r>
            <a:r>
              <a:rPr lang="en">
                <a:solidFill>
                  <a:schemeClr val="dk1"/>
                </a:solidFill>
                <a:latin typeface="Helvetica Neue"/>
                <a:ea typeface="Helvetica Neue"/>
                <a:cs typeface="Helvetica Neue"/>
                <a:sym typeface="Helvetica Neue"/>
              </a:rPr>
              <a:t> = Component Test</a:t>
            </a:r>
            <a:endParaRPr>
              <a:latin typeface="Helvetica Neue"/>
              <a:ea typeface="Helvetica Neue"/>
              <a:cs typeface="Helvetica Neue"/>
              <a:sym typeface="Helvetica Neue"/>
            </a:endParaRPr>
          </a:p>
          <a:p>
            <a:pPr marL="0" lvl="0" indent="0" algn="l" rtl="0">
              <a:spcBef>
                <a:spcPts val="0"/>
              </a:spcBef>
              <a:spcAft>
                <a:spcPts val="0"/>
              </a:spcAft>
              <a:buNone/>
            </a:pPr>
            <a:r>
              <a:rPr lang="en">
                <a:solidFill>
                  <a:srgbClr val="6FA8DC"/>
                </a:solidFill>
                <a:highlight>
                  <a:srgbClr val="6D9EEB"/>
                </a:highlight>
                <a:latin typeface="Helvetica Neue"/>
                <a:ea typeface="Helvetica Neue"/>
                <a:cs typeface="Helvetica Neue"/>
                <a:sym typeface="Helvetica Neue"/>
              </a:rPr>
              <a:t>…</a:t>
            </a:r>
            <a:r>
              <a:rPr lang="en">
                <a:latin typeface="Helvetica Neue"/>
                <a:ea typeface="Helvetica Neue"/>
                <a:cs typeface="Helvetica Neue"/>
                <a:sym typeface="Helvetica Neue"/>
              </a:rPr>
              <a:t> = Subsystem Test</a:t>
            </a:r>
            <a:endParaRPr>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rgbClr val="93C47D"/>
                </a:solidFill>
                <a:highlight>
                  <a:srgbClr val="93C47D"/>
                </a:highlight>
                <a:latin typeface="Helvetica Neue"/>
                <a:ea typeface="Helvetica Neue"/>
                <a:cs typeface="Helvetica Neue"/>
                <a:sym typeface="Helvetica Neue"/>
              </a:rPr>
              <a:t>…</a:t>
            </a:r>
            <a:r>
              <a:rPr lang="en">
                <a:solidFill>
                  <a:schemeClr val="dk1"/>
                </a:solidFill>
                <a:latin typeface="Helvetica Neue"/>
                <a:ea typeface="Helvetica Neue"/>
                <a:cs typeface="Helvetica Neue"/>
                <a:sym typeface="Helvetica Neue"/>
              </a:rPr>
              <a:t> = System Test</a:t>
            </a:r>
            <a:endParaRPr>
              <a:latin typeface="Helvetica Neue"/>
              <a:ea typeface="Helvetica Neue"/>
              <a:cs typeface="Helvetica Neue"/>
              <a:sym typeface="Helvetica Neue"/>
            </a:endParaRPr>
          </a:p>
          <a:p>
            <a:pPr marL="0" lvl="0" indent="0" algn="l" rtl="0">
              <a:spcBef>
                <a:spcPts val="0"/>
              </a:spcBef>
              <a:spcAft>
                <a:spcPts val="0"/>
              </a:spcAft>
              <a:buNone/>
            </a:pPr>
            <a:r>
              <a:rPr lang="en">
                <a:solidFill>
                  <a:srgbClr val="C27BA0"/>
                </a:solidFill>
                <a:highlight>
                  <a:srgbClr val="C27BA0"/>
                </a:highlight>
                <a:latin typeface="Helvetica Neue"/>
                <a:ea typeface="Helvetica Neue"/>
                <a:cs typeface="Helvetica Neue"/>
                <a:sym typeface="Helvetica Neue"/>
              </a:rPr>
              <a:t>…</a:t>
            </a:r>
            <a:r>
              <a:rPr lang="en">
                <a:latin typeface="Helvetica Neue"/>
                <a:ea typeface="Helvetica Neue"/>
                <a:cs typeface="Helvetica Neue"/>
                <a:sym typeface="Helvetica Neue"/>
              </a:rPr>
              <a:t> = Model Validation</a:t>
            </a:r>
            <a:endParaRPr>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6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Models for Verification Overview</a:t>
            </a:r>
            <a:endParaRPr/>
          </a:p>
        </p:txBody>
      </p:sp>
      <p:sp>
        <p:nvSpPr>
          <p:cNvPr id="846" name="Google Shape;846;p63"/>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dirty="0"/>
              <a:t>Structure Thermal Model - STR.2 </a:t>
            </a:r>
            <a:r>
              <a:rPr lang="en" u="sng" dirty="0">
                <a:solidFill>
                  <a:schemeClr val="hlink"/>
                </a:solidFill>
                <a:hlinkClick r:id="rId3" action="ppaction://hlinksldjump"/>
              </a:rPr>
              <a:t>(Enclosure backup - Temperature)</a:t>
            </a:r>
            <a:endParaRPr dirty="0"/>
          </a:p>
          <a:p>
            <a:pPr marL="457200" lvl="0" indent="-342900" algn="l" rtl="0">
              <a:spcBef>
                <a:spcPts val="0"/>
              </a:spcBef>
              <a:spcAft>
                <a:spcPts val="0"/>
              </a:spcAft>
              <a:buSzPts val="1800"/>
              <a:buChar char="●"/>
            </a:pPr>
            <a:r>
              <a:rPr lang="en" dirty="0"/>
              <a:t>Electronics Power Model - ELE.4 </a:t>
            </a:r>
            <a:r>
              <a:rPr lang="en" u="sng" dirty="0">
                <a:solidFill>
                  <a:schemeClr val="hlink"/>
                </a:solidFill>
                <a:hlinkClick r:id="rId4" action="ppaction://hlinksldjump"/>
              </a:rPr>
              <a:t>(Electronics backup - Power Analysis)</a:t>
            </a:r>
            <a:endParaRPr dirty="0"/>
          </a:p>
          <a:p>
            <a:pPr marL="457200" lvl="0" indent="-342900" algn="l" rtl="0">
              <a:spcBef>
                <a:spcPts val="0"/>
              </a:spcBef>
              <a:spcAft>
                <a:spcPts val="0"/>
              </a:spcAft>
              <a:buSzPts val="1800"/>
              <a:buChar char="●"/>
            </a:pPr>
            <a:r>
              <a:rPr lang="en" dirty="0"/>
              <a:t>Communication Data Rate Model - ELE.6 </a:t>
            </a:r>
            <a:r>
              <a:rPr lang="en" u="sng" dirty="0">
                <a:solidFill>
                  <a:schemeClr val="accent5"/>
                </a:solidFill>
                <a:hlinkClick r:id="rId5" action="ppaction://hlinksldjump">
                  <a:extLst>
                    <a:ext uri="{A12FA001-AC4F-418D-AE19-62706E023703}">
                      <ahyp:hlinkClr xmlns:ahyp="http://schemas.microsoft.com/office/drawing/2018/hyperlinkcolor" xmlns="" val="tx"/>
                    </a:ext>
                  </a:extLst>
                </a:hlinkClick>
              </a:rPr>
              <a:t>(Processing backup - Data Budget)</a:t>
            </a:r>
            <a:endParaRPr dirty="0"/>
          </a:p>
          <a:p>
            <a:pPr marL="457200" lvl="0" indent="-342900" algn="l" rtl="0">
              <a:spcBef>
                <a:spcPts val="0"/>
              </a:spcBef>
              <a:spcAft>
                <a:spcPts val="0"/>
              </a:spcAft>
              <a:buSzPts val="1800"/>
              <a:buChar char="●"/>
            </a:pPr>
            <a:r>
              <a:rPr lang="en" dirty="0"/>
              <a:t>Alert Time Model - DAT.3 </a:t>
            </a:r>
            <a:r>
              <a:rPr lang="en" u="sng" dirty="0">
                <a:solidFill>
                  <a:schemeClr val="hlink"/>
                </a:solidFill>
                <a:hlinkClick r:id="rId6" action="ppaction://hlinksldjump"/>
              </a:rPr>
              <a:t>(Organization backup - Software Time Breakdown)</a:t>
            </a:r>
            <a:endParaRPr dirty="0"/>
          </a:p>
          <a:p>
            <a:pPr marL="457200" lvl="0" indent="-342900" algn="l" rtl="0">
              <a:spcBef>
                <a:spcPts val="0"/>
              </a:spcBef>
              <a:spcAft>
                <a:spcPts val="0"/>
              </a:spcAft>
              <a:buSzPts val="1800"/>
              <a:buChar char="●"/>
            </a:pPr>
            <a:r>
              <a:rPr lang="en" dirty="0"/>
              <a:t>Limiting Stellar Magnitude Model - OPT.7 </a:t>
            </a:r>
            <a:r>
              <a:rPr lang="en" u="sng" dirty="0">
                <a:solidFill>
                  <a:schemeClr val="hlink"/>
                </a:solidFill>
                <a:hlinkClick r:id="rId7" action="ppaction://hlinksldjump"/>
              </a:rPr>
              <a:t>(Presented in CPE 1 Req Satisfaction)</a:t>
            </a:r>
            <a:endParaRPr dirty="0"/>
          </a:p>
        </p:txBody>
      </p:sp>
      <p:sp>
        <p:nvSpPr>
          <p:cNvPr id="847" name="Google Shape;847;p6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6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Optics Focus Accuracy </a:t>
            </a:r>
            <a:endParaRPr/>
          </a:p>
        </p:txBody>
      </p:sp>
      <p:sp>
        <p:nvSpPr>
          <p:cNvPr id="853" name="Google Shape;853;p64"/>
          <p:cNvSpPr txBox="1">
            <a:spLocks noGrp="1"/>
          </p:cNvSpPr>
          <p:nvPr>
            <p:ph type="body" idx="1"/>
          </p:nvPr>
        </p:nvSpPr>
        <p:spPr>
          <a:xfrm>
            <a:off x="210050" y="1159950"/>
            <a:ext cx="4427400" cy="37599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Setup</a:t>
            </a:r>
            <a:endParaRPr/>
          </a:p>
          <a:p>
            <a:pPr marL="914400" lvl="1" indent="-317500" algn="l" rtl="0">
              <a:spcBef>
                <a:spcPts val="0"/>
              </a:spcBef>
              <a:spcAft>
                <a:spcPts val="0"/>
              </a:spcAft>
              <a:buSzPts val="1400"/>
              <a:buChar char="○"/>
            </a:pPr>
            <a:r>
              <a:rPr lang="en"/>
              <a:t>Connect sensor, adaptor, lens, turn off corrections, set to widest aperture, </a:t>
            </a:r>
            <a:r>
              <a:rPr lang="en" b="1"/>
              <a:t>focus lens on the logo</a:t>
            </a:r>
            <a:r>
              <a:rPr lang="en"/>
              <a:t>, use a timer to take a photo of the test unit</a:t>
            </a:r>
            <a:endParaRPr/>
          </a:p>
          <a:p>
            <a:pPr marL="457200" lvl="0" indent="-342900" algn="l" rtl="0">
              <a:spcBef>
                <a:spcPts val="0"/>
              </a:spcBef>
              <a:spcAft>
                <a:spcPts val="0"/>
              </a:spcAft>
              <a:buSzPts val="1800"/>
              <a:buChar char="●"/>
            </a:pPr>
            <a:r>
              <a:rPr lang="en"/>
              <a:t>Facilities: Senior Projects Room</a:t>
            </a:r>
            <a:endParaRPr/>
          </a:p>
          <a:p>
            <a:pPr marL="457200" lvl="0" indent="-342900" algn="l" rtl="0">
              <a:spcBef>
                <a:spcPts val="0"/>
              </a:spcBef>
              <a:spcAft>
                <a:spcPts val="0"/>
              </a:spcAft>
              <a:buSzPts val="1800"/>
              <a:buChar char="●"/>
            </a:pPr>
            <a:r>
              <a:rPr lang="en"/>
              <a:t>Equipment: Test Unit, Tripod</a:t>
            </a:r>
            <a:endParaRPr/>
          </a:p>
          <a:p>
            <a:pPr marL="457200" lvl="0" indent="-342900" algn="l" rtl="0">
              <a:spcBef>
                <a:spcPts val="0"/>
              </a:spcBef>
              <a:spcAft>
                <a:spcPts val="0"/>
              </a:spcAft>
              <a:buSzPts val="1800"/>
              <a:buChar char="●"/>
            </a:pPr>
            <a:r>
              <a:rPr lang="en"/>
              <a:t>Key Measurements</a:t>
            </a:r>
            <a:endParaRPr/>
          </a:p>
          <a:p>
            <a:pPr marL="914400" lvl="1" indent="-317500" algn="l" rtl="0">
              <a:spcBef>
                <a:spcPts val="0"/>
              </a:spcBef>
              <a:spcAft>
                <a:spcPts val="0"/>
              </a:spcAft>
              <a:buSzPts val="1400"/>
              <a:buChar char="○"/>
            </a:pPr>
            <a:r>
              <a:rPr lang="en"/>
              <a:t>Photo taken from the sensor</a:t>
            </a:r>
            <a:endParaRPr/>
          </a:p>
          <a:p>
            <a:pPr marL="457200" lvl="0" indent="-342900" algn="l" rtl="0">
              <a:spcBef>
                <a:spcPts val="0"/>
              </a:spcBef>
              <a:spcAft>
                <a:spcPts val="0"/>
              </a:spcAft>
              <a:buSzPts val="1800"/>
              <a:buChar char="●"/>
            </a:pPr>
            <a:r>
              <a:rPr lang="en"/>
              <a:t>Success Criteria</a:t>
            </a:r>
            <a:endParaRPr/>
          </a:p>
          <a:p>
            <a:pPr marL="914400" lvl="1" indent="-323850" algn="l" rtl="0">
              <a:spcBef>
                <a:spcPts val="0"/>
              </a:spcBef>
              <a:spcAft>
                <a:spcPts val="0"/>
              </a:spcAft>
              <a:buSzPts val="1500"/>
              <a:buChar char="○"/>
            </a:pPr>
            <a:r>
              <a:rPr lang="en" sz="1500"/>
              <a:t>By visual inspection, confirm if the</a:t>
            </a:r>
            <a:r>
              <a:rPr lang="en" sz="1500" b="1"/>
              <a:t> zero is the most in-focus</a:t>
            </a:r>
            <a:r>
              <a:rPr lang="en" sz="1500"/>
              <a:t> and sharpest point</a:t>
            </a:r>
            <a:endParaRPr sz="1500"/>
          </a:p>
        </p:txBody>
      </p:sp>
      <p:sp>
        <p:nvSpPr>
          <p:cNvPr id="854" name="Google Shape;854;p6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52</a:t>
            </a:fld>
            <a:endParaRPr/>
          </a:p>
        </p:txBody>
      </p:sp>
      <p:pic>
        <p:nvPicPr>
          <p:cNvPr id="855" name="Google Shape;855;p6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16650" y="1474487"/>
            <a:ext cx="1525250" cy="1399325"/>
          </a:xfrm>
          <a:prstGeom prst="rect">
            <a:avLst/>
          </a:prstGeom>
          <a:noFill/>
          <a:ln w="9525" cap="flat" cmpd="sng">
            <a:solidFill>
              <a:srgbClr val="000000"/>
            </a:solidFill>
            <a:prstDash val="solid"/>
            <a:round/>
            <a:headEnd type="none" w="sm" len="sm"/>
            <a:tailEnd type="none" w="sm" len="sm"/>
          </a:ln>
        </p:spPr>
      </p:pic>
      <p:grpSp>
        <p:nvGrpSpPr>
          <p:cNvPr id="856" name="Google Shape;856;p64"/>
          <p:cNvGrpSpPr/>
          <p:nvPr/>
        </p:nvGrpSpPr>
        <p:grpSpPr>
          <a:xfrm rot="-224958">
            <a:off x="4848014" y="1304210"/>
            <a:ext cx="2502497" cy="1575318"/>
            <a:chOff x="4614775" y="2862900"/>
            <a:chExt cx="3402100" cy="2114275"/>
          </a:xfrm>
        </p:grpSpPr>
        <p:pic>
          <p:nvPicPr>
            <p:cNvPr id="857" name="Google Shape;857;p6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flipH="1">
              <a:off x="4614775" y="3284975"/>
              <a:ext cx="1274788" cy="1084275"/>
            </a:xfrm>
            <a:prstGeom prst="rect">
              <a:avLst/>
            </a:prstGeom>
            <a:noFill/>
            <a:ln>
              <a:noFill/>
            </a:ln>
          </p:spPr>
        </p:pic>
        <p:pic>
          <p:nvPicPr>
            <p:cNvPr id="858" name="Google Shape;858;p6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flipH="1">
              <a:off x="4957400" y="2964300"/>
              <a:ext cx="1274800" cy="1725600"/>
            </a:xfrm>
            <a:prstGeom prst="rect">
              <a:avLst/>
            </a:prstGeom>
            <a:noFill/>
            <a:ln>
              <a:noFill/>
            </a:ln>
          </p:spPr>
        </p:pic>
        <p:pic>
          <p:nvPicPr>
            <p:cNvPr id="859" name="Google Shape;859;p64"/>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rot="415915" flipH="1">
              <a:off x="4913844" y="3037943"/>
              <a:ext cx="3007562" cy="1764189"/>
            </a:xfrm>
            <a:prstGeom prst="rect">
              <a:avLst/>
            </a:prstGeom>
            <a:noFill/>
            <a:ln>
              <a:noFill/>
            </a:ln>
          </p:spPr>
        </p:pic>
      </p:grpSp>
      <p:sp>
        <p:nvSpPr>
          <p:cNvPr id="860" name="Google Shape;860;p64"/>
          <p:cNvSpPr txBox="1"/>
          <p:nvPr/>
        </p:nvSpPr>
        <p:spPr>
          <a:xfrm>
            <a:off x="389700" y="762375"/>
            <a:ext cx="8364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Helvetica Neue"/>
                <a:ea typeface="Helvetica Neue"/>
                <a:cs typeface="Helvetica Neue"/>
                <a:sym typeface="Helvetica Neue"/>
              </a:rPr>
              <a:t>Objective:</a:t>
            </a:r>
            <a:r>
              <a:rPr lang="en" sz="1800">
                <a:latin typeface="Helvetica Neue"/>
                <a:ea typeface="Helvetica Neue"/>
                <a:cs typeface="Helvetica Neue"/>
                <a:sym typeface="Helvetica Neue"/>
              </a:rPr>
              <a:t> </a:t>
            </a:r>
            <a:r>
              <a:rPr lang="en" sz="1800">
                <a:solidFill>
                  <a:schemeClr val="dk1"/>
                </a:solidFill>
                <a:latin typeface="Helvetica Neue"/>
                <a:ea typeface="Helvetica Neue"/>
                <a:cs typeface="Helvetica Neue"/>
                <a:sym typeface="Helvetica Neue"/>
              </a:rPr>
              <a:t>Determine if the optics system is forward, back, or center focused.</a:t>
            </a:r>
            <a:endParaRPr sz="1800">
              <a:latin typeface="Helvetica Neue"/>
              <a:ea typeface="Helvetica Neue"/>
              <a:cs typeface="Helvetica Neue"/>
              <a:sym typeface="Helvetica Neue"/>
            </a:endParaRPr>
          </a:p>
        </p:txBody>
      </p:sp>
      <p:pic>
        <p:nvPicPr>
          <p:cNvPr id="861" name="Google Shape;861;p64"/>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4799325" y="3052250"/>
            <a:ext cx="4076109" cy="1735524"/>
          </a:xfrm>
          <a:prstGeom prst="rect">
            <a:avLst/>
          </a:prstGeom>
          <a:noFill/>
          <a:ln w="19050" cap="flat" cmpd="sng">
            <a:solidFill>
              <a:schemeClr val="dk1"/>
            </a:solidFill>
            <a:prstDash val="solid"/>
            <a:round/>
            <a:headEnd type="none" w="sm" len="sm"/>
            <a:tailEnd type="none" w="sm" len="sm"/>
          </a:ln>
        </p:spPr>
      </p:pic>
      <p:sp>
        <p:nvSpPr>
          <p:cNvPr id="862" name="Google Shape;862;p64"/>
          <p:cNvSpPr txBox="1"/>
          <p:nvPr/>
        </p:nvSpPr>
        <p:spPr>
          <a:xfrm>
            <a:off x="5966450" y="3128033"/>
            <a:ext cx="7050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400">
              <a:latin typeface="Helvetica Neue"/>
              <a:ea typeface="Helvetica Neue"/>
              <a:cs typeface="Helvetica Neue"/>
              <a:sym typeface="Helvetica Neue"/>
            </a:endParaRPr>
          </a:p>
        </p:txBody>
      </p:sp>
      <p:cxnSp>
        <p:nvCxnSpPr>
          <p:cNvPr id="863" name="Google Shape;863;p64"/>
          <p:cNvCxnSpPr>
            <a:cxnSpLocks/>
          </p:cNvCxnSpPr>
          <p:nvPr/>
        </p:nvCxnSpPr>
        <p:spPr>
          <a:xfrm>
            <a:off x="2515725" y="3679352"/>
            <a:ext cx="2283600" cy="19200"/>
          </a:xfrm>
          <a:prstGeom prst="straightConnector1">
            <a:avLst/>
          </a:prstGeom>
          <a:noFill/>
          <a:ln w="28575" cap="flat" cmpd="sng">
            <a:solidFill>
              <a:srgbClr val="FF9900"/>
            </a:solidFill>
            <a:prstDash val="solid"/>
            <a:round/>
            <a:headEnd type="none" w="med" len="med"/>
            <a:tailEnd type="triangle" w="med" len="med"/>
          </a:ln>
        </p:spPr>
      </p:cxnSp>
      <p:grpSp>
        <p:nvGrpSpPr>
          <p:cNvPr id="864" name="Google Shape;864;p64"/>
          <p:cNvGrpSpPr/>
          <p:nvPr/>
        </p:nvGrpSpPr>
        <p:grpSpPr>
          <a:xfrm>
            <a:off x="4909725" y="2278550"/>
            <a:ext cx="495800" cy="667800"/>
            <a:chOff x="4909725" y="2147900"/>
            <a:chExt cx="495800" cy="667800"/>
          </a:xfrm>
        </p:grpSpPr>
        <p:cxnSp>
          <p:nvCxnSpPr>
            <p:cNvPr id="865" name="Google Shape;865;p64"/>
            <p:cNvCxnSpPr/>
            <p:nvPr/>
          </p:nvCxnSpPr>
          <p:spPr>
            <a:xfrm flipH="1">
              <a:off x="4909725" y="2165150"/>
              <a:ext cx="254100" cy="549000"/>
            </a:xfrm>
            <a:prstGeom prst="straightConnector1">
              <a:avLst/>
            </a:prstGeom>
            <a:noFill/>
            <a:ln w="28575" cap="flat" cmpd="sng">
              <a:solidFill>
                <a:schemeClr val="dk1"/>
              </a:solidFill>
              <a:prstDash val="solid"/>
              <a:round/>
              <a:headEnd type="none" w="med" len="med"/>
              <a:tailEnd type="none" w="med" len="med"/>
            </a:ln>
          </p:spPr>
        </p:cxnSp>
        <p:cxnSp>
          <p:nvCxnSpPr>
            <p:cNvPr id="866" name="Google Shape;866;p64"/>
            <p:cNvCxnSpPr/>
            <p:nvPr/>
          </p:nvCxnSpPr>
          <p:spPr>
            <a:xfrm>
              <a:off x="5167325" y="2147900"/>
              <a:ext cx="6600" cy="667800"/>
            </a:xfrm>
            <a:prstGeom prst="straightConnector1">
              <a:avLst/>
            </a:prstGeom>
            <a:noFill/>
            <a:ln w="28575" cap="flat" cmpd="sng">
              <a:solidFill>
                <a:schemeClr val="dk1"/>
              </a:solidFill>
              <a:prstDash val="solid"/>
              <a:round/>
              <a:headEnd type="none" w="med" len="med"/>
              <a:tailEnd type="none" w="med" len="med"/>
            </a:ln>
          </p:spPr>
        </p:cxnSp>
        <p:cxnSp>
          <p:nvCxnSpPr>
            <p:cNvPr id="867" name="Google Shape;867;p64"/>
            <p:cNvCxnSpPr/>
            <p:nvPr/>
          </p:nvCxnSpPr>
          <p:spPr>
            <a:xfrm>
              <a:off x="5167325" y="2152650"/>
              <a:ext cx="238200" cy="543000"/>
            </a:xfrm>
            <a:prstGeom prst="straightConnector1">
              <a:avLst/>
            </a:prstGeom>
            <a:noFill/>
            <a:ln w="28575" cap="flat" cmpd="sng">
              <a:solidFill>
                <a:schemeClr val="dk1"/>
              </a:solidFill>
              <a:prstDash val="solid"/>
              <a:round/>
              <a:headEnd type="none" w="med" len="med"/>
              <a:tailEnd type="none" w="med" len="med"/>
            </a:ln>
          </p:spPr>
        </p:cxnSp>
      </p:grpSp>
      <p:sp>
        <p:nvSpPr>
          <p:cNvPr id="868" name="Google Shape;868;p64"/>
          <p:cNvSpPr txBox="1"/>
          <p:nvPr/>
        </p:nvSpPr>
        <p:spPr>
          <a:xfrm>
            <a:off x="4756450" y="1254488"/>
            <a:ext cx="1854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Helvetica Neue"/>
                <a:ea typeface="Helvetica Neue"/>
                <a:cs typeface="Helvetica Neue"/>
                <a:sym typeface="Helvetica Neue"/>
              </a:rPr>
              <a:t>Sensor, Adaptor, Lens</a:t>
            </a:r>
            <a:endParaRPr sz="1200">
              <a:latin typeface="Helvetica Neue"/>
              <a:ea typeface="Helvetica Neue"/>
              <a:cs typeface="Helvetica Neue"/>
              <a:sym typeface="Helvetica Neue"/>
            </a:endParaRPr>
          </a:p>
        </p:txBody>
      </p:sp>
      <p:cxnSp>
        <p:nvCxnSpPr>
          <p:cNvPr id="869" name="Google Shape;869;p64"/>
          <p:cNvCxnSpPr/>
          <p:nvPr/>
        </p:nvCxnSpPr>
        <p:spPr>
          <a:xfrm>
            <a:off x="5162550" y="1514475"/>
            <a:ext cx="61800" cy="209700"/>
          </a:xfrm>
          <a:prstGeom prst="straightConnector1">
            <a:avLst/>
          </a:prstGeom>
          <a:noFill/>
          <a:ln w="9525" cap="flat" cmpd="sng">
            <a:solidFill>
              <a:srgbClr val="000000"/>
            </a:solidFill>
            <a:prstDash val="solid"/>
            <a:round/>
            <a:headEnd type="none" w="med" len="med"/>
            <a:tailEnd type="triangle" w="med" len="med"/>
          </a:ln>
        </p:spPr>
      </p:cxnSp>
      <p:cxnSp>
        <p:nvCxnSpPr>
          <p:cNvPr id="870" name="Google Shape;870;p64"/>
          <p:cNvCxnSpPr/>
          <p:nvPr/>
        </p:nvCxnSpPr>
        <p:spPr>
          <a:xfrm flipH="1">
            <a:off x="5562500" y="1511338"/>
            <a:ext cx="182400" cy="207900"/>
          </a:xfrm>
          <a:prstGeom prst="straightConnector1">
            <a:avLst/>
          </a:prstGeom>
          <a:noFill/>
          <a:ln w="9525" cap="flat" cmpd="sng">
            <a:solidFill>
              <a:srgbClr val="000000"/>
            </a:solidFill>
            <a:prstDash val="solid"/>
            <a:round/>
            <a:headEnd type="none" w="med" len="med"/>
            <a:tailEnd type="triangle" w="med" len="med"/>
          </a:ln>
        </p:spPr>
      </p:cxnSp>
      <p:cxnSp>
        <p:nvCxnSpPr>
          <p:cNvPr id="871" name="Google Shape;871;p64"/>
          <p:cNvCxnSpPr/>
          <p:nvPr/>
        </p:nvCxnSpPr>
        <p:spPr>
          <a:xfrm flipH="1">
            <a:off x="5981750" y="1506563"/>
            <a:ext cx="277500" cy="222300"/>
          </a:xfrm>
          <a:prstGeom prst="straightConnector1">
            <a:avLst/>
          </a:prstGeom>
          <a:noFill/>
          <a:ln w="9525" cap="flat" cmpd="sng">
            <a:solidFill>
              <a:srgbClr val="000000"/>
            </a:solidFill>
            <a:prstDash val="solid"/>
            <a:round/>
            <a:headEnd type="none" w="med" len="med"/>
            <a:tailEnd type="triangle" w="med" len="med"/>
          </a:ln>
        </p:spPr>
      </p:cxnSp>
      <p:sp>
        <p:nvSpPr>
          <p:cNvPr id="872" name="Google Shape;872;p64"/>
          <p:cNvSpPr txBox="1"/>
          <p:nvPr/>
        </p:nvSpPr>
        <p:spPr>
          <a:xfrm>
            <a:off x="6851825" y="1159938"/>
            <a:ext cx="1854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Helvetica Neue"/>
                <a:ea typeface="Helvetica Neue"/>
                <a:cs typeface="Helvetica Neue"/>
                <a:sym typeface="Helvetica Neue"/>
              </a:rPr>
              <a:t>Test Unit</a:t>
            </a:r>
            <a:endParaRPr sz="1200">
              <a:latin typeface="Helvetica Neue"/>
              <a:ea typeface="Helvetica Neue"/>
              <a:cs typeface="Helvetica Neue"/>
              <a:sym typeface="Helvetica Neue"/>
            </a:endParaRPr>
          </a:p>
        </p:txBody>
      </p:sp>
      <p:sp>
        <p:nvSpPr>
          <p:cNvPr id="873" name="Google Shape;873;p64"/>
          <p:cNvSpPr txBox="1"/>
          <p:nvPr/>
        </p:nvSpPr>
        <p:spPr>
          <a:xfrm>
            <a:off x="5159750" y="2427800"/>
            <a:ext cx="987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latin typeface="Helvetica Neue"/>
                <a:ea typeface="Helvetica Neue"/>
                <a:cs typeface="Helvetica Neue"/>
                <a:sym typeface="Helvetica Neue"/>
              </a:rPr>
              <a:t>Mount</a:t>
            </a:r>
            <a:endParaRPr sz="1200">
              <a:latin typeface="Helvetica Neue"/>
              <a:ea typeface="Helvetica Neue"/>
              <a:cs typeface="Helvetica Neue"/>
              <a:sym typeface="Helvetica Neue"/>
            </a:endParaRPr>
          </a:p>
        </p:txBody>
      </p:sp>
      <p:sp>
        <p:nvSpPr>
          <p:cNvPr id="874" name="Google Shape;874;p64"/>
          <p:cNvSpPr txBox="1"/>
          <p:nvPr/>
        </p:nvSpPr>
        <p:spPr>
          <a:xfrm>
            <a:off x="6188775" y="91055"/>
            <a:ext cx="29193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b="1" dirty="0">
                <a:latin typeface="Helvetica Neue"/>
                <a:ea typeface="Helvetica Neue"/>
                <a:cs typeface="Helvetica Neue"/>
                <a:sym typeface="Helvetica Neue"/>
              </a:rPr>
              <a:t>FR1: Observe GEO </a:t>
            </a:r>
            <a:endParaRPr sz="2000" b="1" dirty="0">
              <a:latin typeface="Helvetica Neue"/>
              <a:ea typeface="Helvetica Neue"/>
              <a:cs typeface="Helvetica Neue"/>
              <a:sym typeface="Helvetica Neue"/>
            </a:endParaRPr>
          </a:p>
        </p:txBody>
      </p:sp>
      <p:sp>
        <p:nvSpPr>
          <p:cNvPr id="875" name="Google Shape;875;p64"/>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876" name="Google Shape;876;p64"/>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877" name="Google Shape;877;p64"/>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878" name="Google Shape;878;p64"/>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879" name="Google Shape;879;p64"/>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V&amp;V</a:t>
            </a:r>
            <a:endParaRPr sz="1200" b="1">
              <a:solidFill>
                <a:schemeClr val="lt2"/>
              </a:solidFill>
            </a:endParaRPr>
          </a:p>
        </p:txBody>
      </p:sp>
      <p:sp>
        <p:nvSpPr>
          <p:cNvPr id="880" name="Google Shape;880;p64"/>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6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Algorithm Semi-Major Axis POL</a:t>
            </a:r>
            <a:endParaRPr/>
          </a:p>
        </p:txBody>
      </p:sp>
      <p:sp>
        <p:nvSpPr>
          <p:cNvPr id="886" name="Google Shape;886;p6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53</a:t>
            </a:fld>
            <a:endParaRPr/>
          </a:p>
        </p:txBody>
      </p:sp>
      <p:sp>
        <p:nvSpPr>
          <p:cNvPr id="887" name="Google Shape;887;p65"/>
          <p:cNvSpPr txBox="1">
            <a:spLocks noGrp="1"/>
          </p:cNvSpPr>
          <p:nvPr>
            <p:ph type="body" idx="1"/>
          </p:nvPr>
        </p:nvSpPr>
        <p:spPr>
          <a:xfrm>
            <a:off x="210050" y="1193475"/>
            <a:ext cx="4427400" cy="3759900"/>
          </a:xfrm>
          <a:prstGeom prst="rect">
            <a:avLst/>
          </a:prstGeom>
        </p:spPr>
        <p:txBody>
          <a:bodyPr spcFirstLastPara="1" wrap="square" lIns="91425" tIns="91425" rIns="91425" bIns="91425" anchor="t" anchorCtr="0">
            <a:normAutofit fontScale="85000" lnSpcReduction="10000"/>
          </a:bodyPr>
          <a:lstStyle/>
          <a:p>
            <a:pPr marL="457200" lvl="0" indent="-334327" algn="l" rtl="0">
              <a:spcBef>
                <a:spcPts val="0"/>
              </a:spcBef>
              <a:spcAft>
                <a:spcPts val="0"/>
              </a:spcAft>
              <a:buSzPct val="100000"/>
              <a:buChar char="●"/>
            </a:pPr>
            <a:r>
              <a:rPr lang="en" dirty="0"/>
              <a:t>Setup</a:t>
            </a:r>
            <a:endParaRPr dirty="0"/>
          </a:p>
          <a:p>
            <a:pPr marL="914400" lvl="1" indent="-310832" algn="l" rtl="0">
              <a:spcBef>
                <a:spcPts val="0"/>
              </a:spcBef>
              <a:spcAft>
                <a:spcPts val="0"/>
              </a:spcAft>
              <a:buSzPct val="100000"/>
              <a:buChar char="○"/>
            </a:pPr>
            <a:r>
              <a:rPr lang="en" dirty="0"/>
              <a:t>Import semi-major axis data from 10 satellites</a:t>
            </a:r>
            <a:endParaRPr dirty="0"/>
          </a:p>
          <a:p>
            <a:pPr marL="1371600" lvl="2" indent="-310832" algn="l" rtl="0">
              <a:spcBef>
                <a:spcPts val="0"/>
              </a:spcBef>
              <a:spcAft>
                <a:spcPts val="0"/>
              </a:spcAft>
              <a:buSzPct val="100000"/>
              <a:buChar char="■"/>
            </a:pPr>
            <a:r>
              <a:rPr lang="en" dirty="0"/>
              <a:t>Five where </a:t>
            </a:r>
            <a:r>
              <a:rPr lang="en" b="1" dirty="0"/>
              <a:t>POL deviates </a:t>
            </a:r>
            <a:endParaRPr b="1" dirty="0"/>
          </a:p>
          <a:p>
            <a:pPr marL="1371600" lvl="2" indent="-310832" algn="l" rtl="0">
              <a:spcBef>
                <a:spcPts val="0"/>
              </a:spcBef>
              <a:spcAft>
                <a:spcPts val="0"/>
              </a:spcAft>
              <a:buSzPct val="100000"/>
              <a:buChar char="■"/>
            </a:pPr>
            <a:r>
              <a:rPr lang="en" dirty="0"/>
              <a:t>Five where </a:t>
            </a:r>
            <a:r>
              <a:rPr lang="en" b="1" dirty="0"/>
              <a:t>POL does not deviate</a:t>
            </a:r>
            <a:endParaRPr b="1" dirty="0"/>
          </a:p>
          <a:p>
            <a:pPr marL="914400" lvl="1" indent="-310832" algn="l" rtl="0">
              <a:spcBef>
                <a:spcPts val="0"/>
              </a:spcBef>
              <a:spcAft>
                <a:spcPts val="0"/>
              </a:spcAft>
              <a:buSzPct val="100000"/>
              <a:buChar char="○"/>
            </a:pPr>
            <a:r>
              <a:rPr lang="en" dirty="0"/>
              <a:t>Run the data through the algorithm</a:t>
            </a:r>
            <a:endParaRPr dirty="0"/>
          </a:p>
          <a:p>
            <a:pPr marL="457200" lvl="0" indent="-334327" algn="l" rtl="0">
              <a:spcBef>
                <a:spcPts val="0"/>
              </a:spcBef>
              <a:spcAft>
                <a:spcPts val="0"/>
              </a:spcAft>
              <a:buSzPct val="100000"/>
              <a:buChar char="●"/>
            </a:pPr>
            <a:r>
              <a:rPr lang="en" dirty="0"/>
              <a:t>Facilities: N/A</a:t>
            </a:r>
            <a:endParaRPr dirty="0"/>
          </a:p>
          <a:p>
            <a:pPr marL="457200" lvl="0" indent="-334327" algn="l" rtl="0">
              <a:spcBef>
                <a:spcPts val="0"/>
              </a:spcBef>
              <a:spcAft>
                <a:spcPts val="0"/>
              </a:spcAft>
              <a:buSzPct val="100000"/>
              <a:buChar char="●"/>
            </a:pPr>
            <a:r>
              <a:rPr lang="en" dirty="0"/>
              <a:t>Equipment: Test data</a:t>
            </a:r>
            <a:endParaRPr dirty="0"/>
          </a:p>
          <a:p>
            <a:pPr marL="457200" lvl="0" indent="-334327" algn="l" rtl="0">
              <a:spcBef>
                <a:spcPts val="0"/>
              </a:spcBef>
              <a:spcAft>
                <a:spcPts val="0"/>
              </a:spcAft>
              <a:buSzPct val="100000"/>
              <a:buChar char="●"/>
            </a:pPr>
            <a:r>
              <a:rPr lang="en" dirty="0"/>
              <a:t>Inputs</a:t>
            </a:r>
            <a:endParaRPr dirty="0"/>
          </a:p>
          <a:p>
            <a:pPr marL="914400" lvl="1" indent="-310832" algn="l" rtl="0">
              <a:spcBef>
                <a:spcPts val="0"/>
              </a:spcBef>
              <a:spcAft>
                <a:spcPts val="0"/>
              </a:spcAft>
              <a:buSzPct val="100000"/>
              <a:buChar char="○"/>
            </a:pPr>
            <a:r>
              <a:rPr lang="en" dirty="0"/>
              <a:t>Semi-Major Axis data over a year</a:t>
            </a:r>
            <a:endParaRPr dirty="0"/>
          </a:p>
          <a:p>
            <a:pPr marL="457200" lvl="0" indent="-334327" algn="l" rtl="0">
              <a:spcBef>
                <a:spcPts val="0"/>
              </a:spcBef>
              <a:spcAft>
                <a:spcPts val="0"/>
              </a:spcAft>
              <a:buSzPct val="100000"/>
              <a:buChar char="●"/>
            </a:pPr>
            <a:r>
              <a:rPr lang="en" dirty="0"/>
              <a:t>Outputs</a:t>
            </a:r>
            <a:endParaRPr dirty="0"/>
          </a:p>
          <a:p>
            <a:pPr marL="914400" lvl="1" indent="-310832" algn="l" rtl="0">
              <a:spcBef>
                <a:spcPts val="0"/>
              </a:spcBef>
              <a:spcAft>
                <a:spcPts val="0"/>
              </a:spcAft>
              <a:buSzPct val="100000"/>
              <a:buChar char="○"/>
            </a:pPr>
            <a:r>
              <a:rPr lang="en" dirty="0"/>
              <a:t>Binary Label (whether POL deviated)</a:t>
            </a:r>
            <a:endParaRPr dirty="0"/>
          </a:p>
          <a:p>
            <a:pPr marL="914400" lvl="1" indent="-310832" algn="l" rtl="0">
              <a:spcBef>
                <a:spcPts val="0"/>
              </a:spcBef>
              <a:spcAft>
                <a:spcPts val="0"/>
              </a:spcAft>
              <a:buSzPct val="100000"/>
              <a:buChar char="○"/>
            </a:pPr>
            <a:r>
              <a:rPr lang="en" dirty="0"/>
              <a:t>Time stamp of deviation</a:t>
            </a:r>
            <a:endParaRPr dirty="0"/>
          </a:p>
          <a:p>
            <a:pPr marL="457200" lvl="0" indent="-334327" algn="l" rtl="0">
              <a:spcBef>
                <a:spcPts val="0"/>
              </a:spcBef>
              <a:spcAft>
                <a:spcPts val="0"/>
              </a:spcAft>
              <a:buSzPct val="100000"/>
              <a:buChar char="●"/>
            </a:pPr>
            <a:r>
              <a:rPr lang="en" dirty="0"/>
              <a:t>Success Criteria</a:t>
            </a:r>
            <a:endParaRPr dirty="0"/>
          </a:p>
          <a:p>
            <a:pPr marL="914400" lvl="1" indent="-316706" algn="l" rtl="0">
              <a:spcBef>
                <a:spcPts val="0"/>
              </a:spcBef>
              <a:spcAft>
                <a:spcPts val="0"/>
              </a:spcAft>
              <a:buSzPct val="100000"/>
              <a:buChar char="○"/>
            </a:pPr>
            <a:r>
              <a:rPr lang="en" sz="1500" dirty="0"/>
              <a:t>Algorithm </a:t>
            </a:r>
            <a:r>
              <a:rPr lang="en" sz="1500" b="1" dirty="0"/>
              <a:t>correctly labels</a:t>
            </a:r>
            <a:r>
              <a:rPr lang="en" sz="1500" dirty="0"/>
              <a:t> if the POL deviates and </a:t>
            </a:r>
            <a:r>
              <a:rPr lang="en" sz="1500" b="1" dirty="0"/>
              <a:t>finds the time</a:t>
            </a:r>
            <a:r>
              <a:rPr lang="en" sz="1500" dirty="0"/>
              <a:t> when POL deviated</a:t>
            </a:r>
            <a:endParaRPr sz="1500" dirty="0"/>
          </a:p>
        </p:txBody>
      </p:sp>
      <p:sp>
        <p:nvSpPr>
          <p:cNvPr id="888" name="Google Shape;888;p65"/>
          <p:cNvSpPr txBox="1"/>
          <p:nvPr/>
        </p:nvSpPr>
        <p:spPr>
          <a:xfrm>
            <a:off x="389700" y="762375"/>
            <a:ext cx="8364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Helvetica Neue"/>
                <a:ea typeface="Helvetica Neue"/>
                <a:cs typeface="Helvetica Neue"/>
                <a:sym typeface="Helvetica Neue"/>
              </a:rPr>
              <a:t>Objective:</a:t>
            </a:r>
            <a:r>
              <a:rPr lang="en" sz="1600">
                <a:latin typeface="Helvetica Neue"/>
                <a:ea typeface="Helvetica Neue"/>
                <a:cs typeface="Helvetica Neue"/>
                <a:sym typeface="Helvetica Neue"/>
              </a:rPr>
              <a:t> </a:t>
            </a:r>
            <a:r>
              <a:rPr lang="en" sz="1600">
                <a:solidFill>
                  <a:schemeClr val="dk1"/>
                </a:solidFill>
                <a:latin typeface="Helvetica Neue"/>
                <a:ea typeface="Helvetica Neue"/>
                <a:cs typeface="Helvetica Neue"/>
                <a:sym typeface="Helvetica Neue"/>
              </a:rPr>
              <a:t>Verify the system has the ability to detect Semi-Major Axis (</a:t>
            </a:r>
            <a:r>
              <a:rPr lang="en" sz="1600" i="1">
                <a:solidFill>
                  <a:schemeClr val="dk1"/>
                </a:solidFill>
                <a:latin typeface="Helvetica Neue"/>
                <a:ea typeface="Helvetica Neue"/>
                <a:cs typeface="Helvetica Neue"/>
                <a:sym typeface="Helvetica Neue"/>
              </a:rPr>
              <a:t>a</a:t>
            </a:r>
            <a:r>
              <a:rPr lang="en" sz="1600">
                <a:solidFill>
                  <a:schemeClr val="dk1"/>
                </a:solidFill>
                <a:latin typeface="Helvetica Neue"/>
                <a:ea typeface="Helvetica Neue"/>
                <a:cs typeface="Helvetica Neue"/>
                <a:sym typeface="Helvetica Neue"/>
              </a:rPr>
              <a:t>) POL deviation.</a:t>
            </a:r>
            <a:endParaRPr sz="1600">
              <a:latin typeface="Helvetica Neue"/>
              <a:ea typeface="Helvetica Neue"/>
              <a:cs typeface="Helvetica Neue"/>
              <a:sym typeface="Helvetica Neue"/>
            </a:endParaRPr>
          </a:p>
        </p:txBody>
      </p:sp>
      <p:pic>
        <p:nvPicPr>
          <p:cNvPr id="889" name="Google Shape;889;p6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477950" y="1468775"/>
            <a:ext cx="2630124" cy="2307299"/>
          </a:xfrm>
          <a:prstGeom prst="rect">
            <a:avLst/>
          </a:prstGeom>
          <a:noFill/>
          <a:ln>
            <a:noFill/>
          </a:ln>
        </p:spPr>
      </p:pic>
      <p:sp>
        <p:nvSpPr>
          <p:cNvPr id="890" name="Google Shape;890;p65"/>
          <p:cNvSpPr txBox="1"/>
          <p:nvPr/>
        </p:nvSpPr>
        <p:spPr>
          <a:xfrm>
            <a:off x="5171325" y="3980125"/>
            <a:ext cx="3853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9900"/>
                </a:solidFill>
                <a:latin typeface="Helvetica Neue"/>
                <a:ea typeface="Helvetica Neue"/>
                <a:cs typeface="Helvetica Neue"/>
                <a:sym typeface="Helvetica Neue"/>
              </a:rPr>
              <a:t>Orange line </a:t>
            </a:r>
            <a:r>
              <a:rPr lang="en">
                <a:latin typeface="Helvetica Neue"/>
                <a:ea typeface="Helvetica Neue"/>
                <a:cs typeface="Helvetica Neue"/>
                <a:sym typeface="Helvetica Neue"/>
              </a:rPr>
              <a:t>shows the what an expected Semi-Major Axis POL Plot looks like (image from L3Harris)</a:t>
            </a:r>
            <a:endParaRPr>
              <a:latin typeface="Helvetica Neue"/>
              <a:ea typeface="Helvetica Neue"/>
              <a:cs typeface="Helvetica Neue"/>
              <a:sym typeface="Helvetica Neue"/>
            </a:endParaRPr>
          </a:p>
        </p:txBody>
      </p:sp>
      <p:sp>
        <p:nvSpPr>
          <p:cNvPr id="891" name="Google Shape;891;p65"/>
          <p:cNvSpPr/>
          <p:nvPr/>
        </p:nvSpPr>
        <p:spPr>
          <a:xfrm>
            <a:off x="4664900" y="1377378"/>
            <a:ext cx="1599600" cy="665700"/>
          </a:xfrm>
          <a:prstGeom prst="parallelogram">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Historical Semi-Major Axis Data</a:t>
            </a:r>
            <a:endParaRPr/>
          </a:p>
        </p:txBody>
      </p:sp>
      <p:cxnSp>
        <p:nvCxnSpPr>
          <p:cNvPr id="892" name="Google Shape;892;p65"/>
          <p:cNvCxnSpPr/>
          <p:nvPr/>
        </p:nvCxnSpPr>
        <p:spPr>
          <a:xfrm>
            <a:off x="5460200" y="2043203"/>
            <a:ext cx="9000" cy="294300"/>
          </a:xfrm>
          <a:prstGeom prst="straightConnector1">
            <a:avLst/>
          </a:prstGeom>
          <a:noFill/>
          <a:ln w="19050" cap="flat" cmpd="sng">
            <a:solidFill>
              <a:schemeClr val="dk1"/>
            </a:solidFill>
            <a:prstDash val="solid"/>
            <a:round/>
            <a:headEnd type="none" w="med" len="med"/>
            <a:tailEnd type="triangle" w="med" len="med"/>
          </a:ln>
        </p:spPr>
      </p:cxnSp>
      <p:sp>
        <p:nvSpPr>
          <p:cNvPr id="893" name="Google Shape;893;p65"/>
          <p:cNvSpPr/>
          <p:nvPr/>
        </p:nvSpPr>
        <p:spPr>
          <a:xfrm>
            <a:off x="4779500" y="2337625"/>
            <a:ext cx="1370400" cy="538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Algorithm</a:t>
            </a:r>
            <a:endParaRPr/>
          </a:p>
        </p:txBody>
      </p:sp>
      <p:cxnSp>
        <p:nvCxnSpPr>
          <p:cNvPr id="894" name="Google Shape;894;p65"/>
          <p:cNvCxnSpPr/>
          <p:nvPr/>
        </p:nvCxnSpPr>
        <p:spPr>
          <a:xfrm>
            <a:off x="5460200" y="2890825"/>
            <a:ext cx="9000" cy="294300"/>
          </a:xfrm>
          <a:prstGeom prst="straightConnector1">
            <a:avLst/>
          </a:prstGeom>
          <a:noFill/>
          <a:ln w="19050" cap="flat" cmpd="sng">
            <a:solidFill>
              <a:schemeClr val="dk1"/>
            </a:solidFill>
            <a:prstDash val="solid"/>
            <a:round/>
            <a:headEnd type="none" w="med" len="med"/>
            <a:tailEnd type="triangle" w="med" len="med"/>
          </a:ln>
        </p:spPr>
      </p:cxnSp>
      <p:sp>
        <p:nvSpPr>
          <p:cNvPr id="895" name="Google Shape;895;p65"/>
          <p:cNvSpPr/>
          <p:nvPr/>
        </p:nvSpPr>
        <p:spPr>
          <a:xfrm>
            <a:off x="4664900" y="3170978"/>
            <a:ext cx="1599600" cy="665700"/>
          </a:xfrm>
          <a:prstGeom prst="parallelogram">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Label and Timestamp</a:t>
            </a:r>
            <a:endParaRPr/>
          </a:p>
        </p:txBody>
      </p:sp>
      <p:sp>
        <p:nvSpPr>
          <p:cNvPr id="896" name="Google Shape;896;p65"/>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897" name="Google Shape;897;p65"/>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898" name="Google Shape;898;p65"/>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899" name="Google Shape;899;p65"/>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900" name="Google Shape;900;p65"/>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V&amp;V</a:t>
            </a:r>
            <a:endParaRPr sz="1200" b="1">
              <a:solidFill>
                <a:schemeClr val="lt2"/>
              </a:solidFill>
            </a:endParaRPr>
          </a:p>
        </p:txBody>
      </p:sp>
      <p:sp>
        <p:nvSpPr>
          <p:cNvPr id="901" name="Google Shape;901;p65"/>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
        <p:nvSpPr>
          <p:cNvPr id="902" name="Google Shape;902;p65"/>
          <p:cNvSpPr txBox="1"/>
          <p:nvPr/>
        </p:nvSpPr>
        <p:spPr>
          <a:xfrm>
            <a:off x="6264500" y="68311"/>
            <a:ext cx="28932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b="1" dirty="0">
                <a:latin typeface="Helvetica Neue"/>
                <a:ea typeface="Helvetica Neue"/>
                <a:cs typeface="Helvetica Neue"/>
                <a:sym typeface="Helvetica Neue"/>
              </a:rPr>
              <a:t>FR 2: Determine POL </a:t>
            </a:r>
            <a:endParaRPr sz="2000" b="1" dirty="0">
              <a:latin typeface="Helvetica Neue"/>
              <a:ea typeface="Helvetica Neue"/>
              <a:cs typeface="Helvetica Neue"/>
              <a:sym typeface="Helvetica Neue"/>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pic>
        <p:nvPicPr>
          <p:cNvPr id="907" name="Google Shape;907;p6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48431">
            <a:off x="4319422" y="882750"/>
            <a:ext cx="3579333" cy="3348425"/>
          </a:xfrm>
          <a:prstGeom prst="rect">
            <a:avLst/>
          </a:prstGeom>
          <a:noFill/>
          <a:ln>
            <a:noFill/>
          </a:ln>
        </p:spPr>
      </p:pic>
      <p:sp>
        <p:nvSpPr>
          <p:cNvPr id="908" name="Google Shape;908;p6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V&amp;V: Structure Thermal Model</a:t>
            </a:r>
            <a:endParaRPr/>
          </a:p>
        </p:txBody>
      </p:sp>
      <p:sp>
        <p:nvSpPr>
          <p:cNvPr id="909" name="Google Shape;909;p6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54</a:t>
            </a:fld>
            <a:endParaRPr/>
          </a:p>
        </p:txBody>
      </p:sp>
      <p:sp>
        <p:nvSpPr>
          <p:cNvPr id="910" name="Google Shape;910;p66"/>
          <p:cNvSpPr txBox="1">
            <a:spLocks noGrp="1"/>
          </p:cNvSpPr>
          <p:nvPr>
            <p:ph type="body" idx="1"/>
          </p:nvPr>
        </p:nvSpPr>
        <p:spPr>
          <a:xfrm>
            <a:off x="210050" y="1055750"/>
            <a:ext cx="4427400" cy="3759900"/>
          </a:xfrm>
          <a:prstGeom prst="rect">
            <a:avLst/>
          </a:prstGeom>
        </p:spPr>
        <p:txBody>
          <a:bodyPr spcFirstLastPara="1" wrap="square" lIns="91425" tIns="91425" rIns="91425" bIns="91425" anchor="t" anchorCtr="0">
            <a:noAutofit/>
          </a:bodyPr>
          <a:lstStyle/>
          <a:p>
            <a:pPr marL="457200" lvl="0" indent="-325755" algn="l" rtl="0">
              <a:spcBef>
                <a:spcPts val="0"/>
              </a:spcBef>
              <a:spcAft>
                <a:spcPts val="0"/>
              </a:spcAft>
              <a:buSzPct val="100000"/>
              <a:buChar char="●"/>
            </a:pPr>
            <a:r>
              <a:rPr lang="en" sz="1500" dirty="0"/>
              <a:t>Setup</a:t>
            </a:r>
            <a:endParaRPr sz="1500" dirty="0"/>
          </a:p>
          <a:p>
            <a:pPr marL="914400" lvl="1" indent="-304165" algn="l" rtl="0">
              <a:spcBef>
                <a:spcPts val="0"/>
              </a:spcBef>
              <a:spcAft>
                <a:spcPts val="0"/>
              </a:spcAft>
              <a:buSzPct val="100000"/>
              <a:buChar char="○"/>
            </a:pPr>
            <a:r>
              <a:rPr lang="en" sz="1200" dirty="0"/>
              <a:t>Put four </a:t>
            </a:r>
            <a:r>
              <a:rPr lang="en" sz="1200" b="1" dirty="0"/>
              <a:t>thermocouples</a:t>
            </a:r>
            <a:r>
              <a:rPr lang="en" sz="1200" dirty="0"/>
              <a:t> inside the structure, two outside, place the structure outside when it is between -5 ˚C and 45 ˚C,</a:t>
            </a:r>
            <a:r>
              <a:rPr lang="en" sz="1200" b="1" dirty="0"/>
              <a:t> </a:t>
            </a:r>
            <a:r>
              <a:rPr lang="en" sz="1200" dirty="0"/>
              <a:t>turn on all electronics, collect temperature data</a:t>
            </a:r>
            <a:endParaRPr sz="1200" dirty="0"/>
          </a:p>
          <a:p>
            <a:pPr marL="457200" lvl="0" indent="-325755" algn="l" rtl="0">
              <a:spcBef>
                <a:spcPts val="0"/>
              </a:spcBef>
              <a:spcAft>
                <a:spcPts val="0"/>
              </a:spcAft>
              <a:buSzPct val="100000"/>
              <a:buChar char="●"/>
            </a:pPr>
            <a:r>
              <a:rPr lang="en" sz="1500" dirty="0"/>
              <a:t>Facilities: Outside the aero building at night</a:t>
            </a:r>
            <a:endParaRPr sz="1500" b="1" dirty="0">
              <a:highlight>
                <a:srgbClr val="FFFF00"/>
              </a:highlight>
            </a:endParaRPr>
          </a:p>
          <a:p>
            <a:pPr marL="457200" lvl="0" indent="-325755" algn="l" rtl="0">
              <a:spcBef>
                <a:spcPts val="0"/>
              </a:spcBef>
              <a:spcAft>
                <a:spcPts val="0"/>
              </a:spcAft>
              <a:buSzPct val="100000"/>
              <a:buChar char="●"/>
            </a:pPr>
            <a:r>
              <a:rPr lang="en" sz="1500" dirty="0"/>
              <a:t>Equipment: Structure, all internal system components, four thermocouples</a:t>
            </a:r>
            <a:endParaRPr sz="1500" dirty="0"/>
          </a:p>
          <a:p>
            <a:pPr marL="457200" lvl="0" indent="-325755" algn="l" rtl="0">
              <a:spcBef>
                <a:spcPts val="0"/>
              </a:spcBef>
              <a:spcAft>
                <a:spcPts val="0"/>
              </a:spcAft>
              <a:buSzPct val="100000"/>
              <a:buChar char="●"/>
            </a:pPr>
            <a:r>
              <a:rPr lang="en" sz="1500" dirty="0"/>
              <a:t>Key Measurements</a:t>
            </a:r>
            <a:endParaRPr sz="1500" dirty="0"/>
          </a:p>
          <a:p>
            <a:pPr marL="914400" lvl="1" indent="-304165" algn="l" rtl="0">
              <a:spcBef>
                <a:spcPts val="0"/>
              </a:spcBef>
              <a:spcAft>
                <a:spcPts val="0"/>
              </a:spcAft>
              <a:buSzPct val="100000"/>
              <a:buChar char="○"/>
            </a:pPr>
            <a:r>
              <a:rPr lang="en" sz="1200" dirty="0"/>
              <a:t>Temperature (˚C) at four points inside the structure and two points outside the structure</a:t>
            </a:r>
            <a:endParaRPr sz="1200" dirty="0"/>
          </a:p>
          <a:p>
            <a:pPr marL="457200" lvl="0" indent="-325755" algn="l" rtl="0">
              <a:spcBef>
                <a:spcPts val="0"/>
              </a:spcBef>
              <a:spcAft>
                <a:spcPts val="0"/>
              </a:spcAft>
              <a:buSzPct val="100000"/>
              <a:buChar char="●"/>
            </a:pPr>
            <a:r>
              <a:rPr lang="en" sz="1500" dirty="0"/>
              <a:t>Success Criteria</a:t>
            </a:r>
            <a:endParaRPr sz="1500" dirty="0"/>
          </a:p>
          <a:p>
            <a:pPr marL="914400" lvl="1" indent="-309562" algn="l" rtl="0">
              <a:spcBef>
                <a:spcPts val="0"/>
              </a:spcBef>
              <a:spcAft>
                <a:spcPts val="0"/>
              </a:spcAft>
              <a:buSzPct val="100000"/>
              <a:buChar char="○"/>
            </a:pPr>
            <a:r>
              <a:rPr lang="en" sz="1200" dirty="0"/>
              <a:t>Confirm that interior temperature </a:t>
            </a:r>
            <a:r>
              <a:rPr lang="en" sz="1200" b="1" dirty="0"/>
              <a:t>matches the predicted temperature (ambient)</a:t>
            </a:r>
            <a:endParaRPr sz="1200" b="1" dirty="0"/>
          </a:p>
        </p:txBody>
      </p:sp>
      <p:sp>
        <p:nvSpPr>
          <p:cNvPr id="911" name="Google Shape;911;p66"/>
          <p:cNvSpPr txBox="1"/>
          <p:nvPr/>
        </p:nvSpPr>
        <p:spPr>
          <a:xfrm>
            <a:off x="389700" y="682600"/>
            <a:ext cx="8364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Helvetica Neue"/>
                <a:ea typeface="Helvetica Neue"/>
                <a:cs typeface="Helvetica Neue"/>
                <a:sym typeface="Helvetica Neue"/>
              </a:rPr>
              <a:t>Objective:</a:t>
            </a:r>
            <a:r>
              <a:rPr lang="en" sz="1800">
                <a:latin typeface="Helvetica Neue"/>
                <a:ea typeface="Helvetica Neue"/>
                <a:cs typeface="Helvetica Neue"/>
                <a:sym typeface="Helvetica Neue"/>
              </a:rPr>
              <a:t> </a:t>
            </a:r>
            <a:r>
              <a:rPr lang="en" sz="1600">
                <a:solidFill>
                  <a:schemeClr val="dk1"/>
                </a:solidFill>
                <a:latin typeface="Helvetica Neue"/>
                <a:ea typeface="Helvetica Neue"/>
                <a:cs typeface="Helvetica Neue"/>
                <a:sym typeface="Helvetica Neue"/>
              </a:rPr>
              <a:t>Validate the thermal model of the structure.</a:t>
            </a:r>
            <a:endParaRPr sz="1600">
              <a:latin typeface="Helvetica Neue"/>
              <a:ea typeface="Helvetica Neue"/>
              <a:cs typeface="Helvetica Neue"/>
              <a:sym typeface="Helvetica Neue"/>
            </a:endParaRPr>
          </a:p>
        </p:txBody>
      </p:sp>
      <p:sp>
        <p:nvSpPr>
          <p:cNvPr id="912" name="Google Shape;912;p66"/>
          <p:cNvSpPr txBox="1"/>
          <p:nvPr/>
        </p:nvSpPr>
        <p:spPr>
          <a:xfrm>
            <a:off x="7668500" y="1913550"/>
            <a:ext cx="1381200" cy="184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Helvetica Neue"/>
                <a:ea typeface="Helvetica Neue"/>
                <a:cs typeface="Helvetica Neue"/>
                <a:sym typeface="Helvetica Neue"/>
              </a:rPr>
              <a:t>X indicates location of thermocouple</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rgbClr val="FF0000"/>
                </a:solidFill>
                <a:highlight>
                  <a:srgbClr val="FF0000"/>
                </a:highlight>
                <a:latin typeface="Helvetica Neue"/>
                <a:ea typeface="Helvetica Neue"/>
                <a:cs typeface="Helvetica Neue"/>
                <a:sym typeface="Helvetica Neue"/>
              </a:rPr>
              <a:t/>
            </a:r>
            <a:br>
              <a:rPr lang="en" sz="1200">
                <a:solidFill>
                  <a:srgbClr val="FF0000"/>
                </a:solidFill>
                <a:highlight>
                  <a:srgbClr val="FF0000"/>
                </a:highlight>
                <a:latin typeface="Helvetica Neue"/>
                <a:ea typeface="Helvetica Neue"/>
                <a:cs typeface="Helvetica Neue"/>
                <a:sym typeface="Helvetica Neue"/>
              </a:rPr>
            </a:br>
            <a:r>
              <a:rPr lang="en" sz="1200">
                <a:solidFill>
                  <a:srgbClr val="FF0000"/>
                </a:solidFill>
                <a:highlight>
                  <a:srgbClr val="FF0000"/>
                </a:highlight>
                <a:latin typeface="Helvetica Neue"/>
                <a:ea typeface="Helvetica Neue"/>
                <a:cs typeface="Helvetica Neue"/>
                <a:sym typeface="Helvetica Neue"/>
              </a:rPr>
              <a:t>...</a:t>
            </a:r>
            <a:r>
              <a:rPr lang="en" sz="1200">
                <a:latin typeface="Helvetica Neue"/>
                <a:ea typeface="Helvetica Neue"/>
                <a:cs typeface="Helvetica Neue"/>
                <a:sym typeface="Helvetica Neue"/>
              </a:rPr>
              <a:t> = Internal wall</a:t>
            </a: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solidFill>
                  <a:srgbClr val="FF9900"/>
                </a:solidFill>
                <a:highlight>
                  <a:srgbClr val="FF9900"/>
                </a:highlight>
                <a:latin typeface="Helvetica Neue"/>
                <a:ea typeface="Helvetica Neue"/>
                <a:cs typeface="Helvetica Neue"/>
                <a:sym typeface="Helvetica Neue"/>
              </a:rPr>
              <a:t>...</a:t>
            </a:r>
            <a:r>
              <a:rPr lang="en" sz="1200">
                <a:solidFill>
                  <a:schemeClr val="dk1"/>
                </a:solidFill>
                <a:latin typeface="Helvetica Neue"/>
                <a:ea typeface="Helvetica Neue"/>
                <a:cs typeface="Helvetica Neue"/>
                <a:sym typeface="Helvetica Neue"/>
              </a:rPr>
              <a:t> </a:t>
            </a:r>
            <a:r>
              <a:rPr lang="en" sz="1200">
                <a:latin typeface="Helvetica Neue"/>
                <a:ea typeface="Helvetica Neue"/>
                <a:cs typeface="Helvetica Neue"/>
                <a:sym typeface="Helvetica Neue"/>
              </a:rPr>
              <a:t>= External wall</a:t>
            </a: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solidFill>
                  <a:srgbClr val="6AA84F"/>
                </a:solidFill>
                <a:highlight>
                  <a:srgbClr val="6AA84F"/>
                </a:highlight>
                <a:latin typeface="Helvetica Neue"/>
                <a:ea typeface="Helvetica Neue"/>
                <a:cs typeface="Helvetica Neue"/>
                <a:sym typeface="Helvetica Neue"/>
              </a:rPr>
              <a:t>...</a:t>
            </a:r>
            <a:r>
              <a:rPr lang="en" sz="1200">
                <a:solidFill>
                  <a:schemeClr val="dk1"/>
                </a:solidFill>
                <a:latin typeface="Helvetica Neue"/>
                <a:ea typeface="Helvetica Neue"/>
                <a:cs typeface="Helvetica Neue"/>
                <a:sym typeface="Helvetica Neue"/>
              </a:rPr>
              <a:t> </a:t>
            </a:r>
            <a:r>
              <a:rPr lang="en" sz="1200">
                <a:latin typeface="Helvetica Neue"/>
                <a:ea typeface="Helvetica Neue"/>
                <a:cs typeface="Helvetica Neue"/>
                <a:sym typeface="Helvetica Neue"/>
              </a:rPr>
              <a:t>= Sensor</a:t>
            </a: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solidFill>
                  <a:srgbClr val="0000FF"/>
                </a:solidFill>
                <a:highlight>
                  <a:srgbClr val="0000FF"/>
                </a:highlight>
                <a:latin typeface="Helvetica Neue"/>
                <a:ea typeface="Helvetica Neue"/>
                <a:cs typeface="Helvetica Neue"/>
                <a:sym typeface="Helvetica Neue"/>
              </a:rPr>
              <a:t>...</a:t>
            </a:r>
            <a:r>
              <a:rPr lang="en" sz="1200">
                <a:solidFill>
                  <a:schemeClr val="dk1"/>
                </a:solidFill>
                <a:latin typeface="Helvetica Neue"/>
                <a:ea typeface="Helvetica Neue"/>
                <a:cs typeface="Helvetica Neue"/>
                <a:sym typeface="Helvetica Neue"/>
              </a:rPr>
              <a:t> </a:t>
            </a:r>
            <a:r>
              <a:rPr lang="en" sz="1200">
                <a:latin typeface="Helvetica Neue"/>
                <a:ea typeface="Helvetica Neue"/>
                <a:cs typeface="Helvetica Neue"/>
                <a:sym typeface="Helvetica Neue"/>
              </a:rPr>
              <a:t>= Battery</a:t>
            </a:r>
            <a:endParaRPr sz="1200">
              <a:latin typeface="Helvetica Neue"/>
              <a:ea typeface="Helvetica Neue"/>
              <a:cs typeface="Helvetica Neue"/>
              <a:sym typeface="Helvetica Neue"/>
            </a:endParaRPr>
          </a:p>
          <a:p>
            <a:pPr marL="0" lvl="0" indent="0" algn="l" rtl="0">
              <a:spcBef>
                <a:spcPts val="0"/>
              </a:spcBef>
              <a:spcAft>
                <a:spcPts val="0"/>
              </a:spcAft>
              <a:buNone/>
            </a:pPr>
            <a:r>
              <a:rPr lang="en" sz="1200">
                <a:solidFill>
                  <a:srgbClr val="9900FF"/>
                </a:solidFill>
                <a:highlight>
                  <a:srgbClr val="9900FF"/>
                </a:highlight>
                <a:latin typeface="Helvetica Neue"/>
                <a:ea typeface="Helvetica Neue"/>
                <a:cs typeface="Helvetica Neue"/>
                <a:sym typeface="Helvetica Neue"/>
              </a:rPr>
              <a:t>...</a:t>
            </a:r>
            <a:r>
              <a:rPr lang="en" sz="1200">
                <a:solidFill>
                  <a:schemeClr val="dk1"/>
                </a:solidFill>
                <a:latin typeface="Helvetica Neue"/>
                <a:ea typeface="Helvetica Neue"/>
                <a:cs typeface="Helvetica Neue"/>
                <a:sym typeface="Helvetica Neue"/>
              </a:rPr>
              <a:t> </a:t>
            </a:r>
            <a:r>
              <a:rPr lang="en" sz="1200">
                <a:latin typeface="Helvetica Neue"/>
                <a:ea typeface="Helvetica Neue"/>
                <a:cs typeface="Helvetica Neue"/>
                <a:sym typeface="Helvetica Neue"/>
              </a:rPr>
              <a:t>= Ambient</a:t>
            </a:r>
            <a:endParaRPr sz="1200">
              <a:latin typeface="Helvetica Neue"/>
              <a:ea typeface="Helvetica Neue"/>
              <a:cs typeface="Helvetica Neue"/>
              <a:sym typeface="Helvetica Neue"/>
            </a:endParaRPr>
          </a:p>
        </p:txBody>
      </p:sp>
      <p:sp>
        <p:nvSpPr>
          <p:cNvPr id="913" name="Google Shape;913;p66"/>
          <p:cNvSpPr txBox="1"/>
          <p:nvPr/>
        </p:nvSpPr>
        <p:spPr>
          <a:xfrm>
            <a:off x="4796850" y="4431325"/>
            <a:ext cx="2776800" cy="338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a:latin typeface="Helvetica Neue"/>
                <a:ea typeface="Helvetica Neue"/>
                <a:cs typeface="Helvetica Neue"/>
                <a:sym typeface="Helvetica Neue"/>
              </a:rPr>
              <a:t>Diagram of thermal model test setup</a:t>
            </a:r>
            <a:endParaRPr sz="1000">
              <a:latin typeface="Helvetica Neue"/>
              <a:ea typeface="Helvetica Neue"/>
              <a:cs typeface="Helvetica Neue"/>
              <a:sym typeface="Helvetica Neue"/>
            </a:endParaRPr>
          </a:p>
        </p:txBody>
      </p:sp>
      <p:sp>
        <p:nvSpPr>
          <p:cNvPr id="914" name="Google Shape;914;p66"/>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915" name="Google Shape;915;p66"/>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916" name="Google Shape;916;p66"/>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917" name="Google Shape;917;p66"/>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918" name="Google Shape;918;p66"/>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V&amp;V</a:t>
            </a:r>
            <a:endParaRPr sz="1200" b="1">
              <a:solidFill>
                <a:schemeClr val="lt2"/>
              </a:solidFill>
            </a:endParaRPr>
          </a:p>
        </p:txBody>
      </p:sp>
      <p:sp>
        <p:nvSpPr>
          <p:cNvPr id="919" name="Google Shape;919;p66"/>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
        <p:nvSpPr>
          <p:cNvPr id="920" name="Google Shape;920;p66"/>
          <p:cNvSpPr txBox="1"/>
          <p:nvPr/>
        </p:nvSpPr>
        <p:spPr>
          <a:xfrm>
            <a:off x="6250800" y="57364"/>
            <a:ext cx="2893200" cy="4926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2000" b="1" dirty="0">
                <a:latin typeface="Helvetica Neue"/>
                <a:ea typeface="Helvetica Neue"/>
                <a:cs typeface="Helvetica Neue"/>
                <a:sym typeface="Helvetica Neue"/>
              </a:rPr>
              <a:t>FR 8: Protect System </a:t>
            </a:r>
            <a:endParaRPr sz="2000" b="1" dirty="0">
              <a:latin typeface="Helvetica Neue"/>
              <a:ea typeface="Helvetica Neue"/>
              <a:cs typeface="Helvetica Neue"/>
              <a:sym typeface="Helvetica Neue"/>
            </a:endParaRPr>
          </a:p>
        </p:txBody>
      </p:sp>
      <p:sp>
        <p:nvSpPr>
          <p:cNvPr id="921" name="Google Shape;921;p66"/>
          <p:cNvSpPr/>
          <p:nvPr/>
        </p:nvSpPr>
        <p:spPr>
          <a:xfrm>
            <a:off x="5743075" y="1292350"/>
            <a:ext cx="366000" cy="461700"/>
          </a:xfrm>
          <a:prstGeom prst="mathMultiply">
            <a:avLst>
              <a:gd name="adj1" fmla="val 23520"/>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6"/>
          <p:cNvSpPr/>
          <p:nvPr/>
        </p:nvSpPr>
        <p:spPr>
          <a:xfrm>
            <a:off x="5854150" y="2002475"/>
            <a:ext cx="366000" cy="461700"/>
          </a:xfrm>
          <a:prstGeom prst="mathMultiply">
            <a:avLst>
              <a:gd name="adj1" fmla="val 23520"/>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6"/>
          <p:cNvSpPr/>
          <p:nvPr/>
        </p:nvSpPr>
        <p:spPr>
          <a:xfrm>
            <a:off x="6170900" y="2787425"/>
            <a:ext cx="366000" cy="461700"/>
          </a:xfrm>
          <a:prstGeom prst="mathMultiply">
            <a:avLst>
              <a:gd name="adj1" fmla="val 23520"/>
            </a:avLst>
          </a:prstGeom>
          <a:solidFill>
            <a:srgbClr val="00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6"/>
          <p:cNvSpPr/>
          <p:nvPr/>
        </p:nvSpPr>
        <p:spPr>
          <a:xfrm>
            <a:off x="4796850" y="3845175"/>
            <a:ext cx="366000" cy="461700"/>
          </a:xfrm>
          <a:prstGeom prst="mathMultiply">
            <a:avLst>
              <a:gd name="adj1" fmla="val 23520"/>
            </a:avLst>
          </a:prstGeom>
          <a:solidFill>
            <a:srgbClr val="9900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5" name="Google Shape;925;p66"/>
          <p:cNvCxnSpPr/>
          <p:nvPr/>
        </p:nvCxnSpPr>
        <p:spPr>
          <a:xfrm>
            <a:off x="4964475" y="1549250"/>
            <a:ext cx="268500" cy="309900"/>
          </a:xfrm>
          <a:prstGeom prst="straightConnector1">
            <a:avLst/>
          </a:prstGeom>
          <a:noFill/>
          <a:ln w="38100" cap="flat" cmpd="sng">
            <a:solidFill>
              <a:srgbClr val="FF9900"/>
            </a:solidFill>
            <a:prstDash val="dash"/>
            <a:round/>
            <a:headEnd type="none" w="med" len="med"/>
            <a:tailEnd type="none" w="med" len="med"/>
          </a:ln>
        </p:spPr>
      </p:cxnSp>
      <p:cxnSp>
        <p:nvCxnSpPr>
          <p:cNvPr id="926" name="Google Shape;926;p66"/>
          <p:cNvCxnSpPr/>
          <p:nvPr/>
        </p:nvCxnSpPr>
        <p:spPr>
          <a:xfrm flipH="1">
            <a:off x="4971400" y="1535475"/>
            <a:ext cx="261600" cy="323700"/>
          </a:xfrm>
          <a:prstGeom prst="straightConnector1">
            <a:avLst/>
          </a:prstGeom>
          <a:noFill/>
          <a:ln w="38100" cap="flat" cmpd="sng">
            <a:solidFill>
              <a:srgbClr val="FF9900"/>
            </a:solidFill>
            <a:prstDash val="dash"/>
            <a:round/>
            <a:headEnd type="none" w="med" len="med"/>
            <a:tailEnd type="none" w="med" len="med"/>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6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CPE V&amp;V Plan</a:t>
            </a:r>
            <a:endParaRPr/>
          </a:p>
        </p:txBody>
      </p:sp>
      <p:sp>
        <p:nvSpPr>
          <p:cNvPr id="932" name="Google Shape;932;p6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55</a:t>
            </a:fld>
            <a:endParaRPr/>
          </a:p>
        </p:txBody>
      </p:sp>
      <p:graphicFrame>
        <p:nvGraphicFramePr>
          <p:cNvPr id="933" name="Google Shape;933;p67"/>
          <p:cNvGraphicFramePr/>
          <p:nvPr/>
        </p:nvGraphicFramePr>
        <p:xfrm>
          <a:off x="584213" y="1235413"/>
          <a:ext cx="7975575" cy="2672650"/>
        </p:xfrm>
        <a:graphic>
          <a:graphicData uri="http://schemas.openxmlformats.org/drawingml/2006/table">
            <a:tbl>
              <a:tblPr>
                <a:noFill/>
                <a:tableStyleId>{E18D6895-F6FA-44B1-86B1-A99637D5D8EA}</a:tableStyleId>
              </a:tblPr>
              <a:tblGrid>
                <a:gridCol w="2962525">
                  <a:extLst>
                    <a:ext uri="{9D8B030D-6E8A-4147-A177-3AD203B41FA5}">
                      <a16:colId xmlns:a16="http://schemas.microsoft.com/office/drawing/2014/main" val="20000"/>
                    </a:ext>
                  </a:extLst>
                </a:gridCol>
                <a:gridCol w="3710750">
                  <a:extLst>
                    <a:ext uri="{9D8B030D-6E8A-4147-A177-3AD203B41FA5}">
                      <a16:colId xmlns:a16="http://schemas.microsoft.com/office/drawing/2014/main" val="20001"/>
                    </a:ext>
                  </a:extLst>
                </a:gridCol>
                <a:gridCol w="1302300">
                  <a:extLst>
                    <a:ext uri="{9D8B030D-6E8A-4147-A177-3AD203B41FA5}">
                      <a16:colId xmlns:a16="http://schemas.microsoft.com/office/drawing/2014/main" val="20002"/>
                    </a:ext>
                  </a:extLst>
                </a:gridCol>
              </a:tblGrid>
              <a:tr h="426700">
                <a:tc>
                  <a:txBody>
                    <a:bodyPr/>
                    <a:lstStyle/>
                    <a:p>
                      <a:pPr marL="0" lvl="0" indent="0" algn="ctr" rtl="0">
                        <a:spcBef>
                          <a:spcPts val="0"/>
                        </a:spcBef>
                        <a:spcAft>
                          <a:spcPts val="0"/>
                        </a:spcAft>
                        <a:buClr>
                          <a:schemeClr val="dk1"/>
                        </a:buClr>
                        <a:buSzPts val="1100"/>
                        <a:buFont typeface="Arial"/>
                        <a:buNone/>
                      </a:pPr>
                      <a:r>
                        <a:rPr lang="en" sz="1600" b="1">
                          <a:solidFill>
                            <a:schemeClr val="dk1"/>
                          </a:solidFill>
                          <a:latin typeface="Helvetica Neue"/>
                          <a:ea typeface="Helvetica Neue"/>
                          <a:cs typeface="Helvetica Neue"/>
                          <a:sym typeface="Helvetica Neue"/>
                        </a:rPr>
                        <a:t>CPE (abbreviated)</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V&amp;V Test Numbers</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Helvetica Neue"/>
                          <a:ea typeface="Helvetica Neue"/>
                          <a:cs typeface="Helvetica Neue"/>
                          <a:sym typeface="Helvetica Neue"/>
                        </a:rPr>
                        <a:t>V&amp;V Plan</a:t>
                      </a:r>
                      <a:endParaRPr sz="1600"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075">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1:</a:t>
                      </a:r>
                      <a:r>
                        <a:rPr lang="en">
                          <a:solidFill>
                            <a:schemeClr val="dk1"/>
                          </a:solidFill>
                          <a:latin typeface="Helvetica Neue"/>
                          <a:ea typeface="Helvetica Neue"/>
                          <a:cs typeface="Helvetica Neue"/>
                          <a:sym typeface="Helvetica Neue"/>
                        </a:rPr>
                        <a:t> GEO Observation</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OPT.1-8, STR.1, STR.3, </a:t>
                      </a:r>
                      <a:r>
                        <a:rPr lang="en">
                          <a:solidFill>
                            <a:schemeClr val="dk1"/>
                          </a:solidFill>
                          <a:latin typeface="Helvetica Neue"/>
                          <a:ea typeface="Helvetica Neue"/>
                          <a:cs typeface="Helvetica Neue"/>
                          <a:sym typeface="Helvetica Neue"/>
                        </a:rPr>
                        <a:t>STR.2, STR.4, ELE.1-3, ELE.5, </a:t>
                      </a:r>
                      <a:r>
                        <a:rPr lang="en">
                          <a:latin typeface="Helvetica Neue"/>
                          <a:ea typeface="Helvetica Neue"/>
                          <a:cs typeface="Helvetica Neue"/>
                          <a:sym typeface="Helvetica Neue"/>
                        </a:rPr>
                        <a:t>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000">
                          <a:solidFill>
                            <a:srgbClr val="6AA84F"/>
                          </a:solidFill>
                          <a:latin typeface="Helvetica Neue"/>
                          <a:ea typeface="Helvetica Neue"/>
                          <a:cs typeface="Helvetica Neue"/>
                          <a:sym typeface="Helvetica Neue"/>
                        </a:rPr>
                        <a: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3255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2: </a:t>
                      </a:r>
                      <a:r>
                        <a:rPr lang="en">
                          <a:solidFill>
                            <a:schemeClr val="dk1"/>
                          </a:solidFill>
                          <a:latin typeface="Helvetica Neue"/>
                          <a:ea typeface="Helvetica Neue"/>
                          <a:cs typeface="Helvetica Neue"/>
                          <a:sym typeface="Helvetica Neue"/>
                        </a:rPr>
                        <a:t>Data Collection</a:t>
                      </a:r>
                      <a:endParaRPr b="1">
                        <a:solidFill>
                          <a:schemeClr val="dk1"/>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DAT.1, DAT.2,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000">
                          <a:solidFill>
                            <a:srgbClr val="6AA84F"/>
                          </a:solidFill>
                          <a:latin typeface="Helvetica Neue"/>
                          <a:ea typeface="Helvetica Neue"/>
                          <a:cs typeface="Helvetica Neue"/>
                          <a:sym typeface="Helvetica Neue"/>
                        </a:rPr>
                        <a: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32550">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3:</a:t>
                      </a:r>
                      <a:r>
                        <a:rPr lang="en">
                          <a:solidFill>
                            <a:schemeClr val="dk1"/>
                          </a:solidFill>
                          <a:latin typeface="Helvetica Neue"/>
                          <a:ea typeface="Helvetica Neue"/>
                          <a:cs typeface="Helvetica Neue"/>
                          <a:sym typeface="Helvetica Neue"/>
                        </a:rPr>
                        <a:t> POL Determination</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ALG.1-6,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000">
                          <a:solidFill>
                            <a:srgbClr val="6AA84F"/>
                          </a:solidFill>
                          <a:latin typeface="Helvetica Neue"/>
                          <a:ea typeface="Helvetica Neue"/>
                          <a:cs typeface="Helvetica Neue"/>
                          <a:sym typeface="Helvetica Neue"/>
                        </a:rPr>
                        <a: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09575">
                <a:tc>
                  <a:txBody>
                    <a:bodyPr/>
                    <a:lstStyle/>
                    <a:p>
                      <a:pPr marL="0" lvl="0" indent="0" algn="l"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4: </a:t>
                      </a:r>
                      <a:r>
                        <a:rPr lang="en">
                          <a:solidFill>
                            <a:schemeClr val="dk1"/>
                          </a:solidFill>
                          <a:latin typeface="Helvetica Neue"/>
                          <a:ea typeface="Helvetica Neue"/>
                          <a:cs typeface="Helvetica Neue"/>
                          <a:sym typeface="Helvetica Neue"/>
                        </a:rPr>
                        <a:t>Event Detection</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ORB.1-8, ELE.4, ELE.6, </a:t>
                      </a:r>
                      <a:r>
                        <a:rPr lang="en">
                          <a:solidFill>
                            <a:schemeClr val="dk1"/>
                          </a:solidFill>
                          <a:latin typeface="Helvetica Neue"/>
                          <a:ea typeface="Helvetica Neue"/>
                          <a:cs typeface="Helvetica Neue"/>
                          <a:sym typeface="Helvetica Neue"/>
                        </a:rPr>
                        <a:t>ELE.4, ELE.6, DAT.2,</a:t>
                      </a:r>
                      <a:r>
                        <a:rPr lang="en">
                          <a:latin typeface="Helvetica Neue"/>
                          <a:ea typeface="Helvetica Neue"/>
                          <a:cs typeface="Helvetica Neue"/>
                          <a:sym typeface="Helvetica Neue"/>
                        </a:rPr>
                        <a:t>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2000">
                          <a:solidFill>
                            <a:srgbClr val="6AA84F"/>
                          </a:solidFill>
                          <a:latin typeface="Helvetica Neue"/>
                          <a:ea typeface="Helvetica Neue"/>
                          <a:cs typeface="Helvetica Neue"/>
                          <a:sym typeface="Helvetica Neue"/>
                        </a:rPr>
                        <a: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934" name="Google Shape;934;p67"/>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935" name="Google Shape;935;p67"/>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936" name="Google Shape;936;p67"/>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937" name="Google Shape;937;p67"/>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938" name="Google Shape;938;p67"/>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V&amp;V</a:t>
            </a:r>
            <a:endParaRPr sz="1200" b="1">
              <a:solidFill>
                <a:schemeClr val="lt2"/>
              </a:solidFill>
            </a:endParaRPr>
          </a:p>
        </p:txBody>
      </p:sp>
      <p:sp>
        <p:nvSpPr>
          <p:cNvPr id="939" name="Google Shape;939;p67"/>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6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FR V&amp;V Plan</a:t>
            </a:r>
            <a:endParaRPr/>
          </a:p>
        </p:txBody>
      </p:sp>
      <p:sp>
        <p:nvSpPr>
          <p:cNvPr id="945" name="Google Shape;945;p6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56</a:t>
            </a:fld>
            <a:endParaRPr/>
          </a:p>
        </p:txBody>
      </p:sp>
      <p:graphicFrame>
        <p:nvGraphicFramePr>
          <p:cNvPr id="946" name="Google Shape;946;p68"/>
          <p:cNvGraphicFramePr/>
          <p:nvPr/>
        </p:nvGraphicFramePr>
        <p:xfrm>
          <a:off x="355525" y="761013"/>
          <a:ext cx="8432925" cy="4026780"/>
        </p:xfrm>
        <a:graphic>
          <a:graphicData uri="http://schemas.openxmlformats.org/drawingml/2006/table">
            <a:tbl>
              <a:tblPr>
                <a:noFill/>
                <a:tableStyleId>{E18D6895-F6FA-44B1-86B1-A99637D5D8EA}</a:tableStyleId>
              </a:tblPr>
              <a:tblGrid>
                <a:gridCol w="4504225">
                  <a:extLst>
                    <a:ext uri="{9D8B030D-6E8A-4147-A177-3AD203B41FA5}">
                      <a16:colId xmlns:a16="http://schemas.microsoft.com/office/drawing/2014/main" val="20000"/>
                    </a:ext>
                  </a:extLst>
                </a:gridCol>
                <a:gridCol w="2895325">
                  <a:extLst>
                    <a:ext uri="{9D8B030D-6E8A-4147-A177-3AD203B41FA5}">
                      <a16:colId xmlns:a16="http://schemas.microsoft.com/office/drawing/2014/main" val="20001"/>
                    </a:ext>
                  </a:extLst>
                </a:gridCol>
                <a:gridCol w="1033375">
                  <a:extLst>
                    <a:ext uri="{9D8B030D-6E8A-4147-A177-3AD203B41FA5}">
                      <a16:colId xmlns:a16="http://schemas.microsoft.com/office/drawing/2014/main" val="20002"/>
                    </a:ext>
                  </a:extLst>
                </a:gridCol>
              </a:tblGrid>
              <a:tr h="3373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Functional Requirement (abbreviated)</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Numbers</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V&amp;V Plan</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481875">
                <a:tc>
                  <a:txBody>
                    <a:bodyPr/>
                    <a:lstStyle/>
                    <a:p>
                      <a:pPr marL="0" lvl="0" indent="0" algn="l" rtl="0">
                        <a:spcBef>
                          <a:spcPts val="0"/>
                        </a:spcBef>
                        <a:spcAft>
                          <a:spcPts val="0"/>
                        </a:spcAft>
                        <a:buNone/>
                      </a:pPr>
                      <a:r>
                        <a:rPr lang="en" b="1"/>
                        <a:t>FR 1:</a:t>
                      </a:r>
                      <a:r>
                        <a:rPr lang="en"/>
                        <a:t> Observe satellites in </a:t>
                      </a:r>
                      <a:r>
                        <a:rPr lang="en">
                          <a:solidFill>
                            <a:schemeClr val="dk1"/>
                          </a:solidFill>
                          <a:latin typeface="Helvetica Neue"/>
                          <a:ea typeface="Helvetica Neue"/>
                          <a:cs typeface="Helvetica Neue"/>
                          <a:sym typeface="Helvetica Neue"/>
                        </a:rPr>
                        <a:t>geostationary orbit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OPT.1-8, STR.1, STR.3,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69875">
                <a:tc>
                  <a:txBody>
                    <a:bodyPr/>
                    <a:lstStyle/>
                    <a:p>
                      <a:pPr marL="0" lvl="0" indent="0" algn="l" rtl="0">
                        <a:spcBef>
                          <a:spcPts val="0"/>
                        </a:spcBef>
                        <a:spcAft>
                          <a:spcPts val="0"/>
                        </a:spcAft>
                        <a:buClr>
                          <a:schemeClr val="dk1"/>
                        </a:buClr>
                        <a:buSzPts val="1100"/>
                        <a:buFont typeface="Arial"/>
                        <a:buNone/>
                      </a:pPr>
                      <a:r>
                        <a:rPr lang="en" b="1">
                          <a:solidFill>
                            <a:schemeClr val="dk1"/>
                          </a:solidFill>
                        </a:rPr>
                        <a:t>FR 2:</a:t>
                      </a:r>
                      <a:r>
                        <a:rPr lang="en">
                          <a:solidFill>
                            <a:schemeClr val="dk1"/>
                          </a:solidFill>
                        </a:rPr>
                        <a:t> </a:t>
                      </a:r>
                      <a:r>
                        <a:rPr lang="en">
                          <a:solidFill>
                            <a:schemeClr val="dk1"/>
                          </a:solidFill>
                          <a:latin typeface="Helvetica Neue"/>
                          <a:ea typeface="Helvetica Neue"/>
                          <a:cs typeface="Helvetica Neue"/>
                          <a:sym typeface="Helvetica Neue"/>
                        </a:rPr>
                        <a:t>Determine the POL from historical data</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ALG.1-6,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1275">
                <a:tc>
                  <a:txBody>
                    <a:bodyPr/>
                    <a:lstStyle/>
                    <a:p>
                      <a:pPr marL="0" lvl="0" indent="0" algn="l" rtl="0">
                        <a:spcBef>
                          <a:spcPts val="0"/>
                        </a:spcBef>
                        <a:spcAft>
                          <a:spcPts val="0"/>
                        </a:spcAft>
                        <a:buClr>
                          <a:schemeClr val="dk1"/>
                        </a:buClr>
                        <a:buSzPts val="1100"/>
                        <a:buFont typeface="Arial"/>
                        <a:buNone/>
                      </a:pPr>
                      <a:r>
                        <a:rPr lang="en" b="1">
                          <a:solidFill>
                            <a:schemeClr val="dk1"/>
                          </a:solidFill>
                        </a:rPr>
                        <a:t>FR 3:</a:t>
                      </a:r>
                      <a:r>
                        <a:rPr lang="en">
                          <a:solidFill>
                            <a:schemeClr val="dk1"/>
                          </a:solidFill>
                        </a:rPr>
                        <a:t> Collect &amp; store astrometric &amp; photometric data</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DAT.1, DAT.2,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81875">
                <a:tc>
                  <a:txBody>
                    <a:bodyPr/>
                    <a:lstStyle/>
                    <a:p>
                      <a:pPr marL="0" lvl="0" indent="0" algn="l" rtl="0">
                        <a:spcBef>
                          <a:spcPts val="0"/>
                        </a:spcBef>
                        <a:spcAft>
                          <a:spcPts val="0"/>
                        </a:spcAft>
                        <a:buClr>
                          <a:schemeClr val="dk1"/>
                        </a:buClr>
                        <a:buSzPts val="1100"/>
                        <a:buFont typeface="Arial"/>
                        <a:buNone/>
                      </a:pPr>
                      <a:r>
                        <a:rPr lang="en" b="1">
                          <a:solidFill>
                            <a:schemeClr val="dk1"/>
                          </a:solidFill>
                        </a:rPr>
                        <a:t>FR 4:</a:t>
                      </a:r>
                      <a:r>
                        <a:rPr lang="en">
                          <a:solidFill>
                            <a:schemeClr val="dk1"/>
                          </a:solidFill>
                        </a:rPr>
                        <a:t> Use </a:t>
                      </a:r>
                      <a:r>
                        <a:rPr lang="en">
                          <a:solidFill>
                            <a:schemeClr val="dk1"/>
                          </a:solidFill>
                          <a:latin typeface="Helvetica Neue"/>
                          <a:ea typeface="Helvetica Neue"/>
                          <a:cs typeface="Helvetica Neue"/>
                          <a:sym typeface="Helvetica Neue"/>
                        </a:rPr>
                        <a:t>the astrometric data</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ORB.1-8, ELE.4, ELE.6,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9075">
                <a:tc>
                  <a:txBody>
                    <a:bodyPr/>
                    <a:lstStyle/>
                    <a:p>
                      <a:pPr marL="0" lvl="0" indent="0" algn="l" rtl="0">
                        <a:spcBef>
                          <a:spcPts val="0"/>
                        </a:spcBef>
                        <a:spcAft>
                          <a:spcPts val="0"/>
                        </a:spcAft>
                        <a:buNone/>
                      </a:pPr>
                      <a:r>
                        <a:rPr lang="en" b="1"/>
                        <a:t>FR 5:</a:t>
                      </a:r>
                      <a:r>
                        <a:rPr lang="en"/>
                        <a:t> </a:t>
                      </a:r>
                      <a:r>
                        <a:rPr lang="en">
                          <a:solidFill>
                            <a:schemeClr val="dk1"/>
                          </a:solidFill>
                          <a:latin typeface="Helvetica Neue"/>
                          <a:ea typeface="Helvetica Neue"/>
                          <a:cs typeface="Helvetica Neue"/>
                          <a:sym typeface="Helvetica Neue"/>
                        </a:rPr>
                        <a:t>Use the photometric data</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ELE.4, ELE.6, DAT.2,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41925">
                <a:tc>
                  <a:txBody>
                    <a:bodyPr/>
                    <a:lstStyle/>
                    <a:p>
                      <a:pPr marL="0" lvl="0" indent="0" algn="l" rtl="0">
                        <a:spcBef>
                          <a:spcPts val="0"/>
                        </a:spcBef>
                        <a:spcAft>
                          <a:spcPts val="0"/>
                        </a:spcAft>
                        <a:buNone/>
                      </a:pPr>
                      <a:r>
                        <a:rPr lang="en" b="1"/>
                        <a:t>FR 6:</a:t>
                      </a:r>
                      <a:r>
                        <a:rPr lang="en"/>
                        <a:t> </a:t>
                      </a:r>
                      <a:r>
                        <a:rPr lang="en">
                          <a:solidFill>
                            <a:schemeClr val="dk1"/>
                          </a:solidFill>
                          <a:latin typeface="Helvetica Neue"/>
                          <a:ea typeface="Helvetica Neue"/>
                          <a:cs typeface="Helvetica Neue"/>
                          <a:sym typeface="Helvetica Neue"/>
                        </a:rPr>
                        <a:t>Detect an event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ALG.7-10,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23800">
                <a:tc>
                  <a:txBody>
                    <a:bodyPr/>
                    <a:lstStyle/>
                    <a:p>
                      <a:pPr marL="0" lvl="0" indent="0" algn="l" rtl="0">
                        <a:spcBef>
                          <a:spcPts val="0"/>
                        </a:spcBef>
                        <a:spcAft>
                          <a:spcPts val="0"/>
                        </a:spcAft>
                        <a:buNone/>
                      </a:pPr>
                      <a:r>
                        <a:rPr lang="en" b="1"/>
                        <a:t>FR 7:</a:t>
                      </a:r>
                      <a:r>
                        <a:rPr lang="en"/>
                        <a:t> </a:t>
                      </a:r>
                      <a:r>
                        <a:rPr lang="en">
                          <a:solidFill>
                            <a:schemeClr val="dk1"/>
                          </a:solidFill>
                          <a:latin typeface="Helvetica Neue"/>
                          <a:ea typeface="Helvetica Neue"/>
                          <a:cs typeface="Helvetica Neue"/>
                          <a:sym typeface="Helvetica Neue"/>
                        </a:rPr>
                        <a:t>Alert for deviation from any POL</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DAT.3,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508175">
                <a:tc>
                  <a:txBody>
                    <a:bodyPr/>
                    <a:lstStyle/>
                    <a:p>
                      <a:pPr marL="0" lvl="0" indent="0" algn="l" rtl="0">
                        <a:spcBef>
                          <a:spcPts val="0"/>
                        </a:spcBef>
                        <a:spcAft>
                          <a:spcPts val="0"/>
                        </a:spcAft>
                        <a:buNone/>
                      </a:pPr>
                      <a:r>
                        <a:rPr lang="en" b="1"/>
                        <a:t>FR 8:</a:t>
                      </a:r>
                      <a:r>
                        <a:rPr lang="en"/>
                        <a:t> </a:t>
                      </a:r>
                      <a:r>
                        <a:rPr lang="en">
                          <a:solidFill>
                            <a:schemeClr val="dk1"/>
                          </a:solidFill>
                        </a:rPr>
                        <a:t>Protect the camera and associated electronics</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latin typeface="Helvetica Neue"/>
                          <a:ea typeface="Helvetica Neue"/>
                          <a:cs typeface="Helvetica Neue"/>
                          <a:sym typeface="Helvetica Neue"/>
                        </a:rPr>
                        <a:t>STR.2, STR.4, ELE.1-3, ELE.5, SYS.1-5</a:t>
                      </a:r>
                      <a:endParaRPr>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500">
                          <a:solidFill>
                            <a:srgbClr val="6AA84F"/>
                          </a:solidFill>
                          <a:latin typeface="Helvetica Neue"/>
                          <a:ea typeface="Helvetica Neue"/>
                          <a:cs typeface="Helvetica Neue"/>
                          <a:sym typeface="Helvetica Neue"/>
                        </a:rPr>
                        <a:t>✔</a:t>
                      </a:r>
                      <a:endParaRPr sz="9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950"/>
        <p:cNvGrpSpPr/>
        <p:nvPr/>
      </p:nvGrpSpPr>
      <p:grpSpPr>
        <a:xfrm>
          <a:off x="0" y="0"/>
          <a:ext cx="0" cy="0"/>
          <a:chOff x="0" y="0"/>
          <a:chExt cx="0" cy="0"/>
        </a:xfrm>
      </p:grpSpPr>
      <p:sp>
        <p:nvSpPr>
          <p:cNvPr id="951" name="Google Shape;951;p69"/>
          <p:cNvSpPr txBox="1">
            <a:spLocks noGrp="1"/>
          </p:cNvSpPr>
          <p:nvPr>
            <p:ph type="ctrTitle"/>
          </p:nvPr>
        </p:nvSpPr>
        <p:spPr>
          <a:xfrm>
            <a:off x="2162700" y="1780975"/>
            <a:ext cx="4818600" cy="99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Project Planning</a:t>
            </a:r>
            <a:endParaRPr sz="4310" b="1">
              <a:solidFill>
                <a:srgbClr val="EFEFEF"/>
              </a:solidFill>
            </a:endParaRPr>
          </a:p>
        </p:txBody>
      </p:sp>
      <p:sp>
        <p:nvSpPr>
          <p:cNvPr id="952" name="Google Shape;952;p69"/>
          <p:cNvSpPr txBox="1">
            <a:spLocks noGrp="1"/>
          </p:cNvSpPr>
          <p:nvPr>
            <p:ph type="sldNum" idx="12"/>
          </p:nvPr>
        </p:nvSpPr>
        <p:spPr>
          <a:xfrm>
            <a:off x="8595308" y="47385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57</a:t>
            </a:fld>
            <a:endParaRPr sz="1300">
              <a:solidFill>
                <a:schemeClr val="lt1"/>
              </a:solidFill>
              <a:latin typeface="Helvetica Neue"/>
              <a:ea typeface="Helvetica Neue"/>
              <a:cs typeface="Helvetica Neue"/>
              <a:sym typeface="Helvetica Neue"/>
            </a:endParaRPr>
          </a:p>
        </p:txBody>
      </p:sp>
      <p:sp>
        <p:nvSpPr>
          <p:cNvPr id="953" name="Google Shape;953;p6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954" name="Google Shape;954;p69"/>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955" name="Google Shape;955;p69"/>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956" name="Google Shape;956;p69"/>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957" name="Google Shape;957;p69"/>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DBDBD"/>
                </a:solidFill>
              </a:rPr>
              <a:t>V&amp;V</a:t>
            </a:r>
            <a:endParaRPr sz="1200">
              <a:solidFill>
                <a:srgbClr val="BDBDBD"/>
              </a:solidFill>
            </a:endParaRPr>
          </a:p>
        </p:txBody>
      </p:sp>
      <p:sp>
        <p:nvSpPr>
          <p:cNvPr id="958" name="Google Shape;958;p69"/>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Project Planning</a:t>
            </a:r>
            <a:endParaRPr sz="1200" b="1">
              <a:solidFill>
                <a:schemeClr val="lt2"/>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7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Work Plan</a:t>
            </a:r>
            <a:endParaRPr/>
          </a:p>
        </p:txBody>
      </p:sp>
      <p:sp>
        <p:nvSpPr>
          <p:cNvPr id="964" name="Google Shape;964;p7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58</a:t>
            </a:fld>
            <a:endParaRPr/>
          </a:p>
        </p:txBody>
      </p:sp>
      <p:sp>
        <p:nvSpPr>
          <p:cNvPr id="965" name="Google Shape;965;p7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966" name="Google Shape;966;p70"/>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967" name="Google Shape;967;p70"/>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968" name="Google Shape;968;p70"/>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969" name="Google Shape;969;p70"/>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DBDBD"/>
                </a:solidFill>
              </a:rPr>
              <a:t>V&amp;V</a:t>
            </a:r>
            <a:endParaRPr sz="1200">
              <a:solidFill>
                <a:srgbClr val="BDBDBD"/>
              </a:solidFill>
            </a:endParaRPr>
          </a:p>
        </p:txBody>
      </p:sp>
      <p:sp>
        <p:nvSpPr>
          <p:cNvPr id="970" name="Google Shape;970;p70"/>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Project Planning</a:t>
            </a:r>
            <a:endParaRPr sz="1200" b="1">
              <a:solidFill>
                <a:schemeClr val="lt2"/>
              </a:solidFill>
            </a:endParaRPr>
          </a:p>
        </p:txBody>
      </p:sp>
      <p:pic>
        <p:nvPicPr>
          <p:cNvPr id="971" name="Google Shape;971;p7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 y="569200"/>
            <a:ext cx="8954435" cy="4242225"/>
          </a:xfrm>
          <a:prstGeom prst="rect">
            <a:avLst/>
          </a:prstGeom>
          <a:noFill/>
          <a:ln>
            <a:noFill/>
          </a:ln>
        </p:spPr>
      </p:pic>
      <p:cxnSp>
        <p:nvCxnSpPr>
          <p:cNvPr id="972" name="Google Shape;972;p70"/>
          <p:cNvCxnSpPr/>
          <p:nvPr/>
        </p:nvCxnSpPr>
        <p:spPr>
          <a:xfrm flipH="1">
            <a:off x="6319825" y="1307300"/>
            <a:ext cx="2400" cy="2055000"/>
          </a:xfrm>
          <a:prstGeom prst="straightConnector1">
            <a:avLst/>
          </a:prstGeom>
          <a:noFill/>
          <a:ln w="9525" cap="flat" cmpd="sng">
            <a:solidFill>
              <a:schemeClr val="dk2"/>
            </a:solidFill>
            <a:prstDash val="solid"/>
            <a:round/>
            <a:headEnd type="oval" w="med" len="med"/>
            <a:tailEnd type="oval" w="med" len="med"/>
          </a:ln>
        </p:spPr>
      </p:cxnSp>
      <p:cxnSp>
        <p:nvCxnSpPr>
          <p:cNvPr id="973" name="Google Shape;973;p70"/>
          <p:cNvCxnSpPr/>
          <p:nvPr/>
        </p:nvCxnSpPr>
        <p:spPr>
          <a:xfrm rot="-5400000" flipH="1">
            <a:off x="6503250" y="3126550"/>
            <a:ext cx="1185900" cy="362100"/>
          </a:xfrm>
          <a:prstGeom prst="bentConnector3">
            <a:avLst>
              <a:gd name="adj1" fmla="val 99996"/>
            </a:avLst>
          </a:prstGeom>
          <a:noFill/>
          <a:ln w="9525" cap="flat" cmpd="sng">
            <a:solidFill>
              <a:schemeClr val="dk2"/>
            </a:solidFill>
            <a:prstDash val="solid"/>
            <a:round/>
            <a:headEnd type="oval" w="med" len="med"/>
            <a:tailEnd type="oval" w="med" len="med"/>
          </a:ln>
        </p:spPr>
      </p:cxnSp>
      <p:cxnSp>
        <p:nvCxnSpPr>
          <p:cNvPr id="974" name="Google Shape;974;p70"/>
          <p:cNvCxnSpPr/>
          <p:nvPr/>
        </p:nvCxnSpPr>
        <p:spPr>
          <a:xfrm rot="-5400000" flipH="1">
            <a:off x="5619650" y="2338500"/>
            <a:ext cx="1881300" cy="404700"/>
          </a:xfrm>
          <a:prstGeom prst="bentConnector3">
            <a:avLst>
              <a:gd name="adj1" fmla="val 99995"/>
            </a:avLst>
          </a:prstGeom>
          <a:noFill/>
          <a:ln w="9525" cap="flat" cmpd="sng">
            <a:solidFill>
              <a:schemeClr val="dk2"/>
            </a:solidFill>
            <a:prstDash val="solid"/>
            <a:round/>
            <a:headEnd type="oval" w="med" len="med"/>
            <a:tailEnd type="oval" w="med" len="med"/>
          </a:ln>
        </p:spPr>
      </p:cxnSp>
      <p:cxnSp>
        <p:nvCxnSpPr>
          <p:cNvPr id="975" name="Google Shape;975;p70"/>
          <p:cNvCxnSpPr/>
          <p:nvPr/>
        </p:nvCxnSpPr>
        <p:spPr>
          <a:xfrm>
            <a:off x="5797150" y="1178725"/>
            <a:ext cx="0" cy="182100"/>
          </a:xfrm>
          <a:prstGeom prst="straightConnector1">
            <a:avLst/>
          </a:prstGeom>
          <a:noFill/>
          <a:ln w="9525" cap="flat" cmpd="sng">
            <a:solidFill>
              <a:schemeClr val="dk2"/>
            </a:solidFill>
            <a:prstDash val="solid"/>
            <a:round/>
            <a:headEnd type="oval" w="med" len="med"/>
            <a:tailEnd type="oval" w="med" len="med"/>
          </a:ln>
        </p:spPr>
      </p:cxnSp>
      <p:cxnSp>
        <p:nvCxnSpPr>
          <p:cNvPr id="976" name="Google Shape;976;p70"/>
          <p:cNvCxnSpPr/>
          <p:nvPr/>
        </p:nvCxnSpPr>
        <p:spPr>
          <a:xfrm flipH="1">
            <a:off x="5795950" y="2314575"/>
            <a:ext cx="1200" cy="195300"/>
          </a:xfrm>
          <a:prstGeom prst="straightConnector1">
            <a:avLst/>
          </a:prstGeom>
          <a:noFill/>
          <a:ln w="9525" cap="flat" cmpd="sng">
            <a:solidFill>
              <a:schemeClr val="dk2"/>
            </a:solidFill>
            <a:prstDash val="solid"/>
            <a:round/>
            <a:headEnd type="oval" w="med" len="med"/>
            <a:tailEnd type="oval" w="med" len="med"/>
          </a:ln>
        </p:spPr>
      </p:cxnSp>
      <p:cxnSp>
        <p:nvCxnSpPr>
          <p:cNvPr id="977" name="Google Shape;977;p70"/>
          <p:cNvCxnSpPr/>
          <p:nvPr/>
        </p:nvCxnSpPr>
        <p:spPr>
          <a:xfrm>
            <a:off x="5795975" y="1214450"/>
            <a:ext cx="0" cy="1143000"/>
          </a:xfrm>
          <a:prstGeom prst="straightConnector1">
            <a:avLst/>
          </a:prstGeom>
          <a:noFill/>
          <a:ln w="9525" cap="flat" cmpd="sng">
            <a:solidFill>
              <a:schemeClr val="dk2"/>
            </a:solidFill>
            <a:prstDash val="solid"/>
            <a:round/>
            <a:headEnd type="none" w="med" len="med"/>
            <a:tailEnd type="none" w="med" len="med"/>
          </a:ln>
        </p:spPr>
      </p:cxnSp>
      <p:cxnSp>
        <p:nvCxnSpPr>
          <p:cNvPr id="978" name="Google Shape;978;p70"/>
          <p:cNvCxnSpPr/>
          <p:nvPr/>
        </p:nvCxnSpPr>
        <p:spPr>
          <a:xfrm rot="-5400000" flipH="1">
            <a:off x="5619650" y="2487963"/>
            <a:ext cx="1881300" cy="404700"/>
          </a:xfrm>
          <a:prstGeom prst="bentConnector3">
            <a:avLst>
              <a:gd name="adj1" fmla="val 99995"/>
            </a:avLst>
          </a:prstGeom>
          <a:noFill/>
          <a:ln w="9525" cap="flat" cmpd="sng">
            <a:solidFill>
              <a:schemeClr val="dk2"/>
            </a:solidFill>
            <a:prstDash val="solid"/>
            <a:round/>
            <a:headEnd type="oval" w="med" len="med"/>
            <a:tailEnd type="oval" w="med" len="med"/>
          </a:ln>
        </p:spPr>
      </p:cxnSp>
      <p:cxnSp>
        <p:nvCxnSpPr>
          <p:cNvPr id="979" name="Google Shape;979;p70"/>
          <p:cNvCxnSpPr/>
          <p:nvPr/>
        </p:nvCxnSpPr>
        <p:spPr>
          <a:xfrm rot="-5400000" flipH="1">
            <a:off x="5622000" y="2621900"/>
            <a:ext cx="1886100" cy="404700"/>
          </a:xfrm>
          <a:prstGeom prst="bentConnector3">
            <a:avLst>
              <a:gd name="adj1" fmla="val 99234"/>
            </a:avLst>
          </a:prstGeom>
          <a:noFill/>
          <a:ln w="9525" cap="flat" cmpd="sng">
            <a:solidFill>
              <a:schemeClr val="dk2"/>
            </a:solidFill>
            <a:prstDash val="solid"/>
            <a:round/>
            <a:headEnd type="oval" w="med" len="med"/>
            <a:tailEnd type="oval"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7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Cost Plan</a:t>
            </a:r>
            <a:endParaRPr/>
          </a:p>
        </p:txBody>
      </p:sp>
      <p:sp>
        <p:nvSpPr>
          <p:cNvPr id="985" name="Google Shape;985;p71"/>
          <p:cNvSpPr txBox="1">
            <a:spLocks noGrp="1"/>
          </p:cNvSpPr>
          <p:nvPr>
            <p:ph type="body" idx="1"/>
          </p:nvPr>
        </p:nvSpPr>
        <p:spPr>
          <a:xfrm>
            <a:off x="390975" y="732575"/>
            <a:ext cx="8520600" cy="43221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$5,439 budget</a:t>
            </a:r>
            <a:endParaRPr/>
          </a:p>
          <a:p>
            <a:pPr marL="914400" lvl="1" indent="-317500" algn="l" rtl="0">
              <a:spcBef>
                <a:spcPts val="0"/>
              </a:spcBef>
              <a:spcAft>
                <a:spcPts val="0"/>
              </a:spcAft>
              <a:buSzPts val="1400"/>
              <a:buChar char="○"/>
            </a:pPr>
            <a:r>
              <a:rPr lang="en"/>
              <a:t>$5,000 from Aerospace Department</a:t>
            </a:r>
            <a:endParaRPr/>
          </a:p>
          <a:p>
            <a:pPr marL="914400" lvl="1" indent="-317500" algn="l" rtl="0">
              <a:spcBef>
                <a:spcPts val="0"/>
              </a:spcBef>
              <a:spcAft>
                <a:spcPts val="0"/>
              </a:spcAft>
              <a:buSzPts val="1400"/>
              <a:buChar char="○"/>
            </a:pPr>
            <a:r>
              <a:rPr lang="en"/>
              <a:t>$439 EEF grant possible</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sz="100"/>
          </a:p>
          <a:p>
            <a:pPr marL="457200" lvl="0" indent="-342900" algn="l" rtl="0">
              <a:spcBef>
                <a:spcPts val="1200"/>
              </a:spcBef>
              <a:spcAft>
                <a:spcPts val="0"/>
              </a:spcAft>
              <a:buSzPts val="1800"/>
              <a:buChar char="●"/>
            </a:pPr>
            <a:r>
              <a:rPr lang="en"/>
              <a:t>Margin without EEF is still $1,178.93 &gt; $439.00</a:t>
            </a:r>
            <a:endParaRPr/>
          </a:p>
          <a:p>
            <a:pPr marL="914400" lvl="1" indent="-317500" algn="l" rtl="0">
              <a:spcBef>
                <a:spcPts val="0"/>
              </a:spcBef>
              <a:spcAft>
                <a:spcPts val="0"/>
              </a:spcAft>
              <a:buSzPts val="1400"/>
              <a:buChar char="○"/>
            </a:pPr>
            <a:r>
              <a:rPr lang="en"/>
              <a:t>Due to L3Harris donation of lens</a:t>
            </a:r>
            <a:endParaRPr/>
          </a:p>
          <a:p>
            <a:pPr marL="0" lvl="0" indent="0" algn="l" rtl="0">
              <a:spcBef>
                <a:spcPts val="1200"/>
              </a:spcBef>
              <a:spcAft>
                <a:spcPts val="1200"/>
              </a:spcAft>
              <a:buNone/>
            </a:pPr>
            <a:endParaRPr/>
          </a:p>
        </p:txBody>
      </p:sp>
      <p:sp>
        <p:nvSpPr>
          <p:cNvPr id="986" name="Google Shape;986;p7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59</a:t>
            </a:fld>
            <a:endParaRPr/>
          </a:p>
        </p:txBody>
      </p:sp>
      <p:graphicFrame>
        <p:nvGraphicFramePr>
          <p:cNvPr id="987" name="Google Shape;987;p71"/>
          <p:cNvGraphicFramePr/>
          <p:nvPr/>
        </p:nvGraphicFramePr>
        <p:xfrm>
          <a:off x="952500" y="1707350"/>
          <a:ext cx="7239000" cy="1981050"/>
        </p:xfrm>
        <a:graphic>
          <a:graphicData uri="http://schemas.openxmlformats.org/drawingml/2006/table">
            <a:tbl>
              <a:tblPr>
                <a:noFill/>
                <a:tableStyleId>{E18D6895-F6FA-44B1-86B1-A99637D5D8EA}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381000">
                <a:tc>
                  <a:txBody>
                    <a:bodyPr/>
                    <a:lstStyle/>
                    <a:p>
                      <a:pPr marL="0" lvl="0" indent="0" algn="ctr" rtl="0">
                        <a:spcBef>
                          <a:spcPts val="0"/>
                        </a:spcBef>
                        <a:spcAft>
                          <a:spcPts val="0"/>
                        </a:spcAft>
                        <a:buNone/>
                      </a:pPr>
                      <a:r>
                        <a:rPr lang="en" b="1"/>
                        <a:t>Section</a:t>
                      </a:r>
                      <a:endParaRPr b="1"/>
                    </a:p>
                  </a:txBody>
                  <a:tcPr marL="91425" marR="91425" marT="91425" marB="91425">
                    <a:lnR w="19050" cap="flat" cmpd="sng">
                      <a:solidFill>
                        <a:schemeClr val="dk1"/>
                      </a:solidFill>
                      <a:prstDash val="solid"/>
                      <a:round/>
                      <a:headEnd type="none" w="sm" len="sm"/>
                      <a:tailEnd type="none" w="sm" len="sm"/>
                    </a:lnR>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t>Budget</a:t>
                      </a:r>
                      <a:endParaRPr b="1"/>
                    </a:p>
                  </a:txBody>
                  <a:tcPr marL="91425" marR="91425" marT="91425" marB="91425">
                    <a:lnL w="19050" cap="flat" cmpd="sng">
                      <a:solidFill>
                        <a:schemeClr val="dk1"/>
                      </a:solidFill>
                      <a:prstDash val="solid"/>
                      <a:round/>
                      <a:headEnd type="none" w="sm" len="sm"/>
                      <a:tailEnd type="none" w="sm" len="sm"/>
                    </a:lnL>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t>Cost</a:t>
                      </a:r>
                      <a:endParaRPr b="1"/>
                    </a:p>
                  </a:txBody>
                  <a:tcPr marL="91425" marR="91425" marT="91425" marB="91425">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t>Margin</a:t>
                      </a:r>
                      <a:endParaRPr b="1"/>
                    </a:p>
                  </a:txBody>
                  <a:tcPr marL="91425" marR="91425" marT="91425" marB="91425">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 b="1"/>
                        <a:t>Optics</a:t>
                      </a:r>
                      <a:endParaRPr b="1"/>
                    </a:p>
                  </a:txBody>
                  <a:tcPr marL="91425" marR="91425" marT="91425" marB="91425">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a:t>$3,400.00</a:t>
                      </a:r>
                      <a:endParaRPr/>
                    </a:p>
                  </a:txBody>
                  <a:tcPr marL="91425" marR="91425" marT="91425" marB="91425">
                    <a:lnL w="19050" cap="flat" cmpd="sng">
                      <a:solidFill>
                        <a:schemeClr val="dk1"/>
                      </a:solidFill>
                      <a:prstDash val="solid"/>
                      <a:round/>
                      <a:headEnd type="none" w="sm" len="sm"/>
                      <a:tailEnd type="none" w="sm" len="sm"/>
                    </a:lnL>
                    <a:lnT w="190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a:t>$2,117.00</a:t>
                      </a:r>
                      <a:endParaRPr/>
                    </a:p>
                  </a:txBody>
                  <a:tcPr marL="91425" marR="91425" marT="91425" marB="91425">
                    <a:lnT w="190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a:t>$1,283.00</a:t>
                      </a:r>
                      <a:endParaRPr/>
                    </a:p>
                  </a:txBody>
                  <a:tcPr marL="91425" marR="91425" marT="91425" marB="91425">
                    <a:lnT w="1905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 b="1"/>
                        <a:t>Electronics</a:t>
                      </a:r>
                      <a:endParaRPr b="1"/>
                    </a:p>
                  </a:txBody>
                  <a:tcPr marL="91425" marR="91425" marT="91425" marB="91425">
                    <a:lnR w="19050" cap="flat" cmpd="sng">
                      <a:solidFill>
                        <a:schemeClr val="dk1"/>
                      </a:solidFill>
                      <a:prstDash val="solid"/>
                      <a:round/>
                      <a:headEnd type="none" w="sm" len="sm"/>
                      <a:tailEnd type="none" w="sm" len="sm"/>
                    </a:lnR>
                  </a:tcPr>
                </a:tc>
                <a:tc>
                  <a:txBody>
                    <a:bodyPr/>
                    <a:lstStyle/>
                    <a:p>
                      <a:pPr marL="0" lvl="0" indent="0" algn="ctr" rtl="0">
                        <a:spcBef>
                          <a:spcPts val="0"/>
                        </a:spcBef>
                        <a:spcAft>
                          <a:spcPts val="0"/>
                        </a:spcAft>
                        <a:buNone/>
                      </a:pPr>
                      <a:r>
                        <a:rPr lang="en"/>
                        <a:t>$1,539.00</a:t>
                      </a:r>
                      <a:endParaRPr/>
                    </a:p>
                  </a:txBody>
                  <a:tcPr marL="91425" marR="91425" marT="91425" marB="91425">
                    <a:lnL w="19050" cap="flat" cmpd="sng">
                      <a:solidFill>
                        <a:schemeClr val="dk1"/>
                      </a:solidFill>
                      <a:prstDash val="solid"/>
                      <a:round/>
                      <a:headEnd type="none" w="sm" len="sm"/>
                      <a:tailEnd type="none" w="sm" len="sm"/>
                    </a:lnL>
                  </a:tcPr>
                </a:tc>
                <a:tc>
                  <a:txBody>
                    <a:bodyPr/>
                    <a:lstStyle/>
                    <a:p>
                      <a:pPr marL="0" lvl="0" indent="0" algn="ctr" rtl="0">
                        <a:spcBef>
                          <a:spcPts val="0"/>
                        </a:spcBef>
                        <a:spcAft>
                          <a:spcPts val="0"/>
                        </a:spcAft>
                        <a:buNone/>
                      </a:pPr>
                      <a:r>
                        <a:rPr lang="en"/>
                        <a:t>~$1,325.72</a:t>
                      </a:r>
                      <a:endParaRPr/>
                    </a:p>
                  </a:txBody>
                  <a:tcPr marL="91425" marR="91425" marT="91425" marB="91425"/>
                </a:tc>
                <a:tc>
                  <a:txBody>
                    <a:bodyPr/>
                    <a:lstStyle/>
                    <a:p>
                      <a:pPr marL="0" lvl="0" indent="0" algn="ctr" rtl="0">
                        <a:spcBef>
                          <a:spcPts val="0"/>
                        </a:spcBef>
                        <a:spcAft>
                          <a:spcPts val="0"/>
                        </a:spcAft>
                        <a:buNone/>
                      </a:pPr>
                      <a:r>
                        <a:rPr lang="en"/>
                        <a:t>~$213.28</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 b="1"/>
                        <a:t>Structures</a:t>
                      </a:r>
                      <a:endParaRPr b="1"/>
                    </a:p>
                  </a:txBody>
                  <a:tcPr marL="91425" marR="91425" marT="91425" marB="91425">
                    <a:lnR w="19050" cap="flat" cmpd="sng">
                      <a:solidFill>
                        <a:schemeClr val="dk1"/>
                      </a:solidFill>
                      <a:prstDash val="solid"/>
                      <a:round/>
                      <a:headEnd type="none" w="sm" len="sm"/>
                      <a:tailEnd type="none" w="sm" len="sm"/>
                    </a:lnR>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$500.00</a:t>
                      </a:r>
                      <a:endParaRPr/>
                    </a:p>
                  </a:txBody>
                  <a:tcPr marL="91425" marR="91425" marT="91425" marB="91425">
                    <a:lnL w="19050" cap="flat" cmpd="sng">
                      <a:solidFill>
                        <a:schemeClr val="dk1"/>
                      </a:solidFill>
                      <a:prstDash val="solid"/>
                      <a:round/>
                      <a:headEnd type="none" w="sm" len="sm"/>
                      <a:tailEnd type="none" w="sm" len="sm"/>
                    </a:lnL>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$378.35</a:t>
                      </a:r>
                      <a:endParaRPr/>
                    </a:p>
                  </a:txBody>
                  <a:tcPr marL="91425" marR="91425" marT="91425" marB="91425">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$121.65</a:t>
                      </a:r>
                      <a:endParaRPr/>
                    </a:p>
                  </a:txBody>
                  <a:tcPr marL="91425" marR="91425" marT="91425" marB="91425">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 b="1"/>
                        <a:t>Total</a:t>
                      </a:r>
                      <a:endParaRPr b="1"/>
                    </a:p>
                  </a:txBody>
                  <a:tcPr marL="91425" marR="91425" marT="91425" marB="91425">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a:t>$5,439.00</a:t>
                      </a:r>
                      <a:endParaRPr/>
                    </a:p>
                  </a:txBody>
                  <a:tcPr marL="91425" marR="91425" marT="91425" marB="91425">
                    <a:lnL w="19050" cap="flat" cmpd="sng">
                      <a:solidFill>
                        <a:schemeClr val="dk1"/>
                      </a:solidFill>
                      <a:prstDash val="solid"/>
                      <a:round/>
                      <a:headEnd type="none" w="sm" len="sm"/>
                      <a:tailEnd type="none" w="sm" len="sm"/>
                    </a:lnL>
                    <a:lnT w="190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a:t>$3,821.07</a:t>
                      </a:r>
                      <a:endParaRPr/>
                    </a:p>
                  </a:txBody>
                  <a:tcPr marL="91425" marR="91425" marT="91425" marB="91425">
                    <a:lnT w="19050" cap="flat" cmpd="sng">
                      <a:solidFill>
                        <a:schemeClr val="dk1"/>
                      </a:solidFill>
                      <a:prstDash val="solid"/>
                      <a:round/>
                      <a:headEnd type="none" w="sm" len="sm"/>
                      <a:tailEnd type="none" w="sm" len="sm"/>
                    </a:lnT>
                  </a:tcPr>
                </a:tc>
                <a:tc>
                  <a:txBody>
                    <a:bodyPr/>
                    <a:lstStyle/>
                    <a:p>
                      <a:pPr marL="0" lvl="0" indent="0" algn="ctr" rtl="0">
                        <a:spcBef>
                          <a:spcPts val="0"/>
                        </a:spcBef>
                        <a:spcAft>
                          <a:spcPts val="0"/>
                        </a:spcAft>
                        <a:buNone/>
                      </a:pPr>
                      <a:r>
                        <a:rPr lang="en"/>
                        <a:t>~$1,617.93</a:t>
                      </a:r>
                      <a:endParaRPr/>
                    </a:p>
                  </a:txBody>
                  <a:tcPr marL="91425" marR="91425" marT="91425" marB="91425">
                    <a:lnT w="19050" cap="flat" cmpd="sng">
                      <a:solidFill>
                        <a:schemeClr val="dk1"/>
                      </a:solidFill>
                      <a:prstDash val="solid"/>
                      <a:round/>
                      <a:headEnd type="none" w="sm" len="sm"/>
                      <a:tailEnd type="none" w="sm" len="sm"/>
                    </a:lnT>
                  </a:tcPr>
                </a:tc>
                <a:extLst>
                  <a:ext uri="{0D108BD9-81ED-4DB2-BD59-A6C34878D82A}">
                    <a16:rowId xmlns:a16="http://schemas.microsoft.com/office/drawing/2014/main" val="10004"/>
                  </a:ext>
                </a:extLst>
              </a:tr>
            </a:tbl>
          </a:graphicData>
        </a:graphic>
      </p:graphicFrame>
      <p:sp>
        <p:nvSpPr>
          <p:cNvPr id="988" name="Google Shape;988;p7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989" name="Google Shape;989;p71"/>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990" name="Google Shape;990;p71"/>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991" name="Google Shape;991;p71"/>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992" name="Google Shape;992;p71"/>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DBDBD"/>
                </a:solidFill>
              </a:rPr>
              <a:t>V&amp;V</a:t>
            </a:r>
            <a:endParaRPr sz="1200">
              <a:solidFill>
                <a:srgbClr val="BDBDBD"/>
              </a:solidFill>
            </a:endParaRPr>
          </a:p>
        </p:txBody>
      </p:sp>
      <p:sp>
        <p:nvSpPr>
          <p:cNvPr id="993" name="Google Shape;993;p71"/>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Project Planning</a:t>
            </a:r>
            <a:endParaRPr sz="1200" b="1">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Terms: POL</a:t>
            </a:r>
            <a:endParaRPr/>
          </a:p>
        </p:txBody>
      </p:sp>
      <p:sp>
        <p:nvSpPr>
          <p:cNvPr id="153" name="Google Shape;153;p18"/>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POL: Pattern of Life</a:t>
            </a:r>
            <a:endParaRPr/>
          </a:p>
          <a:p>
            <a:pPr marL="914400" lvl="1" indent="-317500" algn="l" rtl="0">
              <a:spcBef>
                <a:spcPts val="0"/>
              </a:spcBef>
              <a:spcAft>
                <a:spcPts val="0"/>
              </a:spcAft>
              <a:buSzPts val="1400"/>
              <a:buChar char="○"/>
            </a:pPr>
            <a:r>
              <a:rPr lang="en"/>
              <a:t>Includes a satellite's position, velocity, light curve intensity and color data over time. Created from historical data categorizing satellite behavior.</a:t>
            </a:r>
            <a:endParaRPr/>
          </a:p>
        </p:txBody>
      </p:sp>
      <p:pic>
        <p:nvPicPr>
          <p:cNvPr id="154" name="Google Shape;154;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70625" y="1646825"/>
            <a:ext cx="4134900" cy="2835375"/>
          </a:xfrm>
          <a:prstGeom prst="rect">
            <a:avLst/>
          </a:prstGeom>
          <a:noFill/>
          <a:ln>
            <a:noFill/>
          </a:ln>
        </p:spPr>
      </p:pic>
      <p:sp>
        <p:nvSpPr>
          <p:cNvPr id="155" name="Google Shape;155;p18"/>
          <p:cNvSpPr txBox="1"/>
          <p:nvPr/>
        </p:nvSpPr>
        <p:spPr>
          <a:xfrm>
            <a:off x="4343450" y="2514875"/>
            <a:ext cx="42147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latin typeface="Helvetica Neue"/>
                <a:ea typeface="Helvetica Neue"/>
                <a:cs typeface="Helvetica Neue"/>
                <a:sym typeface="Helvetica Neue"/>
              </a:rPr>
              <a:t>L3Harris POL Plot Example</a:t>
            </a:r>
            <a:endParaRPr u="sng">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Time scale: ~1 month (07/08/2021 - 08/09/2021)</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rgbClr val="FF9900"/>
                </a:solidFill>
                <a:highlight>
                  <a:srgbClr val="FF9900"/>
                </a:highlight>
                <a:latin typeface="Helvetica Neue"/>
                <a:ea typeface="Helvetica Neue"/>
                <a:cs typeface="Helvetica Neue"/>
                <a:sym typeface="Helvetica Neue"/>
              </a:rPr>
              <a:t>…</a:t>
            </a:r>
            <a:r>
              <a:rPr lang="en">
                <a:solidFill>
                  <a:srgbClr val="FF9900"/>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 Semi-major axis [km]</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highlight>
                  <a:schemeClr val="dk1"/>
                </a:highlight>
                <a:latin typeface="Helvetica Neue"/>
                <a:ea typeface="Helvetica Neue"/>
                <a:cs typeface="Helvetica Neue"/>
                <a:sym typeface="Helvetica Neue"/>
              </a:rPr>
              <a:t>…</a:t>
            </a:r>
            <a:r>
              <a:rPr lang="en">
                <a:solidFill>
                  <a:srgbClr val="FF9900"/>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 Longitude [deg]</a:t>
            </a:r>
            <a:endParaRPr>
              <a:solidFill>
                <a:schemeClr val="dk1"/>
              </a:solidFill>
              <a:highlight>
                <a:schemeClr val="dk1"/>
              </a:highlight>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rgbClr val="0000FF"/>
                </a:solidFill>
                <a:highlight>
                  <a:srgbClr val="0000FF"/>
                </a:highlight>
                <a:latin typeface="Helvetica Neue"/>
                <a:ea typeface="Helvetica Neue"/>
                <a:cs typeface="Helvetica Neue"/>
                <a:sym typeface="Helvetica Neue"/>
              </a:rPr>
              <a:t>…</a:t>
            </a:r>
            <a:r>
              <a:rPr lang="en">
                <a:solidFill>
                  <a:srgbClr val="FF9900"/>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 Inclination [deg]</a:t>
            </a:r>
            <a:endParaRPr>
              <a:solidFill>
                <a:schemeClr val="dk1"/>
              </a:solidFill>
              <a:highlight>
                <a:schemeClr val="dk1"/>
              </a:highlight>
              <a:latin typeface="Helvetica Neue"/>
              <a:ea typeface="Helvetica Neue"/>
              <a:cs typeface="Helvetica Neue"/>
              <a:sym typeface="Helvetica Neue"/>
            </a:endParaRPr>
          </a:p>
          <a:p>
            <a:pPr marL="0" lvl="0" indent="0" algn="l" rtl="0">
              <a:spcBef>
                <a:spcPts val="0"/>
              </a:spcBef>
              <a:spcAft>
                <a:spcPts val="0"/>
              </a:spcAft>
              <a:buNone/>
            </a:pPr>
            <a:r>
              <a:rPr lang="en">
                <a:solidFill>
                  <a:srgbClr val="00FF00"/>
                </a:solidFill>
                <a:highlight>
                  <a:srgbClr val="00FF00"/>
                </a:highlight>
                <a:latin typeface="Helvetica Neue"/>
                <a:ea typeface="Helvetica Neue"/>
                <a:cs typeface="Helvetica Neue"/>
                <a:sym typeface="Helvetica Neue"/>
              </a:rPr>
              <a:t>…</a:t>
            </a:r>
            <a:r>
              <a:rPr lang="en">
                <a:solidFill>
                  <a:srgbClr val="FF9900"/>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 Longitude Ascending Node [deg]</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solidFill>
                <a:schemeClr val="dk1"/>
              </a:solidFill>
              <a:highlight>
                <a:schemeClr val="dk1"/>
              </a:highlight>
              <a:latin typeface="Helvetica Neue"/>
              <a:ea typeface="Helvetica Neue"/>
              <a:cs typeface="Helvetica Neue"/>
              <a:sym typeface="Helvetica Neue"/>
            </a:endParaRPr>
          </a:p>
          <a:p>
            <a:pPr marL="0" lvl="0" indent="0" algn="l" rtl="0">
              <a:spcBef>
                <a:spcPts val="0"/>
              </a:spcBef>
              <a:spcAft>
                <a:spcPts val="0"/>
              </a:spcAft>
              <a:buNone/>
            </a:pPr>
            <a:endParaRPr>
              <a:latin typeface="Helvetica Neue"/>
              <a:ea typeface="Helvetica Neue"/>
              <a:cs typeface="Helvetica Neue"/>
              <a:sym typeface="Helvetica Neue"/>
            </a:endParaRPr>
          </a:p>
        </p:txBody>
      </p:sp>
      <p:sp>
        <p:nvSpPr>
          <p:cNvPr id="156" name="Google Shape;156;p1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a:t>
            </a:fld>
            <a:endParaRPr/>
          </a:p>
        </p:txBody>
      </p:sp>
      <p:sp>
        <p:nvSpPr>
          <p:cNvPr id="157" name="Google Shape;157;p18"/>
          <p:cNvSpPr txBox="1"/>
          <p:nvPr/>
        </p:nvSpPr>
        <p:spPr>
          <a:xfrm>
            <a:off x="2075625" y="4375400"/>
            <a:ext cx="2453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Helvetica Neue"/>
                <a:ea typeface="Helvetica Neue"/>
                <a:cs typeface="Helvetica Neue"/>
                <a:sym typeface="Helvetica Neue"/>
              </a:rPr>
              <a:t>L3Harris, Project Introduction Presentation</a:t>
            </a:r>
            <a:endParaRPr sz="900">
              <a:latin typeface="Helvetica Neue"/>
              <a:ea typeface="Helvetica Neue"/>
              <a:cs typeface="Helvetica Neue"/>
              <a:sym typeface="Helvetica Neue"/>
            </a:endParaRPr>
          </a:p>
        </p:txBody>
      </p:sp>
      <p:sp>
        <p:nvSpPr>
          <p:cNvPr id="158" name="Google Shape;158;p18"/>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59" name="Google Shape;159;p18"/>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60" name="Google Shape;160;p18"/>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61" name="Google Shape;161;p18"/>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62" name="Google Shape;162;p18"/>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163" name="Google Shape;163;p18"/>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7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Major Tests to be Conducted</a:t>
            </a:r>
            <a:endParaRPr/>
          </a:p>
        </p:txBody>
      </p:sp>
      <p:sp>
        <p:nvSpPr>
          <p:cNvPr id="999" name="Google Shape;999;p7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60</a:t>
            </a:fld>
            <a:endParaRPr/>
          </a:p>
        </p:txBody>
      </p:sp>
      <p:graphicFrame>
        <p:nvGraphicFramePr>
          <p:cNvPr id="1000" name="Google Shape;1000;p72"/>
          <p:cNvGraphicFramePr/>
          <p:nvPr/>
        </p:nvGraphicFramePr>
        <p:xfrm>
          <a:off x="357988" y="912865"/>
          <a:ext cx="8428025" cy="3544240"/>
        </p:xfrm>
        <a:graphic>
          <a:graphicData uri="http://schemas.openxmlformats.org/drawingml/2006/table">
            <a:tbl>
              <a:tblPr>
                <a:noFill/>
                <a:tableStyleId>{E18D6895-F6FA-44B1-86B1-A99637D5D8EA}</a:tableStyleId>
              </a:tblPr>
              <a:tblGrid>
                <a:gridCol w="2823600">
                  <a:extLst>
                    <a:ext uri="{9D8B030D-6E8A-4147-A177-3AD203B41FA5}">
                      <a16:colId xmlns:a16="http://schemas.microsoft.com/office/drawing/2014/main" val="20000"/>
                    </a:ext>
                  </a:extLst>
                </a:gridCol>
                <a:gridCol w="2306850">
                  <a:extLst>
                    <a:ext uri="{9D8B030D-6E8A-4147-A177-3AD203B41FA5}">
                      <a16:colId xmlns:a16="http://schemas.microsoft.com/office/drawing/2014/main" val="20001"/>
                    </a:ext>
                  </a:extLst>
                </a:gridCol>
                <a:gridCol w="1230100">
                  <a:extLst>
                    <a:ext uri="{9D8B030D-6E8A-4147-A177-3AD203B41FA5}">
                      <a16:colId xmlns:a16="http://schemas.microsoft.com/office/drawing/2014/main" val="20002"/>
                    </a:ext>
                  </a:extLst>
                </a:gridCol>
                <a:gridCol w="2067475">
                  <a:extLst>
                    <a:ext uri="{9D8B030D-6E8A-4147-A177-3AD203B41FA5}">
                      <a16:colId xmlns:a16="http://schemas.microsoft.com/office/drawing/2014/main" val="20003"/>
                    </a:ext>
                  </a:extLst>
                </a:gridCol>
              </a:tblGrid>
              <a:tr h="29962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Type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Test Name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Completion Date</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Facility - </a:t>
                      </a:r>
                      <a:r>
                        <a:rPr lang="en" b="1">
                          <a:solidFill>
                            <a:schemeClr val="dk1"/>
                          </a:solidFill>
                          <a:latin typeface="Helvetica Neue"/>
                          <a:ea typeface="Helvetica Neue"/>
                          <a:cs typeface="Helvetica Neue"/>
                          <a:sym typeface="Helvetica Neue"/>
                        </a:rPr>
                        <a:t>Equipment</a:t>
                      </a:r>
                      <a:endParaRPr b="1">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758875">
                <a:tc>
                  <a:txBody>
                    <a:bodyPr/>
                    <a:lstStyle/>
                    <a:p>
                      <a:pPr marL="0" lvl="0" indent="0" algn="l" rtl="0">
                        <a:spcBef>
                          <a:spcPts val="0"/>
                        </a:spcBef>
                        <a:spcAft>
                          <a:spcPts val="0"/>
                        </a:spcAft>
                        <a:buNone/>
                      </a:pPr>
                      <a:r>
                        <a:rPr lang="en">
                          <a:solidFill>
                            <a:schemeClr val="dk1"/>
                          </a:solidFill>
                        </a:rPr>
                        <a:t>Component - Lens</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OPT.2: Optical Alignment</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t>2/7/22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Project Room - </a:t>
                      </a:r>
                      <a:r>
                        <a:rPr lang="en">
                          <a:solidFill>
                            <a:schemeClr val="dk1"/>
                          </a:solidFill>
                        </a:rPr>
                        <a:t>Lens, sensor, test paper</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505375">
                <a:tc>
                  <a:txBody>
                    <a:bodyPr/>
                    <a:lstStyle/>
                    <a:p>
                      <a:pPr marL="0" lvl="0" indent="0" algn="l" rtl="0">
                        <a:spcBef>
                          <a:spcPts val="0"/>
                        </a:spcBef>
                        <a:spcAft>
                          <a:spcPts val="0"/>
                        </a:spcAft>
                        <a:buNone/>
                      </a:pPr>
                      <a:r>
                        <a:rPr lang="en">
                          <a:solidFill>
                            <a:schemeClr val="dk1"/>
                          </a:solidFill>
                        </a:rPr>
                        <a:t>Subsystem - Algorithm</a:t>
                      </a:r>
                      <a:endParaRPr>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ALG.1-6: POLs</a:t>
                      </a:r>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Projects Room - N/A</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505375">
                <a:tc>
                  <a:txBody>
                    <a:bodyPr/>
                    <a:lstStyle/>
                    <a:p>
                      <a:pPr marL="0" lvl="0" indent="0" algn="l" rtl="0">
                        <a:spcBef>
                          <a:spcPts val="0"/>
                        </a:spcBef>
                        <a:spcAft>
                          <a:spcPts val="0"/>
                        </a:spcAft>
                        <a:buNone/>
                      </a:pPr>
                      <a:r>
                        <a:rPr lang="en"/>
                        <a:t>Subsystem - Orbit Determination</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ORB.8: Close Approach Event Prediction </a:t>
                      </a:r>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3/20/22</a:t>
                      </a:r>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Projects Room - N/A</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5375">
                <a:tc>
                  <a:txBody>
                    <a:bodyPr/>
                    <a:lstStyle/>
                    <a:p>
                      <a:pPr marL="0" lvl="0" indent="0" algn="l" rtl="0">
                        <a:spcBef>
                          <a:spcPts val="0"/>
                        </a:spcBef>
                        <a:spcAft>
                          <a:spcPts val="0"/>
                        </a:spcAft>
                        <a:buNone/>
                      </a:pPr>
                      <a:r>
                        <a:rPr lang="en">
                          <a:solidFill>
                            <a:schemeClr val="dk1"/>
                          </a:solidFill>
                        </a:rPr>
                        <a:t>Subsystem - Data Flow</a:t>
                      </a:r>
                      <a:endParaRPr>
                        <a:solidFill>
                          <a:schemeClr val="dk1"/>
                        </a:solidFill>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a:t>DAT.3: Alert Timing</a:t>
                      </a:r>
                      <a:endParaRPr>
                        <a:solidFill>
                          <a:schemeClr val="dk1"/>
                        </a:solidFill>
                      </a:endParaRPr>
                    </a:p>
                  </a:txBody>
                  <a:tcPr marL="91425" marR="91425" marT="45700" marB="457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3/20/22</a:t>
                      </a:r>
                      <a:endParaRPr>
                        <a:solidFill>
                          <a:schemeClr val="dk1"/>
                        </a:solidFill>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Projects Room - N/A</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646925">
                <a:tc>
                  <a:txBody>
                    <a:bodyPr/>
                    <a:lstStyle/>
                    <a:p>
                      <a:pPr marL="0" lvl="0" indent="0" algn="l" rtl="0">
                        <a:spcBef>
                          <a:spcPts val="0"/>
                        </a:spcBef>
                        <a:spcAft>
                          <a:spcPts val="0"/>
                        </a:spcAft>
                        <a:buNone/>
                      </a:pPr>
                      <a:r>
                        <a:rPr lang="en">
                          <a:solidFill>
                            <a:schemeClr val="dk1"/>
                          </a:solidFill>
                        </a:rPr>
                        <a:t>System</a:t>
                      </a:r>
                      <a:endParaRPr>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SYS.5: Full System Day in the Life (Field Testing)</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t>4/10/22</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rPr>
                        <a:t>None - Full System</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001" name="Google Shape;1001;p72"/>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1002" name="Google Shape;1002;p72"/>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003" name="Google Shape;1003;p72"/>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004" name="Google Shape;1004;p72"/>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005" name="Google Shape;1005;p72"/>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DBDBD"/>
                </a:solidFill>
              </a:rPr>
              <a:t>V&amp;V</a:t>
            </a:r>
            <a:endParaRPr sz="1200">
              <a:solidFill>
                <a:srgbClr val="BDBDBD"/>
              </a:solidFill>
            </a:endParaRPr>
          </a:p>
        </p:txBody>
      </p:sp>
      <p:sp>
        <p:nvSpPr>
          <p:cNvPr id="1006" name="Google Shape;1006;p72"/>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Project Planning</a:t>
            </a:r>
            <a:endParaRPr sz="1200" b="1">
              <a:solidFill>
                <a:schemeClr val="lt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7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Acknowledgements</a:t>
            </a:r>
            <a:endParaRPr/>
          </a:p>
        </p:txBody>
      </p:sp>
      <p:sp>
        <p:nvSpPr>
          <p:cNvPr id="1012" name="Google Shape;1012;p73"/>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b="1"/>
              <a:t>L3Harris</a:t>
            </a:r>
            <a:endParaRPr/>
          </a:p>
          <a:p>
            <a:pPr marL="457200" lvl="0" indent="-317500" algn="l" rtl="0">
              <a:lnSpc>
                <a:spcPct val="100000"/>
              </a:lnSpc>
              <a:spcBef>
                <a:spcPts val="0"/>
              </a:spcBef>
              <a:spcAft>
                <a:spcPts val="0"/>
              </a:spcAft>
              <a:buSzPts val="1400"/>
              <a:buChar char="●"/>
            </a:pPr>
            <a:r>
              <a:rPr lang="en" sz="1400"/>
              <a:t> Edward T. Brown</a:t>
            </a:r>
            <a:endParaRPr sz="1400"/>
          </a:p>
          <a:p>
            <a:pPr marL="0" lvl="0" indent="0" algn="l" rtl="0">
              <a:spcBef>
                <a:spcPts val="1000"/>
              </a:spcBef>
              <a:spcAft>
                <a:spcPts val="0"/>
              </a:spcAft>
              <a:buClr>
                <a:schemeClr val="dk1"/>
              </a:buClr>
              <a:buSzPts val="1100"/>
              <a:buFont typeface="Arial"/>
              <a:buNone/>
            </a:pPr>
            <a:r>
              <a:rPr lang="en" b="1"/>
              <a:t>Advisors</a:t>
            </a:r>
            <a:endParaRPr b="1"/>
          </a:p>
          <a:p>
            <a:pPr marL="457200" lvl="0" indent="-317500" algn="l" rtl="0">
              <a:lnSpc>
                <a:spcPct val="100000"/>
              </a:lnSpc>
              <a:spcBef>
                <a:spcPts val="1000"/>
              </a:spcBef>
              <a:spcAft>
                <a:spcPts val="0"/>
              </a:spcAft>
              <a:buSzPts val="1400"/>
              <a:buChar char="●"/>
            </a:pPr>
            <a:r>
              <a:rPr lang="en" sz="1400"/>
              <a:t>Professor Mah</a:t>
            </a:r>
            <a:endParaRPr sz="1400"/>
          </a:p>
          <a:p>
            <a:pPr marL="457200" lvl="0" indent="-317500" algn="l" rtl="0">
              <a:lnSpc>
                <a:spcPct val="100000"/>
              </a:lnSpc>
              <a:spcBef>
                <a:spcPts val="0"/>
              </a:spcBef>
              <a:spcAft>
                <a:spcPts val="0"/>
              </a:spcAft>
              <a:buSzPts val="1400"/>
              <a:buChar char="●"/>
            </a:pPr>
            <a:r>
              <a:rPr lang="en" sz="1400"/>
              <a:t>Dr. Jelliffe Jackson</a:t>
            </a:r>
            <a:endParaRPr sz="1400"/>
          </a:p>
          <a:p>
            <a:pPr marL="457200" lvl="0" indent="-317500" algn="l" rtl="0">
              <a:lnSpc>
                <a:spcPct val="100000"/>
              </a:lnSpc>
              <a:spcBef>
                <a:spcPts val="0"/>
              </a:spcBef>
              <a:spcAft>
                <a:spcPts val="0"/>
              </a:spcAft>
              <a:buSzPts val="1400"/>
              <a:buChar char="●"/>
            </a:pPr>
            <a:r>
              <a:rPr lang="en" sz="1400"/>
              <a:t>Dr. Kathryn Wingate</a:t>
            </a:r>
            <a:endParaRPr sz="1400"/>
          </a:p>
          <a:p>
            <a:pPr marL="457200" lvl="0" indent="-317500" algn="l" rtl="0">
              <a:lnSpc>
                <a:spcPct val="100000"/>
              </a:lnSpc>
              <a:spcBef>
                <a:spcPts val="0"/>
              </a:spcBef>
              <a:spcAft>
                <a:spcPts val="0"/>
              </a:spcAft>
              <a:buSzPts val="1400"/>
              <a:buChar char="●"/>
            </a:pPr>
            <a:r>
              <a:rPr lang="en" sz="1400"/>
              <a:t>Dr. Holzinger</a:t>
            </a:r>
            <a:endParaRPr sz="1400"/>
          </a:p>
          <a:p>
            <a:pPr marL="457200" lvl="0" indent="-317500" algn="l" rtl="0">
              <a:lnSpc>
                <a:spcPct val="100000"/>
              </a:lnSpc>
              <a:spcBef>
                <a:spcPts val="0"/>
              </a:spcBef>
              <a:spcAft>
                <a:spcPts val="0"/>
              </a:spcAft>
              <a:buSzPts val="1400"/>
              <a:buChar char="●"/>
            </a:pPr>
            <a:r>
              <a:rPr lang="en" sz="1400"/>
              <a:t>Dr. Coder</a:t>
            </a:r>
            <a:endParaRPr sz="1400"/>
          </a:p>
          <a:p>
            <a:pPr marL="0" lvl="0" indent="0" algn="l" rtl="0">
              <a:lnSpc>
                <a:spcPct val="100000"/>
              </a:lnSpc>
              <a:spcBef>
                <a:spcPts val="1000"/>
              </a:spcBef>
              <a:spcAft>
                <a:spcPts val="0"/>
              </a:spcAft>
              <a:buClr>
                <a:schemeClr val="dk1"/>
              </a:buClr>
              <a:buSzPts val="1100"/>
              <a:buFont typeface="Arial"/>
              <a:buNone/>
            </a:pPr>
            <a:r>
              <a:rPr lang="en" b="1"/>
              <a:t>Teaching Assistants</a:t>
            </a:r>
            <a:endParaRPr b="1"/>
          </a:p>
          <a:p>
            <a:pPr marL="457200" lvl="0" indent="-317500" algn="l" rtl="0">
              <a:lnSpc>
                <a:spcPct val="100000"/>
              </a:lnSpc>
              <a:spcBef>
                <a:spcPts val="1000"/>
              </a:spcBef>
              <a:spcAft>
                <a:spcPts val="0"/>
              </a:spcAft>
              <a:buSzPts val="1400"/>
              <a:buChar char="●"/>
            </a:pPr>
            <a:r>
              <a:rPr lang="en" sz="1400"/>
              <a:t>Emma Markovich</a:t>
            </a:r>
            <a:endParaRPr sz="1400"/>
          </a:p>
          <a:p>
            <a:pPr marL="457200" lvl="0" indent="-317500" algn="l" rtl="0">
              <a:lnSpc>
                <a:spcPct val="100000"/>
              </a:lnSpc>
              <a:spcBef>
                <a:spcPts val="0"/>
              </a:spcBef>
              <a:spcAft>
                <a:spcPts val="0"/>
              </a:spcAft>
              <a:buSzPts val="1400"/>
              <a:buChar char="●"/>
            </a:pPr>
            <a:r>
              <a:rPr lang="en" sz="1400"/>
              <a:t>Colin Claytor</a:t>
            </a:r>
            <a:endParaRPr sz="1400"/>
          </a:p>
          <a:p>
            <a:pPr marL="0" lvl="0" indent="0" algn="l" rtl="0">
              <a:spcBef>
                <a:spcPts val="0"/>
              </a:spcBef>
              <a:spcAft>
                <a:spcPts val="1200"/>
              </a:spcAft>
              <a:buNone/>
            </a:pPr>
            <a:endParaRPr/>
          </a:p>
        </p:txBody>
      </p:sp>
      <p:sp>
        <p:nvSpPr>
          <p:cNvPr id="1013" name="Google Shape;1013;p7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61</a:t>
            </a:fld>
            <a:endParaRPr/>
          </a:p>
        </p:txBody>
      </p:sp>
      <p:sp>
        <p:nvSpPr>
          <p:cNvPr id="1014" name="Google Shape;1014;p73"/>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Overview</a:t>
            </a:r>
            <a:endParaRPr sz="1200">
              <a:solidFill>
                <a:srgbClr val="B7B7B7"/>
              </a:solidFill>
            </a:endParaRPr>
          </a:p>
        </p:txBody>
      </p:sp>
      <p:sp>
        <p:nvSpPr>
          <p:cNvPr id="1015" name="Google Shape;1015;p73"/>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016" name="Google Shape;1016;p73"/>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017" name="Google Shape;1017;p73"/>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018" name="Google Shape;1018;p73"/>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DBDBD"/>
                </a:solidFill>
              </a:rPr>
              <a:t>V&amp;V</a:t>
            </a:r>
            <a:endParaRPr sz="1200">
              <a:solidFill>
                <a:srgbClr val="BDBDBD"/>
              </a:solidFill>
            </a:endParaRPr>
          </a:p>
        </p:txBody>
      </p:sp>
      <p:sp>
        <p:nvSpPr>
          <p:cNvPr id="1019" name="Google Shape;1019;p73"/>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lt2"/>
                </a:solidFill>
              </a:rPr>
              <a:t>Project Planning</a:t>
            </a:r>
            <a:endParaRPr sz="1200" b="1">
              <a:solidFill>
                <a:schemeClr val="lt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023"/>
        <p:cNvGrpSpPr/>
        <p:nvPr/>
      </p:nvGrpSpPr>
      <p:grpSpPr>
        <a:xfrm>
          <a:off x="0" y="0"/>
          <a:ext cx="0" cy="0"/>
          <a:chOff x="0" y="0"/>
          <a:chExt cx="0" cy="0"/>
        </a:xfrm>
      </p:grpSpPr>
      <p:sp>
        <p:nvSpPr>
          <p:cNvPr id="1024" name="Google Shape;1024;p74"/>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Questions?</a:t>
            </a:r>
            <a:endParaRPr sz="4310" b="1">
              <a:solidFill>
                <a:srgbClr val="EFEFEF"/>
              </a:solidFill>
            </a:endParaRPr>
          </a:p>
        </p:txBody>
      </p:sp>
      <p:sp>
        <p:nvSpPr>
          <p:cNvPr id="1025" name="Google Shape;1025;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62</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029"/>
        <p:cNvGrpSpPr/>
        <p:nvPr/>
      </p:nvGrpSpPr>
      <p:grpSpPr>
        <a:xfrm>
          <a:off x="0" y="0"/>
          <a:ext cx="0" cy="0"/>
          <a:chOff x="0" y="0"/>
          <a:chExt cx="0" cy="0"/>
        </a:xfrm>
      </p:grpSpPr>
      <p:sp>
        <p:nvSpPr>
          <p:cNvPr id="1030" name="Google Shape;1030;p75"/>
          <p:cNvSpPr txBox="1">
            <a:spLocks noGrp="1"/>
          </p:cNvSpPr>
          <p:nvPr>
            <p:ph type="ctrTitle"/>
          </p:nvPr>
        </p:nvSpPr>
        <p:spPr>
          <a:xfrm>
            <a:off x="2162700" y="1913525"/>
            <a:ext cx="4818600" cy="951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00" b="1">
                <a:solidFill>
                  <a:srgbClr val="EFEFEF"/>
                </a:solidFill>
              </a:rPr>
              <a:t>Appendix</a:t>
            </a:r>
            <a:endParaRPr sz="4300" b="1">
              <a:solidFill>
                <a:srgbClr val="EFEFEF"/>
              </a:solidFill>
            </a:endParaRPr>
          </a:p>
        </p:txBody>
      </p:sp>
      <p:sp>
        <p:nvSpPr>
          <p:cNvPr id="1031" name="Google Shape;103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300">
                <a:solidFill>
                  <a:schemeClr val="lt1"/>
                </a:solidFill>
                <a:latin typeface="Helvetica Neue"/>
                <a:ea typeface="Helvetica Neue"/>
                <a:cs typeface="Helvetica Neue"/>
                <a:sym typeface="Helvetica Neue"/>
              </a:rPr>
              <a:t>63</a:t>
            </a:fld>
            <a:endParaRPr sz="1300">
              <a:solidFill>
                <a:schemeClr val="lt1"/>
              </a:solidFill>
              <a:latin typeface="Helvetica Neue"/>
              <a:ea typeface="Helvetica Neue"/>
              <a:cs typeface="Helvetica Neue"/>
              <a:sym typeface="Helvetica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1036" name="Google Shape;1036;p7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Appendix Table of Contents</a:t>
            </a:r>
            <a:endParaRPr/>
          </a:p>
        </p:txBody>
      </p:sp>
      <p:sp>
        <p:nvSpPr>
          <p:cNvPr id="1037" name="Google Shape;1037;p76"/>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u="sng" dirty="0">
                <a:solidFill>
                  <a:schemeClr val="hlink"/>
                </a:solidFill>
                <a:hlinkClick r:id="rId3" action="ppaction://hlinksldjump"/>
              </a:rPr>
              <a:t>Organization</a:t>
            </a:r>
            <a:endParaRPr dirty="0"/>
          </a:p>
          <a:p>
            <a:pPr marL="457200" lvl="0" indent="-342900" algn="l" rtl="0">
              <a:spcBef>
                <a:spcPts val="0"/>
              </a:spcBef>
              <a:spcAft>
                <a:spcPts val="0"/>
              </a:spcAft>
              <a:buSzPts val="1800"/>
              <a:buChar char="●"/>
            </a:pPr>
            <a:r>
              <a:rPr lang="en" u="sng" dirty="0">
                <a:solidFill>
                  <a:schemeClr val="hlink"/>
                </a:solidFill>
                <a:hlinkClick r:id="rId4" action="ppaction://hlinksldjump"/>
              </a:rPr>
              <a:t>Enclosure</a:t>
            </a:r>
            <a:endParaRPr dirty="0"/>
          </a:p>
          <a:p>
            <a:pPr marL="457200" lvl="0" indent="-342900" algn="l" rtl="0">
              <a:spcBef>
                <a:spcPts val="0"/>
              </a:spcBef>
              <a:spcAft>
                <a:spcPts val="0"/>
              </a:spcAft>
              <a:buSzPts val="1800"/>
              <a:buChar char="●"/>
            </a:pPr>
            <a:r>
              <a:rPr lang="en" u="sng" dirty="0">
                <a:solidFill>
                  <a:schemeClr val="hlink"/>
                </a:solidFill>
                <a:hlinkClick r:id="rId5" action="ppaction://hlinksldjump"/>
              </a:rPr>
              <a:t>Electronics</a:t>
            </a:r>
            <a:endParaRPr dirty="0"/>
          </a:p>
          <a:p>
            <a:pPr marL="457200" lvl="0" indent="-342900" algn="l" rtl="0">
              <a:spcBef>
                <a:spcPts val="0"/>
              </a:spcBef>
              <a:spcAft>
                <a:spcPts val="0"/>
              </a:spcAft>
              <a:buSzPts val="1800"/>
              <a:buChar char="●"/>
            </a:pPr>
            <a:r>
              <a:rPr lang="en" u="sng" dirty="0">
                <a:solidFill>
                  <a:schemeClr val="hlink"/>
                </a:solidFill>
                <a:hlinkClick r:id="rId6" action="ppaction://hlinksldjump"/>
              </a:rPr>
              <a:t>Optics</a:t>
            </a:r>
            <a:endParaRPr dirty="0"/>
          </a:p>
          <a:p>
            <a:pPr marL="457200" lvl="0" indent="-342900" algn="l" rtl="0">
              <a:spcBef>
                <a:spcPts val="0"/>
              </a:spcBef>
              <a:spcAft>
                <a:spcPts val="0"/>
              </a:spcAft>
              <a:buSzPts val="1800"/>
              <a:buChar char="●"/>
            </a:pPr>
            <a:r>
              <a:rPr lang="en" u="sng" dirty="0">
                <a:solidFill>
                  <a:schemeClr val="hlink"/>
                </a:solidFill>
                <a:hlinkClick r:id="rId7" action="ppaction://hlinksldjump"/>
              </a:rPr>
              <a:t>Orbital Determination</a:t>
            </a:r>
            <a:endParaRPr dirty="0"/>
          </a:p>
          <a:p>
            <a:pPr marL="457200" lvl="0" indent="-342900" algn="l" rtl="0">
              <a:spcBef>
                <a:spcPts val="0"/>
              </a:spcBef>
              <a:spcAft>
                <a:spcPts val="0"/>
              </a:spcAft>
              <a:buSzPts val="1800"/>
              <a:buChar char="●"/>
            </a:pPr>
            <a:r>
              <a:rPr lang="en" u="sng" dirty="0">
                <a:solidFill>
                  <a:schemeClr val="hlink"/>
                </a:solidFill>
                <a:hlinkClick r:id="rId8" action="ppaction://hlinksldjump"/>
              </a:rPr>
              <a:t>Mount</a:t>
            </a:r>
            <a:endParaRPr dirty="0"/>
          </a:p>
          <a:p>
            <a:pPr marL="457200" lvl="0" indent="-342900" algn="l" rtl="0">
              <a:spcBef>
                <a:spcPts val="0"/>
              </a:spcBef>
              <a:spcAft>
                <a:spcPts val="0"/>
              </a:spcAft>
              <a:buSzPts val="1800"/>
              <a:buChar char="●"/>
            </a:pPr>
            <a:r>
              <a:rPr lang="en" u="sng" dirty="0">
                <a:solidFill>
                  <a:schemeClr val="hlink"/>
                </a:solidFill>
                <a:hlinkClick r:id="rId9" action="ppaction://hlinksldjump"/>
              </a:rPr>
              <a:t>Processing</a:t>
            </a:r>
            <a:endParaRPr dirty="0"/>
          </a:p>
          <a:p>
            <a:pPr marL="457200" lvl="0" indent="-342900" algn="l" rtl="0">
              <a:spcBef>
                <a:spcPts val="0"/>
              </a:spcBef>
              <a:spcAft>
                <a:spcPts val="0"/>
              </a:spcAft>
              <a:buSzPts val="1800"/>
              <a:buChar char="●"/>
            </a:pPr>
            <a:r>
              <a:rPr lang="en" u="sng" dirty="0">
                <a:solidFill>
                  <a:schemeClr val="hlink"/>
                </a:solidFill>
                <a:hlinkClick r:id="rId10" action="ppaction://hlinksldjump"/>
              </a:rPr>
              <a:t>V&amp;V</a:t>
            </a:r>
            <a:endParaRPr dirty="0">
              <a:solidFill>
                <a:srgbClr val="0000FF"/>
              </a:solidFill>
            </a:endParaRPr>
          </a:p>
          <a:p>
            <a:pPr marL="457200" lvl="0" indent="-342900" algn="l" rtl="0">
              <a:spcBef>
                <a:spcPts val="0"/>
              </a:spcBef>
              <a:spcAft>
                <a:spcPts val="0"/>
              </a:spcAft>
              <a:buSzPts val="1800"/>
              <a:buChar char="●"/>
            </a:pPr>
            <a:r>
              <a:rPr lang="en" u="sng" dirty="0">
                <a:solidFill>
                  <a:schemeClr val="hlink"/>
                </a:solidFill>
                <a:hlinkClick r:id="rId11" action="ppaction://hlinksldjump"/>
              </a:rPr>
              <a:t>Algorithm</a:t>
            </a:r>
            <a:endParaRPr dirty="0"/>
          </a:p>
          <a:p>
            <a:pPr marL="457200" lvl="0" indent="-342900" algn="l" rtl="0">
              <a:spcBef>
                <a:spcPts val="0"/>
              </a:spcBef>
              <a:spcAft>
                <a:spcPts val="0"/>
              </a:spcAft>
              <a:buSzPts val="1800"/>
              <a:buChar char="●"/>
            </a:pPr>
            <a:r>
              <a:rPr lang="en" u="sng" dirty="0">
                <a:solidFill>
                  <a:schemeClr val="hlink"/>
                </a:solidFill>
                <a:hlinkClick r:id="rId12" action="ppaction://hlinksldjump"/>
              </a:rPr>
              <a:t>Additional Risks</a:t>
            </a:r>
            <a:endParaRPr dirty="0"/>
          </a:p>
          <a:p>
            <a:pPr marL="457200" lvl="0" indent="-342900" algn="l" rtl="0">
              <a:spcBef>
                <a:spcPts val="0"/>
              </a:spcBef>
              <a:spcAft>
                <a:spcPts val="0"/>
              </a:spcAft>
              <a:buSzPts val="1800"/>
              <a:buChar char="●"/>
            </a:pPr>
            <a:r>
              <a:rPr lang="en" u="sng" dirty="0">
                <a:solidFill>
                  <a:schemeClr val="hlink"/>
                </a:solidFill>
                <a:hlinkClick r:id="rId13" action="ppaction://hlinksldjump"/>
              </a:rPr>
              <a:t>Budget</a:t>
            </a:r>
            <a:endParaRPr dirty="0"/>
          </a:p>
        </p:txBody>
      </p:sp>
      <p:sp>
        <p:nvSpPr>
          <p:cNvPr id="1038" name="Google Shape;1038;p7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7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1044" name="Google Shape;1044;p77"/>
          <p:cNvSpPr txBox="1">
            <a:spLocks noGrp="1"/>
          </p:cNvSpPr>
          <p:nvPr>
            <p:ph type="body" idx="1"/>
          </p:nvPr>
        </p:nvSpPr>
        <p:spPr>
          <a:xfrm>
            <a:off x="390975" y="732575"/>
            <a:ext cx="8520600" cy="40788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900"/>
              <a:t>[1] </a:t>
            </a:r>
            <a:r>
              <a:rPr lang="en" sz="900" i="1"/>
              <a:t>Astrometry.net</a:t>
            </a:r>
            <a:r>
              <a:rPr lang="en" sz="900"/>
              <a:t>: </a:t>
            </a:r>
            <a:r>
              <a:rPr lang="en" sz="900" u="sng">
                <a:solidFill>
                  <a:schemeClr val="hlink"/>
                </a:solidFill>
                <a:hlinkClick r:id="rId3"/>
              </a:rPr>
              <a:t>https://iopscience.iop.org/article/10.1088/0004-6256/139/5/1782</a:t>
            </a:r>
            <a:endParaRPr sz="900"/>
          </a:p>
          <a:p>
            <a:pPr marL="0" lvl="0" indent="0" algn="l" rtl="0">
              <a:lnSpc>
                <a:spcPct val="100000"/>
              </a:lnSpc>
              <a:spcBef>
                <a:spcPts val="0"/>
              </a:spcBef>
              <a:spcAft>
                <a:spcPts val="0"/>
              </a:spcAft>
              <a:buNone/>
            </a:pPr>
            <a:r>
              <a:rPr lang="en" sz="900"/>
              <a:t>[2] </a:t>
            </a:r>
            <a:r>
              <a:rPr lang="en" sz="900" i="1"/>
              <a:t>Lockheed Martin Probabilistic Assessment of Space Threats (PAST)</a:t>
            </a:r>
            <a:r>
              <a:rPr lang="en" sz="900"/>
              <a:t>: </a:t>
            </a:r>
            <a:r>
              <a:rPr lang="en" sz="900" u="sng">
                <a:solidFill>
                  <a:schemeClr val="hlink"/>
                </a:solidFill>
                <a:hlinkClick r:id="rId4"/>
              </a:rPr>
              <a:t>https://amostech.com/TechnicalPapers/2019/Machine-Learning-for-SSA-Applications/DiBona.pdf</a:t>
            </a:r>
            <a:endParaRPr/>
          </a:p>
          <a:p>
            <a:pPr marL="0" lvl="0" indent="0" algn="l" rtl="0">
              <a:lnSpc>
                <a:spcPct val="100000"/>
              </a:lnSpc>
              <a:spcBef>
                <a:spcPts val="0"/>
              </a:spcBef>
              <a:spcAft>
                <a:spcPts val="0"/>
              </a:spcAft>
              <a:buNone/>
            </a:pPr>
            <a:r>
              <a:rPr lang="en" sz="900"/>
              <a:t>[3] Coder, R. D. &amp; Holzinger, M. J. (2016), “ Multi-objective design of optical systems for space situational awareness,” </a:t>
            </a:r>
            <a:r>
              <a:rPr lang="en" sz="900" i="1"/>
              <a:t>Acta Astronautica,</a:t>
            </a:r>
            <a:r>
              <a:rPr lang="en" sz="1100">
                <a:latin typeface="Arial"/>
                <a:ea typeface="Arial"/>
                <a:cs typeface="Arial"/>
                <a:sym typeface="Arial"/>
              </a:rPr>
              <a:t> </a:t>
            </a:r>
            <a:r>
              <a:rPr lang="en" sz="900" i="1"/>
              <a:t>128</a:t>
            </a:r>
            <a:r>
              <a:rPr lang="en" sz="900"/>
              <a:t>, 669–684. https://doi.org/10.1016/j.actaastro.2016.07.008 </a:t>
            </a:r>
            <a:endParaRPr sz="900"/>
          </a:p>
          <a:p>
            <a:pPr marL="0" lvl="0" indent="0" algn="l" rtl="0">
              <a:lnSpc>
                <a:spcPct val="100000"/>
              </a:lnSpc>
              <a:spcBef>
                <a:spcPts val="0"/>
              </a:spcBef>
              <a:spcAft>
                <a:spcPts val="0"/>
              </a:spcAft>
              <a:buNone/>
            </a:pPr>
            <a:r>
              <a:rPr lang="en" sz="900"/>
              <a:t>[4] MLX90614 IR Thermometer Datasheet. </a:t>
            </a:r>
            <a:r>
              <a:rPr lang="en" sz="900" u="sng">
                <a:solidFill>
                  <a:schemeClr val="hlink"/>
                </a:solidFill>
                <a:hlinkClick r:id="rId5"/>
              </a:rPr>
              <a:t>https://www.sparkfun.com/datasheets/Sensors/Temperature/SEN-09570-datasheet-3901090614M005.pdf</a:t>
            </a:r>
            <a:endParaRPr sz="900"/>
          </a:p>
          <a:p>
            <a:pPr marL="0" lvl="0" indent="0" algn="l" rtl="0">
              <a:lnSpc>
                <a:spcPct val="100000"/>
              </a:lnSpc>
              <a:spcBef>
                <a:spcPts val="0"/>
              </a:spcBef>
              <a:spcAft>
                <a:spcPts val="0"/>
              </a:spcAft>
              <a:buNone/>
            </a:pPr>
            <a:r>
              <a:rPr lang="en" sz="900"/>
              <a:t>[5] </a:t>
            </a:r>
            <a:r>
              <a:rPr lang="en" sz="900" i="1"/>
              <a:t>Night Radiative Cooling. </a:t>
            </a:r>
            <a:r>
              <a:rPr lang="en" sz="900" u="sng">
                <a:solidFill>
                  <a:schemeClr val="accent5"/>
                </a:solidFill>
                <a:hlinkClick r:id="rId6">
                  <a:extLst>
                    <a:ext uri="{A12FA001-AC4F-418D-AE19-62706E023703}">
                      <ahyp:hlinkClr xmlns:ahyp="http://schemas.microsoft.com/office/drawing/2018/hyperlinkcolor" xmlns="" val="tx"/>
                    </a:ext>
                  </a:extLst>
                </a:hlinkClick>
              </a:rPr>
              <a:t>https://asterism.org/wp-content/uploads/2019/03/tut37-Radiative-Cooling.pdf</a:t>
            </a:r>
            <a:endParaRPr sz="900"/>
          </a:p>
          <a:p>
            <a:pPr marL="0" lvl="0" indent="0" algn="l" rtl="0">
              <a:lnSpc>
                <a:spcPct val="100000"/>
              </a:lnSpc>
              <a:spcBef>
                <a:spcPts val="0"/>
              </a:spcBef>
              <a:spcAft>
                <a:spcPts val="0"/>
              </a:spcAft>
              <a:buNone/>
            </a:pPr>
            <a:r>
              <a:rPr lang="en" sz="900"/>
              <a:t>[6] </a:t>
            </a:r>
            <a:r>
              <a:rPr lang="en" sz="900" i="1"/>
              <a:t>Clouds Energy Budget </a:t>
            </a:r>
            <a:r>
              <a:rPr lang="en" sz="900" u="sng">
                <a:solidFill>
                  <a:schemeClr val="hlink"/>
                </a:solidFill>
                <a:hlinkClick r:id="rId7"/>
              </a:rPr>
              <a:t>https://mynasadata.larc.nasa.gov/mini-lessonactivity/analyzing-cloud-effects-earths-energy-budget-student-activity</a:t>
            </a:r>
            <a:endParaRPr sz="900"/>
          </a:p>
          <a:p>
            <a:pPr marL="0" lvl="0" indent="0" algn="l" rtl="0">
              <a:lnSpc>
                <a:spcPct val="100000"/>
              </a:lnSpc>
              <a:spcBef>
                <a:spcPts val="0"/>
              </a:spcBef>
              <a:spcAft>
                <a:spcPts val="0"/>
              </a:spcAft>
              <a:buNone/>
            </a:pPr>
            <a:r>
              <a:rPr lang="en" sz="900"/>
              <a:t>[7] </a:t>
            </a:r>
            <a:r>
              <a:rPr lang="en" sz="900" i="1"/>
              <a:t>Wikipedia</a:t>
            </a:r>
            <a:r>
              <a:rPr lang="en" sz="900"/>
              <a:t>: </a:t>
            </a:r>
            <a:r>
              <a:rPr lang="en" sz="900" u="sng">
                <a:solidFill>
                  <a:schemeClr val="hlink"/>
                </a:solidFill>
                <a:hlinkClick r:id="rId8"/>
              </a:rPr>
              <a:t>https://en.wikipedia.org/wiki/Bortle_scale</a:t>
            </a:r>
            <a:r>
              <a:rPr lang="en" sz="900"/>
              <a:t> </a:t>
            </a:r>
            <a:endParaRPr sz="900"/>
          </a:p>
          <a:p>
            <a:pPr marL="0" lvl="0" indent="0" algn="l" rtl="0">
              <a:lnSpc>
                <a:spcPct val="100000"/>
              </a:lnSpc>
              <a:spcBef>
                <a:spcPts val="0"/>
              </a:spcBef>
              <a:spcAft>
                <a:spcPts val="0"/>
              </a:spcAft>
              <a:buNone/>
            </a:pPr>
            <a:r>
              <a:rPr lang="en" sz="900"/>
              <a:t>[8]Astrometry.net: </a:t>
            </a:r>
            <a:r>
              <a:rPr lang="en" sz="900" u="sng">
                <a:solidFill>
                  <a:schemeClr val="hlink"/>
                </a:solidFill>
                <a:hlinkClick r:id="rId9"/>
              </a:rPr>
              <a:t>http://nova.astrometry.net/</a:t>
            </a:r>
            <a:r>
              <a:rPr lang="en" sz="900"/>
              <a:t> </a:t>
            </a:r>
            <a:endParaRPr sz="900"/>
          </a:p>
          <a:p>
            <a:pPr marL="0" lvl="0" indent="0" algn="l" rtl="0">
              <a:lnSpc>
                <a:spcPct val="100000"/>
              </a:lnSpc>
              <a:spcBef>
                <a:spcPts val="0"/>
              </a:spcBef>
              <a:spcAft>
                <a:spcPts val="0"/>
              </a:spcAft>
              <a:buNone/>
            </a:pPr>
            <a:r>
              <a:rPr lang="en" sz="900"/>
              <a:t>[9] Linear actuator: </a:t>
            </a:r>
            <a:r>
              <a:rPr lang="en" sz="900" u="sng">
                <a:solidFill>
                  <a:schemeClr val="hlink"/>
                </a:solidFill>
                <a:hlinkClick r:id="rId10"/>
              </a:rPr>
              <a:t>https://www.amazon.com/ECO-WORTHY-Actuator-Maximum-Mounting-Brackets/dp/B00NM8H5VO/ref=sr_1_4?_encoding=UTF8&amp;c=ts&amp;dchild=1&amp;keywords=Linear+Motion+Actuators&amp;qid=1633542200&amp;s=industrial&amp;sr=1-4&amp;ts_id=350654011</a:t>
            </a:r>
            <a:endParaRPr sz="900"/>
          </a:p>
          <a:p>
            <a:pPr marL="0" lvl="0" indent="0" algn="l" rtl="0">
              <a:lnSpc>
                <a:spcPct val="100000"/>
              </a:lnSpc>
              <a:spcBef>
                <a:spcPts val="0"/>
              </a:spcBef>
              <a:spcAft>
                <a:spcPts val="0"/>
              </a:spcAft>
              <a:buNone/>
            </a:pPr>
            <a:r>
              <a:rPr lang="en" sz="900"/>
              <a:t>[10] Verizon Coverage around Boulder: </a:t>
            </a:r>
            <a:r>
              <a:rPr lang="en" sz="900" u="sng">
                <a:solidFill>
                  <a:schemeClr val="hlink"/>
                </a:solidFill>
                <a:hlinkClick r:id="rId11"/>
              </a:rPr>
              <a:t>https://www.nperf.com/en/map/US/5574991.Boulder/3255.Verizon-Wireless/signal/</a:t>
            </a:r>
            <a:r>
              <a:rPr lang="en" sz="900"/>
              <a:t> </a:t>
            </a:r>
            <a:endParaRPr sz="900"/>
          </a:p>
          <a:p>
            <a:pPr marL="0" lvl="0" indent="0" algn="l" rtl="0">
              <a:lnSpc>
                <a:spcPct val="100000"/>
              </a:lnSpc>
              <a:spcBef>
                <a:spcPts val="0"/>
              </a:spcBef>
              <a:spcAft>
                <a:spcPts val="0"/>
              </a:spcAft>
              <a:buNone/>
            </a:pPr>
            <a:r>
              <a:rPr lang="en" sz="900"/>
              <a:t>[11] Light Pollution Map: </a:t>
            </a:r>
            <a:r>
              <a:rPr lang="en" sz="900" u="sng">
                <a:solidFill>
                  <a:schemeClr val="hlink"/>
                </a:solidFill>
                <a:hlinkClick r:id="rId12"/>
              </a:rPr>
              <a:t>https://www.lightpollutionmap.info/#zoom=7.67&amp;lat=40.1837&amp;lon=-105.1400&amp;layers=B0FFFFFFTFFFFFFFFFF</a:t>
            </a:r>
            <a:endParaRPr sz="900"/>
          </a:p>
          <a:p>
            <a:pPr marL="0" lvl="0" indent="0" algn="l" rtl="0">
              <a:lnSpc>
                <a:spcPct val="100000"/>
              </a:lnSpc>
              <a:spcBef>
                <a:spcPts val="0"/>
              </a:spcBef>
              <a:spcAft>
                <a:spcPts val="0"/>
              </a:spcAft>
              <a:buNone/>
            </a:pPr>
            <a:r>
              <a:rPr lang="en" sz="900"/>
              <a:t>[12] Geostationary Ring: </a:t>
            </a:r>
            <a:r>
              <a:rPr lang="en" sz="900" u="sng">
                <a:solidFill>
                  <a:schemeClr val="hlink"/>
                </a:solidFill>
                <a:hlinkClick r:id="rId13"/>
              </a:rPr>
              <a:t>https://www.esa.int/ESA_Multimedia/Images/2008/03/The_geostationary_ring</a:t>
            </a:r>
            <a:r>
              <a:rPr lang="en" sz="900"/>
              <a:t> </a:t>
            </a:r>
            <a:endParaRPr sz="900"/>
          </a:p>
          <a:p>
            <a:pPr marL="0" lvl="0" indent="0" algn="l" rtl="0">
              <a:lnSpc>
                <a:spcPct val="100000"/>
              </a:lnSpc>
              <a:spcBef>
                <a:spcPts val="0"/>
              </a:spcBef>
              <a:spcAft>
                <a:spcPts val="0"/>
              </a:spcAft>
              <a:buNone/>
            </a:pPr>
            <a:r>
              <a:rPr lang="en" sz="900"/>
              <a:t>[13] Orbital Elements: </a:t>
            </a:r>
            <a:r>
              <a:rPr lang="en" sz="900" u="sng">
                <a:solidFill>
                  <a:schemeClr val="hlink"/>
                </a:solidFill>
                <a:hlinkClick r:id="rId14"/>
              </a:rPr>
              <a:t>https://en.wikipedia.org/wiki/Argument_of_periapsis#/media/File:Orbit1.svg</a:t>
            </a:r>
            <a:endParaRPr sz="900"/>
          </a:p>
          <a:p>
            <a:pPr marL="0" lvl="0" indent="0" algn="l" rtl="0">
              <a:lnSpc>
                <a:spcPct val="100000"/>
              </a:lnSpc>
              <a:spcBef>
                <a:spcPts val="0"/>
              </a:spcBef>
              <a:spcAft>
                <a:spcPts val="0"/>
              </a:spcAft>
              <a:buNone/>
            </a:pPr>
            <a:r>
              <a:rPr lang="en" sz="900"/>
              <a:t>[14] Gooding’s Method: </a:t>
            </a:r>
            <a:r>
              <a:rPr lang="en" sz="900" u="sng">
                <a:solidFill>
                  <a:schemeClr val="hlink"/>
                </a:solidFill>
                <a:hlinkClick r:id="rId15"/>
              </a:rPr>
              <a:t>https://link.springer.com/content/pdf/10.1007/BF00049379.pdf</a:t>
            </a:r>
            <a:endParaRPr sz="900"/>
          </a:p>
          <a:p>
            <a:pPr marL="0" lvl="0" indent="0" algn="l" rtl="0">
              <a:lnSpc>
                <a:spcPct val="100000"/>
              </a:lnSpc>
              <a:spcBef>
                <a:spcPts val="0"/>
              </a:spcBef>
              <a:spcAft>
                <a:spcPts val="0"/>
              </a:spcAft>
              <a:buNone/>
            </a:pPr>
            <a:r>
              <a:rPr lang="en" sz="900"/>
              <a:t>[15] Comparison of Method: </a:t>
            </a:r>
            <a:r>
              <a:rPr lang="en" sz="900" u="sng">
                <a:solidFill>
                  <a:schemeClr val="hlink"/>
                </a:solidFill>
                <a:hlinkClick r:id="rId16"/>
              </a:rPr>
              <a:t>https://conference.sdo.esoc.esa.int/proceedings/sdc8/paper/129/SDC8-paper129.pdf</a:t>
            </a:r>
            <a:endParaRPr sz="900"/>
          </a:p>
          <a:p>
            <a:pPr marL="0" lvl="0" indent="0" algn="l" rtl="0">
              <a:lnSpc>
                <a:spcPct val="100000"/>
              </a:lnSpc>
              <a:spcBef>
                <a:spcPts val="0"/>
              </a:spcBef>
              <a:spcAft>
                <a:spcPts val="0"/>
              </a:spcAft>
              <a:buNone/>
            </a:pPr>
            <a:r>
              <a:rPr lang="en" sz="900"/>
              <a:t>[16] Modified Gooding: </a:t>
            </a:r>
            <a:r>
              <a:rPr lang="en" sz="900" u="sng">
                <a:solidFill>
                  <a:schemeClr val="hlink"/>
                </a:solidFill>
                <a:hlinkClick r:id="rId17"/>
              </a:rPr>
              <a:t>https://www.researchgate.net/publication/254199485_Modifications_to_the_Gooding_Algorithm_for_Angles-Only_Initial_OrbitDetermination</a:t>
            </a:r>
            <a:endParaRPr sz="900"/>
          </a:p>
          <a:p>
            <a:pPr marL="0" lvl="0" indent="0" algn="l" rtl="0">
              <a:lnSpc>
                <a:spcPct val="100000"/>
              </a:lnSpc>
              <a:spcBef>
                <a:spcPts val="0"/>
              </a:spcBef>
              <a:spcAft>
                <a:spcPts val="0"/>
              </a:spcAft>
              <a:buNone/>
            </a:pPr>
            <a:r>
              <a:rPr lang="en" sz="900"/>
              <a:t>[17] Batch Filtering: </a:t>
            </a:r>
            <a:r>
              <a:rPr lang="en" sz="900" u="sng">
                <a:solidFill>
                  <a:schemeClr val="hlink"/>
                </a:solidFill>
                <a:hlinkClick r:id="rId18"/>
              </a:rPr>
              <a:t>https://www.sciencedirect.com/science/article/pii/S0898122113004471</a:t>
            </a:r>
            <a:endParaRPr sz="900"/>
          </a:p>
          <a:p>
            <a:pPr marL="0" lvl="0" indent="0" algn="l" rtl="0">
              <a:lnSpc>
                <a:spcPct val="100000"/>
              </a:lnSpc>
              <a:spcBef>
                <a:spcPts val="0"/>
              </a:spcBef>
              <a:spcAft>
                <a:spcPts val="0"/>
              </a:spcAft>
              <a:buNone/>
            </a:pPr>
            <a:r>
              <a:rPr lang="en" sz="900"/>
              <a:t>[18] Kalman Filtering: </a:t>
            </a:r>
            <a:r>
              <a:rPr lang="en" sz="900" u="sng">
                <a:solidFill>
                  <a:schemeClr val="hlink"/>
                </a:solidFill>
                <a:hlinkClick r:id="rId19"/>
              </a:rPr>
              <a:t>https://vtechworks.lib.vt.edu/bitstream/handle/10919/49102/Keil_EM_T_2014.pdf?sequence=1</a:t>
            </a:r>
            <a:endParaRPr sz="900"/>
          </a:p>
          <a:p>
            <a:pPr marL="0" lvl="0" indent="0" algn="l" rtl="0">
              <a:lnSpc>
                <a:spcPct val="100000"/>
              </a:lnSpc>
              <a:spcBef>
                <a:spcPts val="0"/>
              </a:spcBef>
              <a:spcAft>
                <a:spcPts val="0"/>
              </a:spcAft>
              <a:buNone/>
            </a:pPr>
            <a:r>
              <a:rPr lang="en" sz="900"/>
              <a:t>[19] Kalman Filtering: </a:t>
            </a:r>
            <a:r>
              <a:rPr lang="en" sz="900" u="sng">
                <a:solidFill>
                  <a:schemeClr val="hlink"/>
                </a:solidFill>
                <a:hlinkClick r:id="rId20"/>
              </a:rPr>
              <a:t>https://arxiv.org/ftp/arxiv/papers/1609/1609.05225.pdf</a:t>
            </a:r>
            <a:endParaRPr sz="900"/>
          </a:p>
          <a:p>
            <a:pPr marL="0" lvl="0" indent="0" algn="l" rtl="0">
              <a:lnSpc>
                <a:spcPct val="100000"/>
              </a:lnSpc>
              <a:spcBef>
                <a:spcPts val="0"/>
              </a:spcBef>
              <a:spcAft>
                <a:spcPts val="0"/>
              </a:spcAft>
              <a:buNone/>
            </a:pPr>
            <a:r>
              <a:rPr lang="en" sz="900"/>
              <a:t>[20] AGI: </a:t>
            </a:r>
            <a:r>
              <a:rPr lang="en" sz="900" u="sng">
                <a:solidFill>
                  <a:schemeClr val="hlink"/>
                </a:solidFill>
                <a:hlinkClick r:id="rId21"/>
              </a:rPr>
              <a:t>https://help.agi.com/odtk/LinkedDocuments/GoodingAnglesOnly.pdf</a:t>
            </a:r>
            <a:endParaRPr sz="900"/>
          </a:p>
          <a:p>
            <a:pPr marL="0" lvl="0" indent="0" algn="l" rtl="0">
              <a:lnSpc>
                <a:spcPct val="100000"/>
              </a:lnSpc>
              <a:spcBef>
                <a:spcPts val="0"/>
              </a:spcBef>
              <a:spcAft>
                <a:spcPts val="0"/>
              </a:spcAft>
              <a:buNone/>
            </a:pPr>
            <a:r>
              <a:rPr lang="en" sz="900"/>
              <a:t>[21] AGI: </a:t>
            </a:r>
            <a:r>
              <a:rPr lang="en" sz="900" u="sng">
                <a:solidFill>
                  <a:schemeClr val="hlink"/>
                </a:solidFill>
                <a:hlinkClick r:id="rId22"/>
              </a:rPr>
              <a:t>https://help.agi.com/stk/11.0.1/Content/stk/importfiles-11.htm</a:t>
            </a:r>
            <a:endParaRPr sz="900"/>
          </a:p>
          <a:p>
            <a:pPr marL="0" lvl="0" indent="0" algn="l" rtl="0">
              <a:lnSpc>
                <a:spcPct val="100000"/>
              </a:lnSpc>
              <a:spcBef>
                <a:spcPts val="0"/>
              </a:spcBef>
              <a:spcAft>
                <a:spcPts val="0"/>
              </a:spcAft>
              <a:buNone/>
            </a:pPr>
            <a:r>
              <a:rPr lang="en" sz="900"/>
              <a:t>[22] Pixel Coordinate Transformation: </a:t>
            </a:r>
            <a:r>
              <a:rPr lang="en" sz="900" u="sng">
                <a:solidFill>
                  <a:schemeClr val="hlink"/>
                </a:solidFill>
                <a:hlinkClick r:id="rId23"/>
              </a:rPr>
              <a:t>https://www.aanda.org/articles/aa/pdf/2002/45/aah3860.pdf</a:t>
            </a:r>
            <a:endParaRPr sz="900"/>
          </a:p>
        </p:txBody>
      </p:sp>
      <p:sp>
        <p:nvSpPr>
          <p:cNvPr id="1045" name="Google Shape;1045;p7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049"/>
        <p:cNvGrpSpPr/>
        <p:nvPr/>
      </p:nvGrpSpPr>
      <p:grpSpPr>
        <a:xfrm>
          <a:off x="0" y="0"/>
          <a:ext cx="0" cy="0"/>
          <a:chOff x="0" y="0"/>
          <a:chExt cx="0" cy="0"/>
        </a:xfrm>
      </p:grpSpPr>
      <p:sp>
        <p:nvSpPr>
          <p:cNvPr id="1050" name="Google Shape;1050;p78"/>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Organization</a:t>
            </a:r>
            <a:endParaRPr sz="4310" b="1">
              <a:solidFill>
                <a:srgbClr val="EFEFEF"/>
              </a:solidFill>
            </a:endParaRPr>
          </a:p>
        </p:txBody>
      </p:sp>
      <p:sp>
        <p:nvSpPr>
          <p:cNvPr id="1051" name="Google Shape;1051;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7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a:t>
            </a:r>
            <a:endParaRPr/>
          </a:p>
        </p:txBody>
      </p:sp>
      <p:sp>
        <p:nvSpPr>
          <p:cNvPr id="1057" name="Google Shape;1057;p7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67</a:t>
            </a:fld>
            <a:endParaRPr/>
          </a:p>
        </p:txBody>
      </p:sp>
      <p:graphicFrame>
        <p:nvGraphicFramePr>
          <p:cNvPr id="1058" name="Google Shape;1058;p79"/>
          <p:cNvGraphicFramePr/>
          <p:nvPr/>
        </p:nvGraphicFramePr>
        <p:xfrm>
          <a:off x="1070063" y="832435"/>
          <a:ext cx="7003850" cy="3904430"/>
        </p:xfrm>
        <a:graphic>
          <a:graphicData uri="http://schemas.openxmlformats.org/drawingml/2006/table">
            <a:tbl>
              <a:tblPr>
                <a:noFill/>
                <a:tableStyleId>{E18D6895-F6FA-44B1-86B1-A99637D5D8EA}</a:tableStyleId>
              </a:tblPr>
              <a:tblGrid>
                <a:gridCol w="698450">
                  <a:extLst>
                    <a:ext uri="{9D8B030D-6E8A-4147-A177-3AD203B41FA5}">
                      <a16:colId xmlns:a16="http://schemas.microsoft.com/office/drawing/2014/main" val="20000"/>
                    </a:ext>
                  </a:extLst>
                </a:gridCol>
                <a:gridCol w="6305400">
                  <a:extLst>
                    <a:ext uri="{9D8B030D-6E8A-4147-A177-3AD203B41FA5}">
                      <a16:colId xmlns:a16="http://schemas.microsoft.com/office/drawing/2014/main" val="20001"/>
                    </a:ext>
                  </a:extLst>
                </a:gridCol>
              </a:tblGrid>
              <a:tr h="396200">
                <a:tc>
                  <a:txBody>
                    <a:bodyPr/>
                    <a:lstStyle/>
                    <a:p>
                      <a:pPr marL="0" lvl="0" indent="0" algn="l" rtl="0">
                        <a:spcBef>
                          <a:spcPts val="0"/>
                        </a:spcBef>
                        <a:spcAft>
                          <a:spcPts val="0"/>
                        </a:spcAft>
                        <a:buNone/>
                      </a:pPr>
                      <a:r>
                        <a:rPr lang="en" b="1"/>
                        <a:t>FR 1</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system shall </a:t>
                      </a:r>
                      <a:r>
                        <a:rPr lang="en" sz="1300" b="1">
                          <a:solidFill>
                            <a:schemeClr val="dk1"/>
                          </a:solidFill>
                          <a:latin typeface="Helvetica Neue"/>
                          <a:ea typeface="Helvetica Neue"/>
                          <a:cs typeface="Helvetica Neue"/>
                          <a:sym typeface="Helvetica Neue"/>
                        </a:rPr>
                        <a:t>observe satellites</a:t>
                      </a:r>
                      <a:r>
                        <a:rPr lang="en" sz="1300">
                          <a:solidFill>
                            <a:schemeClr val="dk1"/>
                          </a:solidFill>
                          <a:latin typeface="Helvetica Neue"/>
                          <a:ea typeface="Helvetica Neue"/>
                          <a:cs typeface="Helvetica Neue"/>
                          <a:sym typeface="Helvetica Neue"/>
                        </a:rPr>
                        <a:t> in </a:t>
                      </a:r>
                      <a:r>
                        <a:rPr lang="en" sz="1300" b="1">
                          <a:solidFill>
                            <a:schemeClr val="dk1"/>
                          </a:solidFill>
                          <a:latin typeface="Helvetica Neue"/>
                          <a:ea typeface="Helvetica Neue"/>
                          <a:cs typeface="Helvetica Neue"/>
                          <a:sym typeface="Helvetica Neue"/>
                        </a:rPr>
                        <a:t>geostationary orbit</a:t>
                      </a:r>
                      <a:endParaRPr sz="13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2</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software subsystem shall </a:t>
                      </a:r>
                      <a:r>
                        <a:rPr lang="en" sz="1300" b="1">
                          <a:solidFill>
                            <a:schemeClr val="dk1"/>
                          </a:solidFill>
                          <a:latin typeface="Helvetica Neue"/>
                          <a:ea typeface="Helvetica Neue"/>
                          <a:cs typeface="Helvetica Neue"/>
                          <a:sym typeface="Helvetica Neue"/>
                        </a:rPr>
                        <a:t>determine the POL</a:t>
                      </a:r>
                      <a:r>
                        <a:rPr lang="en" sz="1300">
                          <a:solidFill>
                            <a:schemeClr val="dk1"/>
                          </a:solidFill>
                          <a:latin typeface="Helvetica Neue"/>
                          <a:ea typeface="Helvetica Neue"/>
                          <a:cs typeface="Helvetica Neue"/>
                          <a:sym typeface="Helvetica Neue"/>
                        </a:rPr>
                        <a:t> of satellites in geostationary orbit from historical data</a:t>
                      </a:r>
                      <a:endParaRPr sz="13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3</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Collected astrometric and photometric data shall be </a:t>
                      </a:r>
                      <a:r>
                        <a:rPr lang="en" sz="1300" b="1">
                          <a:solidFill>
                            <a:schemeClr val="dk1"/>
                          </a:solidFill>
                          <a:latin typeface="Helvetica Neue"/>
                          <a:ea typeface="Helvetica Neue"/>
                          <a:cs typeface="Helvetica Neue"/>
                          <a:sym typeface="Helvetica Neue"/>
                        </a:rPr>
                        <a:t>stored</a:t>
                      </a:r>
                      <a:endParaRPr sz="13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4</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system shall be able to use the </a:t>
                      </a:r>
                      <a:r>
                        <a:rPr lang="en" sz="1300" b="1">
                          <a:solidFill>
                            <a:schemeClr val="dk1"/>
                          </a:solidFill>
                          <a:latin typeface="Helvetica Neue"/>
                          <a:ea typeface="Helvetica Neue"/>
                          <a:cs typeface="Helvetica Neue"/>
                          <a:sym typeface="Helvetica Neue"/>
                        </a:rPr>
                        <a:t>astrometric data</a:t>
                      </a:r>
                      <a:r>
                        <a:rPr lang="en" sz="1300">
                          <a:solidFill>
                            <a:schemeClr val="dk1"/>
                          </a:solidFill>
                          <a:latin typeface="Helvetica Neue"/>
                          <a:ea typeface="Helvetica Neue"/>
                          <a:cs typeface="Helvetica Neue"/>
                          <a:sym typeface="Helvetica Neue"/>
                        </a:rPr>
                        <a:t> output from the image processing subsystem to compare to historical data</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5</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system shall be able to use the </a:t>
                      </a:r>
                      <a:r>
                        <a:rPr lang="en" sz="1300" b="1">
                          <a:solidFill>
                            <a:schemeClr val="dk1"/>
                          </a:solidFill>
                          <a:latin typeface="Helvetica Neue"/>
                          <a:ea typeface="Helvetica Neue"/>
                          <a:cs typeface="Helvetica Neue"/>
                          <a:sym typeface="Helvetica Neue"/>
                        </a:rPr>
                        <a:t>photometric data</a:t>
                      </a:r>
                      <a:r>
                        <a:rPr lang="en" sz="1300">
                          <a:solidFill>
                            <a:schemeClr val="dk1"/>
                          </a:solidFill>
                          <a:latin typeface="Helvetica Neue"/>
                          <a:ea typeface="Helvetica Neue"/>
                          <a:cs typeface="Helvetica Neue"/>
                          <a:sym typeface="Helvetica Neue"/>
                        </a:rPr>
                        <a:t> output from the image processing subsystem to compare to historical data.</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6</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The software subsystem shall have the capability to </a:t>
                      </a:r>
                      <a:r>
                        <a:rPr lang="en" sz="1300" b="1">
                          <a:solidFill>
                            <a:schemeClr val="dk1"/>
                          </a:solidFill>
                          <a:latin typeface="Helvetica Neue"/>
                          <a:ea typeface="Helvetica Neue"/>
                          <a:cs typeface="Helvetica Neue"/>
                          <a:sym typeface="Helvetica Neue"/>
                        </a:rPr>
                        <a:t>detect an event</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579100">
                <a:tc>
                  <a:txBody>
                    <a:bodyPr/>
                    <a:lstStyle/>
                    <a:p>
                      <a:pPr marL="0" lvl="0" indent="0" algn="l" rtl="0">
                        <a:spcBef>
                          <a:spcPts val="0"/>
                        </a:spcBef>
                        <a:spcAft>
                          <a:spcPts val="0"/>
                        </a:spcAft>
                        <a:buClr>
                          <a:schemeClr val="dk1"/>
                        </a:buClr>
                        <a:buSzPts val="1100"/>
                        <a:buFont typeface="Arial"/>
                        <a:buNone/>
                      </a:pPr>
                      <a:r>
                        <a:rPr lang="en" b="1">
                          <a:solidFill>
                            <a:schemeClr val="dk1"/>
                          </a:solidFill>
                        </a:rPr>
                        <a:t>FR 7</a:t>
                      </a:r>
                      <a:endParaRPr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An </a:t>
                      </a:r>
                      <a:r>
                        <a:rPr lang="en" sz="1300" b="1">
                          <a:solidFill>
                            <a:schemeClr val="dk1"/>
                          </a:solidFill>
                          <a:latin typeface="Helvetica Neue"/>
                          <a:ea typeface="Helvetica Neue"/>
                          <a:cs typeface="Helvetica Neue"/>
                          <a:sym typeface="Helvetica Neue"/>
                        </a:rPr>
                        <a:t>alert</a:t>
                      </a:r>
                      <a:r>
                        <a:rPr lang="en" sz="1300">
                          <a:solidFill>
                            <a:schemeClr val="dk1"/>
                          </a:solidFill>
                          <a:latin typeface="Helvetica Neue"/>
                          <a:ea typeface="Helvetica Neue"/>
                          <a:cs typeface="Helvetica Neue"/>
                          <a:sym typeface="Helvetica Neue"/>
                        </a:rPr>
                        <a:t> shall be sent with enough time to allow for an actionable response if there is a deviation from any POL</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99400">
                <a:tc>
                  <a:txBody>
                    <a:bodyPr/>
                    <a:lstStyle/>
                    <a:p>
                      <a:pPr marL="0" lvl="0" indent="0" algn="l" rtl="0">
                        <a:spcBef>
                          <a:spcPts val="0"/>
                        </a:spcBef>
                        <a:spcAft>
                          <a:spcPts val="0"/>
                        </a:spcAft>
                        <a:buNone/>
                      </a:pPr>
                      <a:r>
                        <a:rPr lang="en" b="1">
                          <a:solidFill>
                            <a:schemeClr val="dk1"/>
                          </a:solidFill>
                        </a:rPr>
                        <a:t>FR 8</a:t>
                      </a:r>
                      <a:endParaRPr b="1">
                        <a:solidFill>
                          <a:schemeClr val="dk1"/>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rPr>
                        <a:t>An enclosure shall </a:t>
                      </a:r>
                      <a:r>
                        <a:rPr lang="en" sz="1300" b="1">
                          <a:solidFill>
                            <a:schemeClr val="dk1"/>
                          </a:solidFill>
                        </a:rPr>
                        <a:t>protect the camera</a:t>
                      </a:r>
                      <a:r>
                        <a:rPr lang="en" sz="1300">
                          <a:solidFill>
                            <a:schemeClr val="dk1"/>
                          </a:solidFill>
                        </a:rPr>
                        <a:t> and its associated electronic equipment</a:t>
                      </a:r>
                      <a:endParaRPr sz="13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8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Functional Requirements and Motivation</a:t>
            </a:r>
            <a:endParaRPr/>
          </a:p>
        </p:txBody>
      </p:sp>
      <p:sp>
        <p:nvSpPr>
          <p:cNvPr id="1064" name="Google Shape;1064;p8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68</a:t>
            </a:fld>
            <a:endParaRPr/>
          </a:p>
        </p:txBody>
      </p:sp>
      <p:graphicFrame>
        <p:nvGraphicFramePr>
          <p:cNvPr id="1065" name="Google Shape;1065;p80"/>
          <p:cNvGraphicFramePr/>
          <p:nvPr/>
        </p:nvGraphicFramePr>
        <p:xfrm>
          <a:off x="82063" y="810400"/>
          <a:ext cx="8979875" cy="3977400"/>
        </p:xfrm>
        <a:graphic>
          <a:graphicData uri="http://schemas.openxmlformats.org/drawingml/2006/table">
            <a:tbl>
              <a:tblPr>
                <a:noFill/>
                <a:tableStyleId>{E18D6895-F6FA-44B1-86B1-A99637D5D8EA}</a:tableStyleId>
              </a:tblPr>
              <a:tblGrid>
                <a:gridCol w="2253425">
                  <a:extLst>
                    <a:ext uri="{9D8B030D-6E8A-4147-A177-3AD203B41FA5}">
                      <a16:colId xmlns:a16="http://schemas.microsoft.com/office/drawing/2014/main" val="20000"/>
                    </a:ext>
                  </a:extLst>
                </a:gridCol>
                <a:gridCol w="6726450">
                  <a:extLst>
                    <a:ext uri="{9D8B030D-6E8A-4147-A177-3AD203B41FA5}">
                      <a16:colId xmlns:a16="http://schemas.microsoft.com/office/drawing/2014/main" val="20001"/>
                    </a:ext>
                  </a:extLst>
                </a:gridCol>
              </a:tblGrid>
              <a:tr h="375300">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1:</a:t>
                      </a:r>
                      <a:r>
                        <a:rPr lang="en" sz="1100">
                          <a:latin typeface="Helvetica Neue"/>
                          <a:ea typeface="Helvetica Neue"/>
                          <a:cs typeface="Helvetica Neue"/>
                          <a:sym typeface="Helvetica Neue"/>
                        </a:rPr>
                        <a:t> Observe satellites in </a:t>
                      </a:r>
                      <a:r>
                        <a:rPr lang="en" sz="1100">
                          <a:solidFill>
                            <a:schemeClr val="dk1"/>
                          </a:solidFill>
                          <a:latin typeface="Helvetica Neue"/>
                          <a:ea typeface="Helvetica Neue"/>
                          <a:cs typeface="Helvetica Neue"/>
                          <a:sym typeface="Helvetica Neue"/>
                        </a:rPr>
                        <a:t>geostationary orbit</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In order to collect data on satellites the system must have the capability to observe them in orbit.</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35100">
                <a:tc>
                  <a: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FR 2:</a:t>
                      </a:r>
                      <a:r>
                        <a:rPr lang="en" sz="1100">
                          <a:solidFill>
                            <a:schemeClr val="dk1"/>
                          </a:solidFill>
                          <a:latin typeface="Helvetica Neue"/>
                          <a:ea typeface="Helvetica Neue"/>
                          <a:cs typeface="Helvetica Neue"/>
                          <a:sym typeface="Helvetica Neue"/>
                        </a:rPr>
                        <a:t> Determine the POL from historical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The ability for the system to detect a deviation from a satellite’s expected movements requires a previously established POL for new data to be compared to.</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FR 3:</a:t>
                      </a:r>
                      <a:r>
                        <a:rPr lang="en" sz="1100">
                          <a:solidFill>
                            <a:schemeClr val="dk1"/>
                          </a:solidFill>
                          <a:latin typeface="Helvetica Neue"/>
                          <a:ea typeface="Helvetica Neue"/>
                          <a:cs typeface="Helvetica Neue"/>
                          <a:sym typeface="Helvetica Neue"/>
                        </a:rPr>
                        <a:t> Collect &amp; store astrometric &amp; photometric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Customer defined design requirement. The data must be stored in order to continue the creation of a baseline POL.</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25075">
                <a:tc>
                  <a:txBody>
                    <a:bodyPr/>
                    <a:lstStyle/>
                    <a:p>
                      <a:pPr marL="0" lvl="0" indent="0" algn="l" rtl="0">
                        <a:spcBef>
                          <a:spcPts val="0"/>
                        </a:spcBef>
                        <a:spcAft>
                          <a:spcPts val="0"/>
                        </a:spcAft>
                        <a:buClr>
                          <a:schemeClr val="dk1"/>
                        </a:buClr>
                        <a:buSzPts val="1100"/>
                        <a:buFont typeface="Arial"/>
                        <a:buNone/>
                      </a:pPr>
                      <a:r>
                        <a:rPr lang="en" sz="1100" b="1">
                          <a:solidFill>
                            <a:schemeClr val="dk1"/>
                          </a:solidFill>
                          <a:latin typeface="Helvetica Neue"/>
                          <a:ea typeface="Helvetica Neue"/>
                          <a:cs typeface="Helvetica Neue"/>
                          <a:sym typeface="Helvetica Neue"/>
                        </a:rPr>
                        <a:t>FR 4:</a:t>
                      </a:r>
                      <a:r>
                        <a:rPr lang="en" sz="1100">
                          <a:solidFill>
                            <a:schemeClr val="dk1"/>
                          </a:solidFill>
                          <a:latin typeface="Helvetica Neue"/>
                          <a:ea typeface="Helvetica Neue"/>
                          <a:cs typeface="Helvetica Neue"/>
                          <a:sym typeface="Helvetica Neue"/>
                        </a:rPr>
                        <a:t> Use the astrometric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 successful system will be able to detect a deviation from the astrometric POL. A deviation will be detectable by comparing the astrometric POL to recently collected astrometric data.</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05175">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5:</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Use the photometric data</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A successful system will be able to detect a deviation from photometric POL. A deviation will be detectable by comparing the POL to recently collected photometric data.</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6:</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Detect an event</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Customer defined. For SPECTER to be successful, the system must be able to detect satellite events. </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65125">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7:</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Alert for deviation from any POL</a:t>
                      </a:r>
                      <a:endParaRPr sz="1100">
                        <a:solidFill>
                          <a:schemeClr val="dk1"/>
                        </a:solidFill>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100">
                          <a:solidFill>
                            <a:schemeClr val="dk1"/>
                          </a:solidFill>
                          <a:latin typeface="Helvetica Neue"/>
                          <a:ea typeface="Helvetica Neue"/>
                          <a:cs typeface="Helvetica Neue"/>
                          <a:sym typeface="Helvetica Neue"/>
                        </a:rPr>
                        <a:t> The system needs to have the ability to communicate alerts to the end user to inform them of an anomaly within a timely manner.</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95175">
                <a:tc>
                  <a:txBody>
                    <a:bodyPr/>
                    <a:lstStyle/>
                    <a:p>
                      <a:pPr marL="0" lvl="0" indent="0" algn="l" rtl="0">
                        <a:spcBef>
                          <a:spcPts val="0"/>
                        </a:spcBef>
                        <a:spcAft>
                          <a:spcPts val="0"/>
                        </a:spcAft>
                        <a:buNone/>
                      </a:pPr>
                      <a:r>
                        <a:rPr lang="en" sz="1100" b="1">
                          <a:latin typeface="Helvetica Neue"/>
                          <a:ea typeface="Helvetica Neue"/>
                          <a:cs typeface="Helvetica Neue"/>
                          <a:sym typeface="Helvetica Neue"/>
                        </a:rPr>
                        <a:t>FR 8:</a:t>
                      </a:r>
                      <a:r>
                        <a:rPr lang="en" sz="1100">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Protect the camera and associated electronics</a:t>
                      </a:r>
                      <a:endParaRPr sz="11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The sensor and associated electronic equipment need to be protected from damage by weather and incident solar radiation.</a:t>
                      </a:r>
                      <a:endParaRPr sz="1300">
                        <a:latin typeface="Helvetica Neue"/>
                        <a:ea typeface="Helvetica Neue"/>
                        <a:cs typeface="Helvetica Neue"/>
                        <a:sym typeface="Helvetica Neue"/>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8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Critical Project Elements</a:t>
            </a:r>
            <a:endParaRPr/>
          </a:p>
        </p:txBody>
      </p:sp>
      <p:graphicFrame>
        <p:nvGraphicFramePr>
          <p:cNvPr id="1071" name="Google Shape;1071;p81"/>
          <p:cNvGraphicFramePr/>
          <p:nvPr/>
        </p:nvGraphicFramePr>
        <p:xfrm>
          <a:off x="735800" y="1063600"/>
          <a:ext cx="7672400" cy="3195465"/>
        </p:xfrm>
        <a:graphic>
          <a:graphicData uri="http://schemas.openxmlformats.org/drawingml/2006/table">
            <a:tbl>
              <a:tblPr>
                <a:noFill/>
                <a:tableStyleId>{E18D6895-F6FA-44B1-86B1-A99637D5D8EA}</a:tableStyleId>
              </a:tblPr>
              <a:tblGrid>
                <a:gridCol w="2348250">
                  <a:extLst>
                    <a:ext uri="{9D8B030D-6E8A-4147-A177-3AD203B41FA5}">
                      <a16:colId xmlns:a16="http://schemas.microsoft.com/office/drawing/2014/main" val="20000"/>
                    </a:ext>
                  </a:extLst>
                </a:gridCol>
                <a:gridCol w="5324150">
                  <a:extLst>
                    <a:ext uri="{9D8B030D-6E8A-4147-A177-3AD203B41FA5}">
                      <a16:colId xmlns:a16="http://schemas.microsoft.com/office/drawing/2014/main" val="20001"/>
                    </a:ext>
                  </a:extLst>
                </a:gridCol>
              </a:tblGrid>
              <a:tr h="386600">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CPE</a:t>
                      </a:r>
                      <a:endParaRPr b="1">
                        <a:latin typeface="Helvetica Neue"/>
                        <a:ea typeface="Helvetica Neue"/>
                        <a:cs typeface="Helvetica Neue"/>
                        <a:sym typeface="Helvetica Neue"/>
                      </a:endParaRPr>
                    </a:p>
                  </a:txBody>
                  <a:tcPr marL="91425" marR="91425" marT="91425" marB="91425" anchor="ct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Importance</a:t>
                      </a:r>
                      <a:endParaRPr b="1">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0"/>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1.</a:t>
                      </a:r>
                      <a:r>
                        <a:rPr lang="en">
                          <a:solidFill>
                            <a:schemeClr val="dk1"/>
                          </a:solidFill>
                          <a:latin typeface="Helvetica Neue"/>
                          <a:ea typeface="Helvetica Neue"/>
                          <a:cs typeface="Helvetica Neue"/>
                          <a:sym typeface="Helvetica Neue"/>
                        </a:rPr>
                        <a:t> GEO Observation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SPECTER must be capable to </a:t>
                      </a:r>
                      <a:r>
                        <a:rPr lang="en" sz="1200" b="1">
                          <a:solidFill>
                            <a:schemeClr val="dk1"/>
                          </a:solidFill>
                          <a:latin typeface="Helvetica Neue"/>
                          <a:ea typeface="Helvetica Neue"/>
                          <a:cs typeface="Helvetica Neue"/>
                          <a:sym typeface="Helvetica Neue"/>
                        </a:rPr>
                        <a:t>observe satellites</a:t>
                      </a:r>
                      <a:r>
                        <a:rPr lang="en" sz="1200">
                          <a:solidFill>
                            <a:schemeClr val="dk1"/>
                          </a:solidFill>
                          <a:latin typeface="Helvetica Neue"/>
                          <a:ea typeface="Helvetica Neue"/>
                          <a:cs typeface="Helvetica Neue"/>
                          <a:sym typeface="Helvetica Neue"/>
                        </a:rPr>
                        <a:t> to facilitate data collection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1"/>
                  </a:ext>
                </a:extLst>
              </a:tr>
              <a:tr h="386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2. </a:t>
                      </a:r>
                      <a:r>
                        <a:rPr lang="en">
                          <a:solidFill>
                            <a:schemeClr val="dk1"/>
                          </a:solidFill>
                          <a:latin typeface="Helvetica Neue"/>
                          <a:ea typeface="Helvetica Neue"/>
                          <a:cs typeface="Helvetica Neue"/>
                          <a:sym typeface="Helvetica Neue"/>
                        </a:rPr>
                        <a:t>Data Collection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b="1">
                          <a:solidFill>
                            <a:schemeClr val="dk1"/>
                          </a:solidFill>
                          <a:latin typeface="Helvetica Neue"/>
                          <a:ea typeface="Helvetica Neue"/>
                          <a:cs typeface="Helvetica Neue"/>
                          <a:sym typeface="Helvetica Neue"/>
                        </a:rPr>
                        <a:t>Data collection</a:t>
                      </a:r>
                      <a:r>
                        <a:rPr lang="en" sz="1200">
                          <a:solidFill>
                            <a:schemeClr val="dk1"/>
                          </a:solidFill>
                          <a:latin typeface="Helvetica Neue"/>
                          <a:ea typeface="Helvetica Neue"/>
                          <a:cs typeface="Helvetica Neue"/>
                          <a:sym typeface="Helvetica Neue"/>
                        </a:rPr>
                        <a:t> is required for future POL comparison</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2"/>
                  </a:ext>
                </a:extLst>
              </a:tr>
              <a:tr h="413600">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3. </a:t>
                      </a:r>
                      <a:r>
                        <a:rPr lang="en">
                          <a:solidFill>
                            <a:schemeClr val="dk1"/>
                          </a:solidFill>
                          <a:latin typeface="Helvetica Neue"/>
                          <a:ea typeface="Helvetica Neue"/>
                          <a:cs typeface="Helvetica Neue"/>
                          <a:sym typeface="Helvetica Neue"/>
                        </a:rPr>
                        <a:t> POL Determination</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POL’s are necessary to </a:t>
                      </a:r>
                      <a:r>
                        <a:rPr lang="en" sz="1200" b="1">
                          <a:solidFill>
                            <a:schemeClr val="dk1"/>
                          </a:solidFill>
                          <a:latin typeface="Helvetica Neue"/>
                          <a:ea typeface="Helvetica Neue"/>
                          <a:cs typeface="Helvetica Neue"/>
                          <a:sym typeface="Helvetica Neue"/>
                        </a:rPr>
                        <a:t>monitor for deviations</a:t>
                      </a:r>
                      <a:r>
                        <a:rPr lang="en" sz="1200">
                          <a:solidFill>
                            <a:schemeClr val="dk1"/>
                          </a:solidFill>
                          <a:latin typeface="Helvetica Neue"/>
                          <a:ea typeface="Helvetica Neue"/>
                          <a:cs typeface="Helvetica Neue"/>
                          <a:sym typeface="Helvetica Neue"/>
                        </a:rPr>
                        <a:t> from expectations</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3"/>
                  </a:ext>
                </a:extLst>
              </a:tr>
              <a:tr h="892225">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4. </a:t>
                      </a:r>
                      <a:r>
                        <a:rPr lang="en">
                          <a:solidFill>
                            <a:schemeClr val="dk1"/>
                          </a:solidFill>
                          <a:latin typeface="Helvetica Neue"/>
                          <a:ea typeface="Helvetica Neue"/>
                          <a:cs typeface="Helvetica Neue"/>
                          <a:sym typeface="Helvetica Neue"/>
                        </a:rPr>
                        <a:t>Comparison of Collected Data to Historical Data</a:t>
                      </a:r>
                      <a:endParaRPr>
                        <a:latin typeface="Helvetica Neue"/>
                        <a:ea typeface="Helvetica Neue"/>
                        <a:cs typeface="Helvetica Neue"/>
                        <a:sym typeface="Helvetica Neue"/>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The system must be able to use the astrometric and photometric data output from the image processing subsystem to </a:t>
                      </a:r>
                      <a:r>
                        <a:rPr lang="en" sz="1200" b="1">
                          <a:solidFill>
                            <a:schemeClr val="dk1"/>
                          </a:solidFill>
                          <a:latin typeface="Helvetica Neue"/>
                          <a:ea typeface="Helvetica Neue"/>
                          <a:cs typeface="Helvetica Neue"/>
                          <a:sym typeface="Helvetica Neue"/>
                        </a:rPr>
                        <a:t>compare to historical data</a:t>
                      </a:r>
                      <a:r>
                        <a:rPr lang="en" sz="1200">
                          <a:solidFill>
                            <a:schemeClr val="dk1"/>
                          </a:solidFill>
                          <a:latin typeface="Helvetica Neue"/>
                          <a:ea typeface="Helvetica Neue"/>
                          <a:cs typeface="Helvetica Neue"/>
                          <a:sym typeface="Helvetica Neue"/>
                        </a:rPr>
                        <a:t>.</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4"/>
                  </a:ext>
                </a:extLst>
              </a:tr>
              <a:tr h="535325">
                <a:tc>
                  <a:txBody>
                    <a:bodyPr/>
                    <a:lstStyle/>
                    <a:p>
                      <a:pPr marL="0" lvl="0" indent="0" algn="l" rtl="0">
                        <a:lnSpc>
                          <a:spcPct val="100000"/>
                        </a:lnSpc>
                        <a:spcBef>
                          <a:spcPts val="0"/>
                        </a:spcBef>
                        <a:spcAft>
                          <a:spcPts val="0"/>
                        </a:spcAft>
                        <a:buNone/>
                      </a:pPr>
                      <a:r>
                        <a:rPr lang="en" b="1">
                          <a:solidFill>
                            <a:schemeClr val="dk1"/>
                          </a:solidFill>
                          <a:latin typeface="Helvetica Neue"/>
                          <a:ea typeface="Helvetica Neue"/>
                          <a:cs typeface="Helvetica Neue"/>
                          <a:sym typeface="Helvetica Neue"/>
                        </a:rPr>
                        <a:t>5.</a:t>
                      </a:r>
                      <a:r>
                        <a:rPr lang="en">
                          <a:solidFill>
                            <a:schemeClr val="dk1"/>
                          </a:solidFill>
                          <a:latin typeface="Helvetica Neue"/>
                          <a:ea typeface="Helvetica Neue"/>
                          <a:cs typeface="Helvetica Neue"/>
                          <a:sym typeface="Helvetica Neue"/>
                        </a:rPr>
                        <a:t> Event Detection</a:t>
                      </a:r>
                      <a:endParaRPr/>
                    </a:p>
                  </a:txBody>
                  <a:tcPr marL="91425" marR="91425" marT="91425" marB="91425" anchor="ctr"/>
                </a:tc>
                <a:tc>
                  <a:txBody>
                    <a:bodyPr/>
                    <a:lstStyle/>
                    <a:p>
                      <a:pPr marL="0" lvl="0" indent="0" algn="l" rtl="0">
                        <a:lnSpc>
                          <a:spcPct val="100000"/>
                        </a:lnSpc>
                        <a:spcBef>
                          <a:spcPts val="0"/>
                        </a:spcBef>
                        <a:spcAft>
                          <a:spcPts val="0"/>
                        </a:spcAft>
                        <a:buNone/>
                      </a:pPr>
                      <a:r>
                        <a:rPr lang="en" sz="1200">
                          <a:solidFill>
                            <a:schemeClr val="dk1"/>
                          </a:solidFill>
                          <a:latin typeface="Helvetica Neue"/>
                          <a:ea typeface="Helvetica Neue"/>
                          <a:cs typeface="Helvetica Neue"/>
                          <a:sym typeface="Helvetica Neue"/>
                        </a:rPr>
                        <a:t>To alert end users of a POL deviation, the SPECTER system must have the </a:t>
                      </a:r>
                      <a:r>
                        <a:rPr lang="en" sz="1200" b="1">
                          <a:solidFill>
                            <a:schemeClr val="dk1"/>
                          </a:solidFill>
                          <a:latin typeface="Helvetica Neue"/>
                          <a:ea typeface="Helvetica Neue"/>
                          <a:cs typeface="Helvetica Neue"/>
                          <a:sym typeface="Helvetica Neue"/>
                        </a:rPr>
                        <a:t>capability to detect the event</a:t>
                      </a:r>
                      <a:r>
                        <a:rPr lang="en" sz="1200">
                          <a:solidFill>
                            <a:schemeClr val="dk1"/>
                          </a:solidFill>
                          <a:latin typeface="Helvetica Neue"/>
                          <a:ea typeface="Helvetica Neue"/>
                          <a:cs typeface="Helvetica Neue"/>
                          <a:sym typeface="Helvetica Neue"/>
                        </a:rPr>
                        <a:t>.</a:t>
                      </a:r>
                      <a:endParaRPr sz="120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5"/>
                  </a:ext>
                </a:extLst>
              </a:tr>
            </a:tbl>
          </a:graphicData>
        </a:graphic>
      </p:graphicFrame>
      <p:sp>
        <p:nvSpPr>
          <p:cNvPr id="1072" name="Google Shape;1072;p8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Key Terms</a:t>
            </a:r>
            <a:endParaRPr/>
          </a:p>
        </p:txBody>
      </p:sp>
      <p:sp>
        <p:nvSpPr>
          <p:cNvPr id="169" name="Google Shape;169;p19"/>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Astrometric Data: Position and motion data sets</a:t>
            </a:r>
            <a:endParaRPr/>
          </a:p>
          <a:p>
            <a:pPr marL="457200" lvl="0" indent="-342900" algn="l" rtl="0">
              <a:spcBef>
                <a:spcPts val="0"/>
              </a:spcBef>
              <a:spcAft>
                <a:spcPts val="0"/>
              </a:spcAft>
              <a:buSzPts val="1800"/>
              <a:buChar char="●"/>
            </a:pPr>
            <a:r>
              <a:rPr lang="en"/>
              <a:t>Photometric Data: Light intensity and RGB data sets</a:t>
            </a:r>
            <a:endParaRPr/>
          </a:p>
          <a:p>
            <a:pPr marL="457200" lvl="0" indent="-342900" algn="l" rtl="0">
              <a:spcBef>
                <a:spcPts val="0"/>
              </a:spcBef>
              <a:spcAft>
                <a:spcPts val="0"/>
              </a:spcAft>
              <a:buSzPts val="1800"/>
              <a:buChar char="●"/>
            </a:pPr>
            <a:r>
              <a:rPr lang="en"/>
              <a:t>GEO: Geostationary orbit</a:t>
            </a:r>
            <a:endParaRPr/>
          </a:p>
          <a:p>
            <a:pPr marL="457200" lvl="0" indent="-342900" algn="l" rtl="0">
              <a:spcBef>
                <a:spcPts val="0"/>
              </a:spcBef>
              <a:spcAft>
                <a:spcPts val="0"/>
              </a:spcAft>
              <a:buSzPts val="1800"/>
              <a:buChar char="●"/>
            </a:pPr>
            <a:r>
              <a:rPr lang="en"/>
              <a:t>Software:</a:t>
            </a:r>
            <a:endParaRPr/>
          </a:p>
          <a:p>
            <a:pPr marL="914400" lvl="1" indent="-317500" algn="l" rtl="0">
              <a:spcBef>
                <a:spcPts val="0"/>
              </a:spcBef>
              <a:spcAft>
                <a:spcPts val="0"/>
              </a:spcAft>
              <a:buSzPts val="1400"/>
              <a:buChar char="○"/>
            </a:pPr>
            <a:r>
              <a:rPr lang="en"/>
              <a:t>ASTAP: Astrometric Stacking Program</a:t>
            </a:r>
            <a:endParaRPr/>
          </a:p>
          <a:p>
            <a:pPr marL="1371600" lvl="2" indent="-317500" algn="l" rtl="0">
              <a:spcBef>
                <a:spcPts val="0"/>
              </a:spcBef>
              <a:spcAft>
                <a:spcPts val="0"/>
              </a:spcAft>
              <a:buSzPts val="1400"/>
              <a:buChar char="■"/>
            </a:pPr>
            <a:r>
              <a:rPr lang="en"/>
              <a:t>Uses plate solving to determine right ascension and declination</a:t>
            </a:r>
            <a:endParaRPr/>
          </a:p>
          <a:p>
            <a:pPr marL="914400" lvl="1" indent="-317500" algn="l" rtl="0">
              <a:spcBef>
                <a:spcPts val="0"/>
              </a:spcBef>
              <a:spcAft>
                <a:spcPts val="0"/>
              </a:spcAft>
              <a:buSzPts val="1400"/>
              <a:buChar char="○"/>
            </a:pPr>
            <a:r>
              <a:rPr lang="en"/>
              <a:t>NINA: Nighttime Imaging 'N' Astronomy</a:t>
            </a:r>
            <a:endParaRPr/>
          </a:p>
          <a:p>
            <a:pPr marL="1371600" lvl="2" indent="-317500" algn="l" rtl="0">
              <a:spcBef>
                <a:spcPts val="0"/>
              </a:spcBef>
              <a:spcAft>
                <a:spcPts val="0"/>
              </a:spcAft>
              <a:buSzPts val="1400"/>
              <a:buChar char="■"/>
            </a:pPr>
            <a:r>
              <a:rPr lang="en"/>
              <a:t>Astrophotography capture software and camera API</a:t>
            </a:r>
            <a:endParaRPr/>
          </a:p>
          <a:p>
            <a:pPr marL="914400" lvl="1" indent="-317500" algn="l" rtl="0">
              <a:spcBef>
                <a:spcPts val="0"/>
              </a:spcBef>
              <a:spcAft>
                <a:spcPts val="0"/>
              </a:spcAft>
              <a:buSzPts val="1400"/>
              <a:buChar char="○"/>
            </a:pPr>
            <a:r>
              <a:rPr lang="en"/>
              <a:t>ODTK- Orbit Determination Tool Kit</a:t>
            </a:r>
            <a:br>
              <a:rPr lang="en"/>
            </a:br>
            <a:endParaRPr/>
          </a:p>
          <a:p>
            <a:pPr marL="457200" lvl="0" indent="-342900" algn="l" rtl="0">
              <a:spcBef>
                <a:spcPts val="0"/>
              </a:spcBef>
              <a:spcAft>
                <a:spcPts val="0"/>
              </a:spcAft>
              <a:buSzPts val="1800"/>
              <a:buChar char="●"/>
            </a:pPr>
            <a:r>
              <a:rPr lang="en"/>
              <a:t>Orbital Elements:</a:t>
            </a:r>
            <a:endParaRPr/>
          </a:p>
          <a:p>
            <a:pPr marL="914400" lvl="1" indent="-317500" algn="l" rtl="0">
              <a:spcBef>
                <a:spcPts val="0"/>
              </a:spcBef>
              <a:spcAft>
                <a:spcPts val="0"/>
              </a:spcAft>
              <a:buSzPts val="1400"/>
              <a:buChar char="○"/>
            </a:pPr>
            <a:r>
              <a:rPr lang="en"/>
              <a:t>6 Keplerian orbital elements: Semi-Major Axis (</a:t>
            </a:r>
            <a:r>
              <a:rPr lang="en" i="1"/>
              <a:t>a)</a:t>
            </a:r>
            <a:r>
              <a:rPr lang="en"/>
              <a:t>, Eccentricity (</a:t>
            </a:r>
            <a:r>
              <a:rPr lang="en" i="1"/>
              <a:t>e</a:t>
            </a:r>
            <a:r>
              <a:rPr lang="en"/>
              <a:t>), Inclination (</a:t>
            </a:r>
            <a:r>
              <a:rPr lang="en" i="1"/>
              <a:t>i</a:t>
            </a:r>
            <a:r>
              <a:rPr lang="en"/>
              <a:t>), True Anomaly (</a:t>
            </a:r>
            <a:r>
              <a:rPr lang="en">
                <a:latin typeface="Arial"/>
                <a:ea typeface="Arial"/>
                <a:cs typeface="Arial"/>
                <a:sym typeface="Arial"/>
              </a:rPr>
              <a:t>𝜃), Right Ascension of Ascending Node (</a:t>
            </a:r>
            <a:r>
              <a:rPr lang="en" i="1">
                <a:latin typeface="Arial"/>
                <a:ea typeface="Arial"/>
                <a:cs typeface="Arial"/>
                <a:sym typeface="Arial"/>
              </a:rPr>
              <a:t>Ω</a:t>
            </a:r>
            <a:r>
              <a:rPr lang="en">
                <a:latin typeface="Arial"/>
                <a:ea typeface="Arial"/>
                <a:cs typeface="Arial"/>
                <a:sym typeface="Arial"/>
              </a:rPr>
              <a:t>)</a:t>
            </a:r>
            <a:r>
              <a:rPr lang="en" i="1">
                <a:latin typeface="Arial"/>
                <a:ea typeface="Arial"/>
                <a:cs typeface="Arial"/>
                <a:sym typeface="Arial"/>
              </a:rPr>
              <a:t>, </a:t>
            </a:r>
            <a:r>
              <a:rPr lang="en">
                <a:latin typeface="Arial"/>
                <a:ea typeface="Arial"/>
                <a:cs typeface="Arial"/>
                <a:sym typeface="Arial"/>
              </a:rPr>
              <a:t>Argument of Perigee</a:t>
            </a:r>
            <a:r>
              <a:rPr lang="en" i="1">
                <a:latin typeface="Arial"/>
                <a:ea typeface="Arial"/>
                <a:cs typeface="Arial"/>
                <a:sym typeface="Arial"/>
              </a:rPr>
              <a:t> </a:t>
            </a:r>
            <a:r>
              <a:rPr lang="en">
                <a:latin typeface="Arial"/>
                <a:ea typeface="Arial"/>
                <a:cs typeface="Arial"/>
                <a:sym typeface="Arial"/>
              </a:rPr>
              <a:t>(</a:t>
            </a:r>
            <a:r>
              <a:rPr lang="en" i="1">
                <a:latin typeface="Arial"/>
                <a:ea typeface="Arial"/>
                <a:cs typeface="Arial"/>
                <a:sym typeface="Arial"/>
              </a:rPr>
              <a:t>ω</a:t>
            </a:r>
            <a:r>
              <a:rPr lang="en">
                <a:latin typeface="Arial"/>
                <a:ea typeface="Arial"/>
                <a:cs typeface="Arial"/>
                <a:sym typeface="Arial"/>
              </a:rPr>
              <a:t>)</a:t>
            </a:r>
            <a:endParaRPr/>
          </a:p>
        </p:txBody>
      </p:sp>
      <p:sp>
        <p:nvSpPr>
          <p:cNvPr id="170" name="Google Shape;170;p1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a:t>
            </a:fld>
            <a:endParaRPr/>
          </a:p>
        </p:txBody>
      </p:sp>
      <p:sp>
        <p:nvSpPr>
          <p:cNvPr id="171" name="Google Shape;171;p19"/>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72" name="Google Shape;172;p19"/>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73" name="Google Shape;173;p19"/>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74" name="Google Shape;174;p19"/>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75" name="Google Shape;175;p19"/>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176" name="Google Shape;176;p19"/>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8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Objectives</a:t>
            </a:r>
            <a:endParaRPr/>
          </a:p>
        </p:txBody>
      </p:sp>
      <p:graphicFrame>
        <p:nvGraphicFramePr>
          <p:cNvPr id="1078" name="Google Shape;1078;p82"/>
          <p:cNvGraphicFramePr/>
          <p:nvPr/>
        </p:nvGraphicFramePr>
        <p:xfrm>
          <a:off x="54088" y="731450"/>
          <a:ext cx="9035825" cy="4117150"/>
        </p:xfrm>
        <a:graphic>
          <a:graphicData uri="http://schemas.openxmlformats.org/drawingml/2006/table">
            <a:tbl>
              <a:tblPr>
                <a:noFill/>
                <a:tableStyleId>{E18D6895-F6FA-44B1-86B1-A99637D5D8EA}</a:tableStyleId>
              </a:tblPr>
              <a:tblGrid>
                <a:gridCol w="989525">
                  <a:extLst>
                    <a:ext uri="{9D8B030D-6E8A-4147-A177-3AD203B41FA5}">
                      <a16:colId xmlns:a16="http://schemas.microsoft.com/office/drawing/2014/main" val="20000"/>
                    </a:ext>
                  </a:extLst>
                </a:gridCol>
                <a:gridCol w="966750">
                  <a:extLst>
                    <a:ext uri="{9D8B030D-6E8A-4147-A177-3AD203B41FA5}">
                      <a16:colId xmlns:a16="http://schemas.microsoft.com/office/drawing/2014/main" val="20001"/>
                    </a:ext>
                  </a:extLst>
                </a:gridCol>
                <a:gridCol w="3034875">
                  <a:extLst>
                    <a:ext uri="{9D8B030D-6E8A-4147-A177-3AD203B41FA5}">
                      <a16:colId xmlns:a16="http://schemas.microsoft.com/office/drawing/2014/main" val="20002"/>
                    </a:ext>
                  </a:extLst>
                </a:gridCol>
                <a:gridCol w="2162150">
                  <a:extLst>
                    <a:ext uri="{9D8B030D-6E8A-4147-A177-3AD203B41FA5}">
                      <a16:colId xmlns:a16="http://schemas.microsoft.com/office/drawing/2014/main" val="20003"/>
                    </a:ext>
                  </a:extLst>
                </a:gridCol>
                <a:gridCol w="1882525">
                  <a:extLst>
                    <a:ext uri="{9D8B030D-6E8A-4147-A177-3AD203B41FA5}">
                      <a16:colId xmlns:a16="http://schemas.microsoft.com/office/drawing/2014/main" val="20004"/>
                    </a:ext>
                  </a:extLst>
                </a:gridCol>
              </a:tblGrid>
              <a:tr h="456250">
                <a:tc>
                  <a:txBody>
                    <a:bodyPr/>
                    <a:lstStyle/>
                    <a:p>
                      <a:pPr marL="0" lvl="0" indent="0" algn="ctr" rtl="0">
                        <a:spcBef>
                          <a:spcPts val="0"/>
                        </a:spcBef>
                        <a:spcAft>
                          <a:spcPts val="0"/>
                        </a:spcAft>
                        <a:buNone/>
                      </a:pPr>
                      <a:r>
                        <a:rPr lang="en" sz="1050" b="1"/>
                        <a:t>Subsystem</a:t>
                      </a:r>
                      <a:endParaRPr sz="1050" b="1"/>
                    </a:p>
                  </a:txBody>
                  <a:tcPr marL="91425" marR="91425" marT="91425" marB="91425"/>
                </a:tc>
                <a:tc>
                  <a:txBody>
                    <a:bodyPr/>
                    <a:lstStyle/>
                    <a:p>
                      <a:pPr marL="0" lvl="0" indent="0" algn="ctr" rtl="0">
                        <a:spcBef>
                          <a:spcPts val="0"/>
                        </a:spcBef>
                        <a:spcAft>
                          <a:spcPts val="0"/>
                        </a:spcAft>
                        <a:buNone/>
                      </a:pPr>
                      <a:r>
                        <a:rPr lang="en" sz="1050" b="1"/>
                        <a:t>Capability</a:t>
                      </a:r>
                      <a:endParaRPr sz="1050" b="1"/>
                    </a:p>
                  </a:txBody>
                  <a:tcPr marL="91425" marR="91425" marT="91425" marB="91425"/>
                </a:tc>
                <a:tc>
                  <a:txBody>
                    <a:bodyPr/>
                    <a:lstStyle/>
                    <a:p>
                      <a:pPr marL="0" lvl="0" indent="0" algn="ctr" rtl="0">
                        <a:spcBef>
                          <a:spcPts val="0"/>
                        </a:spcBef>
                        <a:spcAft>
                          <a:spcPts val="0"/>
                        </a:spcAft>
                        <a:buNone/>
                      </a:pPr>
                      <a:r>
                        <a:rPr lang="en" sz="1050" b="1"/>
                        <a:t>Level 1</a:t>
                      </a:r>
                      <a:endParaRPr sz="1050" b="1"/>
                    </a:p>
                  </a:txBody>
                  <a:tcPr marL="91425" marR="91425" marT="91425" marB="91425"/>
                </a:tc>
                <a:tc>
                  <a:txBody>
                    <a:bodyPr/>
                    <a:lstStyle/>
                    <a:p>
                      <a:pPr marL="0" lvl="0" indent="0" algn="ctr" rtl="0">
                        <a:spcBef>
                          <a:spcPts val="0"/>
                        </a:spcBef>
                        <a:spcAft>
                          <a:spcPts val="0"/>
                        </a:spcAft>
                        <a:buNone/>
                      </a:pPr>
                      <a:r>
                        <a:rPr lang="en" sz="1050" b="1"/>
                        <a:t>Level 2</a:t>
                      </a:r>
                      <a:endParaRPr sz="1050" b="1"/>
                    </a:p>
                  </a:txBody>
                  <a:tcPr marL="91425" marR="91425" marT="91425" marB="91425"/>
                </a:tc>
                <a:tc>
                  <a:txBody>
                    <a:bodyPr/>
                    <a:lstStyle/>
                    <a:p>
                      <a:pPr marL="0" lvl="0" indent="0" algn="ctr" rtl="0">
                        <a:spcBef>
                          <a:spcPts val="0"/>
                        </a:spcBef>
                        <a:spcAft>
                          <a:spcPts val="0"/>
                        </a:spcAft>
                        <a:buNone/>
                      </a:pPr>
                      <a:r>
                        <a:rPr lang="en" sz="1050" b="1"/>
                        <a:t>Level 3</a:t>
                      </a:r>
                      <a:endParaRPr sz="1050" b="1"/>
                    </a:p>
                  </a:txBody>
                  <a:tcPr marL="91425" marR="91425" marT="91425" marB="91425"/>
                </a:tc>
                <a:extLst>
                  <a:ext uri="{0D108BD9-81ED-4DB2-BD59-A6C34878D82A}">
                    <a16:rowId xmlns:a16="http://schemas.microsoft.com/office/drawing/2014/main" val="10000"/>
                  </a:ext>
                </a:extLst>
              </a:tr>
              <a:tr h="906000">
                <a:tc>
                  <a:txBody>
                    <a:bodyPr/>
                    <a:lstStyle/>
                    <a:p>
                      <a:pPr marL="0" lvl="0" indent="0" algn="l" rtl="0">
                        <a:spcBef>
                          <a:spcPts val="0"/>
                        </a:spcBef>
                        <a:spcAft>
                          <a:spcPts val="0"/>
                        </a:spcAft>
                        <a:buNone/>
                      </a:pPr>
                      <a:r>
                        <a:rPr lang="en" sz="1050" b="1"/>
                        <a:t>Software - Algorithm</a:t>
                      </a:r>
                      <a:endParaRPr sz="1050" b="1"/>
                    </a:p>
                  </a:txBody>
                  <a:tcPr marL="91425" marR="91425" marT="91425" marB="91425"/>
                </a:tc>
                <a:tc>
                  <a:txBody>
                    <a:bodyPr/>
                    <a:lstStyle/>
                    <a:p>
                      <a:pPr marL="0" lvl="0" indent="0" algn="l" rtl="0">
                        <a:spcBef>
                          <a:spcPts val="0"/>
                        </a:spcBef>
                        <a:spcAft>
                          <a:spcPts val="0"/>
                        </a:spcAft>
                        <a:buNone/>
                      </a:pPr>
                      <a:r>
                        <a:rPr lang="en" sz="1050"/>
                        <a:t>Detect Pattern of Life (POL)</a:t>
                      </a:r>
                      <a:endParaRPr sz="1050"/>
                    </a:p>
                  </a:txBody>
                  <a:tcPr marL="91425" marR="91425" marT="91425" marB="91425"/>
                </a:tc>
                <a:tc>
                  <a:txBody>
                    <a:bodyPr/>
                    <a:lstStyle/>
                    <a:p>
                      <a:pPr marL="0" lvl="0" indent="0" algn="l" rtl="0">
                        <a:spcBef>
                          <a:spcPts val="0"/>
                        </a:spcBef>
                        <a:spcAft>
                          <a:spcPts val="0"/>
                        </a:spcAft>
                        <a:buNone/>
                      </a:pPr>
                      <a:r>
                        <a:rPr lang="en" sz="1050" b="1"/>
                        <a:t>Compare observed</a:t>
                      </a:r>
                      <a:r>
                        <a:rPr lang="en" sz="1050"/>
                        <a:t> orbital behavior </a:t>
                      </a:r>
                      <a:r>
                        <a:rPr lang="en" sz="1050" b="1"/>
                        <a:t>against historical POLs </a:t>
                      </a:r>
                      <a:r>
                        <a:rPr lang="en" sz="1050"/>
                        <a:t>- inclination, semi-major axis, direction of burn, frequency of burn, brightness, and RGB value</a:t>
                      </a:r>
                      <a:endParaRPr sz="1050"/>
                    </a:p>
                  </a:txBody>
                  <a:tcPr marL="91425" marR="91425" marT="91425" marB="91425"/>
                </a:tc>
                <a:tc>
                  <a:txBody>
                    <a:bodyPr/>
                    <a:lstStyle/>
                    <a:p>
                      <a:pPr marL="0" lvl="0" indent="0" algn="l" rtl="0">
                        <a:spcBef>
                          <a:spcPts val="0"/>
                        </a:spcBef>
                        <a:spcAft>
                          <a:spcPts val="0"/>
                        </a:spcAft>
                        <a:buNone/>
                      </a:pPr>
                      <a:r>
                        <a:rPr lang="en" sz="1050"/>
                        <a:t>Autonomously </a:t>
                      </a:r>
                      <a:r>
                        <a:rPr lang="en" sz="1050" b="1"/>
                        <a:t>Distinguish POL change</a:t>
                      </a:r>
                      <a:endParaRPr sz="1050" b="1"/>
                    </a:p>
                  </a:txBody>
                  <a:tcPr marL="91425" marR="91425" marT="91425" marB="91425"/>
                </a:tc>
                <a:tc>
                  <a:txBody>
                    <a:bodyPr/>
                    <a:lstStyle/>
                    <a:p>
                      <a:pPr marL="0" lvl="0" indent="0" algn="l" rtl="0">
                        <a:spcBef>
                          <a:spcPts val="0"/>
                        </a:spcBef>
                        <a:spcAft>
                          <a:spcPts val="0"/>
                        </a:spcAft>
                        <a:buNone/>
                      </a:pPr>
                      <a:r>
                        <a:rPr lang="en" sz="1050"/>
                        <a:t>Autonomously </a:t>
                      </a:r>
                      <a:r>
                        <a:rPr lang="en" sz="1050" b="1"/>
                        <a:t>Characterize Events</a:t>
                      </a:r>
                      <a:endParaRPr sz="1050" b="1"/>
                    </a:p>
                  </a:txBody>
                  <a:tcPr marL="91425" marR="91425" marT="91425" marB="91425"/>
                </a:tc>
                <a:extLst>
                  <a:ext uri="{0D108BD9-81ED-4DB2-BD59-A6C34878D82A}">
                    <a16:rowId xmlns:a16="http://schemas.microsoft.com/office/drawing/2014/main" val="10001"/>
                  </a:ext>
                </a:extLst>
              </a:tr>
              <a:tr h="766550">
                <a:tc>
                  <a:txBody>
                    <a:bodyPr/>
                    <a:lstStyle/>
                    <a:p>
                      <a:pPr marL="0" lvl="0" indent="0" algn="l" rtl="0">
                        <a:spcBef>
                          <a:spcPts val="0"/>
                        </a:spcBef>
                        <a:spcAft>
                          <a:spcPts val="0"/>
                        </a:spcAft>
                        <a:buNone/>
                      </a:pPr>
                      <a:r>
                        <a:rPr lang="en" sz="1050" b="1"/>
                        <a:t>Software - Data</a:t>
                      </a:r>
                      <a:endParaRPr sz="1050" b="1"/>
                    </a:p>
                  </a:txBody>
                  <a:tcPr marL="91425" marR="91425" marT="91425" marB="91425"/>
                </a:tc>
                <a:tc>
                  <a:txBody>
                    <a:bodyPr/>
                    <a:lstStyle/>
                    <a:p>
                      <a:pPr marL="0" lvl="0" indent="0" algn="l" rtl="0">
                        <a:spcBef>
                          <a:spcPts val="0"/>
                        </a:spcBef>
                        <a:spcAft>
                          <a:spcPts val="0"/>
                        </a:spcAft>
                        <a:buNone/>
                      </a:pPr>
                      <a:r>
                        <a:rPr lang="en" sz="1050"/>
                        <a:t>Camera Data Collection and Storage</a:t>
                      </a:r>
                      <a:endParaRPr sz="1050"/>
                    </a:p>
                  </a:txBody>
                  <a:tcPr marL="91425" marR="91425" marT="91425" marB="91425"/>
                </a:tc>
                <a:tc>
                  <a:txBody>
                    <a:bodyPr/>
                    <a:lstStyle/>
                    <a:p>
                      <a:pPr marL="0" lvl="0" indent="0" algn="l" rtl="0">
                        <a:spcBef>
                          <a:spcPts val="0"/>
                        </a:spcBef>
                        <a:spcAft>
                          <a:spcPts val="0"/>
                        </a:spcAft>
                        <a:buNone/>
                      </a:pPr>
                      <a:r>
                        <a:rPr lang="en" sz="1050"/>
                        <a:t>Camera subsystem </a:t>
                      </a:r>
                      <a:r>
                        <a:rPr lang="en" sz="1050" b="1"/>
                        <a:t>stores data</a:t>
                      </a:r>
                      <a:r>
                        <a:rPr lang="en" sz="1050"/>
                        <a:t> on hard drive to be physically collected and analyzed manually</a:t>
                      </a:r>
                      <a:endParaRPr sz="1050"/>
                    </a:p>
                  </a:txBody>
                  <a:tcPr marL="91425" marR="91425" marT="91425" marB="91425"/>
                </a:tc>
                <a:tc>
                  <a:txBody>
                    <a:bodyPr/>
                    <a:lstStyle/>
                    <a:p>
                      <a:pPr marL="0" lvl="0" indent="0" algn="l" rtl="0">
                        <a:spcBef>
                          <a:spcPts val="0"/>
                        </a:spcBef>
                        <a:spcAft>
                          <a:spcPts val="0"/>
                        </a:spcAft>
                        <a:buNone/>
                      </a:pPr>
                      <a:r>
                        <a:rPr lang="en" sz="1050"/>
                        <a:t>Camera subsystem </a:t>
                      </a:r>
                      <a:r>
                        <a:rPr lang="en" sz="1050" b="1"/>
                        <a:t>sends data to cloud</a:t>
                      </a:r>
                      <a:r>
                        <a:rPr lang="en" sz="1050"/>
                        <a:t> to be downloaded and manually inputted to algorithm and analyzed</a:t>
                      </a:r>
                      <a:endParaRPr sz="1050"/>
                    </a:p>
                  </a:txBody>
                  <a:tcPr marL="91425" marR="91425" marT="91425" marB="91425"/>
                </a:tc>
                <a:tc>
                  <a:txBody>
                    <a:bodyPr/>
                    <a:lstStyle/>
                    <a:p>
                      <a:pPr marL="0" lvl="0" indent="0" algn="l" rtl="0">
                        <a:spcBef>
                          <a:spcPts val="0"/>
                        </a:spcBef>
                        <a:spcAft>
                          <a:spcPts val="0"/>
                        </a:spcAft>
                        <a:buNone/>
                      </a:pPr>
                      <a:r>
                        <a:rPr lang="en" sz="1050"/>
                        <a:t>Camera subsystem  sends data to cloud to be </a:t>
                      </a:r>
                      <a:r>
                        <a:rPr lang="en" sz="1050" b="1"/>
                        <a:t>analyzed autonomously</a:t>
                      </a:r>
                      <a:endParaRPr sz="1050" b="1"/>
                    </a:p>
                  </a:txBody>
                  <a:tcPr marL="91425" marR="91425" marT="91425" marB="91425"/>
                </a:tc>
                <a:extLst>
                  <a:ext uri="{0D108BD9-81ED-4DB2-BD59-A6C34878D82A}">
                    <a16:rowId xmlns:a16="http://schemas.microsoft.com/office/drawing/2014/main" val="10002"/>
                  </a:ext>
                </a:extLst>
              </a:tr>
              <a:tr h="606150">
                <a:tc>
                  <a:txBody>
                    <a:bodyPr/>
                    <a:lstStyle/>
                    <a:p>
                      <a:pPr marL="0" lvl="0" indent="0" algn="l" rtl="0">
                        <a:spcBef>
                          <a:spcPts val="0"/>
                        </a:spcBef>
                        <a:spcAft>
                          <a:spcPts val="0"/>
                        </a:spcAft>
                        <a:buNone/>
                      </a:pPr>
                      <a:r>
                        <a:rPr lang="en" sz="1050" b="1"/>
                        <a:t>Communication and Software</a:t>
                      </a:r>
                      <a:endParaRPr sz="1050" b="1"/>
                    </a:p>
                  </a:txBody>
                  <a:tcPr marL="91425" marR="91425" marT="91425" marB="91425"/>
                </a:tc>
                <a:tc>
                  <a:txBody>
                    <a:bodyPr/>
                    <a:lstStyle/>
                    <a:p>
                      <a:pPr marL="0" lvl="0" indent="0" algn="l" rtl="0">
                        <a:spcBef>
                          <a:spcPts val="0"/>
                        </a:spcBef>
                        <a:spcAft>
                          <a:spcPts val="0"/>
                        </a:spcAft>
                        <a:buNone/>
                      </a:pPr>
                      <a:r>
                        <a:rPr lang="en" sz="1050"/>
                        <a:t>Tip and Cue</a:t>
                      </a:r>
                      <a:endParaRPr sz="1050"/>
                    </a:p>
                  </a:txBody>
                  <a:tcPr marL="91425" marR="91425" marT="91425" marB="91425"/>
                </a:tc>
                <a:tc>
                  <a:txBody>
                    <a:bodyPr/>
                    <a:lstStyle/>
                    <a:p>
                      <a:pPr marL="0" lvl="0" indent="0" algn="l" rtl="0">
                        <a:spcBef>
                          <a:spcPts val="0"/>
                        </a:spcBef>
                        <a:spcAft>
                          <a:spcPts val="0"/>
                        </a:spcAft>
                        <a:buNone/>
                      </a:pPr>
                      <a:r>
                        <a:rPr lang="en" sz="1050" b="1"/>
                        <a:t>Manually send alerts</a:t>
                      </a:r>
                      <a:r>
                        <a:rPr lang="en" sz="1050"/>
                        <a:t> to the end user based on POL deviations</a:t>
                      </a:r>
                      <a:endParaRPr sz="1050"/>
                    </a:p>
                  </a:txBody>
                  <a:tcPr marL="91425" marR="91425" marT="91425" marB="91425"/>
                </a:tc>
                <a:tc>
                  <a:txBody>
                    <a:bodyPr/>
                    <a:lstStyle/>
                    <a:p>
                      <a:pPr marL="0" lvl="0" indent="0" algn="l" rtl="0">
                        <a:spcBef>
                          <a:spcPts val="0"/>
                        </a:spcBef>
                        <a:spcAft>
                          <a:spcPts val="0"/>
                        </a:spcAft>
                        <a:buNone/>
                      </a:pPr>
                      <a:r>
                        <a:rPr lang="en" sz="1050"/>
                        <a:t>The same as level 1</a:t>
                      </a:r>
                      <a:endParaRPr sz="1050"/>
                    </a:p>
                  </a:txBody>
                  <a:tcPr marL="91425" marR="91425" marT="91425" marB="91425"/>
                </a:tc>
                <a:tc>
                  <a:txBody>
                    <a:bodyPr/>
                    <a:lstStyle/>
                    <a:p>
                      <a:pPr marL="0" lvl="0" indent="0" algn="l" rtl="0">
                        <a:spcBef>
                          <a:spcPts val="0"/>
                        </a:spcBef>
                        <a:spcAft>
                          <a:spcPts val="0"/>
                        </a:spcAft>
                        <a:buNone/>
                      </a:pPr>
                      <a:r>
                        <a:rPr lang="en" sz="1050" b="1"/>
                        <a:t>Autonomously send alerts</a:t>
                      </a:r>
                      <a:r>
                        <a:rPr lang="en" sz="1050"/>
                        <a:t> based on recognized events</a:t>
                      </a:r>
                      <a:endParaRPr sz="1050"/>
                    </a:p>
                  </a:txBody>
                  <a:tcPr marL="91425" marR="91425" marT="91425" marB="91425"/>
                </a:tc>
                <a:extLst>
                  <a:ext uri="{0D108BD9-81ED-4DB2-BD59-A6C34878D82A}">
                    <a16:rowId xmlns:a16="http://schemas.microsoft.com/office/drawing/2014/main" val="10003"/>
                  </a:ext>
                </a:extLst>
              </a:tr>
              <a:tr h="606150">
                <a:tc>
                  <a:txBody>
                    <a:bodyPr/>
                    <a:lstStyle/>
                    <a:p>
                      <a:pPr marL="0" lvl="0" indent="0" algn="l" rtl="0">
                        <a:spcBef>
                          <a:spcPts val="0"/>
                        </a:spcBef>
                        <a:spcAft>
                          <a:spcPts val="0"/>
                        </a:spcAft>
                        <a:buNone/>
                      </a:pPr>
                      <a:r>
                        <a:rPr lang="en" sz="1050" b="1"/>
                        <a:t>Mechanical - Enclosure</a:t>
                      </a:r>
                      <a:endParaRPr sz="1050" b="1"/>
                    </a:p>
                  </a:txBody>
                  <a:tcPr marL="91425" marR="91425" marT="91425" marB="91425"/>
                </a:tc>
                <a:tc>
                  <a:txBody>
                    <a:bodyPr/>
                    <a:lstStyle/>
                    <a:p>
                      <a:pPr marL="0" lvl="0" indent="0" algn="l" rtl="0">
                        <a:spcBef>
                          <a:spcPts val="0"/>
                        </a:spcBef>
                        <a:spcAft>
                          <a:spcPts val="0"/>
                        </a:spcAft>
                        <a:buNone/>
                      </a:pPr>
                      <a:r>
                        <a:rPr lang="en" sz="1050"/>
                        <a:t>Enclosure for System</a:t>
                      </a:r>
                      <a:endParaRPr sz="1050"/>
                    </a:p>
                  </a:txBody>
                  <a:tcPr marL="91425" marR="91425" marT="91425" marB="91425"/>
                </a:tc>
                <a:tc>
                  <a:txBody>
                    <a:bodyPr/>
                    <a:lstStyle/>
                    <a:p>
                      <a:pPr marL="0" lvl="0" indent="0" algn="l" rtl="0">
                        <a:spcBef>
                          <a:spcPts val="0"/>
                        </a:spcBef>
                        <a:spcAft>
                          <a:spcPts val="0"/>
                        </a:spcAft>
                        <a:buNone/>
                      </a:pPr>
                      <a:r>
                        <a:rPr lang="en" sz="1050" b="1"/>
                        <a:t>Cover</a:t>
                      </a:r>
                      <a:r>
                        <a:rPr lang="en" sz="1050"/>
                        <a:t> the camera and lens</a:t>
                      </a:r>
                      <a:endParaRPr sz="1050"/>
                    </a:p>
                  </a:txBody>
                  <a:tcPr marL="91425" marR="91425" marT="91425" marB="91425"/>
                </a:tc>
                <a:tc>
                  <a:txBody>
                    <a:bodyPr/>
                    <a:lstStyle/>
                    <a:p>
                      <a:pPr marL="0" lvl="0" indent="0" algn="l" rtl="0">
                        <a:spcBef>
                          <a:spcPts val="0"/>
                        </a:spcBef>
                        <a:spcAft>
                          <a:spcPts val="0"/>
                        </a:spcAft>
                        <a:buNone/>
                      </a:pPr>
                      <a:r>
                        <a:rPr lang="en" sz="1050"/>
                        <a:t>Enclosure with </a:t>
                      </a:r>
                      <a:r>
                        <a:rPr lang="en" sz="1050" b="1"/>
                        <a:t>weather and sun resistance</a:t>
                      </a:r>
                      <a:endParaRPr sz="1050" b="1"/>
                    </a:p>
                  </a:txBody>
                  <a:tcPr marL="91425" marR="91425" marT="91425" marB="91425"/>
                </a:tc>
                <a:tc>
                  <a:txBody>
                    <a:bodyPr/>
                    <a:lstStyle/>
                    <a:p>
                      <a:pPr marL="0" lvl="0" indent="0" algn="l" rtl="0">
                        <a:spcBef>
                          <a:spcPts val="0"/>
                        </a:spcBef>
                        <a:spcAft>
                          <a:spcPts val="0"/>
                        </a:spcAft>
                        <a:buNone/>
                      </a:pPr>
                      <a:r>
                        <a:rPr lang="en" sz="1050"/>
                        <a:t>Enclosure </a:t>
                      </a:r>
                      <a:r>
                        <a:rPr lang="en" sz="1050" b="1"/>
                        <a:t>autonomously responds to weather conditions</a:t>
                      </a:r>
                      <a:endParaRPr sz="1050" b="1"/>
                    </a:p>
                  </a:txBody>
                  <a:tcPr marL="91425" marR="91425" marT="91425" marB="91425"/>
                </a:tc>
                <a:extLst>
                  <a:ext uri="{0D108BD9-81ED-4DB2-BD59-A6C34878D82A}">
                    <a16:rowId xmlns:a16="http://schemas.microsoft.com/office/drawing/2014/main" val="10004"/>
                  </a:ext>
                </a:extLst>
              </a:tr>
              <a:tr h="606150">
                <a:tc>
                  <a:txBody>
                    <a:bodyPr/>
                    <a:lstStyle/>
                    <a:p>
                      <a:pPr marL="0" lvl="0" indent="0" algn="l" rtl="0">
                        <a:spcBef>
                          <a:spcPts val="0"/>
                        </a:spcBef>
                        <a:spcAft>
                          <a:spcPts val="0"/>
                        </a:spcAft>
                        <a:buNone/>
                      </a:pPr>
                      <a:r>
                        <a:rPr lang="en" sz="1050" b="1"/>
                        <a:t>Electronics</a:t>
                      </a:r>
                      <a:endParaRPr sz="1050" b="1"/>
                    </a:p>
                  </a:txBody>
                  <a:tcPr marL="91425" marR="91425" marT="91425" marB="91425"/>
                </a:tc>
                <a:tc>
                  <a:txBody>
                    <a:bodyPr/>
                    <a:lstStyle/>
                    <a:p>
                      <a:pPr marL="0" lvl="0" indent="0" algn="l" rtl="0">
                        <a:spcBef>
                          <a:spcPts val="0"/>
                        </a:spcBef>
                        <a:spcAft>
                          <a:spcPts val="0"/>
                        </a:spcAft>
                        <a:buNone/>
                      </a:pPr>
                      <a:r>
                        <a:rPr lang="en" sz="1050"/>
                        <a:t>Power</a:t>
                      </a:r>
                      <a:endParaRPr sz="1050"/>
                    </a:p>
                  </a:txBody>
                  <a:tcPr marL="91425" marR="91425" marT="91425" marB="91425"/>
                </a:tc>
                <a:tc>
                  <a:txBody>
                    <a:bodyPr/>
                    <a:lstStyle/>
                    <a:p>
                      <a:pPr marL="0" lvl="0" indent="0" algn="l" rtl="0">
                        <a:spcBef>
                          <a:spcPts val="0"/>
                        </a:spcBef>
                        <a:spcAft>
                          <a:spcPts val="0"/>
                        </a:spcAft>
                        <a:buNone/>
                      </a:pPr>
                      <a:r>
                        <a:rPr lang="en" sz="1050" b="1"/>
                        <a:t>Manually power</a:t>
                      </a:r>
                      <a:r>
                        <a:rPr lang="en" sz="1050"/>
                        <a:t> on camera subsystem</a:t>
                      </a:r>
                      <a:endParaRPr sz="1050"/>
                    </a:p>
                  </a:txBody>
                  <a:tcPr marL="91425" marR="91425" marT="91425" marB="91425"/>
                </a:tc>
                <a:tc>
                  <a:txBody>
                    <a:bodyPr/>
                    <a:lstStyle/>
                    <a:p>
                      <a:pPr marL="0" lvl="0" indent="0" algn="l" rtl="0">
                        <a:spcBef>
                          <a:spcPts val="0"/>
                        </a:spcBef>
                        <a:spcAft>
                          <a:spcPts val="0"/>
                        </a:spcAft>
                        <a:buNone/>
                      </a:pPr>
                      <a:r>
                        <a:rPr lang="en" sz="1050" b="1"/>
                        <a:t>Power</a:t>
                      </a:r>
                      <a:r>
                        <a:rPr lang="en" sz="1050"/>
                        <a:t> on camera subsystem </a:t>
                      </a:r>
                      <a:r>
                        <a:rPr lang="en" sz="1050" b="1"/>
                        <a:t>remotely</a:t>
                      </a:r>
                      <a:endParaRPr sz="1050" b="1"/>
                    </a:p>
                  </a:txBody>
                  <a:tcPr marL="91425" marR="91425" marT="91425" marB="91425"/>
                </a:tc>
                <a:tc>
                  <a:txBody>
                    <a:bodyPr/>
                    <a:lstStyle/>
                    <a:p>
                      <a:pPr marL="0" lvl="0" indent="0" algn="l" rtl="0">
                        <a:spcBef>
                          <a:spcPts val="0"/>
                        </a:spcBef>
                        <a:spcAft>
                          <a:spcPts val="0"/>
                        </a:spcAft>
                        <a:buNone/>
                      </a:pPr>
                      <a:r>
                        <a:rPr lang="en" sz="1050" b="1"/>
                        <a:t>Power</a:t>
                      </a:r>
                      <a:r>
                        <a:rPr lang="en" sz="1050"/>
                        <a:t> on camera subsystem </a:t>
                      </a:r>
                      <a:r>
                        <a:rPr lang="en" sz="1050" b="1"/>
                        <a:t>autonomously</a:t>
                      </a:r>
                      <a:endParaRPr sz="1050" b="1"/>
                    </a:p>
                  </a:txBody>
                  <a:tcPr marL="91425" marR="91425" marT="91425" marB="91425"/>
                </a:tc>
                <a:extLst>
                  <a:ext uri="{0D108BD9-81ED-4DB2-BD59-A6C34878D82A}">
                    <a16:rowId xmlns:a16="http://schemas.microsoft.com/office/drawing/2014/main" val="10005"/>
                  </a:ext>
                </a:extLst>
              </a:tr>
            </a:tbl>
          </a:graphicData>
        </a:graphic>
      </p:graphicFrame>
      <p:sp>
        <p:nvSpPr>
          <p:cNvPr id="1079" name="Google Shape;1079;p8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8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Team Structure</a:t>
            </a:r>
            <a:endParaRPr/>
          </a:p>
        </p:txBody>
      </p:sp>
      <p:sp>
        <p:nvSpPr>
          <p:cNvPr id="1085" name="Google Shape;1085;p83"/>
          <p:cNvSpPr/>
          <p:nvPr/>
        </p:nvSpPr>
        <p:spPr>
          <a:xfrm>
            <a:off x="3833313" y="794575"/>
            <a:ext cx="13215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Gabriel Feldman</a:t>
            </a:r>
            <a:endParaRPr sz="1100"/>
          </a:p>
          <a:p>
            <a:pPr marL="0" lvl="0" indent="0" algn="ctr" rtl="0">
              <a:spcBef>
                <a:spcPts val="0"/>
              </a:spcBef>
              <a:spcAft>
                <a:spcPts val="0"/>
              </a:spcAft>
              <a:buNone/>
            </a:pPr>
            <a:r>
              <a:rPr lang="en" sz="800" i="1"/>
              <a:t>Project Manager</a:t>
            </a:r>
            <a:endParaRPr sz="800" i="1"/>
          </a:p>
        </p:txBody>
      </p:sp>
      <p:sp>
        <p:nvSpPr>
          <p:cNvPr id="1086" name="Google Shape;1086;p83"/>
          <p:cNvSpPr/>
          <p:nvPr/>
        </p:nvSpPr>
        <p:spPr>
          <a:xfrm>
            <a:off x="1789738" y="2354457"/>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Mary Hanson</a:t>
            </a:r>
            <a:endParaRPr sz="1100"/>
          </a:p>
          <a:p>
            <a:pPr marL="0" lvl="0" indent="0" algn="ctr" rtl="0">
              <a:spcBef>
                <a:spcPts val="0"/>
              </a:spcBef>
              <a:spcAft>
                <a:spcPts val="0"/>
              </a:spcAft>
              <a:buNone/>
            </a:pPr>
            <a:r>
              <a:rPr lang="en" sz="800" i="1"/>
              <a:t>Design Lead</a:t>
            </a:r>
            <a:endParaRPr sz="800" i="1"/>
          </a:p>
        </p:txBody>
      </p:sp>
      <p:sp>
        <p:nvSpPr>
          <p:cNvPr id="1087" name="Google Shape;1087;p83"/>
          <p:cNvSpPr/>
          <p:nvPr/>
        </p:nvSpPr>
        <p:spPr>
          <a:xfrm>
            <a:off x="3229355" y="2354469"/>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Josef Michelsen</a:t>
            </a:r>
            <a:endParaRPr sz="1100"/>
          </a:p>
          <a:p>
            <a:pPr marL="0" lvl="0" indent="0" algn="ctr" rtl="0">
              <a:spcBef>
                <a:spcPts val="0"/>
              </a:spcBef>
              <a:spcAft>
                <a:spcPts val="0"/>
              </a:spcAft>
              <a:buNone/>
            </a:pPr>
            <a:r>
              <a:rPr lang="en" sz="800" i="1"/>
              <a:t>Electronics Lead</a:t>
            </a:r>
            <a:endParaRPr sz="800" i="1"/>
          </a:p>
        </p:txBody>
      </p:sp>
      <p:sp>
        <p:nvSpPr>
          <p:cNvPr id="1088" name="Google Shape;1088;p83"/>
          <p:cNvSpPr/>
          <p:nvPr/>
        </p:nvSpPr>
        <p:spPr>
          <a:xfrm>
            <a:off x="1629463" y="3637976"/>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Nick Spens</a:t>
            </a:r>
            <a:endParaRPr sz="1100"/>
          </a:p>
          <a:p>
            <a:pPr marL="0" lvl="0" indent="0" algn="ctr" rtl="0">
              <a:spcBef>
                <a:spcPts val="0"/>
              </a:spcBef>
              <a:spcAft>
                <a:spcPts val="0"/>
              </a:spcAft>
              <a:buNone/>
            </a:pPr>
            <a:r>
              <a:rPr lang="en" sz="800" i="1"/>
              <a:t>Controls Lead</a:t>
            </a:r>
            <a:endParaRPr sz="800" i="1"/>
          </a:p>
        </p:txBody>
      </p:sp>
      <p:sp>
        <p:nvSpPr>
          <p:cNvPr id="1089" name="Google Shape;1089;p83"/>
          <p:cNvSpPr/>
          <p:nvPr/>
        </p:nvSpPr>
        <p:spPr>
          <a:xfrm>
            <a:off x="3117780" y="3637976"/>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Andrew Komitor</a:t>
            </a:r>
            <a:endParaRPr sz="1100"/>
          </a:p>
          <a:p>
            <a:pPr marL="0" lvl="0" indent="0" algn="ctr" rtl="0">
              <a:spcBef>
                <a:spcPts val="0"/>
              </a:spcBef>
              <a:spcAft>
                <a:spcPts val="0"/>
              </a:spcAft>
              <a:buNone/>
            </a:pPr>
            <a:r>
              <a:rPr lang="en" sz="800" i="1"/>
              <a:t>Algorithms Lead</a:t>
            </a:r>
            <a:endParaRPr sz="800" i="1"/>
          </a:p>
        </p:txBody>
      </p:sp>
      <p:sp>
        <p:nvSpPr>
          <p:cNvPr id="1090" name="Google Shape;1090;p83"/>
          <p:cNvSpPr/>
          <p:nvPr/>
        </p:nvSpPr>
        <p:spPr>
          <a:xfrm>
            <a:off x="4838534" y="2354222"/>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Vivien Blumofe</a:t>
            </a:r>
            <a:endParaRPr sz="1100"/>
          </a:p>
          <a:p>
            <a:pPr marL="0" lvl="0" indent="0" algn="ctr" rtl="0">
              <a:spcBef>
                <a:spcPts val="0"/>
              </a:spcBef>
              <a:spcAft>
                <a:spcPts val="0"/>
              </a:spcAft>
              <a:buNone/>
            </a:pPr>
            <a:r>
              <a:rPr lang="en" sz="800" i="1"/>
              <a:t>Manufacturing Lead</a:t>
            </a:r>
            <a:endParaRPr sz="800" i="1"/>
          </a:p>
        </p:txBody>
      </p:sp>
      <p:sp>
        <p:nvSpPr>
          <p:cNvPr id="1091" name="Google Shape;1091;p83"/>
          <p:cNvSpPr/>
          <p:nvPr/>
        </p:nvSpPr>
        <p:spPr>
          <a:xfrm>
            <a:off x="6228388" y="2354225"/>
            <a:ext cx="13215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Hanna Galimanis</a:t>
            </a:r>
            <a:endParaRPr sz="1100"/>
          </a:p>
          <a:p>
            <a:pPr marL="0" lvl="0" indent="0" algn="ctr" rtl="0">
              <a:spcBef>
                <a:spcPts val="0"/>
              </a:spcBef>
              <a:spcAft>
                <a:spcPts val="0"/>
              </a:spcAft>
              <a:buNone/>
            </a:pPr>
            <a:r>
              <a:rPr lang="en" sz="800" i="1"/>
              <a:t>Testing Lead</a:t>
            </a:r>
            <a:endParaRPr sz="800" i="1"/>
          </a:p>
        </p:txBody>
      </p:sp>
      <p:sp>
        <p:nvSpPr>
          <p:cNvPr id="1092" name="Google Shape;1092;p83"/>
          <p:cNvSpPr/>
          <p:nvPr/>
        </p:nvSpPr>
        <p:spPr>
          <a:xfrm>
            <a:off x="4833159" y="3637976"/>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Ajay Dhindsa</a:t>
            </a:r>
            <a:endParaRPr sz="1100"/>
          </a:p>
          <a:p>
            <a:pPr marL="0" lvl="0" indent="0" algn="ctr" rtl="0">
              <a:spcBef>
                <a:spcPts val="0"/>
              </a:spcBef>
              <a:spcAft>
                <a:spcPts val="0"/>
              </a:spcAft>
              <a:buNone/>
            </a:pPr>
            <a:r>
              <a:rPr lang="en" sz="800" i="1"/>
              <a:t>Astrodynamics Lead</a:t>
            </a:r>
            <a:endParaRPr sz="800" i="1"/>
          </a:p>
        </p:txBody>
      </p:sp>
      <p:sp>
        <p:nvSpPr>
          <p:cNvPr id="1093" name="Google Shape;1093;p83"/>
          <p:cNvSpPr/>
          <p:nvPr/>
        </p:nvSpPr>
        <p:spPr>
          <a:xfrm>
            <a:off x="6405900" y="3637976"/>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Zach Harris</a:t>
            </a:r>
            <a:endParaRPr sz="1100"/>
          </a:p>
          <a:p>
            <a:pPr marL="0" lvl="0" indent="0" algn="ctr" rtl="0">
              <a:spcBef>
                <a:spcPts val="0"/>
              </a:spcBef>
              <a:spcAft>
                <a:spcPts val="0"/>
              </a:spcAft>
              <a:buNone/>
            </a:pPr>
            <a:r>
              <a:rPr lang="en" sz="800" i="1"/>
              <a:t>Data Flow Lead</a:t>
            </a:r>
            <a:endParaRPr sz="800" i="1"/>
          </a:p>
        </p:txBody>
      </p:sp>
      <p:sp>
        <p:nvSpPr>
          <p:cNvPr id="1094" name="Google Shape;1094;p83"/>
          <p:cNvSpPr/>
          <p:nvPr/>
        </p:nvSpPr>
        <p:spPr>
          <a:xfrm>
            <a:off x="2910658" y="1366750"/>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Noah Avery</a:t>
            </a:r>
            <a:endParaRPr sz="1100"/>
          </a:p>
          <a:p>
            <a:pPr marL="0" lvl="0" indent="0" algn="ctr" rtl="0">
              <a:spcBef>
                <a:spcPts val="0"/>
              </a:spcBef>
              <a:spcAft>
                <a:spcPts val="0"/>
              </a:spcAft>
              <a:buNone/>
            </a:pPr>
            <a:r>
              <a:rPr lang="en" sz="800" i="1"/>
              <a:t>Systems Lead</a:t>
            </a:r>
            <a:endParaRPr sz="800" i="1"/>
          </a:p>
        </p:txBody>
      </p:sp>
      <p:sp>
        <p:nvSpPr>
          <p:cNvPr id="1095" name="Google Shape;1095;p83"/>
          <p:cNvSpPr/>
          <p:nvPr/>
        </p:nvSpPr>
        <p:spPr>
          <a:xfrm>
            <a:off x="4838514" y="1366738"/>
            <a:ext cx="1225800" cy="368700"/>
          </a:xfrm>
          <a:prstGeom prst="roundRect">
            <a:avLst>
              <a:gd name="adj" fmla="val 16667"/>
            </a:avLst>
          </a:prstGeom>
          <a:solidFill>
            <a:srgbClr val="D9D2E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t>Sam Alvis</a:t>
            </a:r>
            <a:endParaRPr sz="1100"/>
          </a:p>
          <a:p>
            <a:pPr marL="0" lvl="0" indent="0" algn="ctr" rtl="0">
              <a:spcBef>
                <a:spcPts val="0"/>
              </a:spcBef>
              <a:spcAft>
                <a:spcPts val="0"/>
              </a:spcAft>
              <a:buNone/>
            </a:pPr>
            <a:r>
              <a:rPr lang="en" sz="800" i="1"/>
              <a:t>Finance Lead</a:t>
            </a:r>
            <a:endParaRPr sz="800" i="1"/>
          </a:p>
        </p:txBody>
      </p:sp>
      <p:sp>
        <p:nvSpPr>
          <p:cNvPr id="1096" name="Google Shape;1096;p83"/>
          <p:cNvSpPr txBox="1"/>
          <p:nvPr/>
        </p:nvSpPr>
        <p:spPr>
          <a:xfrm>
            <a:off x="1676188" y="2666100"/>
            <a:ext cx="1452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Sam Alvis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Vivien Blumofe</a:t>
            </a:r>
            <a:endParaRPr sz="800">
              <a:latin typeface="Helvetica Neue"/>
              <a:ea typeface="Helvetica Neue"/>
              <a:cs typeface="Helvetica Neue"/>
              <a:sym typeface="Helvetica Neue"/>
            </a:endParaRPr>
          </a:p>
        </p:txBody>
      </p:sp>
      <p:sp>
        <p:nvSpPr>
          <p:cNvPr id="1097" name="Google Shape;1097;p83"/>
          <p:cNvSpPr txBox="1"/>
          <p:nvPr/>
        </p:nvSpPr>
        <p:spPr>
          <a:xfrm>
            <a:off x="3123513" y="2650200"/>
            <a:ext cx="1452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Sam Alvis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Nick Spens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Zach Harris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Noah Avery</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Andrew Komitor</a:t>
            </a:r>
            <a:endParaRPr sz="800">
              <a:latin typeface="Helvetica Neue"/>
              <a:ea typeface="Helvetica Neue"/>
              <a:cs typeface="Helvetica Neue"/>
              <a:sym typeface="Helvetica Neue"/>
            </a:endParaRPr>
          </a:p>
        </p:txBody>
      </p:sp>
      <p:sp>
        <p:nvSpPr>
          <p:cNvPr id="1098" name="Google Shape;1098;p83"/>
          <p:cNvSpPr txBox="1"/>
          <p:nvPr/>
        </p:nvSpPr>
        <p:spPr>
          <a:xfrm>
            <a:off x="1562638" y="3948600"/>
            <a:ext cx="1452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Zach Harris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Ajay Dhindsa</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Andrew Komitor</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Vivien Blumofe</a:t>
            </a:r>
            <a:endParaRPr sz="800">
              <a:latin typeface="Helvetica Neue"/>
              <a:ea typeface="Helvetica Neue"/>
              <a:cs typeface="Helvetica Neue"/>
              <a:sym typeface="Helvetica Neue"/>
            </a:endParaRPr>
          </a:p>
        </p:txBody>
      </p:sp>
      <p:sp>
        <p:nvSpPr>
          <p:cNvPr id="1099" name="Google Shape;1099;p83"/>
          <p:cNvSpPr txBox="1"/>
          <p:nvPr/>
        </p:nvSpPr>
        <p:spPr>
          <a:xfrm>
            <a:off x="3004238" y="3966075"/>
            <a:ext cx="1452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Nick Spens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Josef Michelsen</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Gabriel Feldman</a:t>
            </a:r>
            <a:endParaRPr sz="800">
              <a:latin typeface="Helvetica Neue"/>
              <a:ea typeface="Helvetica Neue"/>
              <a:cs typeface="Helvetica Neue"/>
              <a:sym typeface="Helvetica Neue"/>
            </a:endParaRPr>
          </a:p>
        </p:txBody>
      </p:sp>
      <p:sp>
        <p:nvSpPr>
          <p:cNvPr id="1100" name="Google Shape;1100;p83"/>
          <p:cNvSpPr txBox="1"/>
          <p:nvPr/>
        </p:nvSpPr>
        <p:spPr>
          <a:xfrm>
            <a:off x="2843963" y="1647500"/>
            <a:ext cx="1452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Hanna Galimanis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Zach Harris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Gabriel Feldman</a:t>
            </a:r>
            <a:endParaRPr sz="800">
              <a:latin typeface="Helvetica Neue"/>
              <a:ea typeface="Helvetica Neue"/>
              <a:cs typeface="Helvetica Neue"/>
              <a:sym typeface="Helvetica Neue"/>
            </a:endParaRPr>
          </a:p>
        </p:txBody>
      </p:sp>
      <p:sp>
        <p:nvSpPr>
          <p:cNvPr id="1101" name="Google Shape;1101;p83"/>
          <p:cNvSpPr txBox="1"/>
          <p:nvPr/>
        </p:nvSpPr>
        <p:spPr>
          <a:xfrm>
            <a:off x="4724963" y="1657225"/>
            <a:ext cx="14529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Gabriel Feldman</a:t>
            </a:r>
            <a:endParaRPr sz="800">
              <a:latin typeface="Helvetica Neue"/>
              <a:ea typeface="Helvetica Neue"/>
              <a:cs typeface="Helvetica Neue"/>
              <a:sym typeface="Helvetica Neue"/>
            </a:endParaRPr>
          </a:p>
        </p:txBody>
      </p:sp>
      <p:sp>
        <p:nvSpPr>
          <p:cNvPr id="1102" name="Google Shape;1102;p83"/>
          <p:cNvSpPr txBox="1"/>
          <p:nvPr/>
        </p:nvSpPr>
        <p:spPr>
          <a:xfrm>
            <a:off x="4751325" y="3966075"/>
            <a:ext cx="1452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Vivien Blumofe</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Hanna Galimanis</a:t>
            </a:r>
            <a:endParaRPr sz="800">
              <a:latin typeface="Helvetica Neue"/>
              <a:ea typeface="Helvetica Neue"/>
              <a:cs typeface="Helvetica Neue"/>
              <a:sym typeface="Helvetica Neue"/>
            </a:endParaRPr>
          </a:p>
        </p:txBody>
      </p:sp>
      <p:sp>
        <p:nvSpPr>
          <p:cNvPr id="1103" name="Google Shape;1103;p83"/>
          <p:cNvSpPr txBox="1"/>
          <p:nvPr/>
        </p:nvSpPr>
        <p:spPr>
          <a:xfrm>
            <a:off x="6292350" y="3962650"/>
            <a:ext cx="14529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Nick Spens</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Josef Michelsen</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Andrew Komitor</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Ajay Dhindsa</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Noah Avery</a:t>
            </a:r>
            <a:endParaRPr sz="800">
              <a:latin typeface="Helvetica Neue"/>
              <a:ea typeface="Helvetica Neue"/>
              <a:cs typeface="Helvetica Neue"/>
              <a:sym typeface="Helvetica Neue"/>
            </a:endParaRPr>
          </a:p>
        </p:txBody>
      </p:sp>
      <p:sp>
        <p:nvSpPr>
          <p:cNvPr id="1104" name="Google Shape;1104;p83"/>
          <p:cNvSpPr txBox="1"/>
          <p:nvPr/>
        </p:nvSpPr>
        <p:spPr>
          <a:xfrm>
            <a:off x="6162675" y="2665875"/>
            <a:ext cx="1452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Vivien Blumofe</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Mary Hanson</a:t>
            </a:r>
            <a:endParaRPr sz="800">
              <a:latin typeface="Helvetica Neue"/>
              <a:ea typeface="Helvetica Neue"/>
              <a:cs typeface="Helvetica Neue"/>
              <a:sym typeface="Helvetica Neue"/>
            </a:endParaRPr>
          </a:p>
        </p:txBody>
      </p:sp>
      <p:sp>
        <p:nvSpPr>
          <p:cNvPr id="1105" name="Google Shape;1105;p83"/>
          <p:cNvSpPr txBox="1"/>
          <p:nvPr/>
        </p:nvSpPr>
        <p:spPr>
          <a:xfrm>
            <a:off x="4751325" y="2665875"/>
            <a:ext cx="1452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latin typeface="Helvetica Neue"/>
                <a:ea typeface="Helvetica Neue"/>
                <a:cs typeface="Helvetica Neue"/>
                <a:sym typeface="Helvetica Neue"/>
              </a:rPr>
              <a:t>Mary Hanson</a:t>
            </a:r>
            <a:endParaRPr sz="800">
              <a:latin typeface="Helvetica Neue"/>
              <a:ea typeface="Helvetica Neue"/>
              <a:cs typeface="Helvetica Neue"/>
              <a:sym typeface="Helvetica Neue"/>
            </a:endParaRPr>
          </a:p>
          <a:p>
            <a:pPr marL="0" lvl="0" indent="0" algn="ctr" rtl="0">
              <a:spcBef>
                <a:spcPts val="0"/>
              </a:spcBef>
              <a:spcAft>
                <a:spcPts val="0"/>
              </a:spcAft>
              <a:buNone/>
            </a:pPr>
            <a:r>
              <a:rPr lang="en" sz="800">
                <a:latin typeface="Helvetica Neue"/>
                <a:ea typeface="Helvetica Neue"/>
                <a:cs typeface="Helvetica Neue"/>
                <a:sym typeface="Helvetica Neue"/>
              </a:rPr>
              <a:t>Sam Alvis</a:t>
            </a:r>
            <a:endParaRPr sz="800">
              <a:latin typeface="Helvetica Neue"/>
              <a:ea typeface="Helvetica Neue"/>
              <a:cs typeface="Helvetica Neue"/>
              <a:sym typeface="Helvetica Neue"/>
            </a:endParaRPr>
          </a:p>
        </p:txBody>
      </p:sp>
      <p:cxnSp>
        <p:nvCxnSpPr>
          <p:cNvPr id="1106" name="Google Shape;1106;p83"/>
          <p:cNvCxnSpPr>
            <a:endCxn id="1094" idx="3"/>
          </p:cNvCxnSpPr>
          <p:nvPr/>
        </p:nvCxnSpPr>
        <p:spPr>
          <a:xfrm rot="5400000">
            <a:off x="4121308" y="1178350"/>
            <a:ext cx="387900" cy="357600"/>
          </a:xfrm>
          <a:prstGeom prst="bentConnector2">
            <a:avLst/>
          </a:prstGeom>
          <a:noFill/>
          <a:ln w="9525" cap="flat" cmpd="sng">
            <a:solidFill>
              <a:schemeClr val="dk2"/>
            </a:solidFill>
            <a:prstDash val="solid"/>
            <a:round/>
            <a:headEnd type="none" w="med" len="med"/>
            <a:tailEnd type="none" w="med" len="med"/>
          </a:ln>
        </p:spPr>
      </p:cxnSp>
      <p:cxnSp>
        <p:nvCxnSpPr>
          <p:cNvPr id="1107" name="Google Shape;1107;p83"/>
          <p:cNvCxnSpPr>
            <a:stCxn id="1085" idx="2"/>
            <a:endCxn id="1095" idx="1"/>
          </p:cNvCxnSpPr>
          <p:nvPr/>
        </p:nvCxnSpPr>
        <p:spPr>
          <a:xfrm rot="-5400000" flipH="1">
            <a:off x="4472313" y="1185025"/>
            <a:ext cx="387900" cy="344400"/>
          </a:xfrm>
          <a:prstGeom prst="bentConnector2">
            <a:avLst/>
          </a:prstGeom>
          <a:noFill/>
          <a:ln w="9525" cap="flat" cmpd="sng">
            <a:solidFill>
              <a:schemeClr val="dk2"/>
            </a:solidFill>
            <a:prstDash val="solid"/>
            <a:round/>
            <a:headEnd type="none" w="med" len="med"/>
            <a:tailEnd type="none" w="med" len="med"/>
          </a:ln>
        </p:spPr>
      </p:cxnSp>
      <p:cxnSp>
        <p:nvCxnSpPr>
          <p:cNvPr id="1108" name="Google Shape;1108;p83"/>
          <p:cNvCxnSpPr>
            <a:stCxn id="1085" idx="2"/>
          </p:cNvCxnSpPr>
          <p:nvPr/>
        </p:nvCxnSpPr>
        <p:spPr>
          <a:xfrm>
            <a:off x="4494063" y="1163275"/>
            <a:ext cx="4200" cy="101280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83"/>
          <p:cNvCxnSpPr/>
          <p:nvPr/>
        </p:nvCxnSpPr>
        <p:spPr>
          <a:xfrm rot="10800000" flipH="1">
            <a:off x="2402638" y="2170857"/>
            <a:ext cx="2106300" cy="183600"/>
          </a:xfrm>
          <a:prstGeom prst="bentConnector3">
            <a:avLst>
              <a:gd name="adj1" fmla="val 142"/>
            </a:avLst>
          </a:prstGeom>
          <a:noFill/>
          <a:ln w="9525" cap="flat" cmpd="sng">
            <a:solidFill>
              <a:schemeClr val="dk2"/>
            </a:solidFill>
            <a:prstDash val="solid"/>
            <a:round/>
            <a:headEnd type="none" w="med" len="med"/>
            <a:tailEnd type="none" w="med" len="med"/>
          </a:ln>
        </p:spPr>
      </p:cxnSp>
      <p:cxnSp>
        <p:nvCxnSpPr>
          <p:cNvPr id="1110" name="Google Shape;1110;p83"/>
          <p:cNvCxnSpPr>
            <a:endCxn id="1091" idx="0"/>
          </p:cNvCxnSpPr>
          <p:nvPr/>
        </p:nvCxnSpPr>
        <p:spPr>
          <a:xfrm>
            <a:off x="4508938" y="2165225"/>
            <a:ext cx="2380200" cy="189000"/>
          </a:xfrm>
          <a:prstGeom prst="bentConnector2">
            <a:avLst/>
          </a:prstGeom>
          <a:noFill/>
          <a:ln w="9525" cap="flat" cmpd="sng">
            <a:solidFill>
              <a:schemeClr val="dk2"/>
            </a:solidFill>
            <a:prstDash val="solid"/>
            <a:round/>
            <a:headEnd type="none" w="med" len="med"/>
            <a:tailEnd type="none" w="med" len="med"/>
          </a:ln>
        </p:spPr>
      </p:cxnSp>
      <p:cxnSp>
        <p:nvCxnSpPr>
          <p:cNvPr id="1111" name="Google Shape;1111;p83"/>
          <p:cNvCxnSpPr>
            <a:stCxn id="1087" idx="0"/>
          </p:cNvCxnSpPr>
          <p:nvPr/>
        </p:nvCxnSpPr>
        <p:spPr>
          <a:xfrm rot="10800000" flipH="1">
            <a:off x="3842255" y="2170869"/>
            <a:ext cx="2100" cy="18360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83"/>
          <p:cNvCxnSpPr>
            <a:stCxn id="1090" idx="0"/>
          </p:cNvCxnSpPr>
          <p:nvPr/>
        </p:nvCxnSpPr>
        <p:spPr>
          <a:xfrm rot="10800000">
            <a:off x="5446334" y="2165222"/>
            <a:ext cx="5100" cy="18900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83"/>
          <p:cNvCxnSpPr/>
          <p:nvPr/>
        </p:nvCxnSpPr>
        <p:spPr>
          <a:xfrm>
            <a:off x="3117050" y="2165225"/>
            <a:ext cx="18900" cy="120450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83"/>
          <p:cNvCxnSpPr/>
          <p:nvPr/>
        </p:nvCxnSpPr>
        <p:spPr>
          <a:xfrm>
            <a:off x="4517500" y="2165225"/>
            <a:ext cx="7800" cy="120450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83"/>
          <p:cNvCxnSpPr/>
          <p:nvPr/>
        </p:nvCxnSpPr>
        <p:spPr>
          <a:xfrm>
            <a:off x="6177875" y="2165225"/>
            <a:ext cx="9600" cy="120990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83"/>
          <p:cNvCxnSpPr/>
          <p:nvPr/>
        </p:nvCxnSpPr>
        <p:spPr>
          <a:xfrm rot="10800000" flipH="1">
            <a:off x="2242363" y="3369476"/>
            <a:ext cx="893400" cy="268500"/>
          </a:xfrm>
          <a:prstGeom prst="bentConnector3">
            <a:avLst>
              <a:gd name="adj1" fmla="val -637"/>
            </a:avLst>
          </a:prstGeom>
          <a:noFill/>
          <a:ln w="9525" cap="flat" cmpd="sng">
            <a:solidFill>
              <a:schemeClr val="dk2"/>
            </a:solidFill>
            <a:prstDash val="solid"/>
            <a:round/>
            <a:headEnd type="none" w="med" len="med"/>
            <a:tailEnd type="none" w="med" len="med"/>
          </a:ln>
        </p:spPr>
      </p:cxnSp>
      <p:cxnSp>
        <p:nvCxnSpPr>
          <p:cNvPr id="1117" name="Google Shape;1117;p83"/>
          <p:cNvCxnSpPr>
            <a:endCxn id="1089" idx="0"/>
          </p:cNvCxnSpPr>
          <p:nvPr/>
        </p:nvCxnSpPr>
        <p:spPr>
          <a:xfrm>
            <a:off x="3135780" y="3369476"/>
            <a:ext cx="594900" cy="268500"/>
          </a:xfrm>
          <a:prstGeom prst="bentConnector2">
            <a:avLst/>
          </a:prstGeom>
          <a:noFill/>
          <a:ln w="9525" cap="flat" cmpd="sng">
            <a:solidFill>
              <a:schemeClr val="dk2"/>
            </a:solidFill>
            <a:prstDash val="solid"/>
            <a:round/>
            <a:headEnd type="none" w="med" len="med"/>
            <a:tailEnd type="none" w="med" len="med"/>
          </a:ln>
        </p:spPr>
      </p:cxnSp>
      <p:cxnSp>
        <p:nvCxnSpPr>
          <p:cNvPr id="1118" name="Google Shape;1118;p83"/>
          <p:cNvCxnSpPr/>
          <p:nvPr/>
        </p:nvCxnSpPr>
        <p:spPr>
          <a:xfrm>
            <a:off x="3735250" y="3375050"/>
            <a:ext cx="3285900" cy="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83"/>
          <p:cNvCxnSpPr>
            <a:endCxn id="1092" idx="0"/>
          </p:cNvCxnSpPr>
          <p:nvPr/>
        </p:nvCxnSpPr>
        <p:spPr>
          <a:xfrm flipH="1">
            <a:off x="5446059" y="3364076"/>
            <a:ext cx="300" cy="27390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83"/>
          <p:cNvCxnSpPr/>
          <p:nvPr/>
        </p:nvCxnSpPr>
        <p:spPr>
          <a:xfrm flipH="1">
            <a:off x="7018659" y="3364076"/>
            <a:ext cx="300" cy="273900"/>
          </a:xfrm>
          <a:prstGeom prst="straightConnector1">
            <a:avLst/>
          </a:prstGeom>
          <a:noFill/>
          <a:ln w="9525" cap="flat" cmpd="sng">
            <a:solidFill>
              <a:schemeClr val="dk2"/>
            </a:solidFill>
            <a:prstDash val="solid"/>
            <a:round/>
            <a:headEnd type="none" w="med" len="med"/>
            <a:tailEnd type="none" w="med" len="med"/>
          </a:ln>
        </p:spPr>
      </p:cxnSp>
      <p:sp>
        <p:nvSpPr>
          <p:cNvPr id="1121" name="Google Shape;1121;p8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p8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Project Breakdown Structure</a:t>
            </a:r>
            <a:endParaRPr/>
          </a:p>
        </p:txBody>
      </p:sp>
      <p:pic>
        <p:nvPicPr>
          <p:cNvPr id="1127" name="Google Shape;1127;p8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77013" y="839125"/>
            <a:ext cx="4389976" cy="3923375"/>
          </a:xfrm>
          <a:prstGeom prst="rect">
            <a:avLst/>
          </a:prstGeom>
          <a:noFill/>
          <a:ln w="9525" cap="flat" cmpd="sng">
            <a:solidFill>
              <a:schemeClr val="dk1"/>
            </a:solidFill>
            <a:prstDash val="solid"/>
            <a:round/>
            <a:headEnd type="none" w="sm" len="sm"/>
            <a:tailEnd type="none" w="sm" len="sm"/>
          </a:ln>
        </p:spPr>
      </p:pic>
      <p:sp>
        <p:nvSpPr>
          <p:cNvPr id="1128" name="Google Shape;1128;p8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8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Flow Block Diagram</a:t>
            </a:r>
            <a:endParaRPr/>
          </a:p>
        </p:txBody>
      </p:sp>
      <p:sp>
        <p:nvSpPr>
          <p:cNvPr id="1134" name="Google Shape;1134;p8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73</a:t>
            </a:fld>
            <a:endParaRPr/>
          </a:p>
        </p:txBody>
      </p:sp>
      <p:pic>
        <p:nvPicPr>
          <p:cNvPr id="1135" name="Google Shape;1135;p85"/>
          <p:cNvPicPr preferRelativeResize="0"/>
          <p:nvPr/>
        </p:nvPicPr>
        <p:blipFill>
          <a:blip r:embed="rId3">
            <a:alphaModFix/>
          </a:blip>
          <a:stretch>
            <a:fillRect/>
          </a:stretch>
        </p:blipFill>
        <p:spPr>
          <a:xfrm>
            <a:off x="1331550" y="682600"/>
            <a:ext cx="6240024" cy="4156099"/>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8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Data Flow Block Diagram</a:t>
            </a:r>
            <a:endParaRPr/>
          </a:p>
        </p:txBody>
      </p:sp>
      <p:sp>
        <p:nvSpPr>
          <p:cNvPr id="1141" name="Google Shape;1141;p8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74</a:t>
            </a:fld>
            <a:endParaRPr/>
          </a:p>
        </p:txBody>
      </p:sp>
      <p:pic>
        <p:nvPicPr>
          <p:cNvPr id="1145" name="Google Shape;1145;p8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449075" y="721738"/>
            <a:ext cx="5638588" cy="4105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8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Software Time Breakdown</a:t>
            </a:r>
            <a:endParaRPr/>
          </a:p>
        </p:txBody>
      </p:sp>
      <p:sp>
        <p:nvSpPr>
          <p:cNvPr id="1151" name="Google Shape;1151;p8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75</a:t>
            </a:fld>
            <a:endParaRPr/>
          </a:p>
        </p:txBody>
      </p:sp>
      <p:pic>
        <p:nvPicPr>
          <p:cNvPr id="1152" name="Google Shape;1152;p8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4612" y="478600"/>
            <a:ext cx="9633224" cy="41863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156"/>
        <p:cNvGrpSpPr/>
        <p:nvPr/>
      </p:nvGrpSpPr>
      <p:grpSpPr>
        <a:xfrm>
          <a:off x="0" y="0"/>
          <a:ext cx="0" cy="0"/>
          <a:chOff x="0" y="0"/>
          <a:chExt cx="0" cy="0"/>
        </a:xfrm>
      </p:grpSpPr>
      <p:sp>
        <p:nvSpPr>
          <p:cNvPr id="1157" name="Google Shape;1157;p88"/>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Enclosure</a:t>
            </a:r>
            <a:endParaRPr sz="4310" b="1">
              <a:solidFill>
                <a:srgbClr val="EFEFEF"/>
              </a:solidFill>
            </a:endParaRPr>
          </a:p>
        </p:txBody>
      </p:sp>
      <p:sp>
        <p:nvSpPr>
          <p:cNvPr id="1158" name="Google Shape;1158;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8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Material Selection</a:t>
            </a:r>
            <a:endParaRPr/>
          </a:p>
        </p:txBody>
      </p:sp>
      <p:sp>
        <p:nvSpPr>
          <p:cNvPr id="1164" name="Google Shape;1164;p89"/>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Colored acrylic </a:t>
            </a:r>
            <a:r>
              <a:rPr lang="en"/>
              <a:t>was chosen for the enclosure due to its low mass and cost per square foot, its inherent water resistance, and the ease with which it can be manufactured.</a:t>
            </a:r>
            <a:endParaRPr/>
          </a:p>
          <a:p>
            <a:pPr marL="457200" lvl="0" indent="-342900" algn="l" rtl="0">
              <a:spcBef>
                <a:spcPts val="1200"/>
              </a:spcBef>
              <a:spcAft>
                <a:spcPts val="0"/>
              </a:spcAft>
              <a:buSzPts val="1800"/>
              <a:buChar char="●"/>
            </a:pPr>
            <a:r>
              <a:rPr lang="en"/>
              <a:t>Other materials considered include Aluminum 6061, wood, and PLA</a:t>
            </a:r>
            <a:endParaRPr/>
          </a:p>
          <a:p>
            <a:pPr marL="914400" lvl="1" indent="-317500" algn="l" rtl="0">
              <a:spcBef>
                <a:spcPts val="0"/>
              </a:spcBef>
              <a:spcAft>
                <a:spcPts val="0"/>
              </a:spcAft>
              <a:buSzPts val="1400"/>
              <a:buChar char="○"/>
            </a:pPr>
            <a:r>
              <a:rPr lang="en"/>
              <a:t>Aluminum 6061 determined to be too massive and too expensive compared to acrylic</a:t>
            </a:r>
            <a:endParaRPr/>
          </a:p>
          <a:p>
            <a:pPr marL="914400" lvl="1" indent="-317500" algn="l" rtl="0">
              <a:spcBef>
                <a:spcPts val="0"/>
              </a:spcBef>
              <a:spcAft>
                <a:spcPts val="0"/>
              </a:spcAft>
              <a:buSzPts val="1400"/>
              <a:buChar char="○"/>
            </a:pPr>
            <a:r>
              <a:rPr lang="en"/>
              <a:t>Wood determined to be too difficult to weatherproof</a:t>
            </a:r>
            <a:endParaRPr/>
          </a:p>
          <a:p>
            <a:pPr marL="914400" lvl="1" indent="-317500" algn="l" rtl="0">
              <a:spcBef>
                <a:spcPts val="0"/>
              </a:spcBef>
              <a:spcAft>
                <a:spcPts val="0"/>
              </a:spcAft>
              <a:buSzPts val="1400"/>
              <a:buChar char="○"/>
            </a:pPr>
            <a:r>
              <a:rPr lang="en"/>
              <a:t>PLA determined to be too expensive and too difficult to manufacture due to the enclosure size</a:t>
            </a:r>
            <a:endParaRPr/>
          </a:p>
        </p:txBody>
      </p:sp>
      <p:sp>
        <p:nvSpPr>
          <p:cNvPr id="1165" name="Google Shape;1165;p8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9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Acrylic Characteristics</a:t>
            </a:r>
            <a:endParaRPr/>
          </a:p>
        </p:txBody>
      </p:sp>
      <p:sp>
        <p:nvSpPr>
          <p:cNvPr id="1171" name="Google Shape;1171;p90"/>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Density: 0.043 lb/in^3</a:t>
            </a:r>
            <a:endParaRPr/>
          </a:p>
          <a:p>
            <a:pPr marL="0" lvl="0" indent="0" algn="l" rtl="0">
              <a:spcBef>
                <a:spcPts val="1200"/>
              </a:spcBef>
              <a:spcAft>
                <a:spcPts val="0"/>
              </a:spcAft>
              <a:buNone/>
            </a:pPr>
            <a:r>
              <a:rPr lang="en"/>
              <a:t>Temperature range: -40° to 170° F</a:t>
            </a:r>
            <a:endParaRPr/>
          </a:p>
          <a:p>
            <a:pPr marL="0" lvl="0" indent="0" algn="l" rtl="0">
              <a:spcBef>
                <a:spcPts val="1200"/>
              </a:spcBef>
              <a:spcAft>
                <a:spcPts val="0"/>
              </a:spcAft>
              <a:buNone/>
            </a:pPr>
            <a:r>
              <a:rPr lang="en"/>
              <a:t>Tensile Strength: 10,500 psi</a:t>
            </a:r>
            <a:endParaRPr/>
          </a:p>
          <a:p>
            <a:pPr marL="0" lvl="0" indent="0" algn="l" rtl="0">
              <a:spcBef>
                <a:spcPts val="1200"/>
              </a:spcBef>
              <a:spcAft>
                <a:spcPts val="1200"/>
              </a:spcAft>
              <a:buNone/>
            </a:pPr>
            <a:endParaRPr/>
          </a:p>
        </p:txBody>
      </p:sp>
      <p:sp>
        <p:nvSpPr>
          <p:cNvPr id="1172" name="Google Shape;1172;p9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78</a:t>
            </a:fld>
            <a:endParaRPr/>
          </a:p>
        </p:txBody>
      </p:sp>
      <p:pic>
        <p:nvPicPr>
          <p:cNvPr id="1173" name="Google Shape;1173;p90"/>
          <p:cNvPicPr preferRelativeResize="0"/>
          <p:nvPr/>
        </p:nvPicPr>
        <p:blipFill>
          <a:blip r:embed="rId3">
            <a:alphaModFix/>
          </a:blip>
          <a:stretch>
            <a:fillRect/>
          </a:stretch>
        </p:blipFill>
        <p:spPr>
          <a:xfrm>
            <a:off x="5384375" y="732575"/>
            <a:ext cx="3333750" cy="2171700"/>
          </a:xfrm>
          <a:prstGeom prst="rect">
            <a:avLst/>
          </a:prstGeom>
          <a:noFill/>
          <a:ln>
            <a:noFill/>
          </a:ln>
        </p:spPr>
      </p:pic>
      <p:sp>
        <p:nvSpPr>
          <p:cNvPr id="1174" name="Google Shape;1174;p90"/>
          <p:cNvSpPr txBox="1"/>
          <p:nvPr/>
        </p:nvSpPr>
        <p:spPr>
          <a:xfrm>
            <a:off x="7474750" y="2263950"/>
            <a:ext cx="140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Image from McMaster-Carr</a:t>
            </a:r>
            <a:endParaRPr>
              <a:latin typeface="Helvetica Neue"/>
              <a:ea typeface="Helvetica Neue"/>
              <a:cs typeface="Helvetica Neue"/>
              <a:sym typeface="Helvetica Neue"/>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9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Weather Deployment Process</a:t>
            </a:r>
            <a:endParaRPr/>
          </a:p>
        </p:txBody>
      </p:sp>
      <p:sp>
        <p:nvSpPr>
          <p:cNvPr id="1180" name="Google Shape;1180;p91"/>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a:t>Before deployment, weather predictions will be taken from the </a:t>
            </a:r>
            <a:r>
              <a:rPr lang="en" u="sng">
                <a:solidFill>
                  <a:schemeClr val="hlink"/>
                </a:solidFill>
                <a:hlinkClick r:id="rId3"/>
              </a:rPr>
              <a:t>AccuWeather API</a:t>
            </a:r>
            <a:r>
              <a:rPr lang="en"/>
              <a:t>.</a:t>
            </a:r>
            <a:endParaRPr/>
          </a:p>
          <a:p>
            <a:pPr marL="457200" lvl="0" indent="-342900" algn="l" rtl="0">
              <a:spcBef>
                <a:spcPts val="1200"/>
              </a:spcBef>
              <a:spcAft>
                <a:spcPts val="0"/>
              </a:spcAft>
              <a:buSzPts val="1800"/>
              <a:buChar char="●"/>
            </a:pPr>
            <a:r>
              <a:rPr lang="en"/>
              <a:t>If predicted temperatures are outside than the component operating temperatures, the </a:t>
            </a:r>
            <a:r>
              <a:rPr lang="en" b="1"/>
              <a:t>system will not be deployed</a:t>
            </a:r>
            <a:endParaRPr b="1"/>
          </a:p>
          <a:p>
            <a:pPr marL="457200" lvl="0" indent="-342900" algn="l" rtl="0">
              <a:spcBef>
                <a:spcPts val="0"/>
              </a:spcBef>
              <a:spcAft>
                <a:spcPts val="0"/>
              </a:spcAft>
              <a:buSzPts val="1800"/>
              <a:buChar char="●"/>
            </a:pPr>
            <a:r>
              <a:rPr lang="en"/>
              <a:t>If the forecast does not predict clear skies, the </a:t>
            </a:r>
            <a:r>
              <a:rPr lang="en" b="1"/>
              <a:t>system will not be deployed</a:t>
            </a:r>
            <a:r>
              <a:rPr lang="en"/>
              <a:t>.</a:t>
            </a:r>
            <a:endParaRPr/>
          </a:p>
          <a:p>
            <a:pPr marL="457200" lvl="0" indent="-342900" algn="l" rtl="0">
              <a:spcBef>
                <a:spcPts val="0"/>
              </a:spcBef>
              <a:spcAft>
                <a:spcPts val="0"/>
              </a:spcAft>
              <a:buSzPts val="1800"/>
              <a:buChar char="●"/>
            </a:pPr>
            <a:r>
              <a:rPr lang="en"/>
              <a:t>If clear skies are predicted, the system will be deployed with the IR thermometer taking data</a:t>
            </a:r>
            <a:endParaRPr/>
          </a:p>
          <a:p>
            <a:pPr marL="1371600" lvl="1" indent="-317500" algn="l" rtl="0">
              <a:spcBef>
                <a:spcPts val="0"/>
              </a:spcBef>
              <a:spcAft>
                <a:spcPts val="0"/>
              </a:spcAft>
              <a:buSzPts val="1400"/>
              <a:buChar char="○"/>
            </a:pPr>
            <a:r>
              <a:rPr lang="en" sz="1800"/>
              <a:t>If at any point the IR thermometer detects cloud cover, the </a:t>
            </a:r>
            <a:r>
              <a:rPr lang="en" sz="1800" b="1"/>
              <a:t>enclosure window will close</a:t>
            </a:r>
            <a:r>
              <a:rPr lang="en" sz="1800"/>
              <a:t> to protect the camera, lens, and electronics</a:t>
            </a:r>
            <a:endParaRPr sz="1800"/>
          </a:p>
        </p:txBody>
      </p:sp>
      <p:sp>
        <p:nvSpPr>
          <p:cNvPr id="1181" name="Google Shape;1181;p9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Objectives</a:t>
            </a:r>
            <a:endParaRPr/>
          </a:p>
        </p:txBody>
      </p:sp>
      <p:graphicFrame>
        <p:nvGraphicFramePr>
          <p:cNvPr id="182" name="Google Shape;182;p20"/>
          <p:cNvGraphicFramePr/>
          <p:nvPr/>
        </p:nvGraphicFramePr>
        <p:xfrm>
          <a:off x="661900" y="817700"/>
          <a:ext cx="7820200" cy="3667965"/>
        </p:xfrm>
        <a:graphic>
          <a:graphicData uri="http://schemas.openxmlformats.org/drawingml/2006/table">
            <a:tbl>
              <a:tblPr>
                <a:noFill/>
                <a:tableStyleId>{E18D6895-F6FA-44B1-86B1-A99637D5D8EA}</a:tableStyleId>
              </a:tblPr>
              <a:tblGrid>
                <a:gridCol w="2015775">
                  <a:extLst>
                    <a:ext uri="{9D8B030D-6E8A-4147-A177-3AD203B41FA5}">
                      <a16:colId xmlns:a16="http://schemas.microsoft.com/office/drawing/2014/main" val="20000"/>
                    </a:ext>
                  </a:extLst>
                </a:gridCol>
                <a:gridCol w="1969450">
                  <a:extLst>
                    <a:ext uri="{9D8B030D-6E8A-4147-A177-3AD203B41FA5}">
                      <a16:colId xmlns:a16="http://schemas.microsoft.com/office/drawing/2014/main" val="20001"/>
                    </a:ext>
                  </a:extLst>
                </a:gridCol>
                <a:gridCol w="3834975">
                  <a:extLst>
                    <a:ext uri="{9D8B030D-6E8A-4147-A177-3AD203B41FA5}">
                      <a16:colId xmlns:a16="http://schemas.microsoft.com/office/drawing/2014/main" val="20002"/>
                    </a:ext>
                  </a:extLst>
                </a:gridCol>
              </a:tblGrid>
              <a:tr h="358100">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Subsystem</a:t>
                      </a:r>
                      <a:endParaRPr sz="115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Capability</a:t>
                      </a:r>
                      <a:endParaRPr sz="115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Level 3 Success</a:t>
                      </a:r>
                      <a:endParaRPr sz="1150"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0"/>
                  </a:ext>
                </a:extLst>
              </a:tr>
              <a:tr h="708625">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Software - Algorithm</a:t>
                      </a:r>
                      <a:endParaRPr sz="115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Detect Pattern of Life (POL)</a:t>
                      </a:r>
                      <a:endParaRPr sz="115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Autonomously</a:t>
                      </a:r>
                      <a:r>
                        <a:rPr lang="en" sz="1150">
                          <a:latin typeface="Helvetica Neue"/>
                          <a:ea typeface="Helvetica Neue"/>
                          <a:cs typeface="Helvetica Neue"/>
                          <a:sym typeface="Helvetica Neue"/>
                        </a:rPr>
                        <a:t> compare observed orbital behaviors against historical POLs, distinguish changes, and </a:t>
                      </a:r>
                      <a:r>
                        <a:rPr lang="en" sz="1150" b="1">
                          <a:latin typeface="Helvetica Neue"/>
                          <a:ea typeface="Helvetica Neue"/>
                          <a:cs typeface="Helvetica Neue"/>
                          <a:sym typeface="Helvetica Neue"/>
                        </a:rPr>
                        <a:t>characterize events</a:t>
                      </a:r>
                      <a:endParaRPr sz="1150"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1"/>
                  </a:ext>
                </a:extLst>
              </a:tr>
              <a:tr h="650600">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Software - Data</a:t>
                      </a:r>
                      <a:endParaRPr sz="115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Camera Data Transfer and Storage</a:t>
                      </a:r>
                      <a:endParaRPr sz="115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Camera subsystem </a:t>
                      </a:r>
                      <a:r>
                        <a:rPr lang="en" sz="1150" b="1">
                          <a:latin typeface="Helvetica Neue"/>
                          <a:ea typeface="Helvetica Neue"/>
                          <a:cs typeface="Helvetica Neue"/>
                          <a:sym typeface="Helvetica Neue"/>
                        </a:rPr>
                        <a:t>sends data to server</a:t>
                      </a:r>
                      <a:r>
                        <a:rPr lang="en" sz="1150">
                          <a:latin typeface="Helvetica Neue"/>
                          <a:ea typeface="Helvetica Neue"/>
                          <a:cs typeface="Helvetica Neue"/>
                          <a:sym typeface="Helvetica Neue"/>
                        </a:rPr>
                        <a:t> to be analyzed autonomously</a:t>
                      </a:r>
                      <a:endParaRPr sz="115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2"/>
                  </a:ext>
                </a:extLst>
              </a:tr>
              <a:tr h="708625">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Communication and Software</a:t>
                      </a:r>
                      <a:endParaRPr sz="115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Tip and Cue</a:t>
                      </a:r>
                      <a:endParaRPr sz="115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Autonomously </a:t>
                      </a:r>
                      <a:r>
                        <a:rPr lang="en" sz="1150" b="1">
                          <a:latin typeface="Helvetica Neue"/>
                          <a:ea typeface="Helvetica Neue"/>
                          <a:cs typeface="Helvetica Neue"/>
                          <a:sym typeface="Helvetica Neue"/>
                        </a:rPr>
                        <a:t>send alerts</a:t>
                      </a:r>
                      <a:r>
                        <a:rPr lang="en" sz="1150">
                          <a:latin typeface="Helvetica Neue"/>
                          <a:ea typeface="Helvetica Neue"/>
                          <a:cs typeface="Helvetica Neue"/>
                          <a:sym typeface="Helvetica Neue"/>
                        </a:rPr>
                        <a:t> based on recognized events</a:t>
                      </a:r>
                      <a:endParaRPr sz="115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3"/>
                  </a:ext>
                </a:extLst>
              </a:tr>
              <a:tr h="708625">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Mechanical - Enclosure</a:t>
                      </a:r>
                      <a:endParaRPr sz="115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Enclosure for System</a:t>
                      </a:r>
                      <a:endParaRPr sz="115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Enclosure autonomously </a:t>
                      </a:r>
                      <a:r>
                        <a:rPr lang="en" sz="1150" b="1">
                          <a:latin typeface="Helvetica Neue"/>
                          <a:ea typeface="Helvetica Neue"/>
                          <a:cs typeface="Helvetica Neue"/>
                          <a:sym typeface="Helvetica Neue"/>
                        </a:rPr>
                        <a:t>responds to weather conditions</a:t>
                      </a:r>
                      <a:endParaRPr sz="1150" b="1">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4"/>
                  </a:ext>
                </a:extLst>
              </a:tr>
              <a:tr h="533375">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Electronics</a:t>
                      </a:r>
                      <a:endParaRPr sz="1150" b="1">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a:latin typeface="Helvetica Neue"/>
                          <a:ea typeface="Helvetica Neue"/>
                          <a:cs typeface="Helvetica Neue"/>
                          <a:sym typeface="Helvetica Neue"/>
                        </a:rPr>
                        <a:t>Collection and Processing</a:t>
                      </a:r>
                      <a:endParaRPr sz="1150">
                        <a:latin typeface="Helvetica Neue"/>
                        <a:ea typeface="Helvetica Neue"/>
                        <a:cs typeface="Helvetica Neue"/>
                        <a:sym typeface="Helvetica Neue"/>
                      </a:endParaRPr>
                    </a:p>
                  </a:txBody>
                  <a:tcPr marL="91425" marR="91425" marT="91425" marB="91425"/>
                </a:tc>
                <a:tc>
                  <a:txBody>
                    <a:bodyPr/>
                    <a:lstStyle/>
                    <a:p>
                      <a:pPr marL="0" lvl="0" indent="0" algn="ctr" rtl="0">
                        <a:spcBef>
                          <a:spcPts val="0"/>
                        </a:spcBef>
                        <a:spcAft>
                          <a:spcPts val="0"/>
                        </a:spcAft>
                        <a:buNone/>
                      </a:pPr>
                      <a:r>
                        <a:rPr lang="en" sz="1150" b="1">
                          <a:latin typeface="Helvetica Neue"/>
                          <a:ea typeface="Helvetica Neue"/>
                          <a:cs typeface="Helvetica Neue"/>
                          <a:sym typeface="Helvetica Neue"/>
                        </a:rPr>
                        <a:t>Collect and Process</a:t>
                      </a:r>
                      <a:r>
                        <a:rPr lang="en" sz="1150">
                          <a:latin typeface="Helvetica Neue"/>
                          <a:ea typeface="Helvetica Neue"/>
                          <a:cs typeface="Helvetica Neue"/>
                          <a:sym typeface="Helvetica Neue"/>
                        </a:rPr>
                        <a:t> image data autonomously</a:t>
                      </a:r>
                      <a:endParaRPr sz="1150">
                        <a:latin typeface="Helvetica Neue"/>
                        <a:ea typeface="Helvetica Neue"/>
                        <a:cs typeface="Helvetica Neue"/>
                        <a:sym typeface="Helvetica Neue"/>
                      </a:endParaRPr>
                    </a:p>
                  </a:txBody>
                  <a:tcPr marL="91425" marR="91425" marT="91425" marB="91425"/>
                </a:tc>
                <a:extLst>
                  <a:ext uri="{0D108BD9-81ED-4DB2-BD59-A6C34878D82A}">
                    <a16:rowId xmlns:a16="http://schemas.microsoft.com/office/drawing/2014/main" val="10005"/>
                  </a:ext>
                </a:extLst>
              </a:tr>
            </a:tbl>
          </a:graphicData>
        </a:graphic>
      </p:graphicFrame>
      <p:sp>
        <p:nvSpPr>
          <p:cNvPr id="183" name="Google Shape;183;p2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a:t>
            </a:fld>
            <a:endParaRPr/>
          </a:p>
        </p:txBody>
      </p:sp>
      <p:sp>
        <p:nvSpPr>
          <p:cNvPr id="184" name="Google Shape;184;p20"/>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85" name="Google Shape;185;p20"/>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86" name="Google Shape;186;p20"/>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87" name="Google Shape;187;p20"/>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188" name="Google Shape;188;p20"/>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189" name="Google Shape;189;p20"/>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9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Weather Precautions</a:t>
            </a:r>
            <a:endParaRPr/>
          </a:p>
        </p:txBody>
      </p:sp>
      <p:sp>
        <p:nvSpPr>
          <p:cNvPr id="1187" name="Google Shape;1187;p92"/>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a:t>There will be a temperature/humidity sensor inside the enclosure</a:t>
            </a:r>
            <a:endParaRPr/>
          </a:p>
          <a:p>
            <a:pPr marL="457200" lvl="0" indent="-342900" algn="l" rtl="0">
              <a:spcBef>
                <a:spcPts val="1200"/>
              </a:spcBef>
              <a:spcAft>
                <a:spcPts val="0"/>
              </a:spcAft>
              <a:buSzPts val="1800"/>
              <a:buChar char="●"/>
            </a:pPr>
            <a:r>
              <a:rPr lang="en"/>
              <a:t>If temperature or humidity readings are outside operating ranges, the </a:t>
            </a:r>
            <a:r>
              <a:rPr lang="en" b="1"/>
              <a:t>enclosure window will close</a:t>
            </a:r>
            <a:r>
              <a:rPr lang="en"/>
              <a:t>, and the </a:t>
            </a:r>
            <a:r>
              <a:rPr lang="en" b="1"/>
              <a:t>power will turn off</a:t>
            </a:r>
            <a:r>
              <a:rPr lang="en"/>
              <a:t> to protect the components</a:t>
            </a:r>
            <a:endParaRPr/>
          </a:p>
          <a:p>
            <a:pPr marL="0" lvl="0" indent="0" algn="l" rtl="0">
              <a:spcBef>
                <a:spcPts val="1200"/>
              </a:spcBef>
              <a:spcAft>
                <a:spcPts val="0"/>
              </a:spcAft>
              <a:buNone/>
            </a:pPr>
            <a:r>
              <a:rPr lang="en"/>
              <a:t>There will be </a:t>
            </a:r>
            <a:r>
              <a:rPr lang="en" b="1"/>
              <a:t>removable insulation</a:t>
            </a:r>
            <a:r>
              <a:rPr lang="en"/>
              <a:t> on the enclosure interior</a:t>
            </a:r>
            <a:endParaRPr/>
          </a:p>
          <a:p>
            <a:pPr marL="457200" lvl="0" indent="-342900" algn="l" rtl="0">
              <a:spcBef>
                <a:spcPts val="1200"/>
              </a:spcBef>
              <a:spcAft>
                <a:spcPts val="0"/>
              </a:spcAft>
              <a:buSzPts val="1800"/>
              <a:buChar char="●"/>
            </a:pPr>
            <a:r>
              <a:rPr lang="en"/>
              <a:t>This will help retain the heat produced by the electronics in cold temperatures</a:t>
            </a:r>
            <a:endParaRPr/>
          </a:p>
          <a:p>
            <a:pPr marL="457200" lvl="0" indent="-342900" algn="l" rtl="0">
              <a:spcBef>
                <a:spcPts val="0"/>
              </a:spcBef>
              <a:spcAft>
                <a:spcPts val="0"/>
              </a:spcAft>
              <a:buSzPts val="1800"/>
              <a:buChar char="●"/>
            </a:pPr>
            <a:r>
              <a:rPr lang="en"/>
              <a:t>In warmer temperatures, the insulation is not needed</a:t>
            </a:r>
            <a:endParaRPr/>
          </a:p>
          <a:p>
            <a:pPr marL="0" lvl="0" indent="0" algn="l" rtl="0">
              <a:spcBef>
                <a:spcPts val="1200"/>
              </a:spcBef>
              <a:spcAft>
                <a:spcPts val="1200"/>
              </a:spcAft>
              <a:buNone/>
            </a:pPr>
            <a:r>
              <a:rPr lang="en"/>
              <a:t>To seal the door a weather strip will be used to prevent moisture from entering the enclosure while the door is closed</a:t>
            </a:r>
            <a:endParaRPr/>
          </a:p>
        </p:txBody>
      </p:sp>
      <p:sp>
        <p:nvSpPr>
          <p:cNvPr id="1188" name="Google Shape;1188;p9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9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Infrared Thermometer</a:t>
            </a:r>
            <a:endParaRPr/>
          </a:p>
        </p:txBody>
      </p:sp>
      <p:sp>
        <p:nvSpPr>
          <p:cNvPr id="1194" name="Google Shape;1194;p93"/>
          <p:cNvSpPr txBox="1">
            <a:spLocks noGrp="1"/>
          </p:cNvSpPr>
          <p:nvPr>
            <p:ph type="body" idx="1"/>
          </p:nvPr>
        </p:nvSpPr>
        <p:spPr>
          <a:xfrm>
            <a:off x="390975" y="732575"/>
            <a:ext cx="41811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 IR thermometer pointed along the camera's line of sight will </a:t>
            </a:r>
            <a:r>
              <a:rPr lang="en" b="1"/>
              <a:t>remotely determine the temperature of the sky</a:t>
            </a:r>
            <a:endParaRPr b="1"/>
          </a:p>
          <a:p>
            <a:pPr marL="0" lvl="0" indent="0" algn="l" rtl="0">
              <a:spcBef>
                <a:spcPts val="1200"/>
              </a:spcBef>
              <a:spcAft>
                <a:spcPts val="0"/>
              </a:spcAft>
              <a:buNone/>
            </a:pPr>
            <a:r>
              <a:rPr lang="en"/>
              <a:t>A cloudy sky reflects heat back to Earth, while a clear sky does not:</a:t>
            </a:r>
            <a:endParaRPr/>
          </a:p>
          <a:p>
            <a:pPr marL="457200" lvl="0" indent="-342900" algn="l" rtl="0">
              <a:spcBef>
                <a:spcPts val="1200"/>
              </a:spcBef>
              <a:spcAft>
                <a:spcPts val="0"/>
              </a:spcAft>
              <a:buSzPts val="1800"/>
              <a:buChar char="●"/>
            </a:pPr>
            <a:r>
              <a:rPr lang="en"/>
              <a:t>Cloudy skies are around 10°C warmer than clear skies</a:t>
            </a:r>
            <a:endParaRPr/>
          </a:p>
          <a:p>
            <a:pPr marL="457200" lvl="0" indent="-342900" algn="l" rtl="0">
              <a:spcBef>
                <a:spcPts val="0"/>
              </a:spcBef>
              <a:spcAft>
                <a:spcPts val="0"/>
              </a:spcAft>
              <a:buSzPts val="1800"/>
              <a:buChar char="●"/>
            </a:pPr>
            <a:r>
              <a:rPr lang="en"/>
              <a:t>If skies are cloudy, observations will not be taken</a:t>
            </a:r>
            <a:endParaRPr/>
          </a:p>
        </p:txBody>
      </p:sp>
      <p:sp>
        <p:nvSpPr>
          <p:cNvPr id="1195" name="Google Shape;1195;p9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81</a:t>
            </a:fld>
            <a:endParaRPr/>
          </a:p>
        </p:txBody>
      </p:sp>
      <p:pic>
        <p:nvPicPr>
          <p:cNvPr id="1196" name="Google Shape;1196;p9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788775" y="1077113"/>
            <a:ext cx="3879511" cy="3241512"/>
          </a:xfrm>
          <a:prstGeom prst="rect">
            <a:avLst/>
          </a:prstGeom>
          <a:noFill/>
          <a:ln>
            <a:noFill/>
          </a:ln>
        </p:spPr>
      </p:pic>
      <p:sp>
        <p:nvSpPr>
          <p:cNvPr id="1197" name="Google Shape;1197;p93"/>
          <p:cNvSpPr txBox="1"/>
          <p:nvPr/>
        </p:nvSpPr>
        <p:spPr>
          <a:xfrm>
            <a:off x="5723525" y="4395850"/>
            <a:ext cx="20100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Helvetica Neue"/>
                <a:ea typeface="Helvetica Neue"/>
                <a:cs typeface="Helvetica Neue"/>
                <a:sym typeface="Helvetica Neue"/>
              </a:rPr>
              <a:t>Image from My NASA Data</a:t>
            </a:r>
            <a:endParaRPr sz="1100">
              <a:latin typeface="Helvetica Neue"/>
              <a:ea typeface="Helvetica Neue"/>
              <a:cs typeface="Helvetica Neue"/>
              <a:sym typeface="Helvetica Neue"/>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9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Infrared Thermometer Characteristics</a:t>
            </a:r>
            <a:endParaRPr/>
          </a:p>
        </p:txBody>
      </p:sp>
      <p:sp>
        <p:nvSpPr>
          <p:cNvPr id="1203" name="Google Shape;1203;p94"/>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MLX90614 Infrared Thermometer:</a:t>
            </a:r>
            <a:endParaRPr/>
          </a:p>
          <a:p>
            <a:pPr marL="457200" lvl="0" indent="-342900" algn="l" rtl="0">
              <a:spcBef>
                <a:spcPts val="1200"/>
              </a:spcBef>
              <a:spcAft>
                <a:spcPts val="0"/>
              </a:spcAft>
              <a:buSzPts val="1800"/>
              <a:buChar char="●"/>
            </a:pPr>
            <a:r>
              <a:rPr lang="en"/>
              <a:t>5V DC</a:t>
            </a:r>
            <a:endParaRPr/>
          </a:p>
          <a:p>
            <a:pPr marL="457200" lvl="0" indent="-342900" algn="l" rtl="0">
              <a:spcBef>
                <a:spcPts val="0"/>
              </a:spcBef>
              <a:spcAft>
                <a:spcPts val="0"/>
              </a:spcAft>
              <a:buSzPts val="1800"/>
              <a:buChar char="●"/>
            </a:pPr>
            <a:r>
              <a:rPr lang="en"/>
              <a:t>0.02 °C resolution</a:t>
            </a:r>
            <a:endParaRPr/>
          </a:p>
          <a:p>
            <a:pPr marL="457200" lvl="0" indent="-342900" algn="l" rtl="0">
              <a:spcBef>
                <a:spcPts val="0"/>
              </a:spcBef>
              <a:spcAft>
                <a:spcPts val="0"/>
              </a:spcAft>
              <a:buSzPts val="1800"/>
              <a:buChar char="●"/>
            </a:pPr>
            <a:r>
              <a:rPr lang="en"/>
              <a:t>Sensor temperature range -40 to +125 °C</a:t>
            </a:r>
            <a:endParaRPr/>
          </a:p>
          <a:p>
            <a:pPr marL="457200" lvl="0" indent="-342900" algn="l" rtl="0">
              <a:spcBef>
                <a:spcPts val="0"/>
              </a:spcBef>
              <a:spcAft>
                <a:spcPts val="0"/>
              </a:spcAft>
              <a:buSzPts val="1800"/>
              <a:buChar char="●"/>
            </a:pPr>
            <a:r>
              <a:rPr lang="en"/>
              <a:t>Observation range -70 to +380 °C</a:t>
            </a:r>
            <a:endParaRPr/>
          </a:p>
        </p:txBody>
      </p:sp>
      <p:pic>
        <p:nvPicPr>
          <p:cNvPr id="1204" name="Google Shape;1204;p9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10575" y="1601038"/>
            <a:ext cx="1941424" cy="1941425"/>
          </a:xfrm>
          <a:prstGeom prst="rect">
            <a:avLst/>
          </a:prstGeom>
          <a:noFill/>
          <a:ln>
            <a:noFill/>
          </a:ln>
        </p:spPr>
      </p:pic>
      <p:sp>
        <p:nvSpPr>
          <p:cNvPr id="1205" name="Google Shape;1205;p9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82</a:t>
            </a:fld>
            <a:endParaRPr/>
          </a:p>
        </p:txBody>
      </p:sp>
      <p:sp>
        <p:nvSpPr>
          <p:cNvPr id="1206" name="Google Shape;1206;p94"/>
          <p:cNvSpPr txBox="1"/>
          <p:nvPr/>
        </p:nvSpPr>
        <p:spPr>
          <a:xfrm>
            <a:off x="6510575" y="3889775"/>
            <a:ext cx="617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Image from Sparkfun</a:t>
            </a:r>
            <a:endParaRPr>
              <a:latin typeface="Helvetica Neue"/>
              <a:ea typeface="Helvetica Neue"/>
              <a:cs typeface="Helvetica Neue"/>
              <a:sym typeface="Helvetica Neue"/>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9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Humidity</a:t>
            </a:r>
            <a:endParaRPr/>
          </a:p>
        </p:txBody>
      </p:sp>
      <p:sp>
        <p:nvSpPr>
          <p:cNvPr id="1212" name="Google Shape;1212;p95"/>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 </a:t>
            </a:r>
            <a:r>
              <a:rPr lang="en" b="1"/>
              <a:t>temperature and humidity sensor</a:t>
            </a:r>
            <a:r>
              <a:rPr lang="en"/>
              <a:t> inside the enclosure will take continuous to ensure that weather conditions are within operating ranges for the equipment.</a:t>
            </a:r>
            <a:endParaRPr/>
          </a:p>
          <a:p>
            <a:pPr marL="0" lvl="0" indent="0" algn="l" rtl="0">
              <a:spcBef>
                <a:spcPts val="1200"/>
              </a:spcBef>
              <a:spcAft>
                <a:spcPts val="0"/>
              </a:spcAft>
              <a:buNone/>
            </a:pPr>
            <a:r>
              <a:rPr lang="en"/>
              <a:t>When relative humidity is high and the temperature of the components is lower than the temperature of the air, there is a chance that water in the air may condense</a:t>
            </a:r>
            <a:endParaRPr/>
          </a:p>
          <a:p>
            <a:pPr marL="457200" lvl="0" indent="-342900" algn="l" rtl="0">
              <a:spcBef>
                <a:spcPts val="1200"/>
              </a:spcBef>
              <a:spcAft>
                <a:spcPts val="0"/>
              </a:spcAft>
              <a:buSzPts val="1800"/>
              <a:buChar char="●"/>
            </a:pPr>
            <a:r>
              <a:rPr lang="en"/>
              <a:t>A </a:t>
            </a:r>
            <a:r>
              <a:rPr lang="en" b="1"/>
              <a:t>conformal coating</a:t>
            </a:r>
            <a:r>
              <a:rPr lang="en"/>
              <a:t> will be applied to the electronics to prevent condensation from damaging the components.</a:t>
            </a:r>
            <a:endParaRPr/>
          </a:p>
        </p:txBody>
      </p:sp>
      <p:sp>
        <p:nvSpPr>
          <p:cNvPr id="1213" name="Google Shape;1213;p9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9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Temperature</a:t>
            </a:r>
            <a:endParaRPr/>
          </a:p>
        </p:txBody>
      </p:sp>
      <p:sp>
        <p:nvSpPr>
          <p:cNvPr id="1219" name="Google Shape;1219;p96"/>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Char char="●"/>
            </a:pPr>
            <a:r>
              <a:rPr lang="en"/>
              <a:t>Operating Temperatures</a:t>
            </a:r>
            <a:endParaRPr/>
          </a:p>
          <a:p>
            <a:pPr marL="914400" lvl="1" indent="-310832" algn="l" rtl="0">
              <a:spcBef>
                <a:spcPts val="0"/>
              </a:spcBef>
              <a:spcAft>
                <a:spcPts val="0"/>
              </a:spcAft>
              <a:buSzPct val="100000"/>
              <a:buChar char="○"/>
            </a:pPr>
            <a:r>
              <a:rPr lang="en"/>
              <a:t>Linear Actuator: -26 to +65 C</a:t>
            </a:r>
            <a:endParaRPr/>
          </a:p>
          <a:p>
            <a:pPr marL="914400" lvl="1" indent="-310832" algn="l" rtl="0">
              <a:spcBef>
                <a:spcPts val="0"/>
              </a:spcBef>
              <a:spcAft>
                <a:spcPts val="0"/>
              </a:spcAft>
              <a:buSzPct val="100000"/>
              <a:buChar char="○"/>
            </a:pPr>
            <a:r>
              <a:rPr lang="en"/>
              <a:t>Power Source: -20 to +45 C</a:t>
            </a:r>
            <a:endParaRPr/>
          </a:p>
          <a:p>
            <a:pPr marL="914400" lvl="1" indent="-310832" algn="l" rtl="0">
              <a:spcBef>
                <a:spcPts val="0"/>
              </a:spcBef>
              <a:spcAft>
                <a:spcPts val="0"/>
              </a:spcAft>
              <a:buSzPct val="100000"/>
              <a:buChar char="○"/>
            </a:pPr>
            <a:r>
              <a:rPr lang="en"/>
              <a:t>Onboard Computer: -10 to +45 C (30-90% Humidity)</a:t>
            </a:r>
            <a:endParaRPr/>
          </a:p>
          <a:p>
            <a:pPr marL="914400" lvl="1" indent="-310832" algn="l" rtl="0">
              <a:spcBef>
                <a:spcPts val="0"/>
              </a:spcBef>
              <a:spcAft>
                <a:spcPts val="0"/>
              </a:spcAft>
              <a:buSzPct val="100000"/>
              <a:buChar char="○"/>
            </a:pPr>
            <a:r>
              <a:rPr lang="en"/>
              <a:t>Sensor: -5 C to +50 C</a:t>
            </a:r>
            <a:endParaRPr/>
          </a:p>
          <a:p>
            <a:pPr marL="457200" lvl="0" indent="-334327" algn="l" rtl="0">
              <a:spcBef>
                <a:spcPts val="0"/>
              </a:spcBef>
              <a:spcAft>
                <a:spcPts val="0"/>
              </a:spcAft>
              <a:buSzPct val="100000"/>
              <a:buChar char="●"/>
            </a:pPr>
            <a:r>
              <a:rPr lang="en"/>
              <a:t>Average Environmental Temp: (March)</a:t>
            </a:r>
            <a:endParaRPr/>
          </a:p>
          <a:p>
            <a:pPr marL="914400" lvl="1" indent="-310832" algn="l" rtl="0">
              <a:spcBef>
                <a:spcPts val="0"/>
              </a:spcBef>
              <a:spcAft>
                <a:spcPts val="0"/>
              </a:spcAft>
              <a:buSzPct val="100000"/>
              <a:buChar char="○"/>
            </a:pPr>
            <a:r>
              <a:rPr lang="en"/>
              <a:t>Nederlands: 6 / -9 ˚C</a:t>
            </a:r>
            <a:endParaRPr/>
          </a:p>
          <a:p>
            <a:pPr marL="914400" lvl="1" indent="-310832" algn="l" rtl="0">
              <a:spcBef>
                <a:spcPts val="0"/>
              </a:spcBef>
              <a:spcAft>
                <a:spcPts val="0"/>
              </a:spcAft>
              <a:buSzPct val="100000"/>
              <a:buChar char="○"/>
            </a:pPr>
            <a:r>
              <a:rPr lang="en"/>
              <a:t>Lyons: 13 / 2˚C</a:t>
            </a:r>
            <a:endParaRPr/>
          </a:p>
          <a:p>
            <a:pPr marL="0" lvl="0" indent="0" algn="l" rtl="0">
              <a:spcBef>
                <a:spcPts val="0"/>
              </a:spcBef>
              <a:spcAft>
                <a:spcPts val="0"/>
              </a:spcAft>
              <a:buNone/>
            </a:pPr>
            <a:endParaRPr/>
          </a:p>
          <a:p>
            <a:pPr marL="0" lvl="0" indent="0" algn="l" rtl="0">
              <a:spcBef>
                <a:spcPts val="0"/>
              </a:spcBef>
              <a:spcAft>
                <a:spcPts val="0"/>
              </a:spcAft>
              <a:buNone/>
            </a:pPr>
            <a:r>
              <a:rPr lang="en"/>
              <a:t>Our thermal model shows that the amount of heat the electronics put out will not greatly increase the temperature inside of the box, so the internal temperature is expected to match the ambient temperature.</a:t>
            </a:r>
            <a:endParaRPr/>
          </a:p>
          <a:p>
            <a:pPr marL="0" lvl="0" indent="0" algn="l" rtl="0">
              <a:spcBef>
                <a:spcPts val="0"/>
              </a:spcBef>
              <a:spcAft>
                <a:spcPts val="0"/>
              </a:spcAft>
              <a:buClr>
                <a:schemeClr val="dk1"/>
              </a:buClr>
              <a:buSzPct val="61111"/>
              <a:buFont typeface="Arial"/>
              <a:buNone/>
            </a:pPr>
            <a:endParaRPr/>
          </a:p>
          <a:p>
            <a:pPr marL="0" lvl="0" indent="0" algn="l" rtl="0">
              <a:spcBef>
                <a:spcPts val="0"/>
              </a:spcBef>
              <a:spcAft>
                <a:spcPts val="0"/>
              </a:spcAft>
              <a:buNone/>
            </a:pPr>
            <a:r>
              <a:rPr lang="en"/>
              <a:t>If the temperature is expected to be less than -5C we will not put the box out. If the internal temperature sensor detects temperatures of less than -5C the window will close and all electronics will be put off.</a:t>
            </a:r>
            <a:endParaRPr/>
          </a:p>
        </p:txBody>
      </p:sp>
      <p:sp>
        <p:nvSpPr>
          <p:cNvPr id="1220" name="Google Shape;1220;p9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p9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Linear Actuator</a:t>
            </a:r>
            <a:endParaRPr/>
          </a:p>
        </p:txBody>
      </p:sp>
      <p:sp>
        <p:nvSpPr>
          <p:cNvPr id="1226" name="Google Shape;1226;p97"/>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selected </a:t>
            </a:r>
            <a:r>
              <a:rPr lang="en" u="sng">
                <a:solidFill>
                  <a:schemeClr val="hlink"/>
                </a:solidFill>
                <a:hlinkClick r:id="rId3"/>
              </a:rPr>
              <a:t>linear actuator</a:t>
            </a:r>
            <a:r>
              <a:rPr lang="en"/>
              <a:t> is the ECO-WORTHY 12V 6 inch linear actuator</a:t>
            </a:r>
            <a:endParaRPr/>
          </a:p>
          <a:p>
            <a:pPr marL="457200" lvl="0" indent="-342900" algn="l" rtl="0">
              <a:spcBef>
                <a:spcPts val="1200"/>
              </a:spcBef>
              <a:spcAft>
                <a:spcPts val="0"/>
              </a:spcAft>
              <a:buSzPts val="1800"/>
              <a:buChar char="●"/>
            </a:pPr>
            <a:r>
              <a:rPr lang="en"/>
              <a:t>This actuator is rated for up to 330 lbs</a:t>
            </a:r>
            <a:endParaRPr/>
          </a:p>
          <a:p>
            <a:pPr marL="914400" lvl="1" indent="-317500" algn="l" rtl="0">
              <a:spcBef>
                <a:spcPts val="0"/>
              </a:spcBef>
              <a:spcAft>
                <a:spcPts val="0"/>
              </a:spcAft>
              <a:buSzPts val="1400"/>
              <a:buChar char="○"/>
            </a:pPr>
            <a:r>
              <a:rPr lang="en"/>
              <a:t>This is far </a:t>
            </a:r>
            <a:r>
              <a:rPr lang="en" b="1"/>
              <a:t>more than will be needed for this project</a:t>
            </a:r>
            <a:r>
              <a:rPr lang="en"/>
              <a:t>, but it is the</a:t>
            </a:r>
            <a:r>
              <a:rPr lang="en" b="1"/>
              <a:t> most cost-effective option</a:t>
            </a:r>
            <a:endParaRPr b="1"/>
          </a:p>
          <a:p>
            <a:pPr marL="1371600" lvl="2" indent="-317500" algn="l" rtl="0">
              <a:spcBef>
                <a:spcPts val="0"/>
              </a:spcBef>
              <a:spcAft>
                <a:spcPts val="0"/>
              </a:spcAft>
              <a:buSzPts val="1400"/>
              <a:buChar char="■"/>
            </a:pPr>
            <a:r>
              <a:rPr lang="en"/>
              <a:t>The Aerospace Electronics Center does not have any appropriate actuators for loan</a:t>
            </a:r>
            <a:endParaRPr/>
          </a:p>
          <a:p>
            <a:pPr marL="1371600" lvl="2" indent="-317500" algn="l" rtl="0">
              <a:spcBef>
                <a:spcPts val="0"/>
              </a:spcBef>
              <a:spcAft>
                <a:spcPts val="0"/>
              </a:spcAft>
              <a:buSzPts val="1400"/>
              <a:buChar char="■"/>
            </a:pPr>
            <a:r>
              <a:rPr lang="en"/>
              <a:t>Prof. Schwartz says most linear actuators cost upwards of $100</a:t>
            </a:r>
            <a:endParaRPr/>
          </a:p>
          <a:p>
            <a:pPr marL="457200" lvl="0" indent="-342900" algn="l" rtl="0">
              <a:spcBef>
                <a:spcPts val="0"/>
              </a:spcBef>
              <a:spcAft>
                <a:spcPts val="0"/>
              </a:spcAft>
              <a:buSzPts val="1800"/>
              <a:buChar char="●"/>
            </a:pPr>
            <a:r>
              <a:rPr lang="en"/>
              <a:t>When power is removed, it will </a:t>
            </a:r>
            <a:r>
              <a:rPr lang="en" b="1"/>
              <a:t>stay in its position</a:t>
            </a:r>
            <a:endParaRPr b="1"/>
          </a:p>
          <a:p>
            <a:pPr marL="914400" lvl="1" indent="-317500" algn="l" rtl="0">
              <a:spcBef>
                <a:spcPts val="0"/>
              </a:spcBef>
              <a:spcAft>
                <a:spcPts val="0"/>
              </a:spcAft>
              <a:buSzPts val="1400"/>
              <a:buChar char="○"/>
            </a:pPr>
            <a:r>
              <a:rPr lang="en"/>
              <a:t>This is important because it would otherwise have to be constantly powered to stay closed</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227" name="Google Shape;1227;p9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p98"/>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Stability and Security</a:t>
            </a:r>
            <a:endParaRPr/>
          </a:p>
        </p:txBody>
      </p:sp>
      <p:sp>
        <p:nvSpPr>
          <p:cNvPr id="1233" name="Google Shape;1233;p98"/>
          <p:cNvSpPr txBox="1">
            <a:spLocks noGrp="1"/>
          </p:cNvSpPr>
          <p:nvPr>
            <p:ph type="body" idx="1"/>
          </p:nvPr>
        </p:nvSpPr>
        <p:spPr>
          <a:xfrm>
            <a:off x="390975" y="732575"/>
            <a:ext cx="4463100" cy="39306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b="1"/>
              <a:t>BOTE Tipping Force Calculation</a:t>
            </a:r>
            <a:endParaRPr b="1"/>
          </a:p>
          <a:p>
            <a:pPr marL="0" lvl="0" indent="0" algn="l" rtl="0">
              <a:spcBef>
                <a:spcPts val="1200"/>
              </a:spcBef>
              <a:spcAft>
                <a:spcPts val="0"/>
              </a:spcAft>
              <a:buNone/>
            </a:pPr>
            <a:r>
              <a:rPr lang="en"/>
              <a:t>For the enclosure to tip over, </a:t>
            </a:r>
            <a:r>
              <a:rPr lang="en" i="1"/>
              <a:t>Fh &gt; mgd, </a:t>
            </a:r>
            <a:r>
              <a:rPr lang="en"/>
              <a:t>which rearranges to give </a:t>
            </a:r>
            <a:r>
              <a:rPr lang="en" i="1"/>
              <a:t>F_tip = mgd/h</a:t>
            </a:r>
            <a:endParaRPr/>
          </a:p>
          <a:p>
            <a:pPr marL="457200" lvl="0" indent="-325755" algn="l" rtl="0">
              <a:spcBef>
                <a:spcPts val="1200"/>
              </a:spcBef>
              <a:spcAft>
                <a:spcPts val="0"/>
              </a:spcAft>
              <a:buSzPct val="100000"/>
              <a:buChar char="●"/>
            </a:pPr>
            <a:r>
              <a:rPr lang="en"/>
              <a:t>approximate cg at (8.7, 9, 11) in.</a:t>
            </a:r>
            <a:endParaRPr/>
          </a:p>
          <a:p>
            <a:pPr marL="457200" lvl="0" indent="-325755" algn="l" rtl="0">
              <a:spcBef>
                <a:spcPts val="0"/>
              </a:spcBef>
              <a:spcAft>
                <a:spcPts val="0"/>
              </a:spcAft>
              <a:buSzPct val="100000"/>
              <a:buChar char="●"/>
            </a:pPr>
            <a:r>
              <a:rPr lang="en" i="1"/>
              <a:t>h_max = 24 </a:t>
            </a:r>
            <a:r>
              <a:rPr lang="en"/>
              <a:t>in.</a:t>
            </a:r>
            <a:endParaRPr/>
          </a:p>
          <a:p>
            <a:pPr marL="457200" lvl="0" indent="-325755" algn="l" rtl="0">
              <a:spcBef>
                <a:spcPts val="0"/>
              </a:spcBef>
              <a:spcAft>
                <a:spcPts val="0"/>
              </a:spcAft>
              <a:buSzPct val="100000"/>
              <a:buChar char="●"/>
            </a:pPr>
            <a:r>
              <a:rPr lang="en" i="1"/>
              <a:t>mg = 25 </a:t>
            </a:r>
            <a:r>
              <a:rPr lang="en"/>
              <a:t>lbs.</a:t>
            </a:r>
            <a:endParaRPr i="1"/>
          </a:p>
          <a:p>
            <a:pPr marL="457200" lvl="0" indent="-325755" algn="l" rtl="0">
              <a:spcBef>
                <a:spcPts val="0"/>
              </a:spcBef>
              <a:spcAft>
                <a:spcPts val="0"/>
              </a:spcAft>
              <a:buSzPct val="100000"/>
              <a:buChar char="●"/>
            </a:pPr>
            <a:r>
              <a:rPr lang="en" i="1"/>
              <a:t>d = 9.3 </a:t>
            </a:r>
            <a:r>
              <a:rPr lang="en"/>
              <a:t>in</a:t>
            </a:r>
            <a:endParaRPr/>
          </a:p>
          <a:p>
            <a:pPr marL="0" lvl="0" indent="0" algn="l" rtl="0">
              <a:spcBef>
                <a:spcPts val="1200"/>
              </a:spcBef>
              <a:spcAft>
                <a:spcPts val="0"/>
              </a:spcAft>
              <a:buNone/>
            </a:pPr>
            <a:r>
              <a:rPr lang="en" i="1"/>
              <a:t>F_tip = (25 lbs)(9.3 in)/(24 in) = 9.7 </a:t>
            </a:r>
            <a:r>
              <a:rPr lang="en"/>
              <a:t>lbs</a:t>
            </a:r>
            <a:endParaRPr/>
          </a:p>
          <a:p>
            <a:pPr marL="0" lvl="0" indent="0" algn="l" rtl="0">
              <a:spcBef>
                <a:spcPts val="1200"/>
              </a:spcBef>
              <a:spcAft>
                <a:spcPts val="0"/>
              </a:spcAft>
              <a:buNone/>
            </a:pPr>
            <a:r>
              <a:rPr lang="en"/>
              <a:t>With no additional stability precautions, the enclosure will tip if there is a lateral </a:t>
            </a:r>
            <a:r>
              <a:rPr lang="en" b="1"/>
              <a:t>force greater than 9.7 lbs</a:t>
            </a:r>
            <a:r>
              <a:rPr lang="en"/>
              <a:t>.</a:t>
            </a:r>
            <a:endParaRPr/>
          </a:p>
          <a:p>
            <a:pPr marL="0" lvl="0" indent="0" algn="l" rtl="0">
              <a:spcBef>
                <a:spcPts val="1200"/>
              </a:spcBef>
              <a:spcAft>
                <a:spcPts val="1200"/>
              </a:spcAft>
              <a:buNone/>
            </a:pPr>
            <a:r>
              <a:rPr lang="en"/>
              <a:t>To prevent the components from being accessed without permission, the lid will have a </a:t>
            </a:r>
            <a:r>
              <a:rPr lang="en" b="1"/>
              <a:t>lock</a:t>
            </a:r>
            <a:endParaRPr b="1"/>
          </a:p>
        </p:txBody>
      </p:sp>
      <p:sp>
        <p:nvSpPr>
          <p:cNvPr id="1234" name="Google Shape;1234;p98"/>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86</a:t>
            </a:fld>
            <a:endParaRPr/>
          </a:p>
        </p:txBody>
      </p:sp>
      <p:pic>
        <p:nvPicPr>
          <p:cNvPr id="1235" name="Google Shape;1235;p9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920624" y="1200024"/>
            <a:ext cx="4187450" cy="27434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sp>
        <p:nvSpPr>
          <p:cNvPr id="1240" name="Google Shape;1240;p9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Stability cont.</a:t>
            </a:r>
            <a:endParaRPr/>
          </a:p>
        </p:txBody>
      </p:sp>
      <p:sp>
        <p:nvSpPr>
          <p:cNvPr id="1241" name="Google Shape;1241;p99"/>
          <p:cNvSpPr txBox="1">
            <a:spLocks noGrp="1"/>
          </p:cNvSpPr>
          <p:nvPr>
            <p:ph type="body" idx="1"/>
          </p:nvPr>
        </p:nvSpPr>
        <p:spPr>
          <a:xfrm>
            <a:off x="390975" y="732575"/>
            <a:ext cx="8074800" cy="39306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b="1"/>
              <a:t>BOTE Wind Force Calculation</a:t>
            </a:r>
            <a:endParaRPr b="1"/>
          </a:p>
          <a:p>
            <a:pPr marL="0" lvl="0" indent="0" algn="l" rtl="0">
              <a:spcBef>
                <a:spcPts val="1200"/>
              </a:spcBef>
              <a:spcAft>
                <a:spcPts val="0"/>
              </a:spcAft>
              <a:buNone/>
            </a:pPr>
            <a:r>
              <a:rPr lang="en"/>
              <a:t>Wind Force = ½*rho*v^2*A</a:t>
            </a:r>
            <a:endParaRPr/>
          </a:p>
          <a:p>
            <a:pPr marL="457200" lvl="0" indent="-334327" algn="l" rtl="0">
              <a:spcBef>
                <a:spcPts val="1200"/>
              </a:spcBef>
              <a:spcAft>
                <a:spcPts val="0"/>
              </a:spcAft>
              <a:buSzPct val="100000"/>
              <a:buChar char="●"/>
            </a:pPr>
            <a:r>
              <a:rPr lang="en"/>
              <a:t>A = 3 ft^2 on largest side (0.278 m^2)</a:t>
            </a:r>
            <a:endParaRPr/>
          </a:p>
          <a:p>
            <a:pPr marL="457200" lvl="0" indent="-334327" algn="l" rtl="0">
              <a:spcBef>
                <a:spcPts val="0"/>
              </a:spcBef>
              <a:spcAft>
                <a:spcPts val="0"/>
              </a:spcAft>
              <a:buSzPct val="100000"/>
              <a:buChar char="●"/>
            </a:pPr>
            <a:r>
              <a:rPr lang="en"/>
              <a:t>rho ~ 1.14 kg/m^3</a:t>
            </a:r>
            <a:endParaRPr/>
          </a:p>
          <a:p>
            <a:pPr marL="457200" lvl="0" indent="-334327" algn="l" rtl="0">
              <a:spcBef>
                <a:spcPts val="0"/>
              </a:spcBef>
              <a:spcAft>
                <a:spcPts val="0"/>
              </a:spcAft>
              <a:buSzPct val="100000"/>
              <a:buChar char="●"/>
            </a:pPr>
            <a:r>
              <a:rPr lang="en"/>
              <a:t>F = 9.7 lbs = 43.15 N</a:t>
            </a:r>
            <a:endParaRPr/>
          </a:p>
          <a:p>
            <a:pPr marL="0" lvl="0" indent="0" algn="l" rtl="0">
              <a:spcBef>
                <a:spcPts val="1200"/>
              </a:spcBef>
              <a:spcAft>
                <a:spcPts val="0"/>
              </a:spcAft>
              <a:buNone/>
            </a:pPr>
            <a:r>
              <a:rPr lang="en" i="1"/>
              <a:t>V_wind = root((2*43.15)/(1.14*0.278))</a:t>
            </a:r>
            <a:endParaRPr/>
          </a:p>
          <a:p>
            <a:pPr marL="0" lvl="0" indent="0" algn="l" rtl="0">
              <a:spcBef>
                <a:spcPts val="1200"/>
              </a:spcBef>
              <a:spcAft>
                <a:spcPts val="0"/>
              </a:spcAft>
              <a:buNone/>
            </a:pPr>
            <a:r>
              <a:rPr lang="en"/>
              <a:t>With no additional stability precautions, the enclosure will tip if there is a wind velocity greater than 16 meters per second or 35 mph.</a:t>
            </a:r>
            <a:endParaRPr/>
          </a:p>
          <a:p>
            <a:pPr marL="0" lvl="0" indent="0" algn="l" rtl="0">
              <a:spcBef>
                <a:spcPts val="1200"/>
              </a:spcBef>
              <a:spcAft>
                <a:spcPts val="0"/>
              </a:spcAft>
              <a:buNone/>
            </a:pPr>
            <a:r>
              <a:rPr lang="en"/>
              <a:t/>
            </a:r>
            <a:br>
              <a:rPr lang="en"/>
            </a:br>
            <a:r>
              <a:rPr lang="en"/>
              <a:t>Average wind speed in the spring is 10.1 mph in Nederland and 9.2 mph in Lyons</a:t>
            </a:r>
            <a:endParaRPr/>
          </a:p>
          <a:p>
            <a:pPr marL="0" lvl="0" indent="0" algn="l" rtl="0">
              <a:spcBef>
                <a:spcPts val="1200"/>
              </a:spcBef>
              <a:spcAft>
                <a:spcPts val="1200"/>
              </a:spcAft>
              <a:buNone/>
            </a:pPr>
            <a:endParaRPr b="1"/>
          </a:p>
        </p:txBody>
      </p:sp>
      <p:sp>
        <p:nvSpPr>
          <p:cNvPr id="1242" name="Google Shape;1242;p9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00"/>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Assembly</a:t>
            </a:r>
            <a:endParaRPr/>
          </a:p>
        </p:txBody>
      </p:sp>
      <p:sp>
        <p:nvSpPr>
          <p:cNvPr id="1248" name="Google Shape;1248;p100"/>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Acrylic:</a:t>
            </a:r>
            <a:endParaRPr/>
          </a:p>
          <a:p>
            <a:pPr marL="914400" lvl="1" indent="-317500" algn="l" rtl="0">
              <a:spcBef>
                <a:spcPts val="0"/>
              </a:spcBef>
              <a:spcAft>
                <a:spcPts val="0"/>
              </a:spcAft>
              <a:buSzPts val="1400"/>
              <a:buChar char="○"/>
            </a:pPr>
            <a:r>
              <a:rPr lang="en"/>
              <a:t>1: 36x48 inch board</a:t>
            </a:r>
            <a:endParaRPr/>
          </a:p>
          <a:p>
            <a:pPr marL="914400" lvl="1" indent="-317500" algn="l" rtl="0">
              <a:spcBef>
                <a:spcPts val="0"/>
              </a:spcBef>
              <a:spcAft>
                <a:spcPts val="0"/>
              </a:spcAft>
              <a:buSzPts val="1400"/>
              <a:buChar char="○"/>
            </a:pPr>
            <a:r>
              <a:rPr lang="en"/>
              <a:t>3: 24x24 inch boards</a:t>
            </a:r>
            <a:endParaRPr/>
          </a:p>
          <a:p>
            <a:pPr marL="457200" lvl="0" indent="-342900" algn="l" rtl="0">
              <a:spcBef>
                <a:spcPts val="0"/>
              </a:spcBef>
              <a:spcAft>
                <a:spcPts val="0"/>
              </a:spcAft>
              <a:buSzPts val="1800"/>
              <a:buChar char="●"/>
            </a:pPr>
            <a:r>
              <a:rPr lang="en"/>
              <a:t>Assemble with L-Brackets and bolts on edges</a:t>
            </a:r>
            <a:endParaRPr/>
          </a:p>
          <a:p>
            <a:pPr marL="914400" lvl="1" indent="-317500" algn="l" rtl="0">
              <a:spcBef>
                <a:spcPts val="0"/>
              </a:spcBef>
              <a:spcAft>
                <a:spcPts val="0"/>
              </a:spcAft>
              <a:buSzPts val="1400"/>
              <a:buChar char="○"/>
            </a:pPr>
            <a:r>
              <a:rPr lang="en"/>
              <a:t>Seal with silicone</a:t>
            </a:r>
            <a:endParaRPr/>
          </a:p>
          <a:p>
            <a:pPr marL="457200" lvl="0" indent="-342900" algn="l" rtl="0">
              <a:spcBef>
                <a:spcPts val="0"/>
              </a:spcBef>
              <a:spcAft>
                <a:spcPts val="0"/>
              </a:spcAft>
              <a:buSzPts val="1800"/>
              <a:buChar char="●"/>
            </a:pPr>
            <a:r>
              <a:rPr lang="en"/>
              <a:t>Hinges on lid</a:t>
            </a:r>
            <a:endParaRPr/>
          </a:p>
          <a:p>
            <a:pPr marL="457200" lvl="0" indent="0" algn="l" rtl="0">
              <a:spcBef>
                <a:spcPts val="1200"/>
              </a:spcBef>
              <a:spcAft>
                <a:spcPts val="1200"/>
              </a:spcAft>
              <a:buNone/>
            </a:pPr>
            <a:endParaRPr/>
          </a:p>
        </p:txBody>
      </p:sp>
      <p:sp>
        <p:nvSpPr>
          <p:cNvPr id="1249" name="Google Shape;1249;p100"/>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253"/>
        <p:cNvGrpSpPr/>
        <p:nvPr/>
      </p:nvGrpSpPr>
      <p:grpSpPr>
        <a:xfrm>
          <a:off x="0" y="0"/>
          <a:ext cx="0" cy="0"/>
          <a:chOff x="0" y="0"/>
          <a:chExt cx="0" cy="0"/>
        </a:xfrm>
      </p:grpSpPr>
      <p:sp>
        <p:nvSpPr>
          <p:cNvPr id="1254" name="Google Shape;1254;p101"/>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Electronics</a:t>
            </a:r>
            <a:endParaRPr sz="4310" b="1">
              <a:solidFill>
                <a:srgbClr val="EFEFEF"/>
              </a:solidFill>
            </a:endParaRPr>
          </a:p>
        </p:txBody>
      </p:sp>
      <p:sp>
        <p:nvSpPr>
          <p:cNvPr id="1255" name="Google Shape;1255;p10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Concept of Operations</a:t>
            </a:r>
            <a:endParaRPr/>
          </a:p>
        </p:txBody>
      </p:sp>
      <p:sp>
        <p:nvSpPr>
          <p:cNvPr id="195" name="Google Shape;195;p2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a:t>
            </a:fld>
            <a:endParaRPr/>
          </a:p>
        </p:txBody>
      </p:sp>
      <p:sp>
        <p:nvSpPr>
          <p:cNvPr id="196" name="Google Shape;196;p21"/>
          <p:cNvSpPr txBox="1"/>
          <p:nvPr/>
        </p:nvSpPr>
        <p:spPr>
          <a:xfrm>
            <a:off x="129800" y="4811425"/>
            <a:ext cx="1735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EEEEEE"/>
                </a:solidFill>
              </a:rPr>
              <a:t>Project Overview</a:t>
            </a:r>
            <a:endParaRPr sz="1200" b="1">
              <a:solidFill>
                <a:srgbClr val="EEEEEE"/>
              </a:solidFill>
            </a:endParaRPr>
          </a:p>
        </p:txBody>
      </p:sp>
      <p:sp>
        <p:nvSpPr>
          <p:cNvPr id="197" name="Google Shape;197;p21"/>
          <p:cNvSpPr txBox="1"/>
          <p:nvPr/>
        </p:nvSpPr>
        <p:spPr>
          <a:xfrm>
            <a:off x="1723650" y="4811425"/>
            <a:ext cx="178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Baseline Design</a:t>
            </a:r>
            <a:endParaRPr sz="1200">
              <a:solidFill>
                <a:srgbClr val="B7B7B7"/>
              </a:solidFill>
            </a:endParaRPr>
          </a:p>
        </p:txBody>
      </p:sp>
      <p:sp>
        <p:nvSpPr>
          <p:cNvPr id="198" name="Google Shape;198;p21"/>
          <p:cNvSpPr txBox="1"/>
          <p:nvPr/>
        </p:nvSpPr>
        <p:spPr>
          <a:xfrm>
            <a:off x="3181600" y="4811425"/>
            <a:ext cx="220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Requirement Satisfaction</a:t>
            </a:r>
            <a:endParaRPr sz="1200">
              <a:solidFill>
                <a:srgbClr val="B7B7B7"/>
              </a:solidFill>
            </a:endParaRPr>
          </a:p>
        </p:txBody>
      </p:sp>
      <p:sp>
        <p:nvSpPr>
          <p:cNvPr id="199" name="Google Shape;199;p21"/>
          <p:cNvSpPr txBox="1"/>
          <p:nvPr/>
        </p:nvSpPr>
        <p:spPr>
          <a:xfrm>
            <a:off x="5284350" y="4811425"/>
            <a:ext cx="654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Risk</a:t>
            </a:r>
            <a:endParaRPr sz="1200">
              <a:solidFill>
                <a:srgbClr val="B7B7B7"/>
              </a:solidFill>
            </a:endParaRPr>
          </a:p>
        </p:txBody>
      </p:sp>
      <p:sp>
        <p:nvSpPr>
          <p:cNvPr id="200" name="Google Shape;200;p21"/>
          <p:cNvSpPr txBox="1"/>
          <p:nvPr/>
        </p:nvSpPr>
        <p:spPr>
          <a:xfrm>
            <a:off x="5912950" y="4811425"/>
            <a:ext cx="7539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V&amp;V</a:t>
            </a:r>
            <a:endParaRPr sz="1200">
              <a:solidFill>
                <a:srgbClr val="B7B7B7"/>
              </a:solidFill>
            </a:endParaRPr>
          </a:p>
        </p:txBody>
      </p:sp>
      <p:sp>
        <p:nvSpPr>
          <p:cNvPr id="201" name="Google Shape;201;p21"/>
          <p:cNvSpPr txBox="1"/>
          <p:nvPr/>
        </p:nvSpPr>
        <p:spPr>
          <a:xfrm>
            <a:off x="6568525" y="4811425"/>
            <a:ext cx="1565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rgbClr val="B7B7B7"/>
                </a:solidFill>
              </a:rPr>
              <a:t>Project Planning</a:t>
            </a:r>
            <a:endParaRPr sz="1200">
              <a:solidFill>
                <a:srgbClr val="B7B7B7"/>
              </a:solidFill>
            </a:endParaRPr>
          </a:p>
        </p:txBody>
      </p:sp>
      <p:pic>
        <p:nvPicPr>
          <p:cNvPr id="202" name="Google Shape;202;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86500" y="701550"/>
            <a:ext cx="7389226" cy="413295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102"/>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Power Analysis</a:t>
            </a:r>
            <a:endParaRPr/>
          </a:p>
        </p:txBody>
      </p:sp>
      <p:sp>
        <p:nvSpPr>
          <p:cNvPr id="1261" name="Google Shape;1261;p102"/>
          <p:cNvSpPr txBox="1">
            <a:spLocks noGrp="1"/>
          </p:cNvSpPr>
          <p:nvPr>
            <p:ph type="body" idx="1"/>
          </p:nvPr>
        </p:nvSpPr>
        <p:spPr>
          <a:xfrm>
            <a:off x="311700" y="732575"/>
            <a:ext cx="4329000" cy="393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Maximum Power Draw = 93W </a:t>
            </a:r>
            <a:endParaRPr sz="1600"/>
          </a:p>
          <a:p>
            <a:pPr marL="0" lvl="0" indent="0" algn="l" rtl="0">
              <a:spcBef>
                <a:spcPts val="1200"/>
              </a:spcBef>
              <a:spcAft>
                <a:spcPts val="0"/>
              </a:spcAft>
              <a:buNone/>
            </a:pPr>
            <a:r>
              <a:rPr lang="en" sz="1600"/>
              <a:t>Run Time with Maximum Power Draw = 7.74 Hours</a:t>
            </a:r>
            <a:endParaRPr sz="1600"/>
          </a:p>
          <a:p>
            <a:pPr marL="0" lvl="0" indent="0" algn="l" rtl="0">
              <a:spcBef>
                <a:spcPts val="1200"/>
              </a:spcBef>
              <a:spcAft>
                <a:spcPts val="0"/>
              </a:spcAft>
              <a:buNone/>
            </a:pPr>
            <a:r>
              <a:rPr lang="en" sz="1600"/>
              <a:t>Reasonable Assumptions:</a:t>
            </a:r>
            <a:endParaRPr sz="1600"/>
          </a:p>
          <a:p>
            <a:pPr marL="457200" lvl="0" indent="-330200" algn="l" rtl="0">
              <a:spcBef>
                <a:spcPts val="1200"/>
              </a:spcBef>
              <a:spcAft>
                <a:spcPts val="0"/>
              </a:spcAft>
              <a:buSzPts val="1600"/>
              <a:buChar char="●"/>
            </a:pPr>
            <a:r>
              <a:rPr lang="en" sz="1600"/>
              <a:t>Between 0</a:t>
            </a:r>
            <a:r>
              <a:rPr lang="en" sz="1600" baseline="30000"/>
              <a:t>0</a:t>
            </a:r>
            <a:r>
              <a:rPr lang="en" sz="1600"/>
              <a:t> C and 15</a:t>
            </a:r>
            <a:r>
              <a:rPr lang="en" sz="1600" baseline="30000"/>
              <a:t>0</a:t>
            </a:r>
            <a:r>
              <a:rPr lang="en" sz="1600"/>
              <a:t> C the ASI 2600 only requires up to 10% of available TEC &amp; FAN power draw</a:t>
            </a:r>
            <a:endParaRPr sz="1600"/>
          </a:p>
          <a:p>
            <a:pPr marL="457200" lvl="0" indent="-330200" algn="l" rtl="0">
              <a:spcBef>
                <a:spcPts val="0"/>
              </a:spcBef>
              <a:spcAft>
                <a:spcPts val="0"/>
              </a:spcAft>
              <a:buSzPts val="1600"/>
              <a:buChar char="●"/>
            </a:pPr>
            <a:r>
              <a:rPr lang="en" sz="1600"/>
              <a:t>CPU (28W Thermal Design Power, TDP)will never be maxed out with our low computation requirements</a:t>
            </a:r>
            <a:endParaRPr sz="1600"/>
          </a:p>
          <a:p>
            <a:pPr marL="457200" lvl="0" indent="-330200" algn="l" rtl="0">
              <a:spcBef>
                <a:spcPts val="0"/>
              </a:spcBef>
              <a:spcAft>
                <a:spcPts val="0"/>
              </a:spcAft>
              <a:buSzPts val="1600"/>
              <a:buChar char="●"/>
            </a:pPr>
            <a:r>
              <a:rPr lang="en" sz="1600"/>
              <a:t>GPU (15W TDP) will never be maxed out with no need for graphics processing</a:t>
            </a:r>
            <a:endParaRPr sz="1600"/>
          </a:p>
        </p:txBody>
      </p:sp>
      <p:sp>
        <p:nvSpPr>
          <p:cNvPr id="1262" name="Google Shape;1262;p102"/>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90</a:t>
            </a:fld>
            <a:endParaRPr/>
          </a:p>
        </p:txBody>
      </p:sp>
      <p:pic>
        <p:nvPicPr>
          <p:cNvPr id="1263" name="Google Shape;1263;p102"/>
          <p:cNvPicPr preferRelativeResize="0"/>
          <p:nvPr/>
        </p:nvPicPr>
        <p:blipFill>
          <a:blip r:embed="rId3">
            <a:alphaModFix/>
          </a:blip>
          <a:stretch>
            <a:fillRect/>
          </a:stretch>
        </p:blipFill>
        <p:spPr>
          <a:xfrm>
            <a:off x="4652863" y="704800"/>
            <a:ext cx="4233613" cy="393060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103"/>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Communication</a:t>
            </a:r>
            <a:endParaRPr/>
          </a:p>
        </p:txBody>
      </p:sp>
      <p:sp>
        <p:nvSpPr>
          <p:cNvPr id="1269" name="Google Shape;1269;p103"/>
          <p:cNvSpPr txBox="1">
            <a:spLocks noGrp="1"/>
          </p:cNvSpPr>
          <p:nvPr>
            <p:ph type="body" idx="1"/>
          </p:nvPr>
        </p:nvSpPr>
        <p:spPr>
          <a:xfrm>
            <a:off x="390975" y="732575"/>
            <a:ext cx="45453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Location Requirements:</a:t>
            </a:r>
            <a:endParaRPr/>
          </a:p>
          <a:p>
            <a:pPr marL="457200" lvl="0" indent="-342900" algn="l" rtl="0">
              <a:spcBef>
                <a:spcPts val="0"/>
              </a:spcBef>
              <a:spcAft>
                <a:spcPts val="0"/>
              </a:spcAft>
              <a:buSzPts val="1800"/>
              <a:buChar char="-"/>
            </a:pPr>
            <a:r>
              <a:rPr lang="en"/>
              <a:t>Expecting to transmit below 1 kbs</a:t>
            </a:r>
            <a:endParaRPr/>
          </a:p>
          <a:p>
            <a:pPr marL="457200" lvl="0" indent="-342900" algn="l" rtl="0">
              <a:spcBef>
                <a:spcPts val="0"/>
              </a:spcBef>
              <a:spcAft>
                <a:spcPts val="0"/>
              </a:spcAft>
              <a:buSzPts val="1800"/>
              <a:buChar char="-"/>
            </a:pPr>
            <a:r>
              <a:rPr lang="en"/>
              <a:t>Low light pollution (need coverage in suburban to rural areas)</a:t>
            </a:r>
            <a:endParaRPr/>
          </a:p>
          <a:p>
            <a:pPr marL="0" lvl="0" indent="0" algn="l" rtl="0">
              <a:spcBef>
                <a:spcPts val="1200"/>
              </a:spcBef>
              <a:spcAft>
                <a:spcPts val="0"/>
              </a:spcAft>
              <a:buNone/>
            </a:pPr>
            <a:r>
              <a:rPr lang="en"/>
              <a:t>Using a </a:t>
            </a:r>
            <a:r>
              <a:rPr lang="en" b="1"/>
              <a:t>Moxee 4G Mobile Hotspot</a:t>
            </a:r>
            <a:r>
              <a:rPr lang="en"/>
              <a:t> as well as a </a:t>
            </a:r>
            <a:r>
              <a:rPr lang="en" b="1"/>
              <a:t>Simple Mobile / T-Mobile Plan</a:t>
            </a:r>
            <a:endParaRPr b="1"/>
          </a:p>
          <a:p>
            <a:pPr marL="457200" lvl="0" indent="-342900" algn="l" rtl="0">
              <a:spcBef>
                <a:spcPts val="0"/>
              </a:spcBef>
              <a:spcAft>
                <a:spcPts val="0"/>
              </a:spcAft>
              <a:buSzPts val="1800"/>
              <a:buChar char="-"/>
            </a:pPr>
            <a:r>
              <a:rPr lang="en"/>
              <a:t>FCC map of T-Mobile coverage confirms at least 1-5 Mbps coverage in many locations around Boulder</a:t>
            </a:r>
            <a:endParaRPr/>
          </a:p>
        </p:txBody>
      </p:sp>
      <p:sp>
        <p:nvSpPr>
          <p:cNvPr id="1270" name="Google Shape;1270;p103"/>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91</a:t>
            </a:fld>
            <a:endParaRPr/>
          </a:p>
        </p:txBody>
      </p:sp>
      <p:pic>
        <p:nvPicPr>
          <p:cNvPr id="1271" name="Google Shape;1271;p10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649325" y="830300"/>
            <a:ext cx="1613125" cy="1088125"/>
          </a:xfrm>
          <a:prstGeom prst="rect">
            <a:avLst/>
          </a:prstGeom>
          <a:noFill/>
          <a:ln>
            <a:noFill/>
          </a:ln>
        </p:spPr>
      </p:pic>
      <p:pic>
        <p:nvPicPr>
          <p:cNvPr id="1272" name="Google Shape;1272;p10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218317" y="2066151"/>
            <a:ext cx="3680584" cy="256506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04"/>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Power Source</a:t>
            </a:r>
            <a:endParaRPr/>
          </a:p>
        </p:txBody>
      </p:sp>
      <p:sp>
        <p:nvSpPr>
          <p:cNvPr id="1278" name="Google Shape;1278;p104"/>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92</a:t>
            </a:fld>
            <a:endParaRPr/>
          </a:p>
        </p:txBody>
      </p:sp>
      <p:sp>
        <p:nvSpPr>
          <p:cNvPr id="1279" name="Google Shape;1279;p104"/>
          <p:cNvSpPr txBox="1">
            <a:spLocks noGrp="1"/>
          </p:cNvSpPr>
          <p:nvPr>
            <p:ph type="body" idx="1"/>
          </p:nvPr>
        </p:nvSpPr>
        <p:spPr>
          <a:xfrm>
            <a:off x="311700" y="682600"/>
            <a:ext cx="2732400" cy="4105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Ports</a:t>
            </a:r>
            <a:endParaRPr/>
          </a:p>
          <a:p>
            <a:pPr marL="457200" lvl="0" indent="-334327" algn="l" rtl="0">
              <a:spcBef>
                <a:spcPts val="1200"/>
              </a:spcBef>
              <a:spcAft>
                <a:spcPts val="0"/>
              </a:spcAft>
              <a:buSzPct val="100000"/>
              <a:buChar char="●"/>
            </a:pPr>
            <a:r>
              <a:rPr lang="en"/>
              <a:t>3 x AC Output 120Vac (50Hz/60Hz)</a:t>
            </a:r>
            <a:endParaRPr/>
          </a:p>
          <a:p>
            <a:pPr marL="457200" lvl="0" indent="-334327" algn="l" rtl="0">
              <a:spcBef>
                <a:spcPts val="0"/>
              </a:spcBef>
              <a:spcAft>
                <a:spcPts val="0"/>
              </a:spcAft>
              <a:buSzPct val="100000"/>
              <a:buChar char="●"/>
            </a:pPr>
            <a:r>
              <a:rPr lang="en"/>
              <a:t>2 x USB-A Output 5Vdc, 2.4A</a:t>
            </a:r>
            <a:endParaRPr/>
          </a:p>
          <a:p>
            <a:pPr marL="457200" lvl="0" indent="-334327" algn="l" rtl="0">
              <a:spcBef>
                <a:spcPts val="0"/>
              </a:spcBef>
              <a:spcAft>
                <a:spcPts val="0"/>
              </a:spcAft>
              <a:buSzPct val="100000"/>
              <a:buChar char="●"/>
            </a:pPr>
            <a:r>
              <a:rPr lang="en"/>
              <a:t>1 x USB-A Fast Charge 5V/2.4A, 9V/2A, 12V/1.5A</a:t>
            </a:r>
            <a:endParaRPr/>
          </a:p>
          <a:p>
            <a:pPr marL="457200" lvl="0" indent="-334327" algn="l" rtl="0">
              <a:spcBef>
                <a:spcPts val="0"/>
              </a:spcBef>
              <a:spcAft>
                <a:spcPts val="0"/>
              </a:spcAft>
              <a:buSzPct val="100000"/>
              <a:buChar char="●"/>
            </a:pPr>
            <a:r>
              <a:rPr lang="en"/>
              <a:t>1 x USB-C Output 5Vdc, 9Vdc, 12Vdc, 20Vdc , 5A</a:t>
            </a:r>
            <a:endParaRPr/>
          </a:p>
          <a:p>
            <a:pPr marL="457200" lvl="0" indent="-334327" algn="l" rtl="0">
              <a:spcBef>
                <a:spcPts val="0"/>
              </a:spcBef>
              <a:spcAft>
                <a:spcPts val="0"/>
              </a:spcAft>
              <a:buSzPct val="100000"/>
              <a:buChar char="●"/>
            </a:pPr>
            <a:r>
              <a:rPr lang="en"/>
              <a:t>1 x Car Power Output 13.6Vdc 10A</a:t>
            </a:r>
            <a:endParaRPr/>
          </a:p>
          <a:p>
            <a:pPr marL="457200" lvl="0" indent="-334327" algn="l" rtl="0">
              <a:spcBef>
                <a:spcPts val="0"/>
              </a:spcBef>
              <a:spcAft>
                <a:spcPts val="0"/>
              </a:spcAft>
              <a:buSzPct val="100000"/>
              <a:buChar char="●"/>
            </a:pPr>
            <a:r>
              <a:rPr lang="en"/>
              <a:t>2 x DC5521 Output 13.6Vdc, 3A</a:t>
            </a:r>
            <a:endParaRPr/>
          </a:p>
        </p:txBody>
      </p:sp>
      <p:sp>
        <p:nvSpPr>
          <p:cNvPr id="1280" name="Google Shape;1280;p104"/>
          <p:cNvSpPr txBox="1">
            <a:spLocks noGrp="1"/>
          </p:cNvSpPr>
          <p:nvPr>
            <p:ph type="body" idx="1"/>
          </p:nvPr>
        </p:nvSpPr>
        <p:spPr>
          <a:xfrm>
            <a:off x="3007800" y="769900"/>
            <a:ext cx="27324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Specs</a:t>
            </a:r>
            <a:endParaRPr/>
          </a:p>
          <a:p>
            <a:pPr marL="457200" lvl="0" indent="-342900" algn="l" rtl="0">
              <a:spcBef>
                <a:spcPts val="1200"/>
              </a:spcBef>
              <a:spcAft>
                <a:spcPts val="0"/>
              </a:spcAft>
              <a:buSzPts val="1800"/>
              <a:buChar char="●"/>
            </a:pPr>
            <a:r>
              <a:rPr lang="en"/>
              <a:t>Discharge Temperature -20 to 45 C</a:t>
            </a:r>
            <a:endParaRPr/>
          </a:p>
          <a:p>
            <a:pPr marL="457200" lvl="0" indent="-342900" algn="l" rtl="0">
              <a:spcBef>
                <a:spcPts val="0"/>
              </a:spcBef>
              <a:spcAft>
                <a:spcPts val="0"/>
              </a:spcAft>
              <a:buSzPts val="1800"/>
              <a:buChar char="●"/>
            </a:pPr>
            <a:r>
              <a:rPr lang="en"/>
              <a:t>720Wh capacity </a:t>
            </a:r>
            <a:endParaRPr/>
          </a:p>
          <a:p>
            <a:pPr marL="457200" lvl="0" indent="-342900" algn="l" rtl="0">
              <a:spcBef>
                <a:spcPts val="0"/>
              </a:spcBef>
              <a:spcAft>
                <a:spcPts val="0"/>
              </a:spcAft>
              <a:buSzPts val="1800"/>
              <a:buChar char="●"/>
            </a:pPr>
            <a:r>
              <a:rPr lang="en"/>
              <a:t>Lithium-ion cell chemistry</a:t>
            </a:r>
            <a:endParaRPr/>
          </a:p>
          <a:p>
            <a:pPr marL="457200" lvl="0" indent="-342900" algn="l" rtl="0">
              <a:spcBef>
                <a:spcPts val="0"/>
              </a:spcBef>
              <a:spcAft>
                <a:spcPts val="0"/>
              </a:spcAft>
              <a:buSzPts val="1800"/>
              <a:buChar char="●"/>
            </a:pPr>
            <a:r>
              <a:rPr lang="en"/>
              <a:t>Performance begins to degrade below 0 C</a:t>
            </a:r>
            <a:endParaRPr/>
          </a:p>
        </p:txBody>
      </p:sp>
      <p:pic>
        <p:nvPicPr>
          <p:cNvPr id="1281" name="Google Shape;1281;p104"/>
          <p:cNvPicPr preferRelativeResize="0"/>
          <p:nvPr/>
        </p:nvPicPr>
        <p:blipFill>
          <a:blip r:embed="rId3">
            <a:alphaModFix/>
          </a:blip>
          <a:stretch>
            <a:fillRect/>
          </a:stretch>
        </p:blipFill>
        <p:spPr>
          <a:xfrm>
            <a:off x="5726025" y="1874622"/>
            <a:ext cx="3255000" cy="257852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Google Shape;1286;p105"/>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Processor</a:t>
            </a:r>
            <a:endParaRPr/>
          </a:p>
        </p:txBody>
      </p:sp>
      <p:sp>
        <p:nvSpPr>
          <p:cNvPr id="1287" name="Google Shape;1287;p105"/>
          <p:cNvSpPr txBox="1">
            <a:spLocks noGrp="1"/>
          </p:cNvSpPr>
          <p:nvPr>
            <p:ph type="body" idx="1"/>
          </p:nvPr>
        </p:nvSpPr>
        <p:spPr>
          <a:xfrm>
            <a:off x="3799350" y="682600"/>
            <a:ext cx="27324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Ports</a:t>
            </a:r>
            <a:endParaRPr/>
          </a:p>
          <a:p>
            <a:pPr marL="457200" lvl="0" indent="-342900" algn="l" rtl="0">
              <a:spcBef>
                <a:spcPts val="1200"/>
              </a:spcBef>
              <a:spcAft>
                <a:spcPts val="0"/>
              </a:spcAft>
              <a:buSzPts val="1800"/>
              <a:buChar char="●"/>
            </a:pPr>
            <a:r>
              <a:rPr lang="en"/>
              <a:t>4 x USB 3.0</a:t>
            </a:r>
            <a:endParaRPr/>
          </a:p>
          <a:p>
            <a:pPr marL="457200" lvl="0" indent="-342900" algn="l" rtl="0">
              <a:spcBef>
                <a:spcPts val="0"/>
              </a:spcBef>
              <a:spcAft>
                <a:spcPts val="0"/>
              </a:spcAft>
              <a:buSzPts val="1800"/>
              <a:buChar char="●"/>
            </a:pPr>
            <a:r>
              <a:rPr lang="en"/>
              <a:t>1 x DC Jack ()</a:t>
            </a:r>
            <a:endParaRPr/>
          </a:p>
          <a:p>
            <a:pPr marL="457200" lvl="0" indent="-342900" algn="l" rtl="0">
              <a:spcBef>
                <a:spcPts val="0"/>
              </a:spcBef>
              <a:spcAft>
                <a:spcPts val="0"/>
              </a:spcAft>
              <a:buSzPts val="1800"/>
              <a:buChar char="●"/>
            </a:pPr>
            <a:r>
              <a:rPr lang="en"/>
              <a:t>1 x RJ45</a:t>
            </a:r>
            <a:endParaRPr/>
          </a:p>
          <a:p>
            <a:pPr marL="457200" lvl="0" indent="-342900" algn="l" rtl="0">
              <a:spcBef>
                <a:spcPts val="0"/>
              </a:spcBef>
              <a:spcAft>
                <a:spcPts val="0"/>
              </a:spcAft>
              <a:buSzPts val="1800"/>
              <a:buChar char="●"/>
            </a:pPr>
            <a:r>
              <a:rPr lang="en"/>
              <a:t>1 x Type-C</a:t>
            </a:r>
            <a:endParaRPr/>
          </a:p>
          <a:p>
            <a:pPr marL="457200" lvl="0" indent="-342900" algn="l" rtl="0">
              <a:spcBef>
                <a:spcPts val="0"/>
              </a:spcBef>
              <a:spcAft>
                <a:spcPts val="0"/>
              </a:spcAft>
              <a:buSzPts val="1800"/>
              <a:buChar char="●"/>
            </a:pPr>
            <a:r>
              <a:rPr lang="en"/>
              <a:t>1 x Clear CMOS</a:t>
            </a:r>
            <a:endParaRPr/>
          </a:p>
          <a:p>
            <a:pPr marL="457200" lvl="0" indent="-342900" algn="l" rtl="0">
              <a:spcBef>
                <a:spcPts val="0"/>
              </a:spcBef>
              <a:spcAft>
                <a:spcPts val="0"/>
              </a:spcAft>
              <a:buSzPts val="1800"/>
              <a:buChar char="●"/>
            </a:pPr>
            <a:r>
              <a:rPr lang="en"/>
              <a:t>1 x Audio Jack </a:t>
            </a:r>
            <a:endParaRPr/>
          </a:p>
          <a:p>
            <a:pPr marL="457200" lvl="0" indent="-342900" algn="l" rtl="0">
              <a:spcBef>
                <a:spcPts val="0"/>
              </a:spcBef>
              <a:spcAft>
                <a:spcPts val="0"/>
              </a:spcAft>
              <a:buSzPts val="1800"/>
              <a:buChar char="●"/>
            </a:pPr>
            <a:r>
              <a:rPr lang="en"/>
              <a:t>2 x HDMI</a:t>
            </a:r>
            <a:endParaRPr/>
          </a:p>
        </p:txBody>
      </p:sp>
      <p:sp>
        <p:nvSpPr>
          <p:cNvPr id="1288" name="Google Shape;1288;p105"/>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93</a:t>
            </a:fld>
            <a:endParaRPr/>
          </a:p>
        </p:txBody>
      </p:sp>
      <p:sp>
        <p:nvSpPr>
          <p:cNvPr id="1289" name="Google Shape;1289;p105"/>
          <p:cNvSpPr txBox="1">
            <a:spLocks noGrp="1"/>
          </p:cNvSpPr>
          <p:nvPr>
            <p:ph type="body" idx="1"/>
          </p:nvPr>
        </p:nvSpPr>
        <p:spPr>
          <a:xfrm>
            <a:off x="369825" y="682600"/>
            <a:ext cx="31284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Specs</a:t>
            </a:r>
            <a:endParaRPr/>
          </a:p>
          <a:p>
            <a:pPr marL="457200" lvl="0" indent="-342900" algn="l" rtl="0">
              <a:spcBef>
                <a:spcPts val="1200"/>
              </a:spcBef>
              <a:spcAft>
                <a:spcPts val="0"/>
              </a:spcAft>
              <a:buSzPts val="1800"/>
              <a:buChar char="●"/>
            </a:pPr>
            <a:r>
              <a:rPr lang="en"/>
              <a:t>CPU - i5-8279U 2.4GHz, Turbo 4.1GHz</a:t>
            </a:r>
            <a:endParaRPr/>
          </a:p>
          <a:p>
            <a:pPr marL="457200" lvl="0" indent="-342900" algn="l" rtl="0">
              <a:spcBef>
                <a:spcPts val="0"/>
              </a:spcBef>
              <a:spcAft>
                <a:spcPts val="0"/>
              </a:spcAft>
              <a:buSzPts val="1800"/>
              <a:buChar char="●"/>
            </a:pPr>
            <a:r>
              <a:rPr lang="en"/>
              <a:t>CPU Core - 4 Cores 8 Threads</a:t>
            </a:r>
            <a:endParaRPr/>
          </a:p>
          <a:p>
            <a:pPr marL="457200" lvl="0" indent="-342900" algn="l" rtl="0">
              <a:spcBef>
                <a:spcPts val="0"/>
              </a:spcBef>
              <a:spcAft>
                <a:spcPts val="0"/>
              </a:spcAft>
              <a:buSzPts val="1800"/>
              <a:buChar char="●"/>
            </a:pPr>
            <a:r>
              <a:rPr lang="en"/>
              <a:t>Operating System - Windows 10 Pro</a:t>
            </a:r>
            <a:endParaRPr/>
          </a:p>
          <a:p>
            <a:pPr marL="457200" lvl="0" indent="-342900" algn="l" rtl="0">
              <a:spcBef>
                <a:spcPts val="0"/>
              </a:spcBef>
              <a:spcAft>
                <a:spcPts val="0"/>
              </a:spcAft>
              <a:buSzPts val="1800"/>
              <a:buChar char="●"/>
            </a:pPr>
            <a:r>
              <a:rPr lang="en"/>
              <a:t>Storage - 256GB/512GB</a:t>
            </a:r>
            <a:endParaRPr/>
          </a:p>
          <a:p>
            <a:pPr marL="457200" lvl="0" indent="-342900" algn="l" rtl="0">
              <a:spcBef>
                <a:spcPts val="0"/>
              </a:spcBef>
              <a:spcAft>
                <a:spcPts val="0"/>
              </a:spcAft>
              <a:buSzPts val="1800"/>
              <a:buChar char="●"/>
            </a:pPr>
            <a:r>
              <a:rPr lang="en"/>
              <a:t> RAM -  8G/16G</a:t>
            </a:r>
            <a:endParaRPr/>
          </a:p>
        </p:txBody>
      </p:sp>
      <p:pic>
        <p:nvPicPr>
          <p:cNvPr id="1290" name="Google Shape;1290;p105"/>
          <p:cNvPicPr preferRelativeResize="0"/>
          <p:nvPr/>
        </p:nvPicPr>
        <p:blipFill>
          <a:blip r:embed="rId3">
            <a:alphaModFix/>
          </a:blip>
          <a:stretch>
            <a:fillRect/>
          </a:stretch>
        </p:blipFill>
        <p:spPr>
          <a:xfrm>
            <a:off x="6312275" y="958563"/>
            <a:ext cx="2732400" cy="3003284"/>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106"/>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Proof of Processor Capability </a:t>
            </a:r>
            <a:endParaRPr/>
          </a:p>
        </p:txBody>
      </p:sp>
      <p:sp>
        <p:nvSpPr>
          <p:cNvPr id="1296" name="Google Shape;1296;p106"/>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Actual Processor  -  Intel Core i5-8279U  -  2.4 GHz with 4.1 GHz max</a:t>
            </a:r>
            <a:endParaRPr/>
          </a:p>
          <a:p>
            <a:pPr marL="0" lvl="0" indent="0" algn="l" rtl="0">
              <a:spcBef>
                <a:spcPts val="1200"/>
              </a:spcBef>
              <a:spcAft>
                <a:spcPts val="0"/>
              </a:spcAft>
              <a:buNone/>
            </a:pPr>
            <a:r>
              <a:rPr lang="en"/>
              <a:t>Test Processor 1 -  Intel Core i7-4500U  -  1.8 GHz with 2.4 GHz max</a:t>
            </a:r>
            <a:endParaRPr/>
          </a:p>
          <a:p>
            <a:pPr marL="0" lvl="0" indent="0" algn="l" rtl="0">
              <a:spcBef>
                <a:spcPts val="1200"/>
              </a:spcBef>
              <a:spcAft>
                <a:spcPts val="0"/>
              </a:spcAft>
              <a:buNone/>
            </a:pPr>
            <a:r>
              <a:rPr lang="en"/>
              <a:t>ASTAP = 32% max of test processor 1 CPU usage , 1.1 second run time</a:t>
            </a:r>
            <a:endParaRPr/>
          </a:p>
          <a:p>
            <a:pPr marL="0" lvl="0" indent="0" algn="l" rtl="0">
              <a:spcBef>
                <a:spcPts val="1200"/>
              </a:spcBef>
              <a:spcAft>
                <a:spcPts val="0"/>
              </a:spcAft>
              <a:buNone/>
            </a:pPr>
            <a:r>
              <a:rPr lang="en"/>
              <a:t>NINA  = 13.5% max of test processor 1 CPU usage , 3.3 second run time (plate     solving) </a:t>
            </a:r>
            <a:endParaRPr/>
          </a:p>
          <a:p>
            <a:pPr marL="0" lvl="0" indent="0" algn="l" rtl="0">
              <a:spcBef>
                <a:spcPts val="1200"/>
              </a:spcBef>
              <a:spcAft>
                <a:spcPts val="0"/>
              </a:spcAft>
              <a:buNone/>
            </a:pPr>
            <a:r>
              <a:rPr lang="en"/>
              <a:t>Test Processor 2 -  i5-1135G7  -- 2.4 GHz with 4.2 GHz max</a:t>
            </a:r>
            <a:endParaRPr/>
          </a:p>
          <a:p>
            <a:pPr marL="0" lvl="0" indent="0" algn="l" rtl="0">
              <a:spcBef>
                <a:spcPts val="1200"/>
              </a:spcBef>
              <a:spcAft>
                <a:spcPts val="1200"/>
              </a:spcAft>
              <a:buNone/>
            </a:pPr>
            <a:r>
              <a:rPr lang="en"/>
              <a:t>Satellite Identification  = 40% max of test processor 2 CPU usage , 11 second run time </a:t>
            </a:r>
            <a:endParaRPr/>
          </a:p>
        </p:txBody>
      </p:sp>
      <p:sp>
        <p:nvSpPr>
          <p:cNvPr id="1297" name="Google Shape;1297;p106"/>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p107"/>
          <p:cNvPicPr preferRelativeResize="0"/>
          <p:nvPr/>
        </p:nvPicPr>
        <p:blipFill>
          <a:blip r:embed="rId3">
            <a:alphaModFix/>
          </a:blip>
          <a:stretch>
            <a:fillRect/>
          </a:stretch>
        </p:blipFill>
        <p:spPr>
          <a:xfrm>
            <a:off x="5676625" y="1206850"/>
            <a:ext cx="3265400" cy="3056700"/>
          </a:xfrm>
          <a:prstGeom prst="rect">
            <a:avLst/>
          </a:prstGeom>
          <a:noFill/>
          <a:ln>
            <a:noFill/>
          </a:ln>
        </p:spPr>
      </p:pic>
      <p:sp>
        <p:nvSpPr>
          <p:cNvPr id="1303" name="Google Shape;1303;p107"/>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Linear Actuator Control  </a:t>
            </a:r>
            <a:endParaRPr/>
          </a:p>
        </p:txBody>
      </p:sp>
      <p:sp>
        <p:nvSpPr>
          <p:cNvPr id="1304" name="Google Shape;1304;p107"/>
          <p:cNvSpPr txBox="1">
            <a:spLocks noGrp="1"/>
          </p:cNvSpPr>
          <p:nvPr>
            <p:ph type="body" idx="1"/>
          </p:nvPr>
        </p:nvSpPr>
        <p:spPr>
          <a:xfrm>
            <a:off x="390975" y="732575"/>
            <a:ext cx="5285700" cy="393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L298N </a:t>
            </a:r>
            <a:endParaRPr/>
          </a:p>
          <a:p>
            <a:pPr marL="457200" lvl="0" indent="-342900" algn="l" rtl="0">
              <a:spcBef>
                <a:spcPts val="1200"/>
              </a:spcBef>
              <a:spcAft>
                <a:spcPts val="0"/>
              </a:spcAft>
              <a:buSzPts val="1800"/>
              <a:buChar char="●"/>
            </a:pPr>
            <a:r>
              <a:rPr lang="en"/>
              <a:t>Dual channel H-Bridge driver</a:t>
            </a:r>
            <a:endParaRPr/>
          </a:p>
          <a:p>
            <a:pPr marL="457200" lvl="0" indent="-342900" algn="l" rtl="0">
              <a:spcBef>
                <a:spcPts val="0"/>
              </a:spcBef>
              <a:spcAft>
                <a:spcPts val="0"/>
              </a:spcAft>
              <a:buSzPts val="1800"/>
              <a:buChar char="●"/>
            </a:pPr>
            <a:r>
              <a:rPr lang="en"/>
              <a:t>Accepts external power supply</a:t>
            </a:r>
            <a:endParaRPr/>
          </a:p>
          <a:p>
            <a:pPr marL="457200" lvl="0" indent="-342900" algn="l" rtl="0">
              <a:spcBef>
                <a:spcPts val="0"/>
              </a:spcBef>
              <a:spcAft>
                <a:spcPts val="0"/>
              </a:spcAft>
              <a:buSzPts val="1800"/>
              <a:buChar char="●"/>
            </a:pPr>
            <a:r>
              <a:rPr lang="en"/>
              <a:t>Controls polarity of output to motor using any two regular digital high-low arduino pins</a:t>
            </a:r>
            <a:endParaRPr/>
          </a:p>
          <a:p>
            <a:pPr marL="457200" lvl="0" indent="-342900" algn="l" rtl="0">
              <a:spcBef>
                <a:spcPts val="0"/>
              </a:spcBef>
              <a:spcAft>
                <a:spcPts val="0"/>
              </a:spcAft>
              <a:buSzPts val="1800"/>
              <a:buChar char="●"/>
            </a:pPr>
            <a:r>
              <a:rPr lang="en"/>
              <a:t>12V 2A max </a:t>
            </a:r>
            <a:endParaRPr/>
          </a:p>
          <a:p>
            <a:pPr marL="457200" lvl="0" indent="-342900" algn="l" rtl="0">
              <a:spcBef>
                <a:spcPts val="0"/>
              </a:spcBef>
              <a:spcAft>
                <a:spcPts val="0"/>
              </a:spcAft>
              <a:buSzPts val="1800"/>
              <a:buChar char="●"/>
            </a:pPr>
            <a:r>
              <a:rPr lang="en"/>
              <a:t>Usable as a 5V power supply when given 7V or more</a:t>
            </a:r>
            <a:endParaRPr/>
          </a:p>
        </p:txBody>
      </p:sp>
      <p:sp>
        <p:nvSpPr>
          <p:cNvPr id="1305" name="Google Shape;1305;p107"/>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08"/>
          <p:cNvSpPr txBox="1">
            <a:spLocks noGrp="1"/>
          </p:cNvSpPr>
          <p:nvPr>
            <p:ph type="title"/>
          </p:nvPr>
        </p:nvSpPr>
        <p:spPr>
          <a:xfrm>
            <a:off x="311700" y="1099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a:t>Temperature considerations</a:t>
            </a:r>
            <a:endParaRPr/>
          </a:p>
        </p:txBody>
      </p:sp>
      <p:sp>
        <p:nvSpPr>
          <p:cNvPr id="1311" name="Google Shape;1311;p108"/>
          <p:cNvSpPr txBox="1">
            <a:spLocks noGrp="1"/>
          </p:cNvSpPr>
          <p:nvPr>
            <p:ph type="body" idx="1"/>
          </p:nvPr>
        </p:nvSpPr>
        <p:spPr>
          <a:xfrm>
            <a:off x="390975" y="732575"/>
            <a:ext cx="8520600" cy="39306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SzPts val="1800"/>
              <a:buChar char="●"/>
            </a:pPr>
            <a:r>
              <a:rPr lang="en"/>
              <a:t>Operating Temperatures</a:t>
            </a:r>
            <a:endParaRPr/>
          </a:p>
          <a:p>
            <a:pPr marL="914400" lvl="1" indent="-317500" algn="l" rtl="0">
              <a:lnSpc>
                <a:spcPct val="115000"/>
              </a:lnSpc>
              <a:spcBef>
                <a:spcPts val="0"/>
              </a:spcBef>
              <a:spcAft>
                <a:spcPts val="0"/>
              </a:spcAft>
              <a:buSzPts val="1400"/>
              <a:buChar char="○"/>
            </a:pPr>
            <a:r>
              <a:rPr lang="en"/>
              <a:t>Linear Actuator: -26 to +65 C</a:t>
            </a:r>
            <a:endParaRPr/>
          </a:p>
          <a:p>
            <a:pPr marL="914400" lvl="1" indent="-317500" algn="l" rtl="0">
              <a:lnSpc>
                <a:spcPct val="115000"/>
              </a:lnSpc>
              <a:spcBef>
                <a:spcPts val="0"/>
              </a:spcBef>
              <a:spcAft>
                <a:spcPts val="0"/>
              </a:spcAft>
              <a:buSzPts val="1400"/>
              <a:buChar char="○"/>
            </a:pPr>
            <a:r>
              <a:rPr lang="en"/>
              <a:t>Power Source: -20 to +45 C</a:t>
            </a:r>
            <a:endParaRPr/>
          </a:p>
          <a:p>
            <a:pPr marL="914400" lvl="1" indent="-317500" algn="l" rtl="0">
              <a:lnSpc>
                <a:spcPct val="115000"/>
              </a:lnSpc>
              <a:spcBef>
                <a:spcPts val="0"/>
              </a:spcBef>
              <a:spcAft>
                <a:spcPts val="0"/>
              </a:spcAft>
              <a:buSzPts val="1400"/>
              <a:buChar char="○"/>
            </a:pPr>
            <a:r>
              <a:rPr lang="en"/>
              <a:t>Onboard Computer: -10 to +45 C (30-90% Humidity)</a:t>
            </a:r>
            <a:endParaRPr/>
          </a:p>
          <a:p>
            <a:pPr marL="914400" lvl="1" indent="-317500" algn="l" rtl="0">
              <a:lnSpc>
                <a:spcPct val="115000"/>
              </a:lnSpc>
              <a:spcBef>
                <a:spcPts val="0"/>
              </a:spcBef>
              <a:spcAft>
                <a:spcPts val="0"/>
              </a:spcAft>
              <a:buSzPts val="1400"/>
              <a:buChar char="○"/>
            </a:pPr>
            <a:r>
              <a:rPr lang="en"/>
              <a:t>Sensor: -5 C to +50 C</a:t>
            </a:r>
            <a:endParaRPr/>
          </a:p>
          <a:p>
            <a:pPr marL="457200" lvl="0" indent="-342900" algn="l" rtl="0">
              <a:lnSpc>
                <a:spcPct val="115000"/>
              </a:lnSpc>
              <a:spcBef>
                <a:spcPts val="0"/>
              </a:spcBef>
              <a:spcAft>
                <a:spcPts val="0"/>
              </a:spcAft>
              <a:buSzPts val="1800"/>
              <a:buChar char="●"/>
            </a:pPr>
            <a:r>
              <a:rPr lang="en"/>
              <a:t>Average Environmental Temp: (March)</a:t>
            </a:r>
            <a:endParaRPr/>
          </a:p>
          <a:p>
            <a:pPr marL="914400" lvl="1" indent="-317500" algn="l" rtl="0">
              <a:lnSpc>
                <a:spcPct val="115000"/>
              </a:lnSpc>
              <a:spcBef>
                <a:spcPts val="0"/>
              </a:spcBef>
              <a:spcAft>
                <a:spcPts val="0"/>
              </a:spcAft>
              <a:buSzPts val="1400"/>
              <a:buChar char="○"/>
            </a:pPr>
            <a:r>
              <a:rPr lang="en"/>
              <a:t>Nederlands: 6 / -9 ˚C</a:t>
            </a:r>
            <a:endParaRPr/>
          </a:p>
          <a:p>
            <a:pPr marL="914400" lvl="1" indent="-317500" algn="l" rtl="0">
              <a:lnSpc>
                <a:spcPct val="115000"/>
              </a:lnSpc>
              <a:spcBef>
                <a:spcPts val="0"/>
              </a:spcBef>
              <a:spcAft>
                <a:spcPts val="0"/>
              </a:spcAft>
              <a:buSzPts val="1400"/>
              <a:buChar char="○"/>
            </a:pPr>
            <a:r>
              <a:rPr lang="en"/>
              <a:t>Lyons: 13 / 2˚C</a:t>
            </a:r>
            <a:endParaRPr/>
          </a:p>
          <a:p>
            <a:pPr marL="457200" lvl="0" indent="-342900" algn="l" rtl="0">
              <a:lnSpc>
                <a:spcPct val="115000"/>
              </a:lnSpc>
              <a:spcBef>
                <a:spcPts val="0"/>
              </a:spcBef>
              <a:spcAft>
                <a:spcPts val="0"/>
              </a:spcAft>
              <a:buSzPts val="1800"/>
              <a:buChar char="●"/>
            </a:pPr>
            <a:r>
              <a:rPr lang="en"/>
              <a:t>Will need to analyze weather data to determine optimal testing days </a:t>
            </a:r>
            <a:endParaRPr/>
          </a:p>
          <a:p>
            <a:pPr marL="914400" lvl="1" indent="-317500" algn="l" rtl="0">
              <a:lnSpc>
                <a:spcPct val="115000"/>
              </a:lnSpc>
              <a:spcBef>
                <a:spcPts val="0"/>
              </a:spcBef>
              <a:spcAft>
                <a:spcPts val="0"/>
              </a:spcAft>
              <a:buSzPts val="1400"/>
              <a:buChar char="○"/>
            </a:pPr>
            <a:r>
              <a:rPr lang="en"/>
              <a:t>Days with no precipitation</a:t>
            </a:r>
            <a:endParaRPr/>
          </a:p>
          <a:p>
            <a:pPr marL="914400" lvl="1" indent="-317500" algn="l" rtl="0">
              <a:lnSpc>
                <a:spcPct val="115000"/>
              </a:lnSpc>
              <a:spcBef>
                <a:spcPts val="0"/>
              </a:spcBef>
              <a:spcAft>
                <a:spcPts val="0"/>
              </a:spcAft>
              <a:buSzPts val="1400"/>
              <a:buChar char="○"/>
            </a:pPr>
            <a:r>
              <a:rPr lang="en"/>
              <a:t>Clear Days (little to no clouds) </a:t>
            </a:r>
            <a:endParaRPr/>
          </a:p>
          <a:p>
            <a:pPr marL="914400" lvl="1" indent="-317500" algn="l" rtl="0">
              <a:lnSpc>
                <a:spcPct val="115000"/>
              </a:lnSpc>
              <a:spcBef>
                <a:spcPts val="0"/>
              </a:spcBef>
              <a:spcAft>
                <a:spcPts val="0"/>
              </a:spcAft>
              <a:buSzPts val="1400"/>
              <a:buChar char="○"/>
            </a:pPr>
            <a:r>
              <a:rPr lang="en"/>
              <a:t>Wind Speeds less than 35 mph</a:t>
            </a:r>
            <a:endParaRPr/>
          </a:p>
          <a:p>
            <a:pPr marL="0" lvl="0" indent="0" algn="l" rtl="0">
              <a:lnSpc>
                <a:spcPct val="115000"/>
              </a:lnSpc>
              <a:spcBef>
                <a:spcPts val="1200"/>
              </a:spcBef>
              <a:spcAft>
                <a:spcPts val="1200"/>
              </a:spcAft>
              <a:buSzPts val="1800"/>
              <a:buNone/>
            </a:pPr>
            <a:endParaRPr/>
          </a:p>
        </p:txBody>
      </p:sp>
      <p:sp>
        <p:nvSpPr>
          <p:cNvPr id="1312" name="Google Shape;1312;p108"/>
          <p:cNvSpPr txBox="1">
            <a:spLocks noGrp="1"/>
          </p:cNvSpPr>
          <p:nvPr>
            <p:ph type="sldNum" idx="12"/>
          </p:nvPr>
        </p:nvSpPr>
        <p:spPr>
          <a:xfrm>
            <a:off x="8559384" y="4787801"/>
            <a:ext cx="548700" cy="393600"/>
          </a:xfrm>
          <a:prstGeom prst="rect">
            <a:avLst/>
          </a:prstGeom>
          <a:noFill/>
          <a:ln>
            <a:noFill/>
          </a:ln>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09"/>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Electronics Components</a:t>
            </a:r>
            <a:endParaRPr/>
          </a:p>
        </p:txBody>
      </p:sp>
      <p:sp>
        <p:nvSpPr>
          <p:cNvPr id="1318" name="Google Shape;1318;p109"/>
          <p:cNvSpPr txBox="1">
            <a:spLocks noGrp="1"/>
          </p:cNvSpPr>
          <p:nvPr>
            <p:ph type="body" idx="1"/>
          </p:nvPr>
        </p:nvSpPr>
        <p:spPr>
          <a:xfrm>
            <a:off x="390975" y="732575"/>
            <a:ext cx="8520600" cy="3930600"/>
          </a:xfrm>
          <a:prstGeom prst="rect">
            <a:avLst/>
          </a:prstGeom>
        </p:spPr>
        <p:txBody>
          <a:bodyPr spcFirstLastPara="1" wrap="square" lIns="91425" tIns="91425" rIns="91425" bIns="91425" anchor="t" anchorCtr="0">
            <a:normAutofit fontScale="92500" lnSpcReduction="10000"/>
          </a:bodyPr>
          <a:lstStyle/>
          <a:p>
            <a:pPr marL="457200" lvl="0" indent="-342900" algn="l" rtl="0">
              <a:spcBef>
                <a:spcPts val="0"/>
              </a:spcBef>
              <a:spcAft>
                <a:spcPts val="0"/>
              </a:spcAft>
              <a:buSzPts val="1800"/>
              <a:buChar char="●"/>
            </a:pPr>
            <a:r>
              <a:rPr lang="en"/>
              <a:t>Power Source</a:t>
            </a:r>
            <a:endParaRPr/>
          </a:p>
          <a:p>
            <a:pPr marL="914400" lvl="1" indent="-317500" algn="l" rtl="0">
              <a:spcBef>
                <a:spcPts val="0"/>
              </a:spcBef>
              <a:spcAft>
                <a:spcPts val="0"/>
              </a:spcAft>
              <a:buSzPts val="1400"/>
              <a:buChar char="○"/>
            </a:pPr>
            <a:r>
              <a:rPr lang="en"/>
              <a:t>EcoFlow River Pro Portable Power Station </a:t>
            </a:r>
            <a:endParaRPr/>
          </a:p>
          <a:p>
            <a:pPr marL="457200" lvl="0" indent="-342900" algn="l" rtl="0">
              <a:spcBef>
                <a:spcPts val="0"/>
              </a:spcBef>
              <a:spcAft>
                <a:spcPts val="0"/>
              </a:spcAft>
              <a:buSzPts val="1800"/>
              <a:buChar char="●"/>
            </a:pPr>
            <a:r>
              <a:rPr lang="en"/>
              <a:t>Processor</a:t>
            </a:r>
            <a:endParaRPr sz="2100" b="1">
              <a:solidFill>
                <a:schemeClr val="accent2"/>
              </a:solidFill>
              <a:highlight>
                <a:srgbClr val="FFFFFF"/>
              </a:highlight>
              <a:latin typeface="Arial"/>
              <a:ea typeface="Arial"/>
              <a:cs typeface="Arial"/>
              <a:sym typeface="Arial"/>
            </a:endParaRPr>
          </a:p>
          <a:p>
            <a:pPr marL="914400" lvl="1" indent="-317500" algn="l" rtl="0">
              <a:spcBef>
                <a:spcPts val="0"/>
              </a:spcBef>
              <a:spcAft>
                <a:spcPts val="0"/>
              </a:spcAft>
              <a:buSzPts val="1400"/>
              <a:buChar char="○"/>
            </a:pPr>
            <a:r>
              <a:rPr lang="en"/>
              <a:t>SEi8 Beelink Mini PC</a:t>
            </a:r>
            <a:endParaRPr/>
          </a:p>
          <a:p>
            <a:pPr marL="457200" lvl="0" indent="-342900" algn="l" rtl="0">
              <a:spcBef>
                <a:spcPts val="0"/>
              </a:spcBef>
              <a:spcAft>
                <a:spcPts val="0"/>
              </a:spcAft>
              <a:buSzPts val="1800"/>
              <a:buChar char="●"/>
            </a:pPr>
            <a:r>
              <a:rPr lang="en"/>
              <a:t>4G Adapter</a:t>
            </a:r>
            <a:endParaRPr/>
          </a:p>
          <a:p>
            <a:pPr marL="457200" lvl="0" indent="-342900" algn="l" rtl="0">
              <a:spcBef>
                <a:spcPts val="0"/>
              </a:spcBef>
              <a:spcAft>
                <a:spcPts val="0"/>
              </a:spcAft>
              <a:buSzPts val="1800"/>
              <a:buChar char="●"/>
            </a:pPr>
            <a:r>
              <a:rPr lang="en"/>
              <a:t>Linear Actuator and H-Bridge</a:t>
            </a:r>
            <a:endParaRPr/>
          </a:p>
          <a:p>
            <a:pPr marL="457200" lvl="0" indent="-342900" algn="l" rtl="0">
              <a:spcBef>
                <a:spcPts val="0"/>
              </a:spcBef>
              <a:spcAft>
                <a:spcPts val="0"/>
              </a:spcAft>
              <a:buSzPts val="1800"/>
              <a:buChar char="●"/>
            </a:pPr>
            <a:r>
              <a:rPr lang="en"/>
              <a:t>IR Thermometer</a:t>
            </a:r>
            <a:endParaRPr/>
          </a:p>
          <a:p>
            <a:pPr marL="457200" lvl="0" indent="-342900" algn="l" rtl="0">
              <a:spcBef>
                <a:spcPts val="0"/>
              </a:spcBef>
              <a:spcAft>
                <a:spcPts val="0"/>
              </a:spcAft>
              <a:buSzPts val="1800"/>
              <a:buChar char="●"/>
            </a:pPr>
            <a:r>
              <a:rPr lang="en"/>
              <a:t>Temperature and Humidity Sensor</a:t>
            </a:r>
            <a:endParaRPr/>
          </a:p>
          <a:p>
            <a:pPr marL="457200" lvl="0" indent="-342900" algn="l" rtl="0">
              <a:spcBef>
                <a:spcPts val="0"/>
              </a:spcBef>
              <a:spcAft>
                <a:spcPts val="0"/>
              </a:spcAft>
              <a:buSzPts val="1800"/>
              <a:buChar char="●"/>
            </a:pPr>
            <a:r>
              <a:rPr lang="en"/>
              <a:t>Arduino Uno</a:t>
            </a:r>
            <a:endParaRPr/>
          </a:p>
          <a:p>
            <a:pPr marL="457200" lvl="0" indent="-342900" algn="l" rtl="0">
              <a:spcBef>
                <a:spcPts val="0"/>
              </a:spcBef>
              <a:spcAft>
                <a:spcPts val="0"/>
              </a:spcAft>
              <a:buSzPts val="1800"/>
              <a:buChar char="●"/>
            </a:pPr>
            <a:r>
              <a:rPr lang="en"/>
              <a:t>Arduino Shield</a:t>
            </a:r>
            <a:endParaRPr/>
          </a:p>
          <a:p>
            <a:pPr marL="457200" lvl="0" indent="-342900" algn="l" rtl="0">
              <a:spcBef>
                <a:spcPts val="0"/>
              </a:spcBef>
              <a:spcAft>
                <a:spcPts val="0"/>
              </a:spcAft>
              <a:buSzPts val="1800"/>
              <a:buChar char="●"/>
            </a:pPr>
            <a:r>
              <a:rPr lang="en"/>
              <a:t>Arduino Wires</a:t>
            </a:r>
            <a:endParaRPr/>
          </a:p>
          <a:p>
            <a:pPr marL="457200" lvl="0" indent="-342900" algn="l" rtl="0">
              <a:spcBef>
                <a:spcPts val="0"/>
              </a:spcBef>
              <a:spcAft>
                <a:spcPts val="0"/>
              </a:spcAft>
              <a:buSzPts val="1800"/>
              <a:buChar char="●"/>
            </a:pPr>
            <a:r>
              <a:rPr lang="en"/>
              <a:t>12V Battery Holder</a:t>
            </a:r>
            <a:endParaRPr/>
          </a:p>
          <a:p>
            <a:pPr marL="457200" lvl="0" indent="-342900" algn="l" rtl="0">
              <a:spcBef>
                <a:spcPts val="0"/>
              </a:spcBef>
              <a:spcAft>
                <a:spcPts val="0"/>
              </a:spcAft>
              <a:buSzPts val="1800"/>
              <a:buChar char="●"/>
            </a:pPr>
            <a:r>
              <a:rPr lang="en"/>
              <a:t>12V Battery Adapter</a:t>
            </a:r>
            <a:endParaRPr/>
          </a:p>
          <a:p>
            <a:pPr marL="457200" lvl="0" indent="-342900" algn="l" rtl="0">
              <a:spcBef>
                <a:spcPts val="0"/>
              </a:spcBef>
              <a:spcAft>
                <a:spcPts val="0"/>
              </a:spcAft>
              <a:buSzPts val="1800"/>
              <a:buChar char="●"/>
            </a:pPr>
            <a:r>
              <a:rPr lang="en"/>
              <a:t>AA Batteries </a:t>
            </a:r>
            <a:endParaRPr/>
          </a:p>
        </p:txBody>
      </p:sp>
      <p:sp>
        <p:nvSpPr>
          <p:cNvPr id="1319" name="Google Shape;1319;p109"/>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323"/>
        <p:cNvGrpSpPr/>
        <p:nvPr/>
      </p:nvGrpSpPr>
      <p:grpSpPr>
        <a:xfrm>
          <a:off x="0" y="0"/>
          <a:ext cx="0" cy="0"/>
          <a:chOff x="0" y="0"/>
          <a:chExt cx="0" cy="0"/>
        </a:xfrm>
      </p:grpSpPr>
      <p:sp>
        <p:nvSpPr>
          <p:cNvPr id="1324" name="Google Shape;1324;p110"/>
          <p:cNvSpPr txBox="1">
            <a:spLocks noGrp="1"/>
          </p:cNvSpPr>
          <p:nvPr>
            <p:ph type="ctrTitle"/>
          </p:nvPr>
        </p:nvSpPr>
        <p:spPr>
          <a:xfrm>
            <a:off x="2162700" y="2279100"/>
            <a:ext cx="4818600" cy="585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91"/>
              <a:buNone/>
            </a:pPr>
            <a:r>
              <a:rPr lang="en" sz="4310" b="1">
                <a:solidFill>
                  <a:srgbClr val="EFEFEF"/>
                </a:solidFill>
              </a:rPr>
              <a:t>Optics</a:t>
            </a:r>
            <a:endParaRPr sz="4310" b="1">
              <a:solidFill>
                <a:srgbClr val="EFEFEF"/>
              </a:solidFill>
            </a:endParaRPr>
          </a:p>
        </p:txBody>
      </p:sp>
      <p:sp>
        <p:nvSpPr>
          <p:cNvPr id="1325" name="Google Shape;1325;p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11"/>
          <p:cNvSpPr txBox="1">
            <a:spLocks noGrp="1"/>
          </p:cNvSpPr>
          <p:nvPr>
            <p:ph type="title"/>
          </p:nvPr>
        </p:nvSpPr>
        <p:spPr>
          <a:xfrm>
            <a:off x="311700" y="1099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Chart Depicting Focal Length FOV Capability </a:t>
            </a:r>
            <a:endParaRPr/>
          </a:p>
        </p:txBody>
      </p:sp>
      <p:pic>
        <p:nvPicPr>
          <p:cNvPr id="1331" name="Google Shape;1331;p1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682600"/>
            <a:ext cx="2279550" cy="3361451"/>
          </a:xfrm>
          <a:prstGeom prst="rect">
            <a:avLst/>
          </a:prstGeom>
          <a:noFill/>
          <a:ln>
            <a:noFill/>
          </a:ln>
        </p:spPr>
      </p:pic>
      <p:pic>
        <p:nvPicPr>
          <p:cNvPr id="1332" name="Google Shape;1332;p11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79550" y="1162075"/>
            <a:ext cx="2218550" cy="2017599"/>
          </a:xfrm>
          <a:prstGeom prst="rect">
            <a:avLst/>
          </a:prstGeom>
          <a:noFill/>
          <a:ln>
            <a:noFill/>
          </a:ln>
        </p:spPr>
      </p:pic>
      <p:sp>
        <p:nvSpPr>
          <p:cNvPr id="1333" name="Google Shape;1333;p111"/>
          <p:cNvSpPr txBox="1">
            <a:spLocks noGrp="1"/>
          </p:cNvSpPr>
          <p:nvPr>
            <p:ph type="sldNum" idx="12"/>
          </p:nvPr>
        </p:nvSpPr>
        <p:spPr>
          <a:xfrm>
            <a:off x="8559384" y="478780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99</a:t>
            </a:fld>
            <a:endParaRPr/>
          </a:p>
        </p:txBody>
      </p:sp>
      <p:pic>
        <p:nvPicPr>
          <p:cNvPr id="1334" name="Google Shape;1334;p111" descr="https://external-preview.redd.it/9Ac_gNz8S4FWxBMboj2unNoCTzZ0oAgis7nTArCGOW4.jpg?auto=webp&amp;s=0b5e7a397488ba05bbc8f65b6249af324d7ee3a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4572000" y="939974"/>
            <a:ext cx="4503351" cy="3000550"/>
          </a:xfrm>
          <a:prstGeom prst="rect">
            <a:avLst/>
          </a:prstGeom>
          <a:noFill/>
          <a:ln>
            <a:noFill/>
          </a:ln>
        </p:spPr>
      </p:pic>
      <p:sp>
        <p:nvSpPr>
          <p:cNvPr id="1335" name="Google Shape;1335;p111"/>
          <p:cNvSpPr txBox="1"/>
          <p:nvPr/>
        </p:nvSpPr>
        <p:spPr>
          <a:xfrm>
            <a:off x="6017175" y="3996500"/>
            <a:ext cx="309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Helvetica Neue"/>
                <a:ea typeface="Helvetica Neue"/>
                <a:cs typeface="Helvetica Neue"/>
                <a:sym typeface="Helvetica Neue"/>
              </a:rPr>
              <a:t>Provided By : </a:t>
            </a:r>
            <a:r>
              <a:rPr lang="en" i="1" u="sng">
                <a:solidFill>
                  <a:schemeClr val="hlink"/>
                </a:solidFill>
                <a:latin typeface="Helvetica Neue"/>
                <a:ea typeface="Helvetica Neue"/>
                <a:cs typeface="Helvetica Neue"/>
                <a:sym typeface="Helvetica Neue"/>
                <a:hlinkClick r:id="rId6"/>
              </a:rPr>
              <a:t>User</a:t>
            </a:r>
            <a:endParaRPr i="1">
              <a:latin typeface="Helvetica Neue"/>
              <a:ea typeface="Helvetica Neue"/>
              <a:cs typeface="Helvetica Neue"/>
              <a:sym typeface="Helvetica Neue"/>
            </a:endParaRPr>
          </a:p>
        </p:txBody>
      </p:sp>
      <p:sp>
        <p:nvSpPr>
          <p:cNvPr id="1336" name="Google Shape;1336;p111"/>
          <p:cNvSpPr txBox="1"/>
          <p:nvPr/>
        </p:nvSpPr>
        <p:spPr>
          <a:xfrm>
            <a:off x="193275" y="4044050"/>
            <a:ext cx="3981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Helvetica Neue"/>
                <a:ea typeface="Helvetica Neue"/>
                <a:cs typeface="Helvetica Neue"/>
                <a:sym typeface="Helvetica Neue"/>
              </a:rPr>
              <a:t>https://www.nikonians.org/reviews/fov-tables</a:t>
            </a:r>
            <a:endParaRPr i="1">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14815</Words>
  <Application>Microsoft Office PowerPoint</Application>
  <PresentationFormat>On-screen Show (16:9)</PresentationFormat>
  <Paragraphs>3026</Paragraphs>
  <Slides>197</Slides>
  <Notes>197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197</vt:i4>
      </vt:variant>
    </vt:vector>
  </HeadingPairs>
  <TitlesOfParts>
    <vt:vector size="205" baseType="lpstr">
      <vt:lpstr>Cambria Math</vt:lpstr>
      <vt:lpstr>Times New Roman</vt:lpstr>
      <vt:lpstr>Courier New</vt:lpstr>
      <vt:lpstr>Arial</vt:lpstr>
      <vt:lpstr>Helvetica Neue</vt:lpstr>
      <vt:lpstr>Raleway</vt:lpstr>
      <vt:lpstr>Helvetica Neue Light</vt:lpstr>
      <vt:lpstr>Simple Light</vt:lpstr>
      <vt:lpstr>S P E C T E R</vt:lpstr>
      <vt:lpstr>Table of Contents</vt:lpstr>
      <vt:lpstr>Project Overview</vt:lpstr>
      <vt:lpstr>Motivation</vt:lpstr>
      <vt:lpstr>Purpose &amp; Mission Statement</vt:lpstr>
      <vt:lpstr>Key Terms: POL</vt:lpstr>
      <vt:lpstr>Key Terms</vt:lpstr>
      <vt:lpstr>Objectives</vt:lpstr>
      <vt:lpstr>Concept of Operations</vt:lpstr>
      <vt:lpstr>Concept of Operations</vt:lpstr>
      <vt:lpstr>Concept of Operations</vt:lpstr>
      <vt:lpstr>Concept of Operations</vt:lpstr>
      <vt:lpstr>Concept of Operations</vt:lpstr>
      <vt:lpstr>Concept of Operations</vt:lpstr>
      <vt:lpstr>Baseline Design</vt:lpstr>
      <vt:lpstr>Critical Project Elements</vt:lpstr>
      <vt:lpstr>Enclosure Design - Interior</vt:lpstr>
      <vt:lpstr>Enclosure Design - Exterior</vt:lpstr>
      <vt:lpstr>Functional Block Diagram</vt:lpstr>
      <vt:lpstr>Design Requirements and Satisfaction</vt:lpstr>
      <vt:lpstr>CPE 1: GEO Observation</vt:lpstr>
      <vt:lpstr>Driving Requirements</vt:lpstr>
      <vt:lpstr>Requirement Satisfaction</vt:lpstr>
      <vt:lpstr>CPE 2: Data Collection</vt:lpstr>
      <vt:lpstr>Processing Driving Requirements</vt:lpstr>
      <vt:lpstr>Time Breakdown</vt:lpstr>
      <vt:lpstr>Pointing Determination</vt:lpstr>
      <vt:lpstr>Satellite Identification</vt:lpstr>
      <vt:lpstr>Satellite Identification</vt:lpstr>
      <vt:lpstr>Parameter Collection</vt:lpstr>
      <vt:lpstr>CPE 3: POL Determination  CPE 4: Event Detection</vt:lpstr>
      <vt:lpstr>Driving Requirements</vt:lpstr>
      <vt:lpstr>Requirement Satisfaction</vt:lpstr>
      <vt:lpstr>Requirement Satisfaction</vt:lpstr>
      <vt:lpstr>Requirement Satisfaction</vt:lpstr>
      <vt:lpstr>Requirement Satisfaction</vt:lpstr>
      <vt:lpstr>Requirement Satisfaction</vt:lpstr>
      <vt:lpstr>Requirement Satisfaction</vt:lpstr>
      <vt:lpstr>Requirement Satisfaction</vt:lpstr>
      <vt:lpstr>Requirement Satisfaction</vt:lpstr>
      <vt:lpstr>Risk</vt:lpstr>
      <vt:lpstr>Risks</vt:lpstr>
      <vt:lpstr>Pre-Mitigation Matrix</vt:lpstr>
      <vt:lpstr>Mitigation - Optics</vt:lpstr>
      <vt:lpstr>Mitigation - Enclosure </vt:lpstr>
      <vt:lpstr>Mitigation - Image Proc. </vt:lpstr>
      <vt:lpstr>Mitigation - OD </vt:lpstr>
      <vt:lpstr>Post-Mitigation Matrix</vt:lpstr>
      <vt:lpstr>Verification and Validation</vt:lpstr>
      <vt:lpstr>FR V&amp;V Description</vt:lpstr>
      <vt:lpstr>Models for Verification Overview</vt:lpstr>
      <vt:lpstr>V&amp;V: Optics Focus Accuracy </vt:lpstr>
      <vt:lpstr>V&amp;V: Algorithm Semi-Major Axis POL</vt:lpstr>
      <vt:lpstr>V&amp;V: Structure Thermal Model</vt:lpstr>
      <vt:lpstr>CPE V&amp;V Plan</vt:lpstr>
      <vt:lpstr>FR V&amp;V Plan</vt:lpstr>
      <vt:lpstr>Project Planning</vt:lpstr>
      <vt:lpstr>Work Plan</vt:lpstr>
      <vt:lpstr>Cost Plan</vt:lpstr>
      <vt:lpstr>Major Tests to be Conducted</vt:lpstr>
      <vt:lpstr>Acknowledgements</vt:lpstr>
      <vt:lpstr>Questions?</vt:lpstr>
      <vt:lpstr>Appendix</vt:lpstr>
      <vt:lpstr>Appendix Table of Contents</vt:lpstr>
      <vt:lpstr>References</vt:lpstr>
      <vt:lpstr>Organization</vt:lpstr>
      <vt:lpstr>Functional Requirements</vt:lpstr>
      <vt:lpstr>Functional Requirements and Motivation</vt:lpstr>
      <vt:lpstr>Critical Project Elements</vt:lpstr>
      <vt:lpstr>Objectives</vt:lpstr>
      <vt:lpstr>Team Structure</vt:lpstr>
      <vt:lpstr>Project Breakdown Structure</vt:lpstr>
      <vt:lpstr>Electronics Flow Block Diagram</vt:lpstr>
      <vt:lpstr>Data Flow Block Diagram</vt:lpstr>
      <vt:lpstr>Software Time Breakdown</vt:lpstr>
      <vt:lpstr>Enclosure</vt:lpstr>
      <vt:lpstr>Material Selection</vt:lpstr>
      <vt:lpstr>Acrylic Characteristics</vt:lpstr>
      <vt:lpstr>Weather Deployment Process</vt:lpstr>
      <vt:lpstr>Weather Precautions</vt:lpstr>
      <vt:lpstr>Infrared Thermometer</vt:lpstr>
      <vt:lpstr>Infrared Thermometer Characteristics</vt:lpstr>
      <vt:lpstr>Humidity</vt:lpstr>
      <vt:lpstr>Temperature</vt:lpstr>
      <vt:lpstr>Linear Actuator</vt:lpstr>
      <vt:lpstr>Stability and Security</vt:lpstr>
      <vt:lpstr>Stability cont.</vt:lpstr>
      <vt:lpstr>Assembly</vt:lpstr>
      <vt:lpstr>Electronics</vt:lpstr>
      <vt:lpstr>Power Analysis</vt:lpstr>
      <vt:lpstr>Communication</vt:lpstr>
      <vt:lpstr>Power Source</vt:lpstr>
      <vt:lpstr>Processor</vt:lpstr>
      <vt:lpstr>Proof of Processor Capability </vt:lpstr>
      <vt:lpstr>Linear Actuator Control  </vt:lpstr>
      <vt:lpstr>Temperature considerations</vt:lpstr>
      <vt:lpstr>Electronics Components</vt:lpstr>
      <vt:lpstr>Optics</vt:lpstr>
      <vt:lpstr>Chart Depicting Focal Length FOV Capability </vt:lpstr>
      <vt:lpstr>Dedicated Astrophotography Sensor Parameters</vt:lpstr>
      <vt:lpstr>Limiting Stellar Magnitude (LSM) </vt:lpstr>
      <vt:lpstr>Optic Options in Consideration</vt:lpstr>
      <vt:lpstr>Lens &amp; Sensor Selection</vt:lpstr>
      <vt:lpstr>Control Variables</vt:lpstr>
      <vt:lpstr>Optical System Nomenclature</vt:lpstr>
      <vt:lpstr>Orbital Determination</vt:lpstr>
      <vt:lpstr>Orbit Determination Full Requirements Breakdown</vt:lpstr>
      <vt:lpstr>ODTK Equations and Assumptions: Gooding Method Derivation</vt:lpstr>
      <vt:lpstr>ODTK Equations and Assumptions: Gooding Method Derivation</vt:lpstr>
      <vt:lpstr>Orbit Determination - Angle Conversion</vt:lpstr>
      <vt:lpstr>Orbit Determination - Angle Conversion</vt:lpstr>
      <vt:lpstr>Orbit Determination - Lambert’s Problem</vt:lpstr>
      <vt:lpstr>Orbit Determination - Lambert’s Problem</vt:lpstr>
      <vt:lpstr>Orbit Determination - Lambert’s Problem</vt:lpstr>
      <vt:lpstr>Orbit Determination - Lambert’s Problem</vt:lpstr>
      <vt:lpstr>Orbit Determination - Lambert’s Problem</vt:lpstr>
      <vt:lpstr>Orbit Determination - Lambert’s Problem</vt:lpstr>
      <vt:lpstr>Driving Requirements</vt:lpstr>
      <vt:lpstr>Orbit Determination - Error Resolution</vt:lpstr>
      <vt:lpstr>Orbit Determination: GoodingIOD Time Delay Error</vt:lpstr>
      <vt:lpstr>Orbit Determination: GoodingIOD Error σ = 2.5 arcsec</vt:lpstr>
      <vt:lpstr>Orbit Determination: GoodingIOD Error σ = 5 arcsec</vt:lpstr>
      <vt:lpstr>Mount</vt:lpstr>
      <vt:lpstr>Sensor to Mount  </vt:lpstr>
      <vt:lpstr>Mount to Tripod </vt:lpstr>
      <vt:lpstr>Processing</vt:lpstr>
      <vt:lpstr>NINA </vt:lpstr>
      <vt:lpstr>Astrometry.net VS ASTAP</vt:lpstr>
      <vt:lpstr>Data Budget</vt:lpstr>
      <vt:lpstr>Example Packet</vt:lpstr>
      <vt:lpstr>PowerPoint Presentation</vt:lpstr>
      <vt:lpstr>Algorithm</vt:lpstr>
      <vt:lpstr>Machine Learning Model</vt:lpstr>
      <vt:lpstr>Other Risks</vt:lpstr>
      <vt:lpstr>Risks Mitigation</vt:lpstr>
      <vt:lpstr>Risks Mitigation</vt:lpstr>
      <vt:lpstr>Risks Mitigation</vt:lpstr>
      <vt:lpstr>V&amp;V Backup Slides</vt:lpstr>
      <vt:lpstr>V&amp;V Backup Overview</vt:lpstr>
      <vt:lpstr>Test Abbreviation Key</vt:lpstr>
      <vt:lpstr>Testing Phase 1: Component Testing</vt:lpstr>
      <vt:lpstr>Testing Phase 2: Subsystem Testing</vt:lpstr>
      <vt:lpstr>Testing Phase 3: System Testing</vt:lpstr>
      <vt:lpstr>Optics (OPT) V&amp;V Overview</vt:lpstr>
      <vt:lpstr>OPT.1: Basic Optics Functionality</vt:lpstr>
      <vt:lpstr>OPT.2: Optical Alignment Test</vt:lpstr>
      <vt:lpstr>OPT.3: Sharpness Test</vt:lpstr>
      <vt:lpstr>OPT.4: Focus Accuracy Test</vt:lpstr>
      <vt:lpstr>OPT.6: Pointing</vt:lpstr>
      <vt:lpstr>OPT.5: Distance Focus</vt:lpstr>
      <vt:lpstr>OPT.7: LSM (Limited Stellar Magnitude)</vt:lpstr>
      <vt:lpstr>OPT.8: Optics Day in the Life</vt:lpstr>
      <vt:lpstr>Structure (STR) V&amp;V Overview</vt:lpstr>
      <vt:lpstr>STR.1: Force</vt:lpstr>
      <vt:lpstr>STR.2: Thermal</vt:lpstr>
      <vt:lpstr>STR.3: Stability</vt:lpstr>
      <vt:lpstr>STR.4: Water</vt:lpstr>
      <vt:lpstr>STR.5: Transport</vt:lpstr>
      <vt:lpstr>Orbit Determination (ORB) V&amp;V Overview</vt:lpstr>
      <vt:lpstr>ORB.1: Semi-Major Axis Determination</vt:lpstr>
      <vt:lpstr>ORB.2: Eccentricity Determination</vt:lpstr>
      <vt:lpstr>ORB.3: Inclination Determination</vt:lpstr>
      <vt:lpstr>ORB.4: True Anomaly Determination</vt:lpstr>
      <vt:lpstr>ORB.5: RAAN Determination</vt:lpstr>
      <vt:lpstr>ORB.6: Argument of Periapsis Determination</vt:lpstr>
      <vt:lpstr>ORB.7: Full Keplerian Orbital Element Determination</vt:lpstr>
      <vt:lpstr>ORB.8: Event Prediction - Close Approach</vt:lpstr>
      <vt:lpstr>Electronics (ELE) V&amp;V Overview</vt:lpstr>
      <vt:lpstr>ELE.1: IR Sensor</vt:lpstr>
      <vt:lpstr>ELE.2: Temperature Sensor</vt:lpstr>
      <vt:lpstr>ELE.3: Humidity Sensor</vt:lpstr>
      <vt:lpstr>ELE.4: Power Interface Check</vt:lpstr>
      <vt:lpstr>ELE.5: Power Failure</vt:lpstr>
      <vt:lpstr>ELE.6: Communications and Data Interface Check</vt:lpstr>
      <vt:lpstr>Data (DAT) V&amp;V Overview</vt:lpstr>
      <vt:lpstr>DAT.1: Communications</vt:lpstr>
      <vt:lpstr>DAT.2: Image Processing Products</vt:lpstr>
      <vt:lpstr>DAT.3: Alert Timing</vt:lpstr>
      <vt:lpstr>Algorithm (ALG) V&amp;V Overview</vt:lpstr>
      <vt:lpstr>ALG.1: Inclination POL</vt:lpstr>
      <vt:lpstr>ALG.2: Semi-Major Axis POL</vt:lpstr>
      <vt:lpstr>ALG.3: Direction of Burn POL</vt:lpstr>
      <vt:lpstr>ALG.4: Frequency of Burn POL</vt:lpstr>
      <vt:lpstr>ALG.5: Brightness POL</vt:lpstr>
      <vt:lpstr>ALG.6: RGB POL</vt:lpstr>
      <vt:lpstr>ALG.7: Maneuver Event Detection</vt:lpstr>
      <vt:lpstr>ALG.8: Close Approach Event Detection</vt:lpstr>
      <vt:lpstr>ALG.9: Docking Event Detection</vt:lpstr>
      <vt:lpstr>ALG.10: Breakup Event Detection</vt:lpstr>
      <vt:lpstr>System (SYS) V&amp;V Overview</vt:lpstr>
      <vt:lpstr>SYS.1: Full System Software Test</vt:lpstr>
      <vt:lpstr>SYS.2: Structure View Test</vt:lpstr>
      <vt:lpstr>SYS.3: Full System Test</vt:lpstr>
      <vt:lpstr>SYS.4: Full System Day in the Life (Field Testing)</vt:lpstr>
      <vt:lpstr>Full Test Description</vt:lpstr>
      <vt:lpstr>Budget</vt:lpstr>
      <vt:lpstr>Budget Breakdown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 P E C T E R</dc:title>
  <dc:creator>Gabriel Feldman</dc:creator>
  <cp:lastModifiedBy>Jeff Zehnder</cp:lastModifiedBy>
  <cp:revision>12</cp:revision>
  <dcterms:modified xsi:type="dcterms:W3CDTF">2022-02-28T18:21:25Z</dcterms:modified>
</cp:coreProperties>
</file>