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652DD3-FB3C-416B-886A-24E3786EBB25}">
  <a:tblStyle styleId="{C3652DD3-FB3C-416B-886A-24E3786EBB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135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-Sam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86110e5fb_3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86110e5fb_3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e01435239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e01435239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50004a16e8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50004a16e8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51be6f0f9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51be6f0f9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00211986e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500211986e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51be6f0f94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51be6f0f94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500d6c048a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500d6c048a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50004a16e8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50004a16e8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SCOPE</a:t>
            </a:r>
            <a:endParaRPr sz="1000">
              <a:solidFill>
                <a:schemeClr val="dk1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" sz="1000">
                <a:solidFill>
                  <a:schemeClr val="dk1"/>
                </a:solidFill>
              </a:rPr>
              <a:t>What is the test?</a:t>
            </a:r>
            <a:endParaRPr sz="1000">
              <a:solidFill>
                <a:schemeClr val="dk1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" sz="1000">
                <a:solidFill>
                  <a:schemeClr val="dk1"/>
                </a:solidFill>
              </a:rPr>
              <a:t>Test setup, equipment, facilities</a:t>
            </a:r>
            <a:endParaRPr sz="1000">
              <a:solidFill>
                <a:schemeClr val="dk1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" sz="1000">
                <a:solidFill>
                  <a:schemeClr val="dk1"/>
                </a:solidFill>
              </a:rPr>
              <a:t>Procedures overview</a:t>
            </a:r>
            <a:endParaRPr sz="10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PURPOSE</a:t>
            </a:r>
            <a:endParaRPr sz="1000">
              <a:solidFill>
                <a:schemeClr val="dk1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" sz="1000">
                <a:solidFill>
                  <a:schemeClr val="dk1"/>
                </a:solidFill>
              </a:rPr>
              <a:t>How does it reduce risk?</a:t>
            </a:r>
            <a:endParaRPr sz="1000">
              <a:solidFill>
                <a:schemeClr val="dk1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" sz="1000">
                <a:solidFill>
                  <a:schemeClr val="dk1"/>
                </a:solidFill>
              </a:rPr>
              <a:t>What is the expected result?</a:t>
            </a:r>
            <a:endParaRPr sz="1000">
              <a:solidFill>
                <a:schemeClr val="dk1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" sz="1000">
                <a:solidFill>
                  <a:schemeClr val="dk1"/>
                </a:solidFill>
              </a:rPr>
              <a:t>What requirements/models will be validated?</a:t>
            </a:r>
            <a:endParaRPr sz="10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STATUS</a:t>
            </a:r>
            <a:endParaRPr sz="1000">
              <a:solidFill>
                <a:schemeClr val="dk1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" sz="1000">
                <a:solidFill>
                  <a:schemeClr val="dk1"/>
                </a:solidFill>
              </a:rPr>
              <a:t>Is the test complete?</a:t>
            </a:r>
            <a:endParaRPr sz="1000">
              <a:solidFill>
                <a:schemeClr val="dk1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" sz="1000">
                <a:solidFill>
                  <a:schemeClr val="dk1"/>
                </a:solidFill>
              </a:rPr>
              <a:t>If not when is it/what needs to be done to get there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SAFETY</a:t>
            </a:r>
            <a:endParaRPr sz="1000">
              <a:solidFill>
                <a:schemeClr val="dk1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</a:pPr>
            <a:r>
              <a:rPr lang="en" sz="1000">
                <a:solidFill>
                  <a:schemeClr val="dk1"/>
                </a:solidFill>
              </a:rPr>
              <a:t>What have you done to minimize risk?</a:t>
            </a:r>
            <a:endParaRPr sz="10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51be6f0f9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51be6f0f9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Start and shutdown sequence (in Progress)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Focus on timing for reliable startup and shutdown only.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Stable transfer from startup to PID control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Determine controller stable PID values for stable running with small transients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PID tuning and controller performance testing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Detailed controller classification and design to fine tune PID values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Engine implementation with modified nozzle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Apply thrust to weight improving nozzle with final exit area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PID tuning with modified engine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Re-perform detailed controller classification to fine tune PID values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Performance testing to improve thrust output</a:t>
            </a:r>
            <a:endParaRPr sz="14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Push engine to upper limits determined to be safe for operation</a:t>
            </a:r>
            <a:endParaRPr sz="1400">
              <a:solidFill>
                <a:schemeClr val="dk1"/>
              </a:solidFill>
            </a:endParaRPr>
          </a:p>
          <a:p>
            <a: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500211986e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500211986e_3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484604069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484604069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-Sam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50004a16e8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50004a16e8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4ea3b78287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4ea3b78287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50004a16e8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50004a16e8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</a:rPr>
              <a:t>We have purchased all of the big purchases overall. There are still miscellaneous items that need to be purchased as they are needed. We are keeping a large margin in case we need to purchase a new engine which would deplete the rest of the budget.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51be6f0f94_1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51be6f0f94_1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-Sam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487c2590c5_1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487c2590c5_1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486110e5fb_1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486110e5fb_1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4e1069079f_1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4e1069079f_1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4e1069079f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4e1069079f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-Ray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51c7b6b4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51c7b6b4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-Ray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4854d56bcb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4854d56bcb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-Marcus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e01435239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e01435239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4e1069079f_26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4e1069079f_26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-Ray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4e1069079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4e1069079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84604069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84604069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Shame or Glory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e014352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e014352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 explain where we are currently at: I would say this is what you’ve seen from all of last semester to our MSR Demo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e0143523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e0143523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-Sam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854d56bcb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854d56bcb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Whole system overview, talk about these major elements and their overall purpose. Make sure we say out loud what we are building and changing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-Aerospike for design verification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84604069d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84604069d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-test bed and controls testing in simulation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-drives need for engine sensors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-drives need for electronics design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e01435239_4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e01435239_4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chiefaircraft.com/pdf/jetcat-data.pdf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1.microchip.com/downloads/en/devicedoc/atmel-2549-8-bit-avr-microcontroller-atmega640-1280-1281-2560-2561_datasheet.pdf" TargetMode="External"/><Relationship Id="rId5" Type="http://schemas.openxmlformats.org/officeDocument/2006/relationships/hyperlink" Target="http://ww1.microchip.com/downloads/en/devicedoc/atmel-42735-8-bit-avr-microcontroller-atmega328-328p_datasheet.pdf" TargetMode="External"/><Relationship Id="rId4" Type="http://schemas.openxmlformats.org/officeDocument/2006/relationships/hyperlink" Target="https://studylib.net/doc/18303934/jetcat-rx-turbines-with-v10-ecu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1853" y="2478600"/>
            <a:ext cx="2320299" cy="22507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435525" y="173288"/>
            <a:ext cx="8520600" cy="6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Specialized Propulsion Engine Control System</a:t>
            </a:r>
            <a:endParaRPr sz="2400" b="1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1369650" y="795800"/>
            <a:ext cx="6404700" cy="17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000000"/>
                </a:solidFill>
              </a:rPr>
              <a:t>Test Readiness Review</a:t>
            </a:r>
            <a:endParaRPr sz="25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Advisors: Professor John Mah</a:t>
            </a:r>
            <a:endParaRPr sz="18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Customer: Air Force Research Laboratory</a:t>
            </a:r>
            <a:endParaRPr sz="18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POC: 1st Lt. Carol Bryant</a:t>
            </a:r>
            <a:endParaRPr sz="18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10850" y="2925300"/>
            <a:ext cx="2068200" cy="21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Team:</a:t>
            </a:r>
            <a:endParaRPr sz="1200" b="1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Greg Frank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Sam Piper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Yuzhang Chen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Preston FitzRandolph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Cedric Camacho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Matt Knickerbocker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Madison Junker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Daniel Castillo Oropeza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John Cutler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Markus Fuernkranz</a:t>
            </a:r>
            <a:endParaRPr sz="10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</a:pPr>
            <a:r>
              <a:rPr lang="en" sz="1000"/>
              <a:t>Dan Harthan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48211"/>
            <a:ext cx="7862375" cy="418726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>
            <a:spLocks noGrp="1"/>
          </p:cNvSpPr>
          <p:nvPr>
            <p:ph type="title"/>
          </p:nvPr>
        </p:nvSpPr>
        <p:spPr>
          <a:xfrm>
            <a:off x="-864525" y="146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Project Planning</a:t>
            </a:r>
            <a:endParaRPr b="1"/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p22"/>
          <p:cNvCxnSpPr/>
          <p:nvPr/>
        </p:nvCxnSpPr>
        <p:spPr>
          <a:xfrm>
            <a:off x="4378275" y="3407250"/>
            <a:ext cx="453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" name="Google Shape;174;p22"/>
          <p:cNvCxnSpPr/>
          <p:nvPr/>
        </p:nvCxnSpPr>
        <p:spPr>
          <a:xfrm>
            <a:off x="4423500" y="3409625"/>
            <a:ext cx="0" cy="145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" name="Google Shape;175;p22"/>
          <p:cNvCxnSpPr/>
          <p:nvPr/>
        </p:nvCxnSpPr>
        <p:spPr>
          <a:xfrm>
            <a:off x="4576500" y="3542975"/>
            <a:ext cx="23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6" name="Google Shape;176;p22"/>
          <p:cNvCxnSpPr/>
          <p:nvPr/>
        </p:nvCxnSpPr>
        <p:spPr>
          <a:xfrm>
            <a:off x="4600300" y="3545350"/>
            <a:ext cx="0" cy="140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7" name="Google Shape;177;p22"/>
          <p:cNvCxnSpPr/>
          <p:nvPr/>
        </p:nvCxnSpPr>
        <p:spPr>
          <a:xfrm>
            <a:off x="4595550" y="3681100"/>
            <a:ext cx="23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8" name="Google Shape;178;p22"/>
          <p:cNvCxnSpPr/>
          <p:nvPr/>
        </p:nvCxnSpPr>
        <p:spPr>
          <a:xfrm>
            <a:off x="4772050" y="3695275"/>
            <a:ext cx="381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9" name="Google Shape;179;p22"/>
          <p:cNvCxnSpPr/>
          <p:nvPr/>
        </p:nvCxnSpPr>
        <p:spPr>
          <a:xfrm>
            <a:off x="4807775" y="3692900"/>
            <a:ext cx="0" cy="142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22"/>
          <p:cNvCxnSpPr/>
          <p:nvPr/>
        </p:nvCxnSpPr>
        <p:spPr>
          <a:xfrm>
            <a:off x="5656875" y="4009550"/>
            <a:ext cx="0" cy="249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1" name="Google Shape;181;p22"/>
          <p:cNvCxnSpPr/>
          <p:nvPr/>
        </p:nvCxnSpPr>
        <p:spPr>
          <a:xfrm>
            <a:off x="4838325" y="2214300"/>
            <a:ext cx="0" cy="1614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2" name="Google Shape;182;p22"/>
          <p:cNvSpPr/>
          <p:nvPr/>
        </p:nvSpPr>
        <p:spPr>
          <a:xfrm>
            <a:off x="5574700" y="4193975"/>
            <a:ext cx="114300" cy="154800"/>
          </a:xfrm>
          <a:prstGeom prst="diamond">
            <a:avLst/>
          </a:prstGeom>
          <a:solidFill>
            <a:srgbClr val="F1C23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2"/>
          <p:cNvSpPr/>
          <p:nvPr/>
        </p:nvSpPr>
        <p:spPr>
          <a:xfrm>
            <a:off x="5463650" y="2027500"/>
            <a:ext cx="1676400" cy="249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PCB Final Design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84" name="Google Shape;184;p22"/>
          <p:cNvSpPr/>
          <p:nvPr/>
        </p:nvSpPr>
        <p:spPr>
          <a:xfrm>
            <a:off x="5009775" y="3289500"/>
            <a:ext cx="2134800" cy="386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Engine Testing with V2.0 SPECS Electronics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85" name="Google Shape;185;p22"/>
          <p:cNvSpPr/>
          <p:nvPr/>
        </p:nvSpPr>
        <p:spPr>
          <a:xfrm>
            <a:off x="5452950" y="3725175"/>
            <a:ext cx="2259900" cy="249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SPECS V3.0 Engine Test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86" name="Google Shape;186;p22"/>
          <p:cNvSpPr/>
          <p:nvPr/>
        </p:nvSpPr>
        <p:spPr>
          <a:xfrm>
            <a:off x="5745825" y="4123875"/>
            <a:ext cx="564600" cy="249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SFR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6827050" y="4562775"/>
            <a:ext cx="2259900" cy="5727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End User Packaging &amp; Documentation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88" name="Google Shape;188;p22"/>
          <p:cNvSpPr/>
          <p:nvPr/>
        </p:nvSpPr>
        <p:spPr>
          <a:xfrm>
            <a:off x="4242550" y="3037875"/>
            <a:ext cx="114300" cy="154800"/>
          </a:xfrm>
          <a:prstGeom prst="diamond">
            <a:avLst/>
          </a:prstGeom>
          <a:solidFill>
            <a:srgbClr val="F1C23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2"/>
          <p:cNvSpPr/>
          <p:nvPr/>
        </p:nvSpPr>
        <p:spPr>
          <a:xfrm>
            <a:off x="4899050" y="2990325"/>
            <a:ext cx="564600" cy="2499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TRR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190" name="Google Shape;190;p22"/>
          <p:cNvCxnSpPr/>
          <p:nvPr/>
        </p:nvCxnSpPr>
        <p:spPr>
          <a:xfrm>
            <a:off x="4810150" y="2221600"/>
            <a:ext cx="285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22"/>
          <p:cNvCxnSpPr/>
          <p:nvPr/>
        </p:nvCxnSpPr>
        <p:spPr>
          <a:xfrm>
            <a:off x="4803200" y="3842200"/>
            <a:ext cx="237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Google Shape;192;p22"/>
          <p:cNvCxnSpPr/>
          <p:nvPr/>
        </p:nvCxnSpPr>
        <p:spPr>
          <a:xfrm>
            <a:off x="4971075" y="3835050"/>
            <a:ext cx="357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3" name="Google Shape;193;p22"/>
          <p:cNvCxnSpPr/>
          <p:nvPr/>
        </p:nvCxnSpPr>
        <p:spPr>
          <a:xfrm>
            <a:off x="5011575" y="3837425"/>
            <a:ext cx="0" cy="158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4" name="Google Shape;194;p22"/>
          <p:cNvCxnSpPr/>
          <p:nvPr/>
        </p:nvCxnSpPr>
        <p:spPr>
          <a:xfrm>
            <a:off x="5010375" y="3993400"/>
            <a:ext cx="750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"/>
          <p:cNvSpPr txBox="1">
            <a:spLocks noGrp="1"/>
          </p:cNvSpPr>
          <p:nvPr>
            <p:ph type="ctrTitle"/>
          </p:nvPr>
        </p:nvSpPr>
        <p:spPr>
          <a:xfrm>
            <a:off x="314725" y="1730050"/>
            <a:ext cx="8520600" cy="10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Testing</a:t>
            </a:r>
            <a:endParaRPr b="1"/>
          </a:p>
        </p:txBody>
      </p:sp>
      <p:pic>
        <p:nvPicPr>
          <p:cNvPr id="200" name="Google Shape;20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03" name="Google Shape;20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/>
          <p:nvPr/>
        </p:nvSpPr>
        <p:spPr>
          <a:xfrm>
            <a:off x="1142038" y="4515625"/>
            <a:ext cx="1882200" cy="454800"/>
          </a:xfrm>
          <a:prstGeom prst="chevron">
            <a:avLst>
              <a:gd name="adj" fmla="val 50000"/>
            </a:avLst>
          </a:prstGeom>
          <a:solidFill>
            <a:srgbClr val="6FA8DC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Overview</a:t>
            </a:r>
            <a:endParaRPr sz="1200" b="1"/>
          </a:p>
        </p:txBody>
      </p:sp>
      <p:sp>
        <p:nvSpPr>
          <p:cNvPr id="205" name="Google Shape;205;p23"/>
          <p:cNvSpPr/>
          <p:nvPr/>
        </p:nvSpPr>
        <p:spPr>
          <a:xfrm>
            <a:off x="2801238" y="4515625"/>
            <a:ext cx="1882200" cy="454800"/>
          </a:xfrm>
          <a:prstGeom prst="chevron">
            <a:avLst>
              <a:gd name="adj" fmla="val 50000"/>
            </a:avLst>
          </a:prstGeom>
          <a:solidFill>
            <a:srgbClr val="6FA8DC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Schedule</a:t>
            </a:r>
            <a:endParaRPr sz="1200" b="1"/>
          </a:p>
        </p:txBody>
      </p:sp>
      <p:sp>
        <p:nvSpPr>
          <p:cNvPr id="206" name="Google Shape;206;p23"/>
          <p:cNvSpPr/>
          <p:nvPr/>
        </p:nvSpPr>
        <p:spPr>
          <a:xfrm>
            <a:off x="4460213" y="4515625"/>
            <a:ext cx="1882200" cy="454800"/>
          </a:xfrm>
          <a:prstGeom prst="chevron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Testing</a:t>
            </a:r>
            <a:endParaRPr sz="1200" b="1"/>
          </a:p>
        </p:txBody>
      </p:sp>
      <p:sp>
        <p:nvSpPr>
          <p:cNvPr id="207" name="Google Shape;207;p23"/>
          <p:cNvSpPr/>
          <p:nvPr/>
        </p:nvSpPr>
        <p:spPr>
          <a:xfrm>
            <a:off x="6119763" y="4515625"/>
            <a:ext cx="1882200" cy="454800"/>
          </a:xfrm>
          <a:prstGeom prst="chevron">
            <a:avLst>
              <a:gd name="adj" fmla="val 50000"/>
            </a:avLst>
          </a:prstGeom>
          <a:solidFill>
            <a:srgbClr val="6FA8DC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Budget</a:t>
            </a:r>
            <a:endParaRPr sz="12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00" y="515850"/>
            <a:ext cx="4844050" cy="325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4"/>
          <p:cNvSpPr txBox="1">
            <a:spLocks noGrp="1"/>
          </p:cNvSpPr>
          <p:nvPr>
            <p:ph type="subTitle" idx="1"/>
          </p:nvPr>
        </p:nvSpPr>
        <p:spPr>
          <a:xfrm>
            <a:off x="235500" y="380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Electronics Testing Flowchart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215" name="Google Shape;21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24"/>
          <p:cNvGrpSpPr/>
          <p:nvPr/>
        </p:nvGrpSpPr>
        <p:grpSpPr>
          <a:xfrm>
            <a:off x="3152975" y="765575"/>
            <a:ext cx="5145513" cy="3825325"/>
            <a:chOff x="922600" y="758000"/>
            <a:chExt cx="5145513" cy="3825325"/>
          </a:xfrm>
        </p:grpSpPr>
        <p:sp>
          <p:nvSpPr>
            <p:cNvPr id="218" name="Google Shape;218;p24"/>
            <p:cNvSpPr/>
            <p:nvPr/>
          </p:nvSpPr>
          <p:spPr>
            <a:xfrm>
              <a:off x="3334525" y="758000"/>
              <a:ext cx="1637100" cy="393600"/>
            </a:xfrm>
            <a:prstGeom prst="roundRect">
              <a:avLst>
                <a:gd name="adj" fmla="val 16667"/>
              </a:avLst>
            </a:prstGeom>
            <a:solidFill>
              <a:srgbClr val="6AA84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PCB Production</a:t>
              </a:r>
              <a:endParaRPr b="1"/>
            </a:p>
          </p:txBody>
        </p:sp>
        <p:sp>
          <p:nvSpPr>
            <p:cNvPr id="219" name="Google Shape;219;p24"/>
            <p:cNvSpPr/>
            <p:nvPr/>
          </p:nvSpPr>
          <p:spPr>
            <a:xfrm>
              <a:off x="3563125" y="1320400"/>
              <a:ext cx="1213500" cy="393600"/>
            </a:xfrm>
            <a:prstGeom prst="roundRect">
              <a:avLst>
                <a:gd name="adj" fmla="val 16667"/>
              </a:avLst>
            </a:prstGeom>
            <a:solidFill>
              <a:srgbClr val="3D85C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Microscope Inspection</a:t>
              </a:r>
              <a:endParaRPr b="1"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3573325" y="1882800"/>
              <a:ext cx="1159500" cy="393600"/>
            </a:xfrm>
            <a:prstGeom prst="roundRect">
              <a:avLst>
                <a:gd name="adj" fmla="val 16667"/>
              </a:avLst>
            </a:prstGeom>
            <a:solidFill>
              <a:srgbClr val="3D85C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Power On</a:t>
              </a:r>
              <a:endParaRPr b="1"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4902000" y="1882800"/>
              <a:ext cx="1159500" cy="3936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FLIR</a:t>
              </a:r>
              <a:endParaRPr b="1"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573325" y="2428500"/>
              <a:ext cx="1159500" cy="393600"/>
            </a:xfrm>
            <a:prstGeom prst="roundRect">
              <a:avLst>
                <a:gd name="adj" fmla="val 16667"/>
              </a:avLst>
            </a:prstGeom>
            <a:solidFill>
              <a:srgbClr val="3D85C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Program</a:t>
              </a:r>
              <a:endParaRPr b="1"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4902000" y="2428500"/>
              <a:ext cx="1159500" cy="3936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FLIR</a:t>
              </a:r>
              <a:endParaRPr b="1"/>
            </a:p>
          </p:txBody>
        </p:sp>
        <p:sp>
          <p:nvSpPr>
            <p:cNvPr id="224" name="Google Shape;224;p24"/>
            <p:cNvSpPr/>
            <p:nvPr/>
          </p:nvSpPr>
          <p:spPr>
            <a:xfrm>
              <a:off x="3573325" y="3015575"/>
              <a:ext cx="1159500" cy="393600"/>
            </a:xfrm>
            <a:prstGeom prst="roundRect">
              <a:avLst>
                <a:gd name="adj" fmla="val 16667"/>
              </a:avLst>
            </a:prstGeom>
            <a:solidFill>
              <a:srgbClr val="3D85C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Sensors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Power</a:t>
              </a:r>
              <a:endParaRPr b="1"/>
            </a:p>
          </p:txBody>
        </p:sp>
        <p:sp>
          <p:nvSpPr>
            <p:cNvPr id="225" name="Google Shape;225;p24"/>
            <p:cNvSpPr/>
            <p:nvPr/>
          </p:nvSpPr>
          <p:spPr>
            <a:xfrm>
              <a:off x="4902000" y="3015575"/>
              <a:ext cx="1159500" cy="3936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FLIR</a:t>
              </a:r>
              <a:endParaRPr b="1"/>
            </a:p>
          </p:txBody>
        </p:sp>
        <p:sp>
          <p:nvSpPr>
            <p:cNvPr id="226" name="Google Shape;226;p24"/>
            <p:cNvSpPr/>
            <p:nvPr/>
          </p:nvSpPr>
          <p:spPr>
            <a:xfrm>
              <a:off x="3573325" y="3602650"/>
              <a:ext cx="1159500" cy="393600"/>
            </a:xfrm>
            <a:prstGeom prst="roundRect">
              <a:avLst>
                <a:gd name="adj" fmla="val 16667"/>
              </a:avLst>
            </a:prstGeom>
            <a:solidFill>
              <a:srgbClr val="3D85C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Simulation</a:t>
              </a:r>
              <a:endParaRPr b="1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Test-Bed</a:t>
              </a:r>
              <a:endParaRPr b="1"/>
            </a:p>
          </p:txBody>
        </p:sp>
        <p:sp>
          <p:nvSpPr>
            <p:cNvPr id="227" name="Google Shape;227;p24"/>
            <p:cNvSpPr/>
            <p:nvPr/>
          </p:nvSpPr>
          <p:spPr>
            <a:xfrm>
              <a:off x="4902000" y="3602650"/>
              <a:ext cx="1159500" cy="3936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FLIR</a:t>
              </a:r>
              <a:endParaRPr b="1"/>
            </a:p>
          </p:txBody>
        </p:sp>
        <p:cxnSp>
          <p:nvCxnSpPr>
            <p:cNvPr id="228" name="Google Shape;228;p24"/>
            <p:cNvCxnSpPr/>
            <p:nvPr/>
          </p:nvCxnSpPr>
          <p:spPr>
            <a:xfrm>
              <a:off x="4153075" y="1143625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29" name="Google Shape;229;p24"/>
            <p:cNvCxnSpPr/>
            <p:nvPr/>
          </p:nvCxnSpPr>
          <p:spPr>
            <a:xfrm>
              <a:off x="4153075" y="1714000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30" name="Google Shape;230;p24"/>
            <p:cNvCxnSpPr/>
            <p:nvPr/>
          </p:nvCxnSpPr>
          <p:spPr>
            <a:xfrm>
              <a:off x="4153075" y="2243400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31" name="Google Shape;231;p24"/>
            <p:cNvCxnSpPr/>
            <p:nvPr/>
          </p:nvCxnSpPr>
          <p:spPr>
            <a:xfrm>
              <a:off x="4153075" y="2822100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32" name="Google Shape;232;p24"/>
            <p:cNvCxnSpPr/>
            <p:nvPr/>
          </p:nvCxnSpPr>
          <p:spPr>
            <a:xfrm>
              <a:off x="4153075" y="3409175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33" name="Google Shape;233;p24"/>
            <p:cNvCxnSpPr>
              <a:stCxn id="220" idx="3"/>
            </p:cNvCxnSpPr>
            <p:nvPr/>
          </p:nvCxnSpPr>
          <p:spPr>
            <a:xfrm>
              <a:off x="4732825" y="2079600"/>
              <a:ext cx="182400" cy="11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34" name="Google Shape;234;p24"/>
            <p:cNvCxnSpPr/>
            <p:nvPr/>
          </p:nvCxnSpPr>
          <p:spPr>
            <a:xfrm>
              <a:off x="4732825" y="2640425"/>
              <a:ext cx="182400" cy="11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35" name="Google Shape;235;p24"/>
            <p:cNvCxnSpPr/>
            <p:nvPr/>
          </p:nvCxnSpPr>
          <p:spPr>
            <a:xfrm>
              <a:off x="4732825" y="3206825"/>
              <a:ext cx="182400" cy="11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36" name="Google Shape;236;p24"/>
            <p:cNvCxnSpPr/>
            <p:nvPr/>
          </p:nvCxnSpPr>
          <p:spPr>
            <a:xfrm>
              <a:off x="4732825" y="4380975"/>
              <a:ext cx="182400" cy="11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37" name="Google Shape;237;p24"/>
            <p:cNvSpPr/>
            <p:nvPr/>
          </p:nvSpPr>
          <p:spPr>
            <a:xfrm>
              <a:off x="3579938" y="4189725"/>
              <a:ext cx="1159500" cy="393600"/>
            </a:xfrm>
            <a:prstGeom prst="roundRect">
              <a:avLst>
                <a:gd name="adj" fmla="val 16667"/>
              </a:avLst>
            </a:prstGeom>
            <a:solidFill>
              <a:srgbClr val="3D85C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Engine Run</a:t>
              </a:r>
              <a:endParaRPr b="1"/>
            </a:p>
          </p:txBody>
        </p:sp>
        <p:sp>
          <p:nvSpPr>
            <p:cNvPr id="238" name="Google Shape;238;p24"/>
            <p:cNvSpPr/>
            <p:nvPr/>
          </p:nvSpPr>
          <p:spPr>
            <a:xfrm>
              <a:off x="4908613" y="4189725"/>
              <a:ext cx="1159500" cy="393600"/>
            </a:xfrm>
            <a:prstGeom prst="roundRect">
              <a:avLst>
                <a:gd name="adj" fmla="val 16667"/>
              </a:avLst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FLIR</a:t>
              </a:r>
              <a:endParaRPr b="1"/>
            </a:p>
          </p:txBody>
        </p:sp>
        <p:cxnSp>
          <p:nvCxnSpPr>
            <p:cNvPr id="239" name="Google Shape;239;p24"/>
            <p:cNvCxnSpPr/>
            <p:nvPr/>
          </p:nvCxnSpPr>
          <p:spPr>
            <a:xfrm>
              <a:off x="4159700" y="3996250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40" name="Google Shape;240;p24"/>
            <p:cNvCxnSpPr/>
            <p:nvPr/>
          </p:nvCxnSpPr>
          <p:spPr>
            <a:xfrm>
              <a:off x="4732825" y="3793900"/>
              <a:ext cx="182400" cy="11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41" name="Google Shape;241;p24"/>
            <p:cNvSpPr/>
            <p:nvPr/>
          </p:nvSpPr>
          <p:spPr>
            <a:xfrm>
              <a:off x="2244650" y="3015575"/>
              <a:ext cx="1159500" cy="393600"/>
            </a:xfrm>
            <a:prstGeom prst="roundRect">
              <a:avLst>
                <a:gd name="adj" fmla="val 16667"/>
              </a:avLst>
            </a:prstGeom>
            <a:solidFill>
              <a:srgbClr val="D9D2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/>
                <a:t>Calibration</a:t>
              </a:r>
              <a:endParaRPr b="1"/>
            </a:p>
          </p:txBody>
        </p:sp>
        <p:cxnSp>
          <p:nvCxnSpPr>
            <p:cNvPr id="242" name="Google Shape;242;p24"/>
            <p:cNvCxnSpPr>
              <a:stCxn id="224" idx="1"/>
              <a:endCxn id="241" idx="3"/>
            </p:cNvCxnSpPr>
            <p:nvPr/>
          </p:nvCxnSpPr>
          <p:spPr>
            <a:xfrm rot="10800000">
              <a:off x="3404125" y="3212375"/>
              <a:ext cx="1692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43" name="Google Shape;243;p24"/>
            <p:cNvSpPr/>
            <p:nvPr/>
          </p:nvSpPr>
          <p:spPr>
            <a:xfrm>
              <a:off x="2244650" y="3602650"/>
              <a:ext cx="1159500" cy="393600"/>
            </a:xfrm>
            <a:prstGeom prst="roundRect">
              <a:avLst>
                <a:gd name="adj" fmla="val 16667"/>
              </a:avLst>
            </a:prstGeom>
            <a:solidFill>
              <a:srgbClr val="B4A7D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/>
                <a:t>Verification</a:t>
              </a:r>
              <a:endParaRPr sz="1300" b="1"/>
            </a:p>
          </p:txBody>
        </p:sp>
        <p:cxnSp>
          <p:nvCxnSpPr>
            <p:cNvPr id="244" name="Google Shape;244;p24"/>
            <p:cNvCxnSpPr>
              <a:stCxn id="226" idx="1"/>
              <a:endCxn id="243" idx="3"/>
            </p:cNvCxnSpPr>
            <p:nvPr/>
          </p:nvCxnSpPr>
          <p:spPr>
            <a:xfrm rot="10800000">
              <a:off x="3404125" y="3799450"/>
              <a:ext cx="1692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45" name="Google Shape;245;p24"/>
            <p:cNvSpPr/>
            <p:nvPr/>
          </p:nvSpPr>
          <p:spPr>
            <a:xfrm>
              <a:off x="2251275" y="4189725"/>
              <a:ext cx="1159500" cy="393600"/>
            </a:xfrm>
            <a:prstGeom prst="roundRect">
              <a:avLst>
                <a:gd name="adj" fmla="val 16667"/>
              </a:avLst>
            </a:prstGeom>
            <a:solidFill>
              <a:srgbClr val="8E7CC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/>
                <a:t>Data Acquisition</a:t>
              </a:r>
              <a:endParaRPr sz="1300" b="1"/>
            </a:p>
          </p:txBody>
        </p:sp>
        <p:cxnSp>
          <p:nvCxnSpPr>
            <p:cNvPr id="246" name="Google Shape;246;p24"/>
            <p:cNvCxnSpPr>
              <a:stCxn id="237" idx="1"/>
              <a:endCxn id="245" idx="3"/>
            </p:cNvCxnSpPr>
            <p:nvPr/>
          </p:nvCxnSpPr>
          <p:spPr>
            <a:xfrm rot="10800000">
              <a:off x="3410738" y="4386525"/>
              <a:ext cx="1692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47" name="Google Shape;247;p24"/>
            <p:cNvSpPr/>
            <p:nvPr/>
          </p:nvSpPr>
          <p:spPr>
            <a:xfrm>
              <a:off x="922600" y="4189725"/>
              <a:ext cx="1159500" cy="393600"/>
            </a:xfrm>
            <a:prstGeom prst="roundRect">
              <a:avLst>
                <a:gd name="adj" fmla="val 16667"/>
              </a:avLst>
            </a:prstGeom>
            <a:solidFill>
              <a:srgbClr val="8E7CC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/>
                <a:t>Model Verification</a:t>
              </a:r>
              <a:endParaRPr sz="1300" b="1"/>
            </a:p>
          </p:txBody>
        </p:sp>
        <p:cxnSp>
          <p:nvCxnSpPr>
            <p:cNvPr id="248" name="Google Shape;248;p24"/>
            <p:cNvCxnSpPr>
              <a:stCxn id="245" idx="1"/>
              <a:endCxn id="247" idx="3"/>
            </p:cNvCxnSpPr>
            <p:nvPr/>
          </p:nvCxnSpPr>
          <p:spPr>
            <a:xfrm rot="10800000">
              <a:off x="2082075" y="4386525"/>
              <a:ext cx="1692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0075" y="894063"/>
            <a:ext cx="4503925" cy="33779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5"/>
          <p:cNvSpPr txBox="1">
            <a:spLocks noGrp="1"/>
          </p:cNvSpPr>
          <p:nvPr>
            <p:ph type="subTitle" idx="1"/>
          </p:nvPr>
        </p:nvSpPr>
        <p:spPr>
          <a:xfrm>
            <a:off x="235500" y="380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Electronics Testing Thermal Results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255" name="Google Shape;25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56" name="Google Shape;2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896075"/>
            <a:ext cx="4503925" cy="337792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5"/>
          <p:cNvSpPr txBox="1"/>
          <p:nvPr/>
        </p:nvSpPr>
        <p:spPr>
          <a:xfrm>
            <a:off x="13" y="4195325"/>
            <a:ext cx="4503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V1.0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Corrections: Higher current 5V linear regulator, moved battery measure circuit to ECM, TVS diode for MOSFETS, larger flyback diodes, larger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gauge wire for motors and ignition system. 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60" name="Google Shape;260;p25"/>
          <p:cNvSpPr txBox="1"/>
          <p:nvPr/>
        </p:nvSpPr>
        <p:spPr>
          <a:xfrm>
            <a:off x="4640081" y="4195325"/>
            <a:ext cx="4116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V2.0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Corrections: Larger flyback diodes again, signal resistors need space, locate programming header toward centerline, USB pinout correction on ECU, heatsinks for controller components.</a:t>
            </a:r>
            <a:endParaRPr sz="1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>
            <a:spLocks noGrp="1"/>
          </p:cNvSpPr>
          <p:nvPr>
            <p:ph type="subTitle" idx="1"/>
          </p:nvPr>
        </p:nvSpPr>
        <p:spPr>
          <a:xfrm>
            <a:off x="311700" y="1904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Electronics &amp; Simulation Testing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266" name="Google Shape;266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67" name="Google Shape;267;p26"/>
          <p:cNvSpPr txBox="1"/>
          <p:nvPr/>
        </p:nvSpPr>
        <p:spPr>
          <a:xfrm>
            <a:off x="377675" y="724575"/>
            <a:ext cx="7535400" cy="43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SCOPE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Install SPECS ECU and ECM. Command from GUI and simulation. Measure the simulation response. </a:t>
            </a:r>
            <a:r>
              <a:rPr lang="en" b="1">
                <a:solidFill>
                  <a:srgbClr val="3D85C6"/>
                </a:solidFill>
              </a:rPr>
              <a:t>Develop initial controller setpoints</a:t>
            </a:r>
            <a:r>
              <a:rPr lang="en"/>
              <a:t> for first engine start.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Connect fuel pump ECM output to input DAQ and RPM and EGT inputs on ECM to simulator output DAQ. </a:t>
            </a:r>
            <a:r>
              <a:rPr lang="en" b="1">
                <a:solidFill>
                  <a:srgbClr val="3D85C6"/>
                </a:solidFill>
              </a:rPr>
              <a:t>Run all system commands</a:t>
            </a:r>
            <a:r>
              <a:rPr lang="en"/>
              <a:t> from GUI to simulate engine run parameters. </a:t>
            </a:r>
            <a:r>
              <a:rPr lang="en" b="1">
                <a:solidFill>
                  <a:srgbClr val="3D85C6"/>
                </a:solidFill>
              </a:rPr>
              <a:t>Verify ECM output</a:t>
            </a:r>
            <a:r>
              <a:rPr lang="en"/>
              <a:t>. </a:t>
            </a: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PURPOSE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b="1">
                <a:solidFill>
                  <a:srgbClr val="3D85C6"/>
                </a:solidFill>
              </a:rPr>
              <a:t>Determine conservative operation expectations</a:t>
            </a:r>
            <a:r>
              <a:rPr lang="en"/>
              <a:t> for first engine start.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b="1">
                <a:solidFill>
                  <a:srgbClr val="3D85C6"/>
                </a:solidFill>
              </a:rPr>
              <a:t>Verify safety functions</a:t>
            </a:r>
            <a:r>
              <a:rPr lang="en"/>
              <a:t> and </a:t>
            </a:r>
            <a:r>
              <a:rPr lang="en" b="1">
                <a:solidFill>
                  <a:srgbClr val="3D85C6"/>
                </a:solidFill>
              </a:rPr>
              <a:t>estimated max EGT and RPM</a:t>
            </a:r>
            <a:r>
              <a:rPr lang="en"/>
              <a:t>.</a:t>
            </a: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STATUS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b="1">
                <a:solidFill>
                  <a:srgbClr val="6AA84F"/>
                </a:solidFill>
              </a:rPr>
              <a:t>Electronics testing complete</a:t>
            </a:r>
            <a:r>
              <a:rPr lang="en" b="1">
                <a:solidFill>
                  <a:srgbClr val="B45F06"/>
                </a:solidFill>
              </a:rPr>
              <a:t>, simulation requires verification</a:t>
            </a:r>
            <a:r>
              <a:rPr lang="en"/>
              <a:t>. PWM maximum of 13.7% duty cycle controller output maximum to prevent the engine from receiving enough fuel to exceed 100,000 RPM, allowing for transient values.  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Selected a maximum RPM command value of 70,000 for first test, predicted steady state EGT of 638℃.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SAFETY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b="1">
                <a:solidFill>
                  <a:srgbClr val="FF0000"/>
                </a:solidFill>
              </a:rPr>
              <a:t>Triplicate limits</a:t>
            </a:r>
            <a:r>
              <a:rPr lang="en">
                <a:solidFill>
                  <a:schemeClr val="dk1"/>
                </a:solidFill>
              </a:rPr>
              <a:t>: commanded fuel pump PWM, commanded RPM, sensed RPM. </a:t>
            </a:r>
            <a:endParaRPr/>
          </a:p>
        </p:txBody>
      </p:sp>
      <p:pic>
        <p:nvPicPr>
          <p:cNvPr id="268" name="Google Shape;2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7"/>
          <p:cNvSpPr txBox="1">
            <a:spLocks noGrp="1"/>
          </p:cNvSpPr>
          <p:nvPr>
            <p:ph type="subTitle" idx="1"/>
          </p:nvPr>
        </p:nvSpPr>
        <p:spPr>
          <a:xfrm>
            <a:off x="311700" y="-381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Simulation Testing Results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275" name="Google Shape;27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76" name="Google Shape;276;p27"/>
          <p:cNvSpPr txBox="1"/>
          <p:nvPr/>
        </p:nvSpPr>
        <p:spPr>
          <a:xfrm>
            <a:off x="-9400" y="1257975"/>
            <a:ext cx="4891800" cy="40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Simulation dynamic response closely mimics that of the actual engine.</a:t>
            </a:r>
            <a:endParaRPr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Limited data </a:t>
            </a:r>
            <a:r>
              <a:rPr lang="en" b="1">
                <a:solidFill>
                  <a:srgbClr val="3D85C6"/>
                </a:solidFill>
              </a:rPr>
              <a:t>requires further analysis of data obtained after incorporating SPECS system.</a:t>
            </a:r>
            <a:endParaRPr b="1">
              <a:solidFill>
                <a:srgbClr val="3D85C6"/>
              </a:solidFill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Dynamic engine response data from previous years defines SPECS engine acceleration limits.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77" name="Google Shape;2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329" y="2901375"/>
            <a:ext cx="2993333" cy="22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0350" y="656381"/>
            <a:ext cx="2993299" cy="224499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7"/>
          <p:cNvSpPr txBox="1"/>
          <p:nvPr/>
        </p:nvSpPr>
        <p:spPr>
          <a:xfrm>
            <a:off x="228625" y="3638550"/>
            <a:ext cx="4653900" cy="17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Result</a:t>
            </a:r>
            <a:r>
              <a:rPr lang="en" sz="2200"/>
              <a:t>: </a:t>
            </a:r>
            <a:r>
              <a:rPr lang="en" sz="2200">
                <a:solidFill>
                  <a:srgbClr val="FF0000"/>
                </a:solidFill>
              </a:rPr>
              <a:t>SPECS acceleration limits</a:t>
            </a:r>
            <a:r>
              <a:rPr lang="en" sz="2200"/>
              <a:t> set to not exceed what was observed by stock engine performance.</a:t>
            </a:r>
            <a:endParaRPr sz="2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"/>
          <p:cNvSpPr txBox="1">
            <a:spLocks noGrp="1"/>
          </p:cNvSpPr>
          <p:nvPr>
            <p:ph type="subTitle" idx="1"/>
          </p:nvPr>
        </p:nvSpPr>
        <p:spPr>
          <a:xfrm>
            <a:off x="311700" y="-381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Error Propagation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287" name="Google Shape;28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88" name="Google Shape;288;p28"/>
          <p:cNvSpPr txBox="1"/>
          <p:nvPr/>
        </p:nvSpPr>
        <p:spPr>
          <a:xfrm>
            <a:off x="-41550" y="1257975"/>
            <a:ext cx="5361000" cy="40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"/>
              <a:t>Inlet mass flow used to </a:t>
            </a:r>
            <a:r>
              <a:rPr lang="en" b="1">
                <a:solidFill>
                  <a:srgbClr val="3D85C6"/>
                </a:solidFill>
              </a:rPr>
              <a:t>validate thermodynamic model.</a:t>
            </a:r>
            <a:endParaRPr b="1">
              <a:solidFill>
                <a:srgbClr val="3D85C6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Sensor calibrated using ITLL Wind tunnel.</a:t>
            </a:r>
            <a:endParaRPr/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Max Error: 		</a:t>
            </a:r>
            <a:r>
              <a:rPr lang="en" b="1"/>
              <a:t>2.8%</a:t>
            </a:r>
            <a:endParaRPr/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Typical Error: 	</a:t>
            </a:r>
            <a:r>
              <a:rPr lang="en" b="1"/>
              <a:t>2%</a:t>
            </a:r>
            <a:r>
              <a:rPr lang="en"/>
              <a:t>         - Consistent with Mfr.</a:t>
            </a:r>
            <a:endParaRPr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Fuel flow to ECM PWM relationship used to </a:t>
            </a:r>
            <a:r>
              <a:rPr lang="en" b="1">
                <a:solidFill>
                  <a:srgbClr val="3D85C6"/>
                </a:solidFill>
              </a:rPr>
              <a:t>ensure engine control limits are not exceeded</a:t>
            </a:r>
            <a:r>
              <a:rPr lang="en">
                <a:solidFill>
                  <a:schemeClr val="dk1"/>
                </a:solidFill>
              </a:rPr>
              <a:t> and provide initial estimates for RPM/EGT.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Fuel flow determined using the same methodology as the original fuel flow to pump voltage relationship.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Max Error: 		</a:t>
            </a:r>
            <a:r>
              <a:rPr lang="en" b="1">
                <a:solidFill>
                  <a:schemeClr val="dk1"/>
                </a:solidFill>
              </a:rPr>
              <a:t>2.2%</a:t>
            </a:r>
            <a:endParaRPr b="1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Typical Error: 	</a:t>
            </a:r>
            <a:r>
              <a:rPr lang="en" b="1">
                <a:solidFill>
                  <a:schemeClr val="dk1"/>
                </a:solidFill>
              </a:rPr>
              <a:t>1.4%</a:t>
            </a:r>
            <a:endParaRPr>
              <a:solidFill>
                <a:schemeClr val="dk1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pPr>
            <a:r>
              <a:rPr lang="en">
                <a:solidFill>
                  <a:schemeClr val="dk1"/>
                </a:solidFill>
              </a:rPr>
              <a:t>Resultant Max Engine RPM Error: </a:t>
            </a:r>
            <a:r>
              <a:rPr lang="en" sz="1600" b="1">
                <a:solidFill>
                  <a:srgbClr val="FF0000"/>
                </a:solidFill>
              </a:rPr>
              <a:t>2375 RPM.</a:t>
            </a:r>
            <a:endParaRPr sz="1600" b="1">
              <a:solidFill>
                <a:srgbClr val="FF0000"/>
              </a:solidFill>
            </a:endParaRPr>
          </a:p>
        </p:txBody>
      </p:sp>
      <p:pic>
        <p:nvPicPr>
          <p:cNvPr id="289" name="Google Shape;28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1475" y="638425"/>
            <a:ext cx="3016375" cy="2295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1475" y="2968225"/>
            <a:ext cx="3016386" cy="211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9"/>
          <p:cNvSpPr txBox="1">
            <a:spLocks noGrp="1"/>
          </p:cNvSpPr>
          <p:nvPr>
            <p:ph type="subTitle" idx="1"/>
          </p:nvPr>
        </p:nvSpPr>
        <p:spPr>
          <a:xfrm>
            <a:off x="311700" y="1904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Integrated Engine Run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298" name="Google Shape;29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299" name="Google Shape;299;p29"/>
          <p:cNvSpPr txBox="1"/>
          <p:nvPr/>
        </p:nvSpPr>
        <p:spPr>
          <a:xfrm>
            <a:off x="377675" y="876975"/>
            <a:ext cx="7535400" cy="40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SCOPE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Install SPECS system on JetCat P90 RXi.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Using controller limits previously determined: </a:t>
            </a:r>
            <a:r>
              <a:rPr lang="en" b="1">
                <a:solidFill>
                  <a:srgbClr val="3C78D8"/>
                </a:solidFill>
              </a:rPr>
              <a:t>command start sequence</a:t>
            </a:r>
            <a:r>
              <a:rPr lang="en">
                <a:solidFill>
                  <a:schemeClr val="dk1"/>
                </a:solidFill>
              </a:rPr>
              <a:t>, tune to achieve stable starting sequence.</a:t>
            </a:r>
            <a:r>
              <a:rPr lang="en"/>
              <a:t>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Performed on site at EDEP utility plant.</a:t>
            </a: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PURPOSE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Initial programmed start sequence can be varied to achieve stable conditions for combustion. </a:t>
            </a:r>
            <a:r>
              <a:rPr lang="en" b="1">
                <a:solidFill>
                  <a:srgbClr val="3C78D8"/>
                </a:solidFill>
              </a:rPr>
              <a:t>Determine fixed start sequence</a:t>
            </a:r>
            <a:r>
              <a:rPr lang="en">
                <a:solidFill>
                  <a:schemeClr val="dk1"/>
                </a:solidFill>
              </a:rPr>
              <a:t> tuning variables and timing.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Validate starting sequence and combustion parameters for starting engine.</a:t>
            </a: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STATUS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b="1">
                <a:solidFill>
                  <a:srgbClr val="B45F06"/>
                </a:solidFill>
              </a:rPr>
              <a:t>First test scheduled for Monday, March 4th</a:t>
            </a:r>
            <a:r>
              <a:rPr lang="en"/>
              <a:t>, followed by weekly tests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Engine operation limits gradually increased as control scheme is refined.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SAFETY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Set low controller outputs initially, engine operation limited to achieve start RPM. Verified functional E-Stop button and controller. </a:t>
            </a:r>
            <a:endParaRPr/>
          </a:p>
        </p:txBody>
      </p:sp>
      <p:pic>
        <p:nvPicPr>
          <p:cNvPr id="300" name="Google Shape;3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0"/>
          <p:cNvSpPr txBox="1">
            <a:spLocks noGrp="1"/>
          </p:cNvSpPr>
          <p:nvPr>
            <p:ph type="subTitle" idx="1"/>
          </p:nvPr>
        </p:nvSpPr>
        <p:spPr>
          <a:xfrm>
            <a:off x="311700" y="1904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Upcoming Engine Test Sequence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07" name="Google Shape;30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pic>
        <p:nvPicPr>
          <p:cNvPr id="308" name="Google Shape;3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057712"/>
            <a:ext cx="8839201" cy="52397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0"/>
          <p:cNvSpPr txBox="1"/>
          <p:nvPr/>
        </p:nvSpPr>
        <p:spPr>
          <a:xfrm>
            <a:off x="0" y="1104600"/>
            <a:ext cx="90213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March 4th                                    March 11th                                   March 18th	                            March 25th</a:t>
            </a:r>
            <a:endParaRPr b="1"/>
          </a:p>
        </p:txBody>
      </p:sp>
      <p:pic>
        <p:nvPicPr>
          <p:cNvPr id="312" name="Google Shape;312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516606"/>
            <a:ext cx="9144000" cy="150828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0"/>
          <p:cNvSpPr txBox="1"/>
          <p:nvPr/>
        </p:nvSpPr>
        <p:spPr>
          <a:xfrm>
            <a:off x="152400" y="3406075"/>
            <a:ext cx="17052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Overview: </a:t>
            </a:r>
            <a:r>
              <a:rPr lang="en">
                <a:solidFill>
                  <a:schemeClr val="dk1"/>
                </a:solidFill>
              </a:rPr>
              <a:t>Determine start sequence using SPECS Electronics &amp; verify simulation</a:t>
            </a:r>
            <a:endParaRPr/>
          </a:p>
        </p:txBody>
      </p:sp>
      <p:sp>
        <p:nvSpPr>
          <p:cNvPr id="314" name="Google Shape;314;p30"/>
          <p:cNvSpPr txBox="1"/>
          <p:nvPr/>
        </p:nvSpPr>
        <p:spPr>
          <a:xfrm>
            <a:off x="2609850" y="3385875"/>
            <a:ext cx="1857600" cy="1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Overview: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Perform step response testing from 33k to 70k RPM for control constants.</a:t>
            </a:r>
            <a:endParaRPr/>
          </a:p>
        </p:txBody>
      </p:sp>
      <p:sp>
        <p:nvSpPr>
          <p:cNvPr id="315" name="Google Shape;315;p30"/>
          <p:cNvSpPr txBox="1"/>
          <p:nvPr/>
        </p:nvSpPr>
        <p:spPr>
          <a:xfrm>
            <a:off x="5219700" y="3406075"/>
            <a:ext cx="17052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Overview: </a:t>
            </a:r>
            <a:r>
              <a:rPr lang="en">
                <a:solidFill>
                  <a:schemeClr val="dk1"/>
                </a:solidFill>
              </a:rPr>
              <a:t>Continue step response testing from 70k-130k RPM. Test E-Stop, Test OP limits and safety.</a:t>
            </a:r>
            <a:endParaRPr/>
          </a:p>
        </p:txBody>
      </p:sp>
      <p:sp>
        <p:nvSpPr>
          <p:cNvPr id="316" name="Google Shape;316;p30"/>
          <p:cNvSpPr txBox="1"/>
          <p:nvPr/>
        </p:nvSpPr>
        <p:spPr>
          <a:xfrm>
            <a:off x="7315950" y="3406075"/>
            <a:ext cx="1857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Overview: 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Increase to 140K RPM, Implement Aerospike, Integrate SPECS Nozzle</a:t>
            </a:r>
            <a:endParaRPr/>
          </a:p>
        </p:txBody>
      </p:sp>
      <p:sp>
        <p:nvSpPr>
          <p:cNvPr id="317" name="Google Shape;317;p30"/>
          <p:cNvSpPr/>
          <p:nvPr/>
        </p:nvSpPr>
        <p:spPr>
          <a:xfrm>
            <a:off x="2779800" y="1732225"/>
            <a:ext cx="757200" cy="697800"/>
          </a:xfrm>
          <a:prstGeom prst="rect">
            <a:avLst/>
          </a:prstGeom>
          <a:solidFill>
            <a:srgbClr val="F9CB9C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Engine Run Limited</a:t>
            </a:r>
            <a:endParaRPr sz="1000" b="1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(33K-70K)</a:t>
            </a:r>
            <a:endParaRPr sz="1000" b="1"/>
          </a:p>
        </p:txBody>
      </p:sp>
      <p:pic>
        <p:nvPicPr>
          <p:cNvPr id="318" name="Google Shape;31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5598492" y="1727293"/>
            <a:ext cx="277215" cy="66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0"/>
          <p:cNvSpPr txBox="1"/>
          <p:nvPr/>
        </p:nvSpPr>
        <p:spPr>
          <a:xfrm>
            <a:off x="5305625" y="1814900"/>
            <a:ext cx="10203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Limit and Safety Testing</a:t>
            </a:r>
            <a:endParaRPr sz="10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1"/>
          <p:cNvSpPr txBox="1">
            <a:spLocks noGrp="1"/>
          </p:cNvSpPr>
          <p:nvPr>
            <p:ph type="subTitle" idx="1"/>
          </p:nvPr>
        </p:nvSpPr>
        <p:spPr>
          <a:xfrm>
            <a:off x="311700" y="1904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Engine Run Safety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25" name="Google Shape;32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26" name="Google Shape;326;p31"/>
          <p:cNvSpPr txBox="1"/>
          <p:nvPr/>
        </p:nvSpPr>
        <p:spPr>
          <a:xfrm>
            <a:off x="-113725" y="1179650"/>
            <a:ext cx="5100300" cy="40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Electronics Safeties</a:t>
            </a:r>
            <a:endParaRPr/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Software limits/stops, emergency shut-offs</a:t>
            </a:r>
            <a:endParaRPr/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Fire Safety</a:t>
            </a:r>
            <a:endParaRPr/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Fire department &amp; CUPD notified</a:t>
            </a:r>
            <a:endParaRPr/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Class B fire extinguisher + trained users</a:t>
            </a:r>
            <a:endParaRPr/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Physical Safety</a:t>
            </a:r>
            <a:endParaRPr/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PPE, test procedures, blast shield, barriers, distance, limited personnel </a:t>
            </a:r>
            <a:endParaRPr/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Chemical Safety</a:t>
            </a:r>
            <a:endParaRPr/>
          </a:p>
          <a:p>
            <a: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PPE, absorbent materials, drip tray</a:t>
            </a:r>
            <a:endParaRPr/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7" name="Google Shape;32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1"/>
          <p:cNvPicPr preferRelativeResize="0"/>
          <p:nvPr/>
        </p:nvPicPr>
        <p:blipFill rotWithShape="1">
          <a:blip r:embed="rId5">
            <a:alphaModFix/>
          </a:blip>
          <a:srcRect l="13020"/>
          <a:stretch/>
        </p:blipFill>
        <p:spPr>
          <a:xfrm>
            <a:off x="5062775" y="1112450"/>
            <a:ext cx="4081226" cy="334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5796900" y="1285477"/>
            <a:ext cx="942750" cy="51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3100" y="1285477"/>
            <a:ext cx="865983" cy="512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2" name="Google Shape;332;p31"/>
          <p:cNvCxnSpPr/>
          <p:nvPr/>
        </p:nvCxnSpPr>
        <p:spPr>
          <a:xfrm>
            <a:off x="6115875" y="1798327"/>
            <a:ext cx="0" cy="1334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33" name="Google Shape;333;p31"/>
          <p:cNvCxnSpPr/>
          <p:nvPr/>
        </p:nvCxnSpPr>
        <p:spPr>
          <a:xfrm>
            <a:off x="6649275" y="1798327"/>
            <a:ext cx="0" cy="1334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34" name="Google Shape;334;p31"/>
          <p:cNvCxnSpPr/>
          <p:nvPr/>
        </p:nvCxnSpPr>
        <p:spPr>
          <a:xfrm rot="10800000">
            <a:off x="8572675" y="3034625"/>
            <a:ext cx="273600" cy="6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5" name="Google Shape;335;p31"/>
          <p:cNvSpPr txBox="1"/>
          <p:nvPr/>
        </p:nvSpPr>
        <p:spPr>
          <a:xfrm>
            <a:off x="8320353" y="2852049"/>
            <a:ext cx="152100" cy="1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</a:t>
            </a:r>
            <a:endParaRPr/>
          </a:p>
        </p:txBody>
      </p:sp>
      <p:pic>
        <p:nvPicPr>
          <p:cNvPr id="336" name="Google Shape;336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7000" y="2049725"/>
            <a:ext cx="1243175" cy="2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1"/>
          <p:cNvSpPr txBox="1"/>
          <p:nvPr/>
        </p:nvSpPr>
        <p:spPr>
          <a:xfrm>
            <a:off x="7900700" y="1998975"/>
            <a:ext cx="1219500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CU East District Powerplant</a:t>
            </a:r>
            <a:endParaRPr sz="1000" b="1"/>
          </a:p>
        </p:txBody>
      </p:sp>
      <p:pic>
        <p:nvPicPr>
          <p:cNvPr id="338" name="Google Shape;338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72275" y="2243138"/>
            <a:ext cx="1085850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67525" y="1951444"/>
            <a:ext cx="89535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1"/>
          <p:cNvSpPr txBox="1"/>
          <p:nvPr/>
        </p:nvSpPr>
        <p:spPr>
          <a:xfrm rot="5400000">
            <a:off x="5644425" y="2313250"/>
            <a:ext cx="14763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Danger Zone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41" name="Google Shape;341;p31"/>
          <p:cNvSpPr/>
          <p:nvPr/>
        </p:nvSpPr>
        <p:spPr>
          <a:xfrm rot="5400000">
            <a:off x="5189700" y="1222850"/>
            <a:ext cx="723900" cy="638100"/>
          </a:xfrm>
          <a:prstGeom prst="trapezoid">
            <a:avLst>
              <a:gd name="adj" fmla="val 46873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1"/>
          <p:cNvSpPr/>
          <p:nvPr/>
        </p:nvSpPr>
        <p:spPr>
          <a:xfrm rot="-5400000">
            <a:off x="6287025" y="1179950"/>
            <a:ext cx="724500" cy="723900"/>
          </a:xfrm>
          <a:prstGeom prst="pie">
            <a:avLst>
              <a:gd name="adj1" fmla="val 0"/>
              <a:gd name="adj2" fmla="val 10868703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1"/>
          <p:cNvSpPr txBox="1"/>
          <p:nvPr/>
        </p:nvSpPr>
        <p:spPr>
          <a:xfrm rot="5400000">
            <a:off x="5080200" y="1522675"/>
            <a:ext cx="564300" cy="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10 ft</a:t>
            </a:r>
            <a:endParaRPr sz="1000" b="1"/>
          </a:p>
        </p:txBody>
      </p:sp>
      <p:sp>
        <p:nvSpPr>
          <p:cNvPr id="344" name="Google Shape;344;p31"/>
          <p:cNvSpPr txBox="1"/>
          <p:nvPr/>
        </p:nvSpPr>
        <p:spPr>
          <a:xfrm>
            <a:off x="6606375" y="1343488"/>
            <a:ext cx="564300" cy="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10 ft</a:t>
            </a:r>
            <a:endParaRPr sz="1000" b="1"/>
          </a:p>
        </p:txBody>
      </p:sp>
      <p:sp>
        <p:nvSpPr>
          <p:cNvPr id="345" name="Google Shape;345;p31"/>
          <p:cNvSpPr txBox="1"/>
          <p:nvPr/>
        </p:nvSpPr>
        <p:spPr>
          <a:xfrm>
            <a:off x="5366725" y="1722700"/>
            <a:ext cx="564300" cy="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20 ft</a:t>
            </a:r>
            <a:endParaRPr sz="10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Problem Statement</a:t>
            </a:r>
            <a:endParaRPr b="1"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457275"/>
            <a:ext cx="8520600" cy="31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Increase Thrust-to-Weight (T/W) Ratio of the JetCat P90-RXi Engine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 engine must run for an ‘extended period of time’ as defined by CONOPS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000000"/>
                </a:solidFill>
              </a:rPr>
              <a:t>Motivation</a:t>
            </a:r>
            <a:endParaRPr b="1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The United States Air Force (USAF) would like to implement a T/W increasing modification into their fleet of Unmanned Aerial Vehicles (UAV)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Ideal solution would be low cost and easy to implement with minimal modification to existing engine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2"/>
          <p:cNvSpPr txBox="1">
            <a:spLocks noGrp="1"/>
          </p:cNvSpPr>
          <p:nvPr>
            <p:ph type="subTitle" idx="1"/>
          </p:nvPr>
        </p:nvSpPr>
        <p:spPr>
          <a:xfrm>
            <a:off x="311700" y="1904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Aerospike &amp; Nozzle Testing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51" name="Google Shape;35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352" name="Google Shape;352;p32"/>
          <p:cNvSpPr txBox="1"/>
          <p:nvPr/>
        </p:nvSpPr>
        <p:spPr>
          <a:xfrm>
            <a:off x="24500" y="1028725"/>
            <a:ext cx="6615000" cy="40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SCOPE</a:t>
            </a:r>
            <a:endParaRPr sz="1200"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Inserting aerospike into the nozzle flow to </a:t>
            </a:r>
            <a:r>
              <a:rPr lang="en" sz="1200" b="1">
                <a:solidFill>
                  <a:srgbClr val="3C78D8"/>
                </a:solidFill>
              </a:rPr>
              <a:t>alter exit area</a:t>
            </a:r>
            <a:r>
              <a:rPr lang="en" sz="1200"/>
              <a:t> and static pressure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Test stand (with engine), actuator, spike, and mount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Procedures: Take thrust and pressure data at different effective exit areas at 140K RPM</a:t>
            </a:r>
            <a:endParaRPr sz="12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PURPOSE</a:t>
            </a:r>
            <a:endParaRPr sz="1200"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Allows for </a:t>
            </a:r>
            <a:r>
              <a:rPr lang="en" sz="1200" b="1">
                <a:solidFill>
                  <a:srgbClr val="3C78D8"/>
                </a:solidFill>
              </a:rPr>
              <a:t>dynamic tuning of nozzle</a:t>
            </a:r>
            <a:r>
              <a:rPr lang="en" sz="1200"/>
              <a:t>, removes requirement of fabrication of multiple nozzles. 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See an increase in thrust from load cell, and exhaust static pressure ambient.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b="1">
                <a:solidFill>
                  <a:srgbClr val="3C78D8"/>
                </a:solidFill>
              </a:rPr>
              <a:t>Validates exit area of nozzle</a:t>
            </a:r>
            <a:r>
              <a:rPr lang="en" sz="1200"/>
              <a:t> for higher thrust.</a:t>
            </a:r>
            <a:endParaRPr sz="12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STATUS</a:t>
            </a:r>
            <a:endParaRPr sz="1200"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Need to complete actuator calibration (in progress)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Need a fully functional running engine, start-up sequence needed first</a:t>
            </a:r>
            <a:endParaRPr sz="12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SAFETY</a:t>
            </a:r>
            <a:endParaRPr sz="1200"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Heat gun and pressure force testing, FLIR monitoring </a:t>
            </a:r>
            <a:endParaRPr sz="1200"/>
          </a:p>
        </p:txBody>
      </p:sp>
      <p:pic>
        <p:nvPicPr>
          <p:cNvPr id="353" name="Google Shape;3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2"/>
          <p:cNvPicPr preferRelativeResize="0"/>
          <p:nvPr/>
        </p:nvPicPr>
        <p:blipFill rotWithShape="1">
          <a:blip r:embed="rId5">
            <a:alphaModFix/>
          </a:blip>
          <a:srcRect l="13262" t="19356" b="17920"/>
          <a:stretch/>
        </p:blipFill>
        <p:spPr>
          <a:xfrm>
            <a:off x="6639299" y="1251800"/>
            <a:ext cx="2335526" cy="1266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3"/>
          <p:cNvSpPr txBox="1">
            <a:spLocks noGrp="1"/>
          </p:cNvSpPr>
          <p:nvPr>
            <p:ph type="ctrTitle"/>
          </p:nvPr>
        </p:nvSpPr>
        <p:spPr>
          <a:xfrm>
            <a:off x="314725" y="1730050"/>
            <a:ext cx="8520600" cy="10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Budget</a:t>
            </a:r>
            <a:endParaRPr b="1"/>
          </a:p>
        </p:txBody>
      </p:sp>
      <p:pic>
        <p:nvPicPr>
          <p:cNvPr id="361" name="Google Shape;36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364" name="Google Shape;36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3"/>
          <p:cNvSpPr/>
          <p:nvPr/>
        </p:nvSpPr>
        <p:spPr>
          <a:xfrm>
            <a:off x="1142038" y="4515625"/>
            <a:ext cx="1882200" cy="454800"/>
          </a:xfrm>
          <a:prstGeom prst="chevron">
            <a:avLst>
              <a:gd name="adj" fmla="val 50000"/>
            </a:avLst>
          </a:prstGeom>
          <a:solidFill>
            <a:srgbClr val="6FA8DC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Overview</a:t>
            </a:r>
            <a:endParaRPr sz="1200" b="1"/>
          </a:p>
        </p:txBody>
      </p:sp>
      <p:sp>
        <p:nvSpPr>
          <p:cNvPr id="366" name="Google Shape;366;p33"/>
          <p:cNvSpPr/>
          <p:nvPr/>
        </p:nvSpPr>
        <p:spPr>
          <a:xfrm>
            <a:off x="2801238" y="4515625"/>
            <a:ext cx="1882200" cy="454800"/>
          </a:xfrm>
          <a:prstGeom prst="chevron">
            <a:avLst>
              <a:gd name="adj" fmla="val 50000"/>
            </a:avLst>
          </a:prstGeom>
          <a:solidFill>
            <a:srgbClr val="6FA8DC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Schedule</a:t>
            </a:r>
            <a:endParaRPr sz="1200" b="1"/>
          </a:p>
        </p:txBody>
      </p:sp>
      <p:sp>
        <p:nvSpPr>
          <p:cNvPr id="367" name="Google Shape;367;p33"/>
          <p:cNvSpPr/>
          <p:nvPr/>
        </p:nvSpPr>
        <p:spPr>
          <a:xfrm>
            <a:off x="4460213" y="4515625"/>
            <a:ext cx="1882200" cy="454800"/>
          </a:xfrm>
          <a:prstGeom prst="chevron">
            <a:avLst>
              <a:gd name="adj" fmla="val 50000"/>
            </a:avLst>
          </a:prstGeom>
          <a:solidFill>
            <a:srgbClr val="6FA8DC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Testing</a:t>
            </a:r>
            <a:endParaRPr sz="1200" b="1"/>
          </a:p>
        </p:txBody>
      </p:sp>
      <p:sp>
        <p:nvSpPr>
          <p:cNvPr id="368" name="Google Shape;368;p33"/>
          <p:cNvSpPr/>
          <p:nvPr/>
        </p:nvSpPr>
        <p:spPr>
          <a:xfrm>
            <a:off x="6119763" y="4515625"/>
            <a:ext cx="1882200" cy="454800"/>
          </a:xfrm>
          <a:prstGeom prst="chevron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Budget</a:t>
            </a:r>
            <a:endParaRPr sz="12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4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Budget Status</a:t>
            </a:r>
            <a:endParaRPr b="1"/>
          </a:p>
        </p:txBody>
      </p:sp>
      <p:pic>
        <p:nvPicPr>
          <p:cNvPr id="374" name="Google Shape;37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4"/>
          <p:cNvSpPr txBox="1"/>
          <p:nvPr/>
        </p:nvSpPr>
        <p:spPr>
          <a:xfrm>
            <a:off x="3876725" y="1332725"/>
            <a:ext cx="12765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</a:rPr>
              <a:t>2%</a:t>
            </a:r>
            <a:endParaRPr b="1">
              <a:solidFill>
                <a:srgbClr val="FFFFFF"/>
              </a:solidFill>
            </a:endParaRPr>
          </a:p>
        </p:txBody>
      </p:sp>
      <p:cxnSp>
        <p:nvCxnSpPr>
          <p:cNvPr id="377" name="Google Shape;377;p34"/>
          <p:cNvCxnSpPr/>
          <p:nvPr/>
        </p:nvCxnSpPr>
        <p:spPr>
          <a:xfrm>
            <a:off x="4591175" y="1838625"/>
            <a:ext cx="419100" cy="2478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8" name="Google Shape;378;p34"/>
          <p:cNvCxnSpPr/>
          <p:nvPr/>
        </p:nvCxnSpPr>
        <p:spPr>
          <a:xfrm>
            <a:off x="4534025" y="2362500"/>
            <a:ext cx="428700" cy="66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9" name="Google Shape;379;p34"/>
          <p:cNvSpPr txBox="1"/>
          <p:nvPr/>
        </p:nvSpPr>
        <p:spPr>
          <a:xfrm>
            <a:off x="5623775" y="2333375"/>
            <a:ext cx="106410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</a:rPr>
              <a:t>27.1%</a:t>
            </a:r>
            <a:endParaRPr sz="2400" b="1">
              <a:solidFill>
                <a:srgbClr val="FFFFFF"/>
              </a:solidFill>
            </a:endParaRPr>
          </a:p>
        </p:txBody>
      </p:sp>
      <p:sp>
        <p:nvSpPr>
          <p:cNvPr id="380" name="Google Shape;380;p34"/>
          <p:cNvSpPr txBox="1"/>
          <p:nvPr/>
        </p:nvSpPr>
        <p:spPr>
          <a:xfrm>
            <a:off x="4514975" y="1331800"/>
            <a:ext cx="4474794" cy="16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Pending Purchases:</a:t>
            </a:r>
            <a:endParaRPr sz="1600" b="1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ECU &amp; ECM V3.0 (5 Day Lead) 	$250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AIAA registration ($50/person) 	$100 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New engine P-100 (2-4 Weeks) 	$2500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Presentation Poster 		$100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		Total Remaining Cost: 	$2950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					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81" name="Google Shape;38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382" name="Google Shape;382;p34"/>
          <p:cNvSpPr txBox="1"/>
          <p:nvPr/>
        </p:nvSpPr>
        <p:spPr>
          <a:xfrm>
            <a:off x="152525" y="1331800"/>
            <a:ext cx="3740700" cy="3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Purchased/Received/Manufactured: </a:t>
            </a:r>
            <a:endParaRPr sz="1600"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Electronics: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PCBs: V1.0-V2.0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PCB Components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E-Stop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Arduino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Battery &amp; Charger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Mechanical/Test Stand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Nozzle (Being Manufactured)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Aerospike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x2 JetCat P90 Engines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Fire Extinguisher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Fuel System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First Aid Kit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Blast Shield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5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Budget Status (Visual)</a:t>
            </a:r>
            <a:endParaRPr b="1"/>
          </a:p>
        </p:txBody>
      </p:sp>
      <p:pic>
        <p:nvPicPr>
          <p:cNvPr id="388" name="Google Shape;38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391" name="Google Shape;39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7486" y="1017725"/>
            <a:ext cx="6428353" cy="39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6"/>
          <p:cNvSpPr txBox="1">
            <a:spLocks noGrp="1"/>
          </p:cNvSpPr>
          <p:nvPr>
            <p:ph type="title"/>
          </p:nvPr>
        </p:nvSpPr>
        <p:spPr>
          <a:xfrm>
            <a:off x="1742350" y="121975"/>
            <a:ext cx="5907300" cy="96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0000"/>
                </a:solidFill>
              </a:rPr>
              <a:t>Questions?</a:t>
            </a:r>
            <a:endParaRPr sz="7200" b="1">
              <a:solidFill>
                <a:srgbClr val="FF0000"/>
              </a:solidFill>
            </a:endParaRPr>
          </a:p>
        </p:txBody>
      </p:sp>
      <p:pic>
        <p:nvPicPr>
          <p:cNvPr id="397" name="Google Shape;3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400" name="Google Shape;40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4300" y="1659700"/>
            <a:ext cx="3183400" cy="308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7"/>
          <p:cNvSpPr txBox="1">
            <a:spLocks noGrp="1"/>
          </p:cNvSpPr>
          <p:nvPr>
            <p:ph type="title"/>
          </p:nvPr>
        </p:nvSpPr>
        <p:spPr>
          <a:xfrm>
            <a:off x="311700" y="161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References</a:t>
            </a:r>
            <a:endParaRPr b="1"/>
          </a:p>
        </p:txBody>
      </p:sp>
      <p:sp>
        <p:nvSpPr>
          <p:cNvPr id="406" name="Google Shape;406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[1]  Alex Bertman, Jake Harrell, Tristan Isaacs, Alex Johnson, Matthew McKernan, T.R. Mitchell, Nicholas Moore, James Nguyen, Matthew Robak, Lucas Sorensen, Nicholas Taylor, “Air-breathing Cold Engine Start </a:t>
            </a:r>
            <a:r>
              <a:rPr lang="en" sz="1000">
                <a:solidFill>
                  <a:schemeClr val="dk1"/>
                </a:solidFill>
              </a:rPr>
              <a:t>Manufacturing Status Review</a:t>
            </a:r>
            <a:r>
              <a:rPr lang="en" sz="1000">
                <a:solidFill>
                  <a:srgbClr val="000000"/>
                </a:solidFill>
              </a:rPr>
              <a:t>”, 2017, Retrieved Jan 25, 2019.</a:t>
            </a:r>
            <a:endParaRPr sz="1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0000"/>
                </a:solidFill>
              </a:rPr>
              <a:t>[2]  Andrew Sanchez,  Tucker Emmett,  Corrina Briggs,  Jared Cuteri,  Grant Vincent,  Alexander Muller,  “SABRE Manufacturing Status Review’’, 2016. </a:t>
            </a:r>
            <a:r>
              <a:rPr lang="en" sz="1000">
                <a:solidFill>
                  <a:schemeClr val="dk1"/>
                </a:solidFill>
              </a:rPr>
              <a:t>Retrieved Jan 25, 2019</a:t>
            </a:r>
            <a:r>
              <a:rPr lang="en" sz="1000">
                <a:solidFill>
                  <a:srgbClr val="000000"/>
                </a:solidFill>
              </a:rPr>
              <a:t>.</a:t>
            </a:r>
            <a:endParaRPr sz="1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[3]  “Turbine  Data  Sheet.”  JetCat.  JetCat,   July  14  2015.  Web.  September  4,   2018,   from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dk1"/>
                </a:solidFill>
                <a:hlinkClick r:id="rId3"/>
              </a:rPr>
              <a:t>https://www.chiefaircraft.com/pdf/jetcat-data.pdf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[4]  “JetCat  RX  Turbines  with  V10  ECU.”  JetCat.  JetCat,  n.d.  Web.  September  4,  2018,  from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dk1"/>
                </a:solidFill>
                <a:hlinkClick r:id="rId4"/>
              </a:rPr>
              <a:t>https://studylib.net/doc/18303934/jetcat-rx-turbines-with-v10-ecu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[5] “ATmega 328/P Datasheet.” Atmel. Atmel, November 2016. Web. September 4, 2018,  from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dk1"/>
                </a:solidFill>
                <a:hlinkClick r:id="rId5"/>
              </a:rPr>
              <a:t>http://ww1.microchip.com/downloads/en/devicedoc/atmel-42735-8-bit-avr-microcontroller-atmega328-328p_datasheet.pdf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[6] “ATmega 640/1280/1281/2560/2561 Datasheet.” Atmel. Atmel, February 2014. Web September 4, 2018, from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 u="sng">
                <a:solidFill>
                  <a:schemeClr val="dk1"/>
                </a:solidFill>
                <a:hlinkClick r:id="rId6"/>
              </a:rPr>
              <a:t>http://ww1.microchip.com/downloads/en/devicedoc/atmel-2549-8-bit-avr-microcontroller-atmega640-1280-1281-2560-2561_datasheet.pdf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[7] Daniel Alonzo, Alex Crocker, Eric James, John Kingston III, “Design and Manufacturing of a Miniature Turbojet Engine”, Worchester Polytechnic Institute, March 23, 2018, retrieved 20 October 201</a:t>
            </a:r>
            <a:endParaRPr sz="1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000">
              <a:solidFill>
                <a:srgbClr val="000000"/>
              </a:solidFill>
            </a:endParaRPr>
          </a:p>
        </p:txBody>
      </p:sp>
      <p:pic>
        <p:nvPicPr>
          <p:cNvPr id="407" name="Google Shape;40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8"/>
          <p:cNvSpPr txBox="1">
            <a:spLocks noGrp="1"/>
          </p:cNvSpPr>
          <p:nvPr>
            <p:ph type="title"/>
          </p:nvPr>
        </p:nvSpPr>
        <p:spPr>
          <a:xfrm>
            <a:off x="311700" y="1548375"/>
            <a:ext cx="8520600" cy="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Backup Slides</a:t>
            </a:r>
            <a:endParaRPr sz="9600"/>
          </a:p>
        </p:txBody>
      </p:sp>
      <p:sp>
        <p:nvSpPr>
          <p:cNvPr id="415" name="Google Shape;41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9"/>
          <p:cNvSpPr txBox="1"/>
          <p:nvPr/>
        </p:nvSpPr>
        <p:spPr>
          <a:xfrm>
            <a:off x="1073550" y="150575"/>
            <a:ext cx="68007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Mass Flow Inlet </a:t>
            </a:r>
            <a:endParaRPr sz="2800" b="1"/>
          </a:p>
        </p:txBody>
      </p:sp>
      <p:pic>
        <p:nvPicPr>
          <p:cNvPr id="421" name="Google Shape;42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ADADAD"/>
                </a:solidFill>
              </a:rPr>
              <a:t>27</a:t>
            </a:fld>
            <a:endParaRPr sz="1000">
              <a:solidFill>
                <a:srgbClr val="ADADAD"/>
              </a:solidFill>
            </a:endParaRPr>
          </a:p>
        </p:txBody>
      </p:sp>
      <p:sp>
        <p:nvSpPr>
          <p:cNvPr id="424" name="Google Shape;424;p39"/>
          <p:cNvSpPr txBox="1"/>
          <p:nvPr/>
        </p:nvSpPr>
        <p:spPr>
          <a:xfrm>
            <a:off x="4594013" y="4465250"/>
            <a:ext cx="19104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New Nozzle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25" name="Google Shape;425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426" name="Google Shape;42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9575" y="799425"/>
            <a:ext cx="3227969" cy="1709004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9"/>
          <p:cNvSpPr txBox="1"/>
          <p:nvPr/>
        </p:nvSpPr>
        <p:spPr>
          <a:xfrm>
            <a:off x="5389619" y="2671139"/>
            <a:ext cx="11148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Pitot Tube</a:t>
            </a:r>
            <a:endParaRPr/>
          </a:p>
        </p:txBody>
      </p:sp>
      <p:cxnSp>
        <p:nvCxnSpPr>
          <p:cNvPr id="428" name="Google Shape;428;p39"/>
          <p:cNvCxnSpPr>
            <a:stCxn id="427" idx="0"/>
          </p:cNvCxnSpPr>
          <p:nvPr/>
        </p:nvCxnSpPr>
        <p:spPr>
          <a:xfrm rot="10800000">
            <a:off x="4655519" y="1107839"/>
            <a:ext cx="1291500" cy="1563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429" name="Google Shape;429;p39"/>
          <p:cNvPicPr preferRelativeResize="0"/>
          <p:nvPr/>
        </p:nvPicPr>
        <p:blipFill rotWithShape="1">
          <a:blip r:embed="rId6">
            <a:alphaModFix/>
          </a:blip>
          <a:srcRect l="19696" r="12962"/>
          <a:stretch/>
        </p:blipFill>
        <p:spPr>
          <a:xfrm>
            <a:off x="3200137" y="2816274"/>
            <a:ext cx="2254144" cy="193247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9"/>
          <p:cNvSpPr txBox="1"/>
          <p:nvPr/>
        </p:nvSpPr>
        <p:spPr>
          <a:xfrm>
            <a:off x="3320913" y="4637050"/>
            <a:ext cx="24447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Mass Flow Inlet Design</a:t>
            </a:r>
            <a:endParaRPr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0"/>
          <p:cNvSpPr txBox="1"/>
          <p:nvPr/>
        </p:nvSpPr>
        <p:spPr>
          <a:xfrm>
            <a:off x="1073550" y="150575"/>
            <a:ext cx="68007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Aerospike Thermal Testing</a:t>
            </a:r>
            <a:endParaRPr sz="2800" b="1"/>
          </a:p>
        </p:txBody>
      </p:sp>
      <p:pic>
        <p:nvPicPr>
          <p:cNvPr id="436" name="Google Shape;43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ADADAD"/>
                </a:solidFill>
              </a:rPr>
              <a:t>28</a:t>
            </a:fld>
            <a:endParaRPr sz="1000">
              <a:solidFill>
                <a:srgbClr val="ADADAD"/>
              </a:solidFill>
            </a:endParaRPr>
          </a:p>
        </p:txBody>
      </p:sp>
      <p:sp>
        <p:nvSpPr>
          <p:cNvPr id="439" name="Google Shape;439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440" name="Google Shape;44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013" y="1218375"/>
            <a:ext cx="7905971" cy="3245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/>
          <p:nvPr/>
        </p:nvSpPr>
        <p:spPr>
          <a:xfrm>
            <a:off x="1237313" y="0"/>
            <a:ext cx="68241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>
                <a:solidFill>
                  <a:schemeClr val="dk1"/>
                </a:solidFill>
              </a:rPr>
              <a:t>Starter Inlet </a:t>
            </a:r>
            <a:endParaRPr sz="2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  <p:pic>
        <p:nvPicPr>
          <p:cNvPr id="446" name="Google Shape;44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FFFFFF"/>
                </a:solidFill>
              </a:rPr>
              <a:t>29</a:t>
            </a:fld>
            <a:endParaRPr sz="1000">
              <a:solidFill>
                <a:srgbClr val="FFFFFF"/>
              </a:solidFill>
            </a:endParaRPr>
          </a:p>
        </p:txBody>
      </p:sp>
      <p:sp>
        <p:nvSpPr>
          <p:cNvPr id="449" name="Google Shape;449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450" name="Google Shape;450;p41"/>
          <p:cNvSpPr txBox="1"/>
          <p:nvPr/>
        </p:nvSpPr>
        <p:spPr>
          <a:xfrm>
            <a:off x="-113425" y="885250"/>
            <a:ext cx="4571700" cy="25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Status</a:t>
            </a:r>
            <a:endParaRPr sz="12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-Design complete and starter inlet printed with Formlabs class printer using high strength FLGPCLR02 Resin </a:t>
            </a:r>
            <a:endParaRPr sz="1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Concerns</a:t>
            </a:r>
            <a:endParaRPr sz="12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-Stall torque of starter motor</a:t>
            </a:r>
            <a:endParaRPr sz="1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-Potential flow disturbance</a:t>
            </a:r>
            <a:endParaRPr sz="1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Mitigation Strategies</a:t>
            </a:r>
            <a:endParaRPr sz="12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-Structural analysis</a:t>
            </a:r>
            <a:endParaRPr sz="1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-Testing </a:t>
            </a:r>
            <a:endParaRPr sz="1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1" name="Google Shape;45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9200" y="1185050"/>
            <a:ext cx="3398200" cy="340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124" y="3343850"/>
            <a:ext cx="2297924" cy="172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67250" y="3343850"/>
            <a:ext cx="1292118" cy="172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57575" y="3343850"/>
            <a:ext cx="1292125" cy="1723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ctrTitle"/>
          </p:nvPr>
        </p:nvSpPr>
        <p:spPr>
          <a:xfrm>
            <a:off x="314725" y="1730050"/>
            <a:ext cx="8520600" cy="10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Overview</a:t>
            </a:r>
            <a:endParaRPr b="1"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/>
          <p:nvPr/>
        </p:nvSpPr>
        <p:spPr>
          <a:xfrm>
            <a:off x="1142038" y="4515625"/>
            <a:ext cx="1882200" cy="454800"/>
          </a:xfrm>
          <a:prstGeom prst="chevron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Overview</a:t>
            </a:r>
            <a:endParaRPr sz="1200" b="1"/>
          </a:p>
        </p:txBody>
      </p:sp>
      <p:sp>
        <p:nvSpPr>
          <p:cNvPr id="80" name="Google Shape;80;p15"/>
          <p:cNvSpPr/>
          <p:nvPr/>
        </p:nvSpPr>
        <p:spPr>
          <a:xfrm>
            <a:off x="2801238" y="4515625"/>
            <a:ext cx="1882200" cy="454800"/>
          </a:xfrm>
          <a:prstGeom prst="chevron">
            <a:avLst>
              <a:gd name="adj" fmla="val 50000"/>
            </a:avLst>
          </a:prstGeom>
          <a:solidFill>
            <a:srgbClr val="6FA8DC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Schedule</a:t>
            </a:r>
            <a:endParaRPr sz="1200" b="1"/>
          </a:p>
        </p:txBody>
      </p:sp>
      <p:sp>
        <p:nvSpPr>
          <p:cNvPr id="81" name="Google Shape;81;p15"/>
          <p:cNvSpPr/>
          <p:nvPr/>
        </p:nvSpPr>
        <p:spPr>
          <a:xfrm>
            <a:off x="4460213" y="4515625"/>
            <a:ext cx="1882200" cy="454800"/>
          </a:xfrm>
          <a:prstGeom prst="chevron">
            <a:avLst>
              <a:gd name="adj" fmla="val 50000"/>
            </a:avLst>
          </a:prstGeom>
          <a:solidFill>
            <a:srgbClr val="6FA8DC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Testing</a:t>
            </a:r>
            <a:endParaRPr sz="1200" b="1"/>
          </a:p>
        </p:txBody>
      </p:sp>
      <p:sp>
        <p:nvSpPr>
          <p:cNvPr id="82" name="Google Shape;82;p15"/>
          <p:cNvSpPr/>
          <p:nvPr/>
        </p:nvSpPr>
        <p:spPr>
          <a:xfrm>
            <a:off x="6119763" y="4515625"/>
            <a:ext cx="1882200" cy="454800"/>
          </a:xfrm>
          <a:prstGeom prst="chevron">
            <a:avLst>
              <a:gd name="adj" fmla="val 50000"/>
            </a:avLst>
          </a:prstGeom>
          <a:solidFill>
            <a:srgbClr val="6FA8DC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Budget</a:t>
            </a:r>
            <a:endParaRPr sz="1200"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238" y="655250"/>
            <a:ext cx="8219328" cy="304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2"/>
          <p:cNvSpPr txBox="1"/>
          <p:nvPr/>
        </p:nvSpPr>
        <p:spPr>
          <a:xfrm>
            <a:off x="1073550" y="150575"/>
            <a:ext cx="68007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Test Stand Component Layout </a:t>
            </a:r>
            <a:endParaRPr sz="2800" b="1"/>
          </a:p>
        </p:txBody>
      </p:sp>
      <p:pic>
        <p:nvPicPr>
          <p:cNvPr id="461" name="Google Shape;46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ADADAD"/>
                </a:solidFill>
              </a:rPr>
              <a:t>30</a:t>
            </a:fld>
            <a:endParaRPr sz="1000">
              <a:solidFill>
                <a:srgbClr val="ADADAD"/>
              </a:solidFill>
            </a:endParaRPr>
          </a:p>
        </p:txBody>
      </p:sp>
      <p:sp>
        <p:nvSpPr>
          <p:cNvPr id="464" name="Google Shape;464;p42"/>
          <p:cNvSpPr txBox="1"/>
          <p:nvPr/>
        </p:nvSpPr>
        <p:spPr>
          <a:xfrm>
            <a:off x="4594013" y="4465250"/>
            <a:ext cx="1910400" cy="2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New Nozzle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65" name="Google Shape;465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466" name="Google Shape;466;p42"/>
          <p:cNvSpPr txBox="1"/>
          <p:nvPr/>
        </p:nvSpPr>
        <p:spPr>
          <a:xfrm>
            <a:off x="838250" y="3758200"/>
            <a:ext cx="7558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sensors and DAQs have been acquired.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3716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Requires calibration certification</a:t>
            </a:r>
            <a:endParaRPr/>
          </a:p>
        </p:txBody>
      </p:sp>
      <p:sp>
        <p:nvSpPr>
          <p:cNvPr id="467" name="Google Shape;467;p42"/>
          <p:cNvSpPr/>
          <p:nvPr/>
        </p:nvSpPr>
        <p:spPr>
          <a:xfrm>
            <a:off x="860493" y="4254169"/>
            <a:ext cx="908100" cy="2835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42"/>
          <p:cNvSpPr/>
          <p:nvPr/>
        </p:nvSpPr>
        <p:spPr>
          <a:xfrm>
            <a:off x="4050325" y="1535525"/>
            <a:ext cx="804600" cy="203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500" y="645375"/>
            <a:ext cx="7599426" cy="3940299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3"/>
          <p:cNvSpPr txBox="1"/>
          <p:nvPr/>
        </p:nvSpPr>
        <p:spPr>
          <a:xfrm>
            <a:off x="1896575" y="4721125"/>
            <a:ext cx="21963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: In working condition</a:t>
            </a:r>
            <a:endParaRPr b="1"/>
          </a:p>
        </p:txBody>
      </p:sp>
      <p:sp>
        <p:nvSpPr>
          <p:cNvPr id="477" name="Google Shape;477;p43"/>
          <p:cNvSpPr txBox="1"/>
          <p:nvPr/>
        </p:nvSpPr>
        <p:spPr>
          <a:xfrm>
            <a:off x="1486200" y="92100"/>
            <a:ext cx="61716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Software Manufacturing Overview</a:t>
            </a:r>
            <a:endParaRPr sz="2800" b="1"/>
          </a:p>
        </p:txBody>
      </p:sp>
      <p:sp>
        <p:nvSpPr>
          <p:cNvPr id="478" name="Google Shape;478;p43"/>
          <p:cNvSpPr/>
          <p:nvPr/>
        </p:nvSpPr>
        <p:spPr>
          <a:xfrm>
            <a:off x="1025675" y="928925"/>
            <a:ext cx="870900" cy="435600"/>
          </a:xfrm>
          <a:prstGeom prst="rect">
            <a:avLst/>
          </a:prstGeom>
          <a:solidFill>
            <a:srgbClr val="00FF00">
              <a:alpha val="32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3"/>
          <p:cNvSpPr/>
          <p:nvPr/>
        </p:nvSpPr>
        <p:spPr>
          <a:xfrm>
            <a:off x="5145300" y="1855425"/>
            <a:ext cx="870900" cy="435600"/>
          </a:xfrm>
          <a:prstGeom prst="rect">
            <a:avLst/>
          </a:prstGeom>
          <a:solidFill>
            <a:srgbClr val="00FF00">
              <a:alpha val="32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3"/>
          <p:cNvSpPr/>
          <p:nvPr/>
        </p:nvSpPr>
        <p:spPr>
          <a:xfrm>
            <a:off x="5145300" y="4010775"/>
            <a:ext cx="870900" cy="435600"/>
          </a:xfrm>
          <a:prstGeom prst="rect">
            <a:avLst/>
          </a:prstGeom>
          <a:solidFill>
            <a:srgbClr val="00FF00">
              <a:alpha val="32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43"/>
          <p:cNvSpPr/>
          <p:nvPr/>
        </p:nvSpPr>
        <p:spPr>
          <a:xfrm>
            <a:off x="5145300" y="1211950"/>
            <a:ext cx="870900" cy="435600"/>
          </a:xfrm>
          <a:prstGeom prst="rect">
            <a:avLst/>
          </a:prstGeom>
          <a:solidFill>
            <a:srgbClr val="00FF00">
              <a:alpha val="32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43"/>
          <p:cNvSpPr/>
          <p:nvPr/>
        </p:nvSpPr>
        <p:spPr>
          <a:xfrm>
            <a:off x="5145300" y="3386675"/>
            <a:ext cx="870900" cy="435600"/>
          </a:xfrm>
          <a:prstGeom prst="rect">
            <a:avLst/>
          </a:prstGeom>
          <a:solidFill>
            <a:srgbClr val="00FF00">
              <a:alpha val="32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43"/>
          <p:cNvSpPr txBox="1"/>
          <p:nvPr/>
        </p:nvSpPr>
        <p:spPr>
          <a:xfrm>
            <a:off x="4738800" y="4721125"/>
            <a:ext cx="16935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: In development</a:t>
            </a:r>
            <a:endParaRPr b="1"/>
          </a:p>
        </p:txBody>
      </p:sp>
      <p:sp>
        <p:nvSpPr>
          <p:cNvPr id="484" name="Google Shape;484;p43"/>
          <p:cNvSpPr/>
          <p:nvPr/>
        </p:nvSpPr>
        <p:spPr>
          <a:xfrm>
            <a:off x="1267575" y="4799125"/>
            <a:ext cx="667800" cy="260100"/>
          </a:xfrm>
          <a:prstGeom prst="rect">
            <a:avLst/>
          </a:prstGeom>
          <a:solidFill>
            <a:srgbClr val="00FF00">
              <a:alpha val="326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43"/>
          <p:cNvSpPr/>
          <p:nvPr/>
        </p:nvSpPr>
        <p:spPr>
          <a:xfrm>
            <a:off x="4688100" y="890225"/>
            <a:ext cx="1794900" cy="1528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43"/>
          <p:cNvSpPr/>
          <p:nvPr/>
        </p:nvSpPr>
        <p:spPr>
          <a:xfrm>
            <a:off x="4688100" y="3056850"/>
            <a:ext cx="1794900" cy="1528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43"/>
          <p:cNvSpPr/>
          <p:nvPr/>
        </p:nvSpPr>
        <p:spPr>
          <a:xfrm>
            <a:off x="4092875" y="4799125"/>
            <a:ext cx="667800" cy="260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Concept of Operations (Mission Profile)</a:t>
            </a:r>
            <a:endParaRPr b="1"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0437" y="1017726"/>
            <a:ext cx="6083126" cy="40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 rotWithShape="1">
          <a:blip r:embed="rId6">
            <a:alphaModFix/>
          </a:blip>
          <a:srcRect l="3794" t="24735" r="4107" b="16523"/>
          <a:stretch/>
        </p:blipFill>
        <p:spPr>
          <a:xfrm rot="10800000">
            <a:off x="6674175" y="2298100"/>
            <a:ext cx="304826" cy="12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 rotWithShape="1">
          <a:blip r:embed="rId6">
            <a:alphaModFix/>
          </a:blip>
          <a:srcRect l="3794" t="24735" r="4107" b="16523"/>
          <a:stretch/>
        </p:blipFill>
        <p:spPr>
          <a:xfrm rot="10800000">
            <a:off x="5479150" y="1289375"/>
            <a:ext cx="304825" cy="1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 rotWithShape="1">
          <a:blip r:embed="rId6">
            <a:alphaModFix/>
          </a:blip>
          <a:srcRect l="3794" t="24735" r="4107" b="16523"/>
          <a:stretch/>
        </p:blipFill>
        <p:spPr>
          <a:xfrm rot="-6751130">
            <a:off x="6219375" y="1836074"/>
            <a:ext cx="304826" cy="12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 rotWithShape="1">
          <a:blip r:embed="rId6">
            <a:alphaModFix/>
          </a:blip>
          <a:srcRect l="3794" t="24735" r="4107" b="16523"/>
          <a:stretch/>
        </p:blipFill>
        <p:spPr>
          <a:xfrm rot="6913930">
            <a:off x="4077076" y="1787548"/>
            <a:ext cx="304824" cy="12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 rotWithShape="1">
          <a:blip r:embed="rId6">
            <a:alphaModFix/>
          </a:blip>
          <a:srcRect l="3794" t="24735" r="4107" b="16523"/>
          <a:stretch/>
        </p:blipFill>
        <p:spPr>
          <a:xfrm rot="10800000">
            <a:off x="2680300" y="2226675"/>
            <a:ext cx="304826" cy="12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11700" y="-88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Levels of Success</a:t>
            </a:r>
            <a:endParaRPr b="1"/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7588" y="571000"/>
            <a:ext cx="5268820" cy="457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6851" y="1785025"/>
            <a:ext cx="349476" cy="28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48476" y="1785025"/>
            <a:ext cx="349476" cy="28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0101" y="1785025"/>
            <a:ext cx="349476" cy="28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6851" y="3232825"/>
            <a:ext cx="349476" cy="28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48476" y="3232825"/>
            <a:ext cx="349476" cy="28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0101" y="3232825"/>
            <a:ext cx="349476" cy="28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6851" y="4461550"/>
            <a:ext cx="349476" cy="28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48476" y="4785400"/>
            <a:ext cx="349476" cy="28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9651" y="4785400"/>
            <a:ext cx="349476" cy="28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Levels of Success</a:t>
            </a:r>
            <a:endParaRPr b="1"/>
          </a:p>
        </p:txBody>
      </p:sp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33500" y="1595975"/>
            <a:ext cx="647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3976" y="2185075"/>
            <a:ext cx="349476" cy="281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311700" y="297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Functional Block Diagram</a:t>
            </a:r>
            <a:endParaRPr b="1"/>
          </a:p>
        </p:txBody>
      </p:sp>
      <p:pic>
        <p:nvPicPr>
          <p:cNvPr id="132" name="Google Shape;13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9125" y="1261300"/>
            <a:ext cx="1273749" cy="253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 rotWithShape="1">
          <a:blip r:embed="rId6">
            <a:alphaModFix/>
          </a:blip>
          <a:srcRect t="199" b="199"/>
          <a:stretch/>
        </p:blipFill>
        <p:spPr>
          <a:xfrm>
            <a:off x="0" y="956274"/>
            <a:ext cx="7839126" cy="379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7909800" y="3452725"/>
            <a:ext cx="1150250" cy="84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/>
        </p:nvSpPr>
        <p:spPr>
          <a:xfrm>
            <a:off x="8100650" y="3219600"/>
            <a:ext cx="3666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+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000">
                <a:solidFill>
                  <a:srgbClr val="ADADAD"/>
                </a:solidFill>
              </a:rPr>
              <a:t>7</a:t>
            </a:fld>
            <a:endParaRPr sz="1000">
              <a:solidFill>
                <a:srgbClr val="ADADAD"/>
              </a:solidFill>
            </a:endParaRPr>
          </a:p>
        </p:txBody>
      </p:sp>
      <p:sp>
        <p:nvSpPr>
          <p:cNvPr id="139" name="Google Shape;13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40" name="Google Shape;140;p19"/>
          <p:cNvSpPr/>
          <p:nvPr/>
        </p:nvSpPr>
        <p:spPr>
          <a:xfrm>
            <a:off x="8185075" y="4121425"/>
            <a:ext cx="642600" cy="991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9"/>
          <p:cNvSpPr/>
          <p:nvPr/>
        </p:nvSpPr>
        <p:spPr>
          <a:xfrm rot="-5400000">
            <a:off x="8090150" y="4540077"/>
            <a:ext cx="844800" cy="188700"/>
          </a:xfrm>
          <a:prstGeom prst="homePlate">
            <a:avLst>
              <a:gd name="adj" fmla="val 81385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/>
          <p:nvPr/>
        </p:nvSpPr>
        <p:spPr>
          <a:xfrm>
            <a:off x="7730800" y="2933950"/>
            <a:ext cx="250500" cy="293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311700" y="1981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Critical Project Elements</a:t>
            </a:r>
            <a:endParaRPr b="1"/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0" name="Google Shape;150;p20"/>
          <p:cNvGraphicFramePr/>
          <p:nvPr/>
        </p:nvGraphicFramePr>
        <p:xfrm>
          <a:off x="359950" y="1489275"/>
          <a:ext cx="8424100" cy="2705435"/>
        </p:xfrm>
        <a:graphic>
          <a:graphicData uri="http://schemas.openxmlformats.org/drawingml/2006/table">
            <a:tbl>
              <a:tblPr>
                <a:noFill/>
                <a:tableStyleId>{C3652DD3-FB3C-416B-886A-24E3786EBB25}</a:tableStyleId>
              </a:tblPr>
              <a:tblGrid>
                <a:gridCol w="87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7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Designation</a:t>
                      </a:r>
                      <a:endParaRPr sz="11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CPE</a:t>
                      </a:r>
                      <a:endParaRPr sz="11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Critical Characteristics</a:t>
                      </a:r>
                      <a:endParaRPr sz="11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3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CPE-2.1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Engine Control Loop                         (ECM)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T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Control algorithms are inherently complex and require additional validation prior to implementation. Certification through the </a:t>
                      </a:r>
                      <a:r>
                        <a:rPr lang="en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 of an engine analog is necessary</a:t>
                      </a: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3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CPE-2.2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Engine Sensors                                   (ECM)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T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Coordination of engine sensor data acquisition with its utilization by the processor is critical. </a:t>
                      </a:r>
                      <a:r>
                        <a:rPr lang="en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Without accurate sensor data, the engine cannot safely operate</a:t>
                      </a: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3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CPE-3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 anchor="ctr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Communication from User to Engine  (ECU)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T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During initial testing and product development user oversight will        </a:t>
                      </a:r>
                      <a:r>
                        <a:rPr lang="en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verify safe operation and monitor for anomalies</a:t>
                      </a: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 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91425" marB="91425"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8EA9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1" name="Google Shape;15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>
            <a:spLocks noGrp="1"/>
          </p:cNvSpPr>
          <p:nvPr>
            <p:ph type="ctrTitle"/>
          </p:nvPr>
        </p:nvSpPr>
        <p:spPr>
          <a:xfrm>
            <a:off x="314725" y="1730050"/>
            <a:ext cx="8520600" cy="10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Scheduling</a:t>
            </a:r>
            <a:endParaRPr b="1"/>
          </a:p>
        </p:txBody>
      </p:sp>
      <p:pic>
        <p:nvPicPr>
          <p:cNvPr id="157" name="Google Shape;15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62" y="92100"/>
            <a:ext cx="1064224" cy="78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3650" y="92100"/>
            <a:ext cx="1020349" cy="10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/>
          <p:nvPr/>
        </p:nvSpPr>
        <p:spPr>
          <a:xfrm>
            <a:off x="1142038" y="4515625"/>
            <a:ext cx="1882200" cy="454800"/>
          </a:xfrm>
          <a:prstGeom prst="chevron">
            <a:avLst>
              <a:gd name="adj" fmla="val 50000"/>
            </a:avLst>
          </a:prstGeom>
          <a:solidFill>
            <a:srgbClr val="6FA8DC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Overview</a:t>
            </a:r>
            <a:endParaRPr sz="1200" b="1"/>
          </a:p>
        </p:txBody>
      </p:sp>
      <p:sp>
        <p:nvSpPr>
          <p:cNvPr id="162" name="Google Shape;162;p21"/>
          <p:cNvSpPr/>
          <p:nvPr/>
        </p:nvSpPr>
        <p:spPr>
          <a:xfrm>
            <a:off x="2801238" y="4515625"/>
            <a:ext cx="1882200" cy="454800"/>
          </a:xfrm>
          <a:prstGeom prst="chevron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Schedule</a:t>
            </a:r>
            <a:endParaRPr sz="1200" b="1"/>
          </a:p>
        </p:txBody>
      </p:sp>
      <p:sp>
        <p:nvSpPr>
          <p:cNvPr id="163" name="Google Shape;163;p21"/>
          <p:cNvSpPr/>
          <p:nvPr/>
        </p:nvSpPr>
        <p:spPr>
          <a:xfrm>
            <a:off x="4460213" y="4515625"/>
            <a:ext cx="1882200" cy="454800"/>
          </a:xfrm>
          <a:prstGeom prst="chevron">
            <a:avLst>
              <a:gd name="adj" fmla="val 50000"/>
            </a:avLst>
          </a:prstGeom>
          <a:solidFill>
            <a:srgbClr val="6FA8DC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Testing</a:t>
            </a:r>
            <a:endParaRPr sz="1200" b="1"/>
          </a:p>
        </p:txBody>
      </p:sp>
      <p:sp>
        <p:nvSpPr>
          <p:cNvPr id="164" name="Google Shape;164;p21"/>
          <p:cNvSpPr/>
          <p:nvPr/>
        </p:nvSpPr>
        <p:spPr>
          <a:xfrm>
            <a:off x="6119763" y="4515625"/>
            <a:ext cx="1882200" cy="454800"/>
          </a:xfrm>
          <a:prstGeom prst="chevron">
            <a:avLst>
              <a:gd name="adj" fmla="val 50000"/>
            </a:avLst>
          </a:prstGeom>
          <a:solidFill>
            <a:srgbClr val="6FA8DC"/>
          </a:solidFill>
          <a:ln w="9525" cap="flat" cmpd="sng">
            <a:solidFill>
              <a:srgbClr val="3030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Budget</a:t>
            </a:r>
            <a:endParaRPr sz="1200"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1770</Words>
  <Application>Microsoft Office PowerPoint</Application>
  <PresentationFormat>On-screen Show (16:9)</PresentationFormat>
  <Paragraphs>349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Simple Light</vt:lpstr>
      <vt:lpstr>Specialized Propulsion Engine Control System</vt:lpstr>
      <vt:lpstr>Problem Statement</vt:lpstr>
      <vt:lpstr>Overview</vt:lpstr>
      <vt:lpstr>Concept of Operations (Mission Profile)</vt:lpstr>
      <vt:lpstr>Levels of Success</vt:lpstr>
      <vt:lpstr>Levels of Success</vt:lpstr>
      <vt:lpstr>Functional Block Diagram</vt:lpstr>
      <vt:lpstr>Critical Project Elements</vt:lpstr>
      <vt:lpstr>Scheduling</vt:lpstr>
      <vt:lpstr>Project Planning</vt:lpstr>
      <vt:lpstr>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Budget</vt:lpstr>
      <vt:lpstr>Budget Status</vt:lpstr>
      <vt:lpstr>Budget Status (Visual)</vt:lpstr>
      <vt:lpstr>Questions?</vt:lpstr>
      <vt:lpstr>References</vt:lpstr>
      <vt:lpstr>Backup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Specialized Propulsion Engine Control System</dc:title>
  <cp:lastModifiedBy>Gregory Frank</cp:lastModifiedBy>
  <cp:revision>1</cp:revision>
  <dcterms:modified xsi:type="dcterms:W3CDTF">2019-03-04T17:52:26Z</dcterms:modified>
</cp:coreProperties>
</file>