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DBA28643-4AF7-4882-A934-7C16C6406A63}">
  <a:tblStyle styleId="{DBA28643-4AF7-4882-A934-7C16C6406A63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2B30C56A-6911-4F7E-BF9D-F242F0FD102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solidswiki.com/index.php?title=File:Turbo-jet-animation.gif" TargetMode="External"/><Relationship Id="rId3" Type="http://schemas.openxmlformats.org/officeDocument/2006/relationships/hyperlink" Target="https://i.makeagif.com/media/8-25-2015/WjCD4y.gif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-Sam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4e01435239_4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4e01435239_4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486110e5fb_8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486110e5fb_8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486110e5fb_32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486110e5fb_32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4e01435239_4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4e01435239_4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4e01435239_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4e01435239_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4ea3b78287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4ea3b78287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-Ray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4e01435239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4e01435239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-Ray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4e01435239_9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4e01435239_9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-Ray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486110e5fb_5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486110e5fb_5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4e01435239_7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4e01435239_7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-Ray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484604069d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484604069d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-Sam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4e01435239_1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4e01435239_1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4e01435239_6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4e01435239_6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4ea3b78287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4ea3b78287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-Ray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4ea3b78287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4ea3b78287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486110e5fb_8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486110e5fb_8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-Sam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487c2590c5_11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487c2590c5_11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486110e5fb_12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486110e5fb_12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4e1069079f_1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4e1069079f_1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4e1069079f_1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4e1069079f_1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-Ray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4854d56bcb_0_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4854d56bcb_0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-Marcus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4e01435239_4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4e01435239_4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4e1069079f_26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4e1069079f_26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-Ray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4e1069079f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4e1069079f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87c2590c5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87c2590c5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-Sam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http://www.solidswiki.com/index.php?title=File:Turbo-jet-animation.gif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https://i.makeagif.com/media/8-25-2015/WjCD4y.gif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484604069d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484604069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-Sam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Shame or Glory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4e0143523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4e0143523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-Sam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e01435239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e01435239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-Sam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4854d56bcb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4854d56bcb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-Sam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Whole system overview, talk about these major elements and their overall purpose. Make sure we say out loud what we are building and changing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484604069d_1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484604069d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-Marcus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8.png"/><Relationship Id="rId6" Type="http://schemas.openxmlformats.org/officeDocument/2006/relationships/image" Target="../media/image21.png"/><Relationship Id="rId7" Type="http://schemas.openxmlformats.org/officeDocument/2006/relationships/image" Target="../media/image16.png"/><Relationship Id="rId8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Relationship Id="rId4" Type="http://schemas.openxmlformats.org/officeDocument/2006/relationships/image" Target="../media/image26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29.png"/><Relationship Id="rId8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2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3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www.chiefaircraft.com/pdf/jetcat-data.pdf" TargetMode="External"/><Relationship Id="rId4" Type="http://schemas.openxmlformats.org/officeDocument/2006/relationships/hyperlink" Target="https://studylib.net/doc/18303934/jetcat-rx-turbines-with-v10-ecu" TargetMode="External"/><Relationship Id="rId5" Type="http://schemas.openxmlformats.org/officeDocument/2006/relationships/hyperlink" Target="http://ww1.microchip.com/downloads/en/devicedoc/atmel-42735-8-bit-avr-microcontroller-atmega328-328p_datasheet.pdf" TargetMode="External"/><Relationship Id="rId6" Type="http://schemas.openxmlformats.org/officeDocument/2006/relationships/hyperlink" Target="http://ww1.microchip.com/downloads/en/devicedoc/atmel-2549-8-bit-avr-microcontroller-atmega640-1280-1281-2560-2561_datasheet.pdf" TargetMode="External"/><Relationship Id="rId7" Type="http://schemas.openxmlformats.org/officeDocument/2006/relationships/image" Target="../media/image2.png"/><Relationship Id="rId8" Type="http://schemas.openxmlformats.org/officeDocument/2006/relationships/image" Target="../media/image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31.png"/><Relationship Id="rId6" Type="http://schemas.openxmlformats.org/officeDocument/2006/relationships/image" Target="../media/image4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32.png"/><Relationship Id="rId6" Type="http://schemas.openxmlformats.org/officeDocument/2006/relationships/image" Target="../media/image39.png"/><Relationship Id="rId7" Type="http://schemas.openxmlformats.org/officeDocument/2006/relationships/image" Target="../media/image38.png"/><Relationship Id="rId8" Type="http://schemas.openxmlformats.org/officeDocument/2006/relationships/image" Target="../media/image3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.gif"/><Relationship Id="rId6" Type="http://schemas.openxmlformats.org/officeDocument/2006/relationships/image" Target="../media/image5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3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19.png"/><Relationship Id="rId6" Type="http://schemas.openxmlformats.org/officeDocument/2006/relationships/image" Target="../media/image41.png"/><Relationship Id="rId7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1853" y="2478600"/>
            <a:ext cx="2320299" cy="225077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435525" y="173288"/>
            <a:ext cx="8520600" cy="62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Specialized Propulsion Engine Control System</a:t>
            </a:r>
            <a:endParaRPr b="1" sz="2400"/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1369650" y="883850"/>
            <a:ext cx="6404700" cy="175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00000"/>
                </a:solidFill>
              </a:rPr>
              <a:t>Manufacturing Status</a:t>
            </a:r>
            <a:r>
              <a:rPr b="1" lang="en" sz="2500">
                <a:solidFill>
                  <a:srgbClr val="000000"/>
                </a:solidFill>
              </a:rPr>
              <a:t> Review</a:t>
            </a:r>
            <a:endParaRPr b="1" sz="25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Advisors: Professor John Mah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Customer: Air Force Research Laboratory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POC: 1st Lt. Carol Bryant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110850" y="2925300"/>
            <a:ext cx="2068200" cy="21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Team:</a:t>
            </a:r>
            <a:endParaRPr b="1" sz="12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</a:pPr>
            <a:r>
              <a:rPr lang="en" sz="1000"/>
              <a:t>Greg Frank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</a:pPr>
            <a:r>
              <a:rPr lang="en" sz="1000"/>
              <a:t>Sam Piper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</a:pPr>
            <a:r>
              <a:rPr lang="en" sz="1000"/>
              <a:t>Yuzhang Chen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</a:pPr>
            <a:r>
              <a:rPr lang="en" sz="1000"/>
              <a:t>Preston FitzRandolph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</a:pPr>
            <a:r>
              <a:rPr lang="en" sz="1000"/>
              <a:t>Cedric Camacho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</a:pPr>
            <a:r>
              <a:rPr lang="en" sz="1000"/>
              <a:t>Matt Knickerbocker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</a:pPr>
            <a:r>
              <a:rPr lang="en" sz="1000"/>
              <a:t>Madison Junker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</a:pPr>
            <a:r>
              <a:rPr lang="en" sz="1000"/>
              <a:t>Daniel Castillo Oropeza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</a:pPr>
            <a:r>
              <a:rPr lang="en" sz="1000"/>
              <a:t>John Cutler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</a:pPr>
            <a:r>
              <a:rPr lang="en" sz="1000"/>
              <a:t>Markus </a:t>
            </a:r>
            <a:r>
              <a:rPr lang="en" sz="1000"/>
              <a:t>Fuernkranz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</a:pPr>
            <a:r>
              <a:rPr lang="en" sz="1000"/>
              <a:t>Dan Harthan</a:t>
            </a:r>
            <a:endParaRPr/>
          </a:p>
        </p:txBody>
      </p:sp>
      <p:sp>
        <p:nvSpPr>
          <p:cNvPr id="59" name="Google Shape;59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2"/>
          <p:cNvSpPr txBox="1"/>
          <p:nvPr>
            <p:ph type="ctrTitle"/>
          </p:nvPr>
        </p:nvSpPr>
        <p:spPr>
          <a:xfrm>
            <a:off x="314725" y="1730050"/>
            <a:ext cx="8520600" cy="102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Scheduling</a:t>
            </a:r>
            <a:endParaRPr b="1"/>
          </a:p>
        </p:txBody>
      </p:sp>
      <p:pic>
        <p:nvPicPr>
          <p:cNvPr id="160" name="Google Shape;16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3" name="Google Shape;16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2"/>
          <p:cNvSpPr/>
          <p:nvPr/>
        </p:nvSpPr>
        <p:spPr>
          <a:xfrm>
            <a:off x="1142038" y="4515625"/>
            <a:ext cx="1882200" cy="454800"/>
          </a:xfrm>
          <a:prstGeom prst="chevron">
            <a:avLst>
              <a:gd fmla="val 50000" name="adj"/>
            </a:avLst>
          </a:prstGeom>
          <a:solidFill>
            <a:srgbClr val="6FA8DC"/>
          </a:soli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Overview</a:t>
            </a:r>
            <a:endParaRPr b="1" sz="1200"/>
          </a:p>
        </p:txBody>
      </p:sp>
      <p:sp>
        <p:nvSpPr>
          <p:cNvPr id="165" name="Google Shape;165;p22"/>
          <p:cNvSpPr/>
          <p:nvPr/>
        </p:nvSpPr>
        <p:spPr>
          <a:xfrm>
            <a:off x="2801238" y="4515625"/>
            <a:ext cx="1882200" cy="454800"/>
          </a:xfrm>
          <a:prstGeom prst="chevron">
            <a:avLst>
              <a:gd fmla="val 50000" name="adj"/>
            </a:avLst>
          </a:prstGeom>
          <a:solidFill>
            <a:srgbClr val="FFFF00"/>
          </a:soli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Schedule</a:t>
            </a:r>
            <a:endParaRPr b="1" sz="1200"/>
          </a:p>
        </p:txBody>
      </p:sp>
      <p:sp>
        <p:nvSpPr>
          <p:cNvPr id="166" name="Google Shape;166;p22"/>
          <p:cNvSpPr/>
          <p:nvPr/>
        </p:nvSpPr>
        <p:spPr>
          <a:xfrm>
            <a:off x="4460213" y="4515625"/>
            <a:ext cx="1882200" cy="454800"/>
          </a:xfrm>
          <a:prstGeom prst="chevron">
            <a:avLst>
              <a:gd fmla="val 50000" name="adj"/>
            </a:avLst>
          </a:prstGeom>
          <a:solidFill>
            <a:srgbClr val="6FA8DC"/>
          </a:soli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Manufacturing</a:t>
            </a:r>
            <a:endParaRPr b="1" sz="1200"/>
          </a:p>
        </p:txBody>
      </p:sp>
      <p:sp>
        <p:nvSpPr>
          <p:cNvPr id="167" name="Google Shape;167;p22"/>
          <p:cNvSpPr/>
          <p:nvPr/>
        </p:nvSpPr>
        <p:spPr>
          <a:xfrm>
            <a:off x="6119763" y="4515625"/>
            <a:ext cx="1882200" cy="454800"/>
          </a:xfrm>
          <a:prstGeom prst="chevron">
            <a:avLst>
              <a:gd fmla="val 50000" name="adj"/>
            </a:avLst>
          </a:prstGeom>
          <a:solidFill>
            <a:srgbClr val="6FA8DC"/>
          </a:soli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Budget</a:t>
            </a:r>
            <a:endParaRPr b="1" sz="1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76975"/>
            <a:ext cx="8195168" cy="4266526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3"/>
          <p:cNvSpPr txBox="1"/>
          <p:nvPr>
            <p:ph type="title"/>
          </p:nvPr>
        </p:nvSpPr>
        <p:spPr>
          <a:xfrm>
            <a:off x="311700" y="198188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Project Planning</a:t>
            </a:r>
            <a:endParaRPr b="1"/>
          </a:p>
        </p:txBody>
      </p:sp>
      <p:pic>
        <p:nvPicPr>
          <p:cNvPr id="174" name="Google Shape;17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3"/>
          <p:cNvSpPr/>
          <p:nvPr/>
        </p:nvSpPr>
        <p:spPr>
          <a:xfrm>
            <a:off x="1683500" y="2235350"/>
            <a:ext cx="5518500" cy="1197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3"/>
          <p:cNvSpPr/>
          <p:nvPr/>
        </p:nvSpPr>
        <p:spPr>
          <a:xfrm>
            <a:off x="3842025" y="3533090"/>
            <a:ext cx="3765000" cy="9660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3"/>
          <p:cNvSpPr txBox="1"/>
          <p:nvPr/>
        </p:nvSpPr>
        <p:spPr>
          <a:xfrm>
            <a:off x="7558800" y="2652756"/>
            <a:ext cx="5928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MSR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79" name="Google Shape;179;p23"/>
          <p:cNvSpPr/>
          <p:nvPr/>
        </p:nvSpPr>
        <p:spPr>
          <a:xfrm>
            <a:off x="7299950" y="2235350"/>
            <a:ext cx="307200" cy="1197300"/>
          </a:xfrm>
          <a:prstGeom prst="rightBrace">
            <a:avLst>
              <a:gd fmla="val 8333" name="adj1"/>
              <a:gd fmla="val 52145" name="adj2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3"/>
          <p:cNvSpPr/>
          <p:nvPr/>
        </p:nvSpPr>
        <p:spPr>
          <a:xfrm flipH="1">
            <a:off x="3479175" y="3533102"/>
            <a:ext cx="307200" cy="966000"/>
          </a:xfrm>
          <a:prstGeom prst="rightBrace">
            <a:avLst>
              <a:gd fmla="val 8333" name="adj1"/>
              <a:gd fmla="val 52145" name="adj2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3"/>
          <p:cNvSpPr txBox="1"/>
          <p:nvPr/>
        </p:nvSpPr>
        <p:spPr>
          <a:xfrm>
            <a:off x="2929225" y="3737702"/>
            <a:ext cx="5928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TTR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82" name="Google Shape;182;p23"/>
          <p:cNvSpPr txBox="1"/>
          <p:nvPr/>
        </p:nvSpPr>
        <p:spPr>
          <a:xfrm>
            <a:off x="1951675" y="3997777"/>
            <a:ext cx="17562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TESTING/Analysis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83" name="Google Shape;183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4" name="Google Shape;184;p23"/>
          <p:cNvSpPr/>
          <p:nvPr/>
        </p:nvSpPr>
        <p:spPr>
          <a:xfrm>
            <a:off x="3260725" y="1446175"/>
            <a:ext cx="354600" cy="170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3"/>
          <p:cNvSpPr/>
          <p:nvPr/>
        </p:nvSpPr>
        <p:spPr>
          <a:xfrm>
            <a:off x="6224075" y="4663225"/>
            <a:ext cx="1613700" cy="4431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3"/>
          <p:cNvSpPr/>
          <p:nvPr/>
        </p:nvSpPr>
        <p:spPr>
          <a:xfrm flipH="1">
            <a:off x="5866950" y="4663225"/>
            <a:ext cx="307200" cy="443100"/>
          </a:xfrm>
          <a:prstGeom prst="rightBrace">
            <a:avLst>
              <a:gd fmla="val 8333" name="adj1"/>
              <a:gd fmla="val 52145" name="adj2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3"/>
          <p:cNvSpPr txBox="1"/>
          <p:nvPr/>
        </p:nvSpPr>
        <p:spPr>
          <a:xfrm>
            <a:off x="4331165" y="4684096"/>
            <a:ext cx="17562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Final Packaging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50" y="755046"/>
            <a:ext cx="8520600" cy="4389916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4"/>
          <p:cNvSpPr txBox="1"/>
          <p:nvPr>
            <p:ph type="title"/>
          </p:nvPr>
        </p:nvSpPr>
        <p:spPr>
          <a:xfrm>
            <a:off x="-864525" y="146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Project Planning</a:t>
            </a:r>
            <a:endParaRPr b="1"/>
          </a:p>
        </p:txBody>
      </p:sp>
      <p:pic>
        <p:nvPicPr>
          <p:cNvPr id="194" name="Google Shape;19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6" name="Google Shape;196;p24"/>
          <p:cNvCxnSpPr/>
          <p:nvPr/>
        </p:nvCxnSpPr>
        <p:spPr>
          <a:xfrm>
            <a:off x="4633500" y="1257900"/>
            <a:ext cx="902700" cy="850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7" name="Google Shape;197;p24"/>
          <p:cNvSpPr/>
          <p:nvPr/>
        </p:nvSpPr>
        <p:spPr>
          <a:xfrm>
            <a:off x="5332350" y="1366675"/>
            <a:ext cx="3454800" cy="441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Electronic Manufacturing/Design/Test/Redesign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98" name="Google Shape;198;p24"/>
          <p:cNvSpPr/>
          <p:nvPr/>
        </p:nvSpPr>
        <p:spPr>
          <a:xfrm>
            <a:off x="6880350" y="2023925"/>
            <a:ext cx="2200800" cy="572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Electronic T/S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Electronics Integration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99" name="Google Shape;199;p24"/>
          <p:cNvSpPr/>
          <p:nvPr/>
        </p:nvSpPr>
        <p:spPr>
          <a:xfrm>
            <a:off x="6429425" y="3100450"/>
            <a:ext cx="2645100" cy="453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Electronic T/S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Electronics Integration/Test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200" name="Google Shape;200;p24"/>
          <p:cNvSpPr/>
          <p:nvPr/>
        </p:nvSpPr>
        <p:spPr>
          <a:xfrm>
            <a:off x="3336600" y="3833175"/>
            <a:ext cx="2069100" cy="283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Modified Engine Run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201" name="Google Shape;201;p24"/>
          <p:cNvSpPr/>
          <p:nvPr/>
        </p:nvSpPr>
        <p:spPr>
          <a:xfrm>
            <a:off x="4084425" y="4221800"/>
            <a:ext cx="2645100" cy="283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Data Analysis/Presentation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202" name="Google Shape;202;p24"/>
          <p:cNvSpPr/>
          <p:nvPr/>
        </p:nvSpPr>
        <p:spPr>
          <a:xfrm>
            <a:off x="6253700" y="92100"/>
            <a:ext cx="1832400" cy="1165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285750" rtl="0" algn="l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400"/>
              <a:buChar char="●"/>
            </a:pPr>
            <a:r>
              <a:rPr b="1" lang="en">
                <a:solidFill>
                  <a:srgbClr val="F1C232"/>
                </a:solidFill>
              </a:rPr>
              <a:t>Thermo</a:t>
            </a:r>
            <a:endParaRPr b="1">
              <a:solidFill>
                <a:srgbClr val="F1C232"/>
              </a:solidFill>
            </a:endParaRPr>
          </a:p>
          <a:p>
            <a:pPr indent="-317500" lvl="0" marL="285750" rtl="0" algn="l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400"/>
              <a:buChar char="●"/>
            </a:pPr>
            <a:r>
              <a:rPr b="1" lang="en">
                <a:solidFill>
                  <a:srgbClr val="3C78D8"/>
                </a:solidFill>
              </a:rPr>
              <a:t>Mechanical</a:t>
            </a:r>
            <a:endParaRPr b="1">
              <a:solidFill>
                <a:srgbClr val="3C78D8"/>
              </a:solidFill>
            </a:endParaRPr>
          </a:p>
          <a:p>
            <a:pPr indent="-317500" lvl="0" marL="285750" rtl="0" algn="l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400"/>
              <a:buChar char="●"/>
            </a:pPr>
            <a:r>
              <a:rPr b="1" lang="en">
                <a:solidFill>
                  <a:srgbClr val="A64D79"/>
                </a:solidFill>
              </a:rPr>
              <a:t>Electronics</a:t>
            </a:r>
            <a:endParaRPr b="1">
              <a:solidFill>
                <a:srgbClr val="A64D79"/>
              </a:solidFill>
            </a:endParaRPr>
          </a:p>
          <a:p>
            <a:pPr indent="-317500" lvl="0" marL="28575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Char char="●"/>
            </a:pPr>
            <a:r>
              <a:rPr b="1" lang="en">
                <a:solidFill>
                  <a:srgbClr val="FF0000"/>
                </a:solidFill>
              </a:rPr>
              <a:t>Critical Path</a:t>
            </a:r>
            <a:endParaRPr b="1">
              <a:solidFill>
                <a:srgbClr val="FF0000"/>
              </a:solidFill>
            </a:endParaRPr>
          </a:p>
          <a:p>
            <a:pPr indent="-317500" lvl="0" marL="285750" rtl="0" algn="l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400"/>
              <a:buChar char="●"/>
            </a:pPr>
            <a:r>
              <a:rPr b="1" lang="en">
                <a:solidFill>
                  <a:srgbClr val="F1C232"/>
                </a:solidFill>
              </a:rPr>
              <a:t>Critical Events</a:t>
            </a:r>
            <a:endParaRPr b="1">
              <a:solidFill>
                <a:srgbClr val="F1C232"/>
              </a:solidFill>
            </a:endParaRPr>
          </a:p>
        </p:txBody>
      </p:sp>
      <p:sp>
        <p:nvSpPr>
          <p:cNvPr id="203" name="Google Shape;203;p24"/>
          <p:cNvSpPr/>
          <p:nvPr/>
        </p:nvSpPr>
        <p:spPr>
          <a:xfrm>
            <a:off x="6294738" y="613438"/>
            <a:ext cx="299100" cy="141600"/>
          </a:xfrm>
          <a:prstGeom prst="roundRect">
            <a:avLst>
              <a:gd fmla="val 16667" name="adj"/>
            </a:avLst>
          </a:prstGeom>
          <a:solidFill>
            <a:srgbClr val="C27BA0"/>
          </a:solidFill>
          <a:ln cap="flat" cmpd="sng" w="9525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4"/>
          <p:cNvSpPr/>
          <p:nvPr/>
        </p:nvSpPr>
        <p:spPr>
          <a:xfrm>
            <a:off x="6290476" y="204475"/>
            <a:ext cx="299100" cy="141600"/>
          </a:xfrm>
          <a:prstGeom prst="roundRect">
            <a:avLst>
              <a:gd fmla="val 16667" name="adj"/>
            </a:avLst>
          </a:prstGeom>
          <a:solidFill>
            <a:srgbClr val="F1C232"/>
          </a:solidFill>
          <a:ln cap="flat" cmpd="sng" w="952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4"/>
          <p:cNvSpPr/>
          <p:nvPr/>
        </p:nvSpPr>
        <p:spPr>
          <a:xfrm>
            <a:off x="6294738" y="408950"/>
            <a:ext cx="299100" cy="141600"/>
          </a:xfrm>
          <a:prstGeom prst="roundRect">
            <a:avLst>
              <a:gd fmla="val 16667" name="adj"/>
            </a:avLst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4"/>
          <p:cNvSpPr/>
          <p:nvPr/>
        </p:nvSpPr>
        <p:spPr>
          <a:xfrm>
            <a:off x="6294750" y="851350"/>
            <a:ext cx="299100" cy="888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4"/>
          <p:cNvSpPr/>
          <p:nvPr/>
        </p:nvSpPr>
        <p:spPr>
          <a:xfrm>
            <a:off x="6266813" y="1023238"/>
            <a:ext cx="162600" cy="176100"/>
          </a:xfrm>
          <a:prstGeom prst="diamond">
            <a:avLst/>
          </a:prstGeom>
          <a:solidFill>
            <a:srgbClr val="F1C232"/>
          </a:soli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9" name="Google Shape;209;p24"/>
          <p:cNvSpPr/>
          <p:nvPr/>
        </p:nvSpPr>
        <p:spPr>
          <a:xfrm>
            <a:off x="4372725" y="4610425"/>
            <a:ext cx="2069100" cy="283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End-User Packaging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5"/>
          <p:cNvSpPr txBox="1"/>
          <p:nvPr>
            <p:ph type="ctrTitle"/>
          </p:nvPr>
        </p:nvSpPr>
        <p:spPr>
          <a:xfrm>
            <a:off x="314725" y="1730050"/>
            <a:ext cx="8520600" cy="102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Manufacturing</a:t>
            </a:r>
            <a:endParaRPr b="1"/>
          </a:p>
        </p:txBody>
      </p:sp>
      <p:pic>
        <p:nvPicPr>
          <p:cNvPr id="215" name="Google Shape;21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8" name="Google Shape;21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5"/>
          <p:cNvSpPr/>
          <p:nvPr/>
        </p:nvSpPr>
        <p:spPr>
          <a:xfrm>
            <a:off x="1142038" y="4515625"/>
            <a:ext cx="1882200" cy="454800"/>
          </a:xfrm>
          <a:prstGeom prst="chevron">
            <a:avLst>
              <a:gd fmla="val 50000" name="adj"/>
            </a:avLst>
          </a:prstGeom>
          <a:solidFill>
            <a:srgbClr val="6FA8DC"/>
          </a:soli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Overview</a:t>
            </a:r>
            <a:endParaRPr b="1" sz="1200"/>
          </a:p>
        </p:txBody>
      </p:sp>
      <p:sp>
        <p:nvSpPr>
          <p:cNvPr id="220" name="Google Shape;220;p25"/>
          <p:cNvSpPr/>
          <p:nvPr/>
        </p:nvSpPr>
        <p:spPr>
          <a:xfrm>
            <a:off x="2801238" y="4515625"/>
            <a:ext cx="1882200" cy="454800"/>
          </a:xfrm>
          <a:prstGeom prst="chevron">
            <a:avLst>
              <a:gd fmla="val 50000" name="adj"/>
            </a:avLst>
          </a:prstGeom>
          <a:solidFill>
            <a:srgbClr val="6FA8DC"/>
          </a:soli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Schedule</a:t>
            </a:r>
            <a:endParaRPr b="1" sz="1200"/>
          </a:p>
        </p:txBody>
      </p:sp>
      <p:sp>
        <p:nvSpPr>
          <p:cNvPr id="221" name="Google Shape;221;p25"/>
          <p:cNvSpPr/>
          <p:nvPr/>
        </p:nvSpPr>
        <p:spPr>
          <a:xfrm>
            <a:off x="4460213" y="4515625"/>
            <a:ext cx="1882200" cy="454800"/>
          </a:xfrm>
          <a:prstGeom prst="chevron">
            <a:avLst>
              <a:gd fmla="val 50000" name="adj"/>
            </a:avLst>
          </a:prstGeom>
          <a:solidFill>
            <a:srgbClr val="FFFF00"/>
          </a:soli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Manufacturing</a:t>
            </a:r>
            <a:endParaRPr b="1" sz="1200"/>
          </a:p>
        </p:txBody>
      </p:sp>
      <p:sp>
        <p:nvSpPr>
          <p:cNvPr id="222" name="Google Shape;222;p25"/>
          <p:cNvSpPr/>
          <p:nvPr/>
        </p:nvSpPr>
        <p:spPr>
          <a:xfrm>
            <a:off x="6119763" y="4515625"/>
            <a:ext cx="1882200" cy="454800"/>
          </a:xfrm>
          <a:prstGeom prst="chevron">
            <a:avLst>
              <a:gd fmla="val 50000" name="adj"/>
            </a:avLst>
          </a:prstGeom>
          <a:solidFill>
            <a:srgbClr val="6FA8DC"/>
          </a:soli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Budget</a:t>
            </a:r>
            <a:endParaRPr b="1" sz="1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1450" y="892225"/>
            <a:ext cx="5449974" cy="3492026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6"/>
          <p:cNvSpPr txBox="1"/>
          <p:nvPr/>
        </p:nvSpPr>
        <p:spPr>
          <a:xfrm>
            <a:off x="1171650" y="132650"/>
            <a:ext cx="68007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Mechanical Manufacturing Overview</a:t>
            </a:r>
            <a:endParaRPr b="1" sz="2800"/>
          </a:p>
        </p:txBody>
      </p:sp>
      <p:pic>
        <p:nvPicPr>
          <p:cNvPr id="229" name="Google Shape;22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6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ADADAD"/>
                </a:solidFill>
              </a:rPr>
              <a:t>‹#›</a:t>
            </a:fld>
            <a:endParaRPr sz="1000">
              <a:solidFill>
                <a:srgbClr val="ADADAD"/>
              </a:solidFill>
            </a:endParaRPr>
          </a:p>
        </p:txBody>
      </p:sp>
      <p:sp>
        <p:nvSpPr>
          <p:cNvPr id="232" name="Google Shape;232;p26"/>
          <p:cNvSpPr txBox="1"/>
          <p:nvPr/>
        </p:nvSpPr>
        <p:spPr>
          <a:xfrm>
            <a:off x="6702650" y="4542800"/>
            <a:ext cx="19104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New Nozzle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33" name="Google Shape;233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4" name="Google Shape;234;p26"/>
          <p:cNvSpPr txBox="1"/>
          <p:nvPr/>
        </p:nvSpPr>
        <p:spPr>
          <a:xfrm>
            <a:off x="32000" y="4368350"/>
            <a:ext cx="74172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Purchased:</a:t>
            </a:r>
            <a:r>
              <a:rPr lang="en"/>
              <a:t> Lead ACME screw stepper motor, T-Slot + Mounting, linear bearing, hardware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Manufactured:</a:t>
            </a:r>
            <a:r>
              <a:rPr lang="en"/>
              <a:t> Inlet control volume, extrusion mounting system, aerospike, nozzle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Need:</a:t>
            </a:r>
            <a:r>
              <a:rPr lang="en"/>
              <a:t> Aerospike mount machining</a:t>
            </a:r>
            <a:endParaRPr/>
          </a:p>
        </p:txBody>
      </p:sp>
      <p:sp>
        <p:nvSpPr>
          <p:cNvPr id="235" name="Google Shape;235;p26"/>
          <p:cNvSpPr txBox="1"/>
          <p:nvPr/>
        </p:nvSpPr>
        <p:spPr>
          <a:xfrm>
            <a:off x="7541100" y="2252450"/>
            <a:ext cx="1602900" cy="3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Mass Flow Inlet</a:t>
            </a:r>
            <a:endParaRPr b="1"/>
          </a:p>
        </p:txBody>
      </p:sp>
      <p:cxnSp>
        <p:nvCxnSpPr>
          <p:cNvPr id="236" name="Google Shape;236;p26"/>
          <p:cNvCxnSpPr>
            <a:stCxn id="235" idx="1"/>
          </p:cNvCxnSpPr>
          <p:nvPr/>
        </p:nvCxnSpPr>
        <p:spPr>
          <a:xfrm rot="10800000">
            <a:off x="7152600" y="2005400"/>
            <a:ext cx="388500" cy="420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7" name="Google Shape;237;p26"/>
          <p:cNvSpPr txBox="1"/>
          <p:nvPr/>
        </p:nvSpPr>
        <p:spPr>
          <a:xfrm>
            <a:off x="4569951" y="653700"/>
            <a:ext cx="2132700" cy="3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Mass Flow Pitot-Static</a:t>
            </a:r>
            <a:endParaRPr b="1"/>
          </a:p>
        </p:txBody>
      </p:sp>
      <p:cxnSp>
        <p:nvCxnSpPr>
          <p:cNvPr id="238" name="Google Shape;238;p26"/>
          <p:cNvCxnSpPr>
            <a:stCxn id="237" idx="2"/>
          </p:cNvCxnSpPr>
          <p:nvPr/>
        </p:nvCxnSpPr>
        <p:spPr>
          <a:xfrm flipH="1">
            <a:off x="5268501" y="999600"/>
            <a:ext cx="367800" cy="279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9" name="Google Shape;239;p26"/>
          <p:cNvSpPr txBox="1"/>
          <p:nvPr/>
        </p:nvSpPr>
        <p:spPr>
          <a:xfrm>
            <a:off x="808775" y="1063150"/>
            <a:ext cx="2446500" cy="3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Exhaust Pitot-Static Probe</a:t>
            </a:r>
            <a:endParaRPr b="1"/>
          </a:p>
        </p:txBody>
      </p:sp>
      <p:cxnSp>
        <p:nvCxnSpPr>
          <p:cNvPr id="240" name="Google Shape;240;p26"/>
          <p:cNvCxnSpPr/>
          <p:nvPr/>
        </p:nvCxnSpPr>
        <p:spPr>
          <a:xfrm>
            <a:off x="3128025" y="1391025"/>
            <a:ext cx="288600" cy="2403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1" name="Google Shape;241;p26"/>
          <p:cNvSpPr txBox="1"/>
          <p:nvPr/>
        </p:nvSpPr>
        <p:spPr>
          <a:xfrm>
            <a:off x="438675" y="2161700"/>
            <a:ext cx="1813800" cy="3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Aerospike Concept</a:t>
            </a:r>
            <a:endParaRPr b="1"/>
          </a:p>
        </p:txBody>
      </p:sp>
      <p:cxnSp>
        <p:nvCxnSpPr>
          <p:cNvPr id="242" name="Google Shape;242;p26"/>
          <p:cNvCxnSpPr>
            <a:stCxn id="241" idx="3"/>
          </p:cNvCxnSpPr>
          <p:nvPr/>
        </p:nvCxnSpPr>
        <p:spPr>
          <a:xfrm flipH="1" rot="10800000">
            <a:off x="2252475" y="2182250"/>
            <a:ext cx="1458300" cy="1524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3" name="Google Shape;243;p26"/>
          <p:cNvSpPr txBox="1"/>
          <p:nvPr/>
        </p:nvSpPr>
        <p:spPr>
          <a:xfrm>
            <a:off x="3477850" y="999600"/>
            <a:ext cx="1189500" cy="3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New Nozzle</a:t>
            </a:r>
            <a:endParaRPr b="1"/>
          </a:p>
        </p:txBody>
      </p:sp>
      <p:cxnSp>
        <p:nvCxnSpPr>
          <p:cNvPr id="244" name="Google Shape;244;p26"/>
          <p:cNvCxnSpPr>
            <a:stCxn id="243" idx="2"/>
          </p:cNvCxnSpPr>
          <p:nvPr/>
        </p:nvCxnSpPr>
        <p:spPr>
          <a:xfrm>
            <a:off x="4072600" y="1345500"/>
            <a:ext cx="475800" cy="322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5" name="Google Shape;245;p26"/>
          <p:cNvSpPr txBox="1"/>
          <p:nvPr/>
        </p:nvSpPr>
        <p:spPr>
          <a:xfrm>
            <a:off x="7412000" y="2899125"/>
            <a:ext cx="1602900" cy="3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Starter Inlet</a:t>
            </a:r>
            <a:endParaRPr b="1"/>
          </a:p>
        </p:txBody>
      </p:sp>
      <p:cxnSp>
        <p:nvCxnSpPr>
          <p:cNvPr id="246" name="Google Shape;246;p26"/>
          <p:cNvCxnSpPr>
            <a:stCxn id="245" idx="1"/>
          </p:cNvCxnSpPr>
          <p:nvPr/>
        </p:nvCxnSpPr>
        <p:spPr>
          <a:xfrm rot="10800000">
            <a:off x="6058400" y="1772175"/>
            <a:ext cx="1353600" cy="12999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7"/>
          <p:cNvSpPr txBox="1"/>
          <p:nvPr/>
        </p:nvSpPr>
        <p:spPr>
          <a:xfrm>
            <a:off x="1171650" y="92100"/>
            <a:ext cx="68007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Aerospike</a:t>
            </a:r>
            <a:r>
              <a:rPr b="1" lang="en" sz="2800"/>
              <a:t> Manufacturing</a:t>
            </a:r>
            <a:endParaRPr b="1" sz="2800"/>
          </a:p>
        </p:txBody>
      </p:sp>
      <p:pic>
        <p:nvPicPr>
          <p:cNvPr id="252" name="Google Shape;25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7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ADADAD"/>
                </a:solidFill>
              </a:rPr>
              <a:t>‹#›</a:t>
            </a:fld>
            <a:endParaRPr sz="1000">
              <a:solidFill>
                <a:srgbClr val="ADADAD"/>
              </a:solidFill>
            </a:endParaRPr>
          </a:p>
        </p:txBody>
      </p:sp>
      <p:sp>
        <p:nvSpPr>
          <p:cNvPr id="255" name="Google Shape;255;p27"/>
          <p:cNvSpPr txBox="1"/>
          <p:nvPr/>
        </p:nvSpPr>
        <p:spPr>
          <a:xfrm>
            <a:off x="6708625" y="4524900"/>
            <a:ext cx="19104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New Nozzle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56" name="Google Shape;256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7" name="Google Shape;257;p27"/>
          <p:cNvSpPr txBox="1"/>
          <p:nvPr/>
        </p:nvSpPr>
        <p:spPr>
          <a:xfrm>
            <a:off x="110850" y="1352925"/>
            <a:ext cx="3057600" cy="35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en" sz="1200"/>
              <a:t>Status</a:t>
            </a:r>
            <a:endParaRPr b="1"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-In design and analysis phase</a:t>
            </a:r>
            <a:endParaRPr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-Initial prototype in development </a:t>
            </a:r>
            <a:endParaRPr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-Aerospike mount needs machining</a:t>
            </a:r>
            <a:endParaRPr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en" sz="1200"/>
              <a:t>Concerns</a:t>
            </a:r>
            <a:endParaRPr b="1"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-Flow/thrust disturbance</a:t>
            </a:r>
            <a:endParaRPr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-Damage to components/test stand due to high heat transfer </a:t>
            </a:r>
            <a:endParaRPr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-Accuracy &amp; Vibration </a:t>
            </a:r>
            <a:endParaRPr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en" sz="1200"/>
              <a:t>Mitigation Strategies</a:t>
            </a:r>
            <a:endParaRPr b="1"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-Thermal/structural analysis</a:t>
            </a:r>
            <a:endParaRPr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-Exhaust deflector, insulating shims</a:t>
            </a:r>
            <a:endParaRPr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-Minimal mount points</a:t>
            </a:r>
            <a:endParaRPr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-Fine-tunable lead screw actuator</a:t>
            </a:r>
            <a:endParaRPr sz="1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-Non-critical, replaceable hardware</a:t>
            </a:r>
            <a:endParaRPr sz="1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8" name="Google Shape;25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3900" y="1910576"/>
            <a:ext cx="2567450" cy="275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23900" y="876964"/>
            <a:ext cx="1974825" cy="967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72500" y="2273225"/>
            <a:ext cx="2701324" cy="195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40712" y="876977"/>
            <a:ext cx="2946025" cy="1234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8"/>
          <p:cNvSpPr txBox="1"/>
          <p:nvPr/>
        </p:nvSpPr>
        <p:spPr>
          <a:xfrm>
            <a:off x="1171650" y="92100"/>
            <a:ext cx="68007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Nozzle Manufacturing</a:t>
            </a:r>
            <a:endParaRPr b="1" sz="2800"/>
          </a:p>
        </p:txBody>
      </p:sp>
      <p:pic>
        <p:nvPicPr>
          <p:cNvPr id="267" name="Google Shape;26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8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ADADAD"/>
                </a:solidFill>
              </a:rPr>
              <a:t>‹#›</a:t>
            </a:fld>
            <a:endParaRPr sz="1000">
              <a:solidFill>
                <a:srgbClr val="ADADAD"/>
              </a:solidFill>
            </a:endParaRPr>
          </a:p>
        </p:txBody>
      </p:sp>
      <p:sp>
        <p:nvSpPr>
          <p:cNvPr id="270" name="Google Shape;270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1" name="Google Shape;271;p28"/>
          <p:cNvSpPr txBox="1"/>
          <p:nvPr/>
        </p:nvSpPr>
        <p:spPr>
          <a:xfrm>
            <a:off x="-7800" y="1684225"/>
            <a:ext cx="4517100" cy="27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en" sz="1200"/>
              <a:t>Status</a:t>
            </a:r>
            <a:endParaRPr b="1"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-Design complete, need aerospike test before </a:t>
            </a:r>
            <a:br>
              <a:rPr lang="en" sz="1200">
                <a:solidFill>
                  <a:schemeClr val="dk1"/>
                </a:solidFill>
              </a:rPr>
            </a:br>
            <a:r>
              <a:rPr lang="en" sz="1200">
                <a:solidFill>
                  <a:schemeClr val="dk1"/>
                </a:solidFill>
              </a:rPr>
              <a:t>machining</a:t>
            </a:r>
            <a:endParaRPr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-</a:t>
            </a:r>
            <a:r>
              <a:rPr lang="en" sz="1200"/>
              <a:t>Titanium round ordered</a:t>
            </a:r>
            <a:endParaRPr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en" sz="1200"/>
              <a:t>Concerns</a:t>
            </a:r>
            <a:endParaRPr b="1"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-</a:t>
            </a:r>
            <a:r>
              <a:rPr lang="en" sz="1200"/>
              <a:t>Wall thickness too thin </a:t>
            </a:r>
            <a:endParaRPr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-Manufacturing Time</a:t>
            </a:r>
            <a:endParaRPr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en" sz="1200"/>
              <a:t>Mitigation Strategies</a:t>
            </a:r>
            <a:endParaRPr b="1"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-</a:t>
            </a:r>
            <a:r>
              <a:rPr lang="en" sz="1200"/>
              <a:t>Mandrel to support thin walls during manufacturing</a:t>
            </a:r>
            <a:endParaRPr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-Budget for two spare nozzles</a:t>
            </a:r>
            <a:endParaRPr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-Increase Wall Thickness</a:t>
            </a:r>
            <a:endParaRPr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-Manufacture extended version</a:t>
            </a:r>
            <a:endParaRPr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8"/>
          <p:cNvSpPr txBox="1"/>
          <p:nvPr/>
        </p:nvSpPr>
        <p:spPr>
          <a:xfrm>
            <a:off x="5062300" y="4588975"/>
            <a:ext cx="2790300" cy="5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Mandrel(Left)+Nozzle(Right)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Wall Thickness(0.8 mm) </a:t>
            </a:r>
            <a:endParaRPr/>
          </a:p>
        </p:txBody>
      </p:sp>
      <p:sp>
        <p:nvSpPr>
          <p:cNvPr id="273" name="Google Shape;273;p28"/>
          <p:cNvSpPr txBox="1"/>
          <p:nvPr/>
        </p:nvSpPr>
        <p:spPr>
          <a:xfrm>
            <a:off x="7318400" y="1282713"/>
            <a:ext cx="11877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Assembly</a:t>
            </a:r>
            <a:endParaRPr/>
          </a:p>
        </p:txBody>
      </p:sp>
      <p:pic>
        <p:nvPicPr>
          <p:cNvPr id="274" name="Google Shape;27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0913" y="2344598"/>
            <a:ext cx="4517100" cy="236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88501" y="565952"/>
            <a:ext cx="2129900" cy="174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9"/>
          <p:cNvSpPr txBox="1"/>
          <p:nvPr/>
        </p:nvSpPr>
        <p:spPr>
          <a:xfrm>
            <a:off x="1322938" y="132650"/>
            <a:ext cx="68007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Electronics Manufacturing Overview</a:t>
            </a:r>
            <a:endParaRPr b="1" sz="2800"/>
          </a:p>
        </p:txBody>
      </p:sp>
      <p:pic>
        <p:nvPicPr>
          <p:cNvPr id="281" name="Google Shape;28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9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ADADAD"/>
                </a:solidFill>
              </a:rPr>
              <a:t>‹#›</a:t>
            </a:fld>
            <a:endParaRPr sz="1000">
              <a:solidFill>
                <a:srgbClr val="ADADAD"/>
              </a:solidFill>
            </a:endParaRPr>
          </a:p>
        </p:txBody>
      </p:sp>
      <p:sp>
        <p:nvSpPr>
          <p:cNvPr id="284" name="Google Shape;284;p29"/>
          <p:cNvSpPr txBox="1"/>
          <p:nvPr/>
        </p:nvSpPr>
        <p:spPr>
          <a:xfrm>
            <a:off x="6702650" y="4542800"/>
            <a:ext cx="19104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New Nozzle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85" name="Google Shape;285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6" name="Google Shape;286;p29"/>
          <p:cNvSpPr txBox="1"/>
          <p:nvPr/>
        </p:nvSpPr>
        <p:spPr>
          <a:xfrm>
            <a:off x="1175075" y="4062800"/>
            <a:ext cx="65265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Purchased:</a:t>
            </a:r>
            <a:r>
              <a:rPr lang="en"/>
              <a:t> Battery, Battery Charger, E-Stop Switch, Power Relay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Manufactured:</a:t>
            </a:r>
            <a:r>
              <a:rPr lang="en"/>
              <a:t> </a:t>
            </a:r>
            <a:r>
              <a:rPr lang="en">
                <a:solidFill>
                  <a:schemeClr val="dk1"/>
                </a:solidFill>
              </a:rPr>
              <a:t>All PCB V1.0 Complete, GUI in progress is functional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Need:</a:t>
            </a:r>
            <a:r>
              <a:rPr lang="en"/>
              <a:t> Connectors, Wiring for E-Stop assembly</a:t>
            </a:r>
            <a:endParaRPr/>
          </a:p>
        </p:txBody>
      </p:sp>
      <p:pic>
        <p:nvPicPr>
          <p:cNvPr id="287" name="Google Shape;28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9563" y="740162"/>
            <a:ext cx="6704877" cy="3090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5875" y="597788"/>
            <a:ext cx="2212780" cy="389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52050" y="1010050"/>
            <a:ext cx="2118425" cy="260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0"/>
          <p:cNvSpPr txBox="1"/>
          <p:nvPr>
            <p:ph type="title"/>
          </p:nvPr>
        </p:nvSpPr>
        <p:spPr>
          <a:xfrm>
            <a:off x="351750" y="239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Engine Electronics Assembly</a:t>
            </a:r>
            <a:endParaRPr b="1"/>
          </a:p>
        </p:txBody>
      </p:sp>
      <p:sp>
        <p:nvSpPr>
          <p:cNvPr id="297" name="Google Shape;297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8" name="Google Shape;29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2100" y="1452900"/>
            <a:ext cx="2011876" cy="1468674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0"/>
          <p:cNvSpPr/>
          <p:nvPr/>
        </p:nvSpPr>
        <p:spPr>
          <a:xfrm>
            <a:off x="328300" y="3122900"/>
            <a:ext cx="3975000" cy="1702200"/>
          </a:xfrm>
          <a:prstGeom prst="roundRect">
            <a:avLst>
              <a:gd fmla="val 16667" name="adj"/>
            </a:avLst>
          </a:prstGeom>
          <a:solidFill>
            <a:srgbClr val="9FC5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dk1"/>
                </a:solidFill>
              </a:rPr>
              <a:t>Electronics Control Unit (ECU) </a:t>
            </a:r>
            <a:endParaRPr b="1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dk1"/>
                </a:solidFill>
              </a:rPr>
              <a:t>Status:</a:t>
            </a:r>
            <a:r>
              <a:rPr lang="en">
                <a:solidFill>
                  <a:schemeClr val="dk1"/>
                </a:solidFill>
              </a:rPr>
              <a:t> Assembled, Fully Functional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dk1"/>
                </a:solidFill>
              </a:rPr>
              <a:t>Concerns:</a:t>
            </a:r>
            <a:r>
              <a:rPr lang="en">
                <a:solidFill>
                  <a:schemeClr val="dk1"/>
                </a:solidFill>
              </a:rPr>
              <a:t> Physical Damage / Pin Shorting Against Test Stand.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dk1"/>
                </a:solidFill>
              </a:rPr>
              <a:t>Mitigation Strategy:</a:t>
            </a:r>
            <a:r>
              <a:rPr lang="en">
                <a:solidFill>
                  <a:schemeClr val="dk1"/>
                </a:solidFill>
              </a:rPr>
              <a:t> Build Protective Enclosure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00" name="Google Shape;300;p30"/>
          <p:cNvSpPr/>
          <p:nvPr/>
        </p:nvSpPr>
        <p:spPr>
          <a:xfrm>
            <a:off x="4795950" y="3090975"/>
            <a:ext cx="3996600" cy="1702200"/>
          </a:xfrm>
          <a:prstGeom prst="roundRect">
            <a:avLst>
              <a:gd fmla="val 16667" name="adj"/>
            </a:avLst>
          </a:prstGeom>
          <a:solidFill>
            <a:srgbClr val="9FC5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dk1"/>
                </a:solidFill>
              </a:rPr>
              <a:t>Engine Control Module (ECM) </a:t>
            </a:r>
            <a:endParaRPr b="1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dk1"/>
                </a:solidFill>
              </a:rPr>
              <a:t>Status:</a:t>
            </a:r>
            <a:r>
              <a:rPr lang="en">
                <a:solidFill>
                  <a:schemeClr val="dk1"/>
                </a:solidFill>
              </a:rPr>
              <a:t> Assembled, Power and Programming Testing in Progress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dk1"/>
                </a:solidFill>
              </a:rPr>
              <a:t>Concerns:</a:t>
            </a:r>
            <a:r>
              <a:rPr b="1" lang="en">
                <a:solidFill>
                  <a:schemeClr val="dk1"/>
                </a:solidFill>
              </a:rPr>
              <a:t> </a:t>
            </a:r>
            <a:r>
              <a:rPr lang="en">
                <a:solidFill>
                  <a:schemeClr val="dk1"/>
                </a:solidFill>
              </a:rPr>
              <a:t>Thermal, Fuel Line Routing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dk1"/>
                </a:solidFill>
              </a:rPr>
              <a:t>Mitigation Strategy:</a:t>
            </a:r>
            <a:r>
              <a:rPr lang="en">
                <a:solidFill>
                  <a:schemeClr val="dk1"/>
                </a:solidFill>
              </a:rPr>
              <a:t> Thermal Imaging Camera, Fuel Line Protective Sheath, Mount Off-board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01" name="Google Shape;301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63975" y="1452900"/>
            <a:ext cx="2575371" cy="128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1"/>
          <p:cNvSpPr txBox="1"/>
          <p:nvPr/>
        </p:nvSpPr>
        <p:spPr>
          <a:xfrm>
            <a:off x="1322938" y="132650"/>
            <a:ext cx="68007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Electronics</a:t>
            </a:r>
            <a:r>
              <a:rPr b="1" lang="en" sz="2800"/>
              <a:t> V1.0 Assembly Overview</a:t>
            </a:r>
            <a:endParaRPr b="1" sz="2800"/>
          </a:p>
        </p:txBody>
      </p:sp>
      <p:pic>
        <p:nvPicPr>
          <p:cNvPr id="307" name="Google Shape;30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1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ADADAD"/>
                </a:solidFill>
              </a:rPr>
              <a:t>‹#›</a:t>
            </a:fld>
            <a:endParaRPr sz="1000">
              <a:solidFill>
                <a:srgbClr val="ADADAD"/>
              </a:solidFill>
            </a:endParaRPr>
          </a:p>
        </p:txBody>
      </p:sp>
      <p:sp>
        <p:nvSpPr>
          <p:cNvPr id="310" name="Google Shape;310;p31"/>
          <p:cNvSpPr txBox="1"/>
          <p:nvPr/>
        </p:nvSpPr>
        <p:spPr>
          <a:xfrm>
            <a:off x="6702650" y="4542800"/>
            <a:ext cx="19104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New Nozzle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11" name="Google Shape;311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2" name="Google Shape;312;p31"/>
          <p:cNvPicPr preferRelativeResize="0"/>
          <p:nvPr/>
        </p:nvPicPr>
        <p:blipFill rotWithShape="1">
          <a:blip r:embed="rId5">
            <a:alphaModFix/>
          </a:blip>
          <a:srcRect b="10603" l="0" r="0" t="9549"/>
          <a:stretch/>
        </p:blipFill>
        <p:spPr>
          <a:xfrm>
            <a:off x="5905700" y="1049225"/>
            <a:ext cx="2639100" cy="369535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1"/>
          <p:cNvSpPr txBox="1"/>
          <p:nvPr/>
        </p:nvSpPr>
        <p:spPr>
          <a:xfrm>
            <a:off x="39125" y="1575075"/>
            <a:ext cx="5398200" cy="27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u="sng"/>
              <a:t>ECU V1.0:</a:t>
            </a:r>
            <a:r>
              <a:rPr b="1" lang="en"/>
              <a:t> </a:t>
            </a:r>
            <a:r>
              <a:rPr lang="en"/>
              <a:t>All testing complete.</a:t>
            </a:r>
            <a:r>
              <a:rPr b="1" lang="en">
                <a:solidFill>
                  <a:srgbClr val="3C78D8"/>
                </a:solidFill>
              </a:rPr>
              <a:t> Fully functional</a:t>
            </a:r>
            <a:r>
              <a:rPr lang="en"/>
              <a:t> with ECU software from last semester.</a:t>
            </a:r>
            <a:br>
              <a:rPr lang="en"/>
            </a:b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u="sng"/>
              <a:t>ECM V1.0:</a:t>
            </a:r>
            <a:r>
              <a:rPr b="1" lang="en"/>
              <a:t> </a:t>
            </a:r>
            <a:r>
              <a:rPr b="1" lang="en">
                <a:solidFill>
                  <a:srgbClr val="4A86E8"/>
                </a:solidFill>
              </a:rPr>
              <a:t>Power Testing Complete</a:t>
            </a:r>
            <a:r>
              <a:rPr lang="en"/>
              <a:t>, ATmega328P </a:t>
            </a:r>
            <a:r>
              <a:rPr b="1" lang="en">
                <a:solidFill>
                  <a:srgbClr val="4A86E8"/>
                </a:solidFill>
              </a:rPr>
              <a:t>programming </a:t>
            </a:r>
            <a:r>
              <a:rPr b="1" lang="en">
                <a:solidFill>
                  <a:srgbClr val="4A86E8"/>
                </a:solidFill>
              </a:rPr>
              <a:t>successful</a:t>
            </a:r>
            <a:r>
              <a:rPr lang="en"/>
              <a:t>. Testing on hold until XT30 connectors arrive for motors. </a:t>
            </a:r>
            <a:br>
              <a:rPr lang="en"/>
            </a:b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Next Steps: 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Install on Test Rig perform start sequence.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Using IR camera, verify PCB thermal integrity for high current devices.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Apply parameters from stock engine run.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Problem Statement</a:t>
            </a:r>
            <a:endParaRPr b="1"/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311700" y="1152475"/>
            <a:ext cx="8520600" cy="31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Increase Thrust-to-Weight (T/W) Ratio of the JetCat P90-RXi Engine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The engine must run for an ‘extended period of time’ as defined by CONOPS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00000"/>
                </a:solidFill>
              </a:rPr>
              <a:t>Motivation</a:t>
            </a:r>
            <a:endParaRPr b="1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The United States Air Force (USAF) would like to implement a T/W increasing modification into their fleet of Unmanned Aerial Vehicles (UAV)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Ideal solution would be low cost and easy to implement with minimal modification to existing engine 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500" y="645375"/>
            <a:ext cx="7599426" cy="3940299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2"/>
          <p:cNvSpPr txBox="1"/>
          <p:nvPr/>
        </p:nvSpPr>
        <p:spPr>
          <a:xfrm>
            <a:off x="1551675" y="4523100"/>
            <a:ext cx="6904800" cy="6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highlight>
                  <a:srgbClr val="FFF2CC"/>
                </a:highlight>
              </a:rPr>
              <a:t>C</a:t>
            </a:r>
            <a:r>
              <a:rPr lang="en">
                <a:highlight>
                  <a:srgbClr val="FFF2CC"/>
                </a:highlight>
              </a:rPr>
              <a:t>ontrol GUI allowing user commands to engine</a:t>
            </a:r>
            <a:endParaRPr>
              <a:highlight>
                <a:srgbClr val="FFF2CC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SPECS Interface to combine control GUI data with sensor collector VI data</a:t>
            </a:r>
            <a:endParaRPr/>
          </a:p>
        </p:txBody>
      </p:sp>
      <p:sp>
        <p:nvSpPr>
          <p:cNvPr id="322" name="Google Shape;322;p32"/>
          <p:cNvSpPr/>
          <p:nvPr/>
        </p:nvSpPr>
        <p:spPr>
          <a:xfrm>
            <a:off x="5113475" y="3937775"/>
            <a:ext cx="960600" cy="525300"/>
          </a:xfrm>
          <a:prstGeom prst="rect">
            <a:avLst/>
          </a:prstGeom>
          <a:solidFill>
            <a:srgbClr val="FFF2CC">
              <a:alpha val="448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32"/>
          <p:cNvSpPr/>
          <p:nvPr/>
        </p:nvSpPr>
        <p:spPr>
          <a:xfrm>
            <a:off x="5113475" y="1817550"/>
            <a:ext cx="960600" cy="525300"/>
          </a:xfrm>
          <a:prstGeom prst="rect">
            <a:avLst/>
          </a:prstGeom>
          <a:solidFill>
            <a:srgbClr val="FFF2CC">
              <a:alpha val="448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32"/>
          <p:cNvSpPr txBox="1"/>
          <p:nvPr/>
        </p:nvSpPr>
        <p:spPr>
          <a:xfrm>
            <a:off x="1486200" y="92100"/>
            <a:ext cx="61716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Software Manufacturing Overview</a:t>
            </a:r>
            <a:endParaRPr b="1" sz="2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500" y="645375"/>
            <a:ext cx="7599426" cy="3940299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3"/>
          <p:cNvSpPr txBox="1"/>
          <p:nvPr/>
        </p:nvSpPr>
        <p:spPr>
          <a:xfrm>
            <a:off x="1551675" y="4523100"/>
            <a:ext cx="6904800" cy="6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Control GUI allowing user commands to engine</a:t>
            </a:r>
            <a:endParaRPr>
              <a:highlight>
                <a:srgbClr val="FFFFFF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highlight>
                  <a:srgbClr val="FFF2CC"/>
                </a:highlight>
              </a:rPr>
              <a:t>SPECS Interface to combine control GUI data with sensor collector VI data</a:t>
            </a:r>
            <a:endParaRPr>
              <a:highlight>
                <a:srgbClr val="FFF2CC"/>
              </a:highlight>
            </a:endParaRPr>
          </a:p>
        </p:txBody>
      </p:sp>
      <p:sp>
        <p:nvSpPr>
          <p:cNvPr id="333" name="Google Shape;333;p33"/>
          <p:cNvSpPr/>
          <p:nvPr/>
        </p:nvSpPr>
        <p:spPr>
          <a:xfrm>
            <a:off x="4643150" y="876975"/>
            <a:ext cx="1901400" cy="1598700"/>
          </a:xfrm>
          <a:prstGeom prst="rect">
            <a:avLst/>
          </a:prstGeom>
          <a:solidFill>
            <a:srgbClr val="FFF2CC">
              <a:alpha val="448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33"/>
          <p:cNvSpPr/>
          <p:nvPr/>
        </p:nvSpPr>
        <p:spPr>
          <a:xfrm>
            <a:off x="4643175" y="3040750"/>
            <a:ext cx="1901400" cy="1598700"/>
          </a:xfrm>
          <a:prstGeom prst="rect">
            <a:avLst/>
          </a:prstGeom>
          <a:solidFill>
            <a:srgbClr val="FFF2CC">
              <a:alpha val="448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33"/>
          <p:cNvSpPr txBox="1"/>
          <p:nvPr/>
        </p:nvSpPr>
        <p:spPr>
          <a:xfrm>
            <a:off x="1486200" y="92100"/>
            <a:ext cx="61716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Software Manufacturing Overview</a:t>
            </a:r>
            <a:endParaRPr b="1" sz="28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4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ADADAD"/>
                </a:solidFill>
              </a:rPr>
              <a:t>‹#›</a:t>
            </a:fld>
            <a:endParaRPr sz="1000">
              <a:solidFill>
                <a:srgbClr val="ADADAD"/>
              </a:solidFill>
            </a:endParaRPr>
          </a:p>
        </p:txBody>
      </p:sp>
      <p:sp>
        <p:nvSpPr>
          <p:cNvPr id="343" name="Google Shape;343;p34"/>
          <p:cNvSpPr txBox="1"/>
          <p:nvPr/>
        </p:nvSpPr>
        <p:spPr>
          <a:xfrm>
            <a:off x="6702650" y="4542800"/>
            <a:ext cx="19104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New Nozzle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44" name="Google Shape;344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5" name="Google Shape;345;p34"/>
          <p:cNvSpPr txBox="1"/>
          <p:nvPr/>
        </p:nvSpPr>
        <p:spPr>
          <a:xfrm>
            <a:off x="636000" y="606800"/>
            <a:ext cx="7872000" cy="18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en" sz="1200"/>
              <a:t>Status</a:t>
            </a:r>
            <a:endParaRPr b="1"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Control GUI</a:t>
            </a:r>
            <a:endParaRPr sz="1200"/>
          </a:p>
          <a:p>
            <a:pPr indent="-304800" lvl="2" marL="1371600" rtl="0" algn="l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 sz="1200"/>
              <a:t>Test bed state, </a:t>
            </a:r>
            <a:r>
              <a:rPr b="1" lang="en" sz="1200">
                <a:solidFill>
                  <a:srgbClr val="4472C4"/>
                </a:solidFill>
              </a:rPr>
              <a:t>needs additional parameters</a:t>
            </a:r>
            <a:r>
              <a:rPr lang="en" sz="1200"/>
              <a:t> for full engine tests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Collector VIs</a:t>
            </a:r>
            <a:endParaRPr sz="1200"/>
          </a:p>
          <a:p>
            <a:pPr indent="-304800" lvl="2" marL="1371600" rtl="0" algn="l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 sz="1200"/>
              <a:t>Load cell and pressure sensor developed and tested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SPECS Interface </a:t>
            </a:r>
            <a:endParaRPr sz="1200"/>
          </a:p>
          <a:p>
            <a:pPr indent="-304800" lvl="2" marL="1371600" rtl="0" algn="l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 sz="1200"/>
              <a:t>I</a:t>
            </a:r>
            <a:r>
              <a:rPr lang="en" sz="1200"/>
              <a:t>nitial development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SPECS Simulation </a:t>
            </a:r>
            <a:endParaRPr sz="1200"/>
          </a:p>
          <a:p>
            <a:pPr indent="-304800" lvl="2" marL="1371600" rtl="0" algn="l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 sz="1200"/>
              <a:t>S/W complete, but </a:t>
            </a:r>
            <a:r>
              <a:rPr b="1" lang="en" sz="1200">
                <a:solidFill>
                  <a:srgbClr val="4472C4"/>
                </a:solidFill>
              </a:rPr>
              <a:t>must be tested</a:t>
            </a:r>
            <a:r>
              <a:rPr lang="en" sz="1200"/>
              <a:t> on H/W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34"/>
          <p:cNvSpPr txBox="1"/>
          <p:nvPr>
            <p:ph type="title"/>
          </p:nvPr>
        </p:nvSpPr>
        <p:spPr>
          <a:xfrm>
            <a:off x="351750" y="239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Software</a:t>
            </a:r>
            <a:endParaRPr b="1"/>
          </a:p>
        </p:txBody>
      </p:sp>
      <p:graphicFrame>
        <p:nvGraphicFramePr>
          <p:cNvPr id="347" name="Google Shape;347;p34"/>
          <p:cNvGraphicFramePr/>
          <p:nvPr/>
        </p:nvGraphicFramePr>
        <p:xfrm>
          <a:off x="1046500" y="24203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{2B30C56A-6911-4F7E-BF9D-F242F0FD102F}</a:tableStyleId>
              </a:tblPr>
              <a:tblGrid>
                <a:gridCol w="3187700"/>
                <a:gridCol w="394340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Concerns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9FC5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Mitigation Strategies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9FC5E8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Speed of writing data to files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9FC5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-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Speed up writing data to files using .tdms files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-Reduce DAQ overhead by using DAQmx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    low-level functions instead of DAQ assistant</a:t>
                      </a:r>
                      <a:endParaRPr sz="1200"/>
                    </a:p>
                  </a:txBody>
                  <a:tcPr marT="91425" marB="91425" marR="91425" marL="91425">
                    <a:solidFill>
                      <a:srgbClr val="9FC5E8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Signal/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Noise ratio from DAQ 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   output signal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9FC5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-Upgrade NI DAQ 6009 output to NI DAQ 9263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9FC5E8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Speed of simulation I/O update 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   and engine status calculation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9FC5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-Use regenerative signal output with a 10% 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    over-sample based on design process time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-‘Wait’ function to standardize timestep (3 ms) 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    for engine simulation and discrete output format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9FC5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5"/>
          <p:cNvSpPr txBox="1"/>
          <p:nvPr>
            <p:ph type="ctrTitle"/>
          </p:nvPr>
        </p:nvSpPr>
        <p:spPr>
          <a:xfrm>
            <a:off x="314725" y="1730050"/>
            <a:ext cx="8520600" cy="102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Budget</a:t>
            </a:r>
            <a:endParaRPr b="1"/>
          </a:p>
        </p:txBody>
      </p:sp>
      <p:pic>
        <p:nvPicPr>
          <p:cNvPr id="353" name="Google Shape;35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56" name="Google Shape;35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5"/>
          <p:cNvSpPr/>
          <p:nvPr/>
        </p:nvSpPr>
        <p:spPr>
          <a:xfrm>
            <a:off x="1142038" y="4515625"/>
            <a:ext cx="1882200" cy="454800"/>
          </a:xfrm>
          <a:prstGeom prst="chevron">
            <a:avLst>
              <a:gd fmla="val 50000" name="adj"/>
            </a:avLst>
          </a:prstGeom>
          <a:solidFill>
            <a:srgbClr val="6FA8DC"/>
          </a:soli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Overview</a:t>
            </a:r>
            <a:endParaRPr b="1" sz="1200"/>
          </a:p>
        </p:txBody>
      </p:sp>
      <p:sp>
        <p:nvSpPr>
          <p:cNvPr id="358" name="Google Shape;358;p35"/>
          <p:cNvSpPr/>
          <p:nvPr/>
        </p:nvSpPr>
        <p:spPr>
          <a:xfrm>
            <a:off x="2801238" y="4515625"/>
            <a:ext cx="1882200" cy="454800"/>
          </a:xfrm>
          <a:prstGeom prst="chevron">
            <a:avLst>
              <a:gd fmla="val 50000" name="adj"/>
            </a:avLst>
          </a:prstGeom>
          <a:solidFill>
            <a:srgbClr val="6FA8DC"/>
          </a:soli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Schedule</a:t>
            </a:r>
            <a:endParaRPr b="1" sz="1200"/>
          </a:p>
        </p:txBody>
      </p:sp>
      <p:sp>
        <p:nvSpPr>
          <p:cNvPr id="359" name="Google Shape;359;p35"/>
          <p:cNvSpPr/>
          <p:nvPr/>
        </p:nvSpPr>
        <p:spPr>
          <a:xfrm>
            <a:off x="4460213" y="4515625"/>
            <a:ext cx="1882200" cy="454800"/>
          </a:xfrm>
          <a:prstGeom prst="chevron">
            <a:avLst>
              <a:gd fmla="val 50000" name="adj"/>
            </a:avLst>
          </a:prstGeom>
          <a:solidFill>
            <a:srgbClr val="6FA8DC"/>
          </a:soli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Manufacturing</a:t>
            </a:r>
            <a:endParaRPr b="1" sz="1200"/>
          </a:p>
        </p:txBody>
      </p:sp>
      <p:sp>
        <p:nvSpPr>
          <p:cNvPr id="360" name="Google Shape;360;p35"/>
          <p:cNvSpPr/>
          <p:nvPr/>
        </p:nvSpPr>
        <p:spPr>
          <a:xfrm>
            <a:off x="6119763" y="4515625"/>
            <a:ext cx="1882200" cy="454800"/>
          </a:xfrm>
          <a:prstGeom prst="chevron">
            <a:avLst>
              <a:gd fmla="val 50000" name="adj"/>
            </a:avLst>
          </a:prstGeom>
          <a:solidFill>
            <a:srgbClr val="FFFF00"/>
          </a:soli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Budget</a:t>
            </a:r>
            <a:endParaRPr b="1" sz="12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Budget Status</a:t>
            </a:r>
            <a:endParaRPr b="1"/>
          </a:p>
        </p:txBody>
      </p:sp>
      <p:pic>
        <p:nvPicPr>
          <p:cNvPr id="366" name="Google Shape;36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6"/>
          <p:cNvSpPr txBox="1"/>
          <p:nvPr/>
        </p:nvSpPr>
        <p:spPr>
          <a:xfrm>
            <a:off x="3876725" y="1332725"/>
            <a:ext cx="12765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2%</a:t>
            </a:r>
            <a:endParaRPr b="1">
              <a:solidFill>
                <a:srgbClr val="FFFFFF"/>
              </a:solidFill>
            </a:endParaRPr>
          </a:p>
        </p:txBody>
      </p:sp>
      <p:cxnSp>
        <p:nvCxnSpPr>
          <p:cNvPr id="369" name="Google Shape;369;p36"/>
          <p:cNvCxnSpPr/>
          <p:nvPr/>
        </p:nvCxnSpPr>
        <p:spPr>
          <a:xfrm>
            <a:off x="4591175" y="1838625"/>
            <a:ext cx="419100" cy="2478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0" name="Google Shape;370;p36"/>
          <p:cNvCxnSpPr/>
          <p:nvPr/>
        </p:nvCxnSpPr>
        <p:spPr>
          <a:xfrm>
            <a:off x="4534025" y="2362500"/>
            <a:ext cx="428700" cy="669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1" name="Google Shape;371;p36"/>
          <p:cNvSpPr txBox="1"/>
          <p:nvPr/>
        </p:nvSpPr>
        <p:spPr>
          <a:xfrm>
            <a:off x="5623775" y="2333375"/>
            <a:ext cx="1064100" cy="3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</a:rPr>
              <a:t>27.1%</a:t>
            </a:r>
            <a:endParaRPr b="1" sz="2400">
              <a:solidFill>
                <a:srgbClr val="FFFFFF"/>
              </a:solidFill>
            </a:endParaRPr>
          </a:p>
        </p:txBody>
      </p:sp>
      <p:sp>
        <p:nvSpPr>
          <p:cNvPr id="372" name="Google Shape;372;p36"/>
          <p:cNvSpPr txBox="1"/>
          <p:nvPr/>
        </p:nvSpPr>
        <p:spPr>
          <a:xfrm>
            <a:off x="5335300" y="3661425"/>
            <a:ext cx="1064100" cy="3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</a:rPr>
              <a:t>31.2</a:t>
            </a:r>
            <a:r>
              <a:rPr b="1" lang="en" sz="2400">
                <a:solidFill>
                  <a:srgbClr val="FFFFFF"/>
                </a:solidFill>
              </a:rPr>
              <a:t>%</a:t>
            </a:r>
            <a:endParaRPr b="1" sz="2400">
              <a:solidFill>
                <a:srgbClr val="FFFFFF"/>
              </a:solidFill>
            </a:endParaRPr>
          </a:p>
        </p:txBody>
      </p:sp>
      <p:sp>
        <p:nvSpPr>
          <p:cNvPr id="373" name="Google Shape;373;p36"/>
          <p:cNvSpPr txBox="1"/>
          <p:nvPr/>
        </p:nvSpPr>
        <p:spPr>
          <a:xfrm>
            <a:off x="3982925" y="3262725"/>
            <a:ext cx="1064100" cy="3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</a:rPr>
              <a:t>18.6</a:t>
            </a:r>
            <a:r>
              <a:rPr b="1" lang="en" sz="2400">
                <a:solidFill>
                  <a:srgbClr val="FFFFFF"/>
                </a:solidFill>
              </a:rPr>
              <a:t>%</a:t>
            </a:r>
            <a:endParaRPr b="1" sz="2400">
              <a:solidFill>
                <a:srgbClr val="FFFFFF"/>
              </a:solidFill>
            </a:endParaRPr>
          </a:p>
        </p:txBody>
      </p:sp>
      <p:sp>
        <p:nvSpPr>
          <p:cNvPr id="374" name="Google Shape;374;p36"/>
          <p:cNvSpPr txBox="1"/>
          <p:nvPr/>
        </p:nvSpPr>
        <p:spPr>
          <a:xfrm>
            <a:off x="4268675" y="2025925"/>
            <a:ext cx="1064100" cy="3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</a:rPr>
              <a:t>16.8%</a:t>
            </a:r>
            <a:endParaRPr b="1" sz="2400">
              <a:solidFill>
                <a:srgbClr val="FFFFFF"/>
              </a:solidFill>
            </a:endParaRPr>
          </a:p>
        </p:txBody>
      </p:sp>
      <p:sp>
        <p:nvSpPr>
          <p:cNvPr id="375" name="Google Shape;375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6" name="Google Shape;376;p36"/>
          <p:cNvSpPr txBox="1"/>
          <p:nvPr/>
        </p:nvSpPr>
        <p:spPr>
          <a:xfrm>
            <a:off x="0" y="2267950"/>
            <a:ext cx="3059400" cy="20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All major parts ordered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Misc. small components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PCBs versions accounted for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Char char="●"/>
            </a:pPr>
            <a:r>
              <a:rPr lang="en">
                <a:solidFill>
                  <a:srgbClr val="38761D"/>
                </a:solidFill>
              </a:rPr>
              <a:t>Current Margin = $4585.78</a:t>
            </a:r>
            <a:endParaRPr>
              <a:solidFill>
                <a:srgbClr val="38761D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JetCat P100 = $2500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JetCat P90 = $1400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Titanium </a:t>
            </a:r>
            <a:r>
              <a:rPr lang="en"/>
              <a:t>Round Bar</a:t>
            </a:r>
            <a:r>
              <a:rPr lang="en"/>
              <a:t> = $373.14</a:t>
            </a:r>
            <a:endParaRPr/>
          </a:p>
        </p:txBody>
      </p:sp>
      <p:pic>
        <p:nvPicPr>
          <p:cNvPr id="377" name="Google Shape;377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04126" y="1156874"/>
            <a:ext cx="5765650" cy="355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7"/>
          <p:cNvSpPr txBox="1"/>
          <p:nvPr>
            <p:ph type="title"/>
          </p:nvPr>
        </p:nvSpPr>
        <p:spPr>
          <a:xfrm>
            <a:off x="1742350" y="121975"/>
            <a:ext cx="5907300" cy="96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00">
                <a:solidFill>
                  <a:srgbClr val="FF0000"/>
                </a:solidFill>
              </a:rPr>
              <a:t>Questions?</a:t>
            </a:r>
            <a:endParaRPr b="1" sz="7200">
              <a:solidFill>
                <a:srgbClr val="FF0000"/>
              </a:solidFill>
            </a:endParaRPr>
          </a:p>
        </p:txBody>
      </p:sp>
      <p:pic>
        <p:nvPicPr>
          <p:cNvPr id="383" name="Google Shape;38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6" name="Google Shape;38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4300" y="1473675"/>
            <a:ext cx="3183400" cy="308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8"/>
          <p:cNvSpPr txBox="1"/>
          <p:nvPr>
            <p:ph type="title"/>
          </p:nvPr>
        </p:nvSpPr>
        <p:spPr>
          <a:xfrm>
            <a:off x="311700" y="161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References</a:t>
            </a:r>
            <a:endParaRPr b="1"/>
          </a:p>
        </p:txBody>
      </p:sp>
      <p:sp>
        <p:nvSpPr>
          <p:cNvPr id="392" name="Google Shape;392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00"/>
                </a:solidFill>
              </a:rPr>
              <a:t>[1]  Alex Bertman, Jake Harrell, Tristan Isaacs, Alex Johnson, Matthew McKernan, T.R. Mitchell, Nicholas Moore, James Nguyen, Matthew Robak, Lucas Sorensen, Nicholas Taylor, “Air-breathing Cold Engine Start </a:t>
            </a:r>
            <a:r>
              <a:rPr lang="en" sz="1000">
                <a:solidFill>
                  <a:schemeClr val="dk1"/>
                </a:solidFill>
              </a:rPr>
              <a:t>Manufacturing Status Review</a:t>
            </a:r>
            <a:r>
              <a:rPr lang="en" sz="1000">
                <a:solidFill>
                  <a:srgbClr val="000000"/>
                </a:solidFill>
              </a:rPr>
              <a:t>”, 2017, Retrieved Jan 25, 2019.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00"/>
                </a:solidFill>
              </a:rPr>
              <a:t>[2]  Andrew Sanchez,  Tucker Emmett,  Corrina Briggs,  Jared Cuteri,  Grant Vincent,  Alexander Muller,  “SABRE Manufacturing Status Review’’, 2016. </a:t>
            </a:r>
            <a:r>
              <a:rPr lang="en" sz="1000">
                <a:solidFill>
                  <a:schemeClr val="dk1"/>
                </a:solidFill>
              </a:rPr>
              <a:t>Retrieved Jan 25, 2019</a:t>
            </a:r>
            <a:r>
              <a:rPr lang="en" sz="1000">
                <a:solidFill>
                  <a:srgbClr val="000000"/>
                </a:solidFill>
              </a:rPr>
              <a:t>.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[3]  “Turbine  Data  Sheet.”  JetCat.  JetCat,   July  14  2015.  Web.  September  4,   2018,   from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u="sng">
                <a:solidFill>
                  <a:schemeClr val="dk1"/>
                </a:solidFill>
                <a:hlinkClick r:id="rId3"/>
              </a:rPr>
              <a:t>https://www.chiefaircraft.com/pdf/jetcat-data.pdf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[4]  “JetCat  RX  Turbines  with  V10  ECU.”  JetCat.  JetCat,  n.d.  Web.  September  4,  2018,  from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u="sng">
                <a:solidFill>
                  <a:schemeClr val="dk1"/>
                </a:solidFill>
                <a:hlinkClick r:id="rId4"/>
              </a:rPr>
              <a:t>https://studylib.net/doc/18303934/jetcat-rx-turbines-with-v10-ecu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[5] “ATmega 328/P Datasheet.” Atmel. Atmel, November 2016. Web. September 4, 2018,  from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u="sng">
                <a:solidFill>
                  <a:schemeClr val="dk1"/>
                </a:solidFill>
                <a:hlinkClick r:id="rId5"/>
              </a:rPr>
              <a:t>http://ww1.microchip.com/downloads/en/devicedoc/atmel-42735-8-bit-avr-microcontroller-atmega328-328p_datasheet.pdf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[6] “ATmega 640/1280/1281/2560/2561 Datasheet.” Atmel. Atmel, February 2014. Web September 4, 2018, from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u="sng">
                <a:solidFill>
                  <a:schemeClr val="dk1"/>
                </a:solidFill>
                <a:hlinkClick r:id="rId6"/>
              </a:rPr>
              <a:t>http://ww1.microchip.com/downloads/en/devicedoc/atmel-2549-8-bit-avr-microcontroller-atmega640-1280-1281-2560-2561_datasheet.pdf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[7] Daniel Alonzo, Alex Crocker, Eric James, John Kingston III, “Design and Manufacturing of a Miniature Turbojet Engine”, Worchester Polytechnic Institute, March 23, 2018, retrieved 20 October 201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</p:txBody>
      </p:sp>
      <p:pic>
        <p:nvPicPr>
          <p:cNvPr id="393" name="Google Shape;393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9"/>
          <p:cNvSpPr txBox="1"/>
          <p:nvPr>
            <p:ph type="title"/>
          </p:nvPr>
        </p:nvSpPr>
        <p:spPr>
          <a:xfrm>
            <a:off x="311700" y="1548375"/>
            <a:ext cx="8520600" cy="8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Backup Slides</a:t>
            </a:r>
            <a:endParaRPr sz="9600"/>
          </a:p>
        </p:txBody>
      </p:sp>
      <p:sp>
        <p:nvSpPr>
          <p:cNvPr id="401" name="Google Shape;401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0"/>
          <p:cNvSpPr txBox="1"/>
          <p:nvPr/>
        </p:nvSpPr>
        <p:spPr>
          <a:xfrm>
            <a:off x="1073550" y="150575"/>
            <a:ext cx="68007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Mass Flow Inlet </a:t>
            </a:r>
            <a:endParaRPr b="1" sz="2800"/>
          </a:p>
        </p:txBody>
      </p:sp>
      <p:pic>
        <p:nvPicPr>
          <p:cNvPr id="407" name="Google Shape;40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40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ADADAD"/>
                </a:solidFill>
              </a:rPr>
              <a:t>‹#›</a:t>
            </a:fld>
            <a:endParaRPr sz="1000">
              <a:solidFill>
                <a:srgbClr val="ADADAD"/>
              </a:solidFill>
            </a:endParaRPr>
          </a:p>
        </p:txBody>
      </p:sp>
      <p:sp>
        <p:nvSpPr>
          <p:cNvPr id="410" name="Google Shape;410;p40"/>
          <p:cNvSpPr txBox="1"/>
          <p:nvPr/>
        </p:nvSpPr>
        <p:spPr>
          <a:xfrm>
            <a:off x="4594013" y="4465250"/>
            <a:ext cx="19104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New Nozzle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11" name="Google Shape;411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2" name="Google Shape;41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39575" y="799425"/>
            <a:ext cx="3227969" cy="1709004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40"/>
          <p:cNvSpPr txBox="1"/>
          <p:nvPr/>
        </p:nvSpPr>
        <p:spPr>
          <a:xfrm>
            <a:off x="5389619" y="2671139"/>
            <a:ext cx="1114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Pitot Tube</a:t>
            </a:r>
            <a:endParaRPr/>
          </a:p>
        </p:txBody>
      </p:sp>
      <p:cxnSp>
        <p:nvCxnSpPr>
          <p:cNvPr id="414" name="Google Shape;414;p40"/>
          <p:cNvCxnSpPr>
            <a:stCxn id="413" idx="0"/>
          </p:cNvCxnSpPr>
          <p:nvPr/>
        </p:nvCxnSpPr>
        <p:spPr>
          <a:xfrm rot="10800000">
            <a:off x="4655519" y="1107839"/>
            <a:ext cx="1291500" cy="15633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oval"/>
          </a:ln>
        </p:spPr>
      </p:cxnSp>
      <p:pic>
        <p:nvPicPr>
          <p:cNvPr id="415" name="Google Shape;415;p40"/>
          <p:cNvPicPr preferRelativeResize="0"/>
          <p:nvPr/>
        </p:nvPicPr>
        <p:blipFill rotWithShape="1">
          <a:blip r:embed="rId6">
            <a:alphaModFix/>
          </a:blip>
          <a:srcRect b="0" l="19696" r="12962" t="0"/>
          <a:stretch/>
        </p:blipFill>
        <p:spPr>
          <a:xfrm>
            <a:off x="3200137" y="2816274"/>
            <a:ext cx="2254144" cy="193247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40"/>
          <p:cNvSpPr txBox="1"/>
          <p:nvPr/>
        </p:nvSpPr>
        <p:spPr>
          <a:xfrm>
            <a:off x="3320913" y="4637050"/>
            <a:ext cx="24447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Mass Flow Inlet Design</a:t>
            </a:r>
            <a:endParaRPr b="1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1"/>
          <p:cNvSpPr txBox="1"/>
          <p:nvPr/>
        </p:nvSpPr>
        <p:spPr>
          <a:xfrm>
            <a:off x="1237313" y="0"/>
            <a:ext cx="6824100" cy="5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800">
                <a:solidFill>
                  <a:schemeClr val="dk1"/>
                </a:solidFill>
              </a:rPr>
              <a:t>Starter Inlet </a:t>
            </a:r>
            <a:endParaRPr b="1" sz="2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/>
          </a:p>
        </p:txBody>
      </p:sp>
      <p:pic>
        <p:nvPicPr>
          <p:cNvPr id="422" name="Google Shape;42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41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FFFFFF"/>
                </a:solidFill>
              </a:rPr>
              <a:t>‹#›</a:t>
            </a:fld>
            <a:endParaRPr sz="1000">
              <a:solidFill>
                <a:srgbClr val="FFFFFF"/>
              </a:solidFill>
            </a:endParaRPr>
          </a:p>
        </p:txBody>
      </p:sp>
      <p:sp>
        <p:nvSpPr>
          <p:cNvPr id="425" name="Google Shape;425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6" name="Google Shape;426;p41"/>
          <p:cNvSpPr txBox="1"/>
          <p:nvPr/>
        </p:nvSpPr>
        <p:spPr>
          <a:xfrm>
            <a:off x="-113425" y="885250"/>
            <a:ext cx="4571700" cy="25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en" sz="1200"/>
              <a:t>Status</a:t>
            </a:r>
            <a:endParaRPr b="1"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-Design complete and starter inlet printed with Formlabs class printer using high strength FLGPCLR02 Resin </a:t>
            </a:r>
            <a:endParaRPr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en" sz="1200"/>
              <a:t>Concerns</a:t>
            </a:r>
            <a:endParaRPr b="1"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-</a:t>
            </a:r>
            <a:r>
              <a:rPr lang="en" sz="1200"/>
              <a:t>Stall torque of starter motor</a:t>
            </a:r>
            <a:endParaRPr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-Potential flow disturbance</a:t>
            </a:r>
            <a:endParaRPr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en" sz="1200"/>
              <a:t>Mitigation Strategies</a:t>
            </a:r>
            <a:endParaRPr b="1"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-</a:t>
            </a:r>
            <a:r>
              <a:rPr lang="en" sz="1200"/>
              <a:t>Structural analysis</a:t>
            </a:r>
            <a:endParaRPr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-Testing </a:t>
            </a:r>
            <a:endParaRPr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7" name="Google Shape;427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39200" y="1185050"/>
            <a:ext cx="3398200" cy="340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124" y="3343850"/>
            <a:ext cx="2297924" cy="172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67250" y="3343850"/>
            <a:ext cx="1292118" cy="172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57575" y="3343850"/>
            <a:ext cx="1292125" cy="1723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>
            <p:ph type="ctrTitle"/>
          </p:nvPr>
        </p:nvSpPr>
        <p:spPr>
          <a:xfrm>
            <a:off x="314725" y="1730050"/>
            <a:ext cx="8520600" cy="102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b="1"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/>
          <p:nvPr/>
        </p:nvSpPr>
        <p:spPr>
          <a:xfrm>
            <a:off x="1142038" y="4515625"/>
            <a:ext cx="1882200" cy="454800"/>
          </a:xfrm>
          <a:prstGeom prst="chevron">
            <a:avLst>
              <a:gd fmla="val 50000" name="adj"/>
            </a:avLst>
          </a:prstGeom>
          <a:solidFill>
            <a:srgbClr val="FFFF00"/>
          </a:soli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Overview</a:t>
            </a:r>
            <a:endParaRPr b="1" sz="1200"/>
          </a:p>
        </p:txBody>
      </p:sp>
      <p:sp>
        <p:nvSpPr>
          <p:cNvPr id="80" name="Google Shape;80;p15"/>
          <p:cNvSpPr/>
          <p:nvPr/>
        </p:nvSpPr>
        <p:spPr>
          <a:xfrm>
            <a:off x="2801238" y="4515625"/>
            <a:ext cx="1882200" cy="454800"/>
          </a:xfrm>
          <a:prstGeom prst="chevron">
            <a:avLst>
              <a:gd fmla="val 50000" name="adj"/>
            </a:avLst>
          </a:prstGeom>
          <a:solidFill>
            <a:srgbClr val="6FA8DC"/>
          </a:soli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Schedule</a:t>
            </a:r>
            <a:endParaRPr b="1" sz="1200"/>
          </a:p>
        </p:txBody>
      </p:sp>
      <p:sp>
        <p:nvSpPr>
          <p:cNvPr id="81" name="Google Shape;81;p15"/>
          <p:cNvSpPr/>
          <p:nvPr/>
        </p:nvSpPr>
        <p:spPr>
          <a:xfrm>
            <a:off x="4460213" y="4515625"/>
            <a:ext cx="1882200" cy="454800"/>
          </a:xfrm>
          <a:prstGeom prst="chevron">
            <a:avLst>
              <a:gd fmla="val 50000" name="adj"/>
            </a:avLst>
          </a:prstGeom>
          <a:solidFill>
            <a:srgbClr val="6FA8DC"/>
          </a:soli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Manufacturing</a:t>
            </a:r>
            <a:endParaRPr b="1" sz="1200"/>
          </a:p>
        </p:txBody>
      </p:sp>
      <p:sp>
        <p:nvSpPr>
          <p:cNvPr id="82" name="Google Shape;82;p15"/>
          <p:cNvSpPr/>
          <p:nvPr/>
        </p:nvSpPr>
        <p:spPr>
          <a:xfrm>
            <a:off x="6119763" y="4515625"/>
            <a:ext cx="1882200" cy="454800"/>
          </a:xfrm>
          <a:prstGeom prst="chevron">
            <a:avLst>
              <a:gd fmla="val 50000" name="adj"/>
            </a:avLst>
          </a:prstGeom>
          <a:solidFill>
            <a:srgbClr val="6FA8DC"/>
          </a:soli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Budget</a:t>
            </a:r>
            <a:endParaRPr b="1" sz="12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238" y="655250"/>
            <a:ext cx="8219328" cy="304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42"/>
          <p:cNvSpPr txBox="1"/>
          <p:nvPr/>
        </p:nvSpPr>
        <p:spPr>
          <a:xfrm>
            <a:off x="1073550" y="150575"/>
            <a:ext cx="68007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Test Stand Component </a:t>
            </a:r>
            <a:r>
              <a:rPr b="1" lang="en" sz="2800"/>
              <a:t>Layout</a:t>
            </a:r>
            <a:r>
              <a:rPr b="1" lang="en" sz="2800"/>
              <a:t> </a:t>
            </a:r>
            <a:endParaRPr b="1" sz="2800"/>
          </a:p>
        </p:txBody>
      </p:sp>
      <p:pic>
        <p:nvPicPr>
          <p:cNvPr id="437" name="Google Shape;43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42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ADADAD"/>
                </a:solidFill>
              </a:rPr>
              <a:t>‹#›</a:t>
            </a:fld>
            <a:endParaRPr sz="1000">
              <a:solidFill>
                <a:srgbClr val="ADADAD"/>
              </a:solidFill>
            </a:endParaRPr>
          </a:p>
        </p:txBody>
      </p:sp>
      <p:sp>
        <p:nvSpPr>
          <p:cNvPr id="440" name="Google Shape;440;p42"/>
          <p:cNvSpPr txBox="1"/>
          <p:nvPr/>
        </p:nvSpPr>
        <p:spPr>
          <a:xfrm>
            <a:off x="4594013" y="4465250"/>
            <a:ext cx="19104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New Nozzle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41" name="Google Shape;441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2" name="Google Shape;442;p42"/>
          <p:cNvSpPr txBox="1"/>
          <p:nvPr/>
        </p:nvSpPr>
        <p:spPr>
          <a:xfrm>
            <a:off x="838250" y="3758200"/>
            <a:ext cx="7558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sensors and DAQs have been </a:t>
            </a:r>
            <a:r>
              <a:rPr lang="en"/>
              <a:t>acquired.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13716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Requires calibration certification</a:t>
            </a:r>
            <a:endParaRPr/>
          </a:p>
        </p:txBody>
      </p:sp>
      <p:sp>
        <p:nvSpPr>
          <p:cNvPr id="443" name="Google Shape;443;p42"/>
          <p:cNvSpPr/>
          <p:nvPr/>
        </p:nvSpPr>
        <p:spPr>
          <a:xfrm>
            <a:off x="860493" y="4254169"/>
            <a:ext cx="908100" cy="2835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42"/>
          <p:cNvSpPr/>
          <p:nvPr/>
        </p:nvSpPr>
        <p:spPr>
          <a:xfrm>
            <a:off x="4050325" y="1535525"/>
            <a:ext cx="804600" cy="203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500" y="645375"/>
            <a:ext cx="7599426" cy="3940299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43"/>
          <p:cNvSpPr txBox="1"/>
          <p:nvPr/>
        </p:nvSpPr>
        <p:spPr>
          <a:xfrm>
            <a:off x="1896575" y="4721125"/>
            <a:ext cx="21963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: In working condition</a:t>
            </a:r>
            <a:endParaRPr b="1"/>
          </a:p>
        </p:txBody>
      </p:sp>
      <p:sp>
        <p:nvSpPr>
          <p:cNvPr id="453" name="Google Shape;453;p43"/>
          <p:cNvSpPr txBox="1"/>
          <p:nvPr/>
        </p:nvSpPr>
        <p:spPr>
          <a:xfrm>
            <a:off x="1486200" y="92100"/>
            <a:ext cx="61716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Software Manufacturing Overview</a:t>
            </a:r>
            <a:endParaRPr b="1" sz="2800"/>
          </a:p>
        </p:txBody>
      </p:sp>
      <p:sp>
        <p:nvSpPr>
          <p:cNvPr id="454" name="Google Shape;454;p43"/>
          <p:cNvSpPr/>
          <p:nvPr/>
        </p:nvSpPr>
        <p:spPr>
          <a:xfrm>
            <a:off x="1025675" y="928925"/>
            <a:ext cx="870900" cy="435600"/>
          </a:xfrm>
          <a:prstGeom prst="rect">
            <a:avLst/>
          </a:prstGeom>
          <a:solidFill>
            <a:srgbClr val="00FF00">
              <a:alpha val="3269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43"/>
          <p:cNvSpPr/>
          <p:nvPr/>
        </p:nvSpPr>
        <p:spPr>
          <a:xfrm>
            <a:off x="5145300" y="1855425"/>
            <a:ext cx="870900" cy="435600"/>
          </a:xfrm>
          <a:prstGeom prst="rect">
            <a:avLst/>
          </a:prstGeom>
          <a:solidFill>
            <a:srgbClr val="00FF00">
              <a:alpha val="3269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43"/>
          <p:cNvSpPr/>
          <p:nvPr/>
        </p:nvSpPr>
        <p:spPr>
          <a:xfrm>
            <a:off x="5145300" y="4010775"/>
            <a:ext cx="870900" cy="435600"/>
          </a:xfrm>
          <a:prstGeom prst="rect">
            <a:avLst/>
          </a:prstGeom>
          <a:solidFill>
            <a:srgbClr val="00FF00">
              <a:alpha val="3269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43"/>
          <p:cNvSpPr/>
          <p:nvPr/>
        </p:nvSpPr>
        <p:spPr>
          <a:xfrm>
            <a:off x="5145300" y="1211950"/>
            <a:ext cx="870900" cy="435600"/>
          </a:xfrm>
          <a:prstGeom prst="rect">
            <a:avLst/>
          </a:prstGeom>
          <a:solidFill>
            <a:srgbClr val="00FF00">
              <a:alpha val="3269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43"/>
          <p:cNvSpPr/>
          <p:nvPr/>
        </p:nvSpPr>
        <p:spPr>
          <a:xfrm>
            <a:off x="5145300" y="3386675"/>
            <a:ext cx="870900" cy="435600"/>
          </a:xfrm>
          <a:prstGeom prst="rect">
            <a:avLst/>
          </a:prstGeom>
          <a:solidFill>
            <a:srgbClr val="00FF00">
              <a:alpha val="3269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43"/>
          <p:cNvSpPr txBox="1"/>
          <p:nvPr/>
        </p:nvSpPr>
        <p:spPr>
          <a:xfrm>
            <a:off x="4738800" y="4721125"/>
            <a:ext cx="16935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: In development</a:t>
            </a:r>
            <a:endParaRPr b="1"/>
          </a:p>
        </p:txBody>
      </p:sp>
      <p:sp>
        <p:nvSpPr>
          <p:cNvPr id="460" name="Google Shape;460;p43"/>
          <p:cNvSpPr/>
          <p:nvPr/>
        </p:nvSpPr>
        <p:spPr>
          <a:xfrm>
            <a:off x="1267575" y="4799125"/>
            <a:ext cx="667800" cy="260100"/>
          </a:xfrm>
          <a:prstGeom prst="rect">
            <a:avLst/>
          </a:prstGeom>
          <a:solidFill>
            <a:srgbClr val="00FF00">
              <a:alpha val="3269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43"/>
          <p:cNvSpPr/>
          <p:nvPr/>
        </p:nvSpPr>
        <p:spPr>
          <a:xfrm>
            <a:off x="4688100" y="890225"/>
            <a:ext cx="1794900" cy="15288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43"/>
          <p:cNvSpPr/>
          <p:nvPr/>
        </p:nvSpPr>
        <p:spPr>
          <a:xfrm>
            <a:off x="4688100" y="3056850"/>
            <a:ext cx="1794900" cy="15288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43"/>
          <p:cNvSpPr/>
          <p:nvPr/>
        </p:nvSpPr>
        <p:spPr>
          <a:xfrm>
            <a:off x="4092875" y="4799125"/>
            <a:ext cx="667800" cy="260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48063" y="1692225"/>
            <a:ext cx="5247875" cy="524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00350" y="1052975"/>
            <a:ext cx="5543301" cy="218217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/>
          <p:nvPr/>
        </p:nvSpPr>
        <p:spPr>
          <a:xfrm>
            <a:off x="1776100" y="5005475"/>
            <a:ext cx="5670300" cy="2076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Basic Jet Engine Operation Refresher</a:t>
            </a:r>
            <a:endParaRPr b="1"/>
          </a:p>
        </p:txBody>
      </p:sp>
      <p:sp>
        <p:nvSpPr>
          <p:cNvPr id="94" name="Google Shape;94;p16"/>
          <p:cNvSpPr/>
          <p:nvPr/>
        </p:nvSpPr>
        <p:spPr>
          <a:xfrm>
            <a:off x="1265500" y="3081850"/>
            <a:ext cx="6408900" cy="534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6"/>
          <p:cNvSpPr txBox="1"/>
          <p:nvPr/>
        </p:nvSpPr>
        <p:spPr>
          <a:xfrm>
            <a:off x="3090000" y="2917750"/>
            <a:ext cx="2964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Brayton Cycle for Jet Engine</a:t>
            </a:r>
            <a:endParaRPr b="1" sz="16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Concept of Operations (Mission Profile)</a:t>
            </a:r>
            <a:endParaRPr b="1"/>
          </a:p>
        </p:txBody>
      </p:sp>
      <p:pic>
        <p:nvPicPr>
          <p:cNvPr id="101" name="Google Shape;10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0437" y="1017726"/>
            <a:ext cx="6083126" cy="407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5" name="Google Shape;105;p17"/>
          <p:cNvPicPr preferRelativeResize="0"/>
          <p:nvPr/>
        </p:nvPicPr>
        <p:blipFill rotWithShape="1">
          <a:blip r:embed="rId6">
            <a:alphaModFix/>
          </a:blip>
          <a:srcRect b="16523" l="3794" r="4107" t="24735"/>
          <a:stretch/>
        </p:blipFill>
        <p:spPr>
          <a:xfrm rot="10800000">
            <a:off x="6674175" y="2298100"/>
            <a:ext cx="304826" cy="127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 rotWithShape="1">
          <a:blip r:embed="rId6">
            <a:alphaModFix/>
          </a:blip>
          <a:srcRect b="16523" l="3794" r="4107" t="24735"/>
          <a:stretch/>
        </p:blipFill>
        <p:spPr>
          <a:xfrm rot="10800000">
            <a:off x="5479150" y="1289375"/>
            <a:ext cx="304825" cy="12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 rotWithShape="1">
          <a:blip r:embed="rId6">
            <a:alphaModFix/>
          </a:blip>
          <a:srcRect b="16523" l="3794" r="4107" t="24735"/>
          <a:stretch/>
        </p:blipFill>
        <p:spPr>
          <a:xfrm rot="-6751130">
            <a:off x="6219375" y="1836074"/>
            <a:ext cx="304826" cy="127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/>
          <p:cNvPicPr preferRelativeResize="0"/>
          <p:nvPr/>
        </p:nvPicPr>
        <p:blipFill rotWithShape="1">
          <a:blip r:embed="rId6">
            <a:alphaModFix/>
          </a:blip>
          <a:srcRect b="16523" l="3794" r="4107" t="24735"/>
          <a:stretch/>
        </p:blipFill>
        <p:spPr>
          <a:xfrm rot="6913930">
            <a:off x="4077076" y="1787548"/>
            <a:ext cx="304824" cy="127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7"/>
          <p:cNvPicPr preferRelativeResize="0"/>
          <p:nvPr/>
        </p:nvPicPr>
        <p:blipFill rotWithShape="1">
          <a:blip r:embed="rId6">
            <a:alphaModFix/>
          </a:blip>
          <a:srcRect b="16523" l="3794" r="4107" t="24735"/>
          <a:stretch/>
        </p:blipFill>
        <p:spPr>
          <a:xfrm rot="10800000">
            <a:off x="2680300" y="2226675"/>
            <a:ext cx="304826" cy="127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 txBox="1"/>
          <p:nvPr>
            <p:ph type="title"/>
          </p:nvPr>
        </p:nvSpPr>
        <p:spPr>
          <a:xfrm>
            <a:off x="3117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Levels of Success</a:t>
            </a:r>
            <a:endParaRPr b="1"/>
          </a:p>
        </p:txBody>
      </p:sp>
      <p:pic>
        <p:nvPicPr>
          <p:cNvPr id="115" name="Google Shape;11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8" name="Google Shape;11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37588" y="571000"/>
            <a:ext cx="5268820" cy="4572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Levels of Success</a:t>
            </a:r>
            <a:endParaRPr b="1"/>
          </a:p>
        </p:txBody>
      </p:sp>
      <p:pic>
        <p:nvPicPr>
          <p:cNvPr id="124" name="Google Shape;12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7" name="Google Shape;12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33500" y="1595975"/>
            <a:ext cx="6477000" cy="266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0"/>
          <p:cNvSpPr txBox="1"/>
          <p:nvPr>
            <p:ph type="title"/>
          </p:nvPr>
        </p:nvSpPr>
        <p:spPr>
          <a:xfrm>
            <a:off x="311700" y="297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Functional Block Diagram</a:t>
            </a:r>
            <a:endParaRPr b="1"/>
          </a:p>
        </p:txBody>
      </p:sp>
      <p:pic>
        <p:nvPicPr>
          <p:cNvPr id="135" name="Google Shape;13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10525" y="1261300"/>
            <a:ext cx="1273749" cy="2539474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0"/>
          <p:cNvSpPr/>
          <p:nvPr/>
        </p:nvSpPr>
        <p:spPr>
          <a:xfrm>
            <a:off x="7051575" y="2933950"/>
            <a:ext cx="548700" cy="293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00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9" name="Google Shape;139;p20"/>
          <p:cNvPicPr preferRelativeResize="0"/>
          <p:nvPr/>
        </p:nvPicPr>
        <p:blipFill rotWithShape="1">
          <a:blip r:embed="rId6">
            <a:alphaModFix/>
          </a:blip>
          <a:srcRect b="199" l="0" r="0" t="199"/>
          <a:stretch/>
        </p:blipFill>
        <p:spPr>
          <a:xfrm>
            <a:off x="58925" y="1261296"/>
            <a:ext cx="6992650" cy="338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7681200" y="3452725"/>
            <a:ext cx="1150250" cy="84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0"/>
          <p:cNvSpPr txBox="1"/>
          <p:nvPr/>
        </p:nvSpPr>
        <p:spPr>
          <a:xfrm>
            <a:off x="8100650" y="3219600"/>
            <a:ext cx="366600" cy="2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+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142" name="Google Shape;142;p20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ADADAD"/>
                </a:solidFill>
              </a:rPr>
              <a:t>‹#›</a:t>
            </a:fld>
            <a:endParaRPr sz="1000">
              <a:solidFill>
                <a:srgbClr val="ADADAD"/>
              </a:solidFill>
            </a:endParaRPr>
          </a:p>
        </p:txBody>
      </p:sp>
      <p:sp>
        <p:nvSpPr>
          <p:cNvPr id="143" name="Google Shape;143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4" name="Google Shape;144;p20"/>
          <p:cNvSpPr/>
          <p:nvPr/>
        </p:nvSpPr>
        <p:spPr>
          <a:xfrm>
            <a:off x="7956475" y="4121425"/>
            <a:ext cx="642600" cy="991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0"/>
          <p:cNvSpPr/>
          <p:nvPr/>
        </p:nvSpPr>
        <p:spPr>
          <a:xfrm rot="-5400000">
            <a:off x="7861550" y="4540077"/>
            <a:ext cx="844800" cy="188700"/>
          </a:xfrm>
          <a:prstGeom prst="homePlate">
            <a:avLst>
              <a:gd fmla="val 81385" name="adj"/>
            </a:avLst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1"/>
          <p:cNvSpPr txBox="1"/>
          <p:nvPr>
            <p:ph type="title"/>
          </p:nvPr>
        </p:nvSpPr>
        <p:spPr>
          <a:xfrm>
            <a:off x="311700" y="198188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Critical Project Elements</a:t>
            </a:r>
            <a:endParaRPr b="1"/>
          </a:p>
        </p:txBody>
      </p:sp>
      <p:pic>
        <p:nvPicPr>
          <p:cNvPr id="151" name="Google Shape;15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3" name="Google Shape;153;p21"/>
          <p:cNvGraphicFramePr/>
          <p:nvPr/>
        </p:nvGraphicFramePr>
        <p:xfrm>
          <a:off x="359950" y="1489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{DBA28643-4AF7-4882-A934-7C16C6406A63}</a:tableStyleId>
              </a:tblPr>
              <a:tblGrid>
                <a:gridCol w="871050"/>
                <a:gridCol w="2216025"/>
                <a:gridCol w="5337025"/>
              </a:tblGrid>
              <a:tr h="4265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Designation</a:t>
                      </a:r>
                      <a:endParaRPr b="1" sz="11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CPE</a:t>
                      </a:r>
                      <a:endParaRPr b="1" sz="11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68575" marL="68575"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Critical Characteristics</a:t>
                      </a:r>
                      <a:endParaRPr b="1" sz="11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68575" marL="68575"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472C4"/>
                    </a:solidFill>
                  </a:tcPr>
                </a:tc>
              </a:tr>
              <a:tr h="633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CPE-2.1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650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Engine Control Loop                         (ECM)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68575" marL="68575">
                    <a:lnT cap="flat" cmpd="sng" w="12650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Control </a:t>
                      </a: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algorithms</a:t>
                      </a: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are inherently complex and require additional validation prior to implementation. Certification through the </a:t>
                      </a:r>
                      <a:r>
                        <a:rPr b="1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of an engine analog is necessary</a:t>
                      </a: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68575" marL="68575"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3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CPE-2.2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650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Engine Sensors                                   (ECM)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68575" marL="68575">
                    <a:lnT cap="flat" cmpd="sng" w="12650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Coordination of engine sensor data </a:t>
                      </a: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acquisition</a:t>
                      </a: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with its utilization by the processor is critical. </a:t>
                      </a:r>
                      <a:r>
                        <a:rPr b="1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Without accurate sensor data, the engine cannot safely operate</a:t>
                      </a: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68575" marL="68575"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</a:tr>
              <a:tr h="633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CPE-3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650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Communication from User to Engine  (ECU)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68575" marL="68575">
                    <a:lnT cap="flat" cmpd="sng" w="12650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During initial testing and product development user oversight will        </a:t>
                      </a:r>
                      <a:r>
                        <a:rPr b="1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verify safe operation and monitor for anomalies</a:t>
                      </a: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 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68575" marL="68575"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54" name="Google Shape;154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