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comment1.xml" ContentType="application/vnd.openxmlformats-officedocument.presentationml.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omments/comment2.xml" ContentType="application/vnd.openxmlformats-officedocument.presentationml.comment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Lst>
  <p:sldSz cx="12192000" cy="6858000"/>
  <p:notesSz cx="6858000" cy="9144000"/>
  <p:embeddedFontLst>
    <p:embeddedFont>
      <p:font typeface="Cambria Math" panose="02040503050406030204" pitchFamily="18" charset="0"/>
      <p:regular r:id="rId107"/>
    </p:embeddedFont>
    <p:embeddedFont>
      <p:font typeface="Roboto" panose="02000000000000000000" pitchFamily="2" charset="0"/>
      <p:regular r:id="rId108"/>
      <p:bold r:id="rId109"/>
      <p:italic r:id="rId110"/>
      <p:boldItalic r:id="rId111"/>
    </p:embeddedFont>
    <p:embeddedFont>
      <p:font typeface="Calibri" panose="020F0502020204030204" pitchFamily="34"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88">
          <p15:clr>
            <a:srgbClr val="9AA0A6"/>
          </p15:clr>
        </p15:guide>
        <p15:guide id="2" pos="1872">
          <p15:clr>
            <a:srgbClr val="9AA0A6"/>
          </p15:clr>
        </p15:guide>
        <p15:guide id="4" pos="6912">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7" roundtripDataSignature="AMtx7mifsjhV8xchUxurEBCX3KxFIrRN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eesh Balla" initials="" lastIdx="1" clrIdx="0"/>
  <p:cmAuthor id="1" name="Cesario Garci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7B528C-4E89-4266-A25A-72D1FAA4D567}">
  <a:tblStyle styleId="{027B528C-4E89-4266-A25A-72D1FAA4D5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EF9776-B9C8-48AB-82AD-CAF02ED2EC7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guide orient="horz" pos="3888"/>
        <p:guide pos="1872"/>
        <p:guide pos="69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customschemas.google.com/relationships/presentationmetadata" Target="meta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font" Target="fonts/font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7.fntdata"/><Relationship Id="rId11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14" Type="http://schemas.openxmlformats.org/officeDocument/2006/relationships/font" Target="fonts/font8.fntdata"/><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4.fntdata"/><Relationship Id="rId115" Type="http://schemas.openxmlformats.org/officeDocument/2006/relationships/font" Target="fonts/font9.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1-29T02:26:51.156" idx="1">
    <p:pos x="6000" y="0"/>
    <p:text>Need to keep updating</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R-Mc5B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29T05:06:36.087" idx="1">
    <p:pos x="6000" y="0"/>
    <p:text>servo pic fixism</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SP5sph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f6cdbea7f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f6cdbea7f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89" name="Google Shape;89;gf6cdbea7f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5f6e92913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5f6e92913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Phase 1 applicable numbers: temp range 30F-100F</a:t>
            </a:r>
            <a:endParaRPr/>
          </a:p>
          <a:p>
            <a:pPr marL="0" lvl="0" indent="0" algn="l" rtl="0">
              <a:lnSpc>
                <a:spcPct val="100000"/>
              </a:lnSpc>
              <a:spcBef>
                <a:spcPts val="0"/>
              </a:spcBef>
              <a:spcAft>
                <a:spcPts val="0"/>
              </a:spcAft>
              <a:buSzPts val="1400"/>
              <a:buNone/>
            </a:pPr>
            <a:r>
              <a:rPr lang="en-US"/>
              <a:t>Phase 2 applicable numbers: separates at x time, vids start at x time, angle 68-72, force for springs x</a:t>
            </a:r>
            <a:endParaRPr/>
          </a:p>
          <a:p>
            <a:pPr marL="0" lvl="0" indent="0" algn="l" rtl="0">
              <a:lnSpc>
                <a:spcPct val="100000"/>
              </a:lnSpc>
              <a:spcBef>
                <a:spcPts val="0"/>
              </a:spcBef>
              <a:spcAft>
                <a:spcPts val="0"/>
              </a:spcAft>
              <a:buSzPts val="1400"/>
              <a:buNone/>
            </a:pPr>
            <a:r>
              <a:rPr lang="en-US"/>
              <a:t>Phase 3 applicable numbers: TBD distance, fov 360, resolution 5760x2880@30FPS</a:t>
            </a:r>
            <a:endParaRPr/>
          </a:p>
          <a:p>
            <a:pPr marL="0" lvl="0" indent="0" algn="l" rtl="0">
              <a:lnSpc>
                <a:spcPct val="100000"/>
              </a:lnSpc>
              <a:spcBef>
                <a:spcPts val="0"/>
              </a:spcBef>
              <a:spcAft>
                <a:spcPts val="0"/>
              </a:spcAft>
              <a:buSzPts val="1400"/>
              <a:buNone/>
            </a:pPr>
            <a:r>
              <a:rPr lang="en-US"/>
              <a:t>Phase 4 applicable numbers: separation rate x, ballistic coeff x, thermal x</a:t>
            </a:r>
            <a:endParaRPr/>
          </a:p>
          <a:p>
            <a:pPr marL="0" lvl="0" indent="0" algn="l" rtl="0">
              <a:lnSpc>
                <a:spcPct val="100000"/>
              </a:lnSpc>
              <a:spcBef>
                <a:spcPts val="0"/>
              </a:spcBef>
              <a:spcAft>
                <a:spcPts val="0"/>
              </a:spcAft>
              <a:buSzPts val="1400"/>
              <a:buNone/>
            </a:pPr>
            <a:r>
              <a:rPr lang="en-US"/>
              <a:t>Phase 5 applicable numbers: distance radius x, time to find x, impact x</a:t>
            </a:r>
            <a:endParaRPr/>
          </a:p>
        </p:txBody>
      </p:sp>
      <p:sp>
        <p:nvSpPr>
          <p:cNvPr id="216" name="Google Shape;216;gf5f6e92913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10481d8c6d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10481d8c6d5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7" name="Google Shape;1627;g10481d8c6d5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10481d8c6d5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10481d8c6d5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Pushy fixy</a:t>
            </a:r>
            <a:endParaRPr/>
          </a:p>
        </p:txBody>
      </p:sp>
      <p:sp>
        <p:nvSpPr>
          <p:cNvPr id="1638" name="Google Shape;1638;g10481d8c6d5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10481d8c6d5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10481d8c6d5_1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9" name="Google Shape;1649;g10481d8c6d5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1048ce1a98d_8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9" name="Google Shape;1659;g1048ce1a98d_8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0" name="Google Shape;1660;g1048ce1a98d_8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1048ce1a98d_8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1048ce1a98d_8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9" name="Google Shape;1669;g1048ce1a98d_8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f15eacb9d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f15eacb9d1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f15eacb9d1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f7a9bec428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f7a9bec428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1000"/>
              </a:spcBef>
              <a:spcAft>
                <a:spcPts val="0"/>
              </a:spcAft>
              <a:buClr>
                <a:schemeClr val="dk1"/>
              </a:buClr>
              <a:buSzPts val="2800"/>
              <a:buFont typeface="Arial"/>
              <a:buNone/>
            </a:pPr>
            <a:r>
              <a:rPr lang="en-US" sz="500"/>
              <a:t>Volume constraints</a:t>
            </a:r>
            <a:endParaRPr sz="500"/>
          </a:p>
        </p:txBody>
      </p:sp>
      <p:sp>
        <p:nvSpPr>
          <p:cNvPr id="245" name="Google Shape;245;gf7a9bec428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02c39b6933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02c39b6933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 know this isn’t the up-to-date CAD model, but we can replace the image later.  This is just a Sarah thought.</a:t>
            </a:r>
            <a:endParaRPr/>
          </a:p>
        </p:txBody>
      </p:sp>
      <p:sp>
        <p:nvSpPr>
          <p:cNvPr id="269" name="Google Shape;269;g102c39b6933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02d31eee5f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102d31eee5f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85750" algn="l" rtl="0">
              <a:lnSpc>
                <a:spcPct val="70000"/>
              </a:lnSpc>
              <a:spcBef>
                <a:spcPts val="1000"/>
              </a:spcBef>
              <a:spcAft>
                <a:spcPts val="0"/>
              </a:spcAft>
              <a:buClr>
                <a:schemeClr val="dk1"/>
              </a:buClr>
              <a:buSzPts val="900"/>
              <a:buChar char="•"/>
            </a:pPr>
            <a:r>
              <a:rPr lang="en-US" sz="900" b="1">
                <a:latin typeface="Arial"/>
                <a:ea typeface="Arial"/>
                <a:cs typeface="Arial"/>
                <a:sym typeface="Arial"/>
              </a:rPr>
              <a:t>Trigger for Ejection:                              </a:t>
            </a:r>
            <a:endParaRPr sz="900">
              <a:latin typeface="Arial"/>
              <a:ea typeface="Arial"/>
              <a:cs typeface="Arial"/>
              <a:sym typeface="Arial"/>
            </a:endParaRPr>
          </a:p>
          <a:p>
            <a:pPr marL="914400" lvl="0" indent="0" algn="l" rtl="0">
              <a:lnSpc>
                <a:spcPct val="70000"/>
              </a:lnSpc>
              <a:spcBef>
                <a:spcPts val="1000"/>
              </a:spcBef>
              <a:spcAft>
                <a:spcPts val="0"/>
              </a:spcAft>
              <a:buSzPts val="2800"/>
              <a:buNone/>
            </a:pPr>
            <a:r>
              <a:rPr lang="en-US" sz="900">
                <a:latin typeface="Arial"/>
                <a:ea typeface="Arial"/>
                <a:cs typeface="Arial"/>
                <a:sym typeface="Arial"/>
              </a:rPr>
              <a:t>LaserPING Rangefinder </a:t>
            </a:r>
            <a:endParaRPr sz="900">
              <a:latin typeface="Arial"/>
              <a:ea typeface="Arial"/>
              <a:cs typeface="Arial"/>
              <a:sym typeface="Arial"/>
            </a:endParaRPr>
          </a:p>
          <a:p>
            <a:pPr marL="914400" lvl="0" indent="0" algn="l" rtl="0">
              <a:lnSpc>
                <a:spcPct val="70000"/>
              </a:lnSpc>
              <a:spcBef>
                <a:spcPts val="1000"/>
              </a:spcBef>
              <a:spcAft>
                <a:spcPts val="0"/>
              </a:spcAft>
              <a:buSzPts val="2800"/>
              <a:buNone/>
            </a:pPr>
            <a:endParaRPr sz="900">
              <a:latin typeface="Arial"/>
              <a:ea typeface="Arial"/>
              <a:cs typeface="Arial"/>
              <a:sym typeface="Arial"/>
            </a:endParaRPr>
          </a:p>
          <a:p>
            <a:pPr marL="457200" lvl="0" indent="-285750" algn="l" rtl="0">
              <a:lnSpc>
                <a:spcPct val="70000"/>
              </a:lnSpc>
              <a:spcBef>
                <a:spcPts val="1000"/>
              </a:spcBef>
              <a:spcAft>
                <a:spcPts val="0"/>
              </a:spcAft>
              <a:buClr>
                <a:schemeClr val="dk1"/>
              </a:buClr>
              <a:buSzPts val="900"/>
              <a:buChar char="•"/>
            </a:pPr>
            <a:r>
              <a:rPr lang="en-US" sz="900" b="1">
                <a:latin typeface="Arial"/>
                <a:ea typeface="Arial"/>
                <a:cs typeface="Arial"/>
                <a:sym typeface="Arial"/>
              </a:rPr>
              <a:t>Camera Ejection Device (CED)</a:t>
            </a:r>
            <a:endParaRPr sz="900" b="1">
              <a:latin typeface="Arial"/>
              <a:ea typeface="Arial"/>
              <a:cs typeface="Arial"/>
              <a:sym typeface="Arial"/>
            </a:endParaRPr>
          </a:p>
          <a:p>
            <a:pPr marL="0" lvl="0" indent="0" algn="l" rtl="0">
              <a:lnSpc>
                <a:spcPct val="70000"/>
              </a:lnSpc>
              <a:spcBef>
                <a:spcPts val="1000"/>
              </a:spcBef>
              <a:spcAft>
                <a:spcPts val="0"/>
              </a:spcAft>
              <a:buSzPts val="1100"/>
              <a:buNone/>
            </a:pPr>
            <a:r>
              <a:rPr lang="en-US" sz="900" b="1">
                <a:latin typeface="Arial"/>
                <a:ea typeface="Arial"/>
                <a:cs typeface="Arial"/>
                <a:sym typeface="Arial"/>
              </a:rPr>
              <a:t>		</a:t>
            </a:r>
            <a:r>
              <a:rPr lang="en-US" sz="900">
                <a:latin typeface="Arial"/>
                <a:ea typeface="Arial"/>
                <a:cs typeface="Arial"/>
                <a:sym typeface="Arial"/>
              </a:rPr>
              <a:t>Ejection Springs</a:t>
            </a:r>
            <a:endParaRPr sz="900">
              <a:latin typeface="Arial"/>
              <a:ea typeface="Arial"/>
              <a:cs typeface="Arial"/>
              <a:sym typeface="Arial"/>
            </a:endParaRPr>
          </a:p>
          <a:p>
            <a:pPr marL="0" lvl="0" indent="0" algn="l" rtl="0">
              <a:lnSpc>
                <a:spcPct val="70000"/>
              </a:lnSpc>
              <a:spcBef>
                <a:spcPts val="1000"/>
              </a:spcBef>
              <a:spcAft>
                <a:spcPts val="0"/>
              </a:spcAft>
              <a:buSzPts val="1100"/>
              <a:buNone/>
            </a:pPr>
            <a:r>
              <a:rPr lang="en-US" sz="900">
                <a:latin typeface="Arial"/>
                <a:ea typeface="Arial"/>
                <a:cs typeface="Arial"/>
                <a:sym typeface="Arial"/>
              </a:rPr>
              <a:t>		</a:t>
            </a:r>
            <a:endParaRPr sz="900">
              <a:latin typeface="Arial"/>
              <a:ea typeface="Arial"/>
              <a:cs typeface="Arial"/>
              <a:sym typeface="Arial"/>
            </a:endParaRPr>
          </a:p>
          <a:p>
            <a:pPr marL="0" lvl="0" indent="0" algn="l" rtl="0">
              <a:lnSpc>
                <a:spcPct val="70000"/>
              </a:lnSpc>
              <a:spcBef>
                <a:spcPts val="1000"/>
              </a:spcBef>
              <a:spcAft>
                <a:spcPts val="0"/>
              </a:spcAft>
              <a:buSzPts val="1100"/>
              <a:buNone/>
            </a:pPr>
            <a:r>
              <a:rPr lang="en-US" sz="900">
                <a:latin typeface="Arial"/>
                <a:ea typeface="Arial"/>
                <a:cs typeface="Arial"/>
                <a:sym typeface="Arial"/>
              </a:rPr>
              <a:t>		Lock for Ejection</a:t>
            </a:r>
            <a:endParaRPr sz="100"/>
          </a:p>
        </p:txBody>
      </p:sp>
      <p:sp>
        <p:nvSpPr>
          <p:cNvPr id="285" name="Google Shape;285;g102d31eee5f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f0029950c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f0029950cd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85750" algn="l" rtl="0">
              <a:lnSpc>
                <a:spcPct val="70000"/>
              </a:lnSpc>
              <a:spcBef>
                <a:spcPts val="1000"/>
              </a:spcBef>
              <a:spcAft>
                <a:spcPts val="0"/>
              </a:spcAft>
              <a:buClr>
                <a:schemeClr val="dk1"/>
              </a:buClr>
              <a:buSzPts val="900"/>
              <a:buChar char="•"/>
            </a:pPr>
            <a:r>
              <a:rPr lang="en-US" sz="900" b="1">
                <a:latin typeface="Arial"/>
                <a:ea typeface="Arial"/>
                <a:cs typeface="Arial"/>
                <a:sym typeface="Arial"/>
              </a:rPr>
              <a:t>Trigger for Ejection:                              </a:t>
            </a:r>
            <a:endParaRPr sz="900">
              <a:latin typeface="Arial"/>
              <a:ea typeface="Arial"/>
              <a:cs typeface="Arial"/>
              <a:sym typeface="Arial"/>
            </a:endParaRPr>
          </a:p>
          <a:p>
            <a:pPr marL="914400" lvl="0" indent="0" algn="l" rtl="0">
              <a:lnSpc>
                <a:spcPct val="70000"/>
              </a:lnSpc>
              <a:spcBef>
                <a:spcPts val="1000"/>
              </a:spcBef>
              <a:spcAft>
                <a:spcPts val="0"/>
              </a:spcAft>
              <a:buClr>
                <a:schemeClr val="dk1"/>
              </a:buClr>
              <a:buSzPts val="2800"/>
              <a:buFont typeface="Arial"/>
              <a:buNone/>
            </a:pPr>
            <a:r>
              <a:rPr lang="en-US" sz="900">
                <a:latin typeface="Arial"/>
                <a:ea typeface="Arial"/>
                <a:cs typeface="Arial"/>
                <a:sym typeface="Arial"/>
              </a:rPr>
              <a:t>LaserPING Rangefinder </a:t>
            </a:r>
            <a:endParaRPr sz="900">
              <a:latin typeface="Arial"/>
              <a:ea typeface="Arial"/>
              <a:cs typeface="Arial"/>
              <a:sym typeface="Arial"/>
            </a:endParaRPr>
          </a:p>
          <a:p>
            <a:pPr marL="914400" lvl="0" indent="0" algn="l" rtl="0">
              <a:lnSpc>
                <a:spcPct val="70000"/>
              </a:lnSpc>
              <a:spcBef>
                <a:spcPts val="1000"/>
              </a:spcBef>
              <a:spcAft>
                <a:spcPts val="0"/>
              </a:spcAft>
              <a:buClr>
                <a:schemeClr val="dk1"/>
              </a:buClr>
              <a:buSzPts val="2800"/>
              <a:buFont typeface="Arial"/>
              <a:buNone/>
            </a:pPr>
            <a:endParaRPr sz="900">
              <a:latin typeface="Arial"/>
              <a:ea typeface="Arial"/>
              <a:cs typeface="Arial"/>
              <a:sym typeface="Arial"/>
            </a:endParaRPr>
          </a:p>
          <a:p>
            <a:pPr marL="457200" lvl="0" indent="-285750" algn="l" rtl="0">
              <a:lnSpc>
                <a:spcPct val="70000"/>
              </a:lnSpc>
              <a:spcBef>
                <a:spcPts val="1000"/>
              </a:spcBef>
              <a:spcAft>
                <a:spcPts val="0"/>
              </a:spcAft>
              <a:buClr>
                <a:schemeClr val="dk1"/>
              </a:buClr>
              <a:buSzPts val="900"/>
              <a:buChar char="•"/>
            </a:pPr>
            <a:r>
              <a:rPr lang="en-US" sz="900" b="1">
                <a:latin typeface="Arial"/>
                <a:ea typeface="Arial"/>
                <a:cs typeface="Arial"/>
                <a:sym typeface="Arial"/>
              </a:rPr>
              <a:t>Camera Ejection Device (CED)</a:t>
            </a:r>
            <a:endParaRPr sz="900" b="1">
              <a:latin typeface="Arial"/>
              <a:ea typeface="Arial"/>
              <a:cs typeface="Arial"/>
              <a:sym typeface="Arial"/>
            </a:endParaRPr>
          </a:p>
          <a:p>
            <a:pPr marL="0" lvl="0" indent="0" algn="l" rtl="0">
              <a:lnSpc>
                <a:spcPct val="70000"/>
              </a:lnSpc>
              <a:spcBef>
                <a:spcPts val="1000"/>
              </a:spcBef>
              <a:spcAft>
                <a:spcPts val="0"/>
              </a:spcAft>
              <a:buClr>
                <a:schemeClr val="dk1"/>
              </a:buClr>
              <a:buSzPts val="1100"/>
              <a:buFont typeface="Arial"/>
              <a:buNone/>
            </a:pPr>
            <a:r>
              <a:rPr lang="en-US" sz="900" b="1">
                <a:latin typeface="Arial"/>
                <a:ea typeface="Arial"/>
                <a:cs typeface="Arial"/>
                <a:sym typeface="Arial"/>
              </a:rPr>
              <a:t>		</a:t>
            </a:r>
            <a:r>
              <a:rPr lang="en-US" sz="900">
                <a:latin typeface="Arial"/>
                <a:ea typeface="Arial"/>
                <a:cs typeface="Arial"/>
                <a:sym typeface="Arial"/>
              </a:rPr>
              <a:t>Ejection Springs</a:t>
            </a:r>
            <a:endParaRPr sz="900">
              <a:latin typeface="Arial"/>
              <a:ea typeface="Arial"/>
              <a:cs typeface="Arial"/>
              <a:sym typeface="Arial"/>
            </a:endParaRPr>
          </a:p>
          <a:p>
            <a:pPr marL="0" lvl="0" indent="0" algn="l" rtl="0">
              <a:lnSpc>
                <a:spcPct val="70000"/>
              </a:lnSpc>
              <a:spcBef>
                <a:spcPts val="1000"/>
              </a:spcBef>
              <a:spcAft>
                <a:spcPts val="0"/>
              </a:spcAft>
              <a:buClr>
                <a:schemeClr val="dk1"/>
              </a:buClr>
              <a:buSzPts val="1100"/>
              <a:buFont typeface="Arial"/>
              <a:buNone/>
            </a:pPr>
            <a:r>
              <a:rPr lang="en-US" sz="900">
                <a:latin typeface="Arial"/>
                <a:ea typeface="Arial"/>
                <a:cs typeface="Arial"/>
                <a:sym typeface="Arial"/>
              </a:rPr>
              <a:t>		</a:t>
            </a:r>
            <a:endParaRPr sz="900">
              <a:latin typeface="Arial"/>
              <a:ea typeface="Arial"/>
              <a:cs typeface="Arial"/>
              <a:sym typeface="Arial"/>
            </a:endParaRPr>
          </a:p>
          <a:p>
            <a:pPr marL="0" lvl="0" indent="0" algn="l" rtl="0">
              <a:lnSpc>
                <a:spcPct val="70000"/>
              </a:lnSpc>
              <a:spcBef>
                <a:spcPts val="1000"/>
              </a:spcBef>
              <a:spcAft>
                <a:spcPts val="0"/>
              </a:spcAft>
              <a:buClr>
                <a:schemeClr val="dk1"/>
              </a:buClr>
              <a:buSzPts val="1100"/>
              <a:buFont typeface="Arial"/>
              <a:buNone/>
            </a:pPr>
            <a:r>
              <a:rPr lang="en-US" sz="900">
                <a:latin typeface="Arial"/>
                <a:ea typeface="Arial"/>
                <a:cs typeface="Arial"/>
                <a:sym typeface="Arial"/>
              </a:rPr>
              <a:t>		Lock for Ejection</a:t>
            </a:r>
            <a:endParaRPr sz="100"/>
          </a:p>
        </p:txBody>
      </p:sp>
      <p:sp>
        <p:nvSpPr>
          <p:cNvPr id="300" name="Google Shape;300;gf0029950cd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0289086dd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10289086ddb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Camera Specs need to  be added</a:t>
            </a:r>
            <a:endParaRPr/>
          </a:p>
        </p:txBody>
      </p:sp>
      <p:sp>
        <p:nvSpPr>
          <p:cNvPr id="325" name="Google Shape;325;g10289086ddb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0289086dd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10289086ddb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Helps with thermally protecting camera from reentry temperatures</a:t>
            </a:r>
            <a:endParaRPr/>
          </a:p>
        </p:txBody>
      </p:sp>
      <p:sp>
        <p:nvSpPr>
          <p:cNvPr id="345" name="Google Shape;345;g10289086ddb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8ce1a98d_1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048ce1a98d_1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1048ce1a98d_1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0200993643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0200993643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Update</a:t>
            </a:r>
            <a:endParaRPr/>
          </a:p>
        </p:txBody>
      </p:sp>
      <p:sp>
        <p:nvSpPr>
          <p:cNvPr id="373" name="Google Shape;373;g10200993643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efe4385dd1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efe4385dd1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gefe4385dd1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f519d51c3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f519d51c3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gf519d51c3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02c39b6933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102c39b6933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102c39b6933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f54d0fd63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f54d0fd63f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f54d0fd63f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020099364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020099364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1020099364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02c39b6933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02c39b6933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Include equations from spring analyses.</a:t>
            </a:r>
            <a:endParaRPr/>
          </a:p>
          <a:p>
            <a:pPr marL="0" lvl="0" indent="0" algn="l" rtl="0">
              <a:spcBef>
                <a:spcPts val="0"/>
              </a:spcBef>
              <a:spcAft>
                <a:spcPts val="0"/>
              </a:spcAft>
              <a:buNone/>
            </a:pPr>
            <a:r>
              <a:rPr lang="en-US"/>
              <a:t>Where did the k = spring geometric and material properties equation come from?</a:t>
            </a:r>
            <a:endParaRPr/>
          </a:p>
          <a:p>
            <a:pPr marL="0" lvl="0" indent="0" algn="l" rtl="0">
              <a:spcBef>
                <a:spcPts val="0"/>
              </a:spcBef>
              <a:spcAft>
                <a:spcPts val="0"/>
              </a:spcAft>
              <a:buClr>
                <a:schemeClr val="dk1"/>
              </a:buClr>
              <a:buSzPts val="1100"/>
              <a:buFont typeface="Arial"/>
              <a:buNone/>
            </a:pPr>
            <a:endParaRPr/>
          </a:p>
        </p:txBody>
      </p:sp>
      <p:sp>
        <p:nvSpPr>
          <p:cNvPr id="448" name="Google Shape;448;g102c39b6933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0200993643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0200993643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Include CAD model showing angle of ejection.</a:t>
            </a:r>
            <a:endParaRPr/>
          </a:p>
          <a:p>
            <a:pPr marL="0" lvl="0" indent="0" algn="l" rtl="0">
              <a:spcBef>
                <a:spcPts val="0"/>
              </a:spcBef>
              <a:spcAft>
                <a:spcPts val="0"/>
              </a:spcAft>
              <a:buNone/>
            </a:pPr>
            <a:r>
              <a:rPr lang="en-US"/>
              <a:t>Include location of CCEC relative to CC based on different angles of ejection. </a:t>
            </a:r>
            <a:endParaRPr/>
          </a:p>
          <a:p>
            <a:pPr marL="0" lvl="0" indent="0" algn="l" rtl="0">
              <a:spcBef>
                <a:spcPts val="0"/>
              </a:spcBef>
              <a:spcAft>
                <a:spcPts val="0"/>
              </a:spcAft>
              <a:buNone/>
            </a:pPr>
            <a:r>
              <a:rPr lang="en-US"/>
              <a:t>Error ellipses at end of media capture</a:t>
            </a:r>
            <a:endParaRPr/>
          </a:p>
          <a:p>
            <a:pPr marL="0" lvl="0" indent="0" algn="l" rtl="0">
              <a:spcBef>
                <a:spcPts val="0"/>
              </a:spcBef>
              <a:spcAft>
                <a:spcPts val="0"/>
              </a:spcAft>
              <a:buNone/>
            </a:pPr>
            <a:r>
              <a:rPr lang="en-US"/>
              <a:t>change CED acronym</a:t>
            </a:r>
            <a:endParaRPr/>
          </a:p>
        </p:txBody>
      </p:sp>
      <p:sp>
        <p:nvSpPr>
          <p:cNvPr id="468" name="Google Shape;468;g10200993643_0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02c39b6933_0_9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02c39b6933_0_9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Explain how laser range finder (with plume laser) will make this happen.</a:t>
            </a:r>
            <a:endParaRPr/>
          </a:p>
          <a:p>
            <a:pPr marL="0" lvl="0" indent="0" algn="l" rtl="0">
              <a:spcBef>
                <a:spcPts val="0"/>
              </a:spcBef>
              <a:spcAft>
                <a:spcPts val="0"/>
              </a:spcAft>
              <a:buNone/>
            </a:pPr>
            <a:r>
              <a:rPr lang="en-US"/>
              <a:t>Include diagram of laser range finder plume (FOV) looking at the CC to ensure the laser range finder will see the CC separate.  Include distance the CC will be at when range finder detects it.</a:t>
            </a:r>
            <a:endParaRPr/>
          </a:p>
          <a:p>
            <a:pPr marL="0" lvl="0" indent="0" algn="l" rtl="0">
              <a:spcBef>
                <a:spcPts val="0"/>
              </a:spcBef>
              <a:spcAft>
                <a:spcPts val="0"/>
              </a:spcAft>
              <a:buNone/>
            </a:pPr>
            <a:r>
              <a:rPr lang="en-US"/>
              <a:t>Include error ellipses to show how the laserPING Rangefinder can still capture CC/Booster separation for different ejection time/angles.</a:t>
            </a:r>
            <a:endParaRPr/>
          </a:p>
          <a:p>
            <a:pPr marL="0" lvl="0" indent="0" algn="l" rtl="0">
              <a:spcBef>
                <a:spcPts val="0"/>
              </a:spcBef>
              <a:spcAft>
                <a:spcPts val="0"/>
              </a:spcAft>
              <a:buNone/>
            </a:pPr>
            <a:r>
              <a:rPr lang="en-US"/>
              <a:t>May go in backup slides.</a:t>
            </a:r>
            <a:endParaRPr/>
          </a:p>
          <a:p>
            <a:pPr marL="0" lvl="0" indent="0" algn="l" rtl="0">
              <a:spcBef>
                <a:spcPts val="0"/>
              </a:spcBef>
              <a:spcAft>
                <a:spcPts val="0"/>
              </a:spcAft>
              <a:buNone/>
            </a:pPr>
            <a:r>
              <a:rPr lang="en-US"/>
              <a:t>Work w/ Cesario and Vicki.</a:t>
            </a:r>
            <a:endParaRPr/>
          </a:p>
        </p:txBody>
      </p:sp>
      <p:sp>
        <p:nvSpPr>
          <p:cNvPr id="502" name="Google Shape;502;g102c39b6933_0_9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2dc9a9743_2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02dc9a9743_2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Rotational dynamics model baby!</a:t>
            </a:r>
            <a:endParaRPr/>
          </a:p>
          <a:p>
            <a:pPr marL="0" lvl="0" indent="0" algn="l" rtl="0">
              <a:spcBef>
                <a:spcPts val="0"/>
              </a:spcBef>
              <a:spcAft>
                <a:spcPts val="0"/>
              </a:spcAft>
              <a:buNone/>
            </a:pPr>
            <a:r>
              <a:rPr lang="en-US"/>
              <a:t>Work w/ Zach on this one for rotational dynamics.  Work with Jack &amp; Gio for CAD design.</a:t>
            </a:r>
            <a:endParaRPr/>
          </a:p>
          <a:p>
            <a:pPr marL="0" lvl="0" indent="0" algn="l" rtl="0">
              <a:spcBef>
                <a:spcPts val="0"/>
              </a:spcBef>
              <a:spcAft>
                <a:spcPts val="0"/>
              </a:spcAft>
              <a:buNone/>
            </a:pPr>
            <a:r>
              <a:rPr lang="en-US"/>
              <a:t>Include the CCEC CAD model showing the camera.</a:t>
            </a:r>
            <a:endParaRPr/>
          </a:p>
          <a:p>
            <a:pPr marL="0" lvl="0" indent="0" algn="l" rtl="0">
              <a:spcBef>
                <a:spcPts val="0"/>
              </a:spcBef>
              <a:spcAft>
                <a:spcPts val="0"/>
              </a:spcAft>
              <a:buNone/>
            </a:pPr>
            <a:r>
              <a:rPr lang="en-US"/>
              <a:t>Include the CCEC CAD model showing the flat plate that mitigates potential rotations.</a:t>
            </a:r>
            <a:endParaRPr/>
          </a:p>
        </p:txBody>
      </p:sp>
      <p:sp>
        <p:nvSpPr>
          <p:cNvPr id="552" name="Google Shape;552;g102dc9a9743_2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0200993643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0200993643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will have to explain that our customer wanted us to design the “optimal” camera, though the camera we have in our possession may not be that camera.  We do not have the funds $$$ to purchase the perfect camera.</a:t>
            </a:r>
            <a:endParaRPr/>
          </a:p>
          <a:p>
            <a:pPr marL="0" lvl="0" indent="0" algn="l" rtl="0">
              <a:spcBef>
                <a:spcPts val="0"/>
              </a:spcBef>
              <a:spcAft>
                <a:spcPts val="0"/>
              </a:spcAft>
              <a:buNone/>
            </a:pPr>
            <a:r>
              <a:rPr lang="en-US"/>
              <a:t>Work w/ Sarah.</a:t>
            </a:r>
            <a:endParaRPr/>
          </a:p>
          <a:p>
            <a:pPr marL="0" lvl="0" indent="0" algn="l" rtl="0">
              <a:spcBef>
                <a:spcPts val="0"/>
              </a:spcBef>
              <a:spcAft>
                <a:spcPts val="0"/>
              </a:spcAft>
              <a:buNone/>
            </a:pPr>
            <a:r>
              <a:rPr lang="en-US"/>
              <a:t>Add the pixel figure from PDR that takahashi liked. Make changes that Akos said about it</a:t>
            </a:r>
            <a:endParaRPr/>
          </a:p>
        </p:txBody>
      </p:sp>
      <p:sp>
        <p:nvSpPr>
          <p:cNvPr id="570" name="Google Shape;570;g10200993643_0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02dc9a9743_2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02dc9a9743_2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Temperature of surface contacting camera was modeled in ANSYS.  Assumed initial surface temp of battery = initial surface temp of camera = ambient temp in fin box.</a:t>
            </a:r>
            <a:endParaRPr/>
          </a:p>
          <a:p>
            <a:pPr marL="0" lvl="0" indent="0" algn="l" rtl="0">
              <a:spcBef>
                <a:spcPts val="0"/>
              </a:spcBef>
              <a:spcAft>
                <a:spcPts val="0"/>
              </a:spcAft>
              <a:buNone/>
            </a:pPr>
            <a:r>
              <a:rPr lang="en-US"/>
              <a:t>Battery will produce some heat that will warm it up (about 4 deg F)</a:t>
            </a:r>
            <a:endParaRPr/>
          </a:p>
          <a:p>
            <a:pPr marL="0" lvl="0" indent="0" algn="l" rtl="0">
              <a:spcBef>
                <a:spcPts val="0"/>
              </a:spcBef>
              <a:spcAft>
                <a:spcPts val="0"/>
              </a:spcAft>
              <a:buClr>
                <a:schemeClr val="dk1"/>
              </a:buClr>
              <a:buSzPts val="1100"/>
              <a:buFont typeface="Arial"/>
              <a:buNone/>
            </a:pPr>
            <a:r>
              <a:rPr lang="en-US"/>
              <a:t>Work w/ Aneesh, Jesse, Sarah, and Gio.</a:t>
            </a:r>
            <a:endParaRPr/>
          </a:p>
          <a:p>
            <a:pPr marL="0" lvl="0" indent="0" algn="l" rtl="0">
              <a:spcBef>
                <a:spcPts val="0"/>
              </a:spcBef>
              <a:spcAft>
                <a:spcPts val="0"/>
              </a:spcAft>
              <a:buNone/>
            </a:pPr>
            <a:endParaRPr/>
          </a:p>
        </p:txBody>
      </p:sp>
      <p:sp>
        <p:nvSpPr>
          <p:cNvPr id="586" name="Google Shape;586;g102dc9a9743_2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fe4385dd1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efe4385dd1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efe4385dd1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0200993643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0200993643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Include a lil bit of a mass breakdown here?  That may not be too bad.</a:t>
            </a:r>
            <a:endParaRPr/>
          </a:p>
          <a:p>
            <a:pPr marL="0" lvl="0" indent="0" algn="l" rtl="0">
              <a:spcBef>
                <a:spcPts val="0"/>
              </a:spcBef>
              <a:spcAft>
                <a:spcPts val="0"/>
              </a:spcAft>
              <a:buNone/>
            </a:pPr>
            <a:endParaRPr/>
          </a:p>
        </p:txBody>
      </p:sp>
      <p:sp>
        <p:nvSpPr>
          <p:cNvPr id="602" name="Google Shape;602;g10200993643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044a7d92e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044a7d92e3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Insert CAD model with (approximate or exact) CG.  It should show the impact of the ballast weight (i.e. an off-center CG).  </a:t>
            </a:r>
            <a:endParaRPr/>
          </a:p>
          <a:p>
            <a:pPr marL="0" lvl="0" indent="0" algn="l" rtl="0">
              <a:spcBef>
                <a:spcPts val="0"/>
              </a:spcBef>
              <a:spcAft>
                <a:spcPts val="0"/>
              </a:spcAft>
              <a:buClr>
                <a:schemeClr val="dk1"/>
              </a:buClr>
              <a:buSzPts val="1100"/>
              <a:buFont typeface="Arial"/>
              <a:buNone/>
            </a:pPr>
            <a:r>
              <a:rPr lang="en-US"/>
              <a:t>Explain how the ballast weight ensures the camera is far away from aerodynamic heating.</a:t>
            </a:r>
            <a:endParaRPr/>
          </a:p>
        </p:txBody>
      </p:sp>
      <p:sp>
        <p:nvSpPr>
          <p:cNvPr id="618" name="Google Shape;618;g1044a7d92e3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0276ee990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0276ee990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639" name="Google Shape;639;g10276ee990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0200993643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0200993643_0_2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Let’s highlight the requirements we will actually go over and grey out the ones we include in the backup slides!</a:t>
            </a:r>
            <a:endParaRPr/>
          </a:p>
        </p:txBody>
      </p:sp>
      <p:sp>
        <p:nvSpPr>
          <p:cNvPr id="655" name="Google Shape;655;g10200993643_0_2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f54d0fd63f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f54d0fd63f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gf54d0fd63f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048da41ab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048da41ab3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add colors for these</a:t>
            </a:r>
            <a:endParaRPr/>
          </a:p>
        </p:txBody>
      </p:sp>
      <p:sp>
        <p:nvSpPr>
          <p:cNvPr id="684" name="Google Shape;684;g1048da41ab3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043785c3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1043785c3f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MEMORIZE WHAT EACH CPE IS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Mitigation Strategy: “Second rangefinder verifies CC separation data and decreases uncertainty associated with ejection time.”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99" name="Google Shape;699;g1043785c3f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048da41ab3_1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048da41ab3_1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limitations on hardware → certain things we can’t fully test should have higher risk</a:t>
            </a:r>
            <a:endParaRPr/>
          </a:p>
          <a:p>
            <a:pPr marL="0" lvl="0" indent="0" algn="l" rtl="0">
              <a:spcBef>
                <a:spcPts val="0"/>
              </a:spcBef>
              <a:spcAft>
                <a:spcPts val="0"/>
              </a:spcAft>
              <a:buNone/>
            </a:pPr>
            <a:r>
              <a:rPr lang="en-US"/>
              <a:t>error with trajectory</a:t>
            </a:r>
            <a:endParaRPr/>
          </a:p>
          <a:p>
            <a:pPr marL="0" lvl="0" indent="0" algn="l" rtl="0">
              <a:spcBef>
                <a:spcPts val="0"/>
              </a:spcBef>
              <a:spcAft>
                <a:spcPts val="0"/>
              </a:spcAft>
              <a:buNone/>
            </a:pPr>
            <a:endParaRPr/>
          </a:p>
          <a:p>
            <a:pPr marL="0" lvl="0" indent="0" algn="l" rtl="0">
              <a:spcBef>
                <a:spcPts val="0"/>
              </a:spcBef>
              <a:spcAft>
                <a:spcPts val="0"/>
              </a:spcAft>
              <a:buNone/>
            </a:pPr>
            <a:r>
              <a:rPr lang="en-US"/>
              <a:t>Severity/Impact: Major</a:t>
            </a:r>
            <a:endParaRPr/>
          </a:p>
          <a:p>
            <a:pPr marL="0" lvl="0" indent="0" algn="l" rtl="0">
              <a:spcBef>
                <a:spcPts val="0"/>
              </a:spcBef>
              <a:spcAft>
                <a:spcPts val="0"/>
              </a:spcAft>
              <a:buNone/>
            </a:pPr>
            <a:r>
              <a:rPr lang="en-US"/>
              <a:t>Probability: Likely→ Unlikely</a:t>
            </a:r>
            <a:endParaRPr/>
          </a:p>
          <a:p>
            <a:pPr marL="0" lvl="0" indent="0" algn="l" rtl="0">
              <a:spcBef>
                <a:spcPts val="0"/>
              </a:spcBef>
              <a:spcAft>
                <a:spcPts val="0"/>
              </a:spcAft>
              <a:buNone/>
            </a:pPr>
            <a:r>
              <a:rPr lang="en-US"/>
              <a:t>For this risk we could further decrease the probability to be “Rare” given that we can easily test our range finders and ejection trigger as much as needed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3" name="Google Shape;713;g1048da41ab3_1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043785c3f1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043785c3f1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do risk explanation verbally</a:t>
            </a:r>
            <a:endParaRPr/>
          </a:p>
        </p:txBody>
      </p:sp>
      <p:sp>
        <p:nvSpPr>
          <p:cNvPr id="730" name="Google Shape;730;g1043785c3f1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048da41ab3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048da41ab3_1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limitations on hardware → certain things we can’t fully test should have higher risk</a:t>
            </a:r>
            <a:endParaRPr/>
          </a:p>
          <a:p>
            <a:pPr marL="0" lvl="0" indent="0" algn="l" rtl="0">
              <a:spcBef>
                <a:spcPts val="0"/>
              </a:spcBef>
              <a:spcAft>
                <a:spcPts val="0"/>
              </a:spcAft>
              <a:buNone/>
            </a:pPr>
            <a:r>
              <a:rPr lang="en-US"/>
              <a:t>error with trajectory</a:t>
            </a:r>
            <a:endParaRPr/>
          </a:p>
          <a:p>
            <a:pPr marL="0" lvl="0" indent="0" algn="l" rtl="0">
              <a:spcBef>
                <a:spcPts val="0"/>
              </a:spcBef>
              <a:spcAft>
                <a:spcPts val="0"/>
              </a:spcAft>
              <a:buNone/>
            </a:pPr>
            <a:endParaRPr/>
          </a:p>
          <a:p>
            <a:pPr marL="0" lvl="0" indent="0" algn="l" rtl="0">
              <a:spcBef>
                <a:spcPts val="0"/>
              </a:spcBef>
              <a:spcAft>
                <a:spcPts val="0"/>
              </a:spcAft>
              <a:buNone/>
            </a:pPr>
            <a:r>
              <a:rPr lang="en-US"/>
              <a:t>Severity/Impact: Minor (Stitching functionality of 360 camera makes rotational dynamics negligible within certain bounds)</a:t>
            </a:r>
            <a:endParaRPr/>
          </a:p>
          <a:p>
            <a:pPr marL="0" lvl="0" indent="0" algn="l" rtl="0">
              <a:spcBef>
                <a:spcPts val="0"/>
              </a:spcBef>
              <a:spcAft>
                <a:spcPts val="0"/>
              </a:spcAft>
              <a:buClr>
                <a:schemeClr val="dk1"/>
              </a:buClr>
              <a:buSzPts val="1100"/>
              <a:buFont typeface="Arial"/>
              <a:buNone/>
            </a:pPr>
            <a:r>
              <a:rPr lang="en-US"/>
              <a:t>Probability: Certain → Unlikely</a:t>
            </a:r>
            <a:endParaRPr/>
          </a:p>
          <a:p>
            <a:pPr marL="0" lvl="0" indent="0" algn="l" rtl="0">
              <a:spcBef>
                <a:spcPts val="0"/>
              </a:spcBef>
              <a:spcAft>
                <a:spcPts val="0"/>
              </a:spcAft>
              <a:buClr>
                <a:schemeClr val="dk1"/>
              </a:buClr>
              <a:buSzPts val="1100"/>
              <a:buFont typeface="Arial"/>
              <a:buNone/>
            </a:pPr>
            <a:r>
              <a:rPr lang="en-US"/>
              <a:t>It will be hard for us to decrease the probability associated with this risk given the fact we will never be able to test ejection/trajectory in micro-gravity</a:t>
            </a:r>
            <a:endParaRPr/>
          </a:p>
          <a:p>
            <a:pPr marL="0" lvl="0" indent="0" algn="l" rtl="0">
              <a:spcBef>
                <a:spcPts val="0"/>
              </a:spcBef>
              <a:spcAft>
                <a:spcPts val="0"/>
              </a:spcAft>
              <a:buNone/>
            </a:pPr>
            <a:endParaRPr/>
          </a:p>
        </p:txBody>
      </p:sp>
      <p:sp>
        <p:nvSpPr>
          <p:cNvPr id="744" name="Google Shape;744;g1048da41ab3_1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7008526ce_11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800"/>
              <a:buFont typeface="Arial"/>
              <a:buNone/>
            </a:pPr>
            <a:r>
              <a:rPr lang="en-US">
                <a:latin typeface="Arial"/>
                <a:ea typeface="Arial"/>
                <a:cs typeface="Arial"/>
                <a:sym typeface="Arial"/>
              </a:rPr>
              <a:t>Brief project definition using Objectives, CONOPS, and FBD from PDD </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Font typeface="Arial"/>
              <a:buNone/>
            </a:pPr>
            <a:r>
              <a:rPr lang="en-US">
                <a:latin typeface="Arial"/>
                <a:ea typeface="Arial"/>
                <a:cs typeface="Arial"/>
                <a:sym typeface="Arial"/>
              </a:rPr>
              <a:t>paint a picture of why this is needed motivation tie to six flags and link to why photographic evidence is the best kind of story</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Font typeface="Arial"/>
              <a:buNone/>
            </a:pPr>
            <a:r>
              <a:rPr lang="en-US">
                <a:latin typeface="Arial"/>
                <a:ea typeface="Arial"/>
                <a:cs typeface="Arial"/>
                <a:sym typeface="Arial"/>
              </a:rPr>
              <a:t>when  </a:t>
            </a:r>
            <a:endParaRPr>
              <a:latin typeface="Arial"/>
              <a:ea typeface="Arial"/>
              <a:cs typeface="Arial"/>
              <a:sym typeface="Arial"/>
            </a:endParaRPr>
          </a:p>
        </p:txBody>
      </p:sp>
      <p:sp>
        <p:nvSpPr>
          <p:cNvPr id="128" name="Google Shape;128;gf7008526ce_1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043785c3f1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1043785c3f1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do risk explanation verbally</a:t>
            </a:r>
            <a:endParaRPr/>
          </a:p>
          <a:p>
            <a:pPr marL="0" lvl="0" indent="0" algn="l" rtl="0">
              <a:spcBef>
                <a:spcPts val="0"/>
              </a:spcBef>
              <a:spcAft>
                <a:spcPts val="0"/>
              </a:spcAft>
              <a:buNone/>
            </a:pPr>
            <a:endParaRPr/>
          </a:p>
          <a:p>
            <a:pPr marL="0" lvl="0" indent="0" algn="l" rtl="0">
              <a:spcBef>
                <a:spcPts val="0"/>
              </a:spcBef>
              <a:spcAft>
                <a:spcPts val="0"/>
              </a:spcAft>
              <a:buNone/>
            </a:pPr>
            <a:r>
              <a:rPr lang="en-US"/>
              <a:t>Mitigation strategy should include a strategy for turning the camera on in the case that its off. I know we talked about designing something to either press the power button or try to turn in on electronically using the micro usb.</a:t>
            </a:r>
            <a:endParaRPr/>
          </a:p>
          <a:p>
            <a:pPr marL="0" lvl="0" indent="0" algn="l" rtl="0">
              <a:spcBef>
                <a:spcPts val="0"/>
              </a:spcBef>
              <a:spcAft>
                <a:spcPts val="0"/>
              </a:spcAft>
              <a:buNone/>
            </a:pPr>
            <a:endParaRPr/>
          </a:p>
          <a:p>
            <a:pPr marL="0" lvl="0" indent="0" algn="l" rtl="0">
              <a:spcBef>
                <a:spcPts val="0"/>
              </a:spcBef>
              <a:spcAft>
                <a:spcPts val="0"/>
              </a:spcAft>
              <a:buNone/>
            </a:pPr>
            <a:r>
              <a:rPr lang="en-US"/>
              <a:t>feed back light detection values → if not turned on, resend signal → cone</a:t>
            </a:r>
            <a:endParaRPr/>
          </a:p>
        </p:txBody>
      </p:sp>
      <p:sp>
        <p:nvSpPr>
          <p:cNvPr id="760" name="Google Shape;760;g1043785c3f1_0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048da41ab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048da41ab3_1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limitations on hardware → certain things we can’t fully test should have higher risk</a:t>
            </a:r>
            <a:endParaRPr/>
          </a:p>
          <a:p>
            <a:pPr marL="0" lvl="0" indent="0" algn="l" rtl="0">
              <a:spcBef>
                <a:spcPts val="0"/>
              </a:spcBef>
              <a:spcAft>
                <a:spcPts val="0"/>
              </a:spcAft>
              <a:buNone/>
            </a:pPr>
            <a:r>
              <a:rPr lang="en-US"/>
              <a:t>error with trajectory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Severity: Major </a:t>
            </a:r>
            <a:endParaRPr/>
          </a:p>
          <a:p>
            <a:pPr marL="0" lvl="0" indent="0" algn="l" rtl="0">
              <a:spcBef>
                <a:spcPts val="0"/>
              </a:spcBef>
              <a:spcAft>
                <a:spcPts val="0"/>
              </a:spcAft>
              <a:buClr>
                <a:schemeClr val="dk1"/>
              </a:buClr>
              <a:buSzPts val="1100"/>
              <a:buFont typeface="Arial"/>
              <a:buNone/>
            </a:pPr>
            <a:r>
              <a:rPr lang="en-US"/>
              <a:t>Probability: Likely</a:t>
            </a:r>
            <a:endParaRPr/>
          </a:p>
          <a:p>
            <a:pPr marL="0" lvl="0" indent="0" algn="l" rtl="0">
              <a:spcBef>
                <a:spcPts val="0"/>
              </a:spcBef>
              <a:spcAft>
                <a:spcPts val="0"/>
              </a:spcAft>
              <a:buClr>
                <a:schemeClr val="dk1"/>
              </a:buClr>
              <a:buSzPts val="1100"/>
              <a:buFont typeface="Arial"/>
              <a:buNone/>
            </a:pPr>
            <a:r>
              <a:rPr lang="en-US"/>
              <a:t>I don’t think this mitigation has a major affect on the risk associated with it yet. There will be additional risks associated with the design solution we come up with to turn the camera on, and we need to test some solutions before quantifying the probability it will fail.</a:t>
            </a:r>
            <a:endParaRPr/>
          </a:p>
          <a:p>
            <a:pPr marL="0" lvl="0" indent="0" algn="l" rtl="0">
              <a:spcBef>
                <a:spcPts val="0"/>
              </a:spcBef>
              <a:spcAft>
                <a:spcPts val="0"/>
              </a:spcAft>
              <a:buNone/>
            </a:pPr>
            <a:endParaRPr/>
          </a:p>
        </p:txBody>
      </p:sp>
      <p:sp>
        <p:nvSpPr>
          <p:cNvPr id="774" name="Google Shape;774;g1048da41ab3_1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043785c3f1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1043785c3f1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do risk explanation verbally</a:t>
            </a:r>
            <a:endParaRPr/>
          </a:p>
          <a:p>
            <a:pPr marL="0" lvl="0" indent="0" algn="l" rtl="0">
              <a:spcBef>
                <a:spcPts val="0"/>
              </a:spcBef>
              <a:spcAft>
                <a:spcPts val="0"/>
              </a:spcAft>
              <a:buNone/>
            </a:pPr>
            <a:endParaRPr/>
          </a:p>
          <a:p>
            <a:pPr marL="0" lvl="0" indent="0" algn="l" rtl="0">
              <a:spcBef>
                <a:spcPts val="0"/>
              </a:spcBef>
              <a:spcAft>
                <a:spcPts val="0"/>
              </a:spcAft>
              <a:buNone/>
            </a:pPr>
            <a:r>
              <a:rPr lang="en-US"/>
              <a:t>Mitigation Strategy: 1 is good. 2? The CCEC’s Ballistic coefficient ensures a positive rate of separation during reentry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90" name="Google Shape;790;g1043785c3f1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048da41ab3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048da41ab3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limitations on hardware → certain things we can’t fully test should have higher risk</a:t>
            </a:r>
            <a:endParaRPr/>
          </a:p>
          <a:p>
            <a:pPr marL="0" lvl="0" indent="0" algn="l" rtl="0">
              <a:spcBef>
                <a:spcPts val="0"/>
              </a:spcBef>
              <a:spcAft>
                <a:spcPts val="0"/>
              </a:spcAft>
              <a:buNone/>
            </a:pPr>
            <a:r>
              <a:rPr lang="en-US"/>
              <a:t>error with trajectory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Severity: Catastrophic/Critical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Probability: Unlikely</a:t>
            </a:r>
            <a:endParaRPr/>
          </a:p>
        </p:txBody>
      </p:sp>
      <p:sp>
        <p:nvSpPr>
          <p:cNvPr id="804" name="Google Shape;804;g1048da41ab3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043785c3f1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043785c3f1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do risk explanation verbally</a:t>
            </a:r>
            <a:endParaRPr/>
          </a:p>
          <a:p>
            <a:pPr marL="0" lvl="0" indent="0" algn="l" rtl="0">
              <a:spcBef>
                <a:spcPts val="0"/>
              </a:spcBef>
              <a:spcAft>
                <a:spcPts val="0"/>
              </a:spcAft>
              <a:buNone/>
            </a:pPr>
            <a:endParaRPr/>
          </a:p>
          <a:p>
            <a:pPr marL="0" lvl="0" indent="0" algn="l" rtl="0">
              <a:spcBef>
                <a:spcPts val="0"/>
              </a:spcBef>
              <a:spcAft>
                <a:spcPts val="0"/>
              </a:spcAft>
              <a:buNone/>
            </a:pPr>
            <a:r>
              <a:rPr lang="en-US"/>
              <a:t>Risk Description: “CCEC suffers catastrophic thermal damage upon reentry” </a:t>
            </a:r>
            <a:endParaRPr/>
          </a:p>
          <a:p>
            <a:pPr marL="0" lvl="0" indent="0" algn="l" rtl="0">
              <a:spcBef>
                <a:spcPts val="0"/>
              </a:spcBef>
              <a:spcAft>
                <a:spcPts val="0"/>
              </a:spcAft>
              <a:buNone/>
            </a:pPr>
            <a:endParaRPr/>
          </a:p>
          <a:p>
            <a:pPr marL="0" lvl="0" indent="0" algn="l" rtl="0">
              <a:spcBef>
                <a:spcPts val="0"/>
              </a:spcBef>
              <a:spcAft>
                <a:spcPts val="0"/>
              </a:spcAft>
              <a:buNone/>
            </a:pPr>
            <a:r>
              <a:rPr lang="en-US"/>
              <a:t>Mitigation Strategy: good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20" name="Google Shape;820;g1043785c3f1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1048da41ab3_1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1048da41ab3_1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limitations on hardware → certain things we can’t fully test should have higher risk</a:t>
            </a:r>
            <a:endParaRPr/>
          </a:p>
          <a:p>
            <a:pPr marL="0" lvl="0" indent="0" algn="l" rtl="0">
              <a:spcBef>
                <a:spcPts val="0"/>
              </a:spcBef>
              <a:spcAft>
                <a:spcPts val="0"/>
              </a:spcAft>
              <a:buNone/>
            </a:pPr>
            <a:r>
              <a:rPr lang="en-US"/>
              <a:t>error with trajectory</a:t>
            </a:r>
            <a:endParaRPr/>
          </a:p>
          <a:p>
            <a:pPr marL="0" lvl="0" indent="0" algn="l" rtl="0">
              <a:spcBef>
                <a:spcPts val="0"/>
              </a:spcBef>
              <a:spcAft>
                <a:spcPts val="0"/>
              </a:spcAft>
              <a:buNone/>
            </a:pPr>
            <a:endParaRPr/>
          </a:p>
          <a:p>
            <a:pPr marL="0" lvl="0" indent="0" algn="l" rtl="0">
              <a:spcBef>
                <a:spcPts val="0"/>
              </a:spcBef>
              <a:spcAft>
                <a:spcPts val="0"/>
              </a:spcAft>
              <a:buNone/>
            </a:pPr>
            <a:r>
              <a:rPr lang="en-US"/>
              <a:t>Severity: Major</a:t>
            </a:r>
            <a:endParaRPr/>
          </a:p>
          <a:p>
            <a:pPr marL="0" lvl="0" indent="0" algn="l" rtl="0">
              <a:spcBef>
                <a:spcPts val="0"/>
              </a:spcBef>
              <a:spcAft>
                <a:spcPts val="0"/>
              </a:spcAft>
              <a:buNone/>
            </a:pPr>
            <a:r>
              <a:rPr lang="en-US"/>
              <a:t>Probability: Likely → Unlikely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34" name="Google Shape;834;g1048da41ab3_1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1043785c3f1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1043785c3f1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g1043785c3f1_0_1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1048da41ab3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1048da41ab3_1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limitations on hardware → certain things we can’t fully test should have higher risk</a:t>
            </a:r>
            <a:endParaRPr/>
          </a:p>
          <a:p>
            <a:pPr marL="0" lvl="0" indent="0" algn="l" rtl="0">
              <a:spcBef>
                <a:spcPts val="0"/>
              </a:spcBef>
              <a:spcAft>
                <a:spcPts val="0"/>
              </a:spcAft>
              <a:buNone/>
            </a:pPr>
            <a:r>
              <a:rPr lang="en-US"/>
              <a:t>error with trajectory</a:t>
            </a:r>
            <a:endParaRPr/>
          </a:p>
          <a:p>
            <a:pPr marL="0" lvl="0" indent="0" algn="l" rtl="0">
              <a:spcBef>
                <a:spcPts val="0"/>
              </a:spcBef>
              <a:spcAft>
                <a:spcPts val="0"/>
              </a:spcAft>
              <a:buNone/>
            </a:pPr>
            <a:endParaRPr/>
          </a:p>
          <a:p>
            <a:pPr marL="0" lvl="0" indent="0" algn="l" rtl="0">
              <a:spcBef>
                <a:spcPts val="0"/>
              </a:spcBef>
              <a:spcAft>
                <a:spcPts val="0"/>
              </a:spcAft>
              <a:buNone/>
            </a:pPr>
            <a:r>
              <a:rPr lang="en-US"/>
              <a:t>Severity: Minor</a:t>
            </a:r>
            <a:endParaRPr/>
          </a:p>
          <a:p>
            <a:pPr marL="0" lvl="0" indent="0" algn="l" rtl="0">
              <a:spcBef>
                <a:spcPts val="0"/>
              </a:spcBef>
              <a:spcAft>
                <a:spcPts val="0"/>
              </a:spcAft>
              <a:buNone/>
            </a:pPr>
            <a:endParaRPr/>
          </a:p>
          <a:p>
            <a:pPr marL="0" lvl="0" indent="0" algn="l" rtl="0">
              <a:spcBef>
                <a:spcPts val="0"/>
              </a:spcBef>
              <a:spcAft>
                <a:spcPts val="0"/>
              </a:spcAft>
              <a:buNone/>
            </a:pPr>
            <a:r>
              <a:rPr lang="en-US"/>
              <a:t>Probability: Likely → Unlikely</a:t>
            </a:r>
            <a:endParaRPr/>
          </a:p>
          <a:p>
            <a:pPr marL="0" lvl="0" indent="0" algn="l" rtl="0">
              <a:spcBef>
                <a:spcPts val="0"/>
              </a:spcBef>
              <a:spcAft>
                <a:spcPts val="0"/>
              </a:spcAft>
              <a:buNone/>
            </a:pPr>
            <a:endParaRPr/>
          </a:p>
        </p:txBody>
      </p:sp>
      <p:sp>
        <p:nvSpPr>
          <p:cNvPr id="864" name="Google Shape;864;g1048da41ab3_1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048da41ab3_1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1048da41ab3_1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limitations on hardware → certain things we can’t fully test should have higher risk</a:t>
            </a:r>
            <a:endParaRPr/>
          </a:p>
          <a:p>
            <a:pPr marL="0" lvl="0" indent="0" algn="l" rtl="0">
              <a:spcBef>
                <a:spcPts val="0"/>
              </a:spcBef>
              <a:spcAft>
                <a:spcPts val="0"/>
              </a:spcAft>
              <a:buNone/>
            </a:pPr>
            <a:r>
              <a:rPr lang="en-US"/>
              <a:t>error with trajectory</a:t>
            </a:r>
            <a:endParaRPr/>
          </a:p>
          <a:p>
            <a:pPr marL="0" lvl="0" indent="0" algn="l" rtl="0">
              <a:spcBef>
                <a:spcPts val="0"/>
              </a:spcBef>
              <a:spcAft>
                <a:spcPts val="0"/>
              </a:spcAft>
              <a:buNone/>
            </a:pPr>
            <a:r>
              <a:rPr lang="en-US"/>
              <a:t>always within 3sigma ellipse so we’ll be close to the crew capsule</a:t>
            </a:r>
            <a:endParaRPr/>
          </a:p>
        </p:txBody>
      </p:sp>
      <p:sp>
        <p:nvSpPr>
          <p:cNvPr id="880" name="Google Shape;880;g1048da41ab3_1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101e34a36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101e34a36e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2" name="Google Shape;902;g101e34a36e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fe4385dd1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efe4385dd1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gefe4385dd1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1029b3a3580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1029b3a3580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7" name="Google Shape;917;g1029b3a3580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048da41ab3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1048da41ab3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g1048da41ab3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029b3a3580_3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1029b3a3580_3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wotation wate</a:t>
            </a:r>
            <a:endParaRPr/>
          </a:p>
        </p:txBody>
      </p:sp>
      <p:sp>
        <p:nvSpPr>
          <p:cNvPr id="955" name="Google Shape;955;g1029b3a3580_3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029b3a3580_3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g1029b3a3580_3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3" name="Google Shape;973;g1029b3a3580_3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1029b3a3580_3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g1029b3a3580_3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F in times new roman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insulation verification</a:t>
            </a:r>
            <a:endParaRPr/>
          </a:p>
          <a:p>
            <a:pPr marL="0" lvl="0" indent="0" algn="l" rtl="0">
              <a:lnSpc>
                <a:spcPct val="100000"/>
              </a:lnSpc>
              <a:spcBef>
                <a:spcPts val="0"/>
              </a:spcBef>
              <a:spcAft>
                <a:spcPts val="0"/>
              </a:spcAft>
              <a:buSzPts val="1400"/>
              <a:buNone/>
            </a:pPr>
            <a:r>
              <a:rPr lang="en-US"/>
              <a:t>purpose: </a:t>
            </a:r>
            <a:endParaRPr/>
          </a:p>
        </p:txBody>
      </p:sp>
      <p:sp>
        <p:nvSpPr>
          <p:cNvPr id="989" name="Google Shape;989;g1029b3a3580_3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1048ce1a98d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1048ce1a98d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F in times new roman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insulation verification</a:t>
            </a:r>
            <a:endParaRPr/>
          </a:p>
          <a:p>
            <a:pPr marL="0" lvl="0" indent="0" algn="l" rtl="0">
              <a:lnSpc>
                <a:spcPct val="100000"/>
              </a:lnSpc>
              <a:spcBef>
                <a:spcPts val="0"/>
              </a:spcBef>
              <a:spcAft>
                <a:spcPts val="0"/>
              </a:spcAft>
              <a:buSzPts val="1400"/>
              <a:buNone/>
            </a:pPr>
            <a:r>
              <a:rPr lang="en-US"/>
              <a:t>purpose: </a:t>
            </a:r>
            <a:endParaRPr/>
          </a:p>
        </p:txBody>
      </p:sp>
      <p:sp>
        <p:nvSpPr>
          <p:cNvPr id="1005" name="Google Shape;1005;g1048ce1a98d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1029b3a3580_3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g1029b3a3580_3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validation is more of a full system thing that can meet all requirements → this looks like more of a verification?</a:t>
            </a:r>
            <a:endParaRPr/>
          </a:p>
          <a:p>
            <a:pPr marL="457200" lvl="0" indent="-317500" algn="l" rtl="0">
              <a:lnSpc>
                <a:spcPct val="100000"/>
              </a:lnSpc>
              <a:spcBef>
                <a:spcPts val="0"/>
              </a:spcBef>
              <a:spcAft>
                <a:spcPts val="0"/>
              </a:spcAft>
              <a:buSzPts val="1400"/>
              <a:buChar char="-"/>
            </a:pPr>
            <a:r>
              <a:rPr lang="en-US"/>
              <a:t>verifying individual requirements, validating full system functionality </a:t>
            </a:r>
            <a:endParaRPr/>
          </a:p>
          <a:p>
            <a:pPr marL="457200" lvl="0" indent="-317500" algn="l" rtl="0">
              <a:lnSpc>
                <a:spcPct val="100000"/>
              </a:lnSpc>
              <a:spcBef>
                <a:spcPts val="0"/>
              </a:spcBef>
              <a:spcAft>
                <a:spcPts val="0"/>
              </a:spcAft>
              <a:buSzPts val="1400"/>
              <a:buChar char="-"/>
            </a:pPr>
            <a:r>
              <a:rPr lang="en-US"/>
              <a:t>put validation at the end → V&amp;V flow has verification for each subsystem first</a:t>
            </a:r>
            <a:endParaRPr/>
          </a:p>
        </p:txBody>
      </p:sp>
      <p:sp>
        <p:nvSpPr>
          <p:cNvPr id="1021" name="Google Shape;1021;g1029b3a3580_3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01e34a36e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g101e34a36e4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8" name="Google Shape;1038;g101e34a36e4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0282a48ae3_2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282a48ae3_2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5x5</a:t>
            </a:r>
            <a:endParaRPr/>
          </a:p>
          <a:p>
            <a:pPr marL="457200" lvl="0" indent="-317500" algn="l" rtl="0">
              <a:spcBef>
                <a:spcPts val="0"/>
              </a:spcBef>
              <a:spcAft>
                <a:spcPts val="0"/>
              </a:spcAft>
              <a:buSzPts val="1400"/>
              <a:buChar char="-"/>
            </a:pPr>
            <a:r>
              <a:rPr lang="en-US"/>
              <a:t>note restricted access to equipment → VERBALLY</a:t>
            </a:r>
            <a:endParaRPr/>
          </a:p>
        </p:txBody>
      </p:sp>
      <p:sp>
        <p:nvSpPr>
          <p:cNvPr id="1053" name="Google Shape;1053;g10282a48ae3_2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048ce1a98d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048ce1a98d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5x5</a:t>
            </a:r>
            <a:endParaRPr/>
          </a:p>
          <a:p>
            <a:pPr marL="457200" lvl="0" indent="-317500" algn="l" rtl="0">
              <a:spcBef>
                <a:spcPts val="0"/>
              </a:spcBef>
              <a:spcAft>
                <a:spcPts val="0"/>
              </a:spcAft>
              <a:buSzPts val="1400"/>
              <a:buChar char="-"/>
            </a:pPr>
            <a:r>
              <a:rPr lang="en-US"/>
              <a:t>note restricted access to equipment → VERBALLY</a:t>
            </a:r>
            <a:endParaRPr/>
          </a:p>
        </p:txBody>
      </p:sp>
      <p:sp>
        <p:nvSpPr>
          <p:cNvPr id="1070" name="Google Shape;1070;g1048ce1a98d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f15eacb9d1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f15eacb9d1_1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Should each of these slides have the “Concept of Operations” title above it, or do we want to use the extra space to make the image bigger for viewing?   I vote for bigger </a:t>
            </a:r>
            <a:endParaRPr/>
          </a:p>
        </p:txBody>
      </p:sp>
      <p:sp>
        <p:nvSpPr>
          <p:cNvPr id="160" name="Google Shape;160;gf15eacb9d1_1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029b3a3580_2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1029b3a3580_2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if yall want both or just one u can pick and choose</a:t>
            </a:r>
            <a:endParaRPr/>
          </a:p>
        </p:txBody>
      </p:sp>
      <p:sp>
        <p:nvSpPr>
          <p:cNvPr id="1087" name="Google Shape;1087;g1029b3a3580_2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048ce1a98d_15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1048ce1a98d_15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if yall want both or just one u can pick and choose</a:t>
            </a:r>
            <a:endParaRPr/>
          </a:p>
        </p:txBody>
      </p:sp>
      <p:sp>
        <p:nvSpPr>
          <p:cNvPr id="1102" name="Google Shape;1102;g1048ce1a98d_15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10282a48ae3_2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10282a48ae3_2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5x5</a:t>
            </a:r>
            <a:endParaRPr/>
          </a:p>
          <a:p>
            <a:pPr marL="0" lvl="0" indent="0" algn="l" rtl="0">
              <a:spcBef>
                <a:spcPts val="0"/>
              </a:spcBef>
              <a:spcAft>
                <a:spcPts val="0"/>
              </a:spcAft>
              <a:buNone/>
            </a:pPr>
            <a:r>
              <a:rPr lang="en-US"/>
              <a:t>show entire gantt, line showing where we’re at</a:t>
            </a:r>
            <a:endParaRPr/>
          </a:p>
          <a:p>
            <a:pPr marL="0" lvl="0" indent="0" algn="l" rtl="0">
              <a:spcBef>
                <a:spcPts val="0"/>
              </a:spcBef>
              <a:spcAft>
                <a:spcPts val="0"/>
              </a:spcAft>
              <a:buNone/>
            </a:pPr>
            <a:r>
              <a:rPr lang="en-US"/>
              <a:t>→ selected subset of immediate work next (2 weeks?)</a:t>
            </a:r>
            <a:endParaRPr/>
          </a:p>
          <a:p>
            <a:pPr marL="0" lvl="0" indent="0" algn="l" rtl="0">
              <a:spcBef>
                <a:spcPts val="0"/>
              </a:spcBef>
              <a:spcAft>
                <a:spcPts val="0"/>
              </a:spcAft>
              <a:buNone/>
            </a:pPr>
            <a:r>
              <a:rPr lang="en-US"/>
              <a:t>→ put same line there to show where it is</a:t>
            </a:r>
            <a:endParaRPr/>
          </a:p>
        </p:txBody>
      </p:sp>
      <p:sp>
        <p:nvSpPr>
          <p:cNvPr id="1117" name="Google Shape;1117;g10282a48ae3_2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0200993643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g10200993643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4" name="Google Shape;1134;g10200993643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f54d0fd63f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gf54d0fd63f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1" name="Google Shape;1141;gf54d0fd63f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f7048a48c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gf7048a48c7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8" name="Google Shape;1148;gf7048a48c7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f7048a48c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gf7048a48c7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6" name="Google Shape;1156;gf7048a48c7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f1f140b8ee_7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1" name="Google Shape;1161;gf1f140b8ee_7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2" name="Google Shape;1162;gf1f140b8ee_7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f1f140b8ee_7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gf1f140b8ee_7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0" name="Google Shape;1170;gf1f140b8ee_7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f7048a48c7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7" name="Google Shape;1177;gf7048a48c7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8" name="Google Shape;1178;gf7048a48c7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f6e9291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f5f6e92913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f5f6e92913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02dc9a9743_4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02dc9a9743_4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5" name="Google Shape;1185;g102dc9a9743_4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102dc9a9743_4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102dc9a9743_4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3" name="Google Shape;1213;g102dc9a9743_4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1f140b8ee_7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0" name="Google Shape;1240;gf1f140b8ee_7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nice</a:t>
            </a:r>
            <a:endParaRPr/>
          </a:p>
        </p:txBody>
      </p:sp>
      <p:sp>
        <p:nvSpPr>
          <p:cNvPr id="1241" name="Google Shape;1241;gf1f140b8ee_7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f1f140b8ee_7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gf1f140b8ee_7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nice</a:t>
            </a:r>
            <a:endParaRPr/>
          </a:p>
        </p:txBody>
      </p:sp>
      <p:sp>
        <p:nvSpPr>
          <p:cNvPr id="1249" name="Google Shape;1249;gf1f140b8ee_7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102dc9a9743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g102dc9a9743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7" name="Google Shape;1257;g102dc9a9743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0200993643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0200993643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Backup slide.</a:t>
            </a:r>
            <a:endParaRPr/>
          </a:p>
          <a:p>
            <a:pPr marL="0" lvl="0" indent="0" algn="l" rtl="0">
              <a:spcBef>
                <a:spcPts val="0"/>
              </a:spcBef>
              <a:spcAft>
                <a:spcPts val="0"/>
              </a:spcAft>
              <a:buNone/>
            </a:pPr>
            <a:r>
              <a:rPr lang="en-US"/>
              <a:t>Insert mass budget here.</a:t>
            </a:r>
            <a:endParaRPr/>
          </a:p>
          <a:p>
            <a:pPr marL="0" lvl="0" indent="0" algn="l" rtl="0">
              <a:spcBef>
                <a:spcPts val="0"/>
              </a:spcBef>
              <a:spcAft>
                <a:spcPts val="0"/>
              </a:spcAft>
              <a:buNone/>
            </a:pPr>
            <a:endParaRPr/>
          </a:p>
        </p:txBody>
      </p:sp>
      <p:sp>
        <p:nvSpPr>
          <p:cNvPr id="1263" name="Google Shape;1263;g10200993643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1048ce1a98d_7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1048ce1a98d_7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making of delay times and vertical distance and end distance</a:t>
            </a:r>
            <a:endParaRPr/>
          </a:p>
          <a:p>
            <a:pPr marL="0" lvl="0" indent="0" algn="l" rtl="0">
              <a:spcBef>
                <a:spcPts val="0"/>
              </a:spcBef>
              <a:spcAft>
                <a:spcPts val="0"/>
              </a:spcAft>
              <a:buNone/>
            </a:pPr>
            <a:endParaRPr/>
          </a:p>
        </p:txBody>
      </p:sp>
      <p:sp>
        <p:nvSpPr>
          <p:cNvPr id="1278" name="Google Shape;1278;g1048ce1a98d_7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1048ce1a98d_7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1048ce1a98d_7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making of delay times and vertical distance and end distance</a:t>
            </a:r>
            <a:endParaRPr/>
          </a:p>
          <a:p>
            <a:pPr marL="0" lvl="0" indent="0" algn="l" rtl="0">
              <a:spcBef>
                <a:spcPts val="0"/>
              </a:spcBef>
              <a:spcAft>
                <a:spcPts val="0"/>
              </a:spcAft>
              <a:buNone/>
            </a:pPr>
            <a:endParaRPr/>
          </a:p>
        </p:txBody>
      </p:sp>
      <p:sp>
        <p:nvSpPr>
          <p:cNvPr id="1292" name="Google Shape;1292;g1048ce1a98d_7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10290ee48e9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g10290ee48e9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6" name="Google Shape;1306;g10290ee48e9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1048ce1a98d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g1048ce1a98d_7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5" name="Google Shape;1315;g1048ce1a98d_7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f5f6e92913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f5f6e92913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f5f6e92913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048ce1a98d_7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g1048ce1a98d_7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4" name="Google Shape;1324;g1048ce1a98d_7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048ce1a98d_7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g1048ce1a98d_7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3" name="Google Shape;1333;g1048ce1a98d_7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1048ce1a98d_7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1" name="Google Shape;1341;g1048ce1a98d_7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2" name="Google Shape;1342;g1048ce1a98d_7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1048ce1a98d_7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1048ce1a98d_7_1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85750" algn="l" rtl="0">
              <a:lnSpc>
                <a:spcPct val="90000"/>
              </a:lnSpc>
              <a:spcBef>
                <a:spcPts val="1000"/>
              </a:spcBef>
              <a:spcAft>
                <a:spcPts val="0"/>
              </a:spcAft>
              <a:buClr>
                <a:schemeClr val="dk1"/>
              </a:buClr>
              <a:buSzPts val="900"/>
              <a:buChar char="•"/>
            </a:pPr>
            <a:r>
              <a:rPr lang="en-US" sz="900" b="1">
                <a:latin typeface="Arial"/>
                <a:ea typeface="Arial"/>
                <a:cs typeface="Arial"/>
                <a:sym typeface="Arial"/>
              </a:rPr>
              <a:t>Trajectory modeling, angle of ejection</a:t>
            </a:r>
            <a:endParaRPr sz="900" b="1">
              <a:latin typeface="Arial"/>
              <a:ea typeface="Arial"/>
              <a:cs typeface="Arial"/>
              <a:sym typeface="Arial"/>
            </a:endParaRPr>
          </a:p>
          <a:p>
            <a:pPr marL="457200" lvl="0" indent="-285750" algn="l" rtl="0">
              <a:lnSpc>
                <a:spcPct val="90000"/>
              </a:lnSpc>
              <a:spcBef>
                <a:spcPts val="0"/>
              </a:spcBef>
              <a:spcAft>
                <a:spcPts val="0"/>
              </a:spcAft>
              <a:buClr>
                <a:schemeClr val="dk1"/>
              </a:buClr>
              <a:buSzPts val="900"/>
              <a:buChar char="•"/>
            </a:pPr>
            <a:r>
              <a:rPr lang="en-US" sz="900" b="1">
                <a:latin typeface="Arial"/>
                <a:ea typeface="Arial"/>
                <a:cs typeface="Arial"/>
                <a:sym typeface="Arial"/>
              </a:rPr>
              <a:t>expected delta-V from springs, size and spring constant</a:t>
            </a:r>
            <a:endParaRPr sz="900" b="1">
              <a:latin typeface="Arial"/>
              <a:ea typeface="Arial"/>
              <a:cs typeface="Arial"/>
              <a:sym typeface="Arial"/>
            </a:endParaRPr>
          </a:p>
          <a:p>
            <a:pPr marL="457200" lvl="0" indent="-285750" algn="l" rtl="0">
              <a:lnSpc>
                <a:spcPct val="90000"/>
              </a:lnSpc>
              <a:spcBef>
                <a:spcPts val="0"/>
              </a:spcBef>
              <a:spcAft>
                <a:spcPts val="0"/>
              </a:spcAft>
              <a:buClr>
                <a:schemeClr val="dk1"/>
              </a:buClr>
              <a:buSzPts val="900"/>
              <a:buChar char="•"/>
            </a:pPr>
            <a:r>
              <a:rPr lang="en-US" sz="900" b="1">
                <a:latin typeface="Arial"/>
                <a:ea typeface="Arial"/>
                <a:cs typeface="Arial"/>
                <a:sym typeface="Arial"/>
              </a:rPr>
              <a:t>volume estimate from Jack’s CAD model of the ejection setup</a:t>
            </a:r>
            <a:endParaRPr sz="900" b="1">
              <a:latin typeface="Arial"/>
              <a:ea typeface="Arial"/>
              <a:cs typeface="Arial"/>
              <a:sym typeface="Arial"/>
            </a:endParaRPr>
          </a:p>
          <a:p>
            <a:pPr marL="457200" lvl="0" indent="-285750" algn="l" rtl="0">
              <a:lnSpc>
                <a:spcPct val="90000"/>
              </a:lnSpc>
              <a:spcBef>
                <a:spcPts val="0"/>
              </a:spcBef>
              <a:spcAft>
                <a:spcPts val="0"/>
              </a:spcAft>
              <a:buClr>
                <a:schemeClr val="dk1"/>
              </a:buClr>
              <a:buSzPts val="900"/>
              <a:buChar char="•"/>
            </a:pPr>
            <a:r>
              <a:rPr lang="en-US" sz="900" b="1">
                <a:latin typeface="Arial"/>
                <a:ea typeface="Arial"/>
                <a:cs typeface="Arial"/>
                <a:sym typeface="Arial"/>
              </a:rPr>
              <a:t>Ejection time from booster</a:t>
            </a:r>
            <a:endParaRPr sz="900" b="1">
              <a:latin typeface="Arial"/>
              <a:ea typeface="Arial"/>
              <a:cs typeface="Arial"/>
              <a:sym typeface="Arial"/>
            </a:endParaRPr>
          </a:p>
          <a:p>
            <a:pPr marL="457200" lvl="0" indent="0" algn="l" rtl="0">
              <a:lnSpc>
                <a:spcPct val="90000"/>
              </a:lnSpc>
              <a:spcBef>
                <a:spcPts val="1000"/>
              </a:spcBef>
              <a:spcAft>
                <a:spcPts val="0"/>
              </a:spcAft>
              <a:buNone/>
            </a:pPr>
            <a:endParaRPr sz="900" b="1">
              <a:latin typeface="Arial"/>
              <a:ea typeface="Arial"/>
              <a:cs typeface="Arial"/>
              <a:sym typeface="Arial"/>
            </a:endParaRPr>
          </a:p>
          <a:p>
            <a:pPr marL="457200" lvl="0" indent="-285750" algn="l" rtl="0">
              <a:lnSpc>
                <a:spcPct val="90000"/>
              </a:lnSpc>
              <a:spcBef>
                <a:spcPts val="1000"/>
              </a:spcBef>
              <a:spcAft>
                <a:spcPts val="0"/>
              </a:spcAft>
              <a:buClr>
                <a:schemeClr val="dk1"/>
              </a:buClr>
              <a:buSzPts val="900"/>
              <a:buChar char="•"/>
            </a:pPr>
            <a:r>
              <a:rPr lang="en-US" sz="900" b="1">
                <a:latin typeface="Arial"/>
                <a:ea typeface="Arial"/>
                <a:cs typeface="Arial"/>
                <a:sym typeface="Arial"/>
              </a:rPr>
              <a:t>Initiating camera recording</a:t>
            </a:r>
            <a:endParaRPr sz="900" b="1">
              <a:latin typeface="Arial"/>
              <a:ea typeface="Arial"/>
              <a:cs typeface="Arial"/>
              <a:sym typeface="Arial"/>
            </a:endParaRPr>
          </a:p>
          <a:p>
            <a:pPr marL="0" lvl="0" indent="0" algn="l" rtl="0">
              <a:lnSpc>
                <a:spcPct val="90000"/>
              </a:lnSpc>
              <a:spcBef>
                <a:spcPts val="1000"/>
              </a:spcBef>
              <a:spcAft>
                <a:spcPts val="0"/>
              </a:spcAft>
              <a:buNone/>
            </a:pPr>
            <a:r>
              <a:rPr lang="en-US" sz="900" b="1">
                <a:latin typeface="Arial"/>
                <a:ea typeface="Arial"/>
                <a:cs typeface="Arial"/>
                <a:sym typeface="Arial"/>
              </a:rPr>
              <a:t>Mention that mockup CCEC isnt final desigm</a:t>
            </a:r>
            <a:endParaRPr sz="900" b="1">
              <a:latin typeface="Arial"/>
              <a:ea typeface="Arial"/>
              <a:cs typeface="Arial"/>
              <a:sym typeface="Arial"/>
            </a:endParaRPr>
          </a:p>
          <a:p>
            <a:pPr marL="0" lvl="0" indent="0" algn="l" rtl="0">
              <a:lnSpc>
                <a:spcPct val="90000"/>
              </a:lnSpc>
              <a:spcBef>
                <a:spcPts val="1000"/>
              </a:spcBef>
              <a:spcAft>
                <a:spcPts val="0"/>
              </a:spcAft>
              <a:buNone/>
            </a:pPr>
            <a:r>
              <a:rPr lang="en-US" sz="900" b="1">
                <a:latin typeface="Arial"/>
                <a:ea typeface="Arial"/>
                <a:cs typeface="Arial"/>
                <a:sym typeface="Arial"/>
              </a:rPr>
              <a:t>Assumptions are 1D problem for CC, no lateral displacements, cd for rectangular prism.  A = xx in by xx in, compression distance of 0.25 ft by volumetric constraints, instantaneous dV, instantaneous chute deployment, ejecting at booster separation (negligible delay for ejection), </a:t>
            </a:r>
            <a:endParaRPr sz="900" b="1">
              <a:latin typeface="Arial"/>
              <a:ea typeface="Arial"/>
              <a:cs typeface="Arial"/>
              <a:sym typeface="Arial"/>
            </a:endParaRPr>
          </a:p>
          <a:p>
            <a:pPr marL="0" lvl="0" indent="0" algn="l" rtl="0">
              <a:lnSpc>
                <a:spcPct val="90000"/>
              </a:lnSpc>
              <a:spcBef>
                <a:spcPts val="1000"/>
              </a:spcBef>
              <a:spcAft>
                <a:spcPts val="0"/>
              </a:spcAft>
              <a:buNone/>
            </a:pPr>
            <a:endParaRPr sz="900" b="1">
              <a:latin typeface="Arial"/>
              <a:ea typeface="Arial"/>
              <a:cs typeface="Arial"/>
              <a:sym typeface="Arial"/>
            </a:endParaRPr>
          </a:p>
          <a:p>
            <a:pPr marL="457200" lvl="0" indent="0" algn="l" rtl="0">
              <a:lnSpc>
                <a:spcPct val="150000"/>
              </a:lnSpc>
              <a:spcBef>
                <a:spcPts val="500"/>
              </a:spcBef>
              <a:spcAft>
                <a:spcPts val="0"/>
              </a:spcAft>
              <a:buClr>
                <a:schemeClr val="dk1"/>
              </a:buClr>
              <a:buSzPts val="1100"/>
              <a:buFont typeface="Arial"/>
              <a:buNone/>
            </a:pPr>
            <a:r>
              <a:rPr lang="en-US" sz="2000">
                <a:latin typeface="Arial"/>
                <a:ea typeface="Arial"/>
                <a:cs typeface="Arial"/>
                <a:sym typeface="Arial"/>
              </a:rPr>
              <a:t>Methods:</a:t>
            </a:r>
            <a:endParaRPr sz="2000">
              <a:latin typeface="Arial"/>
              <a:ea typeface="Arial"/>
              <a:cs typeface="Arial"/>
              <a:sym typeface="Arial"/>
            </a:endParaRPr>
          </a:p>
          <a:p>
            <a:pPr marL="457200" lvl="0" indent="-355600" algn="l" rtl="0">
              <a:lnSpc>
                <a:spcPct val="150000"/>
              </a:lnSpc>
              <a:spcBef>
                <a:spcPts val="500"/>
              </a:spcBef>
              <a:spcAft>
                <a:spcPts val="0"/>
              </a:spcAft>
              <a:buClr>
                <a:schemeClr val="dk1"/>
              </a:buClr>
              <a:buSzPts val="2000"/>
              <a:buChar char="●"/>
            </a:pPr>
            <a:r>
              <a:rPr lang="en-US" sz="2000">
                <a:latin typeface="Arial"/>
                <a:ea typeface="Arial"/>
                <a:cs typeface="Arial"/>
                <a:sym typeface="Arial"/>
              </a:rPr>
              <a:t>Incorporate initial CCEC state from Blue Origin</a:t>
            </a:r>
            <a:endParaRPr sz="2000">
              <a:latin typeface="Arial"/>
              <a:ea typeface="Arial"/>
              <a:cs typeface="Arial"/>
              <a:sym typeface="Arial"/>
            </a:endParaRPr>
          </a:p>
          <a:p>
            <a:pPr marL="457200" lvl="0" indent="-355600" algn="l" rtl="0">
              <a:lnSpc>
                <a:spcPct val="150000"/>
              </a:lnSpc>
              <a:spcBef>
                <a:spcPts val="0"/>
              </a:spcBef>
              <a:spcAft>
                <a:spcPts val="0"/>
              </a:spcAft>
              <a:buClr>
                <a:schemeClr val="dk1"/>
              </a:buClr>
              <a:buSzPts val="2000"/>
              <a:buChar char="●"/>
            </a:pPr>
            <a:r>
              <a:rPr lang="en-US" sz="2000">
                <a:latin typeface="Arial"/>
                <a:ea typeface="Arial"/>
                <a:cs typeface="Arial"/>
                <a:sym typeface="Arial"/>
              </a:rPr>
              <a:t>Feed into numerical integrator ODE45</a:t>
            </a:r>
            <a:endParaRPr sz="2000">
              <a:latin typeface="Arial"/>
              <a:ea typeface="Arial"/>
              <a:cs typeface="Arial"/>
              <a:sym typeface="Arial"/>
            </a:endParaRPr>
          </a:p>
          <a:p>
            <a:pPr marL="457200" lvl="0" indent="-355600" algn="l" rtl="0">
              <a:lnSpc>
                <a:spcPct val="150000"/>
              </a:lnSpc>
              <a:spcBef>
                <a:spcPts val="0"/>
              </a:spcBef>
              <a:spcAft>
                <a:spcPts val="0"/>
              </a:spcAft>
              <a:buClr>
                <a:schemeClr val="dk1"/>
              </a:buClr>
              <a:buSzPts val="2000"/>
              <a:buChar char="●"/>
            </a:pPr>
            <a:r>
              <a:rPr lang="en-US" sz="2000">
                <a:latin typeface="Arial"/>
                <a:ea typeface="Arial"/>
                <a:cs typeface="Arial"/>
                <a:sym typeface="Arial"/>
              </a:rPr>
              <a:t>Interpolate air density from atmospheric data</a:t>
            </a:r>
            <a:endParaRPr sz="2000">
              <a:latin typeface="Arial"/>
              <a:ea typeface="Arial"/>
              <a:cs typeface="Arial"/>
              <a:sym typeface="Arial"/>
            </a:endParaRPr>
          </a:p>
          <a:p>
            <a:pPr marL="457200" lvl="0" indent="-355600" algn="l" rtl="0">
              <a:lnSpc>
                <a:spcPct val="150000"/>
              </a:lnSpc>
              <a:spcBef>
                <a:spcPts val="0"/>
              </a:spcBef>
              <a:spcAft>
                <a:spcPts val="0"/>
              </a:spcAft>
              <a:buClr>
                <a:schemeClr val="dk1"/>
              </a:buClr>
              <a:buSzPts val="2000"/>
              <a:buChar char="●"/>
            </a:pPr>
            <a:r>
              <a:rPr lang="en-US" sz="2000">
                <a:latin typeface="Arial"/>
                <a:ea typeface="Arial"/>
                <a:cs typeface="Arial"/>
                <a:sym typeface="Arial"/>
              </a:rPr>
              <a:t>Varying gravity force over time</a:t>
            </a:r>
            <a:endParaRPr sz="2000">
              <a:latin typeface="Arial"/>
              <a:ea typeface="Arial"/>
              <a:cs typeface="Arial"/>
              <a:sym typeface="Arial"/>
            </a:endParaRPr>
          </a:p>
          <a:p>
            <a:pPr marL="457200" lvl="0" indent="-355600" algn="l" rtl="0">
              <a:lnSpc>
                <a:spcPct val="150000"/>
              </a:lnSpc>
              <a:spcBef>
                <a:spcPts val="0"/>
              </a:spcBef>
              <a:spcAft>
                <a:spcPts val="0"/>
              </a:spcAft>
              <a:buClr>
                <a:schemeClr val="dk1"/>
              </a:buClr>
              <a:buSzPts val="2000"/>
              <a:buChar char="●"/>
            </a:pPr>
            <a:r>
              <a:rPr lang="en-US" sz="2000">
                <a:latin typeface="Arial"/>
                <a:ea typeface="Arial"/>
                <a:cs typeface="Arial"/>
                <a:sym typeface="Arial"/>
              </a:rPr>
              <a:t>Apply drag from parachute its deployment time</a:t>
            </a:r>
            <a:endParaRPr sz="2000">
              <a:latin typeface="Arial"/>
              <a:ea typeface="Arial"/>
              <a:cs typeface="Arial"/>
              <a:sym typeface="Arial"/>
            </a:endParaRPr>
          </a:p>
          <a:p>
            <a:pPr marL="457200" lvl="0" indent="-355600" algn="l" rtl="0">
              <a:lnSpc>
                <a:spcPct val="150000"/>
              </a:lnSpc>
              <a:spcBef>
                <a:spcPts val="0"/>
              </a:spcBef>
              <a:spcAft>
                <a:spcPts val="0"/>
              </a:spcAft>
              <a:buClr>
                <a:schemeClr val="dk1"/>
              </a:buClr>
              <a:buSzPts val="2000"/>
              <a:buChar char="●"/>
            </a:pPr>
            <a:r>
              <a:rPr lang="en-US" sz="2000">
                <a:latin typeface="Arial"/>
                <a:ea typeface="Arial"/>
                <a:cs typeface="Arial"/>
                <a:sym typeface="Arial"/>
              </a:rPr>
              <a:t>Analyze final state versus time</a:t>
            </a:r>
            <a:endParaRPr sz="900" b="1">
              <a:latin typeface="Arial"/>
              <a:ea typeface="Arial"/>
              <a:cs typeface="Arial"/>
              <a:sym typeface="Arial"/>
            </a:endParaRPr>
          </a:p>
        </p:txBody>
      </p:sp>
      <p:sp>
        <p:nvSpPr>
          <p:cNvPr id="1351" name="Google Shape;1351;g1048ce1a98d_7_1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1048ce1a98d_7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1048ce1a98d_7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assuming 80 deg launch angle due to volumetric constraints. If we want 185 ft away at apogee, dv must be 12 ft/s</a:t>
            </a:r>
            <a:endParaRPr/>
          </a:p>
          <a:p>
            <a:pPr marL="0" lvl="0" indent="0" algn="l" rtl="0">
              <a:spcBef>
                <a:spcPts val="0"/>
              </a:spcBef>
              <a:spcAft>
                <a:spcPts val="0"/>
              </a:spcAft>
              <a:buNone/>
            </a:pPr>
            <a:r>
              <a:rPr lang="en-US"/>
              <a:t>if spring system is used, assume compression distance of 0.25 ft. Using cons of energy for spring system, k = 115200 slugs/s^2 (this is for single spring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Talk about where this trajectory came from, blue origins given trajectory stuff</a:t>
            </a:r>
            <a:endParaRPr/>
          </a:p>
          <a:p>
            <a:pPr marL="0" lvl="0" indent="0" algn="l" rtl="0">
              <a:spcBef>
                <a:spcPts val="0"/>
              </a:spcBef>
              <a:spcAft>
                <a:spcPts val="0"/>
              </a:spcAft>
              <a:buNone/>
            </a:pPr>
            <a:r>
              <a:rPr lang="en-US"/>
              <a:t>I’ll make a methods slide. I’ll put info about ODE45, changing gravity, changing air desnity, launch angle decision (non-neglible width vs trying to launch as vertically as possible to be above CC with lowest necessary dv)</a:t>
            </a:r>
            <a:endParaRPr/>
          </a:p>
          <a:p>
            <a:pPr marL="0" lvl="0" indent="0" algn="l" rtl="0">
              <a:spcBef>
                <a:spcPts val="0"/>
              </a:spcBef>
              <a:spcAft>
                <a:spcPts val="0"/>
              </a:spcAft>
              <a:buNone/>
            </a:pPr>
            <a:r>
              <a:rPr lang="en-US"/>
              <a:t>From here, do dv and altitude slide, then distance during media capture, then rate of separation. </a:t>
            </a:r>
            <a:endParaRPr/>
          </a:p>
        </p:txBody>
      </p:sp>
      <p:sp>
        <p:nvSpPr>
          <p:cNvPr id="1361" name="Google Shape;1361;g1048ce1a98d_7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10200993643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10200993643_0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Probably back-up slide.</a:t>
            </a:r>
            <a:endParaRPr/>
          </a:p>
          <a:p>
            <a:pPr marL="0" lvl="0" indent="0" algn="l" rtl="0">
              <a:spcBef>
                <a:spcPts val="0"/>
              </a:spcBef>
              <a:spcAft>
                <a:spcPts val="0"/>
              </a:spcAft>
              <a:buNone/>
            </a:pPr>
            <a:r>
              <a:rPr lang="en-US"/>
              <a:t>Insert plot of separation rate between CC and CCEC over time.  State: so long as the springs function within error bounds, the separation rate will be positive.</a:t>
            </a:r>
            <a:endParaRPr/>
          </a:p>
        </p:txBody>
      </p:sp>
      <p:sp>
        <p:nvSpPr>
          <p:cNvPr id="1370" name="Google Shape;1370;g10200993643_0_1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cf9d8b16cc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cf9d8b16cc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b="1">
              <a:latin typeface="Arial"/>
              <a:ea typeface="Arial"/>
              <a:cs typeface="Arial"/>
              <a:sym typeface="Arial"/>
            </a:endParaRPr>
          </a:p>
        </p:txBody>
      </p:sp>
      <p:sp>
        <p:nvSpPr>
          <p:cNvPr id="1386" name="Google Shape;1386;gcf9d8b16cc_1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cf9d8b16cc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cf9d8b16cc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will have to explain that our customer wanted us to design the “optimal” camera, though the camera we have in our possession may not be that camera.  We do not have the funds $$$ to purchase the perfect camera.</a:t>
            </a:r>
            <a:endParaRPr/>
          </a:p>
          <a:p>
            <a:pPr marL="0" lvl="0" indent="0" algn="l" rtl="0">
              <a:spcBef>
                <a:spcPts val="0"/>
              </a:spcBef>
              <a:spcAft>
                <a:spcPts val="0"/>
              </a:spcAft>
              <a:buNone/>
            </a:pPr>
            <a:r>
              <a:rPr lang="en-US"/>
              <a:t>Work w/ Sarah.</a:t>
            </a:r>
            <a:endParaRPr/>
          </a:p>
          <a:p>
            <a:pPr marL="0" lvl="0" indent="0" algn="l" rtl="0">
              <a:spcBef>
                <a:spcPts val="0"/>
              </a:spcBef>
              <a:spcAft>
                <a:spcPts val="0"/>
              </a:spcAft>
              <a:buNone/>
            </a:pPr>
            <a:r>
              <a:rPr lang="en-US"/>
              <a:t>Add the pixel figure from PDR that takahashi liked. Make changes that Akos said about it</a:t>
            </a:r>
            <a:endParaRPr/>
          </a:p>
        </p:txBody>
      </p:sp>
      <p:sp>
        <p:nvSpPr>
          <p:cNvPr id="1401" name="Google Shape;1401;gcf9d8b16cc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1048ce1a98d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1048ce1a98d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will have to explain that our customer wanted us to design the “optimal” camera, though the camera we have in our possession may not be that camera.  We do not have the funds $$$ to purchase the perfect camera.</a:t>
            </a:r>
            <a:endParaRPr/>
          </a:p>
          <a:p>
            <a:pPr marL="0" lvl="0" indent="0" algn="l" rtl="0">
              <a:spcBef>
                <a:spcPts val="0"/>
              </a:spcBef>
              <a:spcAft>
                <a:spcPts val="0"/>
              </a:spcAft>
              <a:buNone/>
            </a:pPr>
            <a:r>
              <a:rPr lang="en-US"/>
              <a:t>Work w/ Sarah.</a:t>
            </a:r>
            <a:endParaRPr/>
          </a:p>
          <a:p>
            <a:pPr marL="0" lvl="0" indent="0" algn="l" rtl="0">
              <a:spcBef>
                <a:spcPts val="0"/>
              </a:spcBef>
              <a:spcAft>
                <a:spcPts val="0"/>
              </a:spcAft>
              <a:buNone/>
            </a:pPr>
            <a:r>
              <a:rPr lang="en-US"/>
              <a:t>Add the pixel figure from PDR that takahashi liked. Make changes that Akos said about it</a:t>
            </a:r>
            <a:endParaRPr/>
          </a:p>
        </p:txBody>
      </p:sp>
      <p:sp>
        <p:nvSpPr>
          <p:cNvPr id="1416" name="Google Shape;1416;g1048ce1a98d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10200993643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10200993643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1" name="Google Shape;1431;g10200993643_0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f5f6e92913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f5f6e92913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f5f6e92913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1048ce1a98d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1048ce1a98d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Temperature of surface contacting camera was modeled in ANSYS.  Assumed initial surface temp of battery = initial surface temp of camera = ambient temp in fin box.</a:t>
            </a:r>
            <a:endParaRPr/>
          </a:p>
          <a:p>
            <a:pPr marL="0" lvl="0" indent="0" algn="l" rtl="0">
              <a:spcBef>
                <a:spcPts val="0"/>
              </a:spcBef>
              <a:spcAft>
                <a:spcPts val="0"/>
              </a:spcAft>
              <a:buNone/>
            </a:pPr>
            <a:r>
              <a:rPr lang="en-US"/>
              <a:t>Battery will produce some heat that will warm it up (about 4 deg)</a:t>
            </a:r>
            <a:endParaRPr/>
          </a:p>
          <a:p>
            <a:pPr marL="0" lvl="0" indent="0" algn="l" rtl="0">
              <a:spcBef>
                <a:spcPts val="0"/>
              </a:spcBef>
              <a:spcAft>
                <a:spcPts val="0"/>
              </a:spcAft>
              <a:buClr>
                <a:schemeClr val="dk1"/>
              </a:buClr>
              <a:buSzPts val="1100"/>
              <a:buFont typeface="Arial"/>
              <a:buNone/>
            </a:pPr>
            <a:r>
              <a:rPr lang="en-US"/>
              <a:t>Work w/ Aneesh, Jesse, Sarah, and Gio.</a:t>
            </a:r>
            <a:endParaRPr/>
          </a:p>
          <a:p>
            <a:pPr marL="0" lvl="0" indent="0" algn="l" rtl="0">
              <a:spcBef>
                <a:spcPts val="0"/>
              </a:spcBef>
              <a:spcAft>
                <a:spcPts val="0"/>
              </a:spcAft>
              <a:buNone/>
            </a:pPr>
            <a:endParaRPr/>
          </a:p>
        </p:txBody>
      </p:sp>
      <p:sp>
        <p:nvSpPr>
          <p:cNvPr id="1486" name="Google Shape;1486;g1048ce1a98d_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104586650c0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104586650c0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ANSYS transient thermal analysis</a:t>
            </a:r>
            <a:endParaRPr/>
          </a:p>
          <a:p>
            <a:pPr marL="0" lvl="0" indent="0" algn="l" rtl="0">
              <a:spcBef>
                <a:spcPts val="0"/>
              </a:spcBef>
              <a:spcAft>
                <a:spcPts val="0"/>
              </a:spcAft>
              <a:buNone/>
            </a:pPr>
            <a:r>
              <a:rPr lang="en-US"/>
              <a:t>Radiation heat transfer out from body to surroundings</a:t>
            </a:r>
            <a:endParaRPr/>
          </a:p>
          <a:p>
            <a:pPr marL="0" lvl="0" indent="0" algn="l" rtl="0">
              <a:spcBef>
                <a:spcPts val="0"/>
              </a:spcBef>
              <a:spcAft>
                <a:spcPts val="0"/>
              </a:spcAft>
              <a:buNone/>
            </a:pPr>
            <a:r>
              <a:rPr lang="en-US"/>
              <a:t>Initial temperature of 30 deg F</a:t>
            </a:r>
            <a:endParaRPr/>
          </a:p>
          <a:p>
            <a:pPr marL="0" lvl="0" indent="0" algn="l" rtl="0">
              <a:spcBef>
                <a:spcPts val="0"/>
              </a:spcBef>
              <a:spcAft>
                <a:spcPts val="0"/>
              </a:spcAft>
              <a:buNone/>
            </a:pPr>
            <a:r>
              <a:rPr lang="en-US"/>
              <a:t>Plastic material with emissivity of about 0.9</a:t>
            </a:r>
            <a:endParaRPr/>
          </a:p>
          <a:p>
            <a:pPr marL="0" lvl="0" indent="0" algn="l" rtl="0">
              <a:spcBef>
                <a:spcPts val="0"/>
              </a:spcBef>
              <a:spcAft>
                <a:spcPts val="0"/>
              </a:spcAft>
              <a:buNone/>
            </a:pPr>
            <a:r>
              <a:rPr lang="en-US"/>
              <a:t>Used a fine mesh in ANSYS with high resolution</a:t>
            </a:r>
            <a:endParaRPr/>
          </a:p>
        </p:txBody>
      </p:sp>
      <p:sp>
        <p:nvSpPr>
          <p:cNvPr id="1502" name="Google Shape;1502;g104586650c0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10276ee990b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10276ee990b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Explain model blah blah blah</a:t>
            </a:r>
            <a:endParaRPr/>
          </a:p>
          <a:p>
            <a:pPr marL="0" lvl="0" indent="0" algn="l" rtl="0">
              <a:spcBef>
                <a:spcPts val="0"/>
              </a:spcBef>
              <a:spcAft>
                <a:spcPts val="0"/>
              </a:spcAft>
              <a:buClr>
                <a:schemeClr val="dk1"/>
              </a:buClr>
              <a:buSzPts val="1100"/>
              <a:buFont typeface="Arial"/>
              <a:buNone/>
            </a:pPr>
            <a:r>
              <a:rPr lang="en-US"/>
              <a:t>Also factored in radiation felt by aluminum but it basically added no further effect</a:t>
            </a:r>
            <a:endParaRPr/>
          </a:p>
        </p:txBody>
      </p:sp>
      <p:sp>
        <p:nvSpPr>
          <p:cNvPr id="1511" name="Google Shape;1511;g10276ee990b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cf9d8b16c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9" name="Google Shape;1539;gcf9d8b16cc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stagnation temperature during reentry</a:t>
            </a:r>
            <a:endParaRPr/>
          </a:p>
        </p:txBody>
      </p:sp>
      <p:sp>
        <p:nvSpPr>
          <p:cNvPr id="1540" name="Google Shape;1540;gcf9d8b16cc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0200993643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0200993643_0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Backup slide.</a:t>
            </a:r>
            <a:endParaRPr/>
          </a:p>
          <a:p>
            <a:pPr marL="0" lvl="0" indent="0" algn="l" rtl="0">
              <a:spcBef>
                <a:spcPts val="0"/>
              </a:spcBef>
              <a:spcAft>
                <a:spcPts val="0"/>
              </a:spcAft>
              <a:buNone/>
            </a:pPr>
            <a:r>
              <a:rPr lang="en-US"/>
              <a:t>Definitely need to include some type of thermal analysis to prove the acrylic casing will not melt.</a:t>
            </a:r>
            <a:endParaRPr/>
          </a:p>
        </p:txBody>
      </p:sp>
      <p:sp>
        <p:nvSpPr>
          <p:cNvPr id="1551" name="Google Shape;1551;g10200993643_0_2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g10356787d6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3" name="Google Shape;1563;g10356787d6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g-forces of CCEC as it is reentering</a:t>
            </a:r>
            <a:endParaRPr/>
          </a:p>
        </p:txBody>
      </p:sp>
      <p:sp>
        <p:nvSpPr>
          <p:cNvPr id="1564" name="Google Shape;1564;g10356787d6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10356787d65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10356787d65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heating rate of CCEC as it is reentering</a:t>
            </a:r>
            <a:endParaRPr/>
          </a:p>
        </p:txBody>
      </p:sp>
      <p:sp>
        <p:nvSpPr>
          <p:cNvPr id="1575" name="Google Shape;1575;g10356787d65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102dc9a974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102dc9a9743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velocity/Mach number of CCEC as it is reentering</a:t>
            </a:r>
            <a:endParaRPr/>
          </a:p>
        </p:txBody>
      </p:sp>
      <p:sp>
        <p:nvSpPr>
          <p:cNvPr id="1586" name="Google Shape;1586;g102dc9a9743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10251d0f55a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10251d0f55a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Definitely backup slide.</a:t>
            </a:r>
            <a:endParaRPr/>
          </a:p>
          <a:p>
            <a:pPr marL="0" lvl="0" indent="0" algn="l" rtl="0">
              <a:spcBef>
                <a:spcPts val="0"/>
              </a:spcBef>
              <a:spcAft>
                <a:spcPts val="0"/>
              </a:spcAft>
              <a:buNone/>
            </a:pPr>
            <a:r>
              <a:rPr lang="en-US"/>
              <a:t>Include CAD model showing guide rails with room for parachute and crushable structure.</a:t>
            </a:r>
            <a:endParaRPr/>
          </a:p>
        </p:txBody>
      </p:sp>
      <p:sp>
        <p:nvSpPr>
          <p:cNvPr id="1597" name="Google Shape;1597;g10251d0f55a_1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10200993643_1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10200993643_1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3" name="Google Shape;1613;g10200993643_1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838200" y="18437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3920331" y="-1437261"/>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8200" y="18437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FB87C"/>
              </a:buClr>
              <a:buSzPts val="4400"/>
              <a:buFont typeface="Arial"/>
              <a:buNone/>
              <a:defRPr b="1">
                <a:solidFill>
                  <a:srgbClr val="CFB87C"/>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8200" y="1644870"/>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838200" y="18437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8200" y="18437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2"/>
          <p:cNvSpPr>
            <a:spLocks noGrp="1"/>
          </p:cNvSpPr>
          <p:nvPr>
            <p:ph type="pic" idx="2"/>
          </p:nvPr>
        </p:nvSpPr>
        <p:spPr>
          <a:xfrm>
            <a:off x="5183188" y="987425"/>
            <a:ext cx="6172200" cy="4873625"/>
          </a:xfrm>
          <a:prstGeom prst="rect">
            <a:avLst/>
          </a:prstGeom>
          <a:noFill/>
          <a:ln>
            <a:noFill/>
          </a:ln>
        </p:spPr>
      </p:sp>
      <p:sp>
        <p:nvSpPr>
          <p:cNvPr id="70" name="Google Shape;70;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18437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838200" y="1644870"/>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3"/>
          <p:cNvSpPr/>
          <p:nvPr/>
        </p:nvSpPr>
        <p:spPr>
          <a:xfrm>
            <a:off x="0" y="6145619"/>
            <a:ext cx="12192000" cy="712381"/>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Google Shape;16;p3"/>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87842" y="6220047"/>
            <a:ext cx="2693582" cy="5387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slide" Target="slide74.xml"/><Relationship Id="rId4" Type="http://schemas.openxmlformats.org/officeDocument/2006/relationships/slide" Target="slide6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www.duracell.com/wp-content/uploads/2021/06/CR123_US.pdf" TargetMode="External"/><Relationship Id="rId3" Type="http://schemas.openxmlformats.org/officeDocument/2006/relationships/hyperlink" Target="http://ftp.demec.ufpr.br/disciplinas/TM240/Marchi/Bibliografia/Hoerner.pdf" TargetMode="External"/><Relationship Id="rId7" Type="http://schemas.openxmlformats.org/officeDocument/2006/relationships/hyperlink" Target="https://store.arduino.cc/products/arduino-nano"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cdn-learn.adafruit.com/downloads/pdf/adafruit-bh1750-ambient-light-sensor.pdf" TargetMode="External"/><Relationship Id="rId11" Type="http://schemas.openxmlformats.org/officeDocument/2006/relationships/comments" Target="../comments/comment1.xml"/><Relationship Id="rId5" Type="http://schemas.openxmlformats.org/officeDocument/2006/relationships/hyperlink" Target="https://www.engineeringtoolbox.com/emissivity-coefficients-d_447.html" TargetMode="External"/><Relationship Id="rId10" Type="http://schemas.openxmlformats.org/officeDocument/2006/relationships/hyperlink" Target="https://www.aliexpress.com/item/1005001357276043.html?src=google&amp;memo1=freelisting&amp;src=google&amp;albch=shopping&amp;acnt=708-803-3821&amp;slnk=&amp;plac=&amp;mtctp=&amp;albbt=Google_7_shopping&amp;albagn=888888&amp;isSmbAutoCall=false&amp;needSmbHouyi=false&amp;albcp=9760820159&amp;albag=99451607003&amp;trgt=894486321753&amp;crea=en1005001357276043&amp;netw=u&amp;device=c&amp;albpg=894486321753&amp;albpd=en1005001357276043&amp;gclid=CjwKCAjwzt6LBhBeEiwAbPGOgQlB3yTSYyhuS7I3_1KaCbrGx-YWHqhw5NVik_u9_vqDXQi7Dc6JvxoCYfcQAvD_BwE&amp;gclsrc=aw.ds&amp;aff_fcid=96adcd39af8e4f9e84b27b0a32b6a68c-1635313496072-03660-UneMJZVf&amp;aff_fsk=UneMJZVf&amp;aff_platform=aaf&amp;sk=UneMJZVf&amp;aff_trace_key=96adcd39af8e4f9e84b27b0a32b6a68c-1635313496072-03660-UneMJZVf&amp;terminal_id=e02d5d7b2b184b5d91529cc7f0993480" TargetMode="External"/><Relationship Id="rId4" Type="http://schemas.openxmlformats.org/officeDocument/2006/relationships/hyperlink" Target="https://tfaws.nasa.gov/TFAWS12/Proceedings/Aerothermodynamics%20Course.pdf" TargetMode="External"/><Relationship Id="rId9" Type="http://schemas.openxmlformats.org/officeDocument/2006/relationships/hyperlink" Target="https://www.tme.eu/Document/44e2b5a5a277fb97063ce3897cb3bea2/BAT-6F22-UL.pdf"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drive.google.com/file/d/1F23kanIQYyTrLVVs1R2I9xoBnR3AP4Pa/view"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9.xml.rels><?xml version="1.0" encoding="UTF-8" standalone="yes"?>
<Relationships xmlns="http://schemas.openxmlformats.org/package/2006/relationships"><Relationship Id="rId3" Type="http://schemas.openxmlformats.org/officeDocument/2006/relationships/hyperlink" Target="http://drive.google.com/file/d/1ls3ne15DP_SCs9YXRu4ztaWyyxCdTaJ4/view"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hyperlink" Target="http://drive.google.com/file/d/1mzK0CKdAm9_UGtlm9FcKu9-xyJvXNbtZ/view"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81.xml.rels><?xml version="1.0" encoding="UTF-8" standalone="yes"?>
<Relationships xmlns="http://schemas.openxmlformats.org/package/2006/relationships"><Relationship Id="rId3" Type="http://schemas.openxmlformats.org/officeDocument/2006/relationships/hyperlink" Target="http://drive.google.com/file/d/1XgVJ3S7GGSjOvQqyqaAwBvu_E-EHFQ32/view"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82.xml.rels><?xml version="1.0" encoding="UTF-8" standalone="yes"?>
<Relationships xmlns="http://schemas.openxmlformats.org/package/2006/relationships"><Relationship Id="rId3" Type="http://schemas.openxmlformats.org/officeDocument/2006/relationships/hyperlink" Target="http://drive.google.com/file/d/1ls3ne15DP_SCs9YXRu4ztaWyyxCdTaJ4/view"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comments" Target="../comments/comment2.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hyperlink" Target="http://drive.google.com/file/d/1DYhtsXIXXy38g0RclE37dRguyGQewI2o/view"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90"/>
        <p:cNvGrpSpPr/>
        <p:nvPr/>
      </p:nvGrpSpPr>
      <p:grpSpPr>
        <a:xfrm>
          <a:off x="0" y="0"/>
          <a:ext cx="0" cy="0"/>
          <a:chOff x="0" y="0"/>
          <a:chExt cx="0" cy="0"/>
        </a:xfrm>
      </p:grpSpPr>
      <p:pic>
        <p:nvPicPr>
          <p:cNvPr id="91" name="Google Shape;91;gf6cdbea7f6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82500" y="870975"/>
            <a:ext cx="6826998" cy="4896599"/>
          </a:xfrm>
          <a:prstGeom prst="rect">
            <a:avLst/>
          </a:prstGeom>
          <a:noFill/>
          <a:ln>
            <a:noFill/>
          </a:ln>
        </p:spPr>
      </p:pic>
      <p:sp>
        <p:nvSpPr>
          <p:cNvPr id="92" name="Google Shape;92;gf6cdbea7f6_0_0"/>
          <p:cNvSpPr txBox="1"/>
          <p:nvPr/>
        </p:nvSpPr>
        <p:spPr>
          <a:xfrm>
            <a:off x="2145750" y="81150"/>
            <a:ext cx="7900500" cy="149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900"/>
              <a:buFont typeface="Arial"/>
              <a:buNone/>
            </a:pPr>
            <a:r>
              <a:rPr lang="en-US" sz="4900" b="1" i="0" u="none" strike="noStrike" cap="none">
                <a:solidFill>
                  <a:srgbClr val="CFB87C"/>
                </a:solidFill>
                <a:latin typeface="Arial"/>
                <a:ea typeface="Arial"/>
                <a:cs typeface="Arial"/>
                <a:sym typeface="Arial"/>
              </a:rPr>
              <a:t>SP4CE</a:t>
            </a:r>
            <a:endParaRPr sz="4900" b="1" i="0" u="none" strike="noStrike" cap="none">
              <a:solidFill>
                <a:srgbClr val="CFB87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a:solidFill>
                  <a:srgbClr val="CFB87C"/>
                </a:solidFill>
              </a:rPr>
              <a:t>Critical</a:t>
            </a:r>
            <a:r>
              <a:rPr lang="en-US" sz="3600" b="1" i="0" u="none" strike="noStrike" cap="none">
                <a:solidFill>
                  <a:srgbClr val="CFB87C"/>
                </a:solidFill>
                <a:latin typeface="Arial"/>
                <a:ea typeface="Arial"/>
                <a:cs typeface="Arial"/>
                <a:sym typeface="Arial"/>
              </a:rPr>
              <a:t> Design Review</a:t>
            </a:r>
            <a:endParaRPr sz="3600" b="1" i="0" u="none" strike="noStrike" cap="none">
              <a:solidFill>
                <a:srgbClr val="CFB87C"/>
              </a:solidFill>
              <a:latin typeface="Arial"/>
              <a:ea typeface="Arial"/>
              <a:cs typeface="Arial"/>
              <a:sym typeface="Arial"/>
            </a:endParaRPr>
          </a:p>
        </p:txBody>
      </p:sp>
      <p:sp>
        <p:nvSpPr>
          <p:cNvPr id="93" name="Google Shape;93;gf6cdbea7f6_0_0"/>
          <p:cNvSpPr txBox="1"/>
          <p:nvPr/>
        </p:nvSpPr>
        <p:spPr>
          <a:xfrm>
            <a:off x="0" y="2074500"/>
            <a:ext cx="4334100" cy="2709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a:solidFill>
                  <a:srgbClr val="CFB87C"/>
                </a:solidFill>
              </a:rPr>
              <a:t>Presenters</a:t>
            </a:r>
            <a:r>
              <a:rPr lang="en-US" sz="2500" b="1" i="0" u="none" strike="noStrike" cap="none">
                <a:solidFill>
                  <a:srgbClr val="CFB87C"/>
                </a:solidFill>
                <a:latin typeface="Arial"/>
                <a:ea typeface="Arial"/>
                <a:cs typeface="Arial"/>
                <a:sym typeface="Arial"/>
              </a:rPr>
              <a:t>:</a:t>
            </a:r>
            <a:endParaRPr sz="2500" b="1" i="0" u="none" strike="noStrike" cap="none">
              <a:solidFill>
                <a:srgbClr val="CFB87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CFB87C"/>
                </a:solidFill>
                <a:latin typeface="Arial"/>
                <a:ea typeface="Arial"/>
                <a:cs typeface="Arial"/>
                <a:sym typeface="Arial"/>
              </a:rPr>
              <a:t>Jasmin Chadha, Ryan Charles, Cesario Garcia, Vicki Hurd, </a:t>
            </a:r>
            <a:endParaRPr sz="1900" b="0" i="0" u="none" strike="noStrike" cap="none">
              <a:solidFill>
                <a:srgbClr val="CFB87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CFB87C"/>
                </a:solidFill>
                <a:latin typeface="Arial"/>
                <a:ea typeface="Arial"/>
                <a:cs typeface="Arial"/>
                <a:sym typeface="Arial"/>
              </a:rPr>
              <a:t>Jack Lana, Sarah Leary</a:t>
            </a:r>
            <a:endParaRPr sz="1900" b="0" i="0" u="none" strike="noStrike" cap="none">
              <a:solidFill>
                <a:srgbClr val="CFB87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a:solidFill>
                <a:srgbClr val="CFB87C"/>
              </a:solidFill>
            </a:endParaRPr>
          </a:p>
          <a:p>
            <a:pPr marL="0" lvl="0" indent="0" algn="ctr" rtl="0">
              <a:spcBef>
                <a:spcPts val="0"/>
              </a:spcBef>
              <a:spcAft>
                <a:spcPts val="0"/>
              </a:spcAft>
              <a:buClr>
                <a:schemeClr val="dk1"/>
              </a:buClr>
              <a:buSzPts val="2500"/>
              <a:buFont typeface="Arial"/>
              <a:buNone/>
            </a:pPr>
            <a:r>
              <a:rPr lang="en-US" sz="2500" b="1">
                <a:solidFill>
                  <a:srgbClr val="CFB87C"/>
                </a:solidFill>
              </a:rPr>
              <a:t>Additional Team Members:</a:t>
            </a:r>
            <a:endParaRPr sz="2500" b="1">
              <a:solidFill>
                <a:srgbClr val="CFB87C"/>
              </a:solidFill>
            </a:endParaRPr>
          </a:p>
          <a:p>
            <a:pPr marL="0" lvl="0" indent="0" algn="ctr" rtl="0">
              <a:spcBef>
                <a:spcPts val="0"/>
              </a:spcBef>
              <a:spcAft>
                <a:spcPts val="0"/>
              </a:spcAft>
              <a:buClr>
                <a:schemeClr val="dk1"/>
              </a:buClr>
              <a:buSzPts val="1900"/>
              <a:buFont typeface="Arial"/>
              <a:buNone/>
            </a:pPr>
            <a:r>
              <a:rPr lang="en-US" sz="1900">
                <a:solidFill>
                  <a:srgbClr val="CFB87C"/>
                </a:solidFill>
              </a:rPr>
              <a:t>Aneesh Balla, Jesse Bartlett, </a:t>
            </a:r>
            <a:endParaRPr sz="1900">
              <a:solidFill>
                <a:srgbClr val="CFB87C"/>
              </a:solidFill>
            </a:endParaRPr>
          </a:p>
          <a:p>
            <a:pPr marL="0" lvl="0" indent="0" algn="ctr" rtl="0">
              <a:spcBef>
                <a:spcPts val="0"/>
              </a:spcBef>
              <a:spcAft>
                <a:spcPts val="0"/>
              </a:spcAft>
              <a:buClr>
                <a:schemeClr val="dk1"/>
              </a:buClr>
              <a:buSzPts val="1900"/>
              <a:buFont typeface="Arial"/>
              <a:buNone/>
            </a:pPr>
            <a:r>
              <a:rPr lang="en-US" sz="1900">
                <a:solidFill>
                  <a:srgbClr val="CFB87C"/>
                </a:solidFill>
              </a:rPr>
              <a:t>Gio Borrani, Zach Fields</a:t>
            </a:r>
            <a:endParaRPr sz="1400" b="0" i="0" u="none" strike="noStrike" cap="none">
              <a:solidFill>
                <a:srgbClr val="CFB87C"/>
              </a:solidFill>
              <a:latin typeface="Arial"/>
              <a:ea typeface="Arial"/>
              <a:cs typeface="Arial"/>
              <a:sym typeface="Arial"/>
            </a:endParaRPr>
          </a:p>
        </p:txBody>
      </p:sp>
      <p:sp>
        <p:nvSpPr>
          <p:cNvPr id="94" name="Google Shape;94;gf6cdbea7f6_0_0"/>
          <p:cNvSpPr txBox="1"/>
          <p:nvPr/>
        </p:nvSpPr>
        <p:spPr>
          <a:xfrm>
            <a:off x="7843050" y="2195625"/>
            <a:ext cx="4133100" cy="226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CFB87C"/>
                </a:solidFill>
                <a:latin typeface="Arial"/>
                <a:ea typeface="Arial"/>
                <a:cs typeface="Arial"/>
                <a:sym typeface="Arial"/>
              </a:rPr>
              <a:t>Company Sponsor: </a:t>
            </a:r>
            <a:endParaRPr sz="2500" b="1" i="0" u="none" strike="noStrike" cap="none">
              <a:solidFill>
                <a:srgbClr val="CFB87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rgbClr val="CFB87C"/>
                </a:solidFill>
                <a:latin typeface="Arial"/>
                <a:ea typeface="Arial"/>
                <a:cs typeface="Arial"/>
                <a:sym typeface="Arial"/>
              </a:rPr>
              <a:t>Blue Origin</a:t>
            </a:r>
            <a:endParaRPr sz="2300" b="0" i="0" u="none" strike="noStrike" cap="none">
              <a:solidFill>
                <a:srgbClr val="CFB87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rgbClr val="CFB87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CFB87C"/>
                </a:solidFill>
                <a:latin typeface="Arial"/>
                <a:ea typeface="Arial"/>
                <a:cs typeface="Arial"/>
                <a:sym typeface="Arial"/>
              </a:rPr>
              <a:t>Faculty Advisor: </a:t>
            </a:r>
            <a:endParaRPr sz="2500" b="1" i="0" u="none" strike="noStrike" cap="none">
              <a:solidFill>
                <a:srgbClr val="CFB87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rgbClr val="CFB87C"/>
                </a:solidFill>
                <a:latin typeface="Arial"/>
                <a:ea typeface="Arial"/>
                <a:cs typeface="Arial"/>
                <a:sym typeface="Arial"/>
              </a:rPr>
              <a:t>Dr. Yu Takahashi</a:t>
            </a:r>
            <a:endParaRPr sz="2300" b="0" i="0" u="none" strike="noStrike" cap="none">
              <a:solidFill>
                <a:srgbClr val="CFB87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CFB87C"/>
              </a:solidFill>
              <a:latin typeface="Arial"/>
              <a:ea typeface="Arial"/>
              <a:cs typeface="Arial"/>
              <a:sym typeface="Arial"/>
            </a:endParaRPr>
          </a:p>
        </p:txBody>
      </p:sp>
      <p:sp>
        <p:nvSpPr>
          <p:cNvPr id="95" name="Google Shape;95;gf6cdbea7f6_0_0"/>
          <p:cNvSpPr txBox="1"/>
          <p:nvPr/>
        </p:nvSpPr>
        <p:spPr>
          <a:xfrm>
            <a:off x="4189200" y="5141100"/>
            <a:ext cx="3813600"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a:solidFill>
                  <a:srgbClr val="CFB87C"/>
                </a:solidFill>
              </a:rPr>
              <a:t>December 6</a:t>
            </a:r>
            <a:r>
              <a:rPr lang="en-US" sz="2500" b="1" i="0" u="none" strike="noStrike" cap="none">
                <a:solidFill>
                  <a:srgbClr val="CFB87C"/>
                </a:solidFill>
                <a:latin typeface="Arial"/>
                <a:ea typeface="Arial"/>
                <a:cs typeface="Arial"/>
                <a:sym typeface="Arial"/>
              </a:rPr>
              <a:t>, 2021</a:t>
            </a:r>
            <a:endParaRPr sz="2500" b="1" i="0" u="none" strike="noStrike" cap="none">
              <a:solidFill>
                <a:srgbClr val="CFB87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CFB87C"/>
                </a:solidFill>
                <a:latin typeface="Arial"/>
                <a:ea typeface="Arial"/>
                <a:cs typeface="Arial"/>
                <a:sym typeface="Arial"/>
              </a:rPr>
              <a:t>ASEN 4018-011 Team 1</a:t>
            </a:r>
            <a:endParaRPr sz="2500" b="1" i="0" u="none" strike="noStrike" cap="none">
              <a:solidFill>
                <a:srgbClr val="CFB87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CFB87C"/>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f5f6e92913_0_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pic>
        <p:nvPicPr>
          <p:cNvPr id="219" name="Google Shape;219;gf5f6e92913_0_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220" name="Google Shape;220;gf5f6e92913_0_37"/>
          <p:cNvSpPr/>
          <p:nvPr/>
        </p:nvSpPr>
        <p:spPr>
          <a:xfrm>
            <a:off x="2971800" y="6361750"/>
            <a:ext cx="1032300" cy="354300"/>
          </a:xfrm>
          <a:prstGeom prst="homePlate">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221" name="Google Shape;221;gf5f6e92913_0_37"/>
          <p:cNvSpPr/>
          <p:nvPr/>
        </p:nvSpPr>
        <p:spPr>
          <a:xfrm>
            <a:off x="4004100" y="6361750"/>
            <a:ext cx="10938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222" name="Google Shape;222;gf5f6e92913_0_37"/>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223" name="Google Shape;223;gf5f6e92913_0_37"/>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224" name="Google Shape;224;gf5f6e92913_0_37"/>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225" name="Google Shape;225;gf5f6e92913_0_37"/>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226" name="Google Shape;226;gf5f6e92913_0_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89900" y="0"/>
            <a:ext cx="8612198" cy="61521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g10481d8c6d5_1_0"/>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Electronic Component Specs</a:t>
            </a:r>
            <a:endParaRPr/>
          </a:p>
        </p:txBody>
      </p:sp>
      <p:sp>
        <p:nvSpPr>
          <p:cNvPr id="1630" name="Google Shape;1630;g10481d8c6d5_1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100</a:t>
            </a:fld>
            <a:endParaRPr/>
          </a:p>
        </p:txBody>
      </p:sp>
      <p:pic>
        <p:nvPicPr>
          <p:cNvPr id="1631" name="Google Shape;1631;g10481d8c6d5_1_0"/>
          <p:cNvPicPr preferRelativeResize="0"/>
          <p:nvPr/>
        </p:nvPicPr>
        <p:blipFill>
          <a:blip r:embed="rId3">
            <a:alphaModFix/>
          </a:blip>
          <a:stretch>
            <a:fillRect/>
          </a:stretch>
        </p:blipFill>
        <p:spPr>
          <a:xfrm>
            <a:off x="777050" y="1740545"/>
            <a:ext cx="2466975" cy="1847850"/>
          </a:xfrm>
          <a:prstGeom prst="rect">
            <a:avLst/>
          </a:prstGeom>
          <a:noFill/>
          <a:ln>
            <a:noFill/>
          </a:ln>
        </p:spPr>
      </p:pic>
      <p:sp>
        <p:nvSpPr>
          <p:cNvPr id="1632" name="Google Shape;1632;g10481d8c6d5_1_0"/>
          <p:cNvSpPr txBox="1"/>
          <p:nvPr/>
        </p:nvSpPr>
        <p:spPr>
          <a:xfrm>
            <a:off x="3578650" y="1769800"/>
            <a:ext cx="27432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Calibri"/>
                <a:ea typeface="Calibri"/>
                <a:cs typeface="Calibri"/>
                <a:sym typeface="Calibri"/>
              </a:rPr>
              <a:t>Arduino Nano</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Vin = 7-12 V</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Operating Voltage = 5V</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Flash Memory = 32KB</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SRAM = 2 KB</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Mass = 7g</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6 PWM pins</a:t>
            </a:r>
            <a:endParaRPr sz="2100">
              <a:latin typeface="Calibri"/>
              <a:ea typeface="Calibri"/>
              <a:cs typeface="Calibri"/>
              <a:sym typeface="Calibri"/>
            </a:endParaRPr>
          </a:p>
        </p:txBody>
      </p:sp>
      <p:sp>
        <p:nvSpPr>
          <p:cNvPr id="1633" name="Google Shape;1633;g10481d8c6d5_1_0"/>
          <p:cNvSpPr txBox="1"/>
          <p:nvPr/>
        </p:nvSpPr>
        <p:spPr>
          <a:xfrm>
            <a:off x="6656475" y="1769800"/>
            <a:ext cx="27432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Calibri"/>
                <a:ea typeface="Calibri"/>
                <a:cs typeface="Calibri"/>
                <a:sym typeface="Calibri"/>
              </a:rPr>
              <a:t>LaserPing Rangefinder</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Vin = 3.3-5 V DC</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Amps = 25 mA</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Range = 2-200cm </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Resolution = 1mm</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Sampling Rate = 45ms</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p:txBody>
      </p:sp>
      <p:pic>
        <p:nvPicPr>
          <p:cNvPr id="1634" name="Google Shape;1634;g10481d8c6d5_1_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318288" y="1769800"/>
            <a:ext cx="1309025" cy="20674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g10481d8c6d5_1_7"/>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Electronic Component Specs</a:t>
            </a:r>
            <a:endParaRPr/>
          </a:p>
        </p:txBody>
      </p:sp>
      <p:sp>
        <p:nvSpPr>
          <p:cNvPr id="1641" name="Google Shape;1641;g10481d8c6d5_1_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101</a:t>
            </a:fld>
            <a:endParaRPr/>
          </a:p>
        </p:txBody>
      </p:sp>
      <p:pic>
        <p:nvPicPr>
          <p:cNvPr id="1642" name="Google Shape;1642;g10481d8c6d5_1_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9625" y="1785300"/>
            <a:ext cx="2688175" cy="1981250"/>
          </a:xfrm>
          <a:prstGeom prst="rect">
            <a:avLst/>
          </a:prstGeom>
          <a:noFill/>
          <a:ln>
            <a:noFill/>
          </a:ln>
        </p:spPr>
      </p:pic>
      <p:sp>
        <p:nvSpPr>
          <p:cNvPr id="1643" name="Google Shape;1643;g10481d8c6d5_1_7"/>
          <p:cNvSpPr txBox="1"/>
          <p:nvPr/>
        </p:nvSpPr>
        <p:spPr>
          <a:xfrm>
            <a:off x="3552625" y="1785300"/>
            <a:ext cx="2743200" cy="374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Calibri"/>
                <a:ea typeface="Calibri"/>
                <a:cs typeface="Calibri"/>
                <a:sym typeface="Calibri"/>
              </a:rPr>
              <a:t>BH1750 Light Sensor</a:t>
            </a: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Adafruit</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Vin = 3-5 V</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Range = 0-65K Lux</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Resolution = 0.01 Lux</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No Power reqs given</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p:txBody>
      </p:sp>
      <p:sp>
        <p:nvSpPr>
          <p:cNvPr id="1644" name="Google Shape;1644;g10481d8c6d5_1_7"/>
          <p:cNvSpPr txBox="1"/>
          <p:nvPr/>
        </p:nvSpPr>
        <p:spPr>
          <a:xfrm>
            <a:off x="6584727" y="1785300"/>
            <a:ext cx="3110100" cy="461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00">
                <a:solidFill>
                  <a:srgbClr val="0F1111"/>
                </a:solidFill>
                <a:highlight>
                  <a:srgbClr val="FFFFFF"/>
                </a:highlight>
                <a:latin typeface="Calibri"/>
                <a:ea typeface="Calibri"/>
                <a:cs typeface="Calibri"/>
                <a:sym typeface="Calibri"/>
              </a:rPr>
              <a:t>Mini Push Pull Solenoid</a:t>
            </a:r>
            <a:endParaRPr sz="2100">
              <a:solidFill>
                <a:srgbClr val="0F1111"/>
              </a:solidFill>
              <a:highlight>
                <a:srgbClr val="FFFFFF"/>
              </a:highlight>
              <a:latin typeface="Calibri"/>
              <a:ea typeface="Calibri"/>
              <a:cs typeface="Calibri"/>
              <a:sym typeface="Calibri"/>
            </a:endParaRPr>
          </a:p>
          <a:p>
            <a:pPr marL="0" lvl="0" indent="0" algn="l" rtl="0">
              <a:lnSpc>
                <a:spcPct val="115000"/>
              </a:lnSpc>
              <a:spcBef>
                <a:spcPts val="600"/>
              </a:spcBef>
              <a:spcAft>
                <a:spcPts val="0"/>
              </a:spcAft>
              <a:buNone/>
            </a:pPr>
            <a:endParaRPr sz="2100">
              <a:solidFill>
                <a:srgbClr val="0F1111"/>
              </a:solidFill>
              <a:highlight>
                <a:srgbClr val="FFFFFF"/>
              </a:highlight>
              <a:latin typeface="Calibri"/>
              <a:ea typeface="Calibri"/>
              <a:cs typeface="Calibri"/>
              <a:sym typeface="Calibri"/>
            </a:endParaRPr>
          </a:p>
          <a:p>
            <a:pPr marL="0" lvl="0" indent="0" algn="l" rtl="0">
              <a:lnSpc>
                <a:spcPct val="115000"/>
              </a:lnSpc>
              <a:spcBef>
                <a:spcPts val="600"/>
              </a:spcBef>
              <a:spcAft>
                <a:spcPts val="0"/>
              </a:spcAft>
              <a:buNone/>
            </a:pPr>
            <a:r>
              <a:rPr lang="en-US" sz="2100">
                <a:solidFill>
                  <a:srgbClr val="0F1111"/>
                </a:solidFill>
                <a:highlight>
                  <a:srgbClr val="FFFFFF"/>
                </a:highlight>
                <a:latin typeface="Calibri"/>
                <a:ea typeface="Calibri"/>
                <a:cs typeface="Calibri"/>
                <a:sym typeface="Calibri"/>
              </a:rPr>
              <a:t>Vin = 4.5 V</a:t>
            </a:r>
            <a:endParaRPr sz="2100">
              <a:solidFill>
                <a:srgbClr val="0F1111"/>
              </a:solidFill>
              <a:highlight>
                <a:srgbClr val="FFFFFF"/>
              </a:highlight>
              <a:latin typeface="Calibri"/>
              <a:ea typeface="Calibri"/>
              <a:cs typeface="Calibri"/>
              <a:sym typeface="Calibri"/>
            </a:endParaRPr>
          </a:p>
          <a:p>
            <a:pPr marL="0" lvl="0" indent="0" algn="l" rtl="0">
              <a:lnSpc>
                <a:spcPct val="115000"/>
              </a:lnSpc>
              <a:spcBef>
                <a:spcPts val="600"/>
              </a:spcBef>
              <a:spcAft>
                <a:spcPts val="0"/>
              </a:spcAft>
              <a:buNone/>
            </a:pPr>
            <a:endParaRPr sz="2100">
              <a:solidFill>
                <a:srgbClr val="0F1111"/>
              </a:solidFill>
              <a:highlight>
                <a:srgbClr val="FFFFFF"/>
              </a:highlight>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100">
                <a:solidFill>
                  <a:srgbClr val="0F1111"/>
                </a:solidFill>
                <a:highlight>
                  <a:srgbClr val="FFFFFF"/>
                </a:highlight>
                <a:latin typeface="Calibri"/>
                <a:ea typeface="Calibri"/>
                <a:cs typeface="Calibri"/>
                <a:sym typeface="Calibri"/>
              </a:rPr>
              <a:t>Current Draw </a:t>
            </a:r>
            <a:r>
              <a:rPr lang="en-US" sz="2100">
                <a:solidFill>
                  <a:schemeClr val="dk1"/>
                </a:solidFill>
              </a:rPr>
              <a:t>≈ </a:t>
            </a:r>
            <a:r>
              <a:rPr lang="en-US" sz="2100">
                <a:solidFill>
                  <a:srgbClr val="0F1111"/>
                </a:solidFill>
                <a:highlight>
                  <a:srgbClr val="FFFFFF"/>
                </a:highlight>
                <a:latin typeface="Calibri"/>
                <a:ea typeface="Calibri"/>
                <a:cs typeface="Calibri"/>
                <a:sym typeface="Calibri"/>
              </a:rPr>
              <a:t> 600 mA </a:t>
            </a:r>
            <a:endParaRPr sz="2100">
              <a:solidFill>
                <a:srgbClr val="0F1111"/>
              </a:solidFill>
              <a:highlight>
                <a:srgbClr val="FFFFFF"/>
              </a:highlight>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endParaRPr sz="2100">
              <a:solidFill>
                <a:srgbClr val="0F1111"/>
              </a:solidFill>
              <a:highlight>
                <a:srgbClr val="FFFFFF"/>
              </a:highlight>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100">
                <a:solidFill>
                  <a:srgbClr val="0F1111"/>
                </a:solidFill>
                <a:highlight>
                  <a:srgbClr val="FFFFFF"/>
                </a:highlight>
                <a:latin typeface="Calibri"/>
                <a:ea typeface="Calibri"/>
                <a:cs typeface="Calibri"/>
                <a:sym typeface="Calibri"/>
              </a:rPr>
              <a:t>Force = 0.056 lbs/in</a:t>
            </a:r>
            <a:endParaRPr sz="2100">
              <a:solidFill>
                <a:srgbClr val="0F1111"/>
              </a:solidFill>
              <a:highlight>
                <a:srgbClr val="FFFFFF"/>
              </a:highlight>
              <a:latin typeface="Calibri"/>
              <a:ea typeface="Calibri"/>
              <a:cs typeface="Calibri"/>
              <a:sym typeface="Calibri"/>
            </a:endParaRPr>
          </a:p>
          <a:p>
            <a:pPr marL="0" lvl="0" indent="0" algn="l" rtl="0">
              <a:spcBef>
                <a:spcPts val="60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p:txBody>
      </p:sp>
      <p:pic>
        <p:nvPicPr>
          <p:cNvPr id="1645" name="Google Shape;1645;g10481d8c6d5_1_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616825" y="2164757"/>
            <a:ext cx="2450251" cy="180706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g10481d8c6d5_1_25"/>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Electronic Component Specs</a:t>
            </a:r>
            <a:endParaRPr/>
          </a:p>
        </p:txBody>
      </p:sp>
      <p:sp>
        <p:nvSpPr>
          <p:cNvPr id="1652" name="Google Shape;1652;g10481d8c6d5_1_2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102</a:t>
            </a:fld>
            <a:endParaRPr/>
          </a:p>
        </p:txBody>
      </p:sp>
      <p:sp>
        <p:nvSpPr>
          <p:cNvPr id="1653" name="Google Shape;1653;g10481d8c6d5_1_25"/>
          <p:cNvSpPr txBox="1"/>
          <p:nvPr/>
        </p:nvSpPr>
        <p:spPr>
          <a:xfrm>
            <a:off x="3552625" y="1785300"/>
            <a:ext cx="27432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Calibri"/>
                <a:ea typeface="Calibri"/>
                <a:cs typeface="Calibri"/>
                <a:sym typeface="Calibri"/>
              </a:rPr>
              <a:t>UltraLife 9V</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Vout = 9V</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1200 mAh</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p:txBody>
      </p:sp>
      <p:pic>
        <p:nvPicPr>
          <p:cNvPr id="1654" name="Google Shape;1654;g10481d8c6d5_1_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2225" y="1690111"/>
            <a:ext cx="2358425" cy="3477774"/>
          </a:xfrm>
          <a:prstGeom prst="rect">
            <a:avLst/>
          </a:prstGeom>
          <a:noFill/>
          <a:ln>
            <a:noFill/>
          </a:ln>
        </p:spPr>
      </p:pic>
      <p:sp>
        <p:nvSpPr>
          <p:cNvPr id="1655" name="Google Shape;1655;g10481d8c6d5_1_25"/>
          <p:cNvSpPr txBox="1"/>
          <p:nvPr/>
        </p:nvSpPr>
        <p:spPr>
          <a:xfrm>
            <a:off x="6504050" y="1720500"/>
            <a:ext cx="3294900" cy="321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00">
                <a:solidFill>
                  <a:schemeClr val="dk1"/>
                </a:solidFill>
                <a:highlight>
                  <a:srgbClr val="FFFFFF"/>
                </a:highlight>
                <a:latin typeface="Calibri"/>
                <a:ea typeface="Calibri"/>
                <a:cs typeface="Calibri"/>
                <a:sym typeface="Calibri"/>
              </a:rPr>
              <a:t>Duracell 123 3 V</a:t>
            </a:r>
            <a:endParaRPr sz="3200">
              <a:latin typeface="Calibri"/>
              <a:ea typeface="Calibri"/>
              <a:cs typeface="Calibri"/>
              <a:sym typeface="Calibri"/>
            </a:endParaRPr>
          </a:p>
          <a:p>
            <a:pPr marL="0" lvl="0" indent="0" algn="l" rtl="0">
              <a:spcBef>
                <a:spcPts val="60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Vout = 3V</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Max Discharge = 1470 mAh</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p:txBody>
      </p:sp>
      <p:pic>
        <p:nvPicPr>
          <p:cNvPr id="1656" name="Google Shape;1656;g10481d8c6d5_1_25"/>
          <p:cNvPicPr preferRelativeResize="0"/>
          <p:nvPr/>
        </p:nvPicPr>
        <p:blipFill rotWithShape="1">
          <a:blip r:embed="rId4" cstate="email">
            <a:alphaModFix/>
            <a:extLst>
              <a:ext uri="{28A0092B-C50C-407E-A947-70E740481C1C}">
                <a14:useLocalDpi xmlns:a14="http://schemas.microsoft.com/office/drawing/2010/main"/>
              </a:ext>
            </a:extLst>
          </a:blip>
          <a:srcRect l="23258" r="21180"/>
          <a:stretch/>
        </p:blipFill>
        <p:spPr>
          <a:xfrm>
            <a:off x="9720876" y="1851400"/>
            <a:ext cx="2190926" cy="295750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g1048ce1a98d_8_36"/>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Electronic Component Specs</a:t>
            </a:r>
            <a:endParaRPr/>
          </a:p>
        </p:txBody>
      </p:sp>
      <p:sp>
        <p:nvSpPr>
          <p:cNvPr id="1663" name="Google Shape;1663;g1048ce1a98d_8_3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103</a:t>
            </a:fld>
            <a:endParaRPr/>
          </a:p>
        </p:txBody>
      </p:sp>
      <p:sp>
        <p:nvSpPr>
          <p:cNvPr id="1664" name="Google Shape;1664;g1048ce1a98d_8_36"/>
          <p:cNvSpPr txBox="1"/>
          <p:nvPr/>
        </p:nvSpPr>
        <p:spPr>
          <a:xfrm>
            <a:off x="5543650" y="1733250"/>
            <a:ext cx="32403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Calibri"/>
                <a:ea typeface="Calibri"/>
                <a:cs typeface="Calibri"/>
                <a:sym typeface="Calibri"/>
              </a:rPr>
              <a:t>SARY Cabinet Lock</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Vin = 1.5 V - 12 V</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Current Draw = 1A</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2100">
                <a:latin typeface="Calibri"/>
                <a:ea typeface="Calibri"/>
                <a:cs typeface="Calibri"/>
                <a:sym typeface="Calibri"/>
              </a:rPr>
              <a:t>Max Hook Force 110 lbs</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p:txBody>
      </p:sp>
      <p:pic>
        <p:nvPicPr>
          <p:cNvPr id="1665" name="Google Shape;1665;g1048ce1a98d_8_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9900" y="1733249"/>
            <a:ext cx="4402249" cy="374215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g1048ce1a98d_8_4"/>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Power Consumption</a:t>
            </a:r>
            <a:endParaRPr/>
          </a:p>
        </p:txBody>
      </p:sp>
      <p:sp>
        <p:nvSpPr>
          <p:cNvPr id="1672" name="Google Shape;1672;g1048ce1a98d_8_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104</a:t>
            </a:fld>
            <a:endParaRPr/>
          </a:p>
        </p:txBody>
      </p:sp>
      <p:sp>
        <p:nvSpPr>
          <p:cNvPr id="1673" name="Google Shape;1673;g1048ce1a98d_8_4"/>
          <p:cNvSpPr txBox="1"/>
          <p:nvPr/>
        </p:nvSpPr>
        <p:spPr>
          <a:xfrm>
            <a:off x="1019850" y="1160925"/>
            <a:ext cx="4328700" cy="660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Calibri"/>
                <a:ea typeface="Calibri"/>
                <a:cs typeface="Calibri"/>
                <a:sym typeface="Calibri"/>
              </a:rPr>
              <a:t>UltraLife 9V</a:t>
            </a: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Laser on Until Separation: 42 mA</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Servo Use to Turn On: 19mA + 600 mA</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Verify Camera On: Unknown</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Unlocking Locks: 40 mA</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Verify Ejection: 42 mA</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900">
                <a:solidFill>
                  <a:schemeClr val="dk1"/>
                </a:solidFill>
                <a:latin typeface="Calibri"/>
                <a:ea typeface="Calibri"/>
                <a:cs typeface="Calibri"/>
                <a:sym typeface="Calibri"/>
              </a:rPr>
              <a:t>Servo Use to Record: 19mA + 600 mA </a:t>
            </a: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p:txBody>
      </p:sp>
      <p:sp>
        <p:nvSpPr>
          <p:cNvPr id="1674" name="Google Shape;1674;g1048ce1a98d_8_4"/>
          <p:cNvSpPr txBox="1"/>
          <p:nvPr/>
        </p:nvSpPr>
        <p:spPr>
          <a:xfrm>
            <a:off x="9019250" y="1160925"/>
            <a:ext cx="2972100" cy="380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100">
                <a:solidFill>
                  <a:schemeClr val="dk1"/>
                </a:solidFill>
                <a:highlight>
                  <a:srgbClr val="FFFFFF"/>
                </a:highlight>
                <a:latin typeface="Calibri"/>
                <a:ea typeface="Calibri"/>
                <a:cs typeface="Calibri"/>
                <a:sym typeface="Calibri"/>
              </a:rPr>
              <a:t>Duracell 123 3 V</a:t>
            </a:r>
            <a:endParaRPr sz="2100">
              <a:latin typeface="Calibri"/>
              <a:ea typeface="Calibri"/>
              <a:cs typeface="Calibri"/>
              <a:sym typeface="Calibri"/>
            </a:endParaRPr>
          </a:p>
          <a:p>
            <a:pPr marL="0" lvl="0" indent="0" algn="l" rtl="0">
              <a:spcBef>
                <a:spcPts val="60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Unlocking Lock: 1 A</a:t>
            </a: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a:p>
            <a:pPr marL="0" lvl="0" indent="0" algn="l" rtl="0">
              <a:spcBef>
                <a:spcPts val="0"/>
              </a:spcBef>
              <a:spcAft>
                <a:spcPts val="0"/>
              </a:spcAft>
              <a:buNone/>
            </a:pPr>
            <a:endParaRPr sz="2100">
              <a:latin typeface="Calibri"/>
              <a:ea typeface="Calibri"/>
              <a:cs typeface="Calibri"/>
              <a:sym typeface="Calibri"/>
            </a:endParaRPr>
          </a:p>
        </p:txBody>
      </p:sp>
      <p:pic>
        <p:nvPicPr>
          <p:cNvPr id="1675" name="Google Shape;1675;g1048ce1a98d_8_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23750" y="2309029"/>
            <a:ext cx="1518975" cy="2239925"/>
          </a:xfrm>
          <a:prstGeom prst="rect">
            <a:avLst/>
          </a:prstGeom>
          <a:noFill/>
          <a:ln>
            <a:noFill/>
          </a:ln>
        </p:spPr>
      </p:pic>
      <p:pic>
        <p:nvPicPr>
          <p:cNvPr id="1676" name="Google Shape;1676;g1048ce1a98d_8_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951265" y="2309025"/>
            <a:ext cx="1659335" cy="22399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f15eacb9d1_1_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sz="2600">
                <a:latin typeface="Arial"/>
                <a:ea typeface="Arial"/>
                <a:cs typeface="Arial"/>
                <a:sym typeface="Arial"/>
              </a:rPr>
              <a:t>Cesario Garcia</a:t>
            </a:r>
            <a:endParaRPr sz="2600">
              <a:latin typeface="Arial"/>
              <a:ea typeface="Arial"/>
              <a:cs typeface="Arial"/>
              <a:sym typeface="Arial"/>
            </a:endParaRPr>
          </a:p>
        </p:txBody>
      </p:sp>
      <p:sp>
        <p:nvSpPr>
          <p:cNvPr id="233" name="Google Shape;233;gf15eacb9d1_1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pic>
        <p:nvPicPr>
          <p:cNvPr id="234" name="Google Shape;234;gf15eacb9d1_1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235" name="Google Shape;235;gf15eacb9d1_1_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b="1">
                <a:latin typeface="Arial"/>
                <a:ea typeface="Arial"/>
                <a:cs typeface="Arial"/>
                <a:sym typeface="Arial"/>
              </a:rPr>
              <a:t>Design Solution</a:t>
            </a:r>
            <a:endParaRPr b="1">
              <a:latin typeface="Arial"/>
              <a:ea typeface="Arial"/>
              <a:cs typeface="Arial"/>
              <a:sym typeface="Arial"/>
            </a:endParaRPr>
          </a:p>
        </p:txBody>
      </p:sp>
      <p:sp>
        <p:nvSpPr>
          <p:cNvPr id="236" name="Google Shape;236;gf15eacb9d1_1_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237" name="Google Shape;237;gf15eacb9d1_1_0"/>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238" name="Google Shape;238;gf15eacb9d1_1_0"/>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239" name="Google Shape;239;gf15eacb9d1_1_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240" name="Google Shape;240;gf15eacb9d1_1_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241" name="Google Shape;241;gf15eacb9d1_1_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f7a9bec428_4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pic>
        <p:nvPicPr>
          <p:cNvPr id="248" name="Google Shape;248;gf7a9bec428_4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249" name="Google Shape;249;gf7a9bec428_4_0"/>
          <p:cNvSpPr txBox="1">
            <a:spLocks noGrp="1"/>
          </p:cNvSpPr>
          <p:nvPr>
            <p:ph type="title"/>
          </p:nvPr>
        </p:nvSpPr>
        <p:spPr>
          <a:xfrm>
            <a:off x="403125" y="1630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Design Solution:</a:t>
            </a:r>
            <a:r>
              <a:rPr lang="en-US"/>
              <a:t> </a:t>
            </a:r>
            <a:endParaRPr/>
          </a:p>
          <a:p>
            <a:pPr marL="0" lvl="0" indent="0" algn="l" rtl="0">
              <a:lnSpc>
                <a:spcPct val="90000"/>
              </a:lnSpc>
              <a:spcBef>
                <a:spcPts val="0"/>
              </a:spcBef>
              <a:spcAft>
                <a:spcPts val="0"/>
              </a:spcAft>
              <a:buSzPts val="4400"/>
              <a:buNone/>
            </a:pPr>
            <a:r>
              <a:rPr lang="en-US" sz="2800"/>
              <a:t>Location &amp; Volumetric Reference</a:t>
            </a:r>
            <a:endParaRPr sz="2800"/>
          </a:p>
        </p:txBody>
      </p:sp>
      <p:pic>
        <p:nvPicPr>
          <p:cNvPr id="250" name="Google Shape;250;gf7a9bec428_4_0"/>
          <p:cNvPicPr preferRelativeResize="0"/>
          <p:nvPr/>
        </p:nvPicPr>
        <p:blipFill rotWithShape="1">
          <a:blip r:embed="rId4">
            <a:alphaModFix/>
          </a:blip>
          <a:srcRect/>
          <a:stretch/>
        </p:blipFill>
        <p:spPr>
          <a:xfrm>
            <a:off x="437500" y="1488775"/>
            <a:ext cx="5373399" cy="4511000"/>
          </a:xfrm>
          <a:prstGeom prst="rect">
            <a:avLst/>
          </a:prstGeom>
          <a:noFill/>
          <a:ln>
            <a:noFill/>
          </a:ln>
        </p:spPr>
      </p:pic>
      <p:sp>
        <p:nvSpPr>
          <p:cNvPr id="251" name="Google Shape;251;gf7a9bec428_4_0"/>
          <p:cNvSpPr/>
          <p:nvPr/>
        </p:nvSpPr>
        <p:spPr>
          <a:xfrm>
            <a:off x="3410025" y="1815450"/>
            <a:ext cx="873300" cy="859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f7a9bec428_4_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253" name="Google Shape;253;gf7a9bec428_4_0"/>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254" name="Google Shape;254;gf7a9bec428_4_0"/>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255" name="Google Shape;255;gf7a9bec428_4_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256" name="Google Shape;256;gf7a9bec428_4_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257" name="Google Shape;257;gf7a9bec428_4_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258" name="Google Shape;258;gf7a9bec428_4_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963299" y="1641170"/>
            <a:ext cx="6076300" cy="3165677"/>
          </a:xfrm>
          <a:prstGeom prst="rect">
            <a:avLst/>
          </a:prstGeom>
          <a:noFill/>
          <a:ln>
            <a:noFill/>
          </a:ln>
        </p:spPr>
      </p:pic>
      <p:cxnSp>
        <p:nvCxnSpPr>
          <p:cNvPr id="259" name="Google Shape;259;gf7a9bec428_4_0"/>
          <p:cNvCxnSpPr/>
          <p:nvPr/>
        </p:nvCxnSpPr>
        <p:spPr>
          <a:xfrm>
            <a:off x="8534400" y="2795850"/>
            <a:ext cx="1109100" cy="641400"/>
          </a:xfrm>
          <a:prstGeom prst="straightConnector1">
            <a:avLst/>
          </a:prstGeom>
          <a:noFill/>
          <a:ln w="38100" cap="flat" cmpd="sng">
            <a:solidFill>
              <a:srgbClr val="FF0000"/>
            </a:solidFill>
            <a:prstDash val="solid"/>
            <a:round/>
            <a:headEnd type="oval" w="med" len="med"/>
            <a:tailEnd type="oval" w="med" len="med"/>
          </a:ln>
        </p:spPr>
      </p:cxnSp>
      <p:cxnSp>
        <p:nvCxnSpPr>
          <p:cNvPr id="260" name="Google Shape;260;gf7a9bec428_4_0"/>
          <p:cNvCxnSpPr/>
          <p:nvPr/>
        </p:nvCxnSpPr>
        <p:spPr>
          <a:xfrm rot="10800000" flipH="1">
            <a:off x="9736050" y="3018375"/>
            <a:ext cx="805800" cy="435300"/>
          </a:xfrm>
          <a:prstGeom prst="straightConnector1">
            <a:avLst/>
          </a:prstGeom>
          <a:noFill/>
          <a:ln w="38100" cap="flat" cmpd="sng">
            <a:solidFill>
              <a:srgbClr val="FF0000"/>
            </a:solidFill>
            <a:prstDash val="solid"/>
            <a:round/>
            <a:headEnd type="oval" w="med" len="med"/>
            <a:tailEnd type="oval" w="med" len="med"/>
          </a:ln>
        </p:spPr>
      </p:cxnSp>
      <p:cxnSp>
        <p:nvCxnSpPr>
          <p:cNvPr id="261" name="Google Shape;261;gf7a9bec428_4_0"/>
          <p:cNvCxnSpPr/>
          <p:nvPr/>
        </p:nvCxnSpPr>
        <p:spPr>
          <a:xfrm rot="10800000" flipH="1">
            <a:off x="9341350" y="1595075"/>
            <a:ext cx="300" cy="789600"/>
          </a:xfrm>
          <a:prstGeom prst="straightConnector1">
            <a:avLst/>
          </a:prstGeom>
          <a:noFill/>
          <a:ln w="38100" cap="flat" cmpd="sng">
            <a:solidFill>
              <a:srgbClr val="FF0000"/>
            </a:solidFill>
            <a:prstDash val="solid"/>
            <a:round/>
            <a:headEnd type="oval" w="med" len="med"/>
            <a:tailEnd type="oval" w="med" len="med"/>
          </a:ln>
        </p:spPr>
      </p:cxnSp>
      <p:sp>
        <p:nvSpPr>
          <p:cNvPr id="262" name="Google Shape;262;gf7a9bec428_4_0"/>
          <p:cNvSpPr txBox="1"/>
          <p:nvPr/>
        </p:nvSpPr>
        <p:spPr>
          <a:xfrm>
            <a:off x="8458200" y="2974425"/>
            <a:ext cx="649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t>10’’</a:t>
            </a:r>
            <a:endParaRPr sz="2200" b="1"/>
          </a:p>
        </p:txBody>
      </p:sp>
      <p:sp>
        <p:nvSpPr>
          <p:cNvPr id="263" name="Google Shape;263;gf7a9bec428_4_0"/>
          <p:cNvSpPr txBox="1"/>
          <p:nvPr/>
        </p:nvSpPr>
        <p:spPr>
          <a:xfrm>
            <a:off x="8916600" y="1728275"/>
            <a:ext cx="649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t>6’’</a:t>
            </a:r>
            <a:endParaRPr sz="2200" b="1"/>
          </a:p>
        </p:txBody>
      </p:sp>
      <p:sp>
        <p:nvSpPr>
          <p:cNvPr id="264" name="Google Shape;264;gf7a9bec428_4_0"/>
          <p:cNvSpPr txBox="1"/>
          <p:nvPr/>
        </p:nvSpPr>
        <p:spPr>
          <a:xfrm>
            <a:off x="10072350" y="3167400"/>
            <a:ext cx="649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t>4’’</a:t>
            </a:r>
            <a:endParaRPr sz="2200" b="1"/>
          </a:p>
        </p:txBody>
      </p:sp>
      <p:sp>
        <p:nvSpPr>
          <p:cNvPr id="265" name="Google Shape;265;gf7a9bec428_4_0"/>
          <p:cNvSpPr txBox="1"/>
          <p:nvPr/>
        </p:nvSpPr>
        <p:spPr>
          <a:xfrm>
            <a:off x="5963300" y="4912525"/>
            <a:ext cx="60762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i="1"/>
              <a:t>Magnified Fin Box</a:t>
            </a:r>
            <a:endParaRPr sz="2300"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102c39b6933_0_10"/>
          <p:cNvPicPr preferRelativeResize="0"/>
          <p:nvPr/>
        </p:nvPicPr>
        <p:blipFill>
          <a:blip r:embed="rId3">
            <a:alphaModFix/>
          </a:blip>
          <a:stretch>
            <a:fillRect/>
          </a:stretch>
        </p:blipFill>
        <p:spPr>
          <a:xfrm>
            <a:off x="662362" y="183875"/>
            <a:ext cx="10867275" cy="5728300"/>
          </a:xfrm>
          <a:prstGeom prst="rect">
            <a:avLst/>
          </a:prstGeom>
          <a:noFill/>
          <a:ln w="38100" cap="flat" cmpd="sng">
            <a:solidFill>
              <a:srgbClr val="FF0000"/>
            </a:solidFill>
            <a:prstDash val="solid"/>
            <a:round/>
            <a:headEnd type="none" w="sm" len="sm"/>
            <a:tailEnd type="none" w="sm" len="sm"/>
          </a:ln>
        </p:spPr>
      </p:pic>
      <p:sp>
        <p:nvSpPr>
          <p:cNvPr id="272" name="Google Shape;272;g102c39b6933_0_1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73" name="Google Shape;273;g102c39b6933_0_1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274" name="Google Shape;274;g102c39b6933_0_10"/>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275" name="Google Shape;275;g102c39b6933_0_10"/>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276" name="Google Shape;276;g102c39b6933_0_1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277" name="Google Shape;277;g102c39b6933_0_1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278" name="Google Shape;278;g102c39b6933_0_1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279" name="Google Shape;279;g102c39b6933_0_10"/>
          <p:cNvSpPr txBox="1"/>
          <p:nvPr/>
        </p:nvSpPr>
        <p:spPr>
          <a:xfrm rot="613620">
            <a:off x="7266249" y="4579276"/>
            <a:ext cx="4364442" cy="58498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3C78D8"/>
                </a:solidFill>
                <a:latin typeface="Calibri"/>
                <a:ea typeface="Calibri"/>
                <a:cs typeface="Calibri"/>
                <a:sym typeface="Calibri"/>
              </a:rPr>
              <a:t>Camera Ejection Device (CED)</a:t>
            </a:r>
            <a:endParaRPr sz="2600" b="1">
              <a:solidFill>
                <a:srgbClr val="3C78D8"/>
              </a:solidFill>
              <a:latin typeface="Calibri"/>
              <a:ea typeface="Calibri"/>
              <a:cs typeface="Calibri"/>
              <a:sym typeface="Calibri"/>
            </a:endParaRPr>
          </a:p>
        </p:txBody>
      </p:sp>
      <p:sp>
        <p:nvSpPr>
          <p:cNvPr id="280" name="Google Shape;280;g102c39b6933_0_10"/>
          <p:cNvSpPr txBox="1"/>
          <p:nvPr/>
        </p:nvSpPr>
        <p:spPr>
          <a:xfrm rot="599906">
            <a:off x="7220686" y="2355350"/>
            <a:ext cx="3130951" cy="138534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chemeClr val="dk1"/>
                </a:solidFill>
                <a:latin typeface="Calibri"/>
                <a:ea typeface="Calibri"/>
                <a:cs typeface="Calibri"/>
                <a:sym typeface="Calibri"/>
              </a:rPr>
              <a:t>Crew Capsule Experience Camera (CCEC)</a:t>
            </a:r>
            <a:endParaRPr sz="2600" b="1">
              <a:solidFill>
                <a:schemeClr val="dk1"/>
              </a:solidFill>
              <a:latin typeface="Calibri"/>
              <a:ea typeface="Calibri"/>
              <a:cs typeface="Calibri"/>
              <a:sym typeface="Calibri"/>
            </a:endParaRPr>
          </a:p>
        </p:txBody>
      </p:sp>
      <p:sp>
        <p:nvSpPr>
          <p:cNvPr id="281" name="Google Shape;281;g102c39b6933_0_10"/>
          <p:cNvSpPr txBox="1"/>
          <p:nvPr/>
        </p:nvSpPr>
        <p:spPr>
          <a:xfrm>
            <a:off x="9066596" y="124300"/>
            <a:ext cx="2350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FF0000"/>
                </a:solidFill>
                <a:latin typeface="Calibri"/>
                <a:ea typeface="Calibri"/>
                <a:cs typeface="Calibri"/>
                <a:sym typeface="Calibri"/>
              </a:rPr>
              <a:t>SP4CE Module</a:t>
            </a:r>
            <a:endParaRPr sz="2600" b="1">
              <a:solidFill>
                <a:srgbClr val="FF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02d31eee5f_0_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pic>
        <p:nvPicPr>
          <p:cNvPr id="288" name="Google Shape;288;g102d31eee5f_0_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289" name="Google Shape;289;g102d31eee5f_0_40"/>
          <p:cNvSpPr txBox="1">
            <a:spLocks noGrp="1"/>
          </p:cNvSpPr>
          <p:nvPr>
            <p:ph type="title"/>
          </p:nvPr>
        </p:nvSpPr>
        <p:spPr>
          <a:xfrm>
            <a:off x="403125" y="1630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Design Solution:</a:t>
            </a:r>
            <a:r>
              <a:rPr lang="en-US"/>
              <a:t> </a:t>
            </a:r>
            <a:endParaRPr/>
          </a:p>
          <a:p>
            <a:pPr marL="0" lvl="0" indent="0" algn="l" rtl="0">
              <a:lnSpc>
                <a:spcPct val="90000"/>
              </a:lnSpc>
              <a:spcBef>
                <a:spcPts val="0"/>
              </a:spcBef>
              <a:spcAft>
                <a:spcPts val="0"/>
              </a:spcAft>
              <a:buSzPts val="4400"/>
              <a:buNone/>
            </a:pPr>
            <a:r>
              <a:rPr lang="en-US" sz="2800"/>
              <a:t>Ejection</a:t>
            </a:r>
            <a:endParaRPr sz="2800"/>
          </a:p>
        </p:txBody>
      </p:sp>
      <p:sp>
        <p:nvSpPr>
          <p:cNvPr id="290" name="Google Shape;290;g102d31eee5f_0_4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291" name="Google Shape;291;g102d31eee5f_0_40"/>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292" name="Google Shape;292;g102d31eee5f_0_40"/>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293" name="Google Shape;293;g102d31eee5f_0_4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294" name="Google Shape;294;g102d31eee5f_0_4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295" name="Google Shape;295;g102d31eee5f_0_4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296" name="Google Shape;296;g102d31eee5f_0_40"/>
          <p:cNvPicPr preferRelativeResize="0"/>
          <p:nvPr/>
        </p:nvPicPr>
        <p:blipFill rotWithShape="1">
          <a:blip r:embed="rId4" cstate="email">
            <a:alphaModFix/>
            <a:extLst>
              <a:ext uri="{28A0092B-C50C-407E-A947-70E740481C1C}">
                <a14:useLocalDpi xmlns:a14="http://schemas.microsoft.com/office/drawing/2010/main"/>
              </a:ext>
            </a:extLst>
          </a:blip>
          <a:srcRect l="37951" t="22156" r="10216" b="20651"/>
          <a:stretch/>
        </p:blipFill>
        <p:spPr>
          <a:xfrm>
            <a:off x="2106638" y="953763"/>
            <a:ext cx="7978725" cy="49504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f0029950cd_0_7"/>
          <p:cNvPicPr preferRelativeResize="0"/>
          <p:nvPr/>
        </p:nvPicPr>
        <p:blipFill>
          <a:blip r:embed="rId3">
            <a:alphaModFix/>
          </a:blip>
          <a:stretch>
            <a:fillRect/>
          </a:stretch>
        </p:blipFill>
        <p:spPr>
          <a:xfrm>
            <a:off x="1713737" y="163075"/>
            <a:ext cx="9418375" cy="5909225"/>
          </a:xfrm>
          <a:prstGeom prst="rect">
            <a:avLst/>
          </a:prstGeom>
          <a:noFill/>
          <a:ln>
            <a:noFill/>
          </a:ln>
        </p:spPr>
      </p:pic>
      <p:sp>
        <p:nvSpPr>
          <p:cNvPr id="303" name="Google Shape;303;gf0029950cd_0_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pic>
        <p:nvPicPr>
          <p:cNvPr id="304" name="Google Shape;304;gf0029950cd_0_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305" name="Google Shape;305;gf0029950cd_0_7"/>
          <p:cNvSpPr txBox="1">
            <a:spLocks noGrp="1"/>
          </p:cNvSpPr>
          <p:nvPr>
            <p:ph type="title"/>
          </p:nvPr>
        </p:nvSpPr>
        <p:spPr>
          <a:xfrm>
            <a:off x="403125" y="1630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Design Solution:</a:t>
            </a:r>
            <a:r>
              <a:rPr lang="en-US"/>
              <a:t> </a:t>
            </a:r>
            <a:endParaRPr/>
          </a:p>
          <a:p>
            <a:pPr marL="0" lvl="0" indent="0" algn="l" rtl="0">
              <a:lnSpc>
                <a:spcPct val="90000"/>
              </a:lnSpc>
              <a:spcBef>
                <a:spcPts val="0"/>
              </a:spcBef>
              <a:spcAft>
                <a:spcPts val="0"/>
              </a:spcAft>
              <a:buSzPts val="4400"/>
              <a:buNone/>
            </a:pPr>
            <a:r>
              <a:rPr lang="en-US" sz="2800"/>
              <a:t>Ejection</a:t>
            </a:r>
            <a:endParaRPr sz="2800"/>
          </a:p>
        </p:txBody>
      </p:sp>
      <p:sp>
        <p:nvSpPr>
          <p:cNvPr id="306" name="Google Shape;306;gf0029950cd_0_7"/>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307" name="Google Shape;307;gf0029950cd_0_7"/>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308" name="Google Shape;308;gf0029950cd_0_7"/>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309" name="Google Shape;309;gf0029950cd_0_7"/>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310" name="Google Shape;310;gf0029950cd_0_7"/>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311" name="Google Shape;311;gf0029950cd_0_7"/>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312" name="Google Shape;312;gf0029950cd_0_7"/>
          <p:cNvSpPr txBox="1"/>
          <p:nvPr/>
        </p:nvSpPr>
        <p:spPr>
          <a:xfrm>
            <a:off x="8157600" y="233950"/>
            <a:ext cx="19620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solidFill>
                  <a:srgbClr val="183EFA"/>
                </a:solidFill>
                <a:latin typeface="Calibri"/>
                <a:ea typeface="Calibri"/>
                <a:cs typeface="Calibri"/>
                <a:sym typeface="Calibri"/>
              </a:rPr>
              <a:t>Rangefinders </a:t>
            </a:r>
            <a:r>
              <a:rPr lang="en-US" sz="2500" i="1">
                <a:solidFill>
                  <a:srgbClr val="183EFA"/>
                </a:solidFill>
                <a:latin typeface="Calibri"/>
                <a:ea typeface="Calibri"/>
                <a:cs typeface="Calibri"/>
                <a:sym typeface="Calibri"/>
              </a:rPr>
              <a:t>(f</a:t>
            </a:r>
            <a:r>
              <a:rPr lang="en-US" sz="3000" i="1" baseline="-25000">
                <a:solidFill>
                  <a:srgbClr val="183EFA"/>
                </a:solidFill>
                <a:latin typeface="Calibri"/>
                <a:ea typeface="Calibri"/>
                <a:cs typeface="Calibri"/>
                <a:sym typeface="Calibri"/>
              </a:rPr>
              <a:t>s</a:t>
            </a:r>
            <a:r>
              <a:rPr lang="en-US" sz="2500" i="1">
                <a:solidFill>
                  <a:srgbClr val="183EFA"/>
                </a:solidFill>
                <a:latin typeface="Calibri"/>
                <a:ea typeface="Calibri"/>
                <a:cs typeface="Calibri"/>
                <a:sym typeface="Calibri"/>
              </a:rPr>
              <a:t> = 45 ms)</a:t>
            </a:r>
            <a:endParaRPr sz="2500" i="1">
              <a:solidFill>
                <a:srgbClr val="183EFA"/>
              </a:solidFill>
              <a:latin typeface="Calibri"/>
              <a:ea typeface="Calibri"/>
              <a:cs typeface="Calibri"/>
              <a:sym typeface="Calibri"/>
            </a:endParaRPr>
          </a:p>
        </p:txBody>
      </p:sp>
      <p:cxnSp>
        <p:nvCxnSpPr>
          <p:cNvPr id="313" name="Google Shape;313;gf0029950cd_0_7"/>
          <p:cNvCxnSpPr>
            <a:stCxn id="312" idx="1"/>
          </p:cNvCxnSpPr>
          <p:nvPr/>
        </p:nvCxnSpPr>
        <p:spPr>
          <a:xfrm flipH="1">
            <a:off x="6892800" y="749650"/>
            <a:ext cx="1264800" cy="621900"/>
          </a:xfrm>
          <a:prstGeom prst="straightConnector1">
            <a:avLst/>
          </a:prstGeom>
          <a:noFill/>
          <a:ln w="76200" cap="flat" cmpd="sng">
            <a:solidFill>
              <a:srgbClr val="183EFA"/>
            </a:solidFill>
            <a:prstDash val="solid"/>
            <a:round/>
            <a:headEnd type="none" w="med" len="med"/>
            <a:tailEnd type="triangle" w="med" len="med"/>
          </a:ln>
        </p:spPr>
      </p:cxnSp>
      <p:cxnSp>
        <p:nvCxnSpPr>
          <p:cNvPr id="314" name="Google Shape;314;gf0029950cd_0_7"/>
          <p:cNvCxnSpPr>
            <a:stCxn id="312" idx="1"/>
          </p:cNvCxnSpPr>
          <p:nvPr/>
        </p:nvCxnSpPr>
        <p:spPr>
          <a:xfrm flipH="1">
            <a:off x="6645000" y="749650"/>
            <a:ext cx="1512600" cy="2968500"/>
          </a:xfrm>
          <a:prstGeom prst="straightConnector1">
            <a:avLst/>
          </a:prstGeom>
          <a:noFill/>
          <a:ln w="76200" cap="flat" cmpd="sng">
            <a:solidFill>
              <a:srgbClr val="183EFA"/>
            </a:solidFill>
            <a:prstDash val="solid"/>
            <a:round/>
            <a:headEnd type="none" w="med" len="med"/>
            <a:tailEnd type="triangle" w="med" len="med"/>
          </a:ln>
        </p:spPr>
      </p:cxnSp>
      <p:sp>
        <p:nvSpPr>
          <p:cNvPr id="315" name="Google Shape;315;gf0029950cd_0_7"/>
          <p:cNvSpPr txBox="1"/>
          <p:nvPr/>
        </p:nvSpPr>
        <p:spPr>
          <a:xfrm>
            <a:off x="0" y="4772325"/>
            <a:ext cx="2313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solidFill>
                  <a:srgbClr val="FF0000"/>
                </a:solidFill>
                <a:latin typeface="Calibri"/>
                <a:ea typeface="Calibri"/>
                <a:cs typeface="Calibri"/>
                <a:sym typeface="Calibri"/>
              </a:rPr>
              <a:t>Guided Springs</a:t>
            </a:r>
            <a:endParaRPr sz="2500" b="1">
              <a:solidFill>
                <a:srgbClr val="FF0000"/>
              </a:solidFill>
              <a:latin typeface="Calibri"/>
              <a:ea typeface="Calibri"/>
              <a:cs typeface="Calibri"/>
              <a:sym typeface="Calibri"/>
            </a:endParaRPr>
          </a:p>
          <a:p>
            <a:pPr marL="0" lvl="0" indent="0" algn="l" rtl="0">
              <a:spcBef>
                <a:spcPts val="0"/>
              </a:spcBef>
              <a:spcAft>
                <a:spcPts val="0"/>
              </a:spcAft>
              <a:buNone/>
            </a:pPr>
            <a:r>
              <a:rPr lang="en-US" sz="2500" i="1">
                <a:solidFill>
                  <a:srgbClr val="FF0000"/>
                </a:solidFill>
                <a:latin typeface="Calibri"/>
                <a:ea typeface="Calibri"/>
                <a:cs typeface="Calibri"/>
                <a:sym typeface="Calibri"/>
              </a:rPr>
              <a:t>(k = 38 lbf/ft)</a:t>
            </a:r>
            <a:endParaRPr sz="2500" i="1">
              <a:solidFill>
                <a:srgbClr val="FF0000"/>
              </a:solidFill>
              <a:latin typeface="Calibri"/>
              <a:ea typeface="Calibri"/>
              <a:cs typeface="Calibri"/>
              <a:sym typeface="Calibri"/>
            </a:endParaRPr>
          </a:p>
        </p:txBody>
      </p:sp>
      <p:cxnSp>
        <p:nvCxnSpPr>
          <p:cNvPr id="316" name="Google Shape;316;gf0029950cd_0_7"/>
          <p:cNvCxnSpPr>
            <a:stCxn id="315" idx="3"/>
          </p:cNvCxnSpPr>
          <p:nvPr/>
        </p:nvCxnSpPr>
        <p:spPr>
          <a:xfrm rot="10800000" flipH="1">
            <a:off x="2313600" y="4742775"/>
            <a:ext cx="1008000" cy="506700"/>
          </a:xfrm>
          <a:prstGeom prst="straightConnector1">
            <a:avLst/>
          </a:prstGeom>
          <a:noFill/>
          <a:ln w="76200" cap="flat" cmpd="sng">
            <a:solidFill>
              <a:srgbClr val="FF0000"/>
            </a:solidFill>
            <a:prstDash val="solid"/>
            <a:round/>
            <a:headEnd type="none" w="med" len="med"/>
            <a:tailEnd type="triangle" w="med" len="med"/>
          </a:ln>
        </p:spPr>
      </p:cxnSp>
      <p:cxnSp>
        <p:nvCxnSpPr>
          <p:cNvPr id="317" name="Google Shape;317;gf0029950cd_0_7"/>
          <p:cNvCxnSpPr>
            <a:stCxn id="315" idx="3"/>
          </p:cNvCxnSpPr>
          <p:nvPr/>
        </p:nvCxnSpPr>
        <p:spPr>
          <a:xfrm rot="10800000" flipH="1">
            <a:off x="2313600" y="4858575"/>
            <a:ext cx="2577900" cy="390900"/>
          </a:xfrm>
          <a:prstGeom prst="straightConnector1">
            <a:avLst/>
          </a:prstGeom>
          <a:noFill/>
          <a:ln w="76200" cap="flat" cmpd="sng">
            <a:solidFill>
              <a:srgbClr val="FF0000"/>
            </a:solidFill>
            <a:prstDash val="solid"/>
            <a:round/>
            <a:headEnd type="none" w="med" len="med"/>
            <a:tailEnd type="triangle" w="med" len="med"/>
          </a:ln>
        </p:spPr>
      </p:cxnSp>
      <p:cxnSp>
        <p:nvCxnSpPr>
          <p:cNvPr id="318" name="Google Shape;318;gf0029950cd_0_7"/>
          <p:cNvCxnSpPr>
            <a:stCxn id="315" idx="3"/>
          </p:cNvCxnSpPr>
          <p:nvPr/>
        </p:nvCxnSpPr>
        <p:spPr>
          <a:xfrm rot="10800000" flipH="1">
            <a:off x="2313600" y="5188875"/>
            <a:ext cx="4098300" cy="60600"/>
          </a:xfrm>
          <a:prstGeom prst="straightConnector1">
            <a:avLst/>
          </a:prstGeom>
          <a:noFill/>
          <a:ln w="76200" cap="flat" cmpd="sng">
            <a:solidFill>
              <a:srgbClr val="FF0000"/>
            </a:solidFill>
            <a:prstDash val="solid"/>
            <a:round/>
            <a:headEnd type="none" w="med" len="med"/>
            <a:tailEnd type="triangle" w="med" len="med"/>
          </a:ln>
        </p:spPr>
      </p:cxnSp>
      <p:sp>
        <p:nvSpPr>
          <p:cNvPr id="319" name="Google Shape;319;gf0029950cd_0_7"/>
          <p:cNvSpPr txBox="1"/>
          <p:nvPr/>
        </p:nvSpPr>
        <p:spPr>
          <a:xfrm>
            <a:off x="0" y="3399725"/>
            <a:ext cx="1962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alibri"/>
                <a:ea typeface="Calibri"/>
                <a:cs typeface="Calibri"/>
                <a:sym typeface="Calibri"/>
              </a:rPr>
              <a:t>Ejection Lock</a:t>
            </a:r>
            <a:endParaRPr sz="2500" b="1">
              <a:latin typeface="Calibri"/>
              <a:ea typeface="Calibri"/>
              <a:cs typeface="Calibri"/>
              <a:sym typeface="Calibri"/>
            </a:endParaRPr>
          </a:p>
          <a:p>
            <a:pPr marL="0" lvl="0" indent="0" algn="l" rtl="0">
              <a:spcBef>
                <a:spcPts val="0"/>
              </a:spcBef>
              <a:spcAft>
                <a:spcPts val="0"/>
              </a:spcAft>
              <a:buNone/>
            </a:pPr>
            <a:endParaRPr sz="2500" b="1">
              <a:latin typeface="Calibri"/>
              <a:ea typeface="Calibri"/>
              <a:cs typeface="Calibri"/>
              <a:sym typeface="Calibri"/>
            </a:endParaRPr>
          </a:p>
        </p:txBody>
      </p:sp>
      <p:cxnSp>
        <p:nvCxnSpPr>
          <p:cNvPr id="320" name="Google Shape;320;gf0029950cd_0_7"/>
          <p:cNvCxnSpPr>
            <a:stCxn id="319" idx="3"/>
          </p:cNvCxnSpPr>
          <p:nvPr/>
        </p:nvCxnSpPr>
        <p:spPr>
          <a:xfrm rot="10800000" flipH="1">
            <a:off x="1962000" y="3100775"/>
            <a:ext cx="3722700" cy="776100"/>
          </a:xfrm>
          <a:prstGeom prst="straightConnector1">
            <a:avLst/>
          </a:prstGeom>
          <a:noFill/>
          <a:ln w="76200" cap="flat" cmpd="sng">
            <a:solidFill>
              <a:schemeClr val="dk1"/>
            </a:solidFill>
            <a:prstDash val="solid"/>
            <a:round/>
            <a:headEnd type="none" w="med" len="med"/>
            <a:tailEnd type="triangle" w="med" len="med"/>
          </a:ln>
        </p:spPr>
      </p:cxnSp>
      <p:cxnSp>
        <p:nvCxnSpPr>
          <p:cNvPr id="321" name="Google Shape;321;gf0029950cd_0_7"/>
          <p:cNvCxnSpPr>
            <a:stCxn id="319" idx="3"/>
          </p:cNvCxnSpPr>
          <p:nvPr/>
        </p:nvCxnSpPr>
        <p:spPr>
          <a:xfrm rot="10800000" flipH="1">
            <a:off x="1962000" y="3794975"/>
            <a:ext cx="3623700" cy="81900"/>
          </a:xfrm>
          <a:prstGeom prst="straightConnector1">
            <a:avLst/>
          </a:prstGeom>
          <a:noFill/>
          <a:ln w="76200" cap="flat" cmpd="sng">
            <a:solidFill>
              <a:schemeClr val="dk1"/>
            </a:solidFill>
            <a:prstDash val="solid"/>
            <a:round/>
            <a:headEnd type="non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10289086ddb_0_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pic>
        <p:nvPicPr>
          <p:cNvPr id="328" name="Google Shape;328;g10289086ddb_0_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329" name="Google Shape;329;g10289086ddb_0_15"/>
          <p:cNvSpPr txBox="1">
            <a:spLocks noGrp="1"/>
          </p:cNvSpPr>
          <p:nvPr>
            <p:ph type="title"/>
          </p:nvPr>
        </p:nvSpPr>
        <p:spPr>
          <a:xfrm>
            <a:off x="403125" y="1630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Design Solution:</a:t>
            </a:r>
            <a:r>
              <a:rPr lang="en-US"/>
              <a:t> </a:t>
            </a:r>
            <a:endParaRPr/>
          </a:p>
          <a:p>
            <a:pPr marL="0" lvl="0" indent="0" algn="l" rtl="0">
              <a:lnSpc>
                <a:spcPct val="90000"/>
              </a:lnSpc>
              <a:spcBef>
                <a:spcPts val="0"/>
              </a:spcBef>
              <a:spcAft>
                <a:spcPts val="0"/>
              </a:spcAft>
              <a:buSzPts val="4400"/>
              <a:buNone/>
            </a:pPr>
            <a:r>
              <a:rPr lang="en-US" sz="2800"/>
              <a:t>Media Capture</a:t>
            </a:r>
            <a:endParaRPr sz="2800"/>
          </a:p>
        </p:txBody>
      </p:sp>
      <p:sp>
        <p:nvSpPr>
          <p:cNvPr id="330" name="Google Shape;330;g10289086ddb_0_15"/>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331" name="Google Shape;331;g10289086ddb_0_15"/>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332" name="Google Shape;332;g10289086ddb_0_15"/>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333" name="Google Shape;333;g10289086ddb_0_15"/>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334" name="Google Shape;334;g10289086ddb_0_15"/>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335" name="Google Shape;335;g10289086ddb_0_15"/>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336" name="Google Shape;336;g10289086ddb_0_15"/>
          <p:cNvPicPr preferRelativeResize="0"/>
          <p:nvPr/>
        </p:nvPicPr>
        <p:blipFill rotWithShape="1">
          <a:blip r:embed="rId4" cstate="email">
            <a:alphaModFix/>
            <a:extLst>
              <a:ext uri="{28A0092B-C50C-407E-A947-70E740481C1C}">
                <a14:useLocalDpi xmlns:a14="http://schemas.microsoft.com/office/drawing/2010/main"/>
              </a:ext>
            </a:extLst>
          </a:blip>
          <a:srcRect t="19639"/>
          <a:stretch/>
        </p:blipFill>
        <p:spPr>
          <a:xfrm>
            <a:off x="1932774" y="1488774"/>
            <a:ext cx="8326464" cy="4587200"/>
          </a:xfrm>
          <a:prstGeom prst="rect">
            <a:avLst/>
          </a:prstGeom>
          <a:noFill/>
          <a:ln>
            <a:noFill/>
          </a:ln>
        </p:spPr>
      </p:pic>
      <p:cxnSp>
        <p:nvCxnSpPr>
          <p:cNvPr id="337" name="Google Shape;337;g10289086ddb_0_15"/>
          <p:cNvCxnSpPr/>
          <p:nvPr/>
        </p:nvCxnSpPr>
        <p:spPr>
          <a:xfrm>
            <a:off x="3470325" y="2263975"/>
            <a:ext cx="3982500" cy="429900"/>
          </a:xfrm>
          <a:prstGeom prst="straightConnector1">
            <a:avLst/>
          </a:prstGeom>
          <a:noFill/>
          <a:ln w="38100" cap="flat" cmpd="sng">
            <a:solidFill>
              <a:srgbClr val="FF0000"/>
            </a:solidFill>
            <a:prstDash val="solid"/>
            <a:round/>
            <a:headEnd type="diamond" w="med" len="med"/>
            <a:tailEnd type="diamond" w="med" len="med"/>
          </a:ln>
        </p:spPr>
      </p:cxnSp>
      <p:sp>
        <p:nvSpPr>
          <p:cNvPr id="338" name="Google Shape;338;g10289086ddb_0_15"/>
          <p:cNvSpPr txBox="1"/>
          <p:nvPr/>
        </p:nvSpPr>
        <p:spPr>
          <a:xfrm rot="372638">
            <a:off x="4393647" y="1706535"/>
            <a:ext cx="2534576" cy="6618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100" b="1">
                <a:solidFill>
                  <a:srgbClr val="FF0000"/>
                </a:solidFill>
                <a:latin typeface="Calibri"/>
                <a:ea typeface="Calibri"/>
                <a:cs typeface="Calibri"/>
                <a:sym typeface="Calibri"/>
              </a:rPr>
              <a:t>No enclosure</a:t>
            </a:r>
            <a:endParaRPr sz="2200" b="1">
              <a:solidFill>
                <a:srgbClr val="FF0000"/>
              </a:solidFill>
              <a:latin typeface="Calibri"/>
              <a:ea typeface="Calibri"/>
              <a:cs typeface="Calibri"/>
              <a:sym typeface="Calibri"/>
            </a:endParaRPr>
          </a:p>
        </p:txBody>
      </p:sp>
      <p:sp>
        <p:nvSpPr>
          <p:cNvPr id="339" name="Google Shape;339;g10289086ddb_0_15"/>
          <p:cNvSpPr txBox="1"/>
          <p:nvPr/>
        </p:nvSpPr>
        <p:spPr>
          <a:xfrm rot="-2008">
            <a:off x="280924" y="2870550"/>
            <a:ext cx="3082201" cy="161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100" b="1">
                <a:solidFill>
                  <a:srgbClr val="035EFF"/>
                </a:solidFill>
                <a:latin typeface="Calibri"/>
                <a:ea typeface="Calibri"/>
                <a:cs typeface="Calibri"/>
                <a:sym typeface="Calibri"/>
              </a:rPr>
              <a:t>Dual Lenses</a:t>
            </a:r>
            <a:endParaRPr sz="3100" b="1">
              <a:solidFill>
                <a:srgbClr val="035EFF"/>
              </a:solidFill>
              <a:latin typeface="Calibri"/>
              <a:ea typeface="Calibri"/>
              <a:cs typeface="Calibri"/>
              <a:sym typeface="Calibri"/>
            </a:endParaRPr>
          </a:p>
          <a:p>
            <a:pPr marL="0" lvl="0" indent="0" algn="l" rtl="0">
              <a:spcBef>
                <a:spcPts val="0"/>
              </a:spcBef>
              <a:spcAft>
                <a:spcPts val="0"/>
              </a:spcAft>
              <a:buNone/>
            </a:pPr>
            <a:r>
              <a:rPr lang="en-US" sz="3100" i="1">
                <a:solidFill>
                  <a:srgbClr val="035EFF"/>
                </a:solidFill>
                <a:latin typeface="Calibri"/>
                <a:ea typeface="Calibri"/>
                <a:cs typeface="Calibri"/>
                <a:sym typeface="Calibri"/>
              </a:rPr>
              <a:t>(200° AOV, </a:t>
            </a:r>
            <a:endParaRPr sz="3100" i="1">
              <a:solidFill>
                <a:srgbClr val="035EFF"/>
              </a:solidFill>
              <a:latin typeface="Calibri"/>
              <a:ea typeface="Calibri"/>
              <a:cs typeface="Calibri"/>
              <a:sym typeface="Calibri"/>
            </a:endParaRPr>
          </a:p>
          <a:p>
            <a:pPr marL="0" lvl="0" indent="0" algn="l" rtl="0">
              <a:spcBef>
                <a:spcPts val="0"/>
              </a:spcBef>
              <a:spcAft>
                <a:spcPts val="0"/>
              </a:spcAft>
              <a:buNone/>
            </a:pPr>
            <a:r>
              <a:rPr lang="en-US" sz="3100" i="1">
                <a:solidFill>
                  <a:srgbClr val="035EFF"/>
                </a:solidFill>
                <a:latin typeface="Calibri"/>
                <a:ea typeface="Calibri"/>
                <a:cs typeface="Calibri"/>
                <a:sym typeface="Calibri"/>
              </a:rPr>
              <a:t>5.7K Resolution)</a:t>
            </a:r>
            <a:endParaRPr sz="3100" i="1">
              <a:solidFill>
                <a:srgbClr val="035EFF"/>
              </a:solidFill>
              <a:latin typeface="Calibri"/>
              <a:ea typeface="Calibri"/>
              <a:cs typeface="Calibri"/>
              <a:sym typeface="Calibri"/>
            </a:endParaRPr>
          </a:p>
        </p:txBody>
      </p:sp>
      <p:cxnSp>
        <p:nvCxnSpPr>
          <p:cNvPr id="340" name="Google Shape;340;g10289086ddb_0_15"/>
          <p:cNvCxnSpPr/>
          <p:nvPr/>
        </p:nvCxnSpPr>
        <p:spPr>
          <a:xfrm rot="10800000" flipH="1">
            <a:off x="2908450" y="3238975"/>
            <a:ext cx="1074300" cy="198300"/>
          </a:xfrm>
          <a:prstGeom prst="straightConnector1">
            <a:avLst/>
          </a:prstGeom>
          <a:noFill/>
          <a:ln w="38100" cap="flat" cmpd="sng">
            <a:solidFill>
              <a:srgbClr val="035EFF"/>
            </a:solidFill>
            <a:prstDash val="solid"/>
            <a:round/>
            <a:headEnd type="none" w="med" len="med"/>
            <a:tailEnd type="triangle" w="med" len="med"/>
          </a:ln>
        </p:spPr>
      </p:cxnSp>
      <p:sp>
        <p:nvSpPr>
          <p:cNvPr id="341" name="Google Shape;341;g10289086ddb_0_15"/>
          <p:cNvSpPr txBox="1"/>
          <p:nvPr/>
        </p:nvSpPr>
        <p:spPr>
          <a:xfrm rot="-2008">
            <a:off x="403125" y="1413482"/>
            <a:ext cx="3082201"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100" b="1">
                <a:solidFill>
                  <a:schemeClr val="dk1"/>
                </a:solidFill>
                <a:latin typeface="Calibri"/>
                <a:ea typeface="Calibri"/>
                <a:cs typeface="Calibri"/>
                <a:sym typeface="Calibri"/>
              </a:rPr>
              <a:t>Insta360 OneX</a:t>
            </a:r>
            <a:endParaRPr sz="2200" b="1">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10289086ddb_0_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pic>
        <p:nvPicPr>
          <p:cNvPr id="348" name="Google Shape;348;g10289086ddb_0_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349" name="Google Shape;349;g10289086ddb_0_37"/>
          <p:cNvSpPr txBox="1">
            <a:spLocks noGrp="1"/>
          </p:cNvSpPr>
          <p:nvPr>
            <p:ph type="title"/>
          </p:nvPr>
        </p:nvSpPr>
        <p:spPr>
          <a:xfrm>
            <a:off x="403125" y="1630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Design Solution:</a:t>
            </a:r>
            <a:r>
              <a:rPr lang="en-US"/>
              <a:t> </a:t>
            </a:r>
            <a:endParaRPr/>
          </a:p>
          <a:p>
            <a:pPr marL="0" lvl="0" indent="0" algn="l" rtl="0">
              <a:lnSpc>
                <a:spcPct val="90000"/>
              </a:lnSpc>
              <a:spcBef>
                <a:spcPts val="0"/>
              </a:spcBef>
              <a:spcAft>
                <a:spcPts val="0"/>
              </a:spcAft>
              <a:buSzPts val="4400"/>
              <a:buNone/>
            </a:pPr>
            <a:r>
              <a:rPr lang="en-US" sz="2800"/>
              <a:t>Reentry</a:t>
            </a:r>
            <a:endParaRPr sz="2800"/>
          </a:p>
        </p:txBody>
      </p:sp>
      <p:sp>
        <p:nvSpPr>
          <p:cNvPr id="350" name="Google Shape;350;g10289086ddb_0_37"/>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351" name="Google Shape;351;g10289086ddb_0_37"/>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352" name="Google Shape;352;g10289086ddb_0_37"/>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353" name="Google Shape;353;g10289086ddb_0_37"/>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354" name="Google Shape;354;g10289086ddb_0_37"/>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355" name="Google Shape;355;g10289086ddb_0_37"/>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356" name="Google Shape;356;g10289086ddb_0_37"/>
          <p:cNvSpPr txBox="1"/>
          <p:nvPr/>
        </p:nvSpPr>
        <p:spPr>
          <a:xfrm>
            <a:off x="7768925" y="2394450"/>
            <a:ext cx="749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357" name="Google Shape;357;g10289086ddb_0_37"/>
          <p:cNvPicPr preferRelativeResize="0"/>
          <p:nvPr/>
        </p:nvPicPr>
        <p:blipFill rotWithShape="1">
          <a:blip r:embed="rId4" cstate="email">
            <a:alphaModFix/>
            <a:extLst>
              <a:ext uri="{28A0092B-C50C-407E-A947-70E740481C1C}">
                <a14:useLocalDpi xmlns:a14="http://schemas.microsoft.com/office/drawing/2010/main"/>
              </a:ext>
            </a:extLst>
          </a:blip>
          <a:srcRect t="2419"/>
          <a:stretch/>
        </p:blipFill>
        <p:spPr>
          <a:xfrm>
            <a:off x="5173688" y="0"/>
            <a:ext cx="2504950" cy="6152175"/>
          </a:xfrm>
          <a:prstGeom prst="rect">
            <a:avLst/>
          </a:prstGeom>
          <a:noFill/>
          <a:ln>
            <a:noFill/>
          </a:ln>
        </p:spPr>
      </p:pic>
      <p:sp>
        <p:nvSpPr>
          <p:cNvPr id="358" name="Google Shape;358;g10289086ddb_0_37"/>
          <p:cNvSpPr txBox="1"/>
          <p:nvPr/>
        </p:nvSpPr>
        <p:spPr>
          <a:xfrm>
            <a:off x="8725946" y="3823475"/>
            <a:ext cx="3076200" cy="206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100" b="1" i="1">
                <a:solidFill>
                  <a:schemeClr val="dk1"/>
                </a:solidFill>
                <a:latin typeface="Calibri"/>
                <a:ea typeface="Calibri"/>
                <a:cs typeface="Calibri"/>
                <a:sym typeface="Calibri"/>
              </a:rPr>
              <a:t>CM</a:t>
            </a:r>
            <a:endParaRPr sz="3100" b="1" i="1">
              <a:solidFill>
                <a:schemeClr val="dk1"/>
              </a:solidFill>
              <a:latin typeface="Calibri"/>
              <a:ea typeface="Calibri"/>
              <a:cs typeface="Calibri"/>
              <a:sym typeface="Calibri"/>
            </a:endParaRPr>
          </a:p>
          <a:p>
            <a:pPr marL="0" lvl="0" indent="0" algn="l" rtl="0">
              <a:spcBef>
                <a:spcPts val="0"/>
              </a:spcBef>
              <a:spcAft>
                <a:spcPts val="0"/>
              </a:spcAft>
              <a:buNone/>
            </a:pPr>
            <a:r>
              <a:rPr lang="en-US" sz="2000" b="1" i="1">
                <a:solidFill>
                  <a:schemeClr val="dk1"/>
                </a:solidFill>
                <a:latin typeface="Calibri"/>
                <a:ea typeface="Calibri"/>
                <a:cs typeface="Calibri"/>
                <a:sym typeface="Calibri"/>
              </a:rPr>
              <a:t>(</a:t>
            </a:r>
            <a:r>
              <a:rPr lang="en-US" sz="2000" i="1">
                <a:solidFill>
                  <a:schemeClr val="dk1"/>
                </a:solidFill>
                <a:latin typeface="Calibri"/>
                <a:ea typeface="Calibri"/>
                <a:cs typeface="Calibri"/>
                <a:sym typeface="Calibri"/>
              </a:rPr>
              <a:t>Ballast weight allows for automatic reorientation upon reentry)</a:t>
            </a:r>
            <a:endParaRPr sz="2000" i="1">
              <a:solidFill>
                <a:schemeClr val="dk1"/>
              </a:solidFill>
              <a:latin typeface="Calibri"/>
              <a:ea typeface="Calibri"/>
              <a:cs typeface="Calibri"/>
              <a:sym typeface="Calibri"/>
            </a:endParaRPr>
          </a:p>
          <a:p>
            <a:pPr marL="0" lvl="0" indent="0" algn="l" rtl="0">
              <a:spcBef>
                <a:spcPts val="0"/>
              </a:spcBef>
              <a:spcAft>
                <a:spcPts val="0"/>
              </a:spcAft>
              <a:buNone/>
            </a:pPr>
            <a:endParaRPr sz="3100" b="1" i="1">
              <a:solidFill>
                <a:schemeClr val="dk1"/>
              </a:solidFill>
              <a:latin typeface="Calibri"/>
              <a:ea typeface="Calibri"/>
              <a:cs typeface="Calibri"/>
              <a:sym typeface="Calibri"/>
            </a:endParaRPr>
          </a:p>
        </p:txBody>
      </p:sp>
      <p:cxnSp>
        <p:nvCxnSpPr>
          <p:cNvPr id="359" name="Google Shape;359;g10289086ddb_0_37"/>
          <p:cNvCxnSpPr/>
          <p:nvPr/>
        </p:nvCxnSpPr>
        <p:spPr>
          <a:xfrm flipH="1">
            <a:off x="6673935" y="4197125"/>
            <a:ext cx="1925700" cy="22200"/>
          </a:xfrm>
          <a:prstGeom prst="straightConnector1">
            <a:avLst/>
          </a:prstGeom>
          <a:noFill/>
          <a:ln w="38100" cap="flat" cmpd="sng">
            <a:solidFill>
              <a:schemeClr val="dk1"/>
            </a:solidFill>
            <a:prstDash val="solid"/>
            <a:round/>
            <a:headEnd type="none" w="med" len="med"/>
            <a:tailEnd type="triangle" w="med" len="med"/>
          </a:ln>
        </p:spPr>
      </p:cxnSp>
      <p:cxnSp>
        <p:nvCxnSpPr>
          <p:cNvPr id="360" name="Google Shape;360;g10289086ddb_0_37"/>
          <p:cNvCxnSpPr/>
          <p:nvPr/>
        </p:nvCxnSpPr>
        <p:spPr>
          <a:xfrm flipH="1">
            <a:off x="4743988" y="2032600"/>
            <a:ext cx="33000" cy="3850500"/>
          </a:xfrm>
          <a:prstGeom prst="straightConnector1">
            <a:avLst/>
          </a:prstGeom>
          <a:noFill/>
          <a:ln w="38100" cap="flat" cmpd="sng">
            <a:solidFill>
              <a:srgbClr val="FF0000"/>
            </a:solidFill>
            <a:prstDash val="solid"/>
            <a:round/>
            <a:headEnd type="diamond" w="med" len="med"/>
            <a:tailEnd type="diamond" w="med" len="med"/>
          </a:ln>
        </p:spPr>
      </p:cxnSp>
      <p:sp>
        <p:nvSpPr>
          <p:cNvPr id="361" name="Google Shape;361;g10289086ddb_0_37"/>
          <p:cNvSpPr txBox="1"/>
          <p:nvPr/>
        </p:nvSpPr>
        <p:spPr>
          <a:xfrm>
            <a:off x="667525" y="3584825"/>
            <a:ext cx="3944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100" b="1" i="1">
                <a:solidFill>
                  <a:srgbClr val="FF0000"/>
                </a:solidFill>
                <a:latin typeface="Calibri"/>
                <a:ea typeface="Calibri"/>
                <a:cs typeface="Calibri"/>
                <a:sym typeface="Calibri"/>
              </a:rPr>
              <a:t>No TPS: </a:t>
            </a:r>
            <a:endParaRPr sz="3100" b="1" i="1">
              <a:solidFill>
                <a:srgbClr val="FF0000"/>
              </a:solidFill>
              <a:latin typeface="Calibri"/>
              <a:ea typeface="Calibri"/>
              <a:cs typeface="Calibri"/>
              <a:sym typeface="Calibri"/>
            </a:endParaRPr>
          </a:p>
          <a:p>
            <a:pPr marL="0" lvl="0" indent="0" algn="l" rtl="0">
              <a:spcBef>
                <a:spcPts val="0"/>
              </a:spcBef>
              <a:spcAft>
                <a:spcPts val="0"/>
              </a:spcAft>
              <a:buNone/>
            </a:pPr>
            <a:r>
              <a:rPr lang="en-US" sz="3100" b="1" i="1">
                <a:solidFill>
                  <a:srgbClr val="FF0000"/>
                </a:solidFill>
                <a:latin typeface="Calibri"/>
                <a:ea typeface="Calibri"/>
                <a:cs typeface="Calibri"/>
                <a:sym typeface="Calibri"/>
              </a:rPr>
              <a:t>Aluminum Structure</a:t>
            </a:r>
            <a:endParaRPr sz="3100" b="1" i="1">
              <a:solidFill>
                <a:srgbClr val="FF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200" i="1">
                <a:solidFill>
                  <a:srgbClr val="FF0000"/>
                </a:solidFill>
                <a:latin typeface="Calibri"/>
                <a:ea typeface="Calibri"/>
                <a:cs typeface="Calibri"/>
                <a:sym typeface="Calibri"/>
              </a:rPr>
              <a:t>(T</a:t>
            </a:r>
            <a:r>
              <a:rPr lang="en-US" sz="2200" i="1" baseline="-25000">
                <a:solidFill>
                  <a:srgbClr val="FF0000"/>
                </a:solidFill>
                <a:latin typeface="Calibri"/>
                <a:ea typeface="Calibri"/>
                <a:cs typeface="Calibri"/>
                <a:sym typeface="Calibri"/>
              </a:rPr>
              <a:t>melt </a:t>
            </a:r>
            <a:r>
              <a:rPr lang="en-US" sz="2200" i="1">
                <a:solidFill>
                  <a:srgbClr val="FF0000"/>
                </a:solidFill>
                <a:latin typeface="Calibri"/>
                <a:ea typeface="Calibri"/>
                <a:cs typeface="Calibri"/>
                <a:sym typeface="Calibri"/>
              </a:rPr>
              <a:t> = 1220°F)</a:t>
            </a:r>
            <a:endParaRPr sz="2200" b="1" i="1">
              <a:solidFill>
                <a:srgbClr val="FF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8ce1a98d_14_0"/>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Functional Block Diagram</a:t>
            </a:r>
            <a:endParaRPr/>
          </a:p>
        </p:txBody>
      </p:sp>
      <p:sp>
        <p:nvSpPr>
          <p:cNvPr id="368" name="Google Shape;368;g1048ce1a98d_14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pic>
        <p:nvPicPr>
          <p:cNvPr id="369" name="Google Shape;369;g1048ce1a98d_14_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25375" y="990150"/>
            <a:ext cx="8084499" cy="5074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10200993643_1_16"/>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Electronic Functional Block Diagram</a:t>
            </a:r>
            <a:endParaRPr/>
          </a:p>
        </p:txBody>
      </p:sp>
      <p:sp>
        <p:nvSpPr>
          <p:cNvPr id="376" name="Google Shape;376;g10200993643_1_1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
        <p:nvSpPr>
          <p:cNvPr id="377" name="Google Shape;377;g10200993643_1_16"/>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378" name="Google Shape;378;g10200993643_1_16"/>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379" name="Google Shape;379;g10200993643_1_16"/>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380" name="Google Shape;380;g10200993643_1_16"/>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381" name="Google Shape;381;g10200993643_1_16"/>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382" name="Google Shape;382;g10200993643_1_16"/>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383" name="Google Shape;383;g10200993643_1_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96274" y="5129600"/>
            <a:ext cx="8399452" cy="995150"/>
          </a:xfrm>
          <a:prstGeom prst="rect">
            <a:avLst/>
          </a:prstGeom>
          <a:noFill/>
          <a:ln>
            <a:noFill/>
          </a:ln>
        </p:spPr>
      </p:pic>
      <p:pic>
        <p:nvPicPr>
          <p:cNvPr id="384" name="Google Shape;384;g10200993643_1_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96275" y="5160327"/>
            <a:ext cx="8399449" cy="964423"/>
          </a:xfrm>
          <a:prstGeom prst="rect">
            <a:avLst/>
          </a:prstGeom>
          <a:noFill/>
          <a:ln>
            <a:noFill/>
          </a:ln>
        </p:spPr>
      </p:pic>
      <p:pic>
        <p:nvPicPr>
          <p:cNvPr id="385" name="Google Shape;385;g10200993643_1_1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96275" y="1171200"/>
            <a:ext cx="8399452" cy="39891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efe4385dd1_0_39"/>
          <p:cNvSpPr txBox="1">
            <a:spLocks noGrp="1"/>
          </p:cNvSpPr>
          <p:nvPr>
            <p:ph type="body" idx="1"/>
          </p:nvPr>
        </p:nvSpPr>
        <p:spPr>
          <a:xfrm>
            <a:off x="838200" y="1510075"/>
            <a:ext cx="10515600" cy="43953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AutoNum type="arabicPeriod"/>
            </a:pPr>
            <a:r>
              <a:rPr lang="en-US" b="1"/>
              <a:t>Project Overview</a:t>
            </a:r>
            <a:endParaRPr b="1"/>
          </a:p>
          <a:p>
            <a:pPr marL="457200" lvl="0" indent="-406400" algn="l" rtl="0">
              <a:lnSpc>
                <a:spcPct val="90000"/>
              </a:lnSpc>
              <a:spcBef>
                <a:spcPts val="0"/>
              </a:spcBef>
              <a:spcAft>
                <a:spcPts val="0"/>
              </a:spcAft>
              <a:buSzPts val="2800"/>
              <a:buAutoNum type="arabicPeriod"/>
            </a:pPr>
            <a:r>
              <a:rPr lang="en-US" b="1"/>
              <a:t>Design Solution</a:t>
            </a:r>
            <a:endParaRPr b="1"/>
          </a:p>
          <a:p>
            <a:pPr marL="457200" lvl="0" indent="-406400" algn="l" rtl="0">
              <a:lnSpc>
                <a:spcPct val="90000"/>
              </a:lnSpc>
              <a:spcBef>
                <a:spcPts val="0"/>
              </a:spcBef>
              <a:spcAft>
                <a:spcPts val="0"/>
              </a:spcAft>
              <a:buSzPts val="2800"/>
              <a:buAutoNum type="arabicPeriod"/>
            </a:pPr>
            <a:r>
              <a:rPr lang="en-US" b="1"/>
              <a:t>Design Requirements &amp; Satisfaction</a:t>
            </a:r>
            <a:endParaRPr/>
          </a:p>
          <a:p>
            <a:pPr marL="457200" lvl="0" indent="-406400" algn="l" rtl="0">
              <a:lnSpc>
                <a:spcPct val="90000"/>
              </a:lnSpc>
              <a:spcBef>
                <a:spcPts val="0"/>
              </a:spcBef>
              <a:spcAft>
                <a:spcPts val="0"/>
              </a:spcAft>
              <a:buSzPts val="2800"/>
              <a:buAutoNum type="arabicPeriod"/>
            </a:pPr>
            <a:r>
              <a:rPr lang="en-US" b="1"/>
              <a:t>Project Risks</a:t>
            </a:r>
            <a:endParaRPr b="1"/>
          </a:p>
          <a:p>
            <a:pPr marL="457200" lvl="0" indent="-406400" algn="l" rtl="0">
              <a:lnSpc>
                <a:spcPct val="90000"/>
              </a:lnSpc>
              <a:spcBef>
                <a:spcPts val="0"/>
              </a:spcBef>
              <a:spcAft>
                <a:spcPts val="0"/>
              </a:spcAft>
              <a:buSzPts val="2800"/>
              <a:buAutoNum type="arabicPeriod"/>
            </a:pPr>
            <a:r>
              <a:rPr lang="en-US" b="1"/>
              <a:t>Verification &amp; Validation</a:t>
            </a:r>
            <a:endParaRPr b="1"/>
          </a:p>
          <a:p>
            <a:pPr marL="457200" lvl="0" indent="-406400" algn="l" rtl="0">
              <a:lnSpc>
                <a:spcPct val="90000"/>
              </a:lnSpc>
              <a:spcBef>
                <a:spcPts val="0"/>
              </a:spcBef>
              <a:spcAft>
                <a:spcPts val="0"/>
              </a:spcAft>
              <a:buSzPts val="2800"/>
              <a:buAutoNum type="arabicPeriod"/>
            </a:pPr>
            <a:r>
              <a:rPr lang="en-US" b="1"/>
              <a:t>Project Planning</a:t>
            </a:r>
            <a:endParaRPr b="1"/>
          </a:p>
          <a:p>
            <a:pPr marL="0" lvl="0" indent="0" algn="l" rtl="0">
              <a:lnSpc>
                <a:spcPct val="90000"/>
              </a:lnSpc>
              <a:spcBef>
                <a:spcPts val="0"/>
              </a:spcBef>
              <a:spcAft>
                <a:spcPts val="0"/>
              </a:spcAft>
              <a:buNone/>
            </a:pPr>
            <a:endParaRPr b="1"/>
          </a:p>
        </p:txBody>
      </p:sp>
      <p:sp>
        <p:nvSpPr>
          <p:cNvPr id="102" name="Google Shape;102;gefe4385dd1_0_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pic>
        <p:nvPicPr>
          <p:cNvPr id="103" name="Google Shape;103;gefe4385dd1_0_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104" name="Google Shape;104;gefe4385dd1_0_39"/>
          <p:cNvSpPr/>
          <p:nvPr/>
        </p:nvSpPr>
        <p:spPr>
          <a:xfrm>
            <a:off x="2971800" y="6361750"/>
            <a:ext cx="1032300" cy="354300"/>
          </a:xfrm>
          <a:prstGeom prst="homePlate">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05" name="Google Shape;105;gefe4385dd1_0_39"/>
          <p:cNvSpPr/>
          <p:nvPr/>
        </p:nvSpPr>
        <p:spPr>
          <a:xfrm>
            <a:off x="4004100" y="6361750"/>
            <a:ext cx="10938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06" name="Google Shape;106;gefe4385dd1_0_39"/>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07" name="Google Shape;107;gefe4385dd1_0_39"/>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08" name="Google Shape;108;gefe4385dd1_0_39"/>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9" name="Google Shape;109;gefe4385dd1_0_39"/>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110" name="Google Shape;110;gefe4385dd1_0_39"/>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Presentation Outline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f519d51c38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pic>
        <p:nvPicPr>
          <p:cNvPr id="392" name="Google Shape;392;gf519d51c38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393" name="Google Shape;393;gf519d51c38_0_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394" name="Google Shape;394;gf519d51c38_0_0"/>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395" name="Google Shape;395;gf519d51c38_0_0"/>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396" name="Google Shape;396;gf519d51c38_0_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397" name="Google Shape;397;gf519d51c38_0_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398" name="Google Shape;398;gf519d51c38_0_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399" name="Google Shape;399;gf519d51c38_0_0"/>
          <p:cNvGraphicFramePr/>
          <p:nvPr/>
        </p:nvGraphicFramePr>
        <p:xfrm>
          <a:off x="952500" y="1345513"/>
          <a:ext cx="10287000" cy="4502660"/>
        </p:xfrm>
        <a:graphic>
          <a:graphicData uri="http://schemas.openxmlformats.org/drawingml/2006/table">
            <a:tbl>
              <a:tblPr>
                <a:noFill/>
                <a:tableStyleId>{027B528C-4E89-4266-A25A-72D1FAA4D567}</a:tableStyleId>
              </a:tblPr>
              <a:tblGrid>
                <a:gridCol w="2194725">
                  <a:extLst>
                    <a:ext uri="{9D8B030D-6E8A-4147-A177-3AD203B41FA5}">
                      <a16:colId xmlns:a16="http://schemas.microsoft.com/office/drawing/2014/main" val="20000"/>
                    </a:ext>
                  </a:extLst>
                </a:gridCol>
                <a:gridCol w="6992650">
                  <a:extLst>
                    <a:ext uri="{9D8B030D-6E8A-4147-A177-3AD203B41FA5}">
                      <a16:colId xmlns:a16="http://schemas.microsoft.com/office/drawing/2014/main" val="20001"/>
                    </a:ext>
                  </a:extLst>
                </a:gridCol>
                <a:gridCol w="1099625">
                  <a:extLst>
                    <a:ext uri="{9D8B030D-6E8A-4147-A177-3AD203B41FA5}">
                      <a16:colId xmlns:a16="http://schemas.microsoft.com/office/drawing/2014/main" val="20002"/>
                    </a:ext>
                  </a:extLst>
                </a:gridCol>
              </a:tblGrid>
              <a:tr h="579450">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Critical Element</a:t>
                      </a:r>
                      <a:endParaRPr sz="1800" b="1">
                        <a:solidFill>
                          <a:schemeClr val="dk1"/>
                        </a:solidFill>
                      </a:endParaRPr>
                    </a:p>
                    <a:p>
                      <a:pPr marL="0" lvl="0" indent="0" algn="l" rtl="0">
                        <a:spcBef>
                          <a:spcPts val="0"/>
                        </a:spcBef>
                        <a:spcAft>
                          <a:spcPts val="0"/>
                        </a:spcAft>
                        <a:buNone/>
                      </a:pPr>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Constraint Rationale</a:t>
                      </a:r>
                      <a:endParaRPr sz="1800" b="1">
                        <a:solidFill>
                          <a:schemeClr val="dk1"/>
                        </a:solidFill>
                      </a:endParaRPr>
                    </a:p>
                    <a:p>
                      <a:pPr marL="0" lvl="0" indent="0" algn="l" rtl="0">
                        <a:spcBef>
                          <a:spcPts val="0"/>
                        </a:spcBef>
                        <a:spcAft>
                          <a:spcPts val="0"/>
                        </a:spcAft>
                        <a:buNone/>
                      </a:pPr>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900" b="1"/>
                        <a:t>FR</a:t>
                      </a:r>
                      <a:endParaRPr sz="1900" b="1"/>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E1: Survival</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800"/>
                        <a:buFont typeface="Arial"/>
                        <a:buNone/>
                      </a:pPr>
                      <a:r>
                        <a:rPr lang="en-US" sz="1800">
                          <a:solidFill>
                            <a:schemeClr val="dk1"/>
                          </a:solidFill>
                        </a:rPr>
                        <a:t>The SP4CE module must be easily integrated to the Booster and survive ascent, ejection, the space environment, and reentry.</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t>FR. 5   FR. 6   FR. 7</a:t>
                      </a:r>
                      <a:endParaRPr sz="18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E2: Safety</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800"/>
                        <a:buFont typeface="Arial"/>
                        <a:buNone/>
                      </a:pPr>
                      <a:r>
                        <a:rPr lang="en-US" sz="1800">
                          <a:solidFill>
                            <a:schemeClr val="dk1"/>
                          </a:solidFill>
                        </a:rPr>
                        <a:t>The SP4CE module must not endanger astronaut health and safety or the integrity of the Crew Capsule.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t>FR. 2   FR. 3</a:t>
                      </a:r>
                      <a:endParaRPr sz="1800"/>
                    </a:p>
                    <a:p>
                      <a:pPr marL="0" lvl="0" indent="0" algn="ctr" rtl="0">
                        <a:spcBef>
                          <a:spcPts val="0"/>
                        </a:spcBef>
                        <a:spcAft>
                          <a:spcPts val="0"/>
                        </a:spcAft>
                        <a:buNone/>
                      </a:pPr>
                      <a:r>
                        <a:rPr lang="en-US" sz="1800"/>
                        <a:t>FR. 5</a:t>
                      </a:r>
                      <a:endParaRPr sz="18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E3: Ejection</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800"/>
                        <a:buFont typeface="Arial"/>
                        <a:buNone/>
                      </a:pPr>
                      <a:r>
                        <a:rPr lang="en-US" sz="1800">
                          <a:solidFill>
                            <a:schemeClr val="dk1"/>
                          </a:solidFill>
                        </a:rPr>
                        <a:t>The Camera Ejection Device (CED) must eject the CCEC within 10s of Booster/Crew Capsule separation to ensure moments in microgravity are captured.</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800">
                          <a:solidFill>
                            <a:schemeClr val="dk1"/>
                          </a:solidFill>
                        </a:rPr>
                        <a:t>FR. 2   FR. 3</a:t>
                      </a:r>
                      <a:endParaRPr sz="18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814700">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E4: Media Capture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800"/>
                        <a:buFont typeface="Arial"/>
                        <a:buNone/>
                      </a:pPr>
                      <a:r>
                        <a:rPr lang="en-US" sz="1800">
                          <a:solidFill>
                            <a:schemeClr val="dk1"/>
                          </a:solidFill>
                        </a:rPr>
                        <a:t>The CCEC camera must have the proper Field of View (FOV) and resolution to capture desired features.</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t>FR. 1   FR. 4</a:t>
                      </a:r>
                      <a:endParaRPr sz="18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00" name="Google Shape;400;gf519d51c38_0_0"/>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Critical Project Elements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102c39b6933_0_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pic>
        <p:nvPicPr>
          <p:cNvPr id="407" name="Google Shape;407;g102c39b6933_0_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408" name="Google Shape;408;g102c39b6933_0_43"/>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409" name="Google Shape;409;g102c39b6933_0_43"/>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410" name="Google Shape;410;g102c39b6933_0_43"/>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411" name="Google Shape;411;g102c39b6933_0_43"/>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412" name="Google Shape;412;g102c39b6933_0_43"/>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413" name="Google Shape;413;g102c39b6933_0_43"/>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414" name="Google Shape;414;g102c39b6933_0_43"/>
          <p:cNvGraphicFramePr/>
          <p:nvPr/>
        </p:nvGraphicFramePr>
        <p:xfrm>
          <a:off x="516825" y="1311763"/>
          <a:ext cx="11403100" cy="4571790"/>
        </p:xfrm>
        <a:graphic>
          <a:graphicData uri="http://schemas.openxmlformats.org/drawingml/2006/table">
            <a:tbl>
              <a:tblPr>
                <a:noFill/>
                <a:tableStyleId>{027B528C-4E89-4266-A25A-72D1FAA4D567}</a:tableStyleId>
              </a:tblPr>
              <a:tblGrid>
                <a:gridCol w="720875">
                  <a:extLst>
                    <a:ext uri="{9D8B030D-6E8A-4147-A177-3AD203B41FA5}">
                      <a16:colId xmlns:a16="http://schemas.microsoft.com/office/drawing/2014/main" val="20000"/>
                    </a:ext>
                  </a:extLst>
                </a:gridCol>
                <a:gridCol w="106822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FR 1</a:t>
                      </a:r>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t>The CCEC shall capture video of the entire Crew Capsule with the Earth’s horizon in the background including features (e.g. clouds) and astronauts’ faces in windows during the period of Crew Capsule microgravity.</a:t>
                      </a:r>
                      <a:endParaRPr sz="18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FR 2</a:t>
                      </a:r>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t>The CCEC shall be ejected from the Booster by the CED at or after Booster/Crew Capsule separation.</a:t>
                      </a:r>
                      <a:endParaRPr sz="18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600750">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FR 3</a:t>
                      </a:r>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t>The CCEC shall maintain a neutral or positive separation rate from the Crew Capsule following ejection through Crew Capsule apogee.</a:t>
                      </a:r>
                      <a:endParaRPr sz="18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653325">
                <a:tc>
                  <a:txBody>
                    <a:bodyPr/>
                    <a:lstStyle/>
                    <a:p>
                      <a:pPr marL="0" lvl="0" indent="0" algn="ctr" rtl="0">
                        <a:spcBef>
                          <a:spcPts val="0"/>
                        </a:spcBef>
                        <a:spcAft>
                          <a:spcPts val="0"/>
                        </a:spcAft>
                        <a:buClr>
                          <a:schemeClr val="dk1"/>
                        </a:buClr>
                        <a:buSzPts val="1800"/>
                        <a:buFont typeface="Arial"/>
                        <a:buNone/>
                      </a:pPr>
                      <a:r>
                        <a:rPr lang="en-US" sz="1800" b="1">
                          <a:solidFill>
                            <a:schemeClr val="dk1"/>
                          </a:solidFill>
                        </a:rPr>
                        <a:t>FR 4</a:t>
                      </a:r>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t>The CCEC shall take videos of the CC starting no later than 10 seconds following Booster/CC separation with video taken for at least the next 180 seconds.</a:t>
                      </a:r>
                      <a:endParaRPr sz="18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717900">
                <a:tc>
                  <a:txBody>
                    <a:bodyPr/>
                    <a:lstStyle/>
                    <a:p>
                      <a:pPr marL="0" lvl="0" indent="0" algn="ctr" rtl="0">
                        <a:spcBef>
                          <a:spcPts val="0"/>
                        </a:spcBef>
                        <a:spcAft>
                          <a:spcPts val="0"/>
                        </a:spcAft>
                        <a:buNone/>
                      </a:pPr>
                      <a:r>
                        <a:rPr lang="en-US" sz="1800" b="1">
                          <a:solidFill>
                            <a:schemeClr val="dk1"/>
                          </a:solidFill>
                        </a:rPr>
                        <a:t>FR 5</a:t>
                      </a:r>
                      <a:endParaRPr sz="1800" b="1">
                        <a:solidFill>
                          <a:schemeClr val="dk1"/>
                        </a:solidFill>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dk1"/>
                          </a:solidFill>
                        </a:rPr>
                        <a:t>The CCEC shall have a ballistic coefficient less than the Crew Capsule (0.5 lbm/in</a:t>
                      </a:r>
                      <a:r>
                        <a:rPr lang="en-US" sz="1800" baseline="30000">
                          <a:solidFill>
                            <a:schemeClr val="dk1"/>
                          </a:solidFill>
                        </a:rPr>
                        <a:t>2</a:t>
                      </a:r>
                      <a:r>
                        <a:rPr lang="en-US" sz="1800">
                          <a:solidFill>
                            <a:schemeClr val="dk1"/>
                          </a:solidFill>
                        </a:rPr>
                        <a:t>) to ensure no in-flight contact during reentry.</a:t>
                      </a:r>
                      <a:endParaRPr sz="1800">
                        <a:solidFill>
                          <a:schemeClr val="dk1"/>
                        </a:solidFill>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r h="424900">
                <a:tc>
                  <a:txBody>
                    <a:bodyPr/>
                    <a:lstStyle/>
                    <a:p>
                      <a:pPr marL="0" lvl="0" indent="0" algn="ctr" rtl="0">
                        <a:spcBef>
                          <a:spcPts val="0"/>
                        </a:spcBef>
                        <a:spcAft>
                          <a:spcPts val="0"/>
                        </a:spcAft>
                        <a:buNone/>
                      </a:pPr>
                      <a:r>
                        <a:rPr lang="en-US" sz="1800" b="1">
                          <a:solidFill>
                            <a:schemeClr val="dk1"/>
                          </a:solidFill>
                        </a:rPr>
                        <a:t>FR 6</a:t>
                      </a:r>
                      <a:endParaRPr sz="1800" b="1">
                        <a:solidFill>
                          <a:schemeClr val="dk1"/>
                        </a:solidFill>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dk1"/>
                          </a:solidFill>
                        </a:rPr>
                        <a:t>The CCEC shall survive reentry.</a:t>
                      </a:r>
                      <a:endParaRPr sz="1800">
                        <a:solidFill>
                          <a:schemeClr val="dk1"/>
                        </a:solidFill>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5"/>
                  </a:ext>
                </a:extLst>
              </a:tr>
              <a:tr h="421025">
                <a:tc>
                  <a:txBody>
                    <a:bodyPr/>
                    <a:lstStyle/>
                    <a:p>
                      <a:pPr marL="0" lvl="0" indent="0" algn="ctr" rtl="0">
                        <a:spcBef>
                          <a:spcPts val="0"/>
                        </a:spcBef>
                        <a:spcAft>
                          <a:spcPts val="0"/>
                        </a:spcAft>
                        <a:buNone/>
                      </a:pPr>
                      <a:r>
                        <a:rPr lang="en-US" sz="1800" b="1">
                          <a:solidFill>
                            <a:schemeClr val="dk1"/>
                          </a:solidFill>
                        </a:rPr>
                        <a:t>FR 7</a:t>
                      </a:r>
                      <a:endParaRPr sz="1800" b="1">
                        <a:solidFill>
                          <a:schemeClr val="dk1"/>
                        </a:solidFill>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dk1"/>
                          </a:solidFill>
                        </a:rPr>
                        <a:t>The SP4CE module should have a loaded weight of less than 50 lbm.</a:t>
                      </a:r>
                      <a:endParaRPr sz="1800">
                        <a:solidFill>
                          <a:schemeClr val="dk1"/>
                        </a:solidFill>
                      </a:endParaRPr>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15" name="Google Shape;415;g102c39b6933_0_43"/>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Functional Requirements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f54d0fd63f_0_1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sz="2600">
                <a:latin typeface="Arial"/>
                <a:ea typeface="Arial"/>
                <a:cs typeface="Arial"/>
                <a:sym typeface="Arial"/>
              </a:rPr>
              <a:t>Victoria Hurd, Ryan Charles, Sarah Leary</a:t>
            </a:r>
            <a:endParaRPr sz="2600">
              <a:latin typeface="Arial"/>
              <a:ea typeface="Arial"/>
              <a:cs typeface="Arial"/>
              <a:sym typeface="Arial"/>
            </a:endParaRPr>
          </a:p>
        </p:txBody>
      </p:sp>
      <p:sp>
        <p:nvSpPr>
          <p:cNvPr id="422" name="Google Shape;422;gf54d0fd63f_0_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pic>
        <p:nvPicPr>
          <p:cNvPr id="423" name="Google Shape;423;gf54d0fd63f_0_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424" name="Google Shape;424;gf54d0fd63f_0_1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b="1">
                <a:latin typeface="Arial"/>
                <a:ea typeface="Arial"/>
                <a:cs typeface="Arial"/>
                <a:sym typeface="Arial"/>
              </a:rPr>
              <a:t>Design Requirements &amp; Satisfaction</a:t>
            </a:r>
            <a:endParaRPr b="1">
              <a:latin typeface="Arial"/>
              <a:ea typeface="Arial"/>
              <a:cs typeface="Arial"/>
              <a:sym typeface="Arial"/>
            </a:endParaRPr>
          </a:p>
        </p:txBody>
      </p:sp>
      <p:sp>
        <p:nvSpPr>
          <p:cNvPr id="425" name="Google Shape;425;gf54d0fd63f_0_14"/>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426" name="Google Shape;426;gf54d0fd63f_0_14"/>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427" name="Google Shape;427;gf54d0fd63f_0_14"/>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428" name="Google Shape;428;gf54d0fd63f_0_14"/>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429" name="Google Shape;429;gf54d0fd63f_0_14"/>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430" name="Google Shape;430;gf54d0fd63f_0_14"/>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10200993643_0_0"/>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Driving Requirements</a:t>
            </a:r>
            <a:endParaRPr/>
          </a:p>
        </p:txBody>
      </p:sp>
      <p:sp>
        <p:nvSpPr>
          <p:cNvPr id="437" name="Google Shape;437;g10200993643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graphicFrame>
        <p:nvGraphicFramePr>
          <p:cNvPr id="438" name="Google Shape;438;g10200993643_0_0"/>
          <p:cNvGraphicFramePr/>
          <p:nvPr/>
        </p:nvGraphicFramePr>
        <p:xfrm>
          <a:off x="918050" y="1410700"/>
          <a:ext cx="10355900" cy="3806050"/>
        </p:xfrm>
        <a:graphic>
          <a:graphicData uri="http://schemas.openxmlformats.org/drawingml/2006/table">
            <a:tbl>
              <a:tblPr>
                <a:noFill/>
                <a:tableStyleId>{05EF9776-B9C8-48AB-82AD-CAF02ED2EC7F}</a:tableStyleId>
              </a:tblPr>
              <a:tblGrid>
                <a:gridCol w="1871950">
                  <a:extLst>
                    <a:ext uri="{9D8B030D-6E8A-4147-A177-3AD203B41FA5}">
                      <a16:colId xmlns:a16="http://schemas.microsoft.com/office/drawing/2014/main" val="20000"/>
                    </a:ext>
                  </a:extLst>
                </a:gridCol>
                <a:gridCol w="4348300">
                  <a:extLst>
                    <a:ext uri="{9D8B030D-6E8A-4147-A177-3AD203B41FA5}">
                      <a16:colId xmlns:a16="http://schemas.microsoft.com/office/drawing/2014/main" val="20001"/>
                    </a:ext>
                  </a:extLst>
                </a:gridCol>
                <a:gridCol w="1902600">
                  <a:extLst>
                    <a:ext uri="{9D8B030D-6E8A-4147-A177-3AD203B41FA5}">
                      <a16:colId xmlns:a16="http://schemas.microsoft.com/office/drawing/2014/main" val="20002"/>
                    </a:ext>
                  </a:extLst>
                </a:gridCol>
                <a:gridCol w="2233050">
                  <a:extLst>
                    <a:ext uri="{9D8B030D-6E8A-4147-A177-3AD203B41FA5}">
                      <a16:colId xmlns:a16="http://schemas.microsoft.com/office/drawing/2014/main" val="20003"/>
                    </a:ext>
                  </a:extLst>
                </a:gridCol>
              </a:tblGrid>
              <a:tr h="73150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a:t>Requirement</a:t>
                      </a:r>
                      <a:endParaRPr sz="2000"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000" b="1"/>
                        <a:t>Requirement Summary</a:t>
                      </a:r>
                      <a:endParaRPr sz="2000"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b="1"/>
                        <a:t>CPE</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b="1"/>
                        <a:t>Satisfaction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805775">
                <a:tc>
                  <a:txBody>
                    <a:bodyPr/>
                    <a:lstStyle/>
                    <a:p>
                      <a:pPr marL="0" lvl="0" indent="0" algn="ctr" rtl="0">
                        <a:spcBef>
                          <a:spcPts val="0"/>
                        </a:spcBef>
                        <a:spcAft>
                          <a:spcPts val="0"/>
                        </a:spcAft>
                        <a:buNone/>
                      </a:pPr>
                      <a:r>
                        <a:rPr lang="en-US" sz="2000" b="1"/>
                        <a:t>FR. 7</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Integration</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E1</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805775">
                <a:tc>
                  <a:txBody>
                    <a:bodyPr/>
                    <a:lstStyle/>
                    <a:p>
                      <a:pPr marL="0" lvl="0" indent="0" algn="ctr" rtl="0">
                        <a:spcBef>
                          <a:spcPts val="0"/>
                        </a:spcBef>
                        <a:spcAft>
                          <a:spcPts val="0"/>
                        </a:spcAft>
                        <a:buNone/>
                      </a:pPr>
                      <a:r>
                        <a:rPr lang="en-US" sz="2000" b="1"/>
                        <a:t>FR. 2, FR. 3</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Ejection</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E3, E2</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731500">
                <a:tc>
                  <a:txBody>
                    <a:bodyPr/>
                    <a:lstStyle/>
                    <a:p>
                      <a:pPr marL="0" lvl="0" indent="0" algn="ctr" rtl="0">
                        <a:spcBef>
                          <a:spcPts val="0"/>
                        </a:spcBef>
                        <a:spcAft>
                          <a:spcPts val="0"/>
                        </a:spcAft>
                        <a:buNone/>
                      </a:pPr>
                      <a:r>
                        <a:rPr lang="en-US" sz="2000" b="1"/>
                        <a:t>FR. 1, FR. 4</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Media Capture</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E4</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731500">
                <a:tc>
                  <a:txBody>
                    <a:bodyPr/>
                    <a:lstStyle/>
                    <a:p>
                      <a:pPr marL="0" lvl="0" indent="0" algn="ctr" rtl="0">
                        <a:spcBef>
                          <a:spcPts val="0"/>
                        </a:spcBef>
                        <a:spcAft>
                          <a:spcPts val="0"/>
                        </a:spcAft>
                        <a:buNone/>
                      </a:pPr>
                      <a:r>
                        <a:rPr lang="en-US" sz="2000" b="1"/>
                        <a:t>FR. 5, FR. 6</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Reentry</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E1</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39" name="Google Shape;439;g10200993643_0_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440" name="Google Shape;440;g10200993643_0_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441" name="Google Shape;441;g10200993643_0_0"/>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442" name="Google Shape;442;g10200993643_0_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443" name="Google Shape;443;g10200993643_0_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444" name="Google Shape;444;g10200993643_0_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102c39b6933_0_59"/>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Ejection (FR. 2)</a:t>
            </a:r>
            <a:endParaRPr sz="2800"/>
          </a:p>
        </p:txBody>
      </p:sp>
      <p:sp>
        <p:nvSpPr>
          <p:cNvPr id="451" name="Google Shape;451;g102c39b6933_0_5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452" name="Google Shape;452;g102c39b6933_0_59"/>
          <p:cNvSpPr txBox="1"/>
          <p:nvPr/>
        </p:nvSpPr>
        <p:spPr>
          <a:xfrm>
            <a:off x="838200" y="1003275"/>
            <a:ext cx="10515600" cy="5034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2.3:</a:t>
            </a:r>
            <a:r>
              <a:rPr lang="en-US" sz="2300">
                <a:solidFill>
                  <a:schemeClr val="lt1"/>
                </a:solidFill>
              </a:rPr>
              <a:t> CED shall impart a delta-v of 9 ± 1 ft/s on the CCEC at ejection.</a:t>
            </a:r>
            <a:endParaRPr sz="900">
              <a:solidFill>
                <a:schemeClr val="lt1"/>
              </a:solidFill>
              <a:latin typeface="Calibri"/>
              <a:ea typeface="Calibri"/>
              <a:cs typeface="Calibri"/>
              <a:sym typeface="Calibri"/>
            </a:endParaRPr>
          </a:p>
        </p:txBody>
      </p:sp>
      <p:sp>
        <p:nvSpPr>
          <p:cNvPr id="453" name="Google Shape;453;g102c39b6933_0_59"/>
          <p:cNvSpPr txBox="1"/>
          <p:nvPr/>
        </p:nvSpPr>
        <p:spPr>
          <a:xfrm>
            <a:off x="838200" y="2434875"/>
            <a:ext cx="7688700" cy="40791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US" sz="2300" b="1"/>
              <a:t>Conservation of Energy &amp; Hooke’s Law</a:t>
            </a:r>
            <a:endParaRPr sz="2300"/>
          </a:p>
          <a:p>
            <a:pPr marL="0" lvl="0" indent="0" algn="l" rtl="0">
              <a:spcBef>
                <a:spcPts val="0"/>
              </a:spcBef>
              <a:spcAft>
                <a:spcPts val="0"/>
              </a:spcAft>
              <a:buNone/>
            </a:pPr>
            <a:endParaRPr sz="2300"/>
          </a:p>
          <a:p>
            <a:pPr marL="0" lvl="0" indent="0" algn="l" rtl="0">
              <a:spcBef>
                <a:spcPts val="0"/>
              </a:spcBef>
              <a:spcAft>
                <a:spcPts val="0"/>
              </a:spcAft>
              <a:buNone/>
            </a:pPr>
            <a:endParaRPr sz="2300"/>
          </a:p>
          <a:p>
            <a:pPr marL="0" lvl="0" indent="0" algn="l" rtl="0">
              <a:spcBef>
                <a:spcPts val="0"/>
              </a:spcBef>
              <a:spcAft>
                <a:spcPts val="0"/>
              </a:spcAft>
              <a:buNone/>
            </a:pPr>
            <a:endParaRPr sz="2300"/>
          </a:p>
          <a:p>
            <a:pPr marL="0" lvl="0" indent="0" algn="l" rtl="0">
              <a:spcBef>
                <a:spcPts val="0"/>
              </a:spcBef>
              <a:spcAft>
                <a:spcPts val="0"/>
              </a:spcAft>
              <a:buNone/>
            </a:pPr>
            <a:endParaRPr sz="2300"/>
          </a:p>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6-spring system </a:t>
            </a:r>
            <a:endParaRPr sz="2300">
              <a:solidFill>
                <a:schemeClr val="dk1"/>
              </a:solidFill>
            </a:endParaRPr>
          </a:p>
          <a:p>
            <a:pPr marL="914400" lvl="1" indent="-374650" algn="l" rtl="0">
              <a:spcBef>
                <a:spcPts val="0"/>
              </a:spcBef>
              <a:spcAft>
                <a:spcPts val="0"/>
              </a:spcAft>
              <a:buClr>
                <a:schemeClr val="dk1"/>
              </a:buClr>
              <a:buSzPts val="2300"/>
              <a:buChar char="○"/>
            </a:pPr>
            <a:r>
              <a:rPr lang="en-US" sz="2300" b="1" i="1">
                <a:solidFill>
                  <a:schemeClr val="dk1"/>
                </a:solidFill>
                <a:latin typeface="Cambria Math"/>
                <a:ea typeface="Cambria Math"/>
                <a:cs typeface="Cambria Math"/>
                <a:sym typeface="Cambria Math"/>
              </a:rPr>
              <a:t>k</a:t>
            </a:r>
            <a:r>
              <a:rPr lang="en-US" sz="2300" b="1">
                <a:solidFill>
                  <a:schemeClr val="dk1"/>
                </a:solidFill>
              </a:rPr>
              <a:t> </a:t>
            </a:r>
            <a:r>
              <a:rPr lang="en-US" sz="2300">
                <a:solidFill>
                  <a:schemeClr val="dk1"/>
                </a:solidFill>
              </a:rPr>
              <a:t>= 38 lbf/ft</a:t>
            </a:r>
            <a:endParaRPr sz="2300" i="1">
              <a:solidFill>
                <a:schemeClr val="dk1"/>
              </a:solidFill>
              <a:latin typeface="Cambria Math"/>
              <a:ea typeface="Cambria Math"/>
              <a:cs typeface="Cambria Math"/>
              <a:sym typeface="Cambria Math"/>
            </a:endParaRPr>
          </a:p>
          <a:p>
            <a:pPr marL="914400" lvl="1" indent="-374650" algn="l" rtl="0">
              <a:spcBef>
                <a:spcPts val="0"/>
              </a:spcBef>
              <a:spcAft>
                <a:spcPts val="0"/>
              </a:spcAft>
              <a:buClr>
                <a:schemeClr val="dk1"/>
              </a:buClr>
              <a:buSzPts val="2300"/>
              <a:buChar char="○"/>
            </a:pPr>
            <a:r>
              <a:rPr lang="en-US" sz="2300" b="1" i="1">
                <a:solidFill>
                  <a:schemeClr val="dk1"/>
                </a:solidFill>
                <a:latin typeface="Cambria Math"/>
                <a:ea typeface="Cambria Math"/>
                <a:cs typeface="Cambria Math"/>
                <a:sym typeface="Cambria Math"/>
              </a:rPr>
              <a:t>𝚫v</a:t>
            </a:r>
            <a:r>
              <a:rPr lang="en-US" sz="2300">
                <a:solidFill>
                  <a:schemeClr val="dk1"/>
                </a:solidFill>
              </a:rPr>
              <a:t>  = 9 ft/s</a:t>
            </a:r>
            <a:endParaRPr sz="2300">
              <a:solidFill>
                <a:schemeClr val="dk1"/>
              </a:solidFill>
            </a:endParaRPr>
          </a:p>
          <a:p>
            <a:pPr marL="914400" lvl="1" indent="-374650" algn="l" rtl="0">
              <a:spcBef>
                <a:spcPts val="0"/>
              </a:spcBef>
              <a:spcAft>
                <a:spcPts val="0"/>
              </a:spcAft>
              <a:buClr>
                <a:schemeClr val="dk1"/>
              </a:buClr>
              <a:buSzPts val="2300"/>
              <a:buChar char="○"/>
            </a:pPr>
            <a:r>
              <a:rPr lang="en-US" sz="2300" b="1" i="1">
                <a:solidFill>
                  <a:schemeClr val="dk1"/>
                </a:solidFill>
                <a:latin typeface="Cambria Math"/>
                <a:ea typeface="Cambria Math"/>
                <a:cs typeface="Cambria Math"/>
                <a:sym typeface="Cambria Math"/>
              </a:rPr>
              <a:t>F</a:t>
            </a:r>
            <a:r>
              <a:rPr lang="en-US" sz="2300" b="1" i="1" baseline="-25000">
                <a:solidFill>
                  <a:schemeClr val="dk1"/>
                </a:solidFill>
                <a:latin typeface="Cambria Math"/>
                <a:ea typeface="Cambria Math"/>
                <a:cs typeface="Cambria Math"/>
                <a:sym typeface="Cambria Math"/>
              </a:rPr>
              <a:t>spring</a:t>
            </a:r>
            <a:r>
              <a:rPr lang="en-US" sz="2300">
                <a:solidFill>
                  <a:schemeClr val="dk1"/>
                </a:solidFill>
              </a:rPr>
              <a:t> = 6.3 lbf</a:t>
            </a:r>
            <a:endParaRPr sz="2300">
              <a:solidFill>
                <a:schemeClr val="dk1"/>
              </a:solidFill>
            </a:endParaRPr>
          </a:p>
          <a:p>
            <a:pPr marL="914400" lvl="1" indent="-374650" algn="l" rtl="0">
              <a:spcBef>
                <a:spcPts val="0"/>
              </a:spcBef>
              <a:spcAft>
                <a:spcPts val="0"/>
              </a:spcAft>
              <a:buClr>
                <a:schemeClr val="dk1"/>
              </a:buClr>
              <a:buSzPts val="2300"/>
              <a:buChar char="○"/>
            </a:pPr>
            <a:r>
              <a:rPr lang="en-US" sz="2300" b="1" i="1">
                <a:solidFill>
                  <a:schemeClr val="dk1"/>
                </a:solidFill>
                <a:latin typeface="Cambria Math"/>
                <a:ea typeface="Cambria Math"/>
                <a:cs typeface="Cambria Math"/>
                <a:sym typeface="Cambria Math"/>
              </a:rPr>
              <a:t>F</a:t>
            </a:r>
            <a:r>
              <a:rPr lang="en-US" sz="2300" b="1" i="1" baseline="-25000">
                <a:solidFill>
                  <a:schemeClr val="dk1"/>
                </a:solidFill>
                <a:latin typeface="Cambria Math"/>
                <a:ea typeface="Cambria Math"/>
                <a:cs typeface="Cambria Math"/>
                <a:sym typeface="Cambria Math"/>
              </a:rPr>
              <a:t>total</a:t>
            </a:r>
            <a:r>
              <a:rPr lang="en-US" sz="2300">
                <a:solidFill>
                  <a:schemeClr val="dk1"/>
                </a:solidFill>
              </a:rPr>
              <a:t> = 37.7 lbf</a:t>
            </a:r>
            <a:endParaRPr sz="2300">
              <a:solidFill>
                <a:schemeClr val="dk1"/>
              </a:solidFill>
            </a:endParaRPr>
          </a:p>
          <a:p>
            <a:pPr marL="914400" lvl="0" indent="0" algn="l" rtl="0">
              <a:spcBef>
                <a:spcPts val="0"/>
              </a:spcBef>
              <a:spcAft>
                <a:spcPts val="0"/>
              </a:spcAft>
              <a:buNone/>
            </a:pPr>
            <a:endParaRPr sz="2300">
              <a:solidFill>
                <a:schemeClr val="dk1"/>
              </a:solidFill>
            </a:endParaRPr>
          </a:p>
        </p:txBody>
      </p:sp>
      <p:sp>
        <p:nvSpPr>
          <p:cNvPr id="454" name="Google Shape;454;g102c39b6933_0_59"/>
          <p:cNvSpPr txBox="1"/>
          <p:nvPr/>
        </p:nvSpPr>
        <p:spPr>
          <a:xfrm>
            <a:off x="838200" y="1612875"/>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2.3.1:</a:t>
            </a:r>
            <a:r>
              <a:rPr lang="en-US" sz="2300">
                <a:solidFill>
                  <a:schemeClr val="lt1"/>
                </a:solidFill>
              </a:rPr>
              <a:t> CED springs shall impart a force 37.7 lbf ± 20</a:t>
            </a:r>
            <a:r>
              <a:rPr lang="en-US" sz="2100">
                <a:solidFill>
                  <a:schemeClr val="lt1"/>
                </a:solidFill>
              </a:rPr>
              <a:t>%</a:t>
            </a:r>
            <a:r>
              <a:rPr lang="en-US" sz="2300">
                <a:solidFill>
                  <a:schemeClr val="lt1"/>
                </a:solidFill>
              </a:rPr>
              <a:t> on CCEC at ejection.</a:t>
            </a:r>
            <a:endParaRPr sz="900">
              <a:solidFill>
                <a:schemeClr val="lt1"/>
              </a:solidFill>
              <a:latin typeface="Calibri"/>
              <a:ea typeface="Calibri"/>
              <a:cs typeface="Calibri"/>
              <a:sym typeface="Calibri"/>
            </a:endParaRPr>
          </a:p>
        </p:txBody>
      </p:sp>
      <p:sp>
        <p:nvSpPr>
          <p:cNvPr id="455" name="Google Shape;455;g102c39b6933_0_59"/>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456" name="Google Shape;456;g102c39b6933_0_59"/>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457" name="Google Shape;457;g102c39b6933_0_59"/>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458" name="Google Shape;458;g102c39b6933_0_59"/>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459" name="Google Shape;459;g102c39b6933_0_59"/>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460" name="Google Shape;460;g102c39b6933_0_59"/>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461" name="Google Shape;461;g102c39b6933_0_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08905" y="2722462"/>
            <a:ext cx="5345895" cy="3362087"/>
          </a:xfrm>
          <a:prstGeom prst="rect">
            <a:avLst/>
          </a:prstGeom>
          <a:noFill/>
          <a:ln>
            <a:noFill/>
          </a:ln>
        </p:spPr>
      </p:pic>
      <p:pic>
        <p:nvPicPr>
          <p:cNvPr id="462" name="Google Shape;462;g102c39b6933_0_5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209138" y="3988725"/>
            <a:ext cx="2157350" cy="1815569"/>
          </a:xfrm>
          <a:prstGeom prst="rect">
            <a:avLst/>
          </a:prstGeom>
          <a:noFill/>
          <a:ln>
            <a:noFill/>
          </a:ln>
        </p:spPr>
      </p:pic>
      <p:pic>
        <p:nvPicPr>
          <p:cNvPr id="463" name="Google Shape;463;g102c39b6933_0_5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270525" y="2962588"/>
            <a:ext cx="2183487" cy="957375"/>
          </a:xfrm>
          <a:prstGeom prst="rect">
            <a:avLst/>
          </a:prstGeom>
          <a:noFill/>
          <a:ln>
            <a:noFill/>
          </a:ln>
        </p:spPr>
      </p:pic>
      <p:pic>
        <p:nvPicPr>
          <p:cNvPr id="464" name="Google Shape;464;g102c39b6933_0_59"/>
          <p:cNvPicPr preferRelativeResize="0"/>
          <p:nvPr/>
        </p:nvPicPr>
        <p:blipFill>
          <a:blip r:embed="rId6">
            <a:alphaModFix/>
          </a:blip>
          <a:stretch>
            <a:fillRect/>
          </a:stretch>
        </p:blipFill>
        <p:spPr>
          <a:xfrm>
            <a:off x="4013623" y="3234794"/>
            <a:ext cx="2157325" cy="4250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10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1"/>
                                        </p:tgtEl>
                                        <p:attrNameLst>
                                          <p:attrName>style.visibility</p:attrName>
                                        </p:attrNameLst>
                                      </p:cBhvr>
                                      <p:to>
                                        <p:strVal val="visible"/>
                                      </p:to>
                                    </p:set>
                                    <p:animEffect transition="in" filter="fade">
                                      <p:cBhvr>
                                        <p:cTn id="12"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10200993643_0_180"/>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Ejection (FR. 2)</a:t>
            </a:r>
            <a:endParaRPr sz="2800"/>
          </a:p>
        </p:txBody>
      </p:sp>
      <p:sp>
        <p:nvSpPr>
          <p:cNvPr id="471" name="Google Shape;471;g10200993643_0_18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472" name="Google Shape;472;g10200993643_0_180"/>
          <p:cNvSpPr txBox="1"/>
          <p:nvPr/>
        </p:nvSpPr>
        <p:spPr>
          <a:xfrm>
            <a:off x="838200" y="1018925"/>
            <a:ext cx="11135700" cy="5034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2.2:</a:t>
            </a:r>
            <a:r>
              <a:rPr lang="en-US" sz="2300">
                <a:solidFill>
                  <a:schemeClr val="lt1"/>
                </a:solidFill>
              </a:rPr>
              <a:t> CED shall eject the CCEC at an angle of 80 ± 3°.</a:t>
            </a:r>
            <a:endParaRPr sz="900">
              <a:solidFill>
                <a:schemeClr val="lt1"/>
              </a:solidFill>
              <a:latin typeface="Calibri"/>
              <a:ea typeface="Calibri"/>
              <a:cs typeface="Calibri"/>
              <a:sym typeface="Calibri"/>
            </a:endParaRPr>
          </a:p>
        </p:txBody>
      </p:sp>
      <p:sp>
        <p:nvSpPr>
          <p:cNvPr id="473" name="Google Shape;473;g10200993643_0_180"/>
          <p:cNvSpPr txBox="1"/>
          <p:nvPr/>
        </p:nvSpPr>
        <p:spPr>
          <a:xfrm>
            <a:off x="838200" y="1550650"/>
            <a:ext cx="4259700" cy="40791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US" sz="2300" b="1">
                <a:highlight>
                  <a:srgbClr val="CFB87C"/>
                </a:highlight>
              </a:rPr>
              <a:t>Spring guide rails </a:t>
            </a:r>
            <a:endParaRPr sz="2300" b="1">
              <a:highlight>
                <a:srgbClr val="CFB87C"/>
              </a:highlight>
            </a:endParaRPr>
          </a:p>
          <a:p>
            <a:pPr marL="914400" lvl="1" indent="-374650" algn="l" rtl="0">
              <a:spcBef>
                <a:spcPts val="0"/>
              </a:spcBef>
              <a:spcAft>
                <a:spcPts val="0"/>
              </a:spcAft>
              <a:buSzPts val="2300"/>
              <a:buChar char="○"/>
            </a:pPr>
            <a:r>
              <a:rPr lang="en-US" sz="2300"/>
              <a:t>Mitigates spring buckling</a:t>
            </a:r>
            <a:endParaRPr sz="2300"/>
          </a:p>
          <a:p>
            <a:pPr marL="0" lvl="0" indent="0" algn="l" rtl="0">
              <a:spcBef>
                <a:spcPts val="0"/>
              </a:spcBef>
              <a:spcAft>
                <a:spcPts val="0"/>
              </a:spcAft>
              <a:buNone/>
            </a:pPr>
            <a:endParaRPr sz="2300"/>
          </a:p>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Plate covering springs</a:t>
            </a:r>
            <a:endParaRPr sz="2300" b="1">
              <a:solidFill>
                <a:schemeClr val="dk1"/>
              </a:solidFill>
              <a:highlight>
                <a:srgbClr val="CFB87C"/>
              </a:highlight>
            </a:endParaRPr>
          </a:p>
          <a:p>
            <a:pPr marL="914400" lvl="1" indent="-374650" algn="l" rtl="0">
              <a:spcBef>
                <a:spcPts val="0"/>
              </a:spcBef>
              <a:spcAft>
                <a:spcPts val="0"/>
              </a:spcAft>
              <a:buClr>
                <a:schemeClr val="dk1"/>
              </a:buClr>
              <a:buSzPts val="2300"/>
              <a:buChar char="○"/>
            </a:pPr>
            <a:r>
              <a:rPr lang="en-US" sz="2300">
                <a:solidFill>
                  <a:schemeClr val="dk1"/>
                </a:solidFill>
              </a:rPr>
              <a:t>Mitigates unbalanced ejection forces</a:t>
            </a:r>
            <a:endParaRPr sz="2300">
              <a:solidFill>
                <a:schemeClr val="dk1"/>
              </a:solidFill>
            </a:endParaRPr>
          </a:p>
          <a:p>
            <a:pPr marL="914400" lvl="0" indent="0" algn="l" rtl="0">
              <a:spcBef>
                <a:spcPts val="0"/>
              </a:spcBef>
              <a:spcAft>
                <a:spcPts val="0"/>
              </a:spcAft>
              <a:buNone/>
            </a:pPr>
            <a:endParaRPr sz="2300">
              <a:solidFill>
                <a:schemeClr val="dk1"/>
              </a:solidFill>
            </a:endParaRPr>
          </a:p>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Ejection Lock</a:t>
            </a:r>
            <a:endParaRPr sz="2300" b="1">
              <a:solidFill>
                <a:schemeClr val="dk1"/>
              </a:solidFill>
              <a:highlight>
                <a:srgbClr val="CFB87C"/>
              </a:highlight>
            </a:endParaRPr>
          </a:p>
          <a:p>
            <a:pPr marL="914400" lvl="1" indent="-374650" algn="l" rtl="0">
              <a:spcBef>
                <a:spcPts val="0"/>
              </a:spcBef>
              <a:spcAft>
                <a:spcPts val="0"/>
              </a:spcAft>
              <a:buClr>
                <a:schemeClr val="dk1"/>
              </a:buClr>
              <a:buSzPts val="2300"/>
              <a:buChar char="○"/>
            </a:pPr>
            <a:r>
              <a:rPr lang="en-US" sz="2300">
                <a:solidFill>
                  <a:schemeClr val="dk1"/>
                </a:solidFill>
              </a:rPr>
              <a:t>Ensures plate ejects correctly</a:t>
            </a:r>
            <a:endParaRPr sz="2300">
              <a:solidFill>
                <a:schemeClr val="dk1"/>
              </a:solidFill>
            </a:endParaRPr>
          </a:p>
        </p:txBody>
      </p:sp>
      <p:sp>
        <p:nvSpPr>
          <p:cNvPr id="474" name="Google Shape;474;g10200993643_0_18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475" name="Google Shape;475;g10200993643_0_18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476" name="Google Shape;476;g10200993643_0_180"/>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477" name="Google Shape;477;g10200993643_0_18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478" name="Google Shape;478;g10200993643_0_18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479" name="Google Shape;479;g10200993643_0_18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480" name="Google Shape;480;g10200993643_0_1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03729" y="1774050"/>
            <a:ext cx="6970046" cy="4282900"/>
          </a:xfrm>
          <a:prstGeom prst="rect">
            <a:avLst/>
          </a:prstGeom>
          <a:noFill/>
          <a:ln>
            <a:noFill/>
          </a:ln>
        </p:spPr>
      </p:pic>
      <p:cxnSp>
        <p:nvCxnSpPr>
          <p:cNvPr id="481" name="Google Shape;481;g10200993643_0_180"/>
          <p:cNvCxnSpPr/>
          <p:nvPr/>
        </p:nvCxnSpPr>
        <p:spPr>
          <a:xfrm rot="10800000" flipH="1">
            <a:off x="5812675" y="1776475"/>
            <a:ext cx="676800" cy="567600"/>
          </a:xfrm>
          <a:prstGeom prst="straightConnector1">
            <a:avLst/>
          </a:prstGeom>
          <a:noFill/>
          <a:ln w="38100" cap="flat" cmpd="sng">
            <a:solidFill>
              <a:srgbClr val="FF0000"/>
            </a:solidFill>
            <a:prstDash val="solid"/>
            <a:round/>
            <a:headEnd type="oval" w="med" len="med"/>
            <a:tailEnd type="oval" w="med" len="med"/>
          </a:ln>
        </p:spPr>
      </p:cxnSp>
      <p:cxnSp>
        <p:nvCxnSpPr>
          <p:cNvPr id="482" name="Google Shape;482;g10200993643_0_180"/>
          <p:cNvCxnSpPr/>
          <p:nvPr/>
        </p:nvCxnSpPr>
        <p:spPr>
          <a:xfrm>
            <a:off x="5862475" y="2338675"/>
            <a:ext cx="568200" cy="211200"/>
          </a:xfrm>
          <a:prstGeom prst="straightConnector1">
            <a:avLst/>
          </a:prstGeom>
          <a:noFill/>
          <a:ln w="38100" cap="flat" cmpd="sng">
            <a:solidFill>
              <a:srgbClr val="FF0000"/>
            </a:solidFill>
            <a:prstDash val="solid"/>
            <a:round/>
            <a:headEnd type="none" w="med" len="med"/>
            <a:tailEnd type="oval" w="med" len="med"/>
          </a:ln>
        </p:spPr>
      </p:cxnSp>
      <p:cxnSp>
        <p:nvCxnSpPr>
          <p:cNvPr id="483" name="Google Shape;483;g10200993643_0_180"/>
          <p:cNvCxnSpPr/>
          <p:nvPr/>
        </p:nvCxnSpPr>
        <p:spPr>
          <a:xfrm>
            <a:off x="6305700" y="2550100"/>
            <a:ext cx="1375800" cy="348300"/>
          </a:xfrm>
          <a:prstGeom prst="straightConnector1">
            <a:avLst/>
          </a:prstGeom>
          <a:noFill/>
          <a:ln w="38100" cap="flat" cmpd="sng">
            <a:solidFill>
              <a:srgbClr val="FF0000"/>
            </a:solidFill>
            <a:prstDash val="solid"/>
            <a:round/>
            <a:headEnd type="none" w="med" len="med"/>
            <a:tailEnd type="oval" w="med" len="med"/>
          </a:ln>
        </p:spPr>
      </p:cxnSp>
      <p:cxnSp>
        <p:nvCxnSpPr>
          <p:cNvPr id="484" name="Google Shape;484;g10200993643_0_180"/>
          <p:cNvCxnSpPr/>
          <p:nvPr/>
        </p:nvCxnSpPr>
        <p:spPr>
          <a:xfrm>
            <a:off x="7600675" y="2907550"/>
            <a:ext cx="1249800" cy="339300"/>
          </a:xfrm>
          <a:prstGeom prst="straightConnector1">
            <a:avLst/>
          </a:prstGeom>
          <a:noFill/>
          <a:ln w="38100" cap="flat" cmpd="sng">
            <a:solidFill>
              <a:srgbClr val="FF0000"/>
            </a:solidFill>
            <a:prstDash val="solid"/>
            <a:round/>
            <a:headEnd type="none" w="med" len="med"/>
            <a:tailEnd type="oval" w="med" len="med"/>
          </a:ln>
        </p:spPr>
      </p:cxnSp>
      <p:cxnSp>
        <p:nvCxnSpPr>
          <p:cNvPr id="485" name="Google Shape;485;g10200993643_0_180"/>
          <p:cNvCxnSpPr/>
          <p:nvPr/>
        </p:nvCxnSpPr>
        <p:spPr>
          <a:xfrm>
            <a:off x="6430500" y="1790725"/>
            <a:ext cx="649500" cy="142500"/>
          </a:xfrm>
          <a:prstGeom prst="straightConnector1">
            <a:avLst/>
          </a:prstGeom>
          <a:noFill/>
          <a:ln w="38100" cap="flat" cmpd="sng">
            <a:solidFill>
              <a:srgbClr val="FF0000"/>
            </a:solidFill>
            <a:prstDash val="solid"/>
            <a:round/>
            <a:headEnd type="none" w="med" len="med"/>
            <a:tailEnd type="oval" w="med" len="med"/>
          </a:ln>
        </p:spPr>
      </p:cxnSp>
      <p:cxnSp>
        <p:nvCxnSpPr>
          <p:cNvPr id="486" name="Google Shape;486;g10200993643_0_180"/>
          <p:cNvCxnSpPr/>
          <p:nvPr/>
        </p:nvCxnSpPr>
        <p:spPr>
          <a:xfrm>
            <a:off x="6955200" y="1933400"/>
            <a:ext cx="1375800" cy="348300"/>
          </a:xfrm>
          <a:prstGeom prst="straightConnector1">
            <a:avLst/>
          </a:prstGeom>
          <a:noFill/>
          <a:ln w="38100" cap="flat" cmpd="sng">
            <a:solidFill>
              <a:srgbClr val="FF0000"/>
            </a:solidFill>
            <a:prstDash val="solid"/>
            <a:round/>
            <a:headEnd type="none" w="med" len="med"/>
            <a:tailEnd type="oval" w="med" len="med"/>
          </a:ln>
        </p:spPr>
      </p:cxnSp>
      <p:cxnSp>
        <p:nvCxnSpPr>
          <p:cNvPr id="487" name="Google Shape;487;g10200993643_0_180"/>
          <p:cNvCxnSpPr/>
          <p:nvPr/>
        </p:nvCxnSpPr>
        <p:spPr>
          <a:xfrm>
            <a:off x="8232750" y="2291275"/>
            <a:ext cx="1267200" cy="338700"/>
          </a:xfrm>
          <a:prstGeom prst="straightConnector1">
            <a:avLst/>
          </a:prstGeom>
          <a:noFill/>
          <a:ln w="38100" cap="flat" cmpd="sng">
            <a:solidFill>
              <a:srgbClr val="FF0000"/>
            </a:solidFill>
            <a:prstDash val="solid"/>
            <a:round/>
            <a:headEnd type="none" w="med" len="med"/>
            <a:tailEnd type="oval" w="med" len="med"/>
          </a:ln>
        </p:spPr>
      </p:cxnSp>
      <p:cxnSp>
        <p:nvCxnSpPr>
          <p:cNvPr id="488" name="Google Shape;488;g10200993643_0_180"/>
          <p:cNvCxnSpPr/>
          <p:nvPr/>
        </p:nvCxnSpPr>
        <p:spPr>
          <a:xfrm>
            <a:off x="4070450" y="1821400"/>
            <a:ext cx="2058900" cy="253500"/>
          </a:xfrm>
          <a:prstGeom prst="straightConnector1">
            <a:avLst/>
          </a:prstGeom>
          <a:noFill/>
          <a:ln w="38100" cap="flat" cmpd="sng">
            <a:solidFill>
              <a:srgbClr val="FF0000"/>
            </a:solidFill>
            <a:prstDash val="solid"/>
            <a:round/>
            <a:headEnd type="none" w="med" len="med"/>
            <a:tailEnd type="none" w="med" len="med"/>
          </a:ln>
        </p:spPr>
      </p:cxnSp>
      <p:cxnSp>
        <p:nvCxnSpPr>
          <p:cNvPr id="489" name="Google Shape;489;g10200993643_0_180"/>
          <p:cNvCxnSpPr/>
          <p:nvPr/>
        </p:nvCxnSpPr>
        <p:spPr>
          <a:xfrm flipH="1">
            <a:off x="5198800" y="2891725"/>
            <a:ext cx="726900" cy="663600"/>
          </a:xfrm>
          <a:prstGeom prst="straightConnector1">
            <a:avLst/>
          </a:prstGeom>
          <a:noFill/>
          <a:ln w="76200" cap="flat" cmpd="sng">
            <a:solidFill>
              <a:srgbClr val="183EFA"/>
            </a:solidFill>
            <a:prstDash val="solid"/>
            <a:round/>
            <a:headEnd type="none" w="med" len="med"/>
            <a:tailEnd type="none" w="med" len="med"/>
          </a:ln>
        </p:spPr>
      </p:cxnSp>
      <p:cxnSp>
        <p:nvCxnSpPr>
          <p:cNvPr id="490" name="Google Shape;490;g10200993643_0_180"/>
          <p:cNvCxnSpPr/>
          <p:nvPr/>
        </p:nvCxnSpPr>
        <p:spPr>
          <a:xfrm>
            <a:off x="5198800" y="3571225"/>
            <a:ext cx="5388300" cy="1627500"/>
          </a:xfrm>
          <a:prstGeom prst="straightConnector1">
            <a:avLst/>
          </a:prstGeom>
          <a:noFill/>
          <a:ln w="76200" cap="flat" cmpd="sng">
            <a:solidFill>
              <a:srgbClr val="183EFA"/>
            </a:solidFill>
            <a:prstDash val="solid"/>
            <a:round/>
            <a:headEnd type="none" w="med" len="med"/>
            <a:tailEnd type="none" w="med" len="med"/>
          </a:ln>
        </p:spPr>
      </p:cxnSp>
      <p:cxnSp>
        <p:nvCxnSpPr>
          <p:cNvPr id="491" name="Google Shape;491;g10200993643_0_180"/>
          <p:cNvCxnSpPr/>
          <p:nvPr/>
        </p:nvCxnSpPr>
        <p:spPr>
          <a:xfrm flipH="1">
            <a:off x="10609350" y="4535125"/>
            <a:ext cx="726900" cy="663600"/>
          </a:xfrm>
          <a:prstGeom prst="straightConnector1">
            <a:avLst/>
          </a:prstGeom>
          <a:noFill/>
          <a:ln w="76200" cap="flat" cmpd="sng">
            <a:solidFill>
              <a:srgbClr val="183EFA"/>
            </a:solidFill>
            <a:prstDash val="solid"/>
            <a:round/>
            <a:headEnd type="none" w="med" len="med"/>
            <a:tailEnd type="none" w="med" len="med"/>
          </a:ln>
        </p:spPr>
      </p:cxnSp>
      <p:cxnSp>
        <p:nvCxnSpPr>
          <p:cNvPr id="492" name="Google Shape;492;g10200993643_0_180"/>
          <p:cNvCxnSpPr/>
          <p:nvPr/>
        </p:nvCxnSpPr>
        <p:spPr>
          <a:xfrm>
            <a:off x="4602100" y="3246850"/>
            <a:ext cx="786300" cy="87300"/>
          </a:xfrm>
          <a:prstGeom prst="straightConnector1">
            <a:avLst/>
          </a:prstGeom>
          <a:noFill/>
          <a:ln w="38100" cap="flat" cmpd="sng">
            <a:solidFill>
              <a:srgbClr val="183EFA"/>
            </a:solidFill>
            <a:prstDash val="solid"/>
            <a:round/>
            <a:headEnd type="none" w="med" len="med"/>
            <a:tailEnd type="none" w="med" len="med"/>
          </a:ln>
        </p:spPr>
      </p:cxnSp>
      <p:cxnSp>
        <p:nvCxnSpPr>
          <p:cNvPr id="493" name="Google Shape;493;g10200993643_0_180"/>
          <p:cNvCxnSpPr/>
          <p:nvPr/>
        </p:nvCxnSpPr>
        <p:spPr>
          <a:xfrm>
            <a:off x="9844550" y="2787450"/>
            <a:ext cx="0" cy="1083900"/>
          </a:xfrm>
          <a:prstGeom prst="straightConnector1">
            <a:avLst/>
          </a:prstGeom>
          <a:noFill/>
          <a:ln w="76200" cap="flat" cmpd="sng">
            <a:solidFill>
              <a:schemeClr val="dk1"/>
            </a:solidFill>
            <a:prstDash val="solid"/>
            <a:round/>
            <a:headEnd type="none" w="med" len="med"/>
            <a:tailEnd type="none" w="med" len="med"/>
          </a:ln>
        </p:spPr>
      </p:cxnSp>
      <p:cxnSp>
        <p:nvCxnSpPr>
          <p:cNvPr id="494" name="Google Shape;494;g10200993643_0_180"/>
          <p:cNvCxnSpPr/>
          <p:nvPr/>
        </p:nvCxnSpPr>
        <p:spPr>
          <a:xfrm rot="10800000">
            <a:off x="9851800" y="3852850"/>
            <a:ext cx="1288500" cy="18600"/>
          </a:xfrm>
          <a:prstGeom prst="straightConnector1">
            <a:avLst/>
          </a:prstGeom>
          <a:noFill/>
          <a:ln w="76200" cap="flat" cmpd="sng">
            <a:solidFill>
              <a:schemeClr val="dk1"/>
            </a:solidFill>
            <a:prstDash val="solid"/>
            <a:round/>
            <a:headEnd type="none" w="med" len="med"/>
            <a:tailEnd type="none" w="med" len="med"/>
          </a:ln>
        </p:spPr>
      </p:cxnSp>
      <p:cxnSp>
        <p:nvCxnSpPr>
          <p:cNvPr id="495" name="Google Shape;495;g10200993643_0_180"/>
          <p:cNvCxnSpPr/>
          <p:nvPr/>
        </p:nvCxnSpPr>
        <p:spPr>
          <a:xfrm flipH="1">
            <a:off x="9910441" y="2616213"/>
            <a:ext cx="426600" cy="1224900"/>
          </a:xfrm>
          <a:prstGeom prst="straightConnector1">
            <a:avLst/>
          </a:prstGeom>
          <a:noFill/>
          <a:ln w="76200" cap="flat" cmpd="sng">
            <a:solidFill>
              <a:schemeClr val="dk1"/>
            </a:solidFill>
            <a:prstDash val="solid"/>
            <a:round/>
            <a:headEnd type="stealth" w="med" len="med"/>
            <a:tailEnd type="none" w="med" len="med"/>
          </a:ln>
        </p:spPr>
      </p:cxnSp>
      <p:cxnSp>
        <p:nvCxnSpPr>
          <p:cNvPr id="496" name="Google Shape;496;g10200993643_0_180"/>
          <p:cNvCxnSpPr/>
          <p:nvPr/>
        </p:nvCxnSpPr>
        <p:spPr>
          <a:xfrm>
            <a:off x="10049975" y="3555425"/>
            <a:ext cx="287100" cy="285600"/>
          </a:xfrm>
          <a:prstGeom prst="curvedConnector3">
            <a:avLst>
              <a:gd name="adj1" fmla="val 88062"/>
            </a:avLst>
          </a:prstGeom>
          <a:noFill/>
          <a:ln w="76200" cap="flat" cmpd="sng">
            <a:solidFill>
              <a:schemeClr val="dk1"/>
            </a:solidFill>
            <a:prstDash val="solid"/>
            <a:round/>
            <a:headEnd type="none" w="med" len="med"/>
            <a:tailEnd type="none" w="med" len="med"/>
          </a:ln>
        </p:spPr>
      </p:cxnSp>
      <p:sp>
        <p:nvSpPr>
          <p:cNvPr id="497" name="Google Shape;497;g10200993643_0_180"/>
          <p:cNvSpPr txBox="1"/>
          <p:nvPr/>
        </p:nvSpPr>
        <p:spPr>
          <a:xfrm>
            <a:off x="10288001" y="3159600"/>
            <a:ext cx="649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80°</a:t>
            </a:r>
            <a:endParaRPr sz="2300" b="1">
              <a:latin typeface="Calibri"/>
              <a:ea typeface="Calibri"/>
              <a:cs typeface="Calibri"/>
              <a:sym typeface="Calibri"/>
            </a:endParaRPr>
          </a:p>
        </p:txBody>
      </p:sp>
      <p:sp>
        <p:nvSpPr>
          <p:cNvPr id="498" name="Google Shape;498;g10200993643_0_180"/>
          <p:cNvSpPr txBox="1"/>
          <p:nvPr/>
        </p:nvSpPr>
        <p:spPr>
          <a:xfrm>
            <a:off x="9730900" y="2148988"/>
            <a:ext cx="1763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i="1">
                <a:latin typeface="Calibri"/>
                <a:ea typeface="Calibri"/>
                <a:cs typeface="Calibri"/>
                <a:sym typeface="Calibri"/>
              </a:rPr>
              <a:t>Ejection direction</a:t>
            </a:r>
            <a:endParaRPr sz="1700" b="1" i="1">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102c39b6933_0_985"/>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Ejection (FR. 2)</a:t>
            </a:r>
            <a:endParaRPr sz="2800"/>
          </a:p>
        </p:txBody>
      </p:sp>
      <p:sp>
        <p:nvSpPr>
          <p:cNvPr id="505" name="Google Shape;505;g102c39b6933_0_985"/>
          <p:cNvSpPr txBox="1">
            <a:spLocks noGrp="1"/>
          </p:cNvSpPr>
          <p:nvPr>
            <p:ph type="sldNum" idx="12"/>
          </p:nvPr>
        </p:nvSpPr>
        <p:spPr>
          <a:xfrm>
            <a:off x="8610633" y="5529446"/>
            <a:ext cx="2743200" cy="435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506" name="Google Shape;506;g102c39b6933_0_985"/>
          <p:cNvSpPr txBox="1"/>
          <p:nvPr/>
        </p:nvSpPr>
        <p:spPr>
          <a:xfrm>
            <a:off x="838200" y="1020775"/>
            <a:ext cx="10515600" cy="5034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2.1:</a:t>
            </a:r>
            <a:r>
              <a:rPr lang="en-US" sz="2300">
                <a:solidFill>
                  <a:schemeClr val="lt1"/>
                </a:solidFill>
              </a:rPr>
              <a:t> CED shall eject the CCEC 2 ± 1 seconds after Booster/CC separation. </a:t>
            </a:r>
            <a:endParaRPr sz="900">
              <a:solidFill>
                <a:schemeClr val="lt1"/>
              </a:solidFill>
              <a:latin typeface="Calibri"/>
              <a:ea typeface="Calibri"/>
              <a:cs typeface="Calibri"/>
              <a:sym typeface="Calibri"/>
            </a:endParaRPr>
          </a:p>
        </p:txBody>
      </p:sp>
      <p:sp>
        <p:nvSpPr>
          <p:cNvPr id="507" name="Google Shape;507;g102c39b6933_0_985"/>
          <p:cNvSpPr/>
          <p:nvPr/>
        </p:nvSpPr>
        <p:spPr>
          <a:xfrm>
            <a:off x="2971844" y="5535882"/>
            <a:ext cx="1032300" cy="4224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508" name="Google Shape;508;g102c39b6933_0_985"/>
          <p:cNvSpPr/>
          <p:nvPr/>
        </p:nvSpPr>
        <p:spPr>
          <a:xfrm>
            <a:off x="4004142" y="5535882"/>
            <a:ext cx="1093800" cy="4224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509" name="Google Shape;509;g102c39b6933_0_985"/>
          <p:cNvSpPr/>
          <p:nvPr/>
        </p:nvSpPr>
        <p:spPr>
          <a:xfrm>
            <a:off x="5097940" y="5535882"/>
            <a:ext cx="1888500" cy="4224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510" name="Google Shape;510;g102c39b6933_0_985"/>
          <p:cNvSpPr/>
          <p:nvPr/>
        </p:nvSpPr>
        <p:spPr>
          <a:xfrm>
            <a:off x="6986436" y="5535882"/>
            <a:ext cx="1417500" cy="4224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511" name="Google Shape;511;g102c39b6933_0_985"/>
          <p:cNvSpPr/>
          <p:nvPr/>
        </p:nvSpPr>
        <p:spPr>
          <a:xfrm>
            <a:off x="8403934" y="5535882"/>
            <a:ext cx="1417500" cy="4224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512" name="Google Shape;512;g102c39b6933_0_985"/>
          <p:cNvSpPr/>
          <p:nvPr/>
        </p:nvSpPr>
        <p:spPr>
          <a:xfrm>
            <a:off x="9821431" y="5535882"/>
            <a:ext cx="1151400" cy="4224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pSp>
        <p:nvGrpSpPr>
          <p:cNvPr id="513" name="Google Shape;513;g102c39b6933_0_985"/>
          <p:cNvGrpSpPr/>
          <p:nvPr/>
        </p:nvGrpSpPr>
        <p:grpSpPr>
          <a:xfrm>
            <a:off x="9144025" y="1601438"/>
            <a:ext cx="3047931" cy="4526183"/>
            <a:chOff x="-5" y="2295575"/>
            <a:chExt cx="2286005" cy="2848089"/>
          </a:xfrm>
        </p:grpSpPr>
        <p:grpSp>
          <p:nvGrpSpPr>
            <p:cNvPr id="514" name="Google Shape;514;g102c39b6933_0_985"/>
            <p:cNvGrpSpPr/>
            <p:nvPr/>
          </p:nvGrpSpPr>
          <p:grpSpPr>
            <a:xfrm>
              <a:off x="-5" y="2295575"/>
              <a:ext cx="2286005" cy="2848089"/>
              <a:chOff x="-5" y="2295575"/>
              <a:chExt cx="2286005" cy="2848089"/>
            </a:xfrm>
          </p:grpSpPr>
          <p:sp>
            <p:nvSpPr>
              <p:cNvPr id="515" name="Google Shape;515;g102c39b6933_0_985"/>
              <p:cNvSpPr/>
              <p:nvPr/>
            </p:nvSpPr>
            <p:spPr>
              <a:xfrm>
                <a:off x="-5" y="2557664"/>
                <a:ext cx="2286000" cy="2586000"/>
              </a:xfrm>
              <a:prstGeom prst="rect">
                <a:avLst/>
              </a:prstGeom>
              <a:solidFill>
                <a:srgbClr val="8888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6" name="Google Shape;516;g102c39b6933_0_985"/>
              <p:cNvSpPr/>
              <p:nvPr/>
            </p:nvSpPr>
            <p:spPr>
              <a:xfrm>
                <a:off x="0" y="2295575"/>
                <a:ext cx="2286000" cy="53700"/>
              </a:xfrm>
              <a:prstGeom prst="rect">
                <a:avLst/>
              </a:prstGeom>
              <a:solidFill>
                <a:srgbClr val="8888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17" name="Google Shape;517;g102c39b6933_0_985"/>
            <p:cNvSpPr txBox="1"/>
            <p:nvPr/>
          </p:nvSpPr>
          <p:spPr>
            <a:xfrm>
              <a:off x="216291" y="2297261"/>
              <a:ext cx="8712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800">
                  <a:solidFill>
                    <a:schemeClr val="dk1"/>
                  </a:solidFill>
                </a:rPr>
                <a:t>t &gt; 2</a:t>
              </a:r>
              <a:endParaRPr sz="1800">
                <a:solidFill>
                  <a:schemeClr val="dk1"/>
                </a:solidFill>
              </a:endParaRPr>
            </a:p>
          </p:txBody>
        </p:sp>
        <p:sp>
          <p:nvSpPr>
            <p:cNvPr id="518" name="Google Shape;518;g102c39b6933_0_985"/>
            <p:cNvSpPr txBox="1"/>
            <p:nvPr/>
          </p:nvSpPr>
          <p:spPr>
            <a:xfrm>
              <a:off x="73946" y="2570564"/>
              <a:ext cx="21279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800" b="1">
                  <a:solidFill>
                    <a:schemeClr val="lt1"/>
                  </a:solidFill>
                </a:rPr>
                <a:t>LaserPING Rangefinder 2 verifies CCEC ejection.</a:t>
              </a:r>
              <a:endParaRPr sz="1700" b="1">
                <a:solidFill>
                  <a:schemeClr val="lt1"/>
                </a:solidFill>
                <a:latin typeface="Roboto"/>
                <a:ea typeface="Roboto"/>
                <a:cs typeface="Roboto"/>
                <a:sym typeface="Roboto"/>
              </a:endParaRPr>
            </a:p>
          </p:txBody>
        </p:sp>
      </p:grpSp>
      <p:grpSp>
        <p:nvGrpSpPr>
          <p:cNvPr id="519" name="Google Shape;519;g102c39b6933_0_985"/>
          <p:cNvGrpSpPr/>
          <p:nvPr/>
        </p:nvGrpSpPr>
        <p:grpSpPr>
          <a:xfrm>
            <a:off x="6096038" y="1601438"/>
            <a:ext cx="3047936" cy="4526183"/>
            <a:chOff x="0" y="2295575"/>
            <a:chExt cx="2286009" cy="2848089"/>
          </a:xfrm>
        </p:grpSpPr>
        <p:grpSp>
          <p:nvGrpSpPr>
            <p:cNvPr id="520" name="Google Shape;520;g102c39b6933_0_985"/>
            <p:cNvGrpSpPr/>
            <p:nvPr/>
          </p:nvGrpSpPr>
          <p:grpSpPr>
            <a:xfrm>
              <a:off x="0" y="2295575"/>
              <a:ext cx="2286009" cy="2848089"/>
              <a:chOff x="0" y="2295575"/>
              <a:chExt cx="2286009" cy="2848089"/>
            </a:xfrm>
          </p:grpSpPr>
          <p:sp>
            <p:nvSpPr>
              <p:cNvPr id="521" name="Google Shape;521;g102c39b6933_0_985"/>
              <p:cNvSpPr/>
              <p:nvPr/>
            </p:nvSpPr>
            <p:spPr>
              <a:xfrm>
                <a:off x="9" y="2557664"/>
                <a:ext cx="2286000" cy="2586000"/>
              </a:xfrm>
              <a:prstGeom prst="rect">
                <a:avLst/>
              </a:prstGeom>
              <a:solidFill>
                <a:srgbClr val="8888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2" name="Google Shape;522;g102c39b6933_0_985"/>
              <p:cNvSpPr/>
              <p:nvPr/>
            </p:nvSpPr>
            <p:spPr>
              <a:xfrm>
                <a:off x="0" y="2295575"/>
                <a:ext cx="2286000" cy="53700"/>
              </a:xfrm>
              <a:prstGeom prst="rect">
                <a:avLst/>
              </a:prstGeom>
              <a:solidFill>
                <a:srgbClr val="8888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23" name="Google Shape;523;g102c39b6933_0_985"/>
            <p:cNvSpPr txBox="1"/>
            <p:nvPr/>
          </p:nvSpPr>
          <p:spPr>
            <a:xfrm>
              <a:off x="216291" y="2297261"/>
              <a:ext cx="8712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800">
                  <a:solidFill>
                    <a:schemeClr val="dk1"/>
                  </a:solidFill>
                  <a:latin typeface="Roboto"/>
                  <a:ea typeface="Roboto"/>
                  <a:cs typeface="Roboto"/>
                  <a:sym typeface="Roboto"/>
                </a:rPr>
                <a:t>t = 2</a:t>
              </a:r>
              <a:endParaRPr sz="1800">
                <a:solidFill>
                  <a:schemeClr val="dk1"/>
                </a:solidFill>
                <a:latin typeface="Roboto"/>
                <a:ea typeface="Roboto"/>
                <a:cs typeface="Roboto"/>
                <a:sym typeface="Roboto"/>
              </a:endParaRPr>
            </a:p>
          </p:txBody>
        </p:sp>
        <p:sp>
          <p:nvSpPr>
            <p:cNvPr id="524" name="Google Shape;524;g102c39b6933_0_985"/>
            <p:cNvSpPr txBox="1"/>
            <p:nvPr/>
          </p:nvSpPr>
          <p:spPr>
            <a:xfrm>
              <a:off x="88455" y="2570564"/>
              <a:ext cx="21168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lt1"/>
                  </a:solidFill>
                </a:rPr>
                <a:t>Cabinet locks unlock, springs release, CCEC ejects.</a:t>
              </a:r>
              <a:endParaRPr sz="1800" b="1">
                <a:solidFill>
                  <a:schemeClr val="lt1"/>
                </a:solidFill>
              </a:endParaRPr>
            </a:p>
            <a:p>
              <a:pPr marL="0" lvl="0" indent="0" algn="l" rtl="0">
                <a:spcBef>
                  <a:spcPts val="2100"/>
                </a:spcBef>
                <a:spcAft>
                  <a:spcPts val="0"/>
                </a:spcAft>
                <a:buNone/>
              </a:pPr>
              <a:endParaRPr sz="1600" b="1">
                <a:solidFill>
                  <a:srgbClr val="5E5E5E"/>
                </a:solidFill>
                <a:latin typeface="Roboto"/>
                <a:ea typeface="Roboto"/>
                <a:cs typeface="Roboto"/>
                <a:sym typeface="Roboto"/>
              </a:endParaRPr>
            </a:p>
          </p:txBody>
        </p:sp>
        <p:cxnSp>
          <p:nvCxnSpPr>
            <p:cNvPr id="525" name="Google Shape;525;g102c39b6933_0_985"/>
            <p:cNvCxnSpPr/>
            <p:nvPr/>
          </p:nvCxnSpPr>
          <p:spPr>
            <a:xfrm>
              <a:off x="2286000" y="2295575"/>
              <a:ext cx="0" cy="2837400"/>
            </a:xfrm>
            <a:prstGeom prst="straightConnector1">
              <a:avLst/>
            </a:prstGeom>
            <a:noFill/>
            <a:ln w="9525" cap="flat" cmpd="sng">
              <a:solidFill>
                <a:srgbClr val="D9D9D9"/>
              </a:solidFill>
              <a:prstDash val="dot"/>
              <a:round/>
              <a:headEnd type="none" w="sm" len="sm"/>
              <a:tailEnd type="none" w="sm" len="sm"/>
            </a:ln>
          </p:spPr>
        </p:cxnSp>
      </p:grpSp>
      <p:grpSp>
        <p:nvGrpSpPr>
          <p:cNvPr id="526" name="Google Shape;526;g102c39b6933_0_985"/>
          <p:cNvGrpSpPr/>
          <p:nvPr/>
        </p:nvGrpSpPr>
        <p:grpSpPr>
          <a:xfrm>
            <a:off x="3048044" y="1601438"/>
            <a:ext cx="3047930" cy="4526183"/>
            <a:chOff x="0" y="2295575"/>
            <a:chExt cx="2286004" cy="2848089"/>
          </a:xfrm>
        </p:grpSpPr>
        <p:grpSp>
          <p:nvGrpSpPr>
            <p:cNvPr id="527" name="Google Shape;527;g102c39b6933_0_985"/>
            <p:cNvGrpSpPr/>
            <p:nvPr/>
          </p:nvGrpSpPr>
          <p:grpSpPr>
            <a:xfrm>
              <a:off x="0" y="2295575"/>
              <a:ext cx="2286004" cy="2848089"/>
              <a:chOff x="0" y="2295575"/>
              <a:chExt cx="2286004" cy="2848089"/>
            </a:xfrm>
          </p:grpSpPr>
          <p:sp>
            <p:nvSpPr>
              <p:cNvPr id="528" name="Google Shape;528;g102c39b6933_0_985"/>
              <p:cNvSpPr/>
              <p:nvPr/>
            </p:nvSpPr>
            <p:spPr>
              <a:xfrm>
                <a:off x="4" y="2557664"/>
                <a:ext cx="2286000" cy="2586000"/>
              </a:xfrm>
              <a:prstGeom prst="rect">
                <a:avLst/>
              </a:prstGeom>
              <a:solidFill>
                <a:srgbClr val="3D3D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9" name="Google Shape;529;g102c39b6933_0_985"/>
              <p:cNvSpPr/>
              <p:nvPr/>
            </p:nvSpPr>
            <p:spPr>
              <a:xfrm>
                <a:off x="0" y="2295575"/>
                <a:ext cx="2286000" cy="53700"/>
              </a:xfrm>
              <a:prstGeom prst="rect">
                <a:avLst/>
              </a:prstGeom>
              <a:solidFill>
                <a:srgbClr val="3D3D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30" name="Google Shape;530;g102c39b6933_0_985"/>
            <p:cNvSpPr txBox="1"/>
            <p:nvPr/>
          </p:nvSpPr>
          <p:spPr>
            <a:xfrm>
              <a:off x="216291" y="2297261"/>
              <a:ext cx="8712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800">
                  <a:solidFill>
                    <a:schemeClr val="dk1"/>
                  </a:solidFill>
                  <a:latin typeface="Roboto"/>
                  <a:ea typeface="Roboto"/>
                  <a:cs typeface="Roboto"/>
                  <a:sym typeface="Roboto"/>
                </a:rPr>
                <a:t>0 &lt; t &lt; 2</a:t>
              </a:r>
              <a:endParaRPr sz="1800">
                <a:solidFill>
                  <a:schemeClr val="dk1"/>
                </a:solidFill>
                <a:latin typeface="Roboto"/>
                <a:ea typeface="Roboto"/>
                <a:cs typeface="Roboto"/>
                <a:sym typeface="Roboto"/>
              </a:endParaRPr>
            </a:p>
          </p:txBody>
        </p:sp>
        <p:sp>
          <p:nvSpPr>
            <p:cNvPr id="531" name="Google Shape;531;g102c39b6933_0_985"/>
            <p:cNvSpPr txBox="1"/>
            <p:nvPr/>
          </p:nvSpPr>
          <p:spPr>
            <a:xfrm>
              <a:off x="57643" y="2570564"/>
              <a:ext cx="22161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lt1"/>
                  </a:solidFill>
                </a:rPr>
                <a:t>Arduino NANO waits 2 seconds.</a:t>
              </a:r>
              <a:endParaRPr sz="1800" b="1">
                <a:solidFill>
                  <a:schemeClr val="lt1"/>
                </a:solidFill>
              </a:endParaRPr>
            </a:p>
            <a:p>
              <a:pPr marL="0" lvl="0" indent="0" algn="l" rtl="0">
                <a:spcBef>
                  <a:spcPts val="2100"/>
                </a:spcBef>
                <a:spcAft>
                  <a:spcPts val="0"/>
                </a:spcAft>
                <a:buNone/>
              </a:pPr>
              <a:endParaRPr sz="1600" b="1">
                <a:solidFill>
                  <a:srgbClr val="FFFFFF"/>
                </a:solidFill>
                <a:latin typeface="Roboto"/>
                <a:ea typeface="Roboto"/>
                <a:cs typeface="Roboto"/>
                <a:sym typeface="Roboto"/>
              </a:endParaRPr>
            </a:p>
          </p:txBody>
        </p:sp>
        <p:cxnSp>
          <p:nvCxnSpPr>
            <p:cNvPr id="532" name="Google Shape;532;g102c39b6933_0_985"/>
            <p:cNvCxnSpPr/>
            <p:nvPr/>
          </p:nvCxnSpPr>
          <p:spPr>
            <a:xfrm>
              <a:off x="2286000" y="2295575"/>
              <a:ext cx="0" cy="2837400"/>
            </a:xfrm>
            <a:prstGeom prst="straightConnector1">
              <a:avLst/>
            </a:prstGeom>
            <a:noFill/>
            <a:ln w="9525" cap="flat" cmpd="sng">
              <a:solidFill>
                <a:srgbClr val="AAAAAA"/>
              </a:solidFill>
              <a:prstDash val="dot"/>
              <a:round/>
              <a:headEnd type="none" w="sm" len="sm"/>
              <a:tailEnd type="none" w="sm" len="sm"/>
            </a:ln>
          </p:spPr>
        </p:cxnSp>
      </p:grpSp>
      <p:grpSp>
        <p:nvGrpSpPr>
          <p:cNvPr id="533" name="Google Shape;533;g102c39b6933_0_985"/>
          <p:cNvGrpSpPr/>
          <p:nvPr/>
        </p:nvGrpSpPr>
        <p:grpSpPr>
          <a:xfrm>
            <a:off x="50" y="1601438"/>
            <a:ext cx="3047924" cy="4525706"/>
            <a:chOff x="0" y="2295575"/>
            <a:chExt cx="2286000" cy="2847789"/>
          </a:xfrm>
        </p:grpSpPr>
        <p:grpSp>
          <p:nvGrpSpPr>
            <p:cNvPr id="534" name="Google Shape;534;g102c39b6933_0_985"/>
            <p:cNvGrpSpPr/>
            <p:nvPr/>
          </p:nvGrpSpPr>
          <p:grpSpPr>
            <a:xfrm>
              <a:off x="0" y="2295575"/>
              <a:ext cx="2286000" cy="2847789"/>
              <a:chOff x="0" y="2295575"/>
              <a:chExt cx="2286000" cy="2847789"/>
            </a:xfrm>
          </p:grpSpPr>
          <p:sp>
            <p:nvSpPr>
              <p:cNvPr id="535" name="Google Shape;535;g102c39b6933_0_985"/>
              <p:cNvSpPr/>
              <p:nvPr/>
            </p:nvSpPr>
            <p:spPr>
              <a:xfrm>
                <a:off x="0" y="2557664"/>
                <a:ext cx="2286000" cy="2585700"/>
              </a:xfrm>
              <a:prstGeom prst="rect">
                <a:avLst/>
              </a:prstGeom>
              <a:solidFill>
                <a:srgbClr val="3D3D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6" name="Google Shape;536;g102c39b6933_0_985"/>
              <p:cNvSpPr/>
              <p:nvPr/>
            </p:nvSpPr>
            <p:spPr>
              <a:xfrm>
                <a:off x="0" y="2295575"/>
                <a:ext cx="2286000" cy="53700"/>
              </a:xfrm>
              <a:prstGeom prst="rect">
                <a:avLst/>
              </a:prstGeom>
              <a:solidFill>
                <a:srgbClr val="3D3D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37" name="Google Shape;537;g102c39b6933_0_985"/>
            <p:cNvSpPr txBox="1"/>
            <p:nvPr/>
          </p:nvSpPr>
          <p:spPr>
            <a:xfrm>
              <a:off x="216291" y="2297261"/>
              <a:ext cx="8712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800">
                  <a:solidFill>
                    <a:schemeClr val="dk1"/>
                  </a:solidFill>
                </a:rPr>
                <a:t>t = 0</a:t>
              </a:r>
              <a:endParaRPr sz="1800">
                <a:solidFill>
                  <a:schemeClr val="dk1"/>
                </a:solidFill>
              </a:endParaRPr>
            </a:p>
          </p:txBody>
        </p:sp>
        <p:sp>
          <p:nvSpPr>
            <p:cNvPr id="538" name="Google Shape;538;g102c39b6933_0_985"/>
            <p:cNvSpPr txBox="1"/>
            <p:nvPr/>
          </p:nvSpPr>
          <p:spPr>
            <a:xfrm>
              <a:off x="104403" y="2591722"/>
              <a:ext cx="21387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lt1"/>
                  </a:solidFill>
                </a:rPr>
                <a:t>LaserPING Rangefinder 1 detects Booster/Crew Capsule separation.</a:t>
              </a:r>
              <a:endParaRPr sz="1800" b="1">
                <a:solidFill>
                  <a:schemeClr val="lt1"/>
                </a:solidFill>
              </a:endParaRPr>
            </a:p>
            <a:p>
              <a:pPr marL="0" lvl="0" indent="0" algn="l" rtl="0">
                <a:spcBef>
                  <a:spcPts val="2100"/>
                </a:spcBef>
                <a:spcAft>
                  <a:spcPts val="0"/>
                </a:spcAft>
                <a:buNone/>
              </a:pPr>
              <a:endParaRPr sz="1800" b="1">
                <a:solidFill>
                  <a:srgbClr val="FFFFFF"/>
                </a:solidFill>
              </a:endParaRPr>
            </a:p>
          </p:txBody>
        </p:sp>
        <p:cxnSp>
          <p:nvCxnSpPr>
            <p:cNvPr id="539" name="Google Shape;539;g102c39b6933_0_985"/>
            <p:cNvCxnSpPr/>
            <p:nvPr/>
          </p:nvCxnSpPr>
          <p:spPr>
            <a:xfrm>
              <a:off x="2286000" y="2295575"/>
              <a:ext cx="0" cy="2837400"/>
            </a:xfrm>
            <a:prstGeom prst="straightConnector1">
              <a:avLst/>
            </a:prstGeom>
            <a:noFill/>
            <a:ln w="9525" cap="flat" cmpd="sng">
              <a:solidFill>
                <a:srgbClr val="AAAAAA"/>
              </a:solidFill>
              <a:prstDash val="dot"/>
              <a:round/>
              <a:headEnd type="none" w="sm" len="sm"/>
              <a:tailEnd type="none" w="sm" len="sm"/>
            </a:ln>
          </p:spPr>
        </p:cxnSp>
      </p:grpSp>
      <p:pic>
        <p:nvPicPr>
          <p:cNvPr id="540" name="Google Shape;540;g102c39b6933_0_9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969238" y="4288263"/>
            <a:ext cx="1299925" cy="2053050"/>
          </a:xfrm>
          <a:prstGeom prst="rect">
            <a:avLst/>
          </a:prstGeom>
          <a:noFill/>
          <a:ln>
            <a:noFill/>
          </a:ln>
        </p:spPr>
      </p:pic>
      <p:sp>
        <p:nvSpPr>
          <p:cNvPr id="541" name="Google Shape;541;g102c39b6933_0_985"/>
          <p:cNvSpPr/>
          <p:nvPr/>
        </p:nvSpPr>
        <p:spPr>
          <a:xfrm rot="10800000">
            <a:off x="1253425" y="3572675"/>
            <a:ext cx="1392300" cy="1752300"/>
          </a:xfrm>
          <a:prstGeom prst="triangle">
            <a:avLst>
              <a:gd name="adj" fmla="val 50000"/>
            </a:avLst>
          </a:prstGeom>
          <a:solidFill>
            <a:srgbClr val="E7E6E6">
              <a:alpha val="424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2" name="Google Shape;542;g102c39b6933_0_98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439100" y="3801277"/>
            <a:ext cx="2265825" cy="2161249"/>
          </a:xfrm>
          <a:prstGeom prst="rect">
            <a:avLst/>
          </a:prstGeom>
          <a:noFill/>
          <a:ln>
            <a:noFill/>
          </a:ln>
        </p:spPr>
      </p:pic>
      <p:pic>
        <p:nvPicPr>
          <p:cNvPr id="543" name="Google Shape;543;g102c39b6933_0_9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9739063" y="3196113"/>
            <a:ext cx="1299925" cy="2053050"/>
          </a:xfrm>
          <a:prstGeom prst="rect">
            <a:avLst/>
          </a:prstGeom>
          <a:noFill/>
          <a:ln>
            <a:noFill/>
          </a:ln>
        </p:spPr>
      </p:pic>
      <p:sp>
        <p:nvSpPr>
          <p:cNvPr id="544" name="Google Shape;544;g102c39b6933_0_985"/>
          <p:cNvSpPr/>
          <p:nvPr/>
        </p:nvSpPr>
        <p:spPr>
          <a:xfrm>
            <a:off x="9334900" y="4212450"/>
            <a:ext cx="1392300" cy="1752300"/>
          </a:xfrm>
          <a:prstGeom prst="triangle">
            <a:avLst>
              <a:gd name="adj" fmla="val 50000"/>
            </a:avLst>
          </a:prstGeom>
          <a:solidFill>
            <a:srgbClr val="E7E6E6">
              <a:alpha val="424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5" name="Google Shape;545;g102c39b6933_0_98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551675" y="3672600"/>
            <a:ext cx="772099" cy="772099"/>
          </a:xfrm>
          <a:prstGeom prst="rect">
            <a:avLst/>
          </a:prstGeom>
          <a:noFill/>
          <a:ln>
            <a:noFill/>
          </a:ln>
        </p:spPr>
      </p:pic>
      <p:pic>
        <p:nvPicPr>
          <p:cNvPr id="546" name="Google Shape;546;g102c39b6933_0_98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645000" y="5061800"/>
            <a:ext cx="772099" cy="772099"/>
          </a:xfrm>
          <a:prstGeom prst="rect">
            <a:avLst/>
          </a:prstGeom>
          <a:noFill/>
          <a:ln>
            <a:noFill/>
          </a:ln>
        </p:spPr>
      </p:pic>
      <p:pic>
        <p:nvPicPr>
          <p:cNvPr id="547" name="Google Shape;547;g102c39b6933_0_98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15365" y="3577877"/>
            <a:ext cx="2053050" cy="2455647"/>
          </a:xfrm>
          <a:prstGeom prst="rect">
            <a:avLst/>
          </a:prstGeom>
          <a:noFill/>
          <a:ln>
            <a:noFill/>
          </a:ln>
        </p:spPr>
      </p:pic>
      <p:cxnSp>
        <p:nvCxnSpPr>
          <p:cNvPr id="548" name="Google Shape;548;g102c39b6933_0_985"/>
          <p:cNvCxnSpPr/>
          <p:nvPr/>
        </p:nvCxnSpPr>
        <p:spPr>
          <a:xfrm rot="10800000" flipH="1">
            <a:off x="8002991" y="2987711"/>
            <a:ext cx="91500" cy="8826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102dc9a9743_2_39"/>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Media Capture (FR. 1)</a:t>
            </a:r>
            <a:endParaRPr sz="2800"/>
          </a:p>
        </p:txBody>
      </p:sp>
      <p:sp>
        <p:nvSpPr>
          <p:cNvPr id="555" name="Google Shape;555;g102dc9a9743_2_3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556" name="Google Shape;556;g102dc9a9743_2_39"/>
          <p:cNvSpPr txBox="1"/>
          <p:nvPr/>
        </p:nvSpPr>
        <p:spPr>
          <a:xfrm>
            <a:off x="838200" y="1016863"/>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1.3: </a:t>
            </a:r>
            <a:r>
              <a:rPr lang="en-US" sz="2300">
                <a:solidFill>
                  <a:schemeClr val="lt1"/>
                </a:solidFill>
              </a:rPr>
              <a:t>CCEC camera shall capture video under rotation rates of at least 10 rad/s.</a:t>
            </a:r>
            <a:endParaRPr sz="900">
              <a:solidFill>
                <a:schemeClr val="lt1"/>
              </a:solidFill>
              <a:latin typeface="Calibri"/>
              <a:ea typeface="Calibri"/>
              <a:cs typeface="Calibri"/>
              <a:sym typeface="Calibri"/>
            </a:endParaRPr>
          </a:p>
        </p:txBody>
      </p:sp>
      <p:sp>
        <p:nvSpPr>
          <p:cNvPr id="557" name="Google Shape;557;g102dc9a9743_2_39"/>
          <p:cNvSpPr txBox="1"/>
          <p:nvPr/>
        </p:nvSpPr>
        <p:spPr>
          <a:xfrm>
            <a:off x="838200" y="1845775"/>
            <a:ext cx="6614700" cy="892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360° camera without encasing</a:t>
            </a:r>
            <a:endParaRPr sz="2300" b="1">
              <a:solidFill>
                <a:schemeClr val="dk1"/>
              </a:solidFill>
              <a:highlight>
                <a:srgbClr val="CFB87C"/>
              </a:highlight>
            </a:endParaRPr>
          </a:p>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Plate covering springs</a:t>
            </a:r>
            <a:endParaRPr sz="2300" b="1">
              <a:solidFill>
                <a:schemeClr val="dk1"/>
              </a:solidFill>
              <a:highlight>
                <a:srgbClr val="CFB87C"/>
              </a:highlight>
            </a:endParaRPr>
          </a:p>
        </p:txBody>
      </p:sp>
      <p:sp>
        <p:nvSpPr>
          <p:cNvPr id="558" name="Google Shape;558;g102dc9a9743_2_39"/>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559" name="Google Shape;559;g102dc9a9743_2_39"/>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560" name="Google Shape;560;g102dc9a9743_2_39"/>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561" name="Google Shape;561;g102dc9a9743_2_39"/>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562" name="Google Shape;562;g102dc9a9743_2_39"/>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563" name="Google Shape;563;g102dc9a9743_2_39"/>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564" name="Google Shape;564;g102dc9a9743_2_39"/>
          <p:cNvSpPr txBox="1"/>
          <p:nvPr/>
        </p:nvSpPr>
        <p:spPr>
          <a:xfrm>
            <a:off x="6551225" y="5541900"/>
            <a:ext cx="4802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i="1">
                <a:latin typeface="Calibri"/>
                <a:ea typeface="Calibri"/>
                <a:cs typeface="Calibri"/>
                <a:sym typeface="Calibri"/>
              </a:rPr>
              <a:t>~1.6 rev/s = 10.4 rad/s </a:t>
            </a:r>
            <a:r>
              <a:rPr lang="en-US" sz="2000">
                <a:solidFill>
                  <a:schemeClr val="dk1"/>
                </a:solidFill>
              </a:rPr>
              <a:t>✅</a:t>
            </a:r>
            <a:endParaRPr sz="2200" b="1" i="1">
              <a:latin typeface="Calibri"/>
              <a:ea typeface="Calibri"/>
              <a:cs typeface="Calibri"/>
              <a:sym typeface="Calibri"/>
            </a:endParaRPr>
          </a:p>
        </p:txBody>
      </p:sp>
      <p:pic>
        <p:nvPicPr>
          <p:cNvPr id="565" name="Google Shape;565;g102dc9a9743_2_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8200" y="2662375"/>
            <a:ext cx="5602578" cy="3402725"/>
          </a:xfrm>
          <a:prstGeom prst="rect">
            <a:avLst/>
          </a:prstGeom>
          <a:noFill/>
          <a:ln>
            <a:noFill/>
          </a:ln>
        </p:spPr>
      </p:pic>
      <p:pic>
        <p:nvPicPr>
          <p:cNvPr id="566" name="Google Shape;566;g102dc9a9743_2_39"/>
          <p:cNvPicPr preferRelativeResize="0"/>
          <p:nvPr/>
        </p:nvPicPr>
        <p:blipFill>
          <a:blip r:embed="rId4">
            <a:alphaModFix/>
          </a:blip>
          <a:stretch>
            <a:fillRect/>
          </a:stretch>
        </p:blipFill>
        <p:spPr>
          <a:xfrm>
            <a:off x="6551225" y="2662378"/>
            <a:ext cx="5419724" cy="27098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10200993643_0_122"/>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Media Capture (FR. 1)</a:t>
            </a:r>
            <a:endParaRPr sz="2800"/>
          </a:p>
        </p:txBody>
      </p:sp>
      <p:sp>
        <p:nvSpPr>
          <p:cNvPr id="573" name="Google Shape;573;g10200993643_0_1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574" name="Google Shape;574;g10200993643_0_122"/>
          <p:cNvSpPr txBox="1"/>
          <p:nvPr/>
        </p:nvSpPr>
        <p:spPr>
          <a:xfrm>
            <a:off x="838200" y="1018813"/>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1.2: </a:t>
            </a:r>
            <a:r>
              <a:rPr lang="en-US" sz="2300">
                <a:solidFill>
                  <a:schemeClr val="lt1"/>
                </a:solidFill>
              </a:rPr>
              <a:t>CCEC camera shall capture video with astronaut faces visible up to a distance of 75 feet. </a:t>
            </a:r>
            <a:endParaRPr sz="900">
              <a:solidFill>
                <a:schemeClr val="lt1"/>
              </a:solidFill>
              <a:latin typeface="Calibri"/>
              <a:ea typeface="Calibri"/>
              <a:cs typeface="Calibri"/>
              <a:sym typeface="Calibri"/>
            </a:endParaRPr>
          </a:p>
        </p:txBody>
      </p:sp>
      <p:sp>
        <p:nvSpPr>
          <p:cNvPr id="575" name="Google Shape;575;g10200993643_0_122"/>
          <p:cNvSpPr txBox="1"/>
          <p:nvPr/>
        </p:nvSpPr>
        <p:spPr>
          <a:xfrm>
            <a:off x="838200" y="1845775"/>
            <a:ext cx="5298000" cy="3724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Insta360 OneX</a:t>
            </a:r>
            <a:endParaRPr sz="2300" b="1">
              <a:solidFill>
                <a:schemeClr val="dk1"/>
              </a:solidFill>
              <a:highlight>
                <a:srgbClr val="CFB87C"/>
              </a:highlight>
            </a:endParaRPr>
          </a:p>
          <a:p>
            <a:pPr marL="914400" lvl="1" indent="-374650" algn="l" rtl="0">
              <a:spcBef>
                <a:spcPts val="0"/>
              </a:spcBef>
              <a:spcAft>
                <a:spcPts val="0"/>
              </a:spcAft>
              <a:buClr>
                <a:schemeClr val="dk1"/>
              </a:buClr>
              <a:buSzPts val="2300"/>
              <a:buChar char="○"/>
            </a:pPr>
            <a:r>
              <a:rPr lang="en-US" sz="2300">
                <a:solidFill>
                  <a:schemeClr val="dk1"/>
                </a:solidFill>
              </a:rPr>
              <a:t>Resolution = 5760 x 2880</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2 lenses</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AOV = 200°</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Within budgetary constraints</a:t>
            </a:r>
            <a:endParaRPr sz="2300">
              <a:solidFill>
                <a:schemeClr val="dk1"/>
              </a:solidFill>
            </a:endParaRPr>
          </a:p>
          <a:p>
            <a:pPr marL="0" lvl="0" indent="0" algn="l" rtl="0">
              <a:spcBef>
                <a:spcPts val="0"/>
              </a:spcBef>
              <a:spcAft>
                <a:spcPts val="0"/>
              </a:spcAft>
              <a:buNone/>
            </a:pPr>
            <a:endParaRPr sz="2300">
              <a:solidFill>
                <a:schemeClr val="dk1"/>
              </a:solidFill>
            </a:endParaRPr>
          </a:p>
          <a:p>
            <a:pPr marL="457200" lvl="0" indent="-374650" algn="l" rtl="0">
              <a:spcBef>
                <a:spcPts val="0"/>
              </a:spcBef>
              <a:spcAft>
                <a:spcPts val="0"/>
              </a:spcAft>
              <a:buClr>
                <a:schemeClr val="dk1"/>
              </a:buClr>
              <a:buSzPts val="2300"/>
              <a:buChar char="●"/>
            </a:pPr>
            <a:r>
              <a:rPr lang="en-US" sz="2300">
                <a:solidFill>
                  <a:schemeClr val="dk1"/>
                </a:solidFill>
              </a:rPr>
              <a:t>Ideal camera</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Resolution = 5760 x 2880</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AOV = 70-100°</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4-6 lenses</a:t>
            </a:r>
            <a:endParaRPr sz="2300">
              <a:solidFill>
                <a:schemeClr val="dk1"/>
              </a:solidFill>
            </a:endParaRPr>
          </a:p>
        </p:txBody>
      </p:sp>
      <p:sp>
        <p:nvSpPr>
          <p:cNvPr id="576" name="Google Shape;576;g10200993643_0_122"/>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577" name="Google Shape;577;g10200993643_0_122"/>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578" name="Google Shape;578;g10200993643_0_122"/>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579" name="Google Shape;579;g10200993643_0_122"/>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580" name="Google Shape;580;g10200993643_0_122"/>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581" name="Google Shape;581;g10200993643_0_122"/>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582" name="Google Shape;582;g10200993643_0_1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18492" y="1845775"/>
            <a:ext cx="4111508" cy="4249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02dc9a9743_2_74"/>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Media Capture (FR. 4)</a:t>
            </a:r>
            <a:endParaRPr sz="2800"/>
          </a:p>
        </p:txBody>
      </p:sp>
      <p:sp>
        <p:nvSpPr>
          <p:cNvPr id="589" name="Google Shape;589;g102dc9a9743_2_7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590" name="Google Shape;590;g102dc9a9743_2_74"/>
          <p:cNvSpPr txBox="1"/>
          <p:nvPr/>
        </p:nvSpPr>
        <p:spPr>
          <a:xfrm>
            <a:off x="838200" y="1087775"/>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4.2.1:</a:t>
            </a:r>
            <a:r>
              <a:rPr lang="en-US" sz="2300">
                <a:solidFill>
                  <a:schemeClr val="lt1"/>
                </a:solidFill>
              </a:rPr>
              <a:t> CCEC camera battery shall maintain a temperature between -4 and 104°F while operating.</a:t>
            </a:r>
            <a:endParaRPr sz="900">
              <a:solidFill>
                <a:schemeClr val="lt1"/>
              </a:solidFill>
              <a:latin typeface="Calibri"/>
              <a:ea typeface="Calibri"/>
              <a:cs typeface="Calibri"/>
              <a:sym typeface="Calibri"/>
            </a:endParaRPr>
          </a:p>
        </p:txBody>
      </p:sp>
      <p:sp>
        <p:nvSpPr>
          <p:cNvPr id="591" name="Google Shape;591;g102dc9a9743_2_74"/>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592" name="Google Shape;592;g102dc9a9743_2_74"/>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593" name="Google Shape;593;g102dc9a9743_2_74"/>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594" name="Google Shape;594;g102dc9a9743_2_74"/>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595" name="Google Shape;595;g102dc9a9743_2_74"/>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596" name="Google Shape;596;g102dc9a9743_2_74"/>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597" name="Google Shape;597;g102dc9a9743_2_74"/>
          <p:cNvSpPr txBox="1"/>
          <p:nvPr/>
        </p:nvSpPr>
        <p:spPr>
          <a:xfrm>
            <a:off x="809250" y="1896625"/>
            <a:ext cx="4325100" cy="2662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US" sz="2300" b="1"/>
              <a:t>ANSYS Transient Thermal Radiation</a:t>
            </a:r>
            <a:endParaRPr sz="2300" b="1"/>
          </a:p>
          <a:p>
            <a:pPr marL="914400" lvl="1" indent="-374650" algn="l" rtl="0">
              <a:spcBef>
                <a:spcPts val="0"/>
              </a:spcBef>
              <a:spcAft>
                <a:spcPts val="0"/>
              </a:spcAft>
              <a:buSzPts val="2300"/>
              <a:buChar char="○"/>
            </a:pPr>
            <a:r>
              <a:rPr lang="en-US" sz="2300"/>
              <a:t>Initial temp: 100 °F</a:t>
            </a:r>
            <a:endParaRPr sz="2300"/>
          </a:p>
          <a:p>
            <a:pPr marL="914400" lvl="1" indent="-374650" algn="l" rtl="0">
              <a:spcBef>
                <a:spcPts val="0"/>
              </a:spcBef>
              <a:spcAft>
                <a:spcPts val="0"/>
              </a:spcAft>
              <a:buSzPts val="2300"/>
              <a:buChar char="○"/>
            </a:pPr>
            <a:r>
              <a:rPr lang="en-US" sz="2300"/>
              <a:t>Plastic</a:t>
            </a:r>
            <a:endParaRPr sz="2300"/>
          </a:p>
          <a:p>
            <a:pPr marL="1371600" lvl="2" indent="-374650" algn="l" rtl="0">
              <a:spcBef>
                <a:spcPts val="0"/>
              </a:spcBef>
              <a:spcAft>
                <a:spcPts val="0"/>
              </a:spcAft>
              <a:buSzPts val="2300"/>
              <a:buChar char="■"/>
            </a:pPr>
            <a:r>
              <a:rPr lang="en-US" sz="2300"/>
              <a:t>Emissivity ~ 0.9 [3]</a:t>
            </a:r>
            <a:endParaRPr sz="2300"/>
          </a:p>
          <a:p>
            <a:pPr marL="914400" lvl="1" indent="-374650" algn="l" rtl="0">
              <a:spcBef>
                <a:spcPts val="0"/>
              </a:spcBef>
              <a:spcAft>
                <a:spcPts val="0"/>
              </a:spcAft>
              <a:buSzPts val="2300"/>
              <a:buChar char="○"/>
            </a:pPr>
            <a:r>
              <a:rPr lang="en-US" sz="2300"/>
              <a:t>Fine mesh</a:t>
            </a:r>
            <a:endParaRPr sz="2300"/>
          </a:p>
          <a:p>
            <a:pPr marL="0" lvl="0" indent="0" algn="l" rtl="0">
              <a:spcBef>
                <a:spcPts val="0"/>
              </a:spcBef>
              <a:spcAft>
                <a:spcPts val="0"/>
              </a:spcAft>
              <a:buNone/>
            </a:pPr>
            <a:endParaRPr sz="2300">
              <a:solidFill>
                <a:schemeClr val="dk1"/>
              </a:solidFill>
            </a:endParaRPr>
          </a:p>
        </p:txBody>
      </p:sp>
      <p:pic>
        <p:nvPicPr>
          <p:cNvPr id="598" name="Google Shape;598;g102dc9a9743_2_74"/>
          <p:cNvPicPr preferRelativeResize="0"/>
          <p:nvPr/>
        </p:nvPicPr>
        <p:blipFill>
          <a:blip r:embed="rId3">
            <a:alphaModFix/>
          </a:blip>
          <a:stretch>
            <a:fillRect/>
          </a:stretch>
        </p:blipFill>
        <p:spPr>
          <a:xfrm>
            <a:off x="7086600" y="2006275"/>
            <a:ext cx="4267200" cy="3981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efe4385dd1_0_6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b="1">
                <a:latin typeface="Arial"/>
                <a:ea typeface="Arial"/>
                <a:cs typeface="Arial"/>
                <a:sym typeface="Arial"/>
              </a:rPr>
              <a:t>Project Overview</a:t>
            </a:r>
            <a:endParaRPr b="1">
              <a:latin typeface="Arial"/>
              <a:ea typeface="Arial"/>
              <a:cs typeface="Arial"/>
              <a:sym typeface="Arial"/>
            </a:endParaRPr>
          </a:p>
        </p:txBody>
      </p:sp>
      <p:sp>
        <p:nvSpPr>
          <p:cNvPr id="117" name="Google Shape;117;gefe4385dd1_0_6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sz="2600">
                <a:latin typeface="Arial"/>
                <a:ea typeface="Arial"/>
                <a:cs typeface="Arial"/>
                <a:sym typeface="Arial"/>
              </a:rPr>
              <a:t>Cesario Garcia</a:t>
            </a:r>
            <a:endParaRPr sz="2600">
              <a:latin typeface="Arial"/>
              <a:ea typeface="Arial"/>
              <a:cs typeface="Arial"/>
              <a:sym typeface="Arial"/>
            </a:endParaRPr>
          </a:p>
        </p:txBody>
      </p:sp>
      <p:sp>
        <p:nvSpPr>
          <p:cNvPr id="118" name="Google Shape;118;gefe4385dd1_0_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pic>
        <p:nvPicPr>
          <p:cNvPr id="119" name="Google Shape;119;gefe4385dd1_0_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120" name="Google Shape;120;gefe4385dd1_0_60"/>
          <p:cNvSpPr/>
          <p:nvPr/>
        </p:nvSpPr>
        <p:spPr>
          <a:xfrm>
            <a:off x="2971800" y="6361750"/>
            <a:ext cx="1032300" cy="354300"/>
          </a:xfrm>
          <a:prstGeom prst="homePlate">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21" name="Google Shape;121;gefe4385dd1_0_60"/>
          <p:cNvSpPr/>
          <p:nvPr/>
        </p:nvSpPr>
        <p:spPr>
          <a:xfrm>
            <a:off x="4004100" y="6361750"/>
            <a:ext cx="10938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22" name="Google Shape;122;gefe4385dd1_0_60"/>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23" name="Google Shape;123;gefe4385dd1_0_6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24" name="Google Shape;124;gefe4385dd1_0_6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25" name="Google Shape;125;gefe4385dd1_0_6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10200993643_0_90"/>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Reentry (FR. 5)</a:t>
            </a:r>
            <a:endParaRPr sz="2800"/>
          </a:p>
        </p:txBody>
      </p:sp>
      <p:sp>
        <p:nvSpPr>
          <p:cNvPr id="605" name="Google Shape;605;g10200993643_0_9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606" name="Google Shape;606;g10200993643_0_90"/>
          <p:cNvSpPr txBox="1"/>
          <p:nvPr/>
        </p:nvSpPr>
        <p:spPr>
          <a:xfrm>
            <a:off x="838200" y="1020775"/>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FR. 5: </a:t>
            </a:r>
            <a:r>
              <a:rPr lang="en-US" sz="2300">
                <a:solidFill>
                  <a:schemeClr val="lt1"/>
                </a:solidFill>
              </a:rPr>
              <a:t>CCEC shall have a ballistic coefficient less than the Crew Capsule (0.5 lbm/in</a:t>
            </a:r>
            <a:r>
              <a:rPr lang="en-US" sz="2300" baseline="30000">
                <a:solidFill>
                  <a:schemeClr val="lt1"/>
                </a:solidFill>
              </a:rPr>
              <a:t>2</a:t>
            </a:r>
            <a:r>
              <a:rPr lang="en-US" sz="2300">
                <a:solidFill>
                  <a:schemeClr val="lt1"/>
                </a:solidFill>
              </a:rPr>
              <a:t>) to ensure no in-flight contact during reentry.</a:t>
            </a:r>
            <a:endParaRPr sz="900">
              <a:solidFill>
                <a:schemeClr val="lt1"/>
              </a:solidFill>
              <a:latin typeface="Calibri"/>
              <a:ea typeface="Calibri"/>
              <a:cs typeface="Calibri"/>
              <a:sym typeface="Calibri"/>
            </a:endParaRPr>
          </a:p>
        </p:txBody>
      </p:sp>
      <p:sp>
        <p:nvSpPr>
          <p:cNvPr id="607" name="Google Shape;607;g10200993643_0_90"/>
          <p:cNvSpPr txBox="1"/>
          <p:nvPr/>
        </p:nvSpPr>
        <p:spPr>
          <a:xfrm>
            <a:off x="826700" y="1995175"/>
            <a:ext cx="10515600" cy="3016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US" sz="2300" b="1"/>
              <a:t>Ballistic coefficient</a:t>
            </a:r>
            <a:endParaRPr sz="2300" b="1"/>
          </a:p>
          <a:p>
            <a:pPr marL="914400" lvl="1" indent="-374650" algn="l" rtl="0">
              <a:spcBef>
                <a:spcPts val="0"/>
              </a:spcBef>
              <a:spcAft>
                <a:spcPts val="0"/>
              </a:spcAft>
              <a:buSzPts val="2300"/>
              <a:buChar char="○"/>
            </a:pPr>
            <a:r>
              <a:rPr lang="en-US" sz="2300" b="1" i="1">
                <a:latin typeface="Cambria Math"/>
                <a:ea typeface="Cambria Math"/>
                <a:cs typeface="Cambria Math"/>
                <a:sym typeface="Cambria Math"/>
              </a:rPr>
              <a:t>C</a:t>
            </a:r>
            <a:r>
              <a:rPr lang="en-US" sz="2300" b="1" i="1" baseline="-25000">
                <a:latin typeface="Cambria Math"/>
                <a:ea typeface="Cambria Math"/>
                <a:cs typeface="Cambria Math"/>
                <a:sym typeface="Cambria Math"/>
              </a:rPr>
              <a:t>d</a:t>
            </a:r>
            <a:r>
              <a:rPr lang="en-US" sz="2300" b="1" i="1">
                <a:latin typeface="Cambria Math"/>
                <a:ea typeface="Cambria Math"/>
                <a:cs typeface="Cambria Math"/>
                <a:sym typeface="Cambria Math"/>
              </a:rPr>
              <a:t> </a:t>
            </a:r>
            <a:r>
              <a:rPr lang="en-US" sz="2300"/>
              <a:t>= 1.7 [1]</a:t>
            </a:r>
            <a:endParaRPr sz="2300"/>
          </a:p>
          <a:p>
            <a:pPr marL="914400" lvl="1" indent="-374650" algn="l" rtl="0">
              <a:spcBef>
                <a:spcPts val="0"/>
              </a:spcBef>
              <a:spcAft>
                <a:spcPts val="0"/>
              </a:spcAft>
              <a:buClr>
                <a:schemeClr val="dk1"/>
              </a:buClr>
              <a:buSzPts val="2300"/>
              <a:buChar char="○"/>
            </a:pPr>
            <a:r>
              <a:rPr lang="en-US" sz="2300" b="1" i="1">
                <a:solidFill>
                  <a:schemeClr val="dk1"/>
                </a:solidFill>
                <a:latin typeface="Cambria Math"/>
                <a:ea typeface="Cambria Math"/>
                <a:cs typeface="Cambria Math"/>
                <a:sym typeface="Cambria Math"/>
              </a:rPr>
              <a:t>A</a:t>
            </a:r>
            <a:r>
              <a:rPr lang="en-US" sz="2300" b="1" i="1" baseline="-25000">
                <a:solidFill>
                  <a:schemeClr val="dk1"/>
                </a:solidFill>
                <a:latin typeface="Cambria Math"/>
                <a:ea typeface="Cambria Math"/>
                <a:cs typeface="Cambria Math"/>
                <a:sym typeface="Cambria Math"/>
              </a:rPr>
              <a:t>c</a:t>
            </a:r>
            <a:r>
              <a:rPr lang="en-US" sz="2300" b="1" i="1">
                <a:solidFill>
                  <a:schemeClr val="dk1"/>
                </a:solidFill>
              </a:rPr>
              <a:t> </a:t>
            </a:r>
            <a:r>
              <a:rPr lang="en-US" sz="2300">
                <a:solidFill>
                  <a:schemeClr val="dk1"/>
                </a:solidFill>
              </a:rPr>
              <a:t>= 3 in ⨉ 2.5 in</a:t>
            </a:r>
            <a:endParaRPr sz="2300">
              <a:solidFill>
                <a:schemeClr val="dk1"/>
              </a:solidFill>
            </a:endParaRPr>
          </a:p>
          <a:p>
            <a:pPr marL="914400" lvl="1" indent="-374650" algn="l" rtl="0">
              <a:spcBef>
                <a:spcPts val="0"/>
              </a:spcBef>
              <a:spcAft>
                <a:spcPts val="0"/>
              </a:spcAft>
              <a:buClr>
                <a:schemeClr val="dk1"/>
              </a:buClr>
              <a:buSzPts val="2300"/>
              <a:buChar char="○"/>
            </a:pPr>
            <a:r>
              <a:rPr lang="en-US" sz="2300" b="1" i="1">
                <a:solidFill>
                  <a:schemeClr val="dk1"/>
                </a:solidFill>
                <a:latin typeface="Cambria Math"/>
                <a:ea typeface="Cambria Math"/>
                <a:cs typeface="Cambria Math"/>
                <a:sym typeface="Cambria Math"/>
              </a:rPr>
              <a:t>m</a:t>
            </a:r>
            <a:r>
              <a:rPr lang="en-US" sz="2300">
                <a:solidFill>
                  <a:schemeClr val="dk1"/>
                </a:solidFill>
              </a:rPr>
              <a:t> &lt; 6.375 lbm</a:t>
            </a:r>
            <a:endParaRPr sz="2300">
              <a:solidFill>
                <a:schemeClr val="dk1"/>
              </a:solidFill>
            </a:endParaRPr>
          </a:p>
          <a:p>
            <a:pPr marL="0" lvl="0" indent="0" algn="l" rtl="0">
              <a:spcBef>
                <a:spcPts val="0"/>
              </a:spcBef>
              <a:spcAft>
                <a:spcPts val="0"/>
              </a:spcAft>
              <a:buNone/>
            </a:pPr>
            <a:endParaRPr sz="2300"/>
          </a:p>
          <a:p>
            <a:pPr marL="457200" lvl="0" indent="-374650" algn="l" rtl="0">
              <a:spcBef>
                <a:spcPts val="0"/>
              </a:spcBef>
              <a:spcAft>
                <a:spcPts val="0"/>
              </a:spcAft>
              <a:buClr>
                <a:schemeClr val="dk1"/>
              </a:buClr>
              <a:buSzPts val="2300"/>
              <a:buChar char="●"/>
            </a:pPr>
            <a:r>
              <a:rPr lang="en-US" sz="2300" b="1" i="1">
                <a:solidFill>
                  <a:schemeClr val="dk1"/>
                </a:solidFill>
                <a:highlight>
                  <a:srgbClr val="CFB87C"/>
                </a:highlight>
                <a:latin typeface="Cambria Math"/>
                <a:ea typeface="Cambria Math"/>
                <a:cs typeface="Cambria Math"/>
                <a:sym typeface="Cambria Math"/>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BC </a:t>
            </a:r>
            <a:r>
              <a:rPr lang="en-US" sz="2300">
                <a:solidFill>
                  <a:schemeClr val="dk1"/>
                </a:solidFill>
                <a:highlight>
                  <a:srgbClr val="CFB87C"/>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0.1991 lbm/in</a:t>
            </a:r>
            <a:r>
              <a:rPr lang="en-US" sz="2300" baseline="30000">
                <a:solidFill>
                  <a:schemeClr val="dk1"/>
                </a:solidFill>
                <a:highlight>
                  <a:srgbClr val="CFB87C"/>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2</a:t>
            </a:r>
            <a:endParaRPr sz="2300" b="1">
              <a:solidFill>
                <a:schemeClr val="dk1"/>
              </a:solidFill>
              <a:highlight>
                <a:srgbClr val="CFB87C"/>
              </a:highlight>
            </a:endParaRPr>
          </a:p>
          <a:p>
            <a:pPr marL="914400" lvl="1" indent="-374650" algn="l" rtl="0">
              <a:spcBef>
                <a:spcPts val="0"/>
              </a:spcBef>
              <a:spcAft>
                <a:spcPts val="0"/>
              </a:spcAft>
              <a:buClr>
                <a:schemeClr val="dk1"/>
              </a:buClr>
              <a:buSzPts val="2300"/>
              <a:buChar char="○"/>
            </a:pPr>
            <a:r>
              <a:rPr lang="en-US" sz="2300" b="1" i="1">
                <a:solidFill>
                  <a:schemeClr val="dk1"/>
                </a:solidFill>
                <a:highlight>
                  <a:schemeClr val="lt1"/>
                </a:highlight>
                <a:latin typeface="Cambria Math"/>
                <a:ea typeface="Cambria Math"/>
                <a:cs typeface="Cambria Math"/>
                <a:sym typeface="Cambria Math"/>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m </a:t>
            </a:r>
            <a:r>
              <a:rPr lang="en-US" sz="2300">
                <a:solidFill>
                  <a:schemeClr val="dk1"/>
                </a:solidFill>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2.5 lbm</a:t>
            </a:r>
            <a:endParaRPr sz="2300">
              <a:solidFill>
                <a:schemeClr val="dk1"/>
              </a:solidFill>
              <a:highlight>
                <a:schemeClr val="lt1"/>
              </a:highlight>
            </a:endParaRPr>
          </a:p>
          <a:p>
            <a:pPr marL="0" lvl="0" indent="0" algn="l" rtl="0">
              <a:spcBef>
                <a:spcPts val="0"/>
              </a:spcBef>
              <a:spcAft>
                <a:spcPts val="0"/>
              </a:spcAft>
              <a:buNone/>
            </a:pPr>
            <a:endParaRPr sz="2300">
              <a:solidFill>
                <a:schemeClr val="dk1"/>
              </a:solidFill>
            </a:endParaRPr>
          </a:p>
        </p:txBody>
      </p:sp>
      <p:pic>
        <p:nvPicPr>
          <p:cNvPr id="608" name="Google Shape;608;g10200993643_0_9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147558" y="1918975"/>
            <a:ext cx="1689667" cy="822000"/>
          </a:xfrm>
          <a:prstGeom prst="rect">
            <a:avLst/>
          </a:prstGeom>
          <a:noFill/>
          <a:ln>
            <a:noFill/>
          </a:ln>
        </p:spPr>
      </p:pic>
      <p:sp>
        <p:nvSpPr>
          <p:cNvPr id="609" name="Google Shape;609;g10200993643_0_9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610" name="Google Shape;610;g10200993643_0_9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611" name="Google Shape;611;g10200993643_0_90"/>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612" name="Google Shape;612;g10200993643_0_9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613" name="Google Shape;613;g10200993643_0_9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614" name="Google Shape;614;g10200993643_0_9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1044a7d92e3_0_28"/>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Reentry (FR. 6)</a:t>
            </a:r>
            <a:endParaRPr sz="2800"/>
          </a:p>
        </p:txBody>
      </p:sp>
      <p:sp>
        <p:nvSpPr>
          <p:cNvPr id="621" name="Google Shape;621;g1044a7d92e3_0_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622" name="Google Shape;622;g1044a7d92e3_0_28"/>
          <p:cNvSpPr txBox="1"/>
          <p:nvPr/>
        </p:nvSpPr>
        <p:spPr>
          <a:xfrm>
            <a:off x="838200" y="1020775"/>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2300" b="1">
                <a:solidFill>
                  <a:schemeClr val="lt1"/>
                </a:solidFill>
              </a:rPr>
              <a:t>DR. 6.1:</a:t>
            </a:r>
            <a:r>
              <a:rPr lang="en-US" sz="2300">
                <a:solidFill>
                  <a:schemeClr val="lt1"/>
                </a:solidFill>
              </a:rPr>
              <a:t> The CCEC camera shall not exceed a temperature of 185°F to ensure survival of the SD card.</a:t>
            </a:r>
            <a:endParaRPr sz="900">
              <a:solidFill>
                <a:schemeClr val="lt1"/>
              </a:solidFill>
              <a:latin typeface="Calibri"/>
              <a:ea typeface="Calibri"/>
              <a:cs typeface="Calibri"/>
              <a:sym typeface="Calibri"/>
            </a:endParaRPr>
          </a:p>
        </p:txBody>
      </p:sp>
      <p:sp>
        <p:nvSpPr>
          <p:cNvPr id="623" name="Google Shape;623;g1044a7d92e3_0_28"/>
          <p:cNvSpPr txBox="1"/>
          <p:nvPr/>
        </p:nvSpPr>
        <p:spPr>
          <a:xfrm>
            <a:off x="784350" y="1961725"/>
            <a:ext cx="6201900" cy="39819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Ballast weight</a:t>
            </a:r>
            <a:endParaRPr sz="2300" b="1">
              <a:solidFill>
                <a:schemeClr val="dk1"/>
              </a:solidFill>
              <a:highlight>
                <a:srgbClr val="CFB87C"/>
              </a:highlight>
            </a:endParaRPr>
          </a:p>
          <a:p>
            <a:pPr marL="914400" lvl="1" indent="-374650" algn="l" rtl="0">
              <a:spcBef>
                <a:spcPts val="0"/>
              </a:spcBef>
              <a:spcAft>
                <a:spcPts val="0"/>
              </a:spcAft>
              <a:buClr>
                <a:schemeClr val="dk1"/>
              </a:buClr>
              <a:buSzPts val="2300"/>
              <a:buChar char="○"/>
            </a:pPr>
            <a:r>
              <a:rPr lang="en-US" sz="2300">
                <a:solidFill>
                  <a:schemeClr val="dk1"/>
                </a:solidFill>
              </a:rPr>
              <a:t>Orient CCEC such that camera is “far” from location of max temperatures</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Off-center Center of Mass (CM) will cause CCEC to automatically orient in favored configuration</a:t>
            </a:r>
            <a:endParaRPr sz="2300">
              <a:solidFill>
                <a:schemeClr val="dk1"/>
              </a:solidFill>
            </a:endParaRPr>
          </a:p>
          <a:p>
            <a:pPr marL="0" lvl="0" indent="0" algn="l" rtl="0">
              <a:spcBef>
                <a:spcPts val="0"/>
              </a:spcBef>
              <a:spcAft>
                <a:spcPts val="0"/>
              </a:spcAft>
              <a:buNone/>
            </a:pPr>
            <a:endParaRPr sz="2300">
              <a:solidFill>
                <a:schemeClr val="dk1"/>
              </a:solidFill>
            </a:endParaRPr>
          </a:p>
        </p:txBody>
      </p:sp>
      <p:sp>
        <p:nvSpPr>
          <p:cNvPr id="624" name="Google Shape;624;g1044a7d92e3_0_28"/>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625" name="Google Shape;625;g1044a7d92e3_0_28"/>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626" name="Google Shape;626;g1044a7d92e3_0_28"/>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627" name="Google Shape;627;g1044a7d92e3_0_28"/>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628" name="Google Shape;628;g1044a7d92e3_0_28"/>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629" name="Google Shape;629;g1044a7d92e3_0_28"/>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630" name="Google Shape;630;g1044a7d92e3_0_28"/>
          <p:cNvPicPr preferRelativeResize="0"/>
          <p:nvPr/>
        </p:nvPicPr>
        <p:blipFill rotWithShape="1">
          <a:blip r:embed="rId3" cstate="email">
            <a:alphaModFix/>
            <a:extLst>
              <a:ext uri="{28A0092B-C50C-407E-A947-70E740481C1C}">
                <a14:useLocalDpi xmlns:a14="http://schemas.microsoft.com/office/drawing/2010/main"/>
              </a:ext>
            </a:extLst>
          </a:blip>
          <a:srcRect t="2419"/>
          <a:stretch/>
        </p:blipFill>
        <p:spPr>
          <a:xfrm>
            <a:off x="8047925" y="1857450"/>
            <a:ext cx="1702000" cy="4180124"/>
          </a:xfrm>
          <a:prstGeom prst="rect">
            <a:avLst/>
          </a:prstGeom>
          <a:noFill/>
          <a:ln>
            <a:noFill/>
          </a:ln>
        </p:spPr>
      </p:pic>
      <p:sp>
        <p:nvSpPr>
          <p:cNvPr id="631" name="Google Shape;631;g1044a7d92e3_0_28"/>
          <p:cNvSpPr txBox="1"/>
          <p:nvPr/>
        </p:nvSpPr>
        <p:spPr>
          <a:xfrm>
            <a:off x="10972800" y="4385000"/>
            <a:ext cx="660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i="1">
                <a:solidFill>
                  <a:srgbClr val="FF0000"/>
                </a:solidFill>
                <a:latin typeface="Calibri"/>
                <a:ea typeface="Calibri"/>
                <a:cs typeface="Calibri"/>
                <a:sym typeface="Calibri"/>
              </a:rPr>
              <a:t>CM</a:t>
            </a:r>
            <a:endParaRPr sz="2300" b="1" i="1">
              <a:solidFill>
                <a:srgbClr val="FF0000"/>
              </a:solidFill>
              <a:latin typeface="Calibri"/>
              <a:ea typeface="Calibri"/>
              <a:cs typeface="Calibri"/>
              <a:sym typeface="Calibri"/>
            </a:endParaRPr>
          </a:p>
        </p:txBody>
      </p:sp>
      <p:cxnSp>
        <p:nvCxnSpPr>
          <p:cNvPr id="632" name="Google Shape;632;g1044a7d92e3_0_28"/>
          <p:cNvCxnSpPr>
            <a:stCxn id="631" idx="1"/>
          </p:cNvCxnSpPr>
          <p:nvPr/>
        </p:nvCxnSpPr>
        <p:spPr>
          <a:xfrm flipH="1">
            <a:off x="9122100" y="4654400"/>
            <a:ext cx="1850700" cy="22200"/>
          </a:xfrm>
          <a:prstGeom prst="straightConnector1">
            <a:avLst/>
          </a:prstGeom>
          <a:noFill/>
          <a:ln w="38100" cap="flat" cmpd="sng">
            <a:solidFill>
              <a:srgbClr val="FF0000"/>
            </a:solidFill>
            <a:prstDash val="solid"/>
            <a:round/>
            <a:headEnd type="none" w="med" len="med"/>
            <a:tailEnd type="triangle" w="med" len="med"/>
          </a:ln>
        </p:spPr>
      </p:cxnSp>
      <p:cxnSp>
        <p:nvCxnSpPr>
          <p:cNvPr id="633" name="Google Shape;633;g1044a7d92e3_0_28"/>
          <p:cNvCxnSpPr/>
          <p:nvPr/>
        </p:nvCxnSpPr>
        <p:spPr>
          <a:xfrm>
            <a:off x="8328750" y="5932575"/>
            <a:ext cx="1041000" cy="16500"/>
          </a:xfrm>
          <a:prstGeom prst="straightConnector1">
            <a:avLst/>
          </a:prstGeom>
          <a:noFill/>
          <a:ln w="76200" cap="flat" cmpd="sng">
            <a:solidFill>
              <a:srgbClr val="FF0000"/>
            </a:solidFill>
            <a:prstDash val="solid"/>
            <a:round/>
            <a:headEnd type="none" w="med" len="med"/>
            <a:tailEnd type="none" w="med" len="med"/>
          </a:ln>
        </p:spPr>
      </p:cxnSp>
      <p:sp>
        <p:nvSpPr>
          <p:cNvPr id="634" name="Google Shape;634;g1044a7d92e3_0_28"/>
          <p:cNvSpPr txBox="1"/>
          <p:nvPr/>
        </p:nvSpPr>
        <p:spPr>
          <a:xfrm>
            <a:off x="4442550" y="5039775"/>
            <a:ext cx="28287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i="1">
                <a:solidFill>
                  <a:srgbClr val="FF0000"/>
                </a:solidFill>
                <a:latin typeface="Calibri"/>
                <a:ea typeface="Calibri"/>
                <a:cs typeface="Calibri"/>
                <a:sym typeface="Calibri"/>
              </a:rPr>
              <a:t>Location of maximum temperature</a:t>
            </a:r>
            <a:endParaRPr sz="2300" b="1" i="1">
              <a:solidFill>
                <a:srgbClr val="FF0000"/>
              </a:solidFill>
              <a:latin typeface="Calibri"/>
              <a:ea typeface="Calibri"/>
              <a:cs typeface="Calibri"/>
              <a:sym typeface="Calibri"/>
            </a:endParaRPr>
          </a:p>
        </p:txBody>
      </p:sp>
      <p:cxnSp>
        <p:nvCxnSpPr>
          <p:cNvPr id="635" name="Google Shape;635;g1044a7d92e3_0_28"/>
          <p:cNvCxnSpPr>
            <a:stCxn id="634" idx="3"/>
          </p:cNvCxnSpPr>
          <p:nvPr/>
        </p:nvCxnSpPr>
        <p:spPr>
          <a:xfrm>
            <a:off x="7271250" y="5486175"/>
            <a:ext cx="958500" cy="4464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10276ee990b_0_37"/>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Reentry (FR. 6)</a:t>
            </a:r>
            <a:endParaRPr sz="2800"/>
          </a:p>
        </p:txBody>
      </p:sp>
      <p:sp>
        <p:nvSpPr>
          <p:cNvPr id="642" name="Google Shape;642;g10276ee990b_0_3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643" name="Google Shape;643;g10276ee990b_0_37"/>
          <p:cNvSpPr txBox="1"/>
          <p:nvPr/>
        </p:nvSpPr>
        <p:spPr>
          <a:xfrm>
            <a:off x="838200" y="1020775"/>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2300" b="1">
                <a:solidFill>
                  <a:schemeClr val="lt1"/>
                </a:solidFill>
              </a:rPr>
              <a:t>DR. 6.1:</a:t>
            </a:r>
            <a:r>
              <a:rPr lang="en-US" sz="2300">
                <a:solidFill>
                  <a:schemeClr val="lt1"/>
                </a:solidFill>
              </a:rPr>
              <a:t> The CCEC camera shall not exceed a temperature of 185°F to ensure survival of the SD card.</a:t>
            </a:r>
            <a:endParaRPr sz="900">
              <a:solidFill>
                <a:schemeClr val="lt1"/>
              </a:solidFill>
              <a:latin typeface="Calibri"/>
              <a:ea typeface="Calibri"/>
              <a:cs typeface="Calibri"/>
              <a:sym typeface="Calibri"/>
            </a:endParaRPr>
          </a:p>
        </p:txBody>
      </p:sp>
      <p:sp>
        <p:nvSpPr>
          <p:cNvPr id="644" name="Google Shape;644;g10276ee990b_0_37"/>
          <p:cNvSpPr txBox="1"/>
          <p:nvPr/>
        </p:nvSpPr>
        <p:spPr>
          <a:xfrm>
            <a:off x="784350" y="1961725"/>
            <a:ext cx="4690800" cy="39819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Aluminum structure</a:t>
            </a:r>
            <a:endParaRPr sz="2300" b="1">
              <a:solidFill>
                <a:schemeClr val="dk1"/>
              </a:solidFill>
              <a:highlight>
                <a:srgbClr val="CFB87C"/>
              </a:highlight>
            </a:endParaRPr>
          </a:p>
          <a:p>
            <a:pPr marL="914400" lvl="1" indent="-374650" algn="l" rtl="0">
              <a:spcBef>
                <a:spcPts val="0"/>
              </a:spcBef>
              <a:spcAft>
                <a:spcPts val="0"/>
              </a:spcAft>
              <a:buClr>
                <a:schemeClr val="dk1"/>
              </a:buClr>
              <a:buSzPts val="2300"/>
              <a:buChar char="○"/>
            </a:pPr>
            <a:r>
              <a:rPr lang="en-US" sz="2300">
                <a:solidFill>
                  <a:schemeClr val="dk1"/>
                </a:solidFill>
              </a:rPr>
              <a:t>Melting point = 1220°F</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High melting point accounts for model inaccuracies</a:t>
            </a:r>
            <a:endParaRPr sz="2300">
              <a:solidFill>
                <a:schemeClr val="dk1"/>
              </a:solidFill>
            </a:endParaRPr>
          </a:p>
        </p:txBody>
      </p:sp>
      <p:sp>
        <p:nvSpPr>
          <p:cNvPr id="645" name="Google Shape;645;g10276ee990b_0_37"/>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646" name="Google Shape;646;g10276ee990b_0_37"/>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647" name="Google Shape;647;g10276ee990b_0_37"/>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648" name="Google Shape;648;g10276ee990b_0_37"/>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649" name="Google Shape;649;g10276ee990b_0_37"/>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650" name="Google Shape;650;g10276ee990b_0_37"/>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651" name="Google Shape;651;g10276ee990b_0_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74000" y="1842775"/>
            <a:ext cx="5679800" cy="4259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10200993643_0_293"/>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Driving Requirements</a:t>
            </a:r>
            <a:endParaRPr/>
          </a:p>
        </p:txBody>
      </p:sp>
      <p:sp>
        <p:nvSpPr>
          <p:cNvPr id="658" name="Google Shape;658;g10200993643_0_29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graphicFrame>
        <p:nvGraphicFramePr>
          <p:cNvPr id="659" name="Google Shape;659;g10200993643_0_293"/>
          <p:cNvGraphicFramePr/>
          <p:nvPr/>
        </p:nvGraphicFramePr>
        <p:xfrm>
          <a:off x="918050" y="1410700"/>
          <a:ext cx="10355900" cy="3806050"/>
        </p:xfrm>
        <a:graphic>
          <a:graphicData uri="http://schemas.openxmlformats.org/drawingml/2006/table">
            <a:tbl>
              <a:tblPr>
                <a:noFill/>
                <a:tableStyleId>{05EF9776-B9C8-48AB-82AD-CAF02ED2EC7F}</a:tableStyleId>
              </a:tblPr>
              <a:tblGrid>
                <a:gridCol w="1871950">
                  <a:extLst>
                    <a:ext uri="{9D8B030D-6E8A-4147-A177-3AD203B41FA5}">
                      <a16:colId xmlns:a16="http://schemas.microsoft.com/office/drawing/2014/main" val="20000"/>
                    </a:ext>
                  </a:extLst>
                </a:gridCol>
                <a:gridCol w="4348300">
                  <a:extLst>
                    <a:ext uri="{9D8B030D-6E8A-4147-A177-3AD203B41FA5}">
                      <a16:colId xmlns:a16="http://schemas.microsoft.com/office/drawing/2014/main" val="20001"/>
                    </a:ext>
                  </a:extLst>
                </a:gridCol>
                <a:gridCol w="1902600">
                  <a:extLst>
                    <a:ext uri="{9D8B030D-6E8A-4147-A177-3AD203B41FA5}">
                      <a16:colId xmlns:a16="http://schemas.microsoft.com/office/drawing/2014/main" val="20002"/>
                    </a:ext>
                  </a:extLst>
                </a:gridCol>
                <a:gridCol w="2233050">
                  <a:extLst>
                    <a:ext uri="{9D8B030D-6E8A-4147-A177-3AD203B41FA5}">
                      <a16:colId xmlns:a16="http://schemas.microsoft.com/office/drawing/2014/main" val="20003"/>
                    </a:ext>
                  </a:extLst>
                </a:gridCol>
              </a:tblGrid>
              <a:tr h="73150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a:t>Requirement</a:t>
                      </a:r>
                      <a:endParaRPr sz="2000"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000" b="1"/>
                        <a:t>Requirement Summary</a:t>
                      </a:r>
                      <a:endParaRPr sz="2000"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b="1"/>
                        <a:t>CPE</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b="1"/>
                        <a:t>Satisfaction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805775">
                <a:tc>
                  <a:txBody>
                    <a:bodyPr/>
                    <a:lstStyle/>
                    <a:p>
                      <a:pPr marL="0" lvl="0" indent="0" algn="ctr" rtl="0">
                        <a:spcBef>
                          <a:spcPts val="0"/>
                        </a:spcBef>
                        <a:spcAft>
                          <a:spcPts val="0"/>
                        </a:spcAft>
                        <a:buNone/>
                      </a:pPr>
                      <a:r>
                        <a:rPr lang="en-US" sz="2000" b="1"/>
                        <a:t>FR. 7</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Integration</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E1</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chemeClr val="dk1"/>
                          </a:solidFill>
                        </a:rPr>
                        <a:t>✅</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805775">
                <a:tc>
                  <a:txBody>
                    <a:bodyPr/>
                    <a:lstStyle/>
                    <a:p>
                      <a:pPr marL="0" lvl="0" indent="0" algn="ctr" rtl="0">
                        <a:spcBef>
                          <a:spcPts val="0"/>
                        </a:spcBef>
                        <a:spcAft>
                          <a:spcPts val="0"/>
                        </a:spcAft>
                        <a:buNone/>
                      </a:pPr>
                      <a:r>
                        <a:rPr lang="en-US" sz="2000" b="1"/>
                        <a:t>FR. 2, FR. 3</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Ejection</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E3, E2</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chemeClr val="dk1"/>
                          </a:solidFill>
                        </a:rPr>
                        <a:t>✅</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731500">
                <a:tc>
                  <a:txBody>
                    <a:bodyPr/>
                    <a:lstStyle/>
                    <a:p>
                      <a:pPr marL="0" lvl="0" indent="0" algn="ctr" rtl="0">
                        <a:spcBef>
                          <a:spcPts val="0"/>
                        </a:spcBef>
                        <a:spcAft>
                          <a:spcPts val="0"/>
                        </a:spcAft>
                        <a:buNone/>
                      </a:pPr>
                      <a:r>
                        <a:rPr lang="en-US" sz="2000" b="1"/>
                        <a:t>FR. 1, FR. 4</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Media Capture</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E4</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000">
                          <a:solidFill>
                            <a:schemeClr val="dk1"/>
                          </a:solidFill>
                        </a:rPr>
                        <a:t>✅</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731500">
                <a:tc>
                  <a:txBody>
                    <a:bodyPr/>
                    <a:lstStyle/>
                    <a:p>
                      <a:pPr marL="0" lvl="0" indent="0" algn="ctr" rtl="0">
                        <a:spcBef>
                          <a:spcPts val="0"/>
                        </a:spcBef>
                        <a:spcAft>
                          <a:spcPts val="0"/>
                        </a:spcAft>
                        <a:buNone/>
                      </a:pPr>
                      <a:r>
                        <a:rPr lang="en-US" sz="2000" b="1"/>
                        <a:t>FR. 5, FR. 6</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Reentry</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2000"/>
                        <a:t>E1</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000">
                          <a:solidFill>
                            <a:schemeClr val="dk1"/>
                          </a:solidFill>
                        </a:rPr>
                        <a:t>✅</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60" name="Google Shape;660;g10200993643_0_293"/>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661" name="Google Shape;661;g10200993643_0_293"/>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662" name="Google Shape;662;g10200993643_0_293"/>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663" name="Google Shape;663;g10200993643_0_293"/>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664" name="Google Shape;664;g10200993643_0_293"/>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665" name="Google Shape;665;g10200993643_0_293"/>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f54d0fd63f_0_6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b="1">
                <a:latin typeface="Arial"/>
                <a:ea typeface="Arial"/>
                <a:cs typeface="Arial"/>
                <a:sym typeface="Arial"/>
              </a:rPr>
              <a:t>Project Risks</a:t>
            </a:r>
            <a:endParaRPr b="1">
              <a:latin typeface="Arial"/>
              <a:ea typeface="Arial"/>
              <a:cs typeface="Arial"/>
              <a:sym typeface="Arial"/>
            </a:endParaRPr>
          </a:p>
        </p:txBody>
      </p:sp>
      <p:sp>
        <p:nvSpPr>
          <p:cNvPr id="672" name="Google Shape;672;gf54d0fd63f_0_6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sz="2600">
                <a:latin typeface="Arial"/>
                <a:ea typeface="Arial"/>
                <a:cs typeface="Arial"/>
                <a:sym typeface="Arial"/>
              </a:rPr>
              <a:t>Jasmin Chadha</a:t>
            </a:r>
            <a:endParaRPr sz="2600">
              <a:latin typeface="Arial"/>
              <a:ea typeface="Arial"/>
              <a:cs typeface="Arial"/>
              <a:sym typeface="Arial"/>
            </a:endParaRPr>
          </a:p>
        </p:txBody>
      </p:sp>
      <p:sp>
        <p:nvSpPr>
          <p:cNvPr id="673" name="Google Shape;673;gf54d0fd63f_0_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pic>
        <p:nvPicPr>
          <p:cNvPr id="674" name="Google Shape;674;gf54d0fd63f_0_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675" name="Google Shape;675;gf54d0fd63f_0_63"/>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676" name="Google Shape;676;gf54d0fd63f_0_63"/>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677" name="Google Shape;677;gf54d0fd63f_0_63"/>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678" name="Google Shape;678;gf54d0fd63f_0_63"/>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679" name="Google Shape;679;gf54d0fd63f_0_63"/>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680" name="Google Shape;680;gf54d0fd63f_0_63"/>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1048da41ab3_1_1"/>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Risk Measurement</a:t>
            </a:r>
            <a:endParaRPr/>
          </a:p>
        </p:txBody>
      </p:sp>
      <p:sp>
        <p:nvSpPr>
          <p:cNvPr id="687" name="Google Shape;687;g1048da41ab3_1_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
        <p:nvSpPr>
          <p:cNvPr id="688" name="Google Shape;688;g1048da41ab3_1_1"/>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689" name="Google Shape;689;g1048da41ab3_1_1"/>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690" name="Google Shape;690;g1048da41ab3_1_1"/>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691" name="Google Shape;691;g1048da41ab3_1_1"/>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692" name="Google Shape;692;g1048da41ab3_1_1"/>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693" name="Google Shape;693;g1048da41ab3_1_1"/>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694" name="Google Shape;694;g1048da41ab3_1_1"/>
          <p:cNvGraphicFramePr/>
          <p:nvPr/>
        </p:nvGraphicFramePr>
        <p:xfrm>
          <a:off x="504725" y="1410700"/>
          <a:ext cx="5374575" cy="4217110"/>
        </p:xfrm>
        <a:graphic>
          <a:graphicData uri="http://schemas.openxmlformats.org/drawingml/2006/table">
            <a:tbl>
              <a:tblPr>
                <a:noFill/>
                <a:tableStyleId>{05EF9776-B9C8-48AB-82AD-CAF02ED2EC7F}</a:tableStyleId>
              </a:tblPr>
              <a:tblGrid>
                <a:gridCol w="1006600">
                  <a:extLst>
                    <a:ext uri="{9D8B030D-6E8A-4147-A177-3AD203B41FA5}">
                      <a16:colId xmlns:a16="http://schemas.microsoft.com/office/drawing/2014/main" val="20000"/>
                    </a:ext>
                  </a:extLst>
                </a:gridCol>
                <a:gridCol w="1986825">
                  <a:extLst>
                    <a:ext uri="{9D8B030D-6E8A-4147-A177-3AD203B41FA5}">
                      <a16:colId xmlns:a16="http://schemas.microsoft.com/office/drawing/2014/main" val="20001"/>
                    </a:ext>
                  </a:extLst>
                </a:gridCol>
                <a:gridCol w="2381150">
                  <a:extLst>
                    <a:ext uri="{9D8B030D-6E8A-4147-A177-3AD203B41FA5}">
                      <a16:colId xmlns:a16="http://schemas.microsoft.com/office/drawing/2014/main" val="20002"/>
                    </a:ext>
                  </a:extLst>
                </a:gridCol>
              </a:tblGrid>
              <a:tr h="432375">
                <a:tc gridSpan="3">
                  <a:txBody>
                    <a:bodyPr/>
                    <a:lstStyle/>
                    <a:p>
                      <a:pPr marL="0" lvl="0" indent="0" algn="ctr" rtl="0">
                        <a:spcBef>
                          <a:spcPts val="0"/>
                        </a:spcBef>
                        <a:spcAft>
                          <a:spcPts val="0"/>
                        </a:spcAft>
                        <a:buNone/>
                      </a:pPr>
                      <a:r>
                        <a:rPr lang="en-US" sz="2000" b="1"/>
                        <a:t>Severity</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AAAAA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6360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a:t>Rank</a:t>
                      </a:r>
                      <a:endParaRPr sz="2000"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000" b="1"/>
                        <a:t>Level</a:t>
                      </a:r>
                      <a:endParaRPr sz="2000"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None/>
                      </a:pPr>
                      <a:r>
                        <a:rPr lang="en-US" sz="2000" b="1"/>
                        <a:t>Description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702350">
                <a:tc>
                  <a:txBody>
                    <a:bodyPr/>
                    <a:lstStyle/>
                    <a:p>
                      <a:pPr marL="0" lvl="0" indent="0" algn="ctr" rtl="0">
                        <a:spcBef>
                          <a:spcPts val="0"/>
                        </a:spcBef>
                        <a:spcAft>
                          <a:spcPts val="0"/>
                        </a:spcAft>
                        <a:buNone/>
                      </a:pPr>
                      <a:r>
                        <a:rPr lang="en-US" sz="2000" b="1"/>
                        <a:t>1</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US"/>
                        <a:t>Negligible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US"/>
                        <a:t>No impact on success of the project.</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7176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2</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US"/>
                        <a:t>Low</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US"/>
                        <a:t>Little impact on success of the project.</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FE599"/>
                    </a:solidFill>
                  </a:tcPr>
                </a:tc>
                <a:extLst>
                  <a:ext uri="{0D108BD9-81ED-4DB2-BD59-A6C34878D82A}">
                    <a16:rowId xmlns:a16="http://schemas.microsoft.com/office/drawing/2014/main" val="10003"/>
                  </a:ext>
                </a:extLst>
              </a:tr>
              <a:tr h="67770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3</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a:t>Medium</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a:t>Negatively impacts success of the project, but does not cause failure.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9CB9C"/>
                    </a:solidFill>
                  </a:tcPr>
                </a:tc>
                <a:extLst>
                  <a:ext uri="{0D108BD9-81ED-4DB2-BD59-A6C34878D82A}">
                    <a16:rowId xmlns:a16="http://schemas.microsoft.com/office/drawing/2014/main" val="10004"/>
                  </a:ext>
                </a:extLst>
              </a:tr>
              <a:tr h="62490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4</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US"/>
                        <a:t>High</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US"/>
                        <a:t>Negatively impacts success of the project and causes failure.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EA9999"/>
                    </a:solidFill>
                  </a:tcPr>
                </a:tc>
                <a:extLst>
                  <a:ext uri="{0D108BD9-81ED-4DB2-BD59-A6C34878D82A}">
                    <a16:rowId xmlns:a16="http://schemas.microsoft.com/office/drawing/2014/main" val="10005"/>
                  </a:ext>
                </a:extLst>
              </a:tr>
            </a:tbl>
          </a:graphicData>
        </a:graphic>
      </p:graphicFrame>
      <p:graphicFrame>
        <p:nvGraphicFramePr>
          <p:cNvPr id="695" name="Google Shape;695;g1048da41ab3_1_1"/>
          <p:cNvGraphicFramePr/>
          <p:nvPr/>
        </p:nvGraphicFramePr>
        <p:xfrm>
          <a:off x="6312688" y="1410700"/>
          <a:ext cx="5374575" cy="3873850"/>
        </p:xfrm>
        <a:graphic>
          <a:graphicData uri="http://schemas.openxmlformats.org/drawingml/2006/table">
            <a:tbl>
              <a:tblPr>
                <a:noFill/>
                <a:tableStyleId>{05EF9776-B9C8-48AB-82AD-CAF02ED2EC7F}</a:tableStyleId>
              </a:tblPr>
              <a:tblGrid>
                <a:gridCol w="1006600">
                  <a:extLst>
                    <a:ext uri="{9D8B030D-6E8A-4147-A177-3AD203B41FA5}">
                      <a16:colId xmlns:a16="http://schemas.microsoft.com/office/drawing/2014/main" val="20000"/>
                    </a:ext>
                  </a:extLst>
                </a:gridCol>
                <a:gridCol w="1986825">
                  <a:extLst>
                    <a:ext uri="{9D8B030D-6E8A-4147-A177-3AD203B41FA5}">
                      <a16:colId xmlns:a16="http://schemas.microsoft.com/office/drawing/2014/main" val="20001"/>
                    </a:ext>
                  </a:extLst>
                </a:gridCol>
                <a:gridCol w="2381150">
                  <a:extLst>
                    <a:ext uri="{9D8B030D-6E8A-4147-A177-3AD203B41FA5}">
                      <a16:colId xmlns:a16="http://schemas.microsoft.com/office/drawing/2014/main" val="20002"/>
                    </a:ext>
                  </a:extLst>
                </a:gridCol>
              </a:tblGrid>
              <a:tr h="432375">
                <a:tc gridSpan="3">
                  <a:txBody>
                    <a:bodyPr/>
                    <a:lstStyle/>
                    <a:p>
                      <a:pPr marL="0" lvl="0" indent="0" algn="ctr" rtl="0">
                        <a:spcBef>
                          <a:spcPts val="0"/>
                        </a:spcBef>
                        <a:spcAft>
                          <a:spcPts val="0"/>
                        </a:spcAft>
                        <a:buNone/>
                      </a:pPr>
                      <a:r>
                        <a:rPr lang="en-US" sz="2000" b="1"/>
                        <a:t>Likelihood</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AAAAA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63600">
                <a:tc>
                  <a:txBody>
                    <a:bodyPr/>
                    <a:lstStyle/>
                    <a:p>
                      <a:pPr marL="0" marR="0" lvl="0" indent="0" algn="ctr" rtl="0">
                        <a:lnSpc>
                          <a:spcPct val="100000"/>
                        </a:lnSpc>
                        <a:spcBef>
                          <a:spcPts val="0"/>
                        </a:spcBef>
                        <a:spcAft>
                          <a:spcPts val="0"/>
                        </a:spcAft>
                        <a:buClr>
                          <a:srgbClr val="000000"/>
                        </a:buClr>
                        <a:buSzPts val="1800"/>
                        <a:buFont typeface="Arial"/>
                        <a:buNone/>
                      </a:pPr>
                      <a:r>
                        <a:rPr lang="en-US" sz="2000" b="1"/>
                        <a:t>Rank</a:t>
                      </a:r>
                      <a:endParaRPr sz="2000"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000" b="1"/>
                        <a:t>Level</a:t>
                      </a:r>
                      <a:endParaRPr sz="2000"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None/>
                      </a:pPr>
                      <a:r>
                        <a:rPr lang="en-US" sz="2000" b="1"/>
                        <a:t>Description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702350">
                <a:tc>
                  <a:txBody>
                    <a:bodyPr/>
                    <a:lstStyle/>
                    <a:p>
                      <a:pPr marL="0" lvl="0" indent="0" algn="ctr" rtl="0">
                        <a:spcBef>
                          <a:spcPts val="0"/>
                        </a:spcBef>
                        <a:spcAft>
                          <a:spcPts val="0"/>
                        </a:spcAft>
                        <a:buNone/>
                      </a:pPr>
                      <a:r>
                        <a:rPr lang="en-US" sz="2000" b="1"/>
                        <a:t>1</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US"/>
                        <a:t>Very unlikely</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US"/>
                        <a:t>No probability of occurring during the project.</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7176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2</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US"/>
                        <a:t>Unlikely</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US"/>
                        <a:t>Low probability of occuring during the project.</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FE599"/>
                    </a:solidFill>
                  </a:tcPr>
                </a:tc>
                <a:extLst>
                  <a:ext uri="{0D108BD9-81ED-4DB2-BD59-A6C34878D82A}">
                    <a16:rowId xmlns:a16="http://schemas.microsoft.com/office/drawing/2014/main" val="10003"/>
                  </a:ext>
                </a:extLst>
              </a:tr>
              <a:tr h="67770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3</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a:t>Likely</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a:t>Medium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probability of occurring during the project.</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F9CB9C"/>
                    </a:solidFill>
                  </a:tcPr>
                </a:tc>
                <a:extLst>
                  <a:ext uri="{0D108BD9-81ED-4DB2-BD59-A6C34878D82A}">
                    <a16:rowId xmlns:a16="http://schemas.microsoft.com/office/drawing/2014/main" val="10004"/>
                  </a:ext>
                </a:extLst>
              </a:tr>
              <a:tr h="62490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4</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US"/>
                        <a:t>Very likely</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US"/>
                        <a:t>High probability of occurring during the project.</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EA999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1043785c3f1_0_0"/>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Critical Project Risk 1</a:t>
            </a:r>
            <a:endParaRPr/>
          </a:p>
        </p:txBody>
      </p:sp>
      <p:sp>
        <p:nvSpPr>
          <p:cNvPr id="702" name="Google Shape;702;g1043785c3f1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graphicFrame>
        <p:nvGraphicFramePr>
          <p:cNvPr id="703" name="Google Shape;703;g1043785c3f1_0_0"/>
          <p:cNvGraphicFramePr/>
          <p:nvPr/>
        </p:nvGraphicFramePr>
        <p:xfrm>
          <a:off x="1068625" y="1664350"/>
          <a:ext cx="10054750" cy="3529300"/>
        </p:xfrm>
        <a:graphic>
          <a:graphicData uri="http://schemas.openxmlformats.org/drawingml/2006/table">
            <a:tbl>
              <a:tblPr>
                <a:noFill/>
                <a:tableStyleId>{05EF9776-B9C8-48AB-82AD-CAF02ED2EC7F}</a:tableStyleId>
              </a:tblPr>
              <a:tblGrid>
                <a:gridCol w="1813375">
                  <a:extLst>
                    <a:ext uri="{9D8B030D-6E8A-4147-A177-3AD203B41FA5}">
                      <a16:colId xmlns:a16="http://schemas.microsoft.com/office/drawing/2014/main" val="20000"/>
                    </a:ext>
                  </a:extLst>
                </a:gridCol>
                <a:gridCol w="8241375">
                  <a:extLst>
                    <a:ext uri="{9D8B030D-6E8A-4147-A177-3AD203B41FA5}">
                      <a16:colId xmlns:a16="http://schemas.microsoft.com/office/drawing/2014/main" val="20001"/>
                    </a:ext>
                  </a:extLst>
                </a:gridCol>
              </a:tblGrid>
              <a:tr h="1097250">
                <a:tc>
                  <a:txBody>
                    <a:bodyPr/>
                    <a:lstStyle/>
                    <a:p>
                      <a:pPr marL="0" lvl="0" indent="0" algn="ctr" rtl="0">
                        <a:spcBef>
                          <a:spcPts val="0"/>
                        </a:spcBef>
                        <a:spcAft>
                          <a:spcPts val="0"/>
                        </a:spcAft>
                        <a:buNone/>
                      </a:pPr>
                      <a:r>
                        <a:rPr lang="en-US" sz="2000" b="1"/>
                        <a:t>Risk Description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Ejection system malfunctions (prematurely activates or does not activate in time).</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10972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Mitigation Strategy</a:t>
                      </a:r>
                      <a:endParaRPr sz="2000"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solidFill>
                            <a:schemeClr val="dk1"/>
                          </a:solidFill>
                        </a:rPr>
                        <a:t>Second rangefinder used to check proper ejection and communicate with microcontroller.</a:t>
                      </a:r>
                      <a:endParaRPr sz="2000">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7924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Related Phase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Clr>
                          <a:schemeClr val="dk1"/>
                        </a:buClr>
                        <a:buSzPts val="1100"/>
                        <a:buFont typeface="Arial"/>
                        <a:buNone/>
                      </a:pPr>
                      <a:r>
                        <a:rPr lang="en-US" sz="2000">
                          <a:solidFill>
                            <a:schemeClr val="dk1"/>
                          </a:solidFill>
                        </a:rPr>
                        <a:t>Ejection</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5423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CPE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E2: Safety, E3: Ejection</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04" name="Google Shape;704;g1043785c3f1_0_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705" name="Google Shape;705;g1043785c3f1_0_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706" name="Google Shape;706;g1043785c3f1_0_0"/>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707" name="Google Shape;707;g1043785c3f1_0_0"/>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708" name="Google Shape;708;g1043785c3f1_0_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709" name="Google Shape;709;g1043785c3f1_0_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g1048da41ab3_1_113"/>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Risk 1 Placement</a:t>
            </a:r>
            <a:endParaRPr/>
          </a:p>
        </p:txBody>
      </p:sp>
      <p:sp>
        <p:nvSpPr>
          <p:cNvPr id="716" name="Google Shape;716;g1048da41ab3_1_11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
        <p:nvSpPr>
          <p:cNvPr id="717" name="Google Shape;717;g1048da41ab3_1_113"/>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718" name="Google Shape;718;g1048da41ab3_1_113"/>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719" name="Google Shape;719;g1048da41ab3_1_113"/>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720" name="Google Shape;720;g1048da41ab3_1_113"/>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721" name="Google Shape;721;g1048da41ab3_1_113"/>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722" name="Google Shape;722;g1048da41ab3_1_113"/>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723" name="Google Shape;723;g1048da41ab3_1_113"/>
          <p:cNvGraphicFramePr/>
          <p:nvPr/>
        </p:nvGraphicFramePr>
        <p:xfrm>
          <a:off x="3471413" y="1175300"/>
          <a:ext cx="5249175" cy="4793670"/>
        </p:xfrm>
        <a:graphic>
          <a:graphicData uri="http://schemas.openxmlformats.org/drawingml/2006/table">
            <a:tbl>
              <a:tblPr>
                <a:noFill/>
                <a:tableStyleId>{027B528C-4E89-4266-A25A-72D1FAA4D567}</a:tableStyleId>
              </a:tblPr>
              <a:tblGrid>
                <a:gridCol w="1240150">
                  <a:extLst>
                    <a:ext uri="{9D8B030D-6E8A-4147-A177-3AD203B41FA5}">
                      <a16:colId xmlns:a16="http://schemas.microsoft.com/office/drawing/2014/main" val="20000"/>
                    </a:ext>
                  </a:extLst>
                </a:gridCol>
                <a:gridCol w="1004725">
                  <a:extLst>
                    <a:ext uri="{9D8B030D-6E8A-4147-A177-3AD203B41FA5}">
                      <a16:colId xmlns:a16="http://schemas.microsoft.com/office/drawing/2014/main" val="20001"/>
                    </a:ext>
                  </a:extLst>
                </a:gridCol>
                <a:gridCol w="991650">
                  <a:extLst>
                    <a:ext uri="{9D8B030D-6E8A-4147-A177-3AD203B41FA5}">
                      <a16:colId xmlns:a16="http://schemas.microsoft.com/office/drawing/2014/main" val="20002"/>
                    </a:ext>
                  </a:extLst>
                </a:gridCol>
                <a:gridCol w="1021925">
                  <a:extLst>
                    <a:ext uri="{9D8B030D-6E8A-4147-A177-3AD203B41FA5}">
                      <a16:colId xmlns:a16="http://schemas.microsoft.com/office/drawing/2014/main" val="20003"/>
                    </a:ext>
                  </a:extLst>
                </a:gridCol>
                <a:gridCol w="990725">
                  <a:extLst>
                    <a:ext uri="{9D8B030D-6E8A-4147-A177-3AD203B41FA5}">
                      <a16:colId xmlns:a16="http://schemas.microsoft.com/office/drawing/2014/main" val="20004"/>
                    </a:ext>
                  </a:extLst>
                </a:gridCol>
              </a:tblGrid>
              <a:tr h="852125">
                <a:tc>
                  <a:txBody>
                    <a:bodyPr/>
                    <a:lstStyle/>
                    <a:p>
                      <a:pPr marL="0" lvl="0" indent="0" algn="ctr" rtl="0">
                        <a:spcBef>
                          <a:spcPts val="0"/>
                        </a:spcBef>
                        <a:spcAft>
                          <a:spcPts val="0"/>
                        </a:spcAft>
                        <a:buNone/>
                      </a:pPr>
                      <a:r>
                        <a:rPr lang="en-US" b="1"/>
                        <a:t>    </a:t>
                      </a:r>
                      <a:r>
                        <a:rPr lang="en-US" sz="1300" b="1"/>
                        <a:t>Severity</a:t>
                      </a:r>
                      <a:endParaRPr sz="1300" b="1"/>
                    </a:p>
                    <a:p>
                      <a:pPr marL="0" lvl="0" indent="0" algn="l" rtl="0">
                        <a:spcBef>
                          <a:spcPts val="0"/>
                        </a:spcBef>
                        <a:spcAft>
                          <a:spcPts val="0"/>
                        </a:spcAft>
                        <a:buNone/>
                      </a:pPr>
                      <a:endParaRPr sz="1300" b="1"/>
                    </a:p>
                    <a:p>
                      <a:pPr marL="0" lvl="0" indent="0" algn="l" rtl="0">
                        <a:spcBef>
                          <a:spcPts val="0"/>
                        </a:spcBef>
                        <a:spcAft>
                          <a:spcPts val="0"/>
                        </a:spcAft>
                        <a:buNone/>
                      </a:pPr>
                      <a:endParaRPr sz="1300" b="1"/>
                    </a:p>
                    <a:p>
                      <a:pPr marL="0" lvl="0" indent="0" algn="l" rtl="0">
                        <a:spcBef>
                          <a:spcPts val="0"/>
                        </a:spcBef>
                        <a:spcAft>
                          <a:spcPts val="0"/>
                        </a:spcAft>
                        <a:buNone/>
                      </a:pPr>
                      <a:r>
                        <a:rPr lang="en-US" sz="1300" b="1"/>
                        <a:t>Likelihood</a:t>
                      </a:r>
                      <a:endParaRPr sz="1300" b="1"/>
                    </a:p>
                  </a:txBody>
                  <a:tcPr marL="91425" marR="91425" marT="91425" marB="91425">
                    <a:solidFill>
                      <a:srgbClr val="D9D9D9"/>
                    </a:solidFill>
                  </a:tcPr>
                </a:tc>
                <a:tc>
                  <a:txBody>
                    <a:bodyPr/>
                    <a:lstStyle/>
                    <a:p>
                      <a:pPr marL="0" lvl="0" indent="0" algn="ctr" rtl="0">
                        <a:spcBef>
                          <a:spcPts val="0"/>
                        </a:spcBef>
                        <a:spcAft>
                          <a:spcPts val="0"/>
                        </a:spcAft>
                        <a:buNone/>
                      </a:pPr>
                      <a:r>
                        <a:rPr lang="en-US"/>
                        <a:t>Negligible</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Low</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Medium</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High</a:t>
                      </a:r>
                      <a:endParaRPr/>
                    </a:p>
                  </a:txBody>
                  <a:tcPr marL="91425" marR="91425" marT="91425" marB="91425" anchor="ctr">
                    <a:solidFill>
                      <a:srgbClr val="EFEFEF"/>
                    </a:solidFill>
                  </a:tcPr>
                </a:tc>
                <a:extLst>
                  <a:ext uri="{0D108BD9-81ED-4DB2-BD59-A6C34878D82A}">
                    <a16:rowId xmlns:a16="http://schemas.microsoft.com/office/drawing/2014/main" val="10000"/>
                  </a:ext>
                </a:extLst>
              </a:tr>
              <a:tr h="886875">
                <a:tc>
                  <a:txBody>
                    <a:bodyPr/>
                    <a:lstStyle/>
                    <a:p>
                      <a:pPr marL="0" lvl="0" indent="0" algn="ctr" rtl="0">
                        <a:spcBef>
                          <a:spcPts val="0"/>
                        </a:spcBef>
                        <a:spcAft>
                          <a:spcPts val="0"/>
                        </a:spcAft>
                        <a:buNone/>
                      </a:pPr>
                      <a:r>
                        <a:rPr lang="en-US"/>
                        <a:t>Very 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1"/>
                  </a:ext>
                </a:extLst>
              </a:tr>
              <a:tr h="979825">
                <a:tc>
                  <a:txBody>
                    <a:bodyPr/>
                    <a:lstStyle/>
                    <a:p>
                      <a:pPr marL="0" lvl="0" indent="0" algn="ctr" rtl="0">
                        <a:spcBef>
                          <a:spcPts val="0"/>
                        </a:spcBef>
                        <a:spcAft>
                          <a:spcPts val="0"/>
                        </a:spcAft>
                        <a:buNone/>
                      </a:pPr>
                      <a:r>
                        <a:rPr lang="en-US"/>
                        <a:t>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r>
                        <a:rPr lang="en-US" sz="1800" b="1">
                          <a:solidFill>
                            <a:srgbClr val="5E5E5E"/>
                          </a:solidFill>
                        </a:rPr>
                        <a:t>1</a:t>
                      </a:r>
                      <a:endParaRPr sz="1800" b="1">
                        <a:solidFill>
                          <a:srgbClr val="5E5E5E"/>
                        </a:solidFill>
                      </a:endParaRPr>
                    </a:p>
                  </a:txBody>
                  <a:tcPr marL="91425" marR="91425" marT="91425" marB="91425" anchor="ctr">
                    <a:solidFill>
                      <a:srgbClr val="EA9999"/>
                    </a:solidFill>
                  </a:tcPr>
                </a:tc>
                <a:extLst>
                  <a:ext uri="{0D108BD9-81ED-4DB2-BD59-A6C34878D82A}">
                    <a16:rowId xmlns:a16="http://schemas.microsoft.com/office/drawing/2014/main" val="10002"/>
                  </a:ext>
                </a:extLst>
              </a:tr>
              <a:tr h="968200">
                <a:tc>
                  <a:txBody>
                    <a:bodyPr/>
                    <a:lstStyle/>
                    <a:p>
                      <a:pPr marL="0" lvl="0" indent="0" algn="ctr" rtl="0">
                        <a:spcBef>
                          <a:spcPts val="0"/>
                        </a:spcBef>
                        <a:spcAft>
                          <a:spcPts val="0"/>
                        </a:spcAft>
                        <a:buNone/>
                      </a:pPr>
                      <a:r>
                        <a:rPr lang="en-US"/>
                        <a:t>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extLst>
                  <a:ext uri="{0D108BD9-81ED-4DB2-BD59-A6C34878D82A}">
                    <a16:rowId xmlns:a16="http://schemas.microsoft.com/office/drawing/2014/main" val="10003"/>
                  </a:ext>
                </a:extLst>
              </a:tr>
              <a:tr h="968200">
                <a:tc>
                  <a:txBody>
                    <a:bodyPr/>
                    <a:lstStyle/>
                    <a:p>
                      <a:pPr marL="0" lvl="0" indent="0" algn="ctr" rtl="0">
                        <a:spcBef>
                          <a:spcPts val="0"/>
                        </a:spcBef>
                        <a:spcAft>
                          <a:spcPts val="0"/>
                        </a:spcAft>
                        <a:buNone/>
                      </a:pPr>
                      <a:r>
                        <a:rPr lang="en-US"/>
                        <a:t>Very 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r>
                        <a:rPr lang="en-US" sz="1800" b="1"/>
                        <a:t>1</a:t>
                      </a: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extLst>
                  <a:ext uri="{0D108BD9-81ED-4DB2-BD59-A6C34878D82A}">
                    <a16:rowId xmlns:a16="http://schemas.microsoft.com/office/drawing/2014/main" val="10004"/>
                  </a:ext>
                </a:extLst>
              </a:tr>
            </a:tbl>
          </a:graphicData>
        </a:graphic>
      </p:graphicFrame>
      <p:cxnSp>
        <p:nvCxnSpPr>
          <p:cNvPr id="724" name="Google Shape;724;g1048da41ab3_1_113"/>
          <p:cNvCxnSpPr/>
          <p:nvPr/>
        </p:nvCxnSpPr>
        <p:spPr>
          <a:xfrm>
            <a:off x="3471413" y="1175300"/>
            <a:ext cx="1230900" cy="987900"/>
          </a:xfrm>
          <a:prstGeom prst="straightConnector1">
            <a:avLst/>
          </a:prstGeom>
          <a:noFill/>
          <a:ln w="28575" cap="flat" cmpd="sng">
            <a:solidFill>
              <a:schemeClr val="dk1"/>
            </a:solidFill>
            <a:prstDash val="solid"/>
            <a:round/>
            <a:headEnd type="none" w="med" len="med"/>
            <a:tailEnd type="none" w="med" len="med"/>
          </a:ln>
        </p:spPr>
      </p:cxnSp>
      <p:cxnSp>
        <p:nvCxnSpPr>
          <p:cNvPr id="725" name="Google Shape;725;g1048da41ab3_1_113"/>
          <p:cNvCxnSpPr/>
          <p:nvPr/>
        </p:nvCxnSpPr>
        <p:spPr>
          <a:xfrm flipH="1">
            <a:off x="11181525" y="3837050"/>
            <a:ext cx="300" cy="486600"/>
          </a:xfrm>
          <a:prstGeom prst="straightConnector1">
            <a:avLst/>
          </a:prstGeom>
          <a:noFill/>
          <a:ln w="9525" cap="flat" cmpd="sng">
            <a:solidFill>
              <a:schemeClr val="dk2"/>
            </a:solidFill>
            <a:prstDash val="solid"/>
            <a:round/>
            <a:headEnd type="none" w="med" len="med"/>
            <a:tailEnd type="triangle" w="med" len="med"/>
          </a:ln>
        </p:spPr>
      </p:cxnSp>
      <p:cxnSp>
        <p:nvCxnSpPr>
          <p:cNvPr id="726" name="Google Shape;726;g1048da41ab3_1_113"/>
          <p:cNvCxnSpPr/>
          <p:nvPr/>
        </p:nvCxnSpPr>
        <p:spPr>
          <a:xfrm flipH="1">
            <a:off x="7316100" y="3837050"/>
            <a:ext cx="815700" cy="14460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1043785c3f1_0_78"/>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Critical Project Risk 2</a:t>
            </a:r>
            <a:endParaRPr/>
          </a:p>
        </p:txBody>
      </p:sp>
      <p:sp>
        <p:nvSpPr>
          <p:cNvPr id="733" name="Google Shape;733;g1043785c3f1_0_7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graphicFrame>
        <p:nvGraphicFramePr>
          <p:cNvPr id="734" name="Google Shape;734;g1043785c3f1_0_78"/>
          <p:cNvGraphicFramePr/>
          <p:nvPr/>
        </p:nvGraphicFramePr>
        <p:xfrm>
          <a:off x="1066800" y="1664338"/>
          <a:ext cx="10058400" cy="3529300"/>
        </p:xfrm>
        <a:graphic>
          <a:graphicData uri="http://schemas.openxmlformats.org/drawingml/2006/table">
            <a:tbl>
              <a:tblPr>
                <a:noFill/>
                <a:tableStyleId>{05EF9776-B9C8-48AB-82AD-CAF02ED2EC7F}</a:tableStyleId>
              </a:tblPr>
              <a:tblGrid>
                <a:gridCol w="1803250">
                  <a:extLst>
                    <a:ext uri="{9D8B030D-6E8A-4147-A177-3AD203B41FA5}">
                      <a16:colId xmlns:a16="http://schemas.microsoft.com/office/drawing/2014/main" val="20000"/>
                    </a:ext>
                  </a:extLst>
                </a:gridCol>
                <a:gridCol w="8255150">
                  <a:extLst>
                    <a:ext uri="{9D8B030D-6E8A-4147-A177-3AD203B41FA5}">
                      <a16:colId xmlns:a16="http://schemas.microsoft.com/office/drawing/2014/main" val="20001"/>
                    </a:ext>
                  </a:extLst>
                </a:gridCol>
              </a:tblGrid>
              <a:tr h="1097250">
                <a:tc>
                  <a:txBody>
                    <a:bodyPr/>
                    <a:lstStyle/>
                    <a:p>
                      <a:pPr marL="0" lvl="0" indent="0" algn="ctr" rtl="0">
                        <a:spcBef>
                          <a:spcPts val="0"/>
                        </a:spcBef>
                        <a:spcAft>
                          <a:spcPts val="0"/>
                        </a:spcAft>
                        <a:buNone/>
                      </a:pPr>
                      <a:r>
                        <a:rPr lang="en-US" sz="2000" b="1"/>
                        <a:t>Risk Description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solidFill>
                            <a:schemeClr val="dk1"/>
                          </a:solidFill>
                        </a:rPr>
                        <a:t>Imbalance in spring release causes a spin or moment affecting rotational dynamics.</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10972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Mitigation Strategy</a:t>
                      </a:r>
                      <a:endParaRPr sz="2000"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Plates and rails used to guide springs during decompression.</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7924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Related Phase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Ejection, Media Capture</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5423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CPE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E2: Safety, E3: Ejection, E4: Media Capture</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35" name="Google Shape;735;g1043785c3f1_0_78"/>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736" name="Google Shape;736;g1043785c3f1_0_78"/>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737" name="Google Shape;737;g1043785c3f1_0_78"/>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738" name="Google Shape;738;g1043785c3f1_0_78"/>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739" name="Google Shape;739;g1043785c3f1_0_78"/>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740" name="Google Shape;740;g1043785c3f1_0_78"/>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1048da41ab3_1_31"/>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Risk 2 Placement</a:t>
            </a:r>
            <a:endParaRPr/>
          </a:p>
        </p:txBody>
      </p:sp>
      <p:sp>
        <p:nvSpPr>
          <p:cNvPr id="747" name="Google Shape;747;g1048da41ab3_1_3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
        <p:nvSpPr>
          <p:cNvPr id="748" name="Google Shape;748;g1048da41ab3_1_31"/>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749" name="Google Shape;749;g1048da41ab3_1_31"/>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750" name="Google Shape;750;g1048da41ab3_1_31"/>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751" name="Google Shape;751;g1048da41ab3_1_31"/>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752" name="Google Shape;752;g1048da41ab3_1_31"/>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753" name="Google Shape;753;g1048da41ab3_1_31"/>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754" name="Google Shape;754;g1048da41ab3_1_31"/>
          <p:cNvGraphicFramePr/>
          <p:nvPr/>
        </p:nvGraphicFramePr>
        <p:xfrm>
          <a:off x="3471413" y="1175300"/>
          <a:ext cx="5249175" cy="4793670"/>
        </p:xfrm>
        <a:graphic>
          <a:graphicData uri="http://schemas.openxmlformats.org/drawingml/2006/table">
            <a:tbl>
              <a:tblPr>
                <a:noFill/>
                <a:tableStyleId>{027B528C-4E89-4266-A25A-72D1FAA4D567}</a:tableStyleId>
              </a:tblPr>
              <a:tblGrid>
                <a:gridCol w="1240150">
                  <a:extLst>
                    <a:ext uri="{9D8B030D-6E8A-4147-A177-3AD203B41FA5}">
                      <a16:colId xmlns:a16="http://schemas.microsoft.com/office/drawing/2014/main" val="20000"/>
                    </a:ext>
                  </a:extLst>
                </a:gridCol>
                <a:gridCol w="1004725">
                  <a:extLst>
                    <a:ext uri="{9D8B030D-6E8A-4147-A177-3AD203B41FA5}">
                      <a16:colId xmlns:a16="http://schemas.microsoft.com/office/drawing/2014/main" val="20001"/>
                    </a:ext>
                  </a:extLst>
                </a:gridCol>
                <a:gridCol w="991650">
                  <a:extLst>
                    <a:ext uri="{9D8B030D-6E8A-4147-A177-3AD203B41FA5}">
                      <a16:colId xmlns:a16="http://schemas.microsoft.com/office/drawing/2014/main" val="20002"/>
                    </a:ext>
                  </a:extLst>
                </a:gridCol>
                <a:gridCol w="1021925">
                  <a:extLst>
                    <a:ext uri="{9D8B030D-6E8A-4147-A177-3AD203B41FA5}">
                      <a16:colId xmlns:a16="http://schemas.microsoft.com/office/drawing/2014/main" val="20003"/>
                    </a:ext>
                  </a:extLst>
                </a:gridCol>
                <a:gridCol w="990725">
                  <a:extLst>
                    <a:ext uri="{9D8B030D-6E8A-4147-A177-3AD203B41FA5}">
                      <a16:colId xmlns:a16="http://schemas.microsoft.com/office/drawing/2014/main" val="20004"/>
                    </a:ext>
                  </a:extLst>
                </a:gridCol>
              </a:tblGrid>
              <a:tr h="852125">
                <a:tc>
                  <a:txBody>
                    <a:bodyPr/>
                    <a:lstStyle/>
                    <a:p>
                      <a:pPr marL="0" lvl="0" indent="0" algn="ctr" rtl="0">
                        <a:spcBef>
                          <a:spcPts val="0"/>
                        </a:spcBef>
                        <a:spcAft>
                          <a:spcPts val="0"/>
                        </a:spcAft>
                        <a:buNone/>
                      </a:pPr>
                      <a:r>
                        <a:rPr lang="en-US" b="1"/>
                        <a:t>    </a:t>
                      </a:r>
                      <a:r>
                        <a:rPr lang="en-US" sz="1300" b="1"/>
                        <a:t>Severity</a:t>
                      </a:r>
                      <a:endParaRPr sz="1300" b="1"/>
                    </a:p>
                    <a:p>
                      <a:pPr marL="0" lvl="0" indent="0" algn="l" rtl="0">
                        <a:spcBef>
                          <a:spcPts val="0"/>
                        </a:spcBef>
                        <a:spcAft>
                          <a:spcPts val="0"/>
                        </a:spcAft>
                        <a:buNone/>
                      </a:pPr>
                      <a:endParaRPr sz="1300" b="1"/>
                    </a:p>
                    <a:p>
                      <a:pPr marL="0" lvl="0" indent="0" algn="l" rtl="0">
                        <a:spcBef>
                          <a:spcPts val="0"/>
                        </a:spcBef>
                        <a:spcAft>
                          <a:spcPts val="0"/>
                        </a:spcAft>
                        <a:buNone/>
                      </a:pPr>
                      <a:endParaRPr sz="1300" b="1"/>
                    </a:p>
                    <a:p>
                      <a:pPr marL="0" lvl="0" indent="0" algn="l" rtl="0">
                        <a:spcBef>
                          <a:spcPts val="0"/>
                        </a:spcBef>
                        <a:spcAft>
                          <a:spcPts val="0"/>
                        </a:spcAft>
                        <a:buNone/>
                      </a:pPr>
                      <a:r>
                        <a:rPr lang="en-US" sz="1300" b="1"/>
                        <a:t>Likelihood</a:t>
                      </a:r>
                      <a:endParaRPr sz="1300" b="1"/>
                    </a:p>
                  </a:txBody>
                  <a:tcPr marL="91425" marR="91425" marT="91425" marB="91425">
                    <a:solidFill>
                      <a:srgbClr val="D9D9D9"/>
                    </a:solidFill>
                  </a:tcPr>
                </a:tc>
                <a:tc>
                  <a:txBody>
                    <a:bodyPr/>
                    <a:lstStyle/>
                    <a:p>
                      <a:pPr marL="0" lvl="0" indent="0" algn="ctr" rtl="0">
                        <a:spcBef>
                          <a:spcPts val="0"/>
                        </a:spcBef>
                        <a:spcAft>
                          <a:spcPts val="0"/>
                        </a:spcAft>
                        <a:buNone/>
                      </a:pPr>
                      <a:r>
                        <a:rPr lang="en-US"/>
                        <a:t>Negligible</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Low</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Medium</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High</a:t>
                      </a:r>
                      <a:endParaRPr/>
                    </a:p>
                  </a:txBody>
                  <a:tcPr marL="91425" marR="91425" marT="91425" marB="91425" anchor="ctr">
                    <a:solidFill>
                      <a:srgbClr val="EFEFEF"/>
                    </a:solidFill>
                  </a:tcPr>
                </a:tc>
                <a:extLst>
                  <a:ext uri="{0D108BD9-81ED-4DB2-BD59-A6C34878D82A}">
                    <a16:rowId xmlns:a16="http://schemas.microsoft.com/office/drawing/2014/main" val="10000"/>
                  </a:ext>
                </a:extLst>
              </a:tr>
              <a:tr h="886875">
                <a:tc>
                  <a:txBody>
                    <a:bodyPr/>
                    <a:lstStyle/>
                    <a:p>
                      <a:pPr marL="0" lvl="0" indent="0" algn="ctr" rtl="0">
                        <a:spcBef>
                          <a:spcPts val="0"/>
                        </a:spcBef>
                        <a:spcAft>
                          <a:spcPts val="0"/>
                        </a:spcAft>
                        <a:buNone/>
                      </a:pPr>
                      <a:r>
                        <a:rPr lang="en-US"/>
                        <a:t>Very 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r>
                        <a:rPr lang="en-US" sz="1800" b="1">
                          <a:solidFill>
                            <a:srgbClr val="5E5E5E"/>
                          </a:solidFill>
                        </a:rPr>
                        <a:t>2</a:t>
                      </a:r>
                      <a:endParaRPr sz="1800" b="1">
                        <a:solidFill>
                          <a:srgbClr val="5E5E5E"/>
                        </a:solidFill>
                      </a:endParaRPr>
                    </a:p>
                  </a:txBody>
                  <a:tcPr marL="91425" marR="91425" marT="91425" marB="91425" anchor="ctr">
                    <a:solidFill>
                      <a:srgbClr val="EA9999"/>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1"/>
                  </a:ext>
                </a:extLst>
              </a:tr>
              <a:tr h="979825">
                <a:tc>
                  <a:txBody>
                    <a:bodyPr/>
                    <a:lstStyle/>
                    <a:p>
                      <a:pPr marL="0" lvl="0" indent="0" algn="ctr" rtl="0">
                        <a:spcBef>
                          <a:spcPts val="0"/>
                        </a:spcBef>
                        <a:spcAft>
                          <a:spcPts val="0"/>
                        </a:spcAft>
                        <a:buNone/>
                      </a:pPr>
                      <a:r>
                        <a:rPr lang="en-US"/>
                        <a:t>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2"/>
                  </a:ext>
                </a:extLst>
              </a:tr>
              <a:tr h="968200">
                <a:tc>
                  <a:txBody>
                    <a:bodyPr/>
                    <a:lstStyle/>
                    <a:p>
                      <a:pPr marL="0" lvl="0" indent="0" algn="ctr" rtl="0">
                        <a:spcBef>
                          <a:spcPts val="0"/>
                        </a:spcBef>
                        <a:spcAft>
                          <a:spcPts val="0"/>
                        </a:spcAft>
                        <a:buNone/>
                      </a:pPr>
                      <a:r>
                        <a:rPr lang="en-US"/>
                        <a:t>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r>
                        <a:rPr lang="en-US" sz="1800" b="1"/>
                        <a:t>2</a:t>
                      </a: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extLst>
                  <a:ext uri="{0D108BD9-81ED-4DB2-BD59-A6C34878D82A}">
                    <a16:rowId xmlns:a16="http://schemas.microsoft.com/office/drawing/2014/main" val="10003"/>
                  </a:ext>
                </a:extLst>
              </a:tr>
              <a:tr h="968200">
                <a:tc>
                  <a:txBody>
                    <a:bodyPr/>
                    <a:lstStyle/>
                    <a:p>
                      <a:pPr marL="0" lvl="0" indent="0" algn="ctr" rtl="0">
                        <a:spcBef>
                          <a:spcPts val="0"/>
                        </a:spcBef>
                        <a:spcAft>
                          <a:spcPts val="0"/>
                        </a:spcAft>
                        <a:buNone/>
                      </a:pPr>
                      <a:r>
                        <a:rPr lang="en-US"/>
                        <a:t>Very 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extLst>
                  <a:ext uri="{0D108BD9-81ED-4DB2-BD59-A6C34878D82A}">
                    <a16:rowId xmlns:a16="http://schemas.microsoft.com/office/drawing/2014/main" val="10004"/>
                  </a:ext>
                </a:extLst>
              </a:tr>
            </a:tbl>
          </a:graphicData>
        </a:graphic>
      </p:graphicFrame>
      <p:cxnSp>
        <p:nvCxnSpPr>
          <p:cNvPr id="755" name="Google Shape;755;g1048da41ab3_1_31"/>
          <p:cNvCxnSpPr/>
          <p:nvPr/>
        </p:nvCxnSpPr>
        <p:spPr>
          <a:xfrm>
            <a:off x="3471413" y="1175300"/>
            <a:ext cx="1230900" cy="987900"/>
          </a:xfrm>
          <a:prstGeom prst="straightConnector1">
            <a:avLst/>
          </a:prstGeom>
          <a:noFill/>
          <a:ln w="28575" cap="flat" cmpd="sng">
            <a:solidFill>
              <a:schemeClr val="dk1"/>
            </a:solidFill>
            <a:prstDash val="solid"/>
            <a:round/>
            <a:headEnd type="none" w="med" len="med"/>
            <a:tailEnd type="none" w="med" len="med"/>
          </a:ln>
        </p:spPr>
      </p:cxnSp>
      <p:cxnSp>
        <p:nvCxnSpPr>
          <p:cNvPr id="756" name="Google Shape;756;g1048da41ab3_1_31"/>
          <p:cNvCxnSpPr/>
          <p:nvPr/>
        </p:nvCxnSpPr>
        <p:spPr>
          <a:xfrm flipH="1">
            <a:off x="6385400" y="2879425"/>
            <a:ext cx="801900" cy="1385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gf7008526ce_11_46"/>
          <p:cNvSpPr txBox="1">
            <a:spLocks noGrp="1"/>
          </p:cNvSpPr>
          <p:nvPr>
            <p:ph type="body" idx="1"/>
          </p:nvPr>
        </p:nvSpPr>
        <p:spPr>
          <a:xfrm>
            <a:off x="838200" y="1401900"/>
            <a:ext cx="6711600" cy="4247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US" b="1"/>
              <a:t>Background: </a:t>
            </a:r>
            <a:r>
              <a:rPr lang="en-US"/>
              <a:t>Blue Origin needs an autonomous camera module that ejects from the New Shepard Booster at Booster/Crew Capsule separation, safely takes images/videos of astronauts in the Crew Capsule with Earth’s horizon in the background, and survives reentry with the intent to be reusable.</a:t>
            </a:r>
            <a:endParaRPr/>
          </a:p>
        </p:txBody>
      </p:sp>
      <p:sp>
        <p:nvSpPr>
          <p:cNvPr id="131" name="Google Shape;131;gf7008526ce_11_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132" name="Google Shape;132;gf7008526ce_11_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07645" y="76200"/>
            <a:ext cx="4096182" cy="6039624"/>
          </a:xfrm>
          <a:prstGeom prst="rect">
            <a:avLst/>
          </a:prstGeom>
          <a:noFill/>
          <a:ln>
            <a:noFill/>
          </a:ln>
        </p:spPr>
      </p:pic>
      <p:pic>
        <p:nvPicPr>
          <p:cNvPr id="134" name="Google Shape;134;gf7008526ce_11_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135" name="Google Shape;135;gf7008526ce_11_46"/>
          <p:cNvSpPr/>
          <p:nvPr/>
        </p:nvSpPr>
        <p:spPr>
          <a:xfrm>
            <a:off x="2971800" y="6361750"/>
            <a:ext cx="1032300" cy="354300"/>
          </a:xfrm>
          <a:prstGeom prst="homePlate">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36" name="Google Shape;136;gf7008526ce_11_46"/>
          <p:cNvSpPr/>
          <p:nvPr/>
        </p:nvSpPr>
        <p:spPr>
          <a:xfrm>
            <a:off x="4004100" y="6361750"/>
            <a:ext cx="10938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37" name="Google Shape;137;gf7008526ce_11_46"/>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38" name="Google Shape;138;gf7008526ce_11_46"/>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39" name="Google Shape;139;gf7008526ce_11_46"/>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40" name="Google Shape;140;gf7008526ce_11_46"/>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141" name="Google Shape;141;gf7008526ce_11_46"/>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SP4CE Motivation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1043785c3f1_0_91"/>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Critical Project Risk 3</a:t>
            </a:r>
            <a:endParaRPr/>
          </a:p>
        </p:txBody>
      </p:sp>
      <p:sp>
        <p:nvSpPr>
          <p:cNvPr id="763" name="Google Shape;763;g1043785c3f1_0_9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graphicFrame>
        <p:nvGraphicFramePr>
          <p:cNvPr id="764" name="Google Shape;764;g1043785c3f1_0_91"/>
          <p:cNvGraphicFramePr/>
          <p:nvPr/>
        </p:nvGraphicFramePr>
        <p:xfrm>
          <a:off x="1066800" y="1664338"/>
          <a:ext cx="10058400" cy="3529300"/>
        </p:xfrm>
        <a:graphic>
          <a:graphicData uri="http://schemas.openxmlformats.org/drawingml/2006/table">
            <a:tbl>
              <a:tblPr>
                <a:noFill/>
                <a:tableStyleId>{05EF9776-B9C8-48AB-82AD-CAF02ED2EC7F}</a:tableStyleId>
              </a:tblPr>
              <a:tblGrid>
                <a:gridCol w="1804800">
                  <a:extLst>
                    <a:ext uri="{9D8B030D-6E8A-4147-A177-3AD203B41FA5}">
                      <a16:colId xmlns:a16="http://schemas.microsoft.com/office/drawing/2014/main" val="20000"/>
                    </a:ext>
                  </a:extLst>
                </a:gridCol>
                <a:gridCol w="8253600">
                  <a:extLst>
                    <a:ext uri="{9D8B030D-6E8A-4147-A177-3AD203B41FA5}">
                      <a16:colId xmlns:a16="http://schemas.microsoft.com/office/drawing/2014/main" val="20001"/>
                    </a:ext>
                  </a:extLst>
                </a:gridCol>
              </a:tblGrid>
              <a:tr h="1097250">
                <a:tc>
                  <a:txBody>
                    <a:bodyPr/>
                    <a:lstStyle/>
                    <a:p>
                      <a:pPr marL="0" lvl="0" indent="0" algn="ctr" rtl="0">
                        <a:spcBef>
                          <a:spcPts val="0"/>
                        </a:spcBef>
                        <a:spcAft>
                          <a:spcPts val="0"/>
                        </a:spcAft>
                        <a:buNone/>
                      </a:pPr>
                      <a:r>
                        <a:rPr lang="en-US" sz="2000" b="1"/>
                        <a:t>Risk Description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solidFill>
                            <a:schemeClr val="dk1"/>
                          </a:solidFill>
                        </a:rPr>
                        <a:t>Camera does not turn on in time for media capture.</a:t>
                      </a:r>
                      <a:endParaRPr sz="2000">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10972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Mitigation Strategy</a:t>
                      </a:r>
                      <a:endParaRPr sz="2000"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Light sensor used to detect if camera screen turns on.</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7924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Related Phase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Media Capture</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5423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CPE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E4: Media Capture</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65" name="Google Shape;765;g1043785c3f1_0_91"/>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766" name="Google Shape;766;g1043785c3f1_0_91"/>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767" name="Google Shape;767;g1043785c3f1_0_91"/>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768" name="Google Shape;768;g1043785c3f1_0_91"/>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769" name="Google Shape;769;g1043785c3f1_0_91"/>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770" name="Google Shape;770;g1043785c3f1_0_91"/>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1048da41ab3_1_45"/>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Risk 3 Placement </a:t>
            </a:r>
            <a:endParaRPr/>
          </a:p>
        </p:txBody>
      </p:sp>
      <p:sp>
        <p:nvSpPr>
          <p:cNvPr id="777" name="Google Shape;777;g1048da41ab3_1_4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
        <p:nvSpPr>
          <p:cNvPr id="778" name="Google Shape;778;g1048da41ab3_1_45"/>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779" name="Google Shape;779;g1048da41ab3_1_45"/>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780" name="Google Shape;780;g1048da41ab3_1_45"/>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781" name="Google Shape;781;g1048da41ab3_1_45"/>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782" name="Google Shape;782;g1048da41ab3_1_45"/>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783" name="Google Shape;783;g1048da41ab3_1_45"/>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784" name="Google Shape;784;g1048da41ab3_1_45"/>
          <p:cNvGraphicFramePr/>
          <p:nvPr/>
        </p:nvGraphicFramePr>
        <p:xfrm>
          <a:off x="3471413" y="1175300"/>
          <a:ext cx="5249175" cy="4793670"/>
        </p:xfrm>
        <a:graphic>
          <a:graphicData uri="http://schemas.openxmlformats.org/drawingml/2006/table">
            <a:tbl>
              <a:tblPr>
                <a:noFill/>
                <a:tableStyleId>{027B528C-4E89-4266-A25A-72D1FAA4D567}</a:tableStyleId>
              </a:tblPr>
              <a:tblGrid>
                <a:gridCol w="1240150">
                  <a:extLst>
                    <a:ext uri="{9D8B030D-6E8A-4147-A177-3AD203B41FA5}">
                      <a16:colId xmlns:a16="http://schemas.microsoft.com/office/drawing/2014/main" val="20000"/>
                    </a:ext>
                  </a:extLst>
                </a:gridCol>
                <a:gridCol w="1004725">
                  <a:extLst>
                    <a:ext uri="{9D8B030D-6E8A-4147-A177-3AD203B41FA5}">
                      <a16:colId xmlns:a16="http://schemas.microsoft.com/office/drawing/2014/main" val="20001"/>
                    </a:ext>
                  </a:extLst>
                </a:gridCol>
                <a:gridCol w="991650">
                  <a:extLst>
                    <a:ext uri="{9D8B030D-6E8A-4147-A177-3AD203B41FA5}">
                      <a16:colId xmlns:a16="http://schemas.microsoft.com/office/drawing/2014/main" val="20002"/>
                    </a:ext>
                  </a:extLst>
                </a:gridCol>
                <a:gridCol w="1021925">
                  <a:extLst>
                    <a:ext uri="{9D8B030D-6E8A-4147-A177-3AD203B41FA5}">
                      <a16:colId xmlns:a16="http://schemas.microsoft.com/office/drawing/2014/main" val="20003"/>
                    </a:ext>
                  </a:extLst>
                </a:gridCol>
                <a:gridCol w="990725">
                  <a:extLst>
                    <a:ext uri="{9D8B030D-6E8A-4147-A177-3AD203B41FA5}">
                      <a16:colId xmlns:a16="http://schemas.microsoft.com/office/drawing/2014/main" val="20004"/>
                    </a:ext>
                  </a:extLst>
                </a:gridCol>
              </a:tblGrid>
              <a:tr h="852125">
                <a:tc>
                  <a:txBody>
                    <a:bodyPr/>
                    <a:lstStyle/>
                    <a:p>
                      <a:pPr marL="0" lvl="0" indent="0" algn="ctr" rtl="0">
                        <a:spcBef>
                          <a:spcPts val="0"/>
                        </a:spcBef>
                        <a:spcAft>
                          <a:spcPts val="0"/>
                        </a:spcAft>
                        <a:buNone/>
                      </a:pPr>
                      <a:r>
                        <a:rPr lang="en-US" b="1"/>
                        <a:t>    </a:t>
                      </a:r>
                      <a:r>
                        <a:rPr lang="en-US" sz="1300" b="1"/>
                        <a:t>Severity</a:t>
                      </a:r>
                      <a:endParaRPr sz="1300" b="1"/>
                    </a:p>
                    <a:p>
                      <a:pPr marL="0" lvl="0" indent="0" algn="l" rtl="0">
                        <a:spcBef>
                          <a:spcPts val="0"/>
                        </a:spcBef>
                        <a:spcAft>
                          <a:spcPts val="0"/>
                        </a:spcAft>
                        <a:buNone/>
                      </a:pPr>
                      <a:endParaRPr sz="1300" b="1"/>
                    </a:p>
                    <a:p>
                      <a:pPr marL="0" lvl="0" indent="0" algn="l" rtl="0">
                        <a:spcBef>
                          <a:spcPts val="0"/>
                        </a:spcBef>
                        <a:spcAft>
                          <a:spcPts val="0"/>
                        </a:spcAft>
                        <a:buNone/>
                      </a:pPr>
                      <a:endParaRPr sz="1300" b="1"/>
                    </a:p>
                    <a:p>
                      <a:pPr marL="0" lvl="0" indent="0" algn="l" rtl="0">
                        <a:spcBef>
                          <a:spcPts val="0"/>
                        </a:spcBef>
                        <a:spcAft>
                          <a:spcPts val="0"/>
                        </a:spcAft>
                        <a:buNone/>
                      </a:pPr>
                      <a:r>
                        <a:rPr lang="en-US" sz="1300" b="1"/>
                        <a:t>Likelihood</a:t>
                      </a:r>
                      <a:endParaRPr sz="1300" b="1"/>
                    </a:p>
                  </a:txBody>
                  <a:tcPr marL="91425" marR="91425" marT="91425" marB="91425">
                    <a:solidFill>
                      <a:srgbClr val="D9D9D9"/>
                    </a:solidFill>
                  </a:tcPr>
                </a:tc>
                <a:tc>
                  <a:txBody>
                    <a:bodyPr/>
                    <a:lstStyle/>
                    <a:p>
                      <a:pPr marL="0" lvl="0" indent="0" algn="ctr" rtl="0">
                        <a:spcBef>
                          <a:spcPts val="0"/>
                        </a:spcBef>
                        <a:spcAft>
                          <a:spcPts val="0"/>
                        </a:spcAft>
                        <a:buNone/>
                      </a:pPr>
                      <a:r>
                        <a:rPr lang="en-US"/>
                        <a:t>Negligible</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Low</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Medium</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High</a:t>
                      </a:r>
                      <a:endParaRPr/>
                    </a:p>
                  </a:txBody>
                  <a:tcPr marL="91425" marR="91425" marT="91425" marB="91425" anchor="ctr">
                    <a:solidFill>
                      <a:srgbClr val="EFEFEF"/>
                    </a:solidFill>
                  </a:tcPr>
                </a:tc>
                <a:extLst>
                  <a:ext uri="{0D108BD9-81ED-4DB2-BD59-A6C34878D82A}">
                    <a16:rowId xmlns:a16="http://schemas.microsoft.com/office/drawing/2014/main" val="10000"/>
                  </a:ext>
                </a:extLst>
              </a:tr>
              <a:tr h="886875">
                <a:tc>
                  <a:txBody>
                    <a:bodyPr/>
                    <a:lstStyle/>
                    <a:p>
                      <a:pPr marL="0" lvl="0" indent="0" algn="ctr" rtl="0">
                        <a:spcBef>
                          <a:spcPts val="0"/>
                        </a:spcBef>
                        <a:spcAft>
                          <a:spcPts val="0"/>
                        </a:spcAft>
                        <a:buNone/>
                      </a:pPr>
                      <a:r>
                        <a:rPr lang="en-US"/>
                        <a:t>Very 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1"/>
                  </a:ext>
                </a:extLst>
              </a:tr>
              <a:tr h="979825">
                <a:tc>
                  <a:txBody>
                    <a:bodyPr/>
                    <a:lstStyle/>
                    <a:p>
                      <a:pPr marL="0" lvl="0" indent="0" algn="ctr" rtl="0">
                        <a:spcBef>
                          <a:spcPts val="0"/>
                        </a:spcBef>
                        <a:spcAft>
                          <a:spcPts val="0"/>
                        </a:spcAft>
                        <a:buNone/>
                      </a:pPr>
                      <a:r>
                        <a:rPr lang="en-US"/>
                        <a:t>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r>
                        <a:rPr lang="en-US" sz="1800" b="1">
                          <a:solidFill>
                            <a:srgbClr val="5E5E5E"/>
                          </a:solidFill>
                        </a:rPr>
                        <a:t>3</a:t>
                      </a:r>
                      <a:endParaRPr sz="1800" b="1">
                        <a:solidFill>
                          <a:srgbClr val="5E5E5E"/>
                        </a:solidFill>
                      </a:endParaRPr>
                    </a:p>
                  </a:txBody>
                  <a:tcPr marL="91425" marR="91425" marT="91425" marB="91425" anchor="ctr">
                    <a:solidFill>
                      <a:srgbClr val="EA9999"/>
                    </a:solidFill>
                  </a:tcPr>
                </a:tc>
                <a:extLst>
                  <a:ext uri="{0D108BD9-81ED-4DB2-BD59-A6C34878D82A}">
                    <a16:rowId xmlns:a16="http://schemas.microsoft.com/office/drawing/2014/main" val="10002"/>
                  </a:ext>
                </a:extLst>
              </a:tr>
              <a:tr h="968200">
                <a:tc>
                  <a:txBody>
                    <a:bodyPr/>
                    <a:lstStyle/>
                    <a:p>
                      <a:pPr marL="0" lvl="0" indent="0" algn="ctr" rtl="0">
                        <a:spcBef>
                          <a:spcPts val="0"/>
                        </a:spcBef>
                        <a:spcAft>
                          <a:spcPts val="0"/>
                        </a:spcAft>
                        <a:buNone/>
                      </a:pPr>
                      <a:r>
                        <a:rPr lang="en-US"/>
                        <a:t>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r>
                        <a:rPr lang="en-US" sz="1800" b="1"/>
                        <a:t>3</a:t>
                      </a: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extLst>
                  <a:ext uri="{0D108BD9-81ED-4DB2-BD59-A6C34878D82A}">
                    <a16:rowId xmlns:a16="http://schemas.microsoft.com/office/drawing/2014/main" val="10003"/>
                  </a:ext>
                </a:extLst>
              </a:tr>
              <a:tr h="968200">
                <a:tc>
                  <a:txBody>
                    <a:bodyPr/>
                    <a:lstStyle/>
                    <a:p>
                      <a:pPr marL="0" lvl="0" indent="0" algn="ctr" rtl="0">
                        <a:spcBef>
                          <a:spcPts val="0"/>
                        </a:spcBef>
                        <a:spcAft>
                          <a:spcPts val="0"/>
                        </a:spcAft>
                        <a:buNone/>
                      </a:pPr>
                      <a:r>
                        <a:rPr lang="en-US"/>
                        <a:t>Very 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extLst>
                  <a:ext uri="{0D108BD9-81ED-4DB2-BD59-A6C34878D82A}">
                    <a16:rowId xmlns:a16="http://schemas.microsoft.com/office/drawing/2014/main" val="10004"/>
                  </a:ext>
                </a:extLst>
              </a:tr>
            </a:tbl>
          </a:graphicData>
        </a:graphic>
      </p:graphicFrame>
      <p:cxnSp>
        <p:nvCxnSpPr>
          <p:cNvPr id="785" name="Google Shape;785;g1048da41ab3_1_45"/>
          <p:cNvCxnSpPr/>
          <p:nvPr/>
        </p:nvCxnSpPr>
        <p:spPr>
          <a:xfrm>
            <a:off x="3471413" y="1175300"/>
            <a:ext cx="1230900" cy="987900"/>
          </a:xfrm>
          <a:prstGeom prst="straightConnector1">
            <a:avLst/>
          </a:prstGeom>
          <a:noFill/>
          <a:ln w="28575" cap="flat" cmpd="sng">
            <a:solidFill>
              <a:schemeClr val="dk1"/>
            </a:solidFill>
            <a:prstDash val="solid"/>
            <a:round/>
            <a:headEnd type="none" w="med" len="med"/>
            <a:tailEnd type="none" w="med" len="med"/>
          </a:ln>
        </p:spPr>
      </p:cxnSp>
      <p:cxnSp>
        <p:nvCxnSpPr>
          <p:cNvPr id="786" name="Google Shape;786;g1048da41ab3_1_45"/>
          <p:cNvCxnSpPr/>
          <p:nvPr/>
        </p:nvCxnSpPr>
        <p:spPr>
          <a:xfrm flipH="1">
            <a:off x="7359150" y="3751150"/>
            <a:ext cx="773100" cy="658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1043785c3f1_0_105"/>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Critical Project Risk 4</a:t>
            </a:r>
            <a:endParaRPr/>
          </a:p>
        </p:txBody>
      </p:sp>
      <p:sp>
        <p:nvSpPr>
          <p:cNvPr id="793" name="Google Shape;793;g1043785c3f1_0_10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graphicFrame>
        <p:nvGraphicFramePr>
          <p:cNvPr id="794" name="Google Shape;794;g1043785c3f1_0_105"/>
          <p:cNvGraphicFramePr/>
          <p:nvPr/>
        </p:nvGraphicFramePr>
        <p:xfrm>
          <a:off x="1012950" y="1664350"/>
          <a:ext cx="10058400" cy="3529300"/>
        </p:xfrm>
        <a:graphic>
          <a:graphicData uri="http://schemas.openxmlformats.org/drawingml/2006/table">
            <a:tbl>
              <a:tblPr>
                <a:noFill/>
                <a:tableStyleId>{05EF9776-B9C8-48AB-82AD-CAF02ED2EC7F}</a:tableStyleId>
              </a:tblPr>
              <a:tblGrid>
                <a:gridCol w="1803250">
                  <a:extLst>
                    <a:ext uri="{9D8B030D-6E8A-4147-A177-3AD203B41FA5}">
                      <a16:colId xmlns:a16="http://schemas.microsoft.com/office/drawing/2014/main" val="20000"/>
                    </a:ext>
                  </a:extLst>
                </a:gridCol>
                <a:gridCol w="8255150">
                  <a:extLst>
                    <a:ext uri="{9D8B030D-6E8A-4147-A177-3AD203B41FA5}">
                      <a16:colId xmlns:a16="http://schemas.microsoft.com/office/drawing/2014/main" val="20001"/>
                    </a:ext>
                  </a:extLst>
                </a:gridCol>
              </a:tblGrid>
              <a:tr h="1097250">
                <a:tc>
                  <a:txBody>
                    <a:bodyPr/>
                    <a:lstStyle/>
                    <a:p>
                      <a:pPr marL="0" lvl="0" indent="0" algn="ctr" rtl="0">
                        <a:spcBef>
                          <a:spcPts val="0"/>
                        </a:spcBef>
                        <a:spcAft>
                          <a:spcPts val="0"/>
                        </a:spcAft>
                        <a:buNone/>
                      </a:pPr>
                      <a:r>
                        <a:rPr lang="en-US" sz="2000" b="1"/>
                        <a:t>Risk Description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solidFill>
                            <a:schemeClr val="dk1"/>
                          </a:solidFill>
                        </a:rPr>
                        <a:t>SP4CE or CCEC module hits the Crew Capsule or Booster.</a:t>
                      </a:r>
                      <a:endParaRPr sz="2000">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10972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Mitigation Strategy</a:t>
                      </a:r>
                      <a:endParaRPr sz="2000"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2000"/>
                    </a:p>
                    <a:p>
                      <a:pPr marL="0" lvl="0" indent="0" algn="ctr" rtl="0">
                        <a:spcBef>
                          <a:spcPts val="0"/>
                        </a:spcBef>
                        <a:spcAft>
                          <a:spcPts val="0"/>
                        </a:spcAft>
                        <a:buNone/>
                      </a:pPr>
                      <a:r>
                        <a:rPr lang="en-US" sz="2000"/>
                        <a:t>Plates and rails used to guide springs during decompression.</a:t>
                      </a:r>
                      <a:endParaRPr sz="2000"/>
                    </a:p>
                    <a:p>
                      <a:pPr marL="457200" lvl="0" indent="0" algn="l" rtl="0">
                        <a:spcBef>
                          <a:spcPts val="0"/>
                        </a:spcBef>
                        <a:spcAft>
                          <a:spcPts val="0"/>
                        </a:spcAft>
                        <a:buNone/>
                      </a:pPr>
                      <a:endParaRPr sz="2000">
                        <a:solidFill>
                          <a:srgbClr val="FF0000"/>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7924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Related Phase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solidFill>
                            <a:schemeClr val="dk1"/>
                          </a:solidFill>
                        </a:rPr>
                        <a:t>Ejection, Reentry</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5423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CPE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E2: Safety</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95" name="Google Shape;795;g1043785c3f1_0_105"/>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796" name="Google Shape;796;g1043785c3f1_0_105"/>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797" name="Google Shape;797;g1043785c3f1_0_105"/>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798" name="Google Shape;798;g1043785c3f1_0_105"/>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799" name="Google Shape;799;g1043785c3f1_0_105"/>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800" name="Google Shape;800;g1043785c3f1_0_105"/>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1048da41ab3_1_59"/>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Risk 4 Placement </a:t>
            </a:r>
            <a:endParaRPr/>
          </a:p>
        </p:txBody>
      </p:sp>
      <p:sp>
        <p:nvSpPr>
          <p:cNvPr id="807" name="Google Shape;807;g1048da41ab3_1_5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
        <p:nvSpPr>
          <p:cNvPr id="808" name="Google Shape;808;g1048da41ab3_1_59"/>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809" name="Google Shape;809;g1048da41ab3_1_59"/>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810" name="Google Shape;810;g1048da41ab3_1_59"/>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811" name="Google Shape;811;g1048da41ab3_1_59"/>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812" name="Google Shape;812;g1048da41ab3_1_59"/>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813" name="Google Shape;813;g1048da41ab3_1_59"/>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814" name="Google Shape;814;g1048da41ab3_1_59"/>
          <p:cNvGraphicFramePr/>
          <p:nvPr/>
        </p:nvGraphicFramePr>
        <p:xfrm>
          <a:off x="3471413" y="1175300"/>
          <a:ext cx="5249175" cy="4793670"/>
        </p:xfrm>
        <a:graphic>
          <a:graphicData uri="http://schemas.openxmlformats.org/drawingml/2006/table">
            <a:tbl>
              <a:tblPr>
                <a:noFill/>
                <a:tableStyleId>{027B528C-4E89-4266-A25A-72D1FAA4D567}</a:tableStyleId>
              </a:tblPr>
              <a:tblGrid>
                <a:gridCol w="1240150">
                  <a:extLst>
                    <a:ext uri="{9D8B030D-6E8A-4147-A177-3AD203B41FA5}">
                      <a16:colId xmlns:a16="http://schemas.microsoft.com/office/drawing/2014/main" val="20000"/>
                    </a:ext>
                  </a:extLst>
                </a:gridCol>
                <a:gridCol w="1004725">
                  <a:extLst>
                    <a:ext uri="{9D8B030D-6E8A-4147-A177-3AD203B41FA5}">
                      <a16:colId xmlns:a16="http://schemas.microsoft.com/office/drawing/2014/main" val="20001"/>
                    </a:ext>
                  </a:extLst>
                </a:gridCol>
                <a:gridCol w="991650">
                  <a:extLst>
                    <a:ext uri="{9D8B030D-6E8A-4147-A177-3AD203B41FA5}">
                      <a16:colId xmlns:a16="http://schemas.microsoft.com/office/drawing/2014/main" val="20002"/>
                    </a:ext>
                  </a:extLst>
                </a:gridCol>
                <a:gridCol w="1021925">
                  <a:extLst>
                    <a:ext uri="{9D8B030D-6E8A-4147-A177-3AD203B41FA5}">
                      <a16:colId xmlns:a16="http://schemas.microsoft.com/office/drawing/2014/main" val="20003"/>
                    </a:ext>
                  </a:extLst>
                </a:gridCol>
                <a:gridCol w="990725">
                  <a:extLst>
                    <a:ext uri="{9D8B030D-6E8A-4147-A177-3AD203B41FA5}">
                      <a16:colId xmlns:a16="http://schemas.microsoft.com/office/drawing/2014/main" val="20004"/>
                    </a:ext>
                  </a:extLst>
                </a:gridCol>
              </a:tblGrid>
              <a:tr h="852125">
                <a:tc>
                  <a:txBody>
                    <a:bodyPr/>
                    <a:lstStyle/>
                    <a:p>
                      <a:pPr marL="0" lvl="0" indent="0" algn="ctr" rtl="0">
                        <a:spcBef>
                          <a:spcPts val="0"/>
                        </a:spcBef>
                        <a:spcAft>
                          <a:spcPts val="0"/>
                        </a:spcAft>
                        <a:buNone/>
                      </a:pPr>
                      <a:r>
                        <a:rPr lang="en-US" b="1"/>
                        <a:t>    </a:t>
                      </a:r>
                      <a:r>
                        <a:rPr lang="en-US" sz="1300" b="1"/>
                        <a:t>Severity</a:t>
                      </a:r>
                      <a:endParaRPr sz="1300" b="1"/>
                    </a:p>
                    <a:p>
                      <a:pPr marL="0" lvl="0" indent="0" algn="l" rtl="0">
                        <a:spcBef>
                          <a:spcPts val="0"/>
                        </a:spcBef>
                        <a:spcAft>
                          <a:spcPts val="0"/>
                        </a:spcAft>
                        <a:buNone/>
                      </a:pPr>
                      <a:endParaRPr sz="1300" b="1"/>
                    </a:p>
                    <a:p>
                      <a:pPr marL="0" lvl="0" indent="0" algn="l" rtl="0">
                        <a:spcBef>
                          <a:spcPts val="0"/>
                        </a:spcBef>
                        <a:spcAft>
                          <a:spcPts val="0"/>
                        </a:spcAft>
                        <a:buNone/>
                      </a:pPr>
                      <a:endParaRPr sz="1300" b="1"/>
                    </a:p>
                    <a:p>
                      <a:pPr marL="0" lvl="0" indent="0" algn="l" rtl="0">
                        <a:spcBef>
                          <a:spcPts val="0"/>
                        </a:spcBef>
                        <a:spcAft>
                          <a:spcPts val="0"/>
                        </a:spcAft>
                        <a:buNone/>
                      </a:pPr>
                      <a:r>
                        <a:rPr lang="en-US" sz="1300" b="1"/>
                        <a:t>Likelihood</a:t>
                      </a:r>
                      <a:endParaRPr sz="1300" b="1"/>
                    </a:p>
                  </a:txBody>
                  <a:tcPr marL="91425" marR="91425" marT="91425" marB="91425">
                    <a:solidFill>
                      <a:srgbClr val="D9D9D9"/>
                    </a:solidFill>
                  </a:tcPr>
                </a:tc>
                <a:tc>
                  <a:txBody>
                    <a:bodyPr/>
                    <a:lstStyle/>
                    <a:p>
                      <a:pPr marL="0" lvl="0" indent="0" algn="ctr" rtl="0">
                        <a:spcBef>
                          <a:spcPts val="0"/>
                        </a:spcBef>
                        <a:spcAft>
                          <a:spcPts val="0"/>
                        </a:spcAft>
                        <a:buNone/>
                      </a:pPr>
                      <a:r>
                        <a:rPr lang="en-US"/>
                        <a:t>Negligible</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Low</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Medium</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High</a:t>
                      </a:r>
                      <a:endParaRPr/>
                    </a:p>
                  </a:txBody>
                  <a:tcPr marL="91425" marR="91425" marT="91425" marB="91425" anchor="ctr">
                    <a:solidFill>
                      <a:srgbClr val="EFEFEF"/>
                    </a:solidFill>
                  </a:tcPr>
                </a:tc>
                <a:extLst>
                  <a:ext uri="{0D108BD9-81ED-4DB2-BD59-A6C34878D82A}">
                    <a16:rowId xmlns:a16="http://schemas.microsoft.com/office/drawing/2014/main" val="10000"/>
                  </a:ext>
                </a:extLst>
              </a:tr>
              <a:tr h="886875">
                <a:tc>
                  <a:txBody>
                    <a:bodyPr/>
                    <a:lstStyle/>
                    <a:p>
                      <a:pPr marL="0" lvl="0" indent="0" algn="ctr" rtl="0">
                        <a:spcBef>
                          <a:spcPts val="0"/>
                        </a:spcBef>
                        <a:spcAft>
                          <a:spcPts val="0"/>
                        </a:spcAft>
                        <a:buNone/>
                      </a:pPr>
                      <a:r>
                        <a:rPr lang="en-US"/>
                        <a:t>Very 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1"/>
                  </a:ext>
                </a:extLst>
              </a:tr>
              <a:tr h="979825">
                <a:tc>
                  <a:txBody>
                    <a:bodyPr/>
                    <a:lstStyle/>
                    <a:p>
                      <a:pPr marL="0" lvl="0" indent="0" algn="ctr" rtl="0">
                        <a:spcBef>
                          <a:spcPts val="0"/>
                        </a:spcBef>
                        <a:spcAft>
                          <a:spcPts val="0"/>
                        </a:spcAft>
                        <a:buNone/>
                      </a:pPr>
                      <a:r>
                        <a:rPr lang="en-US"/>
                        <a:t>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r>
                        <a:rPr lang="en-US" sz="1800" b="1">
                          <a:solidFill>
                            <a:srgbClr val="5E5E5E"/>
                          </a:solidFill>
                        </a:rPr>
                        <a:t>4</a:t>
                      </a:r>
                      <a:endParaRPr sz="1800" b="1">
                        <a:solidFill>
                          <a:srgbClr val="5E5E5E"/>
                        </a:solidFill>
                      </a:endParaRPr>
                    </a:p>
                  </a:txBody>
                  <a:tcPr marL="91425" marR="91425" marT="91425" marB="91425" anchor="ctr">
                    <a:solidFill>
                      <a:srgbClr val="EA9999"/>
                    </a:solidFill>
                  </a:tcPr>
                </a:tc>
                <a:extLst>
                  <a:ext uri="{0D108BD9-81ED-4DB2-BD59-A6C34878D82A}">
                    <a16:rowId xmlns:a16="http://schemas.microsoft.com/office/drawing/2014/main" val="10002"/>
                  </a:ext>
                </a:extLst>
              </a:tr>
              <a:tr h="968200">
                <a:tc>
                  <a:txBody>
                    <a:bodyPr/>
                    <a:lstStyle/>
                    <a:p>
                      <a:pPr marL="0" lvl="0" indent="0" algn="ctr" rtl="0">
                        <a:spcBef>
                          <a:spcPts val="0"/>
                        </a:spcBef>
                        <a:spcAft>
                          <a:spcPts val="0"/>
                        </a:spcAft>
                        <a:buNone/>
                      </a:pPr>
                      <a:r>
                        <a:rPr lang="en-US"/>
                        <a:t>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extLst>
                  <a:ext uri="{0D108BD9-81ED-4DB2-BD59-A6C34878D82A}">
                    <a16:rowId xmlns:a16="http://schemas.microsoft.com/office/drawing/2014/main" val="10003"/>
                  </a:ext>
                </a:extLst>
              </a:tr>
              <a:tr h="968200">
                <a:tc>
                  <a:txBody>
                    <a:bodyPr/>
                    <a:lstStyle/>
                    <a:p>
                      <a:pPr marL="0" lvl="0" indent="0" algn="ctr" rtl="0">
                        <a:spcBef>
                          <a:spcPts val="0"/>
                        </a:spcBef>
                        <a:spcAft>
                          <a:spcPts val="0"/>
                        </a:spcAft>
                        <a:buNone/>
                      </a:pPr>
                      <a:r>
                        <a:rPr lang="en-US"/>
                        <a:t>Very 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r>
                        <a:rPr lang="en-US" sz="1800" b="1"/>
                        <a:t>4</a:t>
                      </a: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extLst>
                  <a:ext uri="{0D108BD9-81ED-4DB2-BD59-A6C34878D82A}">
                    <a16:rowId xmlns:a16="http://schemas.microsoft.com/office/drawing/2014/main" val="10004"/>
                  </a:ext>
                </a:extLst>
              </a:tr>
            </a:tbl>
          </a:graphicData>
        </a:graphic>
      </p:graphicFrame>
      <p:cxnSp>
        <p:nvCxnSpPr>
          <p:cNvPr id="815" name="Google Shape;815;g1048da41ab3_1_59"/>
          <p:cNvCxnSpPr/>
          <p:nvPr/>
        </p:nvCxnSpPr>
        <p:spPr>
          <a:xfrm>
            <a:off x="3471413" y="1175300"/>
            <a:ext cx="1230900" cy="987900"/>
          </a:xfrm>
          <a:prstGeom prst="straightConnector1">
            <a:avLst/>
          </a:prstGeom>
          <a:noFill/>
          <a:ln w="28575" cap="flat" cmpd="sng">
            <a:solidFill>
              <a:schemeClr val="dk1"/>
            </a:solidFill>
            <a:prstDash val="solid"/>
            <a:round/>
            <a:headEnd type="none" w="med" len="med"/>
            <a:tailEnd type="none" w="med" len="med"/>
          </a:ln>
        </p:spPr>
      </p:cxnSp>
      <p:cxnSp>
        <p:nvCxnSpPr>
          <p:cNvPr id="816" name="Google Shape;816;g1048da41ab3_1_59"/>
          <p:cNvCxnSpPr/>
          <p:nvPr/>
        </p:nvCxnSpPr>
        <p:spPr>
          <a:xfrm flipH="1">
            <a:off x="7373550" y="3751150"/>
            <a:ext cx="758700" cy="1603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1043785c3f1_0_118"/>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Critical Project Risk 5</a:t>
            </a:r>
            <a:endParaRPr/>
          </a:p>
        </p:txBody>
      </p:sp>
      <p:sp>
        <p:nvSpPr>
          <p:cNvPr id="823" name="Google Shape;823;g1043785c3f1_0_11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graphicFrame>
        <p:nvGraphicFramePr>
          <p:cNvPr id="824" name="Google Shape;824;g1043785c3f1_0_118"/>
          <p:cNvGraphicFramePr/>
          <p:nvPr/>
        </p:nvGraphicFramePr>
        <p:xfrm>
          <a:off x="1066800" y="1664350"/>
          <a:ext cx="10058400" cy="3529300"/>
        </p:xfrm>
        <a:graphic>
          <a:graphicData uri="http://schemas.openxmlformats.org/drawingml/2006/table">
            <a:tbl>
              <a:tblPr>
                <a:noFill/>
                <a:tableStyleId>{05EF9776-B9C8-48AB-82AD-CAF02ED2EC7F}</a:tableStyleId>
              </a:tblPr>
              <a:tblGrid>
                <a:gridCol w="1788950">
                  <a:extLst>
                    <a:ext uri="{9D8B030D-6E8A-4147-A177-3AD203B41FA5}">
                      <a16:colId xmlns:a16="http://schemas.microsoft.com/office/drawing/2014/main" val="20000"/>
                    </a:ext>
                  </a:extLst>
                </a:gridCol>
                <a:gridCol w="8269450">
                  <a:extLst>
                    <a:ext uri="{9D8B030D-6E8A-4147-A177-3AD203B41FA5}">
                      <a16:colId xmlns:a16="http://schemas.microsoft.com/office/drawing/2014/main" val="20001"/>
                    </a:ext>
                  </a:extLst>
                </a:gridCol>
              </a:tblGrid>
              <a:tr h="1097250">
                <a:tc>
                  <a:txBody>
                    <a:bodyPr/>
                    <a:lstStyle/>
                    <a:p>
                      <a:pPr marL="0" lvl="0" indent="0" algn="ctr" rtl="0">
                        <a:spcBef>
                          <a:spcPts val="0"/>
                        </a:spcBef>
                        <a:spcAft>
                          <a:spcPts val="0"/>
                        </a:spcAft>
                        <a:buNone/>
                      </a:pPr>
                      <a:r>
                        <a:rPr lang="en-US" sz="2000" b="1"/>
                        <a:t>Risk Description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solidFill>
                            <a:schemeClr val="dk1"/>
                          </a:solidFill>
                        </a:rPr>
                        <a:t>CCEC burns in Earth’s atmosphere upon reentry.</a:t>
                      </a:r>
                      <a:endParaRPr sz="2000">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10972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Mitigation Strategy</a:t>
                      </a:r>
                      <a:endParaRPr sz="2000"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Reentry temperature testing conducted in thermal chamber.</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7924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Related Phase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solidFill>
                            <a:schemeClr val="dk1"/>
                          </a:solidFill>
                        </a:rPr>
                        <a:t>Reentry</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5423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CPE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E1: Survival</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825" name="Google Shape;825;g1043785c3f1_0_118"/>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826" name="Google Shape;826;g1043785c3f1_0_118"/>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827" name="Google Shape;827;g1043785c3f1_0_118"/>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828" name="Google Shape;828;g1043785c3f1_0_118"/>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829" name="Google Shape;829;g1043785c3f1_0_118"/>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830" name="Google Shape;830;g1043785c3f1_0_118"/>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1048da41ab3_1_73"/>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Risk 5 Placement </a:t>
            </a:r>
            <a:endParaRPr/>
          </a:p>
        </p:txBody>
      </p:sp>
      <p:sp>
        <p:nvSpPr>
          <p:cNvPr id="837" name="Google Shape;837;g1048da41ab3_1_7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
        <p:nvSpPr>
          <p:cNvPr id="838" name="Google Shape;838;g1048da41ab3_1_73"/>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839" name="Google Shape;839;g1048da41ab3_1_73"/>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840" name="Google Shape;840;g1048da41ab3_1_73"/>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841" name="Google Shape;841;g1048da41ab3_1_73"/>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842" name="Google Shape;842;g1048da41ab3_1_73"/>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843" name="Google Shape;843;g1048da41ab3_1_73"/>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844" name="Google Shape;844;g1048da41ab3_1_73"/>
          <p:cNvGraphicFramePr/>
          <p:nvPr/>
        </p:nvGraphicFramePr>
        <p:xfrm>
          <a:off x="3471413" y="1175300"/>
          <a:ext cx="5249175" cy="4793670"/>
        </p:xfrm>
        <a:graphic>
          <a:graphicData uri="http://schemas.openxmlformats.org/drawingml/2006/table">
            <a:tbl>
              <a:tblPr>
                <a:noFill/>
                <a:tableStyleId>{027B528C-4E89-4266-A25A-72D1FAA4D567}</a:tableStyleId>
              </a:tblPr>
              <a:tblGrid>
                <a:gridCol w="1240150">
                  <a:extLst>
                    <a:ext uri="{9D8B030D-6E8A-4147-A177-3AD203B41FA5}">
                      <a16:colId xmlns:a16="http://schemas.microsoft.com/office/drawing/2014/main" val="20000"/>
                    </a:ext>
                  </a:extLst>
                </a:gridCol>
                <a:gridCol w="1004725">
                  <a:extLst>
                    <a:ext uri="{9D8B030D-6E8A-4147-A177-3AD203B41FA5}">
                      <a16:colId xmlns:a16="http://schemas.microsoft.com/office/drawing/2014/main" val="20001"/>
                    </a:ext>
                  </a:extLst>
                </a:gridCol>
                <a:gridCol w="991650">
                  <a:extLst>
                    <a:ext uri="{9D8B030D-6E8A-4147-A177-3AD203B41FA5}">
                      <a16:colId xmlns:a16="http://schemas.microsoft.com/office/drawing/2014/main" val="20002"/>
                    </a:ext>
                  </a:extLst>
                </a:gridCol>
                <a:gridCol w="1021925">
                  <a:extLst>
                    <a:ext uri="{9D8B030D-6E8A-4147-A177-3AD203B41FA5}">
                      <a16:colId xmlns:a16="http://schemas.microsoft.com/office/drawing/2014/main" val="20003"/>
                    </a:ext>
                  </a:extLst>
                </a:gridCol>
                <a:gridCol w="990725">
                  <a:extLst>
                    <a:ext uri="{9D8B030D-6E8A-4147-A177-3AD203B41FA5}">
                      <a16:colId xmlns:a16="http://schemas.microsoft.com/office/drawing/2014/main" val="20004"/>
                    </a:ext>
                  </a:extLst>
                </a:gridCol>
              </a:tblGrid>
              <a:tr h="852125">
                <a:tc>
                  <a:txBody>
                    <a:bodyPr/>
                    <a:lstStyle/>
                    <a:p>
                      <a:pPr marL="0" lvl="0" indent="0" algn="ctr" rtl="0">
                        <a:spcBef>
                          <a:spcPts val="0"/>
                        </a:spcBef>
                        <a:spcAft>
                          <a:spcPts val="0"/>
                        </a:spcAft>
                        <a:buNone/>
                      </a:pPr>
                      <a:r>
                        <a:rPr lang="en-US" b="1"/>
                        <a:t>    </a:t>
                      </a:r>
                      <a:r>
                        <a:rPr lang="en-US" sz="1300" b="1"/>
                        <a:t>Severity</a:t>
                      </a:r>
                      <a:endParaRPr sz="1300" b="1"/>
                    </a:p>
                    <a:p>
                      <a:pPr marL="0" lvl="0" indent="0" algn="l" rtl="0">
                        <a:spcBef>
                          <a:spcPts val="0"/>
                        </a:spcBef>
                        <a:spcAft>
                          <a:spcPts val="0"/>
                        </a:spcAft>
                        <a:buNone/>
                      </a:pPr>
                      <a:endParaRPr sz="1300" b="1"/>
                    </a:p>
                    <a:p>
                      <a:pPr marL="0" lvl="0" indent="0" algn="l" rtl="0">
                        <a:spcBef>
                          <a:spcPts val="0"/>
                        </a:spcBef>
                        <a:spcAft>
                          <a:spcPts val="0"/>
                        </a:spcAft>
                        <a:buNone/>
                      </a:pPr>
                      <a:endParaRPr sz="1300" b="1"/>
                    </a:p>
                    <a:p>
                      <a:pPr marL="0" lvl="0" indent="0" algn="l" rtl="0">
                        <a:spcBef>
                          <a:spcPts val="0"/>
                        </a:spcBef>
                        <a:spcAft>
                          <a:spcPts val="0"/>
                        </a:spcAft>
                        <a:buNone/>
                      </a:pPr>
                      <a:r>
                        <a:rPr lang="en-US" sz="1300" b="1"/>
                        <a:t>Likelihood</a:t>
                      </a:r>
                      <a:endParaRPr sz="1300" b="1"/>
                    </a:p>
                  </a:txBody>
                  <a:tcPr marL="91425" marR="91425" marT="91425" marB="91425">
                    <a:solidFill>
                      <a:srgbClr val="D9D9D9"/>
                    </a:solidFill>
                  </a:tcPr>
                </a:tc>
                <a:tc>
                  <a:txBody>
                    <a:bodyPr/>
                    <a:lstStyle/>
                    <a:p>
                      <a:pPr marL="0" lvl="0" indent="0" algn="ctr" rtl="0">
                        <a:spcBef>
                          <a:spcPts val="0"/>
                        </a:spcBef>
                        <a:spcAft>
                          <a:spcPts val="0"/>
                        </a:spcAft>
                        <a:buNone/>
                      </a:pPr>
                      <a:r>
                        <a:rPr lang="en-US"/>
                        <a:t>Negligible</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Low</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Medium</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High</a:t>
                      </a:r>
                      <a:endParaRPr/>
                    </a:p>
                  </a:txBody>
                  <a:tcPr marL="91425" marR="91425" marT="91425" marB="91425" anchor="ctr">
                    <a:solidFill>
                      <a:srgbClr val="EFEFEF"/>
                    </a:solidFill>
                  </a:tcPr>
                </a:tc>
                <a:extLst>
                  <a:ext uri="{0D108BD9-81ED-4DB2-BD59-A6C34878D82A}">
                    <a16:rowId xmlns:a16="http://schemas.microsoft.com/office/drawing/2014/main" val="10000"/>
                  </a:ext>
                </a:extLst>
              </a:tr>
              <a:tr h="886875">
                <a:tc>
                  <a:txBody>
                    <a:bodyPr/>
                    <a:lstStyle/>
                    <a:p>
                      <a:pPr marL="0" lvl="0" indent="0" algn="ctr" rtl="0">
                        <a:spcBef>
                          <a:spcPts val="0"/>
                        </a:spcBef>
                        <a:spcAft>
                          <a:spcPts val="0"/>
                        </a:spcAft>
                        <a:buNone/>
                      </a:pPr>
                      <a:r>
                        <a:rPr lang="en-US"/>
                        <a:t>Very 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1"/>
                  </a:ext>
                </a:extLst>
              </a:tr>
              <a:tr h="979825">
                <a:tc>
                  <a:txBody>
                    <a:bodyPr/>
                    <a:lstStyle/>
                    <a:p>
                      <a:pPr marL="0" lvl="0" indent="0" algn="ctr" rtl="0">
                        <a:spcBef>
                          <a:spcPts val="0"/>
                        </a:spcBef>
                        <a:spcAft>
                          <a:spcPts val="0"/>
                        </a:spcAft>
                        <a:buNone/>
                      </a:pPr>
                      <a:r>
                        <a:rPr lang="en-US"/>
                        <a:t>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2"/>
                  </a:ext>
                </a:extLst>
              </a:tr>
              <a:tr h="968200">
                <a:tc>
                  <a:txBody>
                    <a:bodyPr/>
                    <a:lstStyle/>
                    <a:p>
                      <a:pPr marL="0" lvl="0" indent="0" algn="ctr" rtl="0">
                        <a:spcBef>
                          <a:spcPts val="0"/>
                        </a:spcBef>
                        <a:spcAft>
                          <a:spcPts val="0"/>
                        </a:spcAft>
                        <a:buNone/>
                      </a:pPr>
                      <a:r>
                        <a:rPr lang="en-US"/>
                        <a:t>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r>
                        <a:rPr lang="en-US" sz="1800" b="1">
                          <a:solidFill>
                            <a:srgbClr val="888888"/>
                          </a:solidFill>
                        </a:rPr>
                        <a:t>5</a:t>
                      </a:r>
                      <a:endParaRPr sz="1800" b="1">
                        <a:solidFill>
                          <a:srgbClr val="888888"/>
                        </a:solidFill>
                      </a:endParaRPr>
                    </a:p>
                  </a:txBody>
                  <a:tcPr marL="91425" marR="91425" marT="91425" marB="91425" anchor="ctr">
                    <a:solidFill>
                      <a:srgbClr val="F9CB9C"/>
                    </a:solidFill>
                  </a:tcPr>
                </a:tc>
                <a:extLst>
                  <a:ext uri="{0D108BD9-81ED-4DB2-BD59-A6C34878D82A}">
                    <a16:rowId xmlns:a16="http://schemas.microsoft.com/office/drawing/2014/main" val="10003"/>
                  </a:ext>
                </a:extLst>
              </a:tr>
              <a:tr h="968200">
                <a:tc>
                  <a:txBody>
                    <a:bodyPr/>
                    <a:lstStyle/>
                    <a:p>
                      <a:pPr marL="0" lvl="0" indent="0" algn="ctr" rtl="0">
                        <a:spcBef>
                          <a:spcPts val="0"/>
                        </a:spcBef>
                        <a:spcAft>
                          <a:spcPts val="0"/>
                        </a:spcAft>
                        <a:buNone/>
                      </a:pPr>
                      <a:r>
                        <a:rPr lang="en-US"/>
                        <a:t>Very 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r>
                        <a:rPr lang="en-US" sz="1800" b="1"/>
                        <a:t>5</a:t>
                      </a: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extLst>
                  <a:ext uri="{0D108BD9-81ED-4DB2-BD59-A6C34878D82A}">
                    <a16:rowId xmlns:a16="http://schemas.microsoft.com/office/drawing/2014/main" val="10004"/>
                  </a:ext>
                </a:extLst>
              </a:tr>
            </a:tbl>
          </a:graphicData>
        </a:graphic>
      </p:graphicFrame>
      <p:cxnSp>
        <p:nvCxnSpPr>
          <p:cNvPr id="845" name="Google Shape;845;g1048da41ab3_1_73"/>
          <p:cNvCxnSpPr/>
          <p:nvPr/>
        </p:nvCxnSpPr>
        <p:spPr>
          <a:xfrm>
            <a:off x="3471413" y="1175300"/>
            <a:ext cx="1230900" cy="987900"/>
          </a:xfrm>
          <a:prstGeom prst="straightConnector1">
            <a:avLst/>
          </a:prstGeom>
          <a:noFill/>
          <a:ln w="28575" cap="flat" cmpd="sng">
            <a:solidFill>
              <a:schemeClr val="dk1"/>
            </a:solidFill>
            <a:prstDash val="solid"/>
            <a:round/>
            <a:headEnd type="none" w="med" len="med"/>
            <a:tailEnd type="none" w="med" len="med"/>
          </a:ln>
        </p:spPr>
      </p:cxnSp>
      <p:cxnSp>
        <p:nvCxnSpPr>
          <p:cNvPr id="846" name="Google Shape;846;g1048da41ab3_1_73"/>
          <p:cNvCxnSpPr/>
          <p:nvPr/>
        </p:nvCxnSpPr>
        <p:spPr>
          <a:xfrm flipH="1">
            <a:off x="7373400" y="4696075"/>
            <a:ext cx="730200" cy="658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1043785c3f1_0_131"/>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Critical Project Risk 6</a:t>
            </a:r>
            <a:endParaRPr/>
          </a:p>
        </p:txBody>
      </p:sp>
      <p:sp>
        <p:nvSpPr>
          <p:cNvPr id="853" name="Google Shape;853;g1043785c3f1_0_13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graphicFrame>
        <p:nvGraphicFramePr>
          <p:cNvPr id="854" name="Google Shape;854;g1043785c3f1_0_131"/>
          <p:cNvGraphicFramePr/>
          <p:nvPr/>
        </p:nvGraphicFramePr>
        <p:xfrm>
          <a:off x="878125" y="1664350"/>
          <a:ext cx="10435750" cy="3529300"/>
        </p:xfrm>
        <a:graphic>
          <a:graphicData uri="http://schemas.openxmlformats.org/drawingml/2006/table">
            <a:tbl>
              <a:tblPr>
                <a:noFill/>
                <a:tableStyleId>{05EF9776-B9C8-48AB-82AD-CAF02ED2EC7F}</a:tableStyleId>
              </a:tblPr>
              <a:tblGrid>
                <a:gridCol w="1781775">
                  <a:extLst>
                    <a:ext uri="{9D8B030D-6E8A-4147-A177-3AD203B41FA5}">
                      <a16:colId xmlns:a16="http://schemas.microsoft.com/office/drawing/2014/main" val="20000"/>
                    </a:ext>
                  </a:extLst>
                </a:gridCol>
                <a:gridCol w="8653975">
                  <a:extLst>
                    <a:ext uri="{9D8B030D-6E8A-4147-A177-3AD203B41FA5}">
                      <a16:colId xmlns:a16="http://schemas.microsoft.com/office/drawing/2014/main" val="20001"/>
                    </a:ext>
                  </a:extLst>
                </a:gridCol>
              </a:tblGrid>
              <a:tr h="1097250">
                <a:tc>
                  <a:txBody>
                    <a:bodyPr/>
                    <a:lstStyle/>
                    <a:p>
                      <a:pPr marL="0" lvl="0" indent="0" algn="ctr" rtl="0">
                        <a:spcBef>
                          <a:spcPts val="0"/>
                        </a:spcBef>
                        <a:spcAft>
                          <a:spcPts val="0"/>
                        </a:spcAft>
                        <a:buNone/>
                      </a:pPr>
                      <a:r>
                        <a:rPr lang="en-US" sz="2000" b="1"/>
                        <a:t>Risk Description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solidFill>
                            <a:schemeClr val="dk1"/>
                          </a:solidFill>
                        </a:rPr>
                        <a:t>Camera lens damaged due to the space environment.</a:t>
                      </a:r>
                      <a:endParaRPr sz="2000">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10972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Mitigation Strategy</a:t>
                      </a:r>
                      <a:endParaRPr sz="2000"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Cold temperature testing conducted with dry ice in cooler.</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7924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Related Phase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solidFill>
                            <a:schemeClr val="dk1"/>
                          </a:solidFill>
                        </a:rPr>
                        <a:t>Media Capture</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542350">
                <a:tc>
                  <a:txBody>
                    <a:bodyPr/>
                    <a:lstStyle/>
                    <a:p>
                      <a:pPr marL="0" lvl="0" indent="0" algn="ctr" rtl="0">
                        <a:spcBef>
                          <a:spcPts val="0"/>
                        </a:spcBef>
                        <a:spcAft>
                          <a:spcPts val="0"/>
                        </a:spcAft>
                        <a:buClr>
                          <a:schemeClr val="dk1"/>
                        </a:buClr>
                        <a:buSzPts val="1100"/>
                        <a:buFont typeface="Arial"/>
                        <a:buNone/>
                      </a:pPr>
                      <a:r>
                        <a:rPr lang="en-US" sz="2000" b="1">
                          <a:solidFill>
                            <a:schemeClr val="dk1"/>
                          </a:solidFill>
                        </a:rPr>
                        <a:t>CPE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a:t>E1: Survival, E4: Media Capture</a:t>
                      </a:r>
                      <a:endParaRPr sz="20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855" name="Google Shape;855;g1043785c3f1_0_131"/>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856" name="Google Shape;856;g1043785c3f1_0_131"/>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857" name="Google Shape;857;g1043785c3f1_0_131"/>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858" name="Google Shape;858;g1043785c3f1_0_131"/>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859" name="Google Shape;859;g1043785c3f1_0_131"/>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860" name="Google Shape;860;g1043785c3f1_0_131"/>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1048da41ab3_1_87"/>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Risk 6 Placement</a:t>
            </a:r>
            <a:endParaRPr/>
          </a:p>
        </p:txBody>
      </p:sp>
      <p:sp>
        <p:nvSpPr>
          <p:cNvPr id="867" name="Google Shape;867;g1048da41ab3_1_8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
        <p:nvSpPr>
          <p:cNvPr id="868" name="Google Shape;868;g1048da41ab3_1_87"/>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869" name="Google Shape;869;g1048da41ab3_1_87"/>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870" name="Google Shape;870;g1048da41ab3_1_87"/>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871" name="Google Shape;871;g1048da41ab3_1_87"/>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872" name="Google Shape;872;g1048da41ab3_1_87"/>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873" name="Google Shape;873;g1048da41ab3_1_87"/>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874" name="Google Shape;874;g1048da41ab3_1_87"/>
          <p:cNvGraphicFramePr/>
          <p:nvPr/>
        </p:nvGraphicFramePr>
        <p:xfrm>
          <a:off x="3471413" y="1175300"/>
          <a:ext cx="5249175" cy="4793670"/>
        </p:xfrm>
        <a:graphic>
          <a:graphicData uri="http://schemas.openxmlformats.org/drawingml/2006/table">
            <a:tbl>
              <a:tblPr>
                <a:noFill/>
                <a:tableStyleId>{027B528C-4E89-4266-A25A-72D1FAA4D567}</a:tableStyleId>
              </a:tblPr>
              <a:tblGrid>
                <a:gridCol w="1240150">
                  <a:extLst>
                    <a:ext uri="{9D8B030D-6E8A-4147-A177-3AD203B41FA5}">
                      <a16:colId xmlns:a16="http://schemas.microsoft.com/office/drawing/2014/main" val="20000"/>
                    </a:ext>
                  </a:extLst>
                </a:gridCol>
                <a:gridCol w="1004725">
                  <a:extLst>
                    <a:ext uri="{9D8B030D-6E8A-4147-A177-3AD203B41FA5}">
                      <a16:colId xmlns:a16="http://schemas.microsoft.com/office/drawing/2014/main" val="20001"/>
                    </a:ext>
                  </a:extLst>
                </a:gridCol>
                <a:gridCol w="991650">
                  <a:extLst>
                    <a:ext uri="{9D8B030D-6E8A-4147-A177-3AD203B41FA5}">
                      <a16:colId xmlns:a16="http://schemas.microsoft.com/office/drawing/2014/main" val="20002"/>
                    </a:ext>
                  </a:extLst>
                </a:gridCol>
                <a:gridCol w="1021925">
                  <a:extLst>
                    <a:ext uri="{9D8B030D-6E8A-4147-A177-3AD203B41FA5}">
                      <a16:colId xmlns:a16="http://schemas.microsoft.com/office/drawing/2014/main" val="20003"/>
                    </a:ext>
                  </a:extLst>
                </a:gridCol>
                <a:gridCol w="990725">
                  <a:extLst>
                    <a:ext uri="{9D8B030D-6E8A-4147-A177-3AD203B41FA5}">
                      <a16:colId xmlns:a16="http://schemas.microsoft.com/office/drawing/2014/main" val="20004"/>
                    </a:ext>
                  </a:extLst>
                </a:gridCol>
              </a:tblGrid>
              <a:tr h="852125">
                <a:tc>
                  <a:txBody>
                    <a:bodyPr/>
                    <a:lstStyle/>
                    <a:p>
                      <a:pPr marL="0" lvl="0" indent="0" algn="ctr" rtl="0">
                        <a:spcBef>
                          <a:spcPts val="0"/>
                        </a:spcBef>
                        <a:spcAft>
                          <a:spcPts val="0"/>
                        </a:spcAft>
                        <a:buNone/>
                      </a:pPr>
                      <a:r>
                        <a:rPr lang="en-US" b="1"/>
                        <a:t>    </a:t>
                      </a:r>
                      <a:r>
                        <a:rPr lang="en-US" sz="1300" b="1"/>
                        <a:t>Severity</a:t>
                      </a:r>
                      <a:endParaRPr sz="1300" b="1"/>
                    </a:p>
                    <a:p>
                      <a:pPr marL="0" lvl="0" indent="0" algn="l" rtl="0">
                        <a:spcBef>
                          <a:spcPts val="0"/>
                        </a:spcBef>
                        <a:spcAft>
                          <a:spcPts val="0"/>
                        </a:spcAft>
                        <a:buNone/>
                      </a:pPr>
                      <a:endParaRPr sz="1300" b="1"/>
                    </a:p>
                    <a:p>
                      <a:pPr marL="0" lvl="0" indent="0" algn="l" rtl="0">
                        <a:spcBef>
                          <a:spcPts val="0"/>
                        </a:spcBef>
                        <a:spcAft>
                          <a:spcPts val="0"/>
                        </a:spcAft>
                        <a:buNone/>
                      </a:pPr>
                      <a:endParaRPr sz="1300" b="1"/>
                    </a:p>
                    <a:p>
                      <a:pPr marL="0" lvl="0" indent="0" algn="l" rtl="0">
                        <a:spcBef>
                          <a:spcPts val="0"/>
                        </a:spcBef>
                        <a:spcAft>
                          <a:spcPts val="0"/>
                        </a:spcAft>
                        <a:buNone/>
                      </a:pPr>
                      <a:r>
                        <a:rPr lang="en-US" sz="1300" b="1"/>
                        <a:t>Likelihood</a:t>
                      </a:r>
                      <a:endParaRPr sz="1300" b="1"/>
                    </a:p>
                  </a:txBody>
                  <a:tcPr marL="91425" marR="91425" marT="91425" marB="91425">
                    <a:solidFill>
                      <a:srgbClr val="D9D9D9"/>
                    </a:solidFill>
                  </a:tcPr>
                </a:tc>
                <a:tc>
                  <a:txBody>
                    <a:bodyPr/>
                    <a:lstStyle/>
                    <a:p>
                      <a:pPr marL="0" lvl="0" indent="0" algn="ctr" rtl="0">
                        <a:spcBef>
                          <a:spcPts val="0"/>
                        </a:spcBef>
                        <a:spcAft>
                          <a:spcPts val="0"/>
                        </a:spcAft>
                        <a:buNone/>
                      </a:pPr>
                      <a:r>
                        <a:rPr lang="en-US" dirty="0"/>
                        <a:t>Negligible</a:t>
                      </a:r>
                      <a:endParaRPr dirty="0"/>
                    </a:p>
                  </a:txBody>
                  <a:tcPr marL="91425" marR="91425" marT="91425" marB="91425" anchor="ctr">
                    <a:solidFill>
                      <a:srgbClr val="EFEFEF"/>
                    </a:solidFill>
                  </a:tcPr>
                </a:tc>
                <a:tc>
                  <a:txBody>
                    <a:bodyPr/>
                    <a:lstStyle/>
                    <a:p>
                      <a:pPr marL="0" lvl="0" indent="0" algn="ctr" rtl="0">
                        <a:spcBef>
                          <a:spcPts val="0"/>
                        </a:spcBef>
                        <a:spcAft>
                          <a:spcPts val="0"/>
                        </a:spcAft>
                        <a:buNone/>
                      </a:pPr>
                      <a:r>
                        <a:rPr lang="en-US"/>
                        <a:t>Low</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Medium</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High</a:t>
                      </a:r>
                      <a:endParaRPr/>
                    </a:p>
                  </a:txBody>
                  <a:tcPr marL="91425" marR="91425" marT="91425" marB="91425" anchor="ctr">
                    <a:solidFill>
                      <a:srgbClr val="EFEFEF"/>
                    </a:solidFill>
                  </a:tcPr>
                </a:tc>
                <a:extLst>
                  <a:ext uri="{0D108BD9-81ED-4DB2-BD59-A6C34878D82A}">
                    <a16:rowId xmlns:a16="http://schemas.microsoft.com/office/drawing/2014/main" val="10000"/>
                  </a:ext>
                </a:extLst>
              </a:tr>
              <a:tr h="886875">
                <a:tc>
                  <a:txBody>
                    <a:bodyPr/>
                    <a:lstStyle/>
                    <a:p>
                      <a:pPr marL="0" lvl="0" indent="0" algn="ctr" rtl="0">
                        <a:spcBef>
                          <a:spcPts val="0"/>
                        </a:spcBef>
                        <a:spcAft>
                          <a:spcPts val="0"/>
                        </a:spcAft>
                        <a:buNone/>
                      </a:pPr>
                      <a:r>
                        <a:rPr lang="en-US"/>
                        <a:t>Very 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dirty="0"/>
                    </a:p>
                  </a:txBody>
                  <a:tcPr marL="91425" marR="91425" marT="91425" marB="91425" anchor="ctr">
                    <a:solidFill>
                      <a:srgbClr val="F9CB9C"/>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1"/>
                  </a:ext>
                </a:extLst>
              </a:tr>
              <a:tr h="979825">
                <a:tc>
                  <a:txBody>
                    <a:bodyPr/>
                    <a:lstStyle/>
                    <a:p>
                      <a:pPr marL="0" lvl="0" indent="0" algn="ctr" rtl="0">
                        <a:spcBef>
                          <a:spcPts val="0"/>
                        </a:spcBef>
                        <a:spcAft>
                          <a:spcPts val="0"/>
                        </a:spcAft>
                        <a:buNone/>
                      </a:pPr>
                      <a:r>
                        <a:rPr lang="en-US"/>
                        <a:t>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r>
                        <a:rPr lang="en-US" sz="1800" b="1">
                          <a:solidFill>
                            <a:srgbClr val="888888"/>
                          </a:solidFill>
                        </a:rPr>
                        <a:t>6</a:t>
                      </a:r>
                      <a:endParaRPr sz="1800" b="1">
                        <a:solidFill>
                          <a:srgbClr val="888888"/>
                        </a:solidFill>
                      </a:endParaRPr>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2"/>
                  </a:ext>
                </a:extLst>
              </a:tr>
              <a:tr h="968200">
                <a:tc>
                  <a:txBody>
                    <a:bodyPr/>
                    <a:lstStyle/>
                    <a:p>
                      <a:pPr marL="0" lvl="0" indent="0" algn="ctr" rtl="0">
                        <a:spcBef>
                          <a:spcPts val="0"/>
                        </a:spcBef>
                        <a:spcAft>
                          <a:spcPts val="0"/>
                        </a:spcAft>
                        <a:buNone/>
                      </a:pPr>
                      <a:r>
                        <a:rPr lang="en-US"/>
                        <a:t>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r>
                        <a:rPr lang="en-US" sz="1800" b="1"/>
                        <a:t>6</a:t>
                      </a: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extLst>
                  <a:ext uri="{0D108BD9-81ED-4DB2-BD59-A6C34878D82A}">
                    <a16:rowId xmlns:a16="http://schemas.microsoft.com/office/drawing/2014/main" val="10003"/>
                  </a:ext>
                </a:extLst>
              </a:tr>
              <a:tr h="968200">
                <a:tc>
                  <a:txBody>
                    <a:bodyPr/>
                    <a:lstStyle/>
                    <a:p>
                      <a:pPr marL="0" lvl="0" indent="0" algn="ctr" rtl="0">
                        <a:spcBef>
                          <a:spcPts val="0"/>
                        </a:spcBef>
                        <a:spcAft>
                          <a:spcPts val="0"/>
                        </a:spcAft>
                        <a:buNone/>
                      </a:pPr>
                      <a:r>
                        <a:rPr lang="en-US"/>
                        <a:t>Very 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dirty="0"/>
                    </a:p>
                  </a:txBody>
                  <a:tcPr marL="91425" marR="91425" marT="91425" marB="91425" anchor="ctr">
                    <a:solidFill>
                      <a:srgbClr val="FFE599"/>
                    </a:solidFill>
                  </a:tcPr>
                </a:tc>
                <a:extLst>
                  <a:ext uri="{0D108BD9-81ED-4DB2-BD59-A6C34878D82A}">
                    <a16:rowId xmlns:a16="http://schemas.microsoft.com/office/drawing/2014/main" val="10004"/>
                  </a:ext>
                </a:extLst>
              </a:tr>
            </a:tbl>
          </a:graphicData>
        </a:graphic>
      </p:graphicFrame>
      <p:cxnSp>
        <p:nvCxnSpPr>
          <p:cNvPr id="875" name="Google Shape;875;g1048da41ab3_1_87"/>
          <p:cNvCxnSpPr/>
          <p:nvPr/>
        </p:nvCxnSpPr>
        <p:spPr>
          <a:xfrm>
            <a:off x="3471413" y="1175300"/>
            <a:ext cx="1230900" cy="987900"/>
          </a:xfrm>
          <a:prstGeom prst="straightConnector1">
            <a:avLst/>
          </a:prstGeom>
          <a:noFill/>
          <a:ln w="28575" cap="flat" cmpd="sng">
            <a:solidFill>
              <a:schemeClr val="dk1"/>
            </a:solidFill>
            <a:prstDash val="solid"/>
            <a:round/>
            <a:headEnd type="none" w="med" len="med"/>
            <a:tailEnd type="none" w="med" len="med"/>
          </a:ln>
        </p:spPr>
      </p:cxnSp>
      <p:cxnSp>
        <p:nvCxnSpPr>
          <p:cNvPr id="876" name="Google Shape;876;g1048da41ab3_1_87"/>
          <p:cNvCxnSpPr/>
          <p:nvPr/>
        </p:nvCxnSpPr>
        <p:spPr>
          <a:xfrm flipH="1">
            <a:off x="6213425" y="3808400"/>
            <a:ext cx="300" cy="486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1048da41ab3_1_133"/>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Risk Matrix </a:t>
            </a:r>
            <a:endParaRPr/>
          </a:p>
        </p:txBody>
      </p:sp>
      <p:sp>
        <p:nvSpPr>
          <p:cNvPr id="883" name="Google Shape;883;g1048da41ab3_1_13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
        <p:nvSpPr>
          <p:cNvPr id="884" name="Google Shape;884;g1048da41ab3_1_133"/>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885" name="Google Shape;885;g1048da41ab3_1_133"/>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886" name="Google Shape;886;g1048da41ab3_1_133"/>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887" name="Google Shape;887;g1048da41ab3_1_133"/>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888" name="Google Shape;888;g1048da41ab3_1_133"/>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889" name="Google Shape;889;g1048da41ab3_1_133"/>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890" name="Google Shape;890;g1048da41ab3_1_133"/>
          <p:cNvGraphicFramePr/>
          <p:nvPr/>
        </p:nvGraphicFramePr>
        <p:xfrm>
          <a:off x="5902413" y="1218250"/>
          <a:ext cx="3000000" cy="3000000"/>
        </p:xfrm>
        <a:graphic>
          <a:graphicData uri="http://schemas.openxmlformats.org/drawingml/2006/table">
            <a:tbl>
              <a:tblPr>
                <a:noFill/>
                <a:tableStyleId>{027B528C-4E89-4266-A25A-72D1FAA4D567}</a:tableStyleId>
              </a:tblPr>
              <a:tblGrid>
                <a:gridCol w="1240150">
                  <a:extLst>
                    <a:ext uri="{9D8B030D-6E8A-4147-A177-3AD203B41FA5}">
                      <a16:colId xmlns:a16="http://schemas.microsoft.com/office/drawing/2014/main" val="20000"/>
                    </a:ext>
                  </a:extLst>
                </a:gridCol>
                <a:gridCol w="1004725">
                  <a:extLst>
                    <a:ext uri="{9D8B030D-6E8A-4147-A177-3AD203B41FA5}">
                      <a16:colId xmlns:a16="http://schemas.microsoft.com/office/drawing/2014/main" val="20001"/>
                    </a:ext>
                  </a:extLst>
                </a:gridCol>
                <a:gridCol w="991650">
                  <a:extLst>
                    <a:ext uri="{9D8B030D-6E8A-4147-A177-3AD203B41FA5}">
                      <a16:colId xmlns:a16="http://schemas.microsoft.com/office/drawing/2014/main" val="20002"/>
                    </a:ext>
                  </a:extLst>
                </a:gridCol>
                <a:gridCol w="1021925">
                  <a:extLst>
                    <a:ext uri="{9D8B030D-6E8A-4147-A177-3AD203B41FA5}">
                      <a16:colId xmlns:a16="http://schemas.microsoft.com/office/drawing/2014/main" val="20003"/>
                    </a:ext>
                  </a:extLst>
                </a:gridCol>
                <a:gridCol w="990725">
                  <a:extLst>
                    <a:ext uri="{9D8B030D-6E8A-4147-A177-3AD203B41FA5}">
                      <a16:colId xmlns:a16="http://schemas.microsoft.com/office/drawing/2014/main" val="20004"/>
                    </a:ext>
                  </a:extLst>
                </a:gridCol>
              </a:tblGrid>
              <a:tr h="852125">
                <a:tc>
                  <a:txBody>
                    <a:bodyPr/>
                    <a:lstStyle/>
                    <a:p>
                      <a:pPr marL="0" lvl="0" indent="0" algn="ctr" rtl="0">
                        <a:spcBef>
                          <a:spcPts val="0"/>
                        </a:spcBef>
                        <a:spcAft>
                          <a:spcPts val="0"/>
                        </a:spcAft>
                        <a:buNone/>
                      </a:pPr>
                      <a:r>
                        <a:rPr lang="en-US" b="1"/>
                        <a:t>    </a:t>
                      </a:r>
                      <a:r>
                        <a:rPr lang="en-US" sz="1300" b="1"/>
                        <a:t>Severity</a:t>
                      </a:r>
                      <a:endParaRPr sz="1300" b="1"/>
                    </a:p>
                    <a:p>
                      <a:pPr marL="0" lvl="0" indent="0" algn="l" rtl="0">
                        <a:spcBef>
                          <a:spcPts val="0"/>
                        </a:spcBef>
                        <a:spcAft>
                          <a:spcPts val="0"/>
                        </a:spcAft>
                        <a:buNone/>
                      </a:pPr>
                      <a:endParaRPr sz="1300" b="1"/>
                    </a:p>
                    <a:p>
                      <a:pPr marL="0" lvl="0" indent="0" algn="l" rtl="0">
                        <a:spcBef>
                          <a:spcPts val="0"/>
                        </a:spcBef>
                        <a:spcAft>
                          <a:spcPts val="0"/>
                        </a:spcAft>
                        <a:buNone/>
                      </a:pPr>
                      <a:endParaRPr sz="1300" b="1"/>
                    </a:p>
                    <a:p>
                      <a:pPr marL="0" lvl="0" indent="0" algn="l" rtl="0">
                        <a:spcBef>
                          <a:spcPts val="0"/>
                        </a:spcBef>
                        <a:spcAft>
                          <a:spcPts val="0"/>
                        </a:spcAft>
                        <a:buNone/>
                      </a:pPr>
                      <a:r>
                        <a:rPr lang="en-US" sz="1300" b="1"/>
                        <a:t>Likelihood</a:t>
                      </a:r>
                      <a:endParaRPr sz="1300" b="1"/>
                    </a:p>
                  </a:txBody>
                  <a:tcPr marL="91425" marR="91425" marT="91425" marB="91425">
                    <a:solidFill>
                      <a:srgbClr val="D9D9D9"/>
                    </a:solidFill>
                  </a:tcPr>
                </a:tc>
                <a:tc>
                  <a:txBody>
                    <a:bodyPr/>
                    <a:lstStyle/>
                    <a:p>
                      <a:pPr marL="0" lvl="0" indent="0" algn="ctr" rtl="0">
                        <a:spcBef>
                          <a:spcPts val="0"/>
                        </a:spcBef>
                        <a:spcAft>
                          <a:spcPts val="0"/>
                        </a:spcAft>
                        <a:buNone/>
                      </a:pPr>
                      <a:r>
                        <a:rPr lang="en-US"/>
                        <a:t>Negligible</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Low</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Medium</a:t>
                      </a:r>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a:t>High</a:t>
                      </a:r>
                      <a:endParaRPr/>
                    </a:p>
                  </a:txBody>
                  <a:tcPr marL="91425" marR="91425" marT="91425" marB="91425" anchor="ctr">
                    <a:solidFill>
                      <a:srgbClr val="EFEFEF"/>
                    </a:solidFill>
                  </a:tcPr>
                </a:tc>
                <a:extLst>
                  <a:ext uri="{0D108BD9-81ED-4DB2-BD59-A6C34878D82A}">
                    <a16:rowId xmlns:a16="http://schemas.microsoft.com/office/drawing/2014/main" val="10000"/>
                  </a:ext>
                </a:extLst>
              </a:tr>
              <a:tr h="886875">
                <a:tc>
                  <a:txBody>
                    <a:bodyPr/>
                    <a:lstStyle/>
                    <a:p>
                      <a:pPr marL="0" lvl="0" indent="0" algn="ctr" rtl="0">
                        <a:spcBef>
                          <a:spcPts val="0"/>
                        </a:spcBef>
                        <a:spcAft>
                          <a:spcPts val="0"/>
                        </a:spcAft>
                        <a:buNone/>
                      </a:pPr>
                      <a:r>
                        <a:rPr lang="en-US"/>
                        <a:t>Very 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r>
                        <a:rPr lang="en-US" sz="1800" b="1">
                          <a:solidFill>
                            <a:srgbClr val="5E5E5E"/>
                          </a:solidFill>
                        </a:rPr>
                        <a:t>2</a:t>
                      </a:r>
                      <a:endParaRPr sz="1800" b="1">
                        <a:solidFill>
                          <a:srgbClr val="5E5E5E"/>
                        </a:solidFill>
                      </a:endParaRPr>
                    </a:p>
                  </a:txBody>
                  <a:tcPr marL="91425" marR="91425" marT="91425" marB="91425" anchor="ctr">
                    <a:solidFill>
                      <a:srgbClr val="EA9999"/>
                    </a:solidFill>
                  </a:tcPr>
                </a:tc>
                <a:tc>
                  <a:txBody>
                    <a:bodyPr/>
                    <a:lstStyle/>
                    <a:p>
                      <a:pPr marL="0" lvl="0" indent="0" algn="ctr" rtl="0">
                        <a:spcBef>
                          <a:spcPts val="0"/>
                        </a:spcBef>
                        <a:spcAft>
                          <a:spcPts val="0"/>
                        </a:spcAft>
                        <a:buNone/>
                      </a:pPr>
                      <a:endParaRPr sz="1800" b="1"/>
                    </a:p>
                  </a:txBody>
                  <a:tcPr marL="91425" marR="91425" marT="91425" marB="91425" anchor="ctr">
                    <a:solidFill>
                      <a:srgbClr val="EA9999"/>
                    </a:solidFill>
                  </a:tcPr>
                </a:tc>
                <a:extLst>
                  <a:ext uri="{0D108BD9-81ED-4DB2-BD59-A6C34878D82A}">
                    <a16:rowId xmlns:a16="http://schemas.microsoft.com/office/drawing/2014/main" val="10001"/>
                  </a:ext>
                </a:extLst>
              </a:tr>
              <a:tr h="979825">
                <a:tc>
                  <a:txBody>
                    <a:bodyPr/>
                    <a:lstStyle/>
                    <a:p>
                      <a:pPr marL="0" lvl="0" indent="0" algn="ctr" rtl="0">
                        <a:spcBef>
                          <a:spcPts val="0"/>
                        </a:spcBef>
                        <a:spcAft>
                          <a:spcPts val="0"/>
                        </a:spcAft>
                        <a:buNone/>
                      </a:pPr>
                      <a:r>
                        <a:rPr lang="en-US"/>
                        <a:t>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r>
                        <a:rPr lang="en-US" sz="1800" b="1">
                          <a:solidFill>
                            <a:srgbClr val="888888"/>
                          </a:solidFill>
                        </a:rPr>
                        <a:t>6</a:t>
                      </a:r>
                      <a:endParaRPr sz="1800" b="1">
                        <a:solidFill>
                          <a:srgbClr val="888888"/>
                        </a:solidFill>
                      </a:endParaRPr>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9CB9C"/>
                    </a:solidFill>
                  </a:tcPr>
                </a:tc>
                <a:tc>
                  <a:txBody>
                    <a:bodyPr/>
                    <a:lstStyle/>
                    <a:p>
                      <a:pPr marL="0" lvl="0" indent="0" algn="ctr" rtl="0">
                        <a:spcBef>
                          <a:spcPts val="0"/>
                        </a:spcBef>
                        <a:spcAft>
                          <a:spcPts val="0"/>
                        </a:spcAft>
                        <a:buNone/>
                      </a:pPr>
                      <a:r>
                        <a:rPr lang="en-US" sz="1800" b="1">
                          <a:solidFill>
                            <a:srgbClr val="5E5E5E"/>
                          </a:solidFill>
                        </a:rPr>
                        <a:t>3, 1, 4</a:t>
                      </a:r>
                      <a:endParaRPr sz="1800" b="1">
                        <a:solidFill>
                          <a:srgbClr val="5E5E5E"/>
                        </a:solidFill>
                      </a:endParaRPr>
                    </a:p>
                  </a:txBody>
                  <a:tcPr marL="91425" marR="91425" marT="91425" marB="91425" anchor="ctr">
                    <a:solidFill>
                      <a:srgbClr val="EA9999"/>
                    </a:solidFill>
                  </a:tcPr>
                </a:tc>
                <a:extLst>
                  <a:ext uri="{0D108BD9-81ED-4DB2-BD59-A6C34878D82A}">
                    <a16:rowId xmlns:a16="http://schemas.microsoft.com/office/drawing/2014/main" val="10002"/>
                  </a:ext>
                </a:extLst>
              </a:tr>
              <a:tr h="968200">
                <a:tc>
                  <a:txBody>
                    <a:bodyPr/>
                    <a:lstStyle/>
                    <a:p>
                      <a:pPr marL="0" lvl="0" indent="0" algn="ctr" rtl="0">
                        <a:spcBef>
                          <a:spcPts val="0"/>
                        </a:spcBef>
                        <a:spcAft>
                          <a:spcPts val="0"/>
                        </a:spcAft>
                        <a:buNone/>
                      </a:pPr>
                      <a:r>
                        <a:rPr lang="en-US"/>
                        <a:t>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r>
                        <a:rPr lang="en-US" sz="1800" b="1"/>
                        <a:t>6, 2</a:t>
                      </a: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r>
                        <a:rPr lang="en-US" sz="1800" b="1"/>
                        <a:t>3</a:t>
                      </a: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r>
                        <a:rPr lang="en-US" sz="1800" b="1">
                          <a:solidFill>
                            <a:srgbClr val="888888"/>
                          </a:solidFill>
                        </a:rPr>
                        <a:t>5</a:t>
                      </a:r>
                      <a:endParaRPr sz="1800" b="1">
                        <a:solidFill>
                          <a:srgbClr val="888888"/>
                        </a:solidFill>
                      </a:endParaRPr>
                    </a:p>
                  </a:txBody>
                  <a:tcPr marL="91425" marR="91425" marT="91425" marB="91425" anchor="ctr">
                    <a:solidFill>
                      <a:srgbClr val="F9CB9C"/>
                    </a:solidFill>
                  </a:tcPr>
                </a:tc>
                <a:extLst>
                  <a:ext uri="{0D108BD9-81ED-4DB2-BD59-A6C34878D82A}">
                    <a16:rowId xmlns:a16="http://schemas.microsoft.com/office/drawing/2014/main" val="10003"/>
                  </a:ext>
                </a:extLst>
              </a:tr>
              <a:tr h="968200">
                <a:tc>
                  <a:txBody>
                    <a:bodyPr/>
                    <a:lstStyle/>
                    <a:p>
                      <a:pPr marL="0" lvl="0" indent="0" algn="ctr" rtl="0">
                        <a:spcBef>
                          <a:spcPts val="0"/>
                        </a:spcBef>
                        <a:spcAft>
                          <a:spcPts val="0"/>
                        </a:spcAft>
                        <a:buNone/>
                      </a:pPr>
                      <a:r>
                        <a:rPr lang="en-US"/>
                        <a:t>Very unlikely</a:t>
                      </a:r>
                      <a:endParaRPr/>
                    </a:p>
                  </a:txBody>
                  <a:tcPr marL="91425" marR="91425" marT="91425" marB="91425" anchor="ctr">
                    <a:solidFill>
                      <a:srgbClr val="EFEFEF"/>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endParaRPr sz="1800" b="1"/>
                    </a:p>
                  </a:txBody>
                  <a:tcPr marL="91425" marR="91425" marT="91425" marB="91425" anchor="ctr">
                    <a:solidFill>
                      <a:srgbClr val="B6D7A8"/>
                    </a:solidFill>
                  </a:tcPr>
                </a:tc>
                <a:tc>
                  <a:txBody>
                    <a:bodyPr/>
                    <a:lstStyle/>
                    <a:p>
                      <a:pPr marL="0" lvl="0" indent="0" algn="ctr" rtl="0">
                        <a:spcBef>
                          <a:spcPts val="0"/>
                        </a:spcBef>
                        <a:spcAft>
                          <a:spcPts val="0"/>
                        </a:spcAft>
                        <a:buNone/>
                      </a:pPr>
                      <a:r>
                        <a:rPr lang="en-US" sz="1800" b="1"/>
                        <a:t>1, 4, 5</a:t>
                      </a:r>
                      <a:endParaRPr sz="1800" b="1"/>
                    </a:p>
                  </a:txBody>
                  <a:tcPr marL="91425" marR="91425" marT="91425" marB="91425" anchor="ctr">
                    <a:solidFill>
                      <a:srgbClr val="FFE599"/>
                    </a:solidFill>
                  </a:tcPr>
                </a:tc>
                <a:tc>
                  <a:txBody>
                    <a:bodyPr/>
                    <a:lstStyle/>
                    <a:p>
                      <a:pPr marL="0" lvl="0" indent="0" algn="ctr" rtl="0">
                        <a:spcBef>
                          <a:spcPts val="0"/>
                        </a:spcBef>
                        <a:spcAft>
                          <a:spcPts val="0"/>
                        </a:spcAft>
                        <a:buNone/>
                      </a:pPr>
                      <a:endParaRPr sz="1800" b="1"/>
                    </a:p>
                  </a:txBody>
                  <a:tcPr marL="91425" marR="91425" marT="91425" marB="91425" anchor="ctr">
                    <a:solidFill>
                      <a:srgbClr val="FFE599"/>
                    </a:solidFill>
                  </a:tcPr>
                </a:tc>
                <a:extLst>
                  <a:ext uri="{0D108BD9-81ED-4DB2-BD59-A6C34878D82A}">
                    <a16:rowId xmlns:a16="http://schemas.microsoft.com/office/drawing/2014/main" val="10004"/>
                  </a:ext>
                </a:extLst>
              </a:tr>
            </a:tbl>
          </a:graphicData>
        </a:graphic>
      </p:graphicFrame>
      <p:cxnSp>
        <p:nvCxnSpPr>
          <p:cNvPr id="891" name="Google Shape;891;g1048da41ab3_1_133"/>
          <p:cNvCxnSpPr/>
          <p:nvPr/>
        </p:nvCxnSpPr>
        <p:spPr>
          <a:xfrm>
            <a:off x="5902413" y="1218250"/>
            <a:ext cx="1230900" cy="987900"/>
          </a:xfrm>
          <a:prstGeom prst="straightConnector1">
            <a:avLst/>
          </a:prstGeom>
          <a:noFill/>
          <a:ln w="28575" cap="flat" cmpd="sng">
            <a:solidFill>
              <a:schemeClr val="dk1"/>
            </a:solidFill>
            <a:prstDash val="solid"/>
            <a:round/>
            <a:headEnd type="none" w="med" len="med"/>
            <a:tailEnd type="none" w="med" len="med"/>
          </a:ln>
        </p:spPr>
      </p:cxnSp>
      <p:graphicFrame>
        <p:nvGraphicFramePr>
          <p:cNvPr id="892" name="Google Shape;892;g1048da41ab3_1_133"/>
          <p:cNvGraphicFramePr/>
          <p:nvPr/>
        </p:nvGraphicFramePr>
        <p:xfrm>
          <a:off x="932688" y="1436050"/>
          <a:ext cx="3000000" cy="3000000"/>
        </p:xfrm>
        <a:graphic>
          <a:graphicData uri="http://schemas.openxmlformats.org/drawingml/2006/table">
            <a:tbl>
              <a:tblPr>
                <a:noFill/>
                <a:tableStyleId>{05EF9776-B9C8-48AB-82AD-CAF02ED2EC7F}</a:tableStyleId>
              </a:tblPr>
              <a:tblGrid>
                <a:gridCol w="892450">
                  <a:extLst>
                    <a:ext uri="{9D8B030D-6E8A-4147-A177-3AD203B41FA5}">
                      <a16:colId xmlns:a16="http://schemas.microsoft.com/office/drawing/2014/main" val="20000"/>
                    </a:ext>
                  </a:extLst>
                </a:gridCol>
                <a:gridCol w="3573925">
                  <a:extLst>
                    <a:ext uri="{9D8B030D-6E8A-4147-A177-3AD203B41FA5}">
                      <a16:colId xmlns:a16="http://schemas.microsoft.com/office/drawing/2014/main" val="20001"/>
                    </a:ext>
                  </a:extLst>
                </a:gridCol>
              </a:tblGrid>
              <a:tr h="654675">
                <a:tc>
                  <a:txBody>
                    <a:bodyPr/>
                    <a:lstStyle/>
                    <a:p>
                      <a:pPr marL="0" marR="0" lvl="0" indent="0" algn="ctr" rtl="0">
                        <a:lnSpc>
                          <a:spcPct val="100000"/>
                        </a:lnSpc>
                        <a:spcBef>
                          <a:spcPts val="0"/>
                        </a:spcBef>
                        <a:spcAft>
                          <a:spcPts val="0"/>
                        </a:spcAft>
                        <a:buClr>
                          <a:srgbClr val="000000"/>
                        </a:buClr>
                        <a:buSzPts val="1800"/>
                        <a:buFont typeface="Arial"/>
                        <a:buNone/>
                      </a:pPr>
                      <a:r>
                        <a:rPr lang="en-US" b="1"/>
                        <a:t>Risk Number</a:t>
                      </a:r>
                      <a:endParaRPr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b="1"/>
                        <a:t>Risk Description</a:t>
                      </a:r>
                      <a:endParaRPr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92725">
                <a:tc>
                  <a:txBody>
                    <a:bodyPr/>
                    <a:lstStyle/>
                    <a:p>
                      <a:pPr marL="0" lvl="0" indent="0" algn="ctr" rtl="0">
                        <a:spcBef>
                          <a:spcPts val="0"/>
                        </a:spcBef>
                        <a:spcAft>
                          <a:spcPts val="0"/>
                        </a:spcAft>
                        <a:buNone/>
                      </a:pPr>
                      <a:r>
                        <a:rPr lang="en-US" sz="1800" b="1"/>
                        <a:t>1</a:t>
                      </a:r>
                      <a:endParaRPr sz="18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a:t>Ejection system malfunctions (prematurely activates or does not activate in time).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603350">
                <a:tc>
                  <a:txBody>
                    <a:bodyPr/>
                    <a:lstStyle/>
                    <a:p>
                      <a:pPr marL="0" lvl="0" indent="0" algn="ctr" rtl="0">
                        <a:spcBef>
                          <a:spcPts val="0"/>
                        </a:spcBef>
                        <a:spcAft>
                          <a:spcPts val="0"/>
                        </a:spcAft>
                        <a:buClr>
                          <a:schemeClr val="dk1"/>
                        </a:buClr>
                        <a:buSzPts val="1100"/>
                        <a:buFont typeface="Arial"/>
                        <a:buNone/>
                      </a:pPr>
                      <a:r>
                        <a:rPr lang="en-US" sz="1800" b="1">
                          <a:solidFill>
                            <a:schemeClr val="dk1"/>
                          </a:solidFill>
                        </a:rPr>
                        <a:t>2</a:t>
                      </a:r>
                      <a:endParaRPr sz="18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a:t>Imbalance in spring release causes a spin or moment affecting rotational dynamics.</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592725">
                <a:tc>
                  <a:txBody>
                    <a:bodyPr/>
                    <a:lstStyle/>
                    <a:p>
                      <a:pPr marL="0" lvl="0" indent="0" algn="ctr" rtl="0">
                        <a:spcBef>
                          <a:spcPts val="0"/>
                        </a:spcBef>
                        <a:spcAft>
                          <a:spcPts val="0"/>
                        </a:spcAft>
                        <a:buClr>
                          <a:schemeClr val="dk1"/>
                        </a:buClr>
                        <a:buSzPts val="1100"/>
                        <a:buFont typeface="Arial"/>
                        <a:buNone/>
                      </a:pPr>
                      <a:r>
                        <a:rPr lang="en-US" sz="1800" b="1">
                          <a:solidFill>
                            <a:schemeClr val="dk1"/>
                          </a:solidFill>
                        </a:rPr>
                        <a:t>3</a:t>
                      </a:r>
                      <a:endParaRPr sz="18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a:t>Camera does not turn on in time for media capture.</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592725">
                <a:tc>
                  <a:txBody>
                    <a:bodyPr/>
                    <a:lstStyle/>
                    <a:p>
                      <a:pPr marL="0" lvl="0" indent="0" algn="ctr" rtl="0">
                        <a:spcBef>
                          <a:spcPts val="0"/>
                        </a:spcBef>
                        <a:spcAft>
                          <a:spcPts val="0"/>
                        </a:spcAft>
                        <a:buClr>
                          <a:schemeClr val="dk1"/>
                        </a:buClr>
                        <a:buSzPts val="1100"/>
                        <a:buFont typeface="Arial"/>
                        <a:buNone/>
                      </a:pPr>
                      <a:r>
                        <a:rPr lang="en-US" sz="1800" b="1">
                          <a:solidFill>
                            <a:schemeClr val="dk1"/>
                          </a:solidFill>
                        </a:rPr>
                        <a:t>4</a:t>
                      </a:r>
                      <a:endParaRPr sz="18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a:t>SP4CE or CCEC module hits the Crew Capsule or Booster.</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r h="592725">
                <a:tc>
                  <a:txBody>
                    <a:bodyPr/>
                    <a:lstStyle/>
                    <a:p>
                      <a:pPr marL="0" lvl="0" indent="0" algn="ctr" rtl="0">
                        <a:spcBef>
                          <a:spcPts val="0"/>
                        </a:spcBef>
                        <a:spcAft>
                          <a:spcPts val="0"/>
                        </a:spcAft>
                        <a:buClr>
                          <a:schemeClr val="dk1"/>
                        </a:buClr>
                        <a:buSzPts val="1100"/>
                        <a:buFont typeface="Arial"/>
                        <a:buNone/>
                      </a:pPr>
                      <a:r>
                        <a:rPr lang="en-US" sz="1800" b="1">
                          <a:solidFill>
                            <a:schemeClr val="dk1"/>
                          </a:solidFill>
                        </a:rPr>
                        <a:t>5</a:t>
                      </a:r>
                      <a:endParaRPr sz="18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a:t>CCEC burns in Earth’s atmosphere upon reentry.</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5"/>
                  </a:ext>
                </a:extLst>
              </a:tr>
              <a:tr h="655550">
                <a:tc>
                  <a:txBody>
                    <a:bodyPr/>
                    <a:lstStyle/>
                    <a:p>
                      <a:pPr marL="0" lvl="0" indent="0" algn="ctr" rtl="0">
                        <a:spcBef>
                          <a:spcPts val="0"/>
                        </a:spcBef>
                        <a:spcAft>
                          <a:spcPts val="0"/>
                        </a:spcAft>
                        <a:buClr>
                          <a:schemeClr val="dk1"/>
                        </a:buClr>
                        <a:buSzPts val="1100"/>
                        <a:buFont typeface="Arial"/>
                        <a:buNone/>
                      </a:pPr>
                      <a:r>
                        <a:rPr lang="en-US" sz="1800" b="1">
                          <a:solidFill>
                            <a:schemeClr val="dk1"/>
                          </a:solidFill>
                        </a:rPr>
                        <a:t>6</a:t>
                      </a:r>
                      <a:endParaRPr sz="18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a:t>Camera lens damaged due to the space environment.</a:t>
                      </a:r>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cxnSp>
        <p:nvCxnSpPr>
          <p:cNvPr id="893" name="Google Shape;893;g1048da41ab3_1_133"/>
          <p:cNvCxnSpPr/>
          <p:nvPr/>
        </p:nvCxnSpPr>
        <p:spPr>
          <a:xfrm>
            <a:off x="8633350" y="3808400"/>
            <a:ext cx="0" cy="544200"/>
          </a:xfrm>
          <a:prstGeom prst="straightConnector1">
            <a:avLst/>
          </a:prstGeom>
          <a:noFill/>
          <a:ln w="9525" cap="flat" cmpd="sng">
            <a:solidFill>
              <a:schemeClr val="dk2"/>
            </a:solidFill>
            <a:prstDash val="solid"/>
            <a:round/>
            <a:headEnd type="none" w="med" len="med"/>
            <a:tailEnd type="triangle" w="med" len="med"/>
          </a:ln>
        </p:spPr>
      </p:cxnSp>
      <p:cxnSp>
        <p:nvCxnSpPr>
          <p:cNvPr id="894" name="Google Shape;894;g1048da41ab3_1_133"/>
          <p:cNvCxnSpPr/>
          <p:nvPr/>
        </p:nvCxnSpPr>
        <p:spPr>
          <a:xfrm flipH="1">
            <a:off x="9993350" y="4739025"/>
            <a:ext cx="544200" cy="601500"/>
          </a:xfrm>
          <a:prstGeom prst="straightConnector1">
            <a:avLst/>
          </a:prstGeom>
          <a:noFill/>
          <a:ln w="9525" cap="flat" cmpd="sng">
            <a:solidFill>
              <a:schemeClr val="dk2"/>
            </a:solidFill>
            <a:prstDash val="solid"/>
            <a:round/>
            <a:headEnd type="none" w="med" len="med"/>
            <a:tailEnd type="triangle" w="med" len="med"/>
          </a:ln>
        </p:spPr>
      </p:cxnSp>
      <p:cxnSp>
        <p:nvCxnSpPr>
          <p:cNvPr id="895" name="Google Shape;895;g1048da41ab3_1_133"/>
          <p:cNvCxnSpPr/>
          <p:nvPr/>
        </p:nvCxnSpPr>
        <p:spPr>
          <a:xfrm flipH="1">
            <a:off x="9721375" y="3765450"/>
            <a:ext cx="1159800" cy="1589100"/>
          </a:xfrm>
          <a:prstGeom prst="straightConnector1">
            <a:avLst/>
          </a:prstGeom>
          <a:noFill/>
          <a:ln w="9525" cap="flat" cmpd="sng">
            <a:solidFill>
              <a:schemeClr val="dk2"/>
            </a:solidFill>
            <a:prstDash val="solid"/>
            <a:round/>
            <a:headEnd type="none" w="med" len="med"/>
            <a:tailEnd type="triangle" w="med" len="med"/>
          </a:ln>
        </p:spPr>
      </p:cxnSp>
      <p:cxnSp>
        <p:nvCxnSpPr>
          <p:cNvPr id="896" name="Google Shape;896;g1048da41ab3_1_133"/>
          <p:cNvCxnSpPr/>
          <p:nvPr/>
        </p:nvCxnSpPr>
        <p:spPr>
          <a:xfrm flipH="1">
            <a:off x="9778650" y="3794100"/>
            <a:ext cx="590100" cy="601200"/>
          </a:xfrm>
          <a:prstGeom prst="straightConnector1">
            <a:avLst/>
          </a:prstGeom>
          <a:noFill/>
          <a:ln w="9525" cap="flat" cmpd="sng">
            <a:solidFill>
              <a:schemeClr val="dk2"/>
            </a:solidFill>
            <a:prstDash val="solid"/>
            <a:round/>
            <a:headEnd type="none" w="med" len="med"/>
            <a:tailEnd type="triangle" w="med" len="med"/>
          </a:ln>
        </p:spPr>
      </p:cxnSp>
      <p:cxnSp>
        <p:nvCxnSpPr>
          <p:cNvPr id="897" name="Google Shape;897;g1048da41ab3_1_133"/>
          <p:cNvCxnSpPr/>
          <p:nvPr/>
        </p:nvCxnSpPr>
        <p:spPr>
          <a:xfrm flipH="1">
            <a:off x="8833825" y="2834825"/>
            <a:ext cx="773100" cy="1546200"/>
          </a:xfrm>
          <a:prstGeom prst="straightConnector1">
            <a:avLst/>
          </a:prstGeom>
          <a:noFill/>
          <a:ln w="9525" cap="flat" cmpd="sng">
            <a:solidFill>
              <a:schemeClr val="dk2"/>
            </a:solidFill>
            <a:prstDash val="solid"/>
            <a:round/>
            <a:headEnd type="none" w="med" len="med"/>
            <a:tailEnd type="triangle" w="med" len="med"/>
          </a:ln>
        </p:spPr>
      </p:cxnSp>
      <p:cxnSp>
        <p:nvCxnSpPr>
          <p:cNvPr id="898" name="Google Shape;898;g1048da41ab3_1_133"/>
          <p:cNvCxnSpPr/>
          <p:nvPr/>
        </p:nvCxnSpPr>
        <p:spPr>
          <a:xfrm flipH="1">
            <a:off x="9435000" y="3765450"/>
            <a:ext cx="1202100" cy="15750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101e34a36e4_0_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b="1">
                <a:latin typeface="Arial"/>
                <a:ea typeface="Arial"/>
                <a:cs typeface="Arial"/>
                <a:sym typeface="Arial"/>
              </a:rPr>
              <a:t>Verification &amp; Validation</a:t>
            </a:r>
            <a:endParaRPr b="1">
              <a:latin typeface="Arial"/>
              <a:ea typeface="Arial"/>
              <a:cs typeface="Arial"/>
              <a:sym typeface="Arial"/>
            </a:endParaRPr>
          </a:p>
        </p:txBody>
      </p:sp>
      <p:sp>
        <p:nvSpPr>
          <p:cNvPr id="905" name="Google Shape;905;g101e34a36e4_0_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sz="2600">
                <a:latin typeface="Arial"/>
                <a:ea typeface="Arial"/>
                <a:cs typeface="Arial"/>
                <a:sym typeface="Arial"/>
              </a:rPr>
              <a:t>Jack Lana</a:t>
            </a:r>
            <a:endParaRPr sz="2600">
              <a:latin typeface="Arial"/>
              <a:ea typeface="Arial"/>
              <a:cs typeface="Arial"/>
              <a:sym typeface="Arial"/>
            </a:endParaRPr>
          </a:p>
        </p:txBody>
      </p:sp>
      <p:sp>
        <p:nvSpPr>
          <p:cNvPr id="906" name="Google Shape;906;g101e34a36e4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pic>
        <p:nvPicPr>
          <p:cNvPr id="907" name="Google Shape;907;g101e34a36e4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908" name="Google Shape;908;g101e34a36e4_0_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909" name="Google Shape;909;g101e34a36e4_0_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910" name="Google Shape;910;g101e34a36e4_0_0"/>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911" name="Google Shape;911;g101e34a36e4_0_0"/>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912" name="Google Shape;912;g101e34a36e4_0_0"/>
          <p:cNvSpPr/>
          <p:nvPr/>
        </p:nvSpPr>
        <p:spPr>
          <a:xfrm>
            <a:off x="84039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913" name="Google Shape;913;g101e34a36e4_0_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efe4385dd1_0_104"/>
          <p:cNvSpPr txBox="1">
            <a:spLocks noGrp="1"/>
          </p:cNvSpPr>
          <p:nvPr>
            <p:ph type="body" idx="1"/>
          </p:nvPr>
        </p:nvSpPr>
        <p:spPr>
          <a:xfrm>
            <a:off x="838200" y="1843050"/>
            <a:ext cx="10515600" cy="3171900"/>
          </a:xfrm>
          <a:prstGeom prst="rect">
            <a:avLst/>
          </a:prstGeom>
          <a:noFill/>
          <a:ln>
            <a:noFill/>
          </a:ln>
        </p:spPr>
        <p:txBody>
          <a:bodyPr spcFirstLastPara="1" wrap="square" lIns="91425" tIns="45700" rIns="91425" bIns="45700" anchor="ctr" anchorCtr="0">
            <a:normAutofit/>
          </a:bodyPr>
          <a:lstStyle/>
          <a:p>
            <a:pPr marL="0" lvl="0" indent="0" algn="just" rtl="0">
              <a:lnSpc>
                <a:spcPct val="90000"/>
              </a:lnSpc>
              <a:spcBef>
                <a:spcPts val="1000"/>
              </a:spcBef>
              <a:spcAft>
                <a:spcPts val="0"/>
              </a:spcAft>
              <a:buSzPts val="2800"/>
              <a:buNone/>
            </a:pPr>
            <a:r>
              <a:rPr lang="en-US" i="1"/>
              <a:t>The </a:t>
            </a:r>
            <a:r>
              <a:rPr lang="en-US" b="1" i="1"/>
              <a:t>Suborbital Photography For Crew Experience (SP4CE)</a:t>
            </a:r>
            <a:r>
              <a:rPr lang="en-US" i="1"/>
              <a:t> module will provide Blue Origin with both a </a:t>
            </a:r>
            <a:r>
              <a:rPr lang="en-US" b="1" i="1"/>
              <a:t>Camera Ejection Device (CED)</a:t>
            </a:r>
            <a:r>
              <a:rPr lang="en-US" i="1"/>
              <a:t>, intended to be mounted inside of the Booster, and an autonomous </a:t>
            </a:r>
            <a:r>
              <a:rPr lang="en-US" b="1" i="1"/>
              <a:t>Crew Capsule Experience Camera (CCEC)</a:t>
            </a:r>
            <a:r>
              <a:rPr lang="en-US" i="1"/>
              <a:t> that will be ejected from the Booster, take pictures of the astronauts inside the Crew Capsule, and survive reentry with the intent of being reused.</a:t>
            </a:r>
            <a:endParaRPr i="1"/>
          </a:p>
        </p:txBody>
      </p:sp>
      <p:sp>
        <p:nvSpPr>
          <p:cNvPr id="148" name="Google Shape;148;gefe4385dd1_0_1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pic>
        <p:nvPicPr>
          <p:cNvPr id="149" name="Google Shape;149;gefe4385dd1_0_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150" name="Google Shape;150;gefe4385dd1_0_104"/>
          <p:cNvSpPr/>
          <p:nvPr/>
        </p:nvSpPr>
        <p:spPr>
          <a:xfrm>
            <a:off x="2971800" y="6361750"/>
            <a:ext cx="1032300" cy="354300"/>
          </a:xfrm>
          <a:prstGeom prst="homePlate">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51" name="Google Shape;151;gefe4385dd1_0_104"/>
          <p:cNvSpPr/>
          <p:nvPr/>
        </p:nvSpPr>
        <p:spPr>
          <a:xfrm>
            <a:off x="4004100" y="6361750"/>
            <a:ext cx="10938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52" name="Google Shape;152;gefe4385dd1_0_104"/>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53" name="Google Shape;153;gefe4385dd1_0_104"/>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54" name="Google Shape;154;gefe4385dd1_0_104"/>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55" name="Google Shape;155;gefe4385dd1_0_104"/>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156" name="Google Shape;156;gefe4385dd1_0_104"/>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Mission Statement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g1029b3a3580_3_0"/>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Ejection Verification:</a:t>
            </a:r>
            <a:endParaRPr/>
          </a:p>
          <a:p>
            <a:pPr marL="0" lvl="0" indent="0" algn="l" rtl="0">
              <a:spcBef>
                <a:spcPts val="0"/>
              </a:spcBef>
              <a:spcAft>
                <a:spcPts val="0"/>
              </a:spcAft>
              <a:buClr>
                <a:schemeClr val="dk1"/>
              </a:buClr>
              <a:buSzPts val="1100"/>
              <a:buFont typeface="Arial"/>
              <a:buNone/>
            </a:pPr>
            <a:r>
              <a:rPr lang="en-US"/>
              <a:t>Trigger</a:t>
            </a:r>
            <a:endParaRPr/>
          </a:p>
        </p:txBody>
      </p:sp>
      <p:sp>
        <p:nvSpPr>
          <p:cNvPr id="920" name="Google Shape;920;g1029b3a3580_3_0"/>
          <p:cNvSpPr txBox="1">
            <a:spLocks noGrp="1"/>
          </p:cNvSpPr>
          <p:nvPr>
            <p:ph type="body" idx="1"/>
          </p:nvPr>
        </p:nvSpPr>
        <p:spPr>
          <a:xfrm>
            <a:off x="838200" y="1644875"/>
            <a:ext cx="6550200" cy="4351200"/>
          </a:xfrm>
          <a:prstGeom prst="rect">
            <a:avLst/>
          </a:prstGeom>
          <a:noFill/>
          <a:ln>
            <a:noFill/>
          </a:ln>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b="1"/>
              <a:t>Purpose</a:t>
            </a:r>
            <a:endParaRPr b="1"/>
          </a:p>
          <a:p>
            <a:pPr marL="914400" lvl="1" indent="-355600" algn="l" rtl="0">
              <a:spcBef>
                <a:spcPts val="0"/>
              </a:spcBef>
              <a:spcAft>
                <a:spcPts val="0"/>
              </a:spcAft>
              <a:buSzPts val="2000"/>
              <a:buChar char="○"/>
            </a:pPr>
            <a:r>
              <a:rPr lang="en-US" sz="2000"/>
              <a:t>Prove capability of electronic triggering system</a:t>
            </a:r>
            <a:endParaRPr sz="2000"/>
          </a:p>
          <a:p>
            <a:pPr marL="914400" lvl="1" indent="-355600" algn="l" rtl="0">
              <a:spcBef>
                <a:spcPts val="0"/>
              </a:spcBef>
              <a:spcAft>
                <a:spcPts val="0"/>
              </a:spcAft>
              <a:buSzPts val="2000"/>
              <a:buChar char="○"/>
            </a:pPr>
            <a:r>
              <a:rPr lang="en-US" sz="2000"/>
              <a:t>Verify accuracy of triggering system</a:t>
            </a:r>
            <a:endParaRPr sz="2000"/>
          </a:p>
          <a:p>
            <a:pPr marL="457200" lvl="0" indent="-406400" algn="l" rtl="0">
              <a:spcBef>
                <a:spcPts val="0"/>
              </a:spcBef>
              <a:spcAft>
                <a:spcPts val="0"/>
              </a:spcAft>
              <a:buSzPts val="2800"/>
              <a:buChar char="●"/>
            </a:pPr>
            <a:r>
              <a:rPr lang="en-US" b="1"/>
              <a:t>Plan</a:t>
            </a:r>
            <a:endParaRPr b="1"/>
          </a:p>
          <a:p>
            <a:pPr marL="914400" lvl="1" indent="-355600" algn="l" rtl="0">
              <a:spcBef>
                <a:spcPts val="0"/>
              </a:spcBef>
              <a:spcAft>
                <a:spcPts val="0"/>
              </a:spcAft>
              <a:buSzPts val="2000"/>
              <a:buChar char="○"/>
            </a:pPr>
            <a:r>
              <a:rPr lang="en-US" sz="2000"/>
              <a:t>Move object away from rangefinder</a:t>
            </a:r>
            <a:endParaRPr sz="2000"/>
          </a:p>
          <a:p>
            <a:pPr marL="914400" lvl="1" indent="-355600" algn="l" rtl="0">
              <a:spcBef>
                <a:spcPts val="0"/>
              </a:spcBef>
              <a:spcAft>
                <a:spcPts val="0"/>
              </a:spcAft>
              <a:buSzPts val="2000"/>
              <a:buChar char="○"/>
            </a:pPr>
            <a:r>
              <a:rPr lang="en-US" sz="2000"/>
              <a:t>Monitor rangefinder output via Arduino</a:t>
            </a:r>
            <a:endParaRPr sz="2000"/>
          </a:p>
          <a:p>
            <a:pPr marL="914400" lvl="1" indent="-355600" algn="l" rtl="0">
              <a:spcBef>
                <a:spcPts val="0"/>
              </a:spcBef>
              <a:spcAft>
                <a:spcPts val="0"/>
              </a:spcAft>
              <a:buSzPts val="2000"/>
              <a:buChar char="○"/>
            </a:pPr>
            <a:r>
              <a:rPr lang="en-US" sz="2000"/>
              <a:t>Verify Arduino outputs ejection trigger signal</a:t>
            </a:r>
            <a:endParaRPr sz="2000"/>
          </a:p>
          <a:p>
            <a:pPr marL="457200" lvl="0" indent="-406400" algn="l" rtl="0">
              <a:spcBef>
                <a:spcPts val="0"/>
              </a:spcBef>
              <a:spcAft>
                <a:spcPts val="0"/>
              </a:spcAft>
              <a:buSzPts val="2800"/>
              <a:buChar char="●"/>
            </a:pPr>
            <a:r>
              <a:rPr lang="en-US" b="1"/>
              <a:t>Driving Requirements/Passing Criteria</a:t>
            </a:r>
            <a:endParaRPr b="1"/>
          </a:p>
          <a:p>
            <a:pPr marL="914400" lvl="1" indent="-355600" algn="l" rtl="0">
              <a:spcBef>
                <a:spcPts val="0"/>
              </a:spcBef>
              <a:spcAft>
                <a:spcPts val="0"/>
              </a:spcAft>
              <a:buSzPts val="2000"/>
              <a:buChar char="○"/>
            </a:pPr>
            <a:r>
              <a:rPr lang="en-US" sz="2000"/>
              <a:t>DR. 2.1:  Arduino outputs trigger signal 2 ± 1 seconds after object is moved</a:t>
            </a:r>
            <a:endParaRPr sz="2200"/>
          </a:p>
        </p:txBody>
      </p:sp>
      <p:sp>
        <p:nvSpPr>
          <p:cNvPr id="921" name="Google Shape;921;g1029b3a3580_3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pic>
        <p:nvPicPr>
          <p:cNvPr id="922" name="Google Shape;922;g1029b3a3580_3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923" name="Google Shape;923;g1029b3a3580_3_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924" name="Google Shape;924;g1029b3a3580_3_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925" name="Google Shape;925;g1029b3a3580_3_0"/>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926" name="Google Shape;926;g1029b3a3580_3_0"/>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927" name="Google Shape;927;g1029b3a3580_3_0"/>
          <p:cNvSpPr/>
          <p:nvPr/>
        </p:nvSpPr>
        <p:spPr>
          <a:xfrm>
            <a:off x="84039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928" name="Google Shape;928;g1029b3a3580_3_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929" name="Google Shape;929;g1029b3a3580_3_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610600" y="772250"/>
            <a:ext cx="3409825" cy="5313499"/>
          </a:xfrm>
          <a:prstGeom prst="rect">
            <a:avLst/>
          </a:prstGeom>
          <a:noFill/>
          <a:ln>
            <a:noFill/>
          </a:ln>
        </p:spPr>
      </p:pic>
      <p:pic>
        <p:nvPicPr>
          <p:cNvPr id="930" name="Google Shape;930;g1029b3a3580_3_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526600" y="2446875"/>
            <a:ext cx="498926" cy="4989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1048da41ab3_0_3"/>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Media Capture Verification:</a:t>
            </a:r>
            <a:endParaRPr/>
          </a:p>
          <a:p>
            <a:pPr marL="0" lvl="0" indent="0" algn="l" rtl="0">
              <a:spcBef>
                <a:spcPts val="0"/>
              </a:spcBef>
              <a:spcAft>
                <a:spcPts val="0"/>
              </a:spcAft>
              <a:buNone/>
            </a:pPr>
            <a:r>
              <a:rPr lang="en-US"/>
              <a:t>Camera Activation</a:t>
            </a:r>
            <a:endParaRPr/>
          </a:p>
        </p:txBody>
      </p:sp>
      <p:sp>
        <p:nvSpPr>
          <p:cNvPr id="937" name="Google Shape;937;g1048da41ab3_0_3"/>
          <p:cNvSpPr txBox="1">
            <a:spLocks noGrp="1"/>
          </p:cNvSpPr>
          <p:nvPr>
            <p:ph type="body" idx="1"/>
          </p:nvPr>
        </p:nvSpPr>
        <p:spPr>
          <a:xfrm>
            <a:off x="838200" y="1644875"/>
            <a:ext cx="6253800" cy="4351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b="1"/>
              <a:t>Purpose</a:t>
            </a:r>
            <a:endParaRPr b="1"/>
          </a:p>
          <a:p>
            <a:pPr marL="914400" lvl="1" indent="-355600" algn="l" rtl="0">
              <a:spcBef>
                <a:spcPts val="0"/>
              </a:spcBef>
              <a:spcAft>
                <a:spcPts val="0"/>
              </a:spcAft>
              <a:buSzPts val="2000"/>
              <a:buChar char="○"/>
            </a:pPr>
            <a:r>
              <a:rPr lang="en-US" sz="2000"/>
              <a:t>Prove capability of camera activation via Solenoid</a:t>
            </a:r>
            <a:endParaRPr sz="2000"/>
          </a:p>
          <a:p>
            <a:pPr marL="457200" lvl="0" indent="-406400" algn="l" rtl="0">
              <a:spcBef>
                <a:spcPts val="0"/>
              </a:spcBef>
              <a:spcAft>
                <a:spcPts val="0"/>
              </a:spcAft>
              <a:buSzPts val="2800"/>
              <a:buChar char="●"/>
            </a:pPr>
            <a:r>
              <a:rPr lang="en-US" b="1"/>
              <a:t>Plan</a:t>
            </a:r>
            <a:endParaRPr b="1"/>
          </a:p>
          <a:p>
            <a:pPr marL="914400" lvl="1" indent="-355600" algn="l" rtl="0">
              <a:spcBef>
                <a:spcPts val="0"/>
              </a:spcBef>
              <a:spcAft>
                <a:spcPts val="0"/>
              </a:spcAft>
              <a:buSzPts val="2000"/>
              <a:buChar char="○"/>
            </a:pPr>
            <a:r>
              <a:rPr lang="en-US" sz="2000"/>
              <a:t>Mount Solenoid in flight similar configuration</a:t>
            </a:r>
            <a:endParaRPr sz="2000"/>
          </a:p>
          <a:p>
            <a:pPr marL="914400" lvl="1" indent="-355600" algn="l" rtl="0">
              <a:spcBef>
                <a:spcPts val="0"/>
              </a:spcBef>
              <a:spcAft>
                <a:spcPts val="0"/>
              </a:spcAft>
              <a:buSzPts val="2000"/>
              <a:buChar char="○"/>
            </a:pPr>
            <a:r>
              <a:rPr lang="en-US" sz="2000"/>
              <a:t>Trigger Solenoid using Arduino</a:t>
            </a:r>
            <a:endParaRPr sz="2000"/>
          </a:p>
          <a:p>
            <a:pPr marL="914400" lvl="1" indent="-355600" algn="l" rtl="0">
              <a:spcBef>
                <a:spcPts val="0"/>
              </a:spcBef>
              <a:spcAft>
                <a:spcPts val="0"/>
              </a:spcAft>
              <a:buSzPts val="2000"/>
              <a:buChar char="○"/>
            </a:pPr>
            <a:r>
              <a:rPr lang="en-US" sz="2000"/>
              <a:t>Ensure proper camera activation</a:t>
            </a:r>
            <a:endParaRPr sz="2000"/>
          </a:p>
          <a:p>
            <a:pPr marL="457200" lvl="0" indent="-406400" algn="l" rtl="0">
              <a:spcBef>
                <a:spcPts val="0"/>
              </a:spcBef>
              <a:spcAft>
                <a:spcPts val="0"/>
              </a:spcAft>
              <a:buSzPts val="2800"/>
              <a:buChar char="●"/>
            </a:pPr>
            <a:r>
              <a:rPr lang="en-US" b="1"/>
              <a:t>Driving Requirements/Passing Criteria</a:t>
            </a:r>
            <a:endParaRPr b="1"/>
          </a:p>
          <a:p>
            <a:pPr marL="914400" lvl="1" indent="-361950" algn="l" rtl="0">
              <a:spcBef>
                <a:spcPts val="0"/>
              </a:spcBef>
              <a:spcAft>
                <a:spcPts val="0"/>
              </a:spcAft>
              <a:buSzPts val="2100"/>
              <a:buChar char="○"/>
            </a:pPr>
            <a:r>
              <a:rPr lang="en-US" sz="2000"/>
              <a:t>DR. 4.1:</a:t>
            </a:r>
            <a:r>
              <a:rPr lang="en-US" sz="2000" b="1"/>
              <a:t> </a:t>
            </a:r>
            <a:r>
              <a:rPr lang="en-US" sz="2000"/>
              <a:t>CCEC camera shall turn on no later than 1 second after ejection.</a:t>
            </a:r>
            <a:endParaRPr sz="2100"/>
          </a:p>
        </p:txBody>
      </p:sp>
      <p:sp>
        <p:nvSpPr>
          <p:cNvPr id="938" name="Google Shape;938;g1048da41ab3_0_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pic>
        <p:nvPicPr>
          <p:cNvPr id="939" name="Google Shape;939;g1048da41ab3_0_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92098" y="862412"/>
            <a:ext cx="3775350" cy="4885726"/>
          </a:xfrm>
          <a:prstGeom prst="rect">
            <a:avLst/>
          </a:prstGeom>
          <a:noFill/>
          <a:ln w="9525" cap="flat" cmpd="sng">
            <a:solidFill>
              <a:schemeClr val="lt1"/>
            </a:solidFill>
            <a:prstDash val="solid"/>
            <a:round/>
            <a:headEnd type="none" w="sm" len="sm"/>
            <a:tailEnd type="none" w="sm" len="sm"/>
          </a:ln>
        </p:spPr>
      </p:pic>
      <p:sp>
        <p:nvSpPr>
          <p:cNvPr id="940" name="Google Shape;940;g1048da41ab3_0_3"/>
          <p:cNvSpPr/>
          <p:nvPr/>
        </p:nvSpPr>
        <p:spPr>
          <a:xfrm>
            <a:off x="9564775" y="1028050"/>
            <a:ext cx="1054200" cy="2875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g1048da41ab3_0_3"/>
          <p:cNvGrpSpPr/>
          <p:nvPr/>
        </p:nvGrpSpPr>
        <p:grpSpPr>
          <a:xfrm>
            <a:off x="7263900" y="1848125"/>
            <a:ext cx="5327675" cy="3439625"/>
            <a:chOff x="7263900" y="1848125"/>
            <a:chExt cx="5327675" cy="3439625"/>
          </a:xfrm>
        </p:grpSpPr>
        <p:sp>
          <p:nvSpPr>
            <p:cNvPr id="942" name="Google Shape;942;g1048da41ab3_0_3"/>
            <p:cNvSpPr txBox="1"/>
            <p:nvPr/>
          </p:nvSpPr>
          <p:spPr>
            <a:xfrm>
              <a:off x="10618975" y="1848125"/>
              <a:ext cx="1620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Solenoids</a:t>
              </a:r>
              <a:endParaRPr sz="2600">
                <a:latin typeface="Calibri"/>
                <a:ea typeface="Calibri"/>
                <a:cs typeface="Calibri"/>
                <a:sym typeface="Calibri"/>
              </a:endParaRPr>
            </a:p>
          </p:txBody>
        </p:sp>
        <p:sp>
          <p:nvSpPr>
            <p:cNvPr id="943" name="Google Shape;943;g1048da41ab3_0_3"/>
            <p:cNvSpPr txBox="1"/>
            <p:nvPr/>
          </p:nvSpPr>
          <p:spPr>
            <a:xfrm>
              <a:off x="10728875" y="4702750"/>
              <a:ext cx="1862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Calibri"/>
                  <a:ea typeface="Calibri"/>
                  <a:cs typeface="Calibri"/>
                  <a:sym typeface="Calibri"/>
                </a:rPr>
                <a:t>Arduino</a:t>
              </a:r>
              <a:endParaRPr/>
            </a:p>
          </p:txBody>
        </p:sp>
        <p:sp>
          <p:nvSpPr>
            <p:cNvPr id="944" name="Google Shape;944;g1048da41ab3_0_3"/>
            <p:cNvSpPr txBox="1"/>
            <p:nvPr/>
          </p:nvSpPr>
          <p:spPr>
            <a:xfrm>
              <a:off x="7263900" y="3786800"/>
              <a:ext cx="1346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Calibri"/>
                  <a:ea typeface="Calibri"/>
                  <a:cs typeface="Calibri"/>
                  <a:sym typeface="Calibri"/>
                </a:rPr>
                <a:t>Camera</a:t>
              </a:r>
              <a:endParaRPr/>
            </a:p>
          </p:txBody>
        </p:sp>
      </p:grpSp>
      <p:pic>
        <p:nvPicPr>
          <p:cNvPr id="945" name="Google Shape;945;g1048da41ab3_0_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045827">
            <a:off x="8899667" y="543386"/>
            <a:ext cx="1425666" cy="1570853"/>
          </a:xfrm>
          <a:prstGeom prst="rect">
            <a:avLst/>
          </a:prstGeom>
          <a:noFill/>
          <a:ln>
            <a:noFill/>
          </a:ln>
        </p:spPr>
      </p:pic>
      <p:pic>
        <p:nvPicPr>
          <p:cNvPr id="946" name="Google Shape;946;g1048da41ab3_0_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045827">
            <a:off x="8899667" y="2090486"/>
            <a:ext cx="1425666" cy="1570853"/>
          </a:xfrm>
          <a:prstGeom prst="rect">
            <a:avLst/>
          </a:prstGeom>
          <a:noFill/>
          <a:ln>
            <a:noFill/>
          </a:ln>
        </p:spPr>
      </p:pic>
      <p:sp>
        <p:nvSpPr>
          <p:cNvPr id="947" name="Google Shape;947;g1048da41ab3_0_3"/>
          <p:cNvSpPr/>
          <p:nvPr/>
        </p:nvSpPr>
        <p:spPr>
          <a:xfrm>
            <a:off x="10202425" y="2862925"/>
            <a:ext cx="342450" cy="1067075"/>
          </a:xfrm>
          <a:custGeom>
            <a:avLst/>
            <a:gdLst/>
            <a:ahLst/>
            <a:cxnLst/>
            <a:rect l="l" t="t" r="r" b="b"/>
            <a:pathLst>
              <a:path w="13698" h="42683" extrusionOk="0">
                <a:moveTo>
                  <a:pt x="0" y="42683"/>
                </a:moveTo>
                <a:cubicBezTo>
                  <a:pt x="6585" y="34453"/>
                  <a:pt x="7902" y="23108"/>
                  <a:pt x="10931" y="13013"/>
                </a:cubicBezTo>
                <a:cubicBezTo>
                  <a:pt x="12194" y="8806"/>
                  <a:pt x="14976" y="3930"/>
                  <a:pt x="13013" y="0"/>
                </a:cubicBezTo>
              </a:path>
            </a:pathLst>
          </a:custGeom>
          <a:noFill/>
          <a:ln w="38100" cap="flat" cmpd="sng">
            <a:solidFill>
              <a:schemeClr val="dk2"/>
            </a:solidFill>
            <a:prstDash val="solid"/>
            <a:round/>
            <a:headEnd type="none" w="med" len="med"/>
            <a:tailEnd type="none" w="med" len="med"/>
          </a:ln>
        </p:spPr>
      </p:sp>
      <p:sp>
        <p:nvSpPr>
          <p:cNvPr id="948" name="Google Shape;948;g1048da41ab3_0_3"/>
          <p:cNvSpPr/>
          <p:nvPr/>
        </p:nvSpPr>
        <p:spPr>
          <a:xfrm>
            <a:off x="10358575" y="1249275"/>
            <a:ext cx="440250" cy="3552625"/>
          </a:xfrm>
          <a:custGeom>
            <a:avLst/>
            <a:gdLst/>
            <a:ahLst/>
            <a:cxnLst/>
            <a:rect l="l" t="t" r="r" b="b"/>
            <a:pathLst>
              <a:path w="17610" h="142105" extrusionOk="0">
                <a:moveTo>
                  <a:pt x="9890" y="142105"/>
                </a:moveTo>
                <a:cubicBezTo>
                  <a:pt x="15767" y="128392"/>
                  <a:pt x="16657" y="112780"/>
                  <a:pt x="16657" y="97860"/>
                </a:cubicBezTo>
                <a:cubicBezTo>
                  <a:pt x="16657" y="89356"/>
                  <a:pt x="18378" y="80772"/>
                  <a:pt x="17177" y="72354"/>
                </a:cubicBezTo>
                <a:cubicBezTo>
                  <a:pt x="15650" y="61653"/>
                  <a:pt x="9243" y="52165"/>
                  <a:pt x="6767" y="41643"/>
                </a:cubicBezTo>
                <a:cubicBezTo>
                  <a:pt x="3546" y="27954"/>
                  <a:pt x="12576" y="6294"/>
                  <a:pt x="0" y="0"/>
                </a:cubicBezTo>
              </a:path>
            </a:pathLst>
          </a:custGeom>
          <a:noFill/>
          <a:ln w="38100" cap="flat" cmpd="sng">
            <a:solidFill>
              <a:schemeClr val="dk2"/>
            </a:solidFill>
            <a:prstDash val="solid"/>
            <a:round/>
            <a:headEnd type="none" w="med" len="med"/>
            <a:tailEnd type="none" w="med" len="med"/>
          </a:ln>
        </p:spPr>
      </p:sp>
      <p:sp>
        <p:nvSpPr>
          <p:cNvPr id="949" name="Google Shape;949;g1048da41ab3_0_3"/>
          <p:cNvSpPr/>
          <p:nvPr/>
        </p:nvSpPr>
        <p:spPr>
          <a:xfrm>
            <a:off x="10371575" y="2615675"/>
            <a:ext cx="182200" cy="312325"/>
          </a:xfrm>
          <a:custGeom>
            <a:avLst/>
            <a:gdLst/>
            <a:ahLst/>
            <a:cxnLst/>
            <a:rect l="l" t="t" r="r" b="b"/>
            <a:pathLst>
              <a:path w="7288" h="12493" extrusionOk="0">
                <a:moveTo>
                  <a:pt x="7288" y="12493"/>
                </a:moveTo>
                <a:cubicBezTo>
                  <a:pt x="6342" y="7766"/>
                  <a:pt x="1170" y="4677"/>
                  <a:pt x="0" y="0"/>
                </a:cubicBezTo>
              </a:path>
            </a:pathLst>
          </a:custGeom>
          <a:noFill/>
          <a:ln w="38100" cap="flat" cmpd="sng">
            <a:solidFill>
              <a:schemeClr val="dk2"/>
            </a:solidFill>
            <a:prstDash val="solid"/>
            <a:round/>
            <a:headEnd type="none" w="med" len="med"/>
            <a:tailEnd type="none" w="med" len="med"/>
          </a:ln>
        </p:spPr>
      </p:sp>
      <p:sp>
        <p:nvSpPr>
          <p:cNvPr id="950" name="Google Shape;950;g1048da41ab3_0_3"/>
          <p:cNvSpPr/>
          <p:nvPr/>
        </p:nvSpPr>
        <p:spPr>
          <a:xfrm>
            <a:off x="10059275" y="2914975"/>
            <a:ext cx="221225" cy="1002025"/>
          </a:xfrm>
          <a:custGeom>
            <a:avLst/>
            <a:gdLst/>
            <a:ahLst/>
            <a:cxnLst/>
            <a:rect l="l" t="t" r="r" b="b"/>
            <a:pathLst>
              <a:path w="8849" h="40081" extrusionOk="0">
                <a:moveTo>
                  <a:pt x="0" y="40081"/>
                </a:moveTo>
                <a:cubicBezTo>
                  <a:pt x="0" y="34228"/>
                  <a:pt x="2223" y="28582"/>
                  <a:pt x="3643" y="22903"/>
                </a:cubicBezTo>
                <a:cubicBezTo>
                  <a:pt x="5542" y="15308"/>
                  <a:pt x="5348" y="7003"/>
                  <a:pt x="8849" y="0"/>
                </a:cubicBezTo>
              </a:path>
            </a:pathLst>
          </a:custGeom>
          <a:noFill/>
          <a:ln w="38100" cap="flat" cmpd="sng">
            <a:solidFill>
              <a:srgbClr val="FF0000"/>
            </a:solidFill>
            <a:prstDash val="solid"/>
            <a:round/>
            <a:headEnd type="none" w="med" len="med"/>
            <a:tailEnd type="none" w="med" len="med"/>
          </a:ln>
        </p:spPr>
      </p:sp>
      <p:sp>
        <p:nvSpPr>
          <p:cNvPr id="951" name="Google Shape;951;g1048da41ab3_0_3"/>
          <p:cNvSpPr/>
          <p:nvPr/>
        </p:nvSpPr>
        <p:spPr>
          <a:xfrm>
            <a:off x="10267475" y="1379400"/>
            <a:ext cx="373425" cy="3500575"/>
          </a:xfrm>
          <a:custGeom>
            <a:avLst/>
            <a:gdLst/>
            <a:ahLst/>
            <a:cxnLst/>
            <a:rect l="l" t="t" r="r" b="b"/>
            <a:pathLst>
              <a:path w="14937" h="140023" extrusionOk="0">
                <a:moveTo>
                  <a:pt x="8329" y="140023"/>
                </a:moveTo>
                <a:cubicBezTo>
                  <a:pt x="12353" y="119888"/>
                  <a:pt x="11152" y="99050"/>
                  <a:pt x="13013" y="78601"/>
                </a:cubicBezTo>
                <a:cubicBezTo>
                  <a:pt x="13738" y="70635"/>
                  <a:pt x="15298" y="62622"/>
                  <a:pt x="14575" y="54656"/>
                </a:cubicBezTo>
                <a:cubicBezTo>
                  <a:pt x="13796" y="46077"/>
                  <a:pt x="7935" y="38638"/>
                  <a:pt x="6247" y="30191"/>
                </a:cubicBezTo>
                <a:cubicBezTo>
                  <a:pt x="4233" y="20113"/>
                  <a:pt x="4599" y="9190"/>
                  <a:pt x="0" y="0"/>
                </a:cubicBezTo>
              </a:path>
            </a:pathLst>
          </a:custGeom>
          <a:noFill/>
          <a:ln w="38100" cap="flat" cmpd="sng">
            <a:solidFill>
              <a:srgbClr val="FF0000"/>
            </a:solidFill>
            <a:prstDash val="solid"/>
            <a:round/>
            <a:headEnd type="none" w="med" len="med"/>
            <a:tailEnd type="none" w="med" len="med"/>
          </a:ln>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1029b3a3580_3_28"/>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100"/>
              <a:buNone/>
            </a:pPr>
            <a:r>
              <a:rPr lang="en-US"/>
              <a:t>Media Capture Verification:</a:t>
            </a:r>
            <a:endParaRPr/>
          </a:p>
          <a:p>
            <a:pPr marL="0" lvl="0" indent="0" algn="l" rtl="0">
              <a:spcBef>
                <a:spcPts val="0"/>
              </a:spcBef>
              <a:spcAft>
                <a:spcPts val="0"/>
              </a:spcAft>
              <a:buSzPts val="1100"/>
              <a:buNone/>
            </a:pPr>
            <a:r>
              <a:rPr lang="en-US"/>
              <a:t>Rotation Capability</a:t>
            </a:r>
            <a:endParaRPr/>
          </a:p>
        </p:txBody>
      </p:sp>
      <p:sp>
        <p:nvSpPr>
          <p:cNvPr id="958" name="Google Shape;958;g1029b3a3580_3_28"/>
          <p:cNvSpPr txBox="1">
            <a:spLocks noGrp="1"/>
          </p:cNvSpPr>
          <p:nvPr>
            <p:ph type="body" idx="1"/>
          </p:nvPr>
        </p:nvSpPr>
        <p:spPr>
          <a:xfrm>
            <a:off x="838200" y="1644875"/>
            <a:ext cx="6550200" cy="4351200"/>
          </a:xfrm>
          <a:prstGeom prst="rect">
            <a:avLst/>
          </a:prstGeom>
          <a:noFill/>
          <a:ln>
            <a:noFill/>
          </a:ln>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b="1"/>
              <a:t>Purpose</a:t>
            </a:r>
            <a:endParaRPr b="1"/>
          </a:p>
          <a:p>
            <a:pPr marL="914400" lvl="1" indent="-355600" algn="l" rtl="0">
              <a:spcBef>
                <a:spcPts val="0"/>
              </a:spcBef>
              <a:spcAft>
                <a:spcPts val="0"/>
              </a:spcAft>
              <a:buSzPts val="2000"/>
              <a:buChar char="○"/>
            </a:pPr>
            <a:r>
              <a:rPr lang="en-US" sz="2000"/>
              <a:t>Prove stitching capability of rotating camera</a:t>
            </a:r>
            <a:endParaRPr sz="2000"/>
          </a:p>
          <a:p>
            <a:pPr marL="457200" lvl="0" indent="-406400" algn="l" rtl="0">
              <a:spcBef>
                <a:spcPts val="0"/>
              </a:spcBef>
              <a:spcAft>
                <a:spcPts val="0"/>
              </a:spcAft>
              <a:buSzPts val="2800"/>
              <a:buChar char="●"/>
            </a:pPr>
            <a:r>
              <a:rPr lang="en-US" b="1"/>
              <a:t>Plan</a:t>
            </a:r>
            <a:endParaRPr b="1"/>
          </a:p>
          <a:p>
            <a:pPr marL="914400" lvl="1" indent="-355600" algn="l" rtl="0">
              <a:spcBef>
                <a:spcPts val="0"/>
              </a:spcBef>
              <a:spcAft>
                <a:spcPts val="0"/>
              </a:spcAft>
              <a:buSzPts val="2000"/>
              <a:buChar char="○"/>
            </a:pPr>
            <a:r>
              <a:rPr lang="en-US" sz="2000"/>
              <a:t>Place camera on spin module</a:t>
            </a:r>
            <a:endParaRPr sz="2000"/>
          </a:p>
          <a:p>
            <a:pPr marL="914400" lvl="1" indent="-355600" algn="l" rtl="0">
              <a:spcBef>
                <a:spcPts val="0"/>
              </a:spcBef>
              <a:spcAft>
                <a:spcPts val="0"/>
              </a:spcAft>
              <a:buSzPts val="2000"/>
              <a:buChar char="○"/>
            </a:pPr>
            <a:r>
              <a:rPr lang="en-US" sz="2000"/>
              <a:t>Rotate at a known rate</a:t>
            </a:r>
            <a:endParaRPr sz="2000"/>
          </a:p>
          <a:p>
            <a:pPr marL="914400" lvl="1" indent="-355600" algn="l" rtl="0">
              <a:spcBef>
                <a:spcPts val="0"/>
              </a:spcBef>
              <a:spcAft>
                <a:spcPts val="0"/>
              </a:spcAft>
              <a:buSzPts val="2000"/>
              <a:buChar char="○"/>
            </a:pPr>
            <a:r>
              <a:rPr lang="en-US" sz="2000"/>
              <a:t>Repeat for several different axis</a:t>
            </a:r>
            <a:endParaRPr sz="2000"/>
          </a:p>
          <a:p>
            <a:pPr marL="914400" lvl="1" indent="-355600" algn="l" rtl="0">
              <a:spcBef>
                <a:spcPts val="0"/>
              </a:spcBef>
              <a:spcAft>
                <a:spcPts val="0"/>
              </a:spcAft>
              <a:buSzPts val="2000"/>
              <a:buChar char="○"/>
            </a:pPr>
            <a:r>
              <a:rPr lang="en-US" sz="2000"/>
              <a:t>Monitor recording for stitching breakdowns</a:t>
            </a:r>
            <a:endParaRPr sz="2000"/>
          </a:p>
          <a:p>
            <a:pPr marL="457200" lvl="0" indent="-406400" algn="l" rtl="0">
              <a:spcBef>
                <a:spcPts val="0"/>
              </a:spcBef>
              <a:spcAft>
                <a:spcPts val="0"/>
              </a:spcAft>
              <a:buSzPts val="2800"/>
              <a:buChar char="●"/>
            </a:pPr>
            <a:r>
              <a:rPr lang="en-US" b="1"/>
              <a:t>Driving Requirements/Passing Criteria</a:t>
            </a:r>
            <a:endParaRPr b="1"/>
          </a:p>
          <a:p>
            <a:pPr marL="914400" lvl="1" indent="-361950" algn="l" rtl="0">
              <a:spcBef>
                <a:spcPts val="0"/>
              </a:spcBef>
              <a:spcAft>
                <a:spcPts val="0"/>
              </a:spcAft>
              <a:buSzPts val="2100"/>
              <a:buChar char="○"/>
            </a:pPr>
            <a:r>
              <a:rPr lang="en-US" sz="2000"/>
              <a:t>DR. 1.3:</a:t>
            </a:r>
            <a:r>
              <a:rPr lang="en-US" sz="2000" b="1"/>
              <a:t> </a:t>
            </a:r>
            <a:r>
              <a:rPr lang="en-US" sz="2000"/>
              <a:t>Video stitching continues at 10 rad/s</a:t>
            </a:r>
            <a:endParaRPr sz="2100" b="1"/>
          </a:p>
        </p:txBody>
      </p:sp>
      <p:sp>
        <p:nvSpPr>
          <p:cNvPr id="959" name="Google Shape;959;g1029b3a3580_3_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pic>
        <p:nvPicPr>
          <p:cNvPr id="960" name="Google Shape;960;g1029b3a3580_3_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961" name="Google Shape;961;g1029b3a3580_3_28"/>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962" name="Google Shape;962;g1029b3a3580_3_28"/>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963" name="Google Shape;963;g1029b3a3580_3_28"/>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964" name="Google Shape;964;g1029b3a3580_3_28"/>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965" name="Google Shape;965;g1029b3a3580_3_28"/>
          <p:cNvSpPr/>
          <p:nvPr/>
        </p:nvSpPr>
        <p:spPr>
          <a:xfrm>
            <a:off x="84039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966" name="Google Shape;966;g1029b3a3580_3_28"/>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967" name="Google Shape;967;g1029b3a3580_3_28"/>
          <p:cNvSpPr/>
          <p:nvPr/>
        </p:nvSpPr>
        <p:spPr>
          <a:xfrm>
            <a:off x="9315475" y="761975"/>
            <a:ext cx="1888500" cy="882900"/>
          </a:xfrm>
          <a:prstGeom prst="curvedLeft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8" name="Google Shape;968;g1029b3a3580_3_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344026" y="2683491"/>
            <a:ext cx="2859951" cy="3312588"/>
          </a:xfrm>
          <a:prstGeom prst="rect">
            <a:avLst/>
          </a:prstGeom>
          <a:noFill/>
          <a:ln>
            <a:noFill/>
          </a:ln>
        </p:spPr>
      </p:pic>
      <p:pic>
        <p:nvPicPr>
          <p:cNvPr id="969" name="Google Shape;969;g1029b3a3580_3_2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5400000">
            <a:off x="8035823" y="1088575"/>
            <a:ext cx="3476352" cy="24833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g1029b3a3580_3_42"/>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100"/>
              <a:buNone/>
            </a:pPr>
            <a:r>
              <a:rPr lang="en-US"/>
              <a:t>Media Capture Verification:</a:t>
            </a:r>
            <a:endParaRPr/>
          </a:p>
          <a:p>
            <a:pPr marL="0" lvl="0" indent="0" algn="l" rtl="0">
              <a:spcBef>
                <a:spcPts val="0"/>
              </a:spcBef>
              <a:spcAft>
                <a:spcPts val="0"/>
              </a:spcAft>
              <a:buSzPts val="1100"/>
              <a:buNone/>
            </a:pPr>
            <a:r>
              <a:rPr lang="en-US"/>
              <a:t>Resolution Capability</a:t>
            </a:r>
            <a:endParaRPr/>
          </a:p>
        </p:txBody>
      </p:sp>
      <p:sp>
        <p:nvSpPr>
          <p:cNvPr id="976" name="Google Shape;976;g1029b3a3580_3_42"/>
          <p:cNvSpPr txBox="1">
            <a:spLocks noGrp="1"/>
          </p:cNvSpPr>
          <p:nvPr>
            <p:ph type="body" idx="1"/>
          </p:nvPr>
        </p:nvSpPr>
        <p:spPr>
          <a:xfrm>
            <a:off x="838200" y="1644875"/>
            <a:ext cx="6550200" cy="4351200"/>
          </a:xfrm>
          <a:prstGeom prst="rect">
            <a:avLst/>
          </a:prstGeom>
          <a:noFill/>
          <a:ln>
            <a:noFill/>
          </a:ln>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b="1"/>
              <a:t>Purpose</a:t>
            </a:r>
            <a:endParaRPr b="1"/>
          </a:p>
          <a:p>
            <a:pPr marL="914400" lvl="1" indent="-355600" algn="l" rtl="0">
              <a:spcBef>
                <a:spcPts val="0"/>
              </a:spcBef>
              <a:spcAft>
                <a:spcPts val="0"/>
              </a:spcAft>
              <a:buSzPts val="2000"/>
              <a:buChar char="○"/>
            </a:pPr>
            <a:r>
              <a:rPr lang="en-US" sz="2000"/>
              <a:t>Prove camera resolution capabilities</a:t>
            </a:r>
            <a:endParaRPr sz="2000"/>
          </a:p>
          <a:p>
            <a:pPr marL="457200" lvl="0" indent="-406400" algn="l" rtl="0">
              <a:spcBef>
                <a:spcPts val="0"/>
              </a:spcBef>
              <a:spcAft>
                <a:spcPts val="0"/>
              </a:spcAft>
              <a:buSzPts val="2800"/>
              <a:buChar char="●"/>
            </a:pPr>
            <a:r>
              <a:rPr lang="en-US" b="1"/>
              <a:t>Plan</a:t>
            </a:r>
            <a:endParaRPr b="1"/>
          </a:p>
          <a:p>
            <a:pPr marL="914400" lvl="1" indent="-355600" algn="l" rtl="0">
              <a:spcBef>
                <a:spcPts val="0"/>
              </a:spcBef>
              <a:spcAft>
                <a:spcPts val="0"/>
              </a:spcAft>
              <a:buSzPts val="2000"/>
              <a:buChar char="○"/>
            </a:pPr>
            <a:r>
              <a:rPr lang="en-US" sz="2000"/>
              <a:t>Place camera on secure mount</a:t>
            </a:r>
            <a:endParaRPr sz="2000"/>
          </a:p>
          <a:p>
            <a:pPr marL="914400" lvl="1" indent="-355600" algn="l" rtl="0">
              <a:spcBef>
                <a:spcPts val="0"/>
              </a:spcBef>
              <a:spcAft>
                <a:spcPts val="0"/>
              </a:spcAft>
              <a:buSzPts val="2000"/>
              <a:buChar char="○"/>
            </a:pPr>
            <a:r>
              <a:rPr lang="en-US" sz="2000"/>
              <a:t>Record video with subjects at increasing distances</a:t>
            </a:r>
            <a:endParaRPr sz="2000"/>
          </a:p>
          <a:p>
            <a:pPr marL="914400" lvl="1" indent="-355600" algn="l" rtl="0">
              <a:spcBef>
                <a:spcPts val="0"/>
              </a:spcBef>
              <a:spcAft>
                <a:spcPts val="0"/>
              </a:spcAft>
              <a:buSzPts val="2000"/>
              <a:buChar char="○"/>
            </a:pPr>
            <a:r>
              <a:rPr lang="en-US" sz="2000"/>
              <a:t>Monitor recording for facial recognition and detection distances</a:t>
            </a:r>
            <a:endParaRPr sz="2000"/>
          </a:p>
          <a:p>
            <a:pPr marL="457200" lvl="0" indent="-406400" algn="l" rtl="0">
              <a:spcBef>
                <a:spcPts val="0"/>
              </a:spcBef>
              <a:spcAft>
                <a:spcPts val="0"/>
              </a:spcAft>
              <a:buSzPts val="2800"/>
              <a:buChar char="●"/>
            </a:pPr>
            <a:r>
              <a:rPr lang="en-US" b="1"/>
              <a:t>Driving Requirements/Passing Criteria</a:t>
            </a:r>
            <a:endParaRPr b="1"/>
          </a:p>
          <a:p>
            <a:pPr marL="914400" lvl="1" indent="-361950" algn="l" rtl="0">
              <a:spcBef>
                <a:spcPts val="0"/>
              </a:spcBef>
              <a:spcAft>
                <a:spcPts val="0"/>
              </a:spcAft>
              <a:buSzPts val="2100"/>
              <a:buChar char="○"/>
            </a:pPr>
            <a:r>
              <a:rPr lang="en-US" sz="2000"/>
              <a:t>DR. 1.2:</a:t>
            </a:r>
            <a:r>
              <a:rPr lang="en-US" sz="2000" b="1"/>
              <a:t> </a:t>
            </a:r>
            <a:r>
              <a:rPr lang="en-US" sz="2000"/>
              <a:t>Subject faces are visible up to a 75 foot distance</a:t>
            </a:r>
            <a:endParaRPr sz="2100" b="1"/>
          </a:p>
        </p:txBody>
      </p:sp>
      <p:sp>
        <p:nvSpPr>
          <p:cNvPr id="977" name="Google Shape;977;g1029b3a3580_3_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pic>
        <p:nvPicPr>
          <p:cNvPr id="978" name="Google Shape;978;g1029b3a3580_3_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979" name="Google Shape;979;g1029b3a3580_3_42"/>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980" name="Google Shape;980;g1029b3a3580_3_42"/>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981" name="Google Shape;981;g1029b3a3580_3_42"/>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982" name="Google Shape;982;g1029b3a3580_3_42"/>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983" name="Google Shape;983;g1029b3a3580_3_42"/>
          <p:cNvSpPr/>
          <p:nvPr/>
        </p:nvSpPr>
        <p:spPr>
          <a:xfrm>
            <a:off x="84039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984" name="Google Shape;984;g1029b3a3580_3_42"/>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985" name="Google Shape;985;g1029b3a3580_3_4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496200" y="899776"/>
            <a:ext cx="4628943" cy="50584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g1029b3a3580_3_56"/>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1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Reentry Verification</a:t>
            </a:r>
            <a:r>
              <a:rPr lang="en-US"/>
              <a:t>: Maximum Temperature</a:t>
            </a:r>
            <a:endParaRPr b="1">
              <a:latin typeface="Arial"/>
              <a:ea typeface="Arial"/>
              <a:cs typeface="Arial"/>
              <a:sym typeface="Arial"/>
            </a:endParaRPr>
          </a:p>
        </p:txBody>
      </p:sp>
      <p:sp>
        <p:nvSpPr>
          <p:cNvPr id="992" name="Google Shape;992;g1029b3a3580_3_56"/>
          <p:cNvSpPr txBox="1">
            <a:spLocks noGrp="1"/>
          </p:cNvSpPr>
          <p:nvPr>
            <p:ph type="body" idx="1"/>
          </p:nvPr>
        </p:nvSpPr>
        <p:spPr>
          <a:xfrm>
            <a:off x="838200" y="1644875"/>
            <a:ext cx="6550200" cy="4351200"/>
          </a:xfrm>
          <a:prstGeom prst="rect">
            <a:avLst/>
          </a:prstGeom>
          <a:noFill/>
          <a:ln>
            <a:noFill/>
          </a:ln>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b="1"/>
              <a:t>Purpose</a:t>
            </a:r>
            <a:endParaRPr b="1"/>
          </a:p>
          <a:p>
            <a:pPr marL="914400" lvl="1" indent="-355600" algn="l" rtl="0">
              <a:spcBef>
                <a:spcPts val="0"/>
              </a:spcBef>
              <a:spcAft>
                <a:spcPts val="0"/>
              </a:spcAft>
              <a:buSzPts val="2000"/>
              <a:buChar char="○"/>
            </a:pPr>
            <a:r>
              <a:rPr lang="en-US" sz="2000"/>
              <a:t>Prove enclosure prevents camera from surpassing 185°F during reentry</a:t>
            </a:r>
            <a:endParaRPr sz="2000"/>
          </a:p>
          <a:p>
            <a:pPr marL="457200" lvl="0" indent="-406400" algn="l" rtl="0">
              <a:spcBef>
                <a:spcPts val="0"/>
              </a:spcBef>
              <a:spcAft>
                <a:spcPts val="0"/>
              </a:spcAft>
              <a:buSzPts val="2800"/>
              <a:buChar char="●"/>
            </a:pPr>
            <a:r>
              <a:rPr lang="en-US" b="1"/>
              <a:t>Plan</a:t>
            </a:r>
            <a:endParaRPr b="1"/>
          </a:p>
          <a:p>
            <a:pPr marL="914400" lvl="1" indent="-355600" algn="l" rtl="0">
              <a:spcBef>
                <a:spcPts val="0"/>
              </a:spcBef>
              <a:spcAft>
                <a:spcPts val="0"/>
              </a:spcAft>
              <a:buSzPts val="2000"/>
              <a:buChar char="○"/>
            </a:pPr>
            <a:r>
              <a:rPr lang="en-US" sz="2000"/>
              <a:t>Place enclosure in thermal chamber with reentry conditions</a:t>
            </a:r>
            <a:endParaRPr sz="2000"/>
          </a:p>
          <a:p>
            <a:pPr marL="914400" lvl="1" indent="-355600" algn="l" rtl="0">
              <a:spcBef>
                <a:spcPts val="0"/>
              </a:spcBef>
              <a:spcAft>
                <a:spcPts val="0"/>
              </a:spcAft>
              <a:buSzPts val="2000"/>
              <a:buChar char="○"/>
            </a:pPr>
            <a:r>
              <a:rPr lang="en-US" sz="2000"/>
              <a:t>Monitor temperature of camera</a:t>
            </a:r>
            <a:endParaRPr sz="2000"/>
          </a:p>
          <a:p>
            <a:pPr marL="457200" lvl="0" indent="-406400" algn="l" rtl="0">
              <a:spcBef>
                <a:spcPts val="0"/>
              </a:spcBef>
              <a:spcAft>
                <a:spcPts val="0"/>
              </a:spcAft>
              <a:buSzPts val="2800"/>
              <a:buChar char="●"/>
            </a:pPr>
            <a:r>
              <a:rPr lang="en-US" b="1"/>
              <a:t>Driving Requirements/Passing Criteria</a:t>
            </a:r>
            <a:endParaRPr b="1"/>
          </a:p>
          <a:p>
            <a:pPr marL="914400" lvl="1" indent="-355600" algn="l" rtl="0">
              <a:spcBef>
                <a:spcPts val="0"/>
              </a:spcBef>
              <a:spcAft>
                <a:spcPts val="0"/>
              </a:spcAft>
              <a:buSzPts val="2000"/>
              <a:buChar char="○"/>
            </a:pPr>
            <a:r>
              <a:rPr lang="en-US" sz="2000"/>
              <a:t>DR. 6.1:</a:t>
            </a:r>
            <a:r>
              <a:rPr lang="en-US" sz="2000" b="1"/>
              <a:t> </a:t>
            </a:r>
            <a:r>
              <a:rPr lang="en-US" sz="2000"/>
              <a:t>Camera does not surpass 185°F under reentry heating conditions</a:t>
            </a:r>
            <a:endParaRPr sz="2000" b="1"/>
          </a:p>
        </p:txBody>
      </p:sp>
      <p:sp>
        <p:nvSpPr>
          <p:cNvPr id="993" name="Google Shape;993;g1029b3a3580_3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pic>
        <p:nvPicPr>
          <p:cNvPr id="994" name="Google Shape;994;g1029b3a3580_3_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995" name="Google Shape;995;g1029b3a3580_3_56"/>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996" name="Google Shape;996;g1029b3a3580_3_56"/>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997" name="Google Shape;997;g1029b3a3580_3_56"/>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998" name="Google Shape;998;g1029b3a3580_3_56"/>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999" name="Google Shape;999;g1029b3a3580_3_56"/>
          <p:cNvSpPr/>
          <p:nvPr/>
        </p:nvSpPr>
        <p:spPr>
          <a:xfrm>
            <a:off x="84039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00" name="Google Shape;1000;g1029b3a3580_3_56"/>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001" name="Google Shape;1001;g1029b3a3580_3_5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388400" y="1911767"/>
            <a:ext cx="4803600" cy="305563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g1048ce1a98d_3_0"/>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100"/>
              <a:buNone/>
            </a:pPr>
            <a:r>
              <a:rPr lang="en-US"/>
              <a:t>Thermal</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Verification</a:t>
            </a:r>
            <a:r>
              <a:rPr lang="en-US"/>
              <a:t>: Minimum Temperature</a:t>
            </a:r>
            <a:endParaRPr b="1">
              <a:latin typeface="Arial"/>
              <a:ea typeface="Arial"/>
              <a:cs typeface="Arial"/>
              <a:sym typeface="Arial"/>
            </a:endParaRPr>
          </a:p>
        </p:txBody>
      </p:sp>
      <p:sp>
        <p:nvSpPr>
          <p:cNvPr id="1008" name="Google Shape;1008;g1048ce1a98d_3_0"/>
          <p:cNvSpPr txBox="1">
            <a:spLocks noGrp="1"/>
          </p:cNvSpPr>
          <p:nvPr>
            <p:ph type="body" idx="1"/>
          </p:nvPr>
        </p:nvSpPr>
        <p:spPr>
          <a:xfrm>
            <a:off x="838200" y="1644875"/>
            <a:ext cx="6550200" cy="4351200"/>
          </a:xfrm>
          <a:prstGeom prst="rect">
            <a:avLst/>
          </a:prstGeom>
          <a:noFill/>
          <a:ln>
            <a:noFill/>
          </a:ln>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b="1"/>
              <a:t>Purpose</a:t>
            </a:r>
            <a:endParaRPr b="1"/>
          </a:p>
          <a:p>
            <a:pPr marL="914400" lvl="1" indent="-355600" algn="l" rtl="0">
              <a:spcBef>
                <a:spcPts val="0"/>
              </a:spcBef>
              <a:spcAft>
                <a:spcPts val="0"/>
              </a:spcAft>
              <a:buSzPts val="2000"/>
              <a:buChar char="○"/>
            </a:pPr>
            <a:r>
              <a:rPr lang="en-US" sz="2000"/>
              <a:t>Prove camera battery does not reach a  temperature below -4°F when exposed to a cooling chamber</a:t>
            </a:r>
            <a:endParaRPr sz="2000"/>
          </a:p>
          <a:p>
            <a:pPr marL="457200" lvl="0" indent="-406400" algn="l" rtl="0">
              <a:spcBef>
                <a:spcPts val="0"/>
              </a:spcBef>
              <a:spcAft>
                <a:spcPts val="0"/>
              </a:spcAft>
              <a:buSzPts val="2800"/>
              <a:buChar char="●"/>
            </a:pPr>
            <a:r>
              <a:rPr lang="en-US" b="1"/>
              <a:t>Plan</a:t>
            </a:r>
            <a:endParaRPr b="1"/>
          </a:p>
          <a:p>
            <a:pPr marL="914400" lvl="1" indent="-355600" algn="l" rtl="0">
              <a:spcBef>
                <a:spcPts val="0"/>
              </a:spcBef>
              <a:spcAft>
                <a:spcPts val="0"/>
              </a:spcAft>
              <a:buSzPts val="2000"/>
              <a:buChar char="○"/>
            </a:pPr>
            <a:r>
              <a:rPr lang="en-US" sz="2000"/>
              <a:t>Move camera from room temperature to dry ice cooler for duration of media capture </a:t>
            </a:r>
            <a:endParaRPr sz="2000"/>
          </a:p>
          <a:p>
            <a:pPr marL="914400" lvl="1" indent="-355600" algn="l" rtl="0">
              <a:spcBef>
                <a:spcPts val="0"/>
              </a:spcBef>
              <a:spcAft>
                <a:spcPts val="0"/>
              </a:spcAft>
              <a:buSzPts val="2000"/>
              <a:buChar char="○"/>
            </a:pPr>
            <a:r>
              <a:rPr lang="en-US" sz="2000"/>
              <a:t>Monitor temperature and performance of camera battery</a:t>
            </a:r>
            <a:endParaRPr sz="2000"/>
          </a:p>
          <a:p>
            <a:pPr marL="457200" lvl="0" indent="-406400" algn="l" rtl="0">
              <a:spcBef>
                <a:spcPts val="0"/>
              </a:spcBef>
              <a:spcAft>
                <a:spcPts val="0"/>
              </a:spcAft>
              <a:buSzPts val="2800"/>
              <a:buChar char="●"/>
            </a:pPr>
            <a:r>
              <a:rPr lang="en-US" b="1"/>
              <a:t>Driving Requirements/Passing Criteria</a:t>
            </a:r>
            <a:endParaRPr b="1"/>
          </a:p>
          <a:p>
            <a:pPr marL="914400" lvl="1" indent="-355600" algn="l" rtl="0">
              <a:spcBef>
                <a:spcPts val="0"/>
              </a:spcBef>
              <a:spcAft>
                <a:spcPts val="0"/>
              </a:spcAft>
              <a:buSzPts val="2000"/>
              <a:buChar char="○"/>
            </a:pPr>
            <a:r>
              <a:rPr lang="en-US" sz="2000"/>
              <a:t>DR 4.2.1</a:t>
            </a:r>
            <a:endParaRPr sz="2000" b="1"/>
          </a:p>
        </p:txBody>
      </p:sp>
      <p:sp>
        <p:nvSpPr>
          <p:cNvPr id="1009" name="Google Shape;1009;g1048ce1a98d_3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pic>
        <p:nvPicPr>
          <p:cNvPr id="1010" name="Google Shape;1010;g1048ce1a98d_3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1011" name="Google Shape;1011;g1048ce1a98d_3_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012" name="Google Shape;1012;g1048ce1a98d_3_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013" name="Google Shape;1013;g1048ce1a98d_3_0"/>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014" name="Google Shape;1014;g1048ce1a98d_3_0"/>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015" name="Google Shape;1015;g1048ce1a98d_3_0"/>
          <p:cNvSpPr/>
          <p:nvPr/>
        </p:nvSpPr>
        <p:spPr>
          <a:xfrm>
            <a:off x="84039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16" name="Google Shape;1016;g1048ce1a98d_3_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017" name="Google Shape;1017;g1048ce1a98d_3_0"/>
          <p:cNvPicPr preferRelativeResize="0"/>
          <p:nvPr/>
        </p:nvPicPr>
        <p:blipFill>
          <a:blip r:embed="rId4">
            <a:alphaModFix/>
          </a:blip>
          <a:stretch>
            <a:fillRect/>
          </a:stretch>
        </p:blipFill>
        <p:spPr>
          <a:xfrm>
            <a:off x="7507350" y="1801389"/>
            <a:ext cx="4332500" cy="32552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1029b3a3580_3_14"/>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100"/>
              <a:buNone/>
            </a:pPr>
            <a:r>
              <a:rPr lang="en-US"/>
              <a:t>Ejection Subsystem Validation</a:t>
            </a:r>
            <a:endParaRPr b="1">
              <a:latin typeface="Arial"/>
              <a:ea typeface="Arial"/>
              <a:cs typeface="Arial"/>
              <a:sym typeface="Arial"/>
            </a:endParaRPr>
          </a:p>
        </p:txBody>
      </p:sp>
      <p:sp>
        <p:nvSpPr>
          <p:cNvPr id="1024" name="Google Shape;1024;g1029b3a3580_3_14"/>
          <p:cNvSpPr txBox="1">
            <a:spLocks noGrp="1"/>
          </p:cNvSpPr>
          <p:nvPr>
            <p:ph type="body" idx="1"/>
          </p:nvPr>
        </p:nvSpPr>
        <p:spPr>
          <a:xfrm>
            <a:off x="838200" y="1644875"/>
            <a:ext cx="6550200" cy="4351200"/>
          </a:xfrm>
          <a:prstGeom prst="rect">
            <a:avLst/>
          </a:prstGeom>
          <a:noFill/>
          <a:ln>
            <a:noFill/>
          </a:ln>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b="1"/>
              <a:t>Purpose</a:t>
            </a:r>
            <a:endParaRPr b="1"/>
          </a:p>
          <a:p>
            <a:pPr marL="914400" lvl="1" indent="-355600" algn="l" rtl="0">
              <a:spcBef>
                <a:spcPts val="0"/>
              </a:spcBef>
              <a:spcAft>
                <a:spcPts val="0"/>
              </a:spcAft>
              <a:buSzPts val="2000"/>
              <a:buChar char="○"/>
            </a:pPr>
            <a:r>
              <a:rPr lang="en-US" sz="2000"/>
              <a:t>Prove capability of full ejection system</a:t>
            </a:r>
            <a:endParaRPr sz="2000"/>
          </a:p>
          <a:p>
            <a:pPr marL="457200" lvl="0" indent="-406400" algn="l" rtl="0">
              <a:spcBef>
                <a:spcPts val="0"/>
              </a:spcBef>
              <a:spcAft>
                <a:spcPts val="0"/>
              </a:spcAft>
              <a:buSzPts val="2800"/>
              <a:buChar char="●"/>
            </a:pPr>
            <a:r>
              <a:rPr lang="en-US" b="1"/>
              <a:t>Plan</a:t>
            </a:r>
            <a:endParaRPr b="1"/>
          </a:p>
          <a:p>
            <a:pPr marL="914400" lvl="1" indent="-355600" algn="l" rtl="0">
              <a:spcBef>
                <a:spcPts val="0"/>
              </a:spcBef>
              <a:spcAft>
                <a:spcPts val="0"/>
              </a:spcAft>
              <a:buSzPts val="2000"/>
              <a:buChar char="○"/>
            </a:pPr>
            <a:r>
              <a:rPr lang="en-US" sz="2000"/>
              <a:t>Load CCEC onto spring platform</a:t>
            </a:r>
            <a:endParaRPr sz="2000"/>
          </a:p>
          <a:p>
            <a:pPr marL="914400" lvl="1" indent="-355600" algn="l" rtl="0">
              <a:spcBef>
                <a:spcPts val="0"/>
              </a:spcBef>
              <a:spcAft>
                <a:spcPts val="0"/>
              </a:spcAft>
              <a:buSzPts val="2000"/>
              <a:buChar char="○"/>
            </a:pPr>
            <a:r>
              <a:rPr lang="en-US" sz="2000"/>
              <a:t>Move object away from rangefinder to trigger release</a:t>
            </a:r>
            <a:endParaRPr sz="2000"/>
          </a:p>
          <a:p>
            <a:pPr marL="914400" lvl="1" indent="-355600" algn="l" rtl="0">
              <a:spcBef>
                <a:spcPts val="0"/>
              </a:spcBef>
              <a:spcAft>
                <a:spcPts val="0"/>
              </a:spcAft>
              <a:buSzPts val="2000"/>
              <a:buChar char="○"/>
            </a:pPr>
            <a:r>
              <a:rPr lang="en-US" sz="2000"/>
              <a:t>Film release trajectory using slow motion camera </a:t>
            </a:r>
            <a:endParaRPr sz="2000"/>
          </a:p>
          <a:p>
            <a:pPr marL="457200" lvl="0" indent="-406400" algn="l" rtl="0">
              <a:spcBef>
                <a:spcPts val="0"/>
              </a:spcBef>
              <a:spcAft>
                <a:spcPts val="0"/>
              </a:spcAft>
              <a:buSzPts val="2800"/>
              <a:buChar char="●"/>
            </a:pPr>
            <a:r>
              <a:rPr lang="en-US" b="1"/>
              <a:t>Driving Requirements/Passing Criteria</a:t>
            </a:r>
            <a:endParaRPr b="1"/>
          </a:p>
          <a:p>
            <a:pPr marL="914400" lvl="1" indent="-355600" algn="l" rtl="0">
              <a:spcBef>
                <a:spcPts val="0"/>
              </a:spcBef>
              <a:spcAft>
                <a:spcPts val="0"/>
              </a:spcAft>
              <a:buSzPts val="2000"/>
              <a:buChar char="○"/>
            </a:pPr>
            <a:r>
              <a:rPr lang="en-US" sz="2000"/>
              <a:t>FR. 2:  Ejection delay, ejection angle, ejection velocity</a:t>
            </a:r>
            <a:endParaRPr sz="2000" b="1"/>
          </a:p>
        </p:txBody>
      </p:sp>
      <p:sp>
        <p:nvSpPr>
          <p:cNvPr id="1025" name="Google Shape;1025;g1029b3a3580_3_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pic>
        <p:nvPicPr>
          <p:cNvPr id="1026" name="Google Shape;1026;g1029b3a3580_3_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1027" name="Google Shape;1027;g1029b3a3580_3_14"/>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028" name="Google Shape;1028;g1029b3a3580_3_14"/>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029" name="Google Shape;1029;g1029b3a3580_3_14"/>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030" name="Google Shape;1030;g1029b3a3580_3_14"/>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031" name="Google Shape;1031;g1029b3a3580_3_14"/>
          <p:cNvSpPr/>
          <p:nvPr/>
        </p:nvSpPr>
        <p:spPr>
          <a:xfrm>
            <a:off x="84039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32" name="Google Shape;1032;g1029b3a3580_3_14"/>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033" name="Google Shape;1033;g1029b3a3580_3_1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80300" y="2078875"/>
            <a:ext cx="3906475" cy="3951225"/>
          </a:xfrm>
          <a:prstGeom prst="rect">
            <a:avLst/>
          </a:prstGeom>
          <a:noFill/>
          <a:ln>
            <a:noFill/>
          </a:ln>
        </p:spPr>
      </p:pic>
      <p:cxnSp>
        <p:nvCxnSpPr>
          <p:cNvPr id="1034" name="Google Shape;1034;g1029b3a3580_3_14"/>
          <p:cNvCxnSpPr/>
          <p:nvPr/>
        </p:nvCxnSpPr>
        <p:spPr>
          <a:xfrm rot="10800000" flipH="1">
            <a:off x="10258947" y="601320"/>
            <a:ext cx="276300" cy="1773900"/>
          </a:xfrm>
          <a:prstGeom prst="straightConnector1">
            <a:avLst/>
          </a:prstGeom>
          <a:noFill/>
          <a:ln w="76200" cap="flat" cmpd="sng">
            <a:solidFill>
              <a:srgbClr val="FF0000"/>
            </a:solidFill>
            <a:prstDash val="solid"/>
            <a:round/>
            <a:headEnd type="none" w="med" len="med"/>
            <a:tailEnd type="triangle" w="med" len="med"/>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g101e34a36e4_0_1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b="1">
                <a:latin typeface="Arial"/>
                <a:ea typeface="Arial"/>
                <a:cs typeface="Arial"/>
                <a:sym typeface="Arial"/>
              </a:rPr>
              <a:t>Project Planning</a:t>
            </a:r>
            <a:endParaRPr b="1">
              <a:latin typeface="Arial"/>
              <a:ea typeface="Arial"/>
              <a:cs typeface="Arial"/>
              <a:sym typeface="Arial"/>
            </a:endParaRPr>
          </a:p>
        </p:txBody>
      </p:sp>
      <p:sp>
        <p:nvSpPr>
          <p:cNvPr id="1041" name="Google Shape;1041;g101e34a36e4_0_1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sz="2600">
                <a:latin typeface="Arial"/>
                <a:ea typeface="Arial"/>
                <a:cs typeface="Arial"/>
                <a:sym typeface="Arial"/>
              </a:rPr>
              <a:t>Jasmin Chadha, Ryan Charles</a:t>
            </a:r>
            <a:endParaRPr sz="2600">
              <a:latin typeface="Arial"/>
              <a:ea typeface="Arial"/>
              <a:cs typeface="Arial"/>
              <a:sym typeface="Arial"/>
            </a:endParaRPr>
          </a:p>
        </p:txBody>
      </p:sp>
      <p:sp>
        <p:nvSpPr>
          <p:cNvPr id="1042" name="Google Shape;1042;g101e34a36e4_0_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pic>
        <p:nvPicPr>
          <p:cNvPr id="1043" name="Google Shape;1043;g101e34a36e4_0_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1044" name="Google Shape;1044;g101e34a36e4_0_16"/>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045" name="Google Shape;1045;g101e34a36e4_0_16"/>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046" name="Google Shape;1046;g101e34a36e4_0_16"/>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047" name="Google Shape;1047;g101e34a36e4_0_16"/>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048" name="Google Shape;1048;g101e34a36e4_0_16"/>
          <p:cNvSpPr/>
          <p:nvPr/>
        </p:nvSpPr>
        <p:spPr>
          <a:xfrm>
            <a:off x="84039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49" name="Google Shape;1049;g101e34a36e4_0_16"/>
          <p:cNvSpPr/>
          <p:nvPr/>
        </p:nvSpPr>
        <p:spPr>
          <a:xfrm>
            <a:off x="9821400" y="6361750"/>
            <a:ext cx="11514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g10282a48ae3_2_35"/>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Major Tests</a:t>
            </a:r>
            <a:endParaRPr/>
          </a:p>
        </p:txBody>
      </p:sp>
      <p:sp>
        <p:nvSpPr>
          <p:cNvPr id="1056" name="Google Shape;1056;g10282a48ae3_2_3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58</a:t>
            </a:fld>
            <a:endParaRPr/>
          </a:p>
        </p:txBody>
      </p:sp>
      <p:sp>
        <p:nvSpPr>
          <p:cNvPr id="1057" name="Google Shape;1057;g10282a48ae3_2_35"/>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058" name="Google Shape;1058;g10282a48ae3_2_35"/>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059" name="Google Shape;1059;g10282a48ae3_2_35"/>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060" name="Google Shape;1060;g10282a48ae3_2_35"/>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061" name="Google Shape;1061;g10282a48ae3_2_35"/>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62" name="Google Shape;1062;g10282a48ae3_2_35"/>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1063" name="Google Shape;1063;g10282a48ae3_2_35"/>
          <p:cNvGraphicFramePr/>
          <p:nvPr/>
        </p:nvGraphicFramePr>
        <p:xfrm>
          <a:off x="952500" y="1442588"/>
          <a:ext cx="3000000" cy="3000000"/>
        </p:xfrm>
        <a:graphic>
          <a:graphicData uri="http://schemas.openxmlformats.org/drawingml/2006/table">
            <a:tbl>
              <a:tblPr>
                <a:noFill/>
                <a:tableStyleId>{027B528C-4E89-4266-A25A-72D1FAA4D567}</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172475">
                  <a:extLst>
                    <a:ext uri="{9D8B030D-6E8A-4147-A177-3AD203B41FA5}">
                      <a16:colId xmlns:a16="http://schemas.microsoft.com/office/drawing/2014/main" val="20002"/>
                    </a:ext>
                  </a:extLst>
                </a:gridCol>
                <a:gridCol w="1942325">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tblGrid>
              <a:tr h="658025">
                <a:tc>
                  <a:txBody>
                    <a:bodyPr/>
                    <a:lstStyle/>
                    <a:p>
                      <a:pPr marL="0" lvl="0" indent="0" algn="ctr" rtl="0">
                        <a:spcBef>
                          <a:spcPts val="0"/>
                        </a:spcBef>
                        <a:spcAft>
                          <a:spcPts val="0"/>
                        </a:spcAft>
                        <a:buNone/>
                      </a:pPr>
                      <a:r>
                        <a:rPr lang="en-US" sz="2000" b="1"/>
                        <a:t>Test</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Output</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Anticipated Date</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Location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Point</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25825">
                <a:tc>
                  <a:txBody>
                    <a:bodyPr/>
                    <a:lstStyle/>
                    <a:p>
                      <a:pPr marL="0" lvl="0" indent="0" algn="ctr" rtl="0">
                        <a:spcBef>
                          <a:spcPts val="0"/>
                        </a:spcBef>
                        <a:spcAft>
                          <a:spcPts val="0"/>
                        </a:spcAft>
                        <a:buNone/>
                      </a:pPr>
                      <a:r>
                        <a:rPr lang="en-US" sz="1600"/>
                        <a:t>Ejection Trigger</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Delay time</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January 2022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AERO 140</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DR. 2.1 // E2, E3</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707125">
                <a:tc>
                  <a:txBody>
                    <a:bodyPr/>
                    <a:lstStyle/>
                    <a:p>
                      <a:pPr marL="0" lvl="0" indent="0" algn="ctr" rtl="0">
                        <a:spcBef>
                          <a:spcPts val="0"/>
                        </a:spcBef>
                        <a:spcAft>
                          <a:spcPts val="0"/>
                        </a:spcAft>
                        <a:buNone/>
                      </a:pPr>
                      <a:r>
                        <a:rPr lang="en-US" sz="1600"/>
                        <a:t>Camera Resolution</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Distance to object, clarity of video</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January 2022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AERO Back Patio</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DR. 1.1, 1.2 // E4</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544175">
                <a:tc>
                  <a:txBody>
                    <a:bodyPr/>
                    <a:lstStyle/>
                    <a:p>
                      <a:pPr marL="0" lvl="0" indent="0" algn="ctr" rtl="0">
                        <a:spcBef>
                          <a:spcPts val="0"/>
                        </a:spcBef>
                        <a:spcAft>
                          <a:spcPts val="0"/>
                        </a:spcAft>
                        <a:buNone/>
                      </a:pPr>
                      <a:r>
                        <a:rPr lang="en-US" sz="1600"/>
                        <a:t>Camera Activation</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Turns on (yes/no)</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February 2022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AERO 140</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DR. 4.1, 4.2 // E4</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523850">
                <a:tc>
                  <a:txBody>
                    <a:bodyPr/>
                    <a:lstStyle/>
                    <a:p>
                      <a:pPr marL="0" lvl="0" indent="0" algn="ctr" rtl="0">
                        <a:spcBef>
                          <a:spcPts val="0"/>
                        </a:spcBef>
                        <a:spcAft>
                          <a:spcPts val="0"/>
                        </a:spcAft>
                        <a:buNone/>
                      </a:pPr>
                      <a:r>
                        <a:rPr lang="en-US" sz="1600"/>
                        <a:t>Camera Rotation</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Rotation rates, clarity of video</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February 2022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Pilot Lab</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DR. 1.3 // E4</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r h="523850">
                <a:tc>
                  <a:txBody>
                    <a:bodyPr/>
                    <a:lstStyle/>
                    <a:p>
                      <a:pPr marL="0" lvl="0" indent="0" algn="ctr" rtl="0">
                        <a:spcBef>
                          <a:spcPts val="0"/>
                        </a:spcBef>
                        <a:spcAft>
                          <a:spcPts val="0"/>
                        </a:spcAft>
                        <a:buNone/>
                      </a:pPr>
                      <a:r>
                        <a:rPr lang="en-US" sz="1600"/>
                        <a:t>Reentry Heating</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Temperature profile</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February 2022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TBD</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DR. 6.1 // E1</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5"/>
                  </a:ext>
                </a:extLst>
              </a:tr>
              <a:tr h="523850">
                <a:tc>
                  <a:txBody>
                    <a:bodyPr/>
                    <a:lstStyle/>
                    <a:p>
                      <a:pPr marL="0" lvl="0" indent="0" algn="ctr" rtl="0">
                        <a:spcBef>
                          <a:spcPts val="0"/>
                        </a:spcBef>
                        <a:spcAft>
                          <a:spcPts val="0"/>
                        </a:spcAft>
                        <a:buNone/>
                      </a:pPr>
                      <a:r>
                        <a:rPr lang="en-US" sz="1600"/>
                        <a:t>Cold Temperature</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Temperature profile</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February 2022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AERO 140</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a:solidFill>
                            <a:schemeClr val="dk1"/>
                          </a:solidFill>
                        </a:rPr>
                        <a:t>DR. 6.1 // E1</a:t>
                      </a:r>
                      <a:endParaRPr sz="1600">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064" name="Google Shape;1064;g10282a48ae3_2_35"/>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065" name="Google Shape;1065;g10282a48ae3_2_35"/>
          <p:cNvSpPr/>
          <p:nvPr/>
        </p:nvSpPr>
        <p:spPr>
          <a:xfrm>
            <a:off x="84039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66" name="Google Shape;1066;g10282a48ae3_2_35"/>
          <p:cNvSpPr/>
          <p:nvPr/>
        </p:nvSpPr>
        <p:spPr>
          <a:xfrm>
            <a:off x="9821400" y="6361750"/>
            <a:ext cx="11514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g1048ce1a98d_0_3"/>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Major Tests</a:t>
            </a:r>
            <a:endParaRPr/>
          </a:p>
        </p:txBody>
      </p:sp>
      <p:sp>
        <p:nvSpPr>
          <p:cNvPr id="1073" name="Google Shape;1073;g1048ce1a98d_0_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a:p>
        </p:txBody>
      </p:sp>
      <p:sp>
        <p:nvSpPr>
          <p:cNvPr id="1074" name="Google Shape;1074;g1048ce1a98d_0_3"/>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075" name="Google Shape;1075;g1048ce1a98d_0_3"/>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076" name="Google Shape;1076;g1048ce1a98d_0_3"/>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077" name="Google Shape;1077;g1048ce1a98d_0_3"/>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078" name="Google Shape;1078;g1048ce1a98d_0_3"/>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79" name="Google Shape;1079;g1048ce1a98d_0_3"/>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1080" name="Google Shape;1080;g1048ce1a98d_0_3"/>
          <p:cNvGraphicFramePr/>
          <p:nvPr/>
        </p:nvGraphicFramePr>
        <p:xfrm>
          <a:off x="952500" y="2025950"/>
          <a:ext cx="3000000" cy="3000000"/>
        </p:xfrm>
        <a:graphic>
          <a:graphicData uri="http://schemas.openxmlformats.org/drawingml/2006/table">
            <a:tbl>
              <a:tblPr>
                <a:noFill/>
                <a:tableStyleId>{027B528C-4E89-4266-A25A-72D1FAA4D567}</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156375">
                  <a:extLst>
                    <a:ext uri="{9D8B030D-6E8A-4147-A177-3AD203B41FA5}">
                      <a16:colId xmlns:a16="http://schemas.microsoft.com/office/drawing/2014/main" val="20002"/>
                    </a:ext>
                  </a:extLst>
                </a:gridCol>
                <a:gridCol w="1958425">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tblGrid>
              <a:tr h="681175">
                <a:tc>
                  <a:txBody>
                    <a:bodyPr/>
                    <a:lstStyle/>
                    <a:p>
                      <a:pPr marL="0" lvl="0" indent="0" algn="ctr" rtl="0">
                        <a:spcBef>
                          <a:spcPts val="0"/>
                        </a:spcBef>
                        <a:spcAft>
                          <a:spcPts val="0"/>
                        </a:spcAft>
                        <a:buNone/>
                      </a:pPr>
                      <a:r>
                        <a:rPr lang="en-US" sz="2000" b="1"/>
                        <a:t>Test</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Output</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Anticipated Date</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Location</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Point</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65500">
                <a:tc>
                  <a:txBody>
                    <a:bodyPr/>
                    <a:lstStyle/>
                    <a:p>
                      <a:pPr marL="0" lvl="0" indent="0" algn="ctr" rtl="0">
                        <a:spcBef>
                          <a:spcPts val="0"/>
                        </a:spcBef>
                        <a:spcAft>
                          <a:spcPts val="0"/>
                        </a:spcAft>
                        <a:buNone/>
                      </a:pPr>
                      <a:r>
                        <a:rPr lang="en-US" sz="1600"/>
                        <a:t>Spring Loading</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Mechanically feasible (yes/no)</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March 2022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AERO 140</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FR. 2 // E1, E2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672600">
                <a:tc>
                  <a:txBody>
                    <a:bodyPr/>
                    <a:lstStyle/>
                    <a:p>
                      <a:pPr marL="0" lvl="0" indent="0" algn="ctr" rtl="0">
                        <a:spcBef>
                          <a:spcPts val="0"/>
                        </a:spcBef>
                        <a:spcAft>
                          <a:spcPts val="0"/>
                        </a:spcAft>
                        <a:buNone/>
                      </a:pPr>
                      <a:r>
                        <a:rPr lang="en-US" sz="1600"/>
                        <a:t>Ejection Validation</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Delta-V, ejection angle</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March 2022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AERO 140</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DR 2.2, 2.3 // E1, E2, E3</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565500">
                <a:tc>
                  <a:txBody>
                    <a:bodyPr/>
                    <a:lstStyle/>
                    <a:p>
                      <a:pPr marL="0" lvl="0" indent="0" algn="ctr" rtl="0">
                        <a:spcBef>
                          <a:spcPts val="0"/>
                        </a:spcBef>
                        <a:spcAft>
                          <a:spcPts val="0"/>
                        </a:spcAft>
                        <a:buNone/>
                      </a:pPr>
                      <a:r>
                        <a:rPr lang="en-US" sz="1600"/>
                        <a:t>Launch Vibration</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Structural loads, failure modes</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April 2022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Pilot Lab</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E1, E2</a:t>
                      </a:r>
                      <a:endParaRPr sz="16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081" name="Google Shape;1081;g1048ce1a98d_0_3"/>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082" name="Google Shape;1082;g1048ce1a98d_0_3"/>
          <p:cNvSpPr/>
          <p:nvPr/>
        </p:nvSpPr>
        <p:spPr>
          <a:xfrm>
            <a:off x="84039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83" name="Google Shape;1083;g1048ce1a98d_0_3"/>
          <p:cNvSpPr/>
          <p:nvPr/>
        </p:nvSpPr>
        <p:spPr>
          <a:xfrm>
            <a:off x="9821400" y="6361750"/>
            <a:ext cx="11514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f15eacb9d1_1_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pic>
        <p:nvPicPr>
          <p:cNvPr id="163" name="Google Shape;163;gf15eacb9d1_1_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164" name="Google Shape;164;gf15eacb9d1_1_9"/>
          <p:cNvSpPr/>
          <p:nvPr/>
        </p:nvSpPr>
        <p:spPr>
          <a:xfrm>
            <a:off x="2971800" y="6361750"/>
            <a:ext cx="1032300" cy="354300"/>
          </a:xfrm>
          <a:prstGeom prst="homePlate">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65" name="Google Shape;165;gf15eacb9d1_1_9"/>
          <p:cNvSpPr/>
          <p:nvPr/>
        </p:nvSpPr>
        <p:spPr>
          <a:xfrm>
            <a:off x="4004100" y="6361750"/>
            <a:ext cx="10938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66" name="Google Shape;166;gf15eacb9d1_1_9"/>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67" name="Google Shape;167;gf15eacb9d1_1_9"/>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68" name="Google Shape;168;gf15eacb9d1_1_9"/>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69" name="Google Shape;169;gf15eacb9d1_1_9"/>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70" name="Google Shape;170;gf15eacb9d1_1_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89896" y="0"/>
            <a:ext cx="8612204" cy="61521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g1029b3a3580_2_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60</a:t>
            </a:fld>
            <a:endParaRPr/>
          </a:p>
        </p:txBody>
      </p:sp>
      <p:pic>
        <p:nvPicPr>
          <p:cNvPr id="1090" name="Google Shape;1090;g1029b3a3580_2_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1091" name="Google Shape;1091;g1029b3a3580_2_16"/>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092" name="Google Shape;1092;g1029b3a3580_2_16"/>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093" name="Google Shape;1093;g1029b3a3580_2_16"/>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094" name="Google Shape;1094;g1029b3a3580_2_16"/>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095" name="Google Shape;1095;g1029b3a3580_2_16"/>
          <p:cNvSpPr/>
          <p:nvPr/>
        </p:nvSpPr>
        <p:spPr>
          <a:xfrm>
            <a:off x="84039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096" name="Google Shape;1096;g1029b3a3580_2_16"/>
          <p:cNvSpPr/>
          <p:nvPr/>
        </p:nvSpPr>
        <p:spPr>
          <a:xfrm>
            <a:off x="9821400" y="6361750"/>
            <a:ext cx="11514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1097" name="Google Shape;1097;g1029b3a3580_2_16"/>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100"/>
              <a:buNone/>
            </a:pPr>
            <a:r>
              <a:rPr lang="en-US" sz="4400" b="1">
                <a:solidFill>
                  <a:srgbClr val="CFB87C"/>
                </a:solidFill>
                <a:latin typeface="Arial"/>
                <a:ea typeface="Arial"/>
                <a:cs typeface="Arial"/>
                <a:sym typeface="Arial"/>
              </a:rPr>
              <a:t>Finance Budget</a:t>
            </a:r>
            <a:endParaRPr sz="4400" b="1">
              <a:solidFill>
                <a:srgbClr val="CFB87C"/>
              </a:solidFill>
              <a:latin typeface="Arial"/>
              <a:ea typeface="Arial"/>
              <a:cs typeface="Arial"/>
              <a:sym typeface="Arial"/>
            </a:endParaRPr>
          </a:p>
        </p:txBody>
      </p:sp>
      <p:pic>
        <p:nvPicPr>
          <p:cNvPr id="1098" name="Google Shape;1098;g1029b3a3580_2_16"/>
          <p:cNvPicPr preferRelativeResize="0"/>
          <p:nvPr/>
        </p:nvPicPr>
        <p:blipFill>
          <a:blip r:embed="rId4">
            <a:alphaModFix/>
          </a:blip>
          <a:stretch>
            <a:fillRect/>
          </a:stretch>
        </p:blipFill>
        <p:spPr>
          <a:xfrm>
            <a:off x="737275" y="1554988"/>
            <a:ext cx="10717450" cy="37480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g1048ce1a98d_15_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pic>
        <p:nvPicPr>
          <p:cNvPr id="1105" name="Google Shape;1105;g1048ce1a98d_15_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7" cy="708626"/>
          </a:xfrm>
          <a:prstGeom prst="rect">
            <a:avLst/>
          </a:prstGeom>
          <a:noFill/>
          <a:ln>
            <a:noFill/>
          </a:ln>
        </p:spPr>
      </p:pic>
      <p:sp>
        <p:nvSpPr>
          <p:cNvPr id="1106" name="Google Shape;1106;g1048ce1a98d_15_11"/>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107" name="Google Shape;1107;g1048ce1a98d_15_11"/>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108" name="Google Shape;1108;g1048ce1a98d_15_11"/>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109" name="Google Shape;1109;g1048ce1a98d_15_11"/>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110" name="Google Shape;1110;g1048ce1a98d_15_11"/>
          <p:cNvSpPr/>
          <p:nvPr/>
        </p:nvSpPr>
        <p:spPr>
          <a:xfrm>
            <a:off x="84039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111" name="Google Shape;1111;g1048ce1a98d_15_11"/>
          <p:cNvSpPr/>
          <p:nvPr/>
        </p:nvSpPr>
        <p:spPr>
          <a:xfrm>
            <a:off x="9821400" y="6361750"/>
            <a:ext cx="11514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1112" name="Google Shape;1112;g1048ce1a98d_15_11"/>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100"/>
              <a:buNone/>
            </a:pPr>
            <a:r>
              <a:rPr lang="en-US" sz="4400" b="1">
                <a:solidFill>
                  <a:srgbClr val="CFB87C"/>
                </a:solidFill>
                <a:latin typeface="Arial"/>
                <a:ea typeface="Arial"/>
                <a:cs typeface="Arial"/>
                <a:sym typeface="Arial"/>
              </a:rPr>
              <a:t>Finance Budget</a:t>
            </a:r>
            <a:endParaRPr sz="4400" b="1">
              <a:solidFill>
                <a:srgbClr val="CFB87C"/>
              </a:solidFill>
              <a:latin typeface="Arial"/>
              <a:ea typeface="Arial"/>
              <a:cs typeface="Arial"/>
              <a:sym typeface="Arial"/>
            </a:endParaRPr>
          </a:p>
        </p:txBody>
      </p:sp>
      <p:pic>
        <p:nvPicPr>
          <p:cNvPr id="1113" name="Google Shape;1113;g1048ce1a98d_15_11"/>
          <p:cNvPicPr preferRelativeResize="0"/>
          <p:nvPr/>
        </p:nvPicPr>
        <p:blipFill>
          <a:blip r:embed="rId4">
            <a:alphaModFix/>
          </a:blip>
          <a:stretch>
            <a:fillRect/>
          </a:stretch>
        </p:blipFill>
        <p:spPr>
          <a:xfrm>
            <a:off x="1107475" y="1160930"/>
            <a:ext cx="9977050" cy="453613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g10282a48ae3_2_21"/>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Work Plan</a:t>
            </a:r>
            <a:endParaRPr/>
          </a:p>
        </p:txBody>
      </p:sp>
      <p:sp>
        <p:nvSpPr>
          <p:cNvPr id="1120" name="Google Shape;1120;g10282a48ae3_2_2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62</a:t>
            </a:fld>
            <a:endParaRPr/>
          </a:p>
        </p:txBody>
      </p:sp>
      <p:sp>
        <p:nvSpPr>
          <p:cNvPr id="1121" name="Google Shape;1121;g10282a48ae3_2_21"/>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122" name="Google Shape;1122;g10282a48ae3_2_21"/>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123" name="Google Shape;1123;g10282a48ae3_2_21"/>
          <p:cNvSpPr/>
          <p:nvPr/>
        </p:nvSpPr>
        <p:spPr>
          <a:xfrm>
            <a:off x="5097900" y="6361750"/>
            <a:ext cx="1888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124" name="Google Shape;1124;g10282a48ae3_2_21"/>
          <p:cNvSpPr/>
          <p:nvPr/>
        </p:nvSpPr>
        <p:spPr>
          <a:xfrm>
            <a:off x="6986400" y="6361750"/>
            <a:ext cx="1417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125" name="Google Shape;1125;g10282a48ae3_2_21"/>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126" name="Google Shape;1126;g10282a48ae3_2_21"/>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1127" name="Google Shape;1127;g10282a48ae3_2_21"/>
          <p:cNvSpPr/>
          <p:nvPr/>
        </p:nvSpPr>
        <p:spPr>
          <a:xfrm>
            <a:off x="69864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128" name="Google Shape;1128;g10282a48ae3_2_21"/>
          <p:cNvSpPr/>
          <p:nvPr/>
        </p:nvSpPr>
        <p:spPr>
          <a:xfrm>
            <a:off x="8403900" y="6361750"/>
            <a:ext cx="14175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129" name="Google Shape;1129;g10282a48ae3_2_21"/>
          <p:cNvSpPr/>
          <p:nvPr/>
        </p:nvSpPr>
        <p:spPr>
          <a:xfrm>
            <a:off x="9821400" y="6361750"/>
            <a:ext cx="11514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130" name="Google Shape;1130;g10282a48ae3_2_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662470"/>
            <a:ext cx="11887201" cy="358125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g10200993643_0_6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b="1">
                <a:latin typeface="Arial"/>
                <a:ea typeface="Arial"/>
                <a:cs typeface="Arial"/>
                <a:sym typeface="Arial"/>
              </a:rPr>
              <a:t>Questions?</a:t>
            </a:r>
            <a:endParaRPr b="1">
              <a:latin typeface="Arial"/>
              <a:ea typeface="Arial"/>
              <a:cs typeface="Arial"/>
              <a:sym typeface="Arial"/>
            </a:endParaRPr>
          </a:p>
        </p:txBody>
      </p:sp>
      <p:sp>
        <p:nvSpPr>
          <p:cNvPr id="1137" name="Google Shape;1137;g10200993643_0_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b="1">
                <a:latin typeface="Arial"/>
                <a:ea typeface="Arial"/>
                <a:cs typeface="Arial"/>
                <a:sym typeface="Arial"/>
              </a:rPr>
              <a:t>63</a:t>
            </a:fld>
            <a:endParaRPr b="1">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f54d0fd63f_0_7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b="1">
                <a:latin typeface="Arial"/>
                <a:ea typeface="Arial"/>
                <a:cs typeface="Arial"/>
                <a:sym typeface="Arial"/>
              </a:rPr>
              <a:t>Backup Slides</a:t>
            </a:r>
            <a:endParaRPr b="1">
              <a:latin typeface="Arial"/>
              <a:ea typeface="Arial"/>
              <a:cs typeface="Arial"/>
              <a:sym typeface="Arial"/>
            </a:endParaRPr>
          </a:p>
        </p:txBody>
      </p:sp>
      <p:sp>
        <p:nvSpPr>
          <p:cNvPr id="1144" name="Google Shape;1144;gf54d0fd63f_0_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b="1">
                <a:latin typeface="Arial"/>
                <a:ea typeface="Arial"/>
                <a:cs typeface="Arial"/>
                <a:sym typeface="Arial"/>
              </a:rPr>
              <a:t>64</a:t>
            </a:fld>
            <a:endParaRPr b="1">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f7048a48c7_0_6"/>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Supporting Materials</a:t>
            </a:r>
            <a:endParaRPr/>
          </a:p>
        </p:txBody>
      </p:sp>
      <p:sp>
        <p:nvSpPr>
          <p:cNvPr id="1151" name="Google Shape;1151;gf7048a48c7_0_6"/>
          <p:cNvSpPr txBox="1">
            <a:spLocks noGrp="1"/>
          </p:cNvSpPr>
          <p:nvPr>
            <p:ph type="body" idx="1"/>
          </p:nvPr>
        </p:nvSpPr>
        <p:spPr>
          <a:xfrm>
            <a:off x="838200" y="1644870"/>
            <a:ext cx="10515600" cy="43512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AutoNum type="arabicPeriod"/>
            </a:pPr>
            <a:r>
              <a:rPr lang="en-US" u="sng">
                <a:hlinkClick r:id="rId3" action="ppaction://hlinksldjump"/>
              </a:rPr>
              <a:t>Acknowledgement &amp; References</a:t>
            </a:r>
            <a:endParaRPr/>
          </a:p>
          <a:p>
            <a:pPr marL="457200" lvl="0" indent="-406400" algn="l" rtl="0">
              <a:lnSpc>
                <a:spcPct val="90000"/>
              </a:lnSpc>
              <a:spcBef>
                <a:spcPts val="0"/>
              </a:spcBef>
              <a:spcAft>
                <a:spcPts val="0"/>
              </a:spcAft>
              <a:buSzPts val="2800"/>
              <a:buAutoNum type="arabicPeriod"/>
            </a:pPr>
            <a:r>
              <a:rPr lang="en-US" u="sng">
                <a:hlinkClick r:id="rId4" action="ppaction://hlinksldjump"/>
              </a:rPr>
              <a:t>Administrative</a:t>
            </a:r>
            <a:endParaRPr u="sng"/>
          </a:p>
          <a:p>
            <a:pPr marL="457200" lvl="0" indent="-406400" algn="l" rtl="0">
              <a:lnSpc>
                <a:spcPct val="90000"/>
              </a:lnSpc>
              <a:spcBef>
                <a:spcPts val="0"/>
              </a:spcBef>
              <a:spcAft>
                <a:spcPts val="0"/>
              </a:spcAft>
              <a:buSzPts val="2800"/>
              <a:buAutoNum type="arabicPeriod"/>
            </a:pPr>
            <a:r>
              <a:rPr lang="en-US" u="sng">
                <a:hlinkClick r:id="rId5" action="ppaction://hlinksldjump"/>
              </a:rPr>
              <a:t>Design Requirements &amp; Satisfaction</a:t>
            </a:r>
            <a:endParaRPr u="sng"/>
          </a:p>
          <a:p>
            <a:pPr marL="0" lvl="0" indent="0" algn="l" rtl="0">
              <a:lnSpc>
                <a:spcPct val="90000"/>
              </a:lnSpc>
              <a:spcBef>
                <a:spcPts val="0"/>
              </a:spcBef>
              <a:spcAft>
                <a:spcPts val="0"/>
              </a:spcAft>
              <a:buNone/>
            </a:pPr>
            <a:endParaRPr/>
          </a:p>
        </p:txBody>
      </p:sp>
      <p:sp>
        <p:nvSpPr>
          <p:cNvPr id="1152" name="Google Shape;1152;gf7048a48c7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gf7048a48c7_0_1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a:t>Acknowledgements &amp; References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gf1f140b8ee_7_139"/>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Acknowledgements</a:t>
            </a:r>
            <a:endParaRPr/>
          </a:p>
        </p:txBody>
      </p:sp>
      <p:sp>
        <p:nvSpPr>
          <p:cNvPr id="1165" name="Google Shape;1165;gf1f140b8ee_7_139"/>
          <p:cNvSpPr txBox="1">
            <a:spLocks noGrp="1"/>
          </p:cNvSpPr>
          <p:nvPr>
            <p:ph type="body" idx="1"/>
          </p:nvPr>
        </p:nvSpPr>
        <p:spPr>
          <a:xfrm>
            <a:off x="838200" y="1644870"/>
            <a:ext cx="10515600" cy="43512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b="1"/>
              <a:t>Blue Origin POCs:</a:t>
            </a:r>
            <a:r>
              <a:rPr lang="en-US"/>
              <a:t> Dean Misterek, Gary Lai</a:t>
            </a:r>
            <a:endParaRPr/>
          </a:p>
          <a:p>
            <a:pPr marL="457200" lvl="0" indent="-406400" algn="l" rtl="0">
              <a:lnSpc>
                <a:spcPct val="90000"/>
              </a:lnSpc>
              <a:spcBef>
                <a:spcPts val="0"/>
              </a:spcBef>
              <a:spcAft>
                <a:spcPts val="0"/>
              </a:spcAft>
              <a:buSzPts val="2800"/>
              <a:buChar char="•"/>
            </a:pPr>
            <a:r>
              <a:rPr lang="en-US" b="1"/>
              <a:t>Faculty Advisor:</a:t>
            </a:r>
            <a:r>
              <a:rPr lang="en-US"/>
              <a:t> Dr. Yu Takahashi</a:t>
            </a:r>
            <a:endParaRPr b="1"/>
          </a:p>
          <a:p>
            <a:pPr marL="457200" lvl="0" indent="-406400" algn="l" rtl="0">
              <a:lnSpc>
                <a:spcPct val="90000"/>
              </a:lnSpc>
              <a:spcBef>
                <a:spcPts val="0"/>
              </a:spcBef>
              <a:spcAft>
                <a:spcPts val="0"/>
              </a:spcAft>
              <a:buSzPts val="2800"/>
              <a:buChar char="•"/>
            </a:pPr>
            <a:r>
              <a:rPr lang="en-US" b="1"/>
              <a:t>Teaching Fellows:</a:t>
            </a:r>
            <a:r>
              <a:rPr lang="en-US"/>
              <a:t> Emma Markovich, Colin Claytor</a:t>
            </a:r>
            <a:endParaRPr/>
          </a:p>
          <a:p>
            <a:pPr marL="457200" lvl="0" indent="-406400" algn="l" rtl="0">
              <a:lnSpc>
                <a:spcPct val="90000"/>
              </a:lnSpc>
              <a:spcBef>
                <a:spcPts val="0"/>
              </a:spcBef>
              <a:spcAft>
                <a:spcPts val="0"/>
              </a:spcAft>
              <a:buSzPts val="2800"/>
              <a:buChar char="•"/>
            </a:pPr>
            <a:r>
              <a:rPr lang="en-US" b="1"/>
              <a:t>ASEN 4018 Professors</a:t>
            </a:r>
            <a:r>
              <a:rPr lang="en-US"/>
              <a:t>: Dr. Kathryn Wingate, Dr. Jelliffe Jackson</a:t>
            </a:r>
            <a:endParaRPr/>
          </a:p>
          <a:p>
            <a:pPr marL="457200" lvl="0" indent="-406400" algn="l" rtl="0">
              <a:lnSpc>
                <a:spcPct val="90000"/>
              </a:lnSpc>
              <a:spcBef>
                <a:spcPts val="0"/>
              </a:spcBef>
              <a:spcAft>
                <a:spcPts val="0"/>
              </a:spcAft>
              <a:buSzPts val="2800"/>
              <a:buChar char="•"/>
            </a:pPr>
            <a:r>
              <a:rPr lang="en-US" b="1"/>
              <a:t>Additional Professors: </a:t>
            </a:r>
            <a:r>
              <a:rPr lang="en-US"/>
              <a:t>Dr.</a:t>
            </a:r>
            <a:r>
              <a:rPr lang="en-US" b="1"/>
              <a:t> </a:t>
            </a:r>
            <a:r>
              <a:rPr lang="en-US"/>
              <a:t>Ross Chaudhry, Dr. Francisco López Jiménez, Alexandra Le Moine, Dr. Nicholas Rainville, Trudy Schwartz</a:t>
            </a:r>
            <a:endParaRPr/>
          </a:p>
          <a:p>
            <a:pPr marL="457200" lvl="0" indent="-406400" algn="l" rtl="0">
              <a:lnSpc>
                <a:spcPct val="90000"/>
              </a:lnSpc>
              <a:spcBef>
                <a:spcPts val="0"/>
              </a:spcBef>
              <a:spcAft>
                <a:spcPts val="0"/>
              </a:spcAft>
              <a:buSzPts val="2800"/>
              <a:buChar char="•"/>
            </a:pPr>
            <a:r>
              <a:rPr lang="en-US" b="1"/>
              <a:t>CDR Reviewers</a:t>
            </a:r>
            <a:r>
              <a:rPr lang="en-US"/>
              <a:t>: GRASS and CubIST</a:t>
            </a:r>
            <a:endParaRPr/>
          </a:p>
        </p:txBody>
      </p:sp>
      <p:sp>
        <p:nvSpPr>
          <p:cNvPr id="1166" name="Google Shape;1166;gf1f140b8ee_7_1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gf1f140b8ee_7_90"/>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References</a:t>
            </a:r>
            <a:endParaRPr/>
          </a:p>
        </p:txBody>
      </p:sp>
      <p:sp>
        <p:nvSpPr>
          <p:cNvPr id="1173" name="Google Shape;1173;gf1f140b8ee_7_90"/>
          <p:cNvSpPr txBox="1">
            <a:spLocks noGrp="1"/>
          </p:cNvSpPr>
          <p:nvPr>
            <p:ph type="body" idx="1"/>
          </p:nvPr>
        </p:nvSpPr>
        <p:spPr>
          <a:xfrm>
            <a:off x="838200" y="1644870"/>
            <a:ext cx="10515600" cy="4351200"/>
          </a:xfrm>
          <a:prstGeom prst="rect">
            <a:avLst/>
          </a:prstGeom>
          <a:noFill/>
          <a:ln>
            <a:noFill/>
          </a:ln>
        </p:spPr>
        <p:txBody>
          <a:bodyPr spcFirstLastPara="1" wrap="square" lIns="91425" tIns="45700" rIns="91425" bIns="45700" anchor="t" anchorCtr="0">
            <a:normAutofit fontScale="85000" lnSpcReduction="10000"/>
          </a:bodyPr>
          <a:lstStyle/>
          <a:p>
            <a:pPr marL="457200" lvl="0" indent="-310832" algn="l" rtl="0">
              <a:lnSpc>
                <a:spcPct val="115000"/>
              </a:lnSpc>
              <a:spcBef>
                <a:spcPts val="1100"/>
              </a:spcBef>
              <a:spcAft>
                <a:spcPts val="0"/>
              </a:spcAft>
              <a:buSzPct val="100000"/>
              <a:buAutoNum type="arabicPeriod"/>
            </a:pPr>
            <a:r>
              <a:rPr lang="en-US" sz="1400" u="sng">
                <a:solidFill>
                  <a:schemeClr val="hlink"/>
                </a:solidFill>
                <a:hlinkClick r:id="rId3"/>
              </a:rPr>
              <a:t>http://ftp.demec.ufpr.br/disciplinas/TM240/Marchi/Bibliografia/Hoerner.pdf</a:t>
            </a:r>
            <a:endParaRPr sz="1400"/>
          </a:p>
          <a:p>
            <a:pPr marL="457200" lvl="0" indent="-310832" algn="l" rtl="0">
              <a:lnSpc>
                <a:spcPct val="115000"/>
              </a:lnSpc>
              <a:spcBef>
                <a:spcPts val="1100"/>
              </a:spcBef>
              <a:spcAft>
                <a:spcPts val="0"/>
              </a:spcAft>
              <a:buSzPct val="100000"/>
              <a:buAutoNum type="arabicPeriod"/>
            </a:pPr>
            <a:r>
              <a:rPr lang="en-US" sz="1400" u="sng">
                <a:solidFill>
                  <a:schemeClr val="hlink"/>
                </a:solidFill>
                <a:hlinkClick r:id="rId4"/>
              </a:rPr>
              <a:t>https://tfaws.nasa.gov/TFAWS12/Proceedings/Aerothermodynamics%20Course.pdf</a:t>
            </a:r>
            <a:endParaRPr sz="1400"/>
          </a:p>
          <a:p>
            <a:pPr marL="457200" lvl="0" indent="-310832" algn="l" rtl="0">
              <a:lnSpc>
                <a:spcPct val="115000"/>
              </a:lnSpc>
              <a:spcBef>
                <a:spcPts val="1100"/>
              </a:spcBef>
              <a:spcAft>
                <a:spcPts val="0"/>
              </a:spcAft>
              <a:buSzPct val="100000"/>
              <a:buAutoNum type="arabicPeriod"/>
            </a:pPr>
            <a:r>
              <a:rPr lang="en-US" sz="1400" u="sng">
                <a:solidFill>
                  <a:schemeClr val="hlink"/>
                </a:solidFill>
                <a:hlinkClick r:id="rId5"/>
              </a:rPr>
              <a:t>https://www.engineeringtoolbox.com/emissivity-coefficients-d_447.html</a:t>
            </a:r>
            <a:endParaRPr sz="1400"/>
          </a:p>
          <a:p>
            <a:pPr marL="457200" lvl="0" indent="-310832" algn="l" rtl="0">
              <a:lnSpc>
                <a:spcPct val="115000"/>
              </a:lnSpc>
              <a:spcBef>
                <a:spcPts val="1100"/>
              </a:spcBef>
              <a:spcAft>
                <a:spcPts val="0"/>
              </a:spcAft>
              <a:buSzPct val="100000"/>
              <a:buAutoNum type="arabicPeriod"/>
            </a:pPr>
            <a:r>
              <a:rPr lang="en-US" sz="1400"/>
              <a:t>ASEN 5519 Formula Sheet</a:t>
            </a:r>
            <a:endParaRPr sz="1400"/>
          </a:p>
          <a:p>
            <a:pPr marL="457200" lvl="0" indent="-310832" algn="l" rtl="0">
              <a:lnSpc>
                <a:spcPct val="115000"/>
              </a:lnSpc>
              <a:spcBef>
                <a:spcPts val="1100"/>
              </a:spcBef>
              <a:spcAft>
                <a:spcPts val="0"/>
              </a:spcAft>
              <a:buSzPct val="100000"/>
              <a:buAutoNum type="arabicPeriod"/>
            </a:pPr>
            <a:r>
              <a:rPr lang="en-US" sz="1400" u="sng">
                <a:solidFill>
                  <a:schemeClr val="hlink"/>
                </a:solidFill>
                <a:hlinkClick r:id="rId6"/>
              </a:rPr>
              <a:t>https://cdn-learn.adafruit.com/downloads/pdf/adafruit-bh1750-ambient-light-sensor.pdf</a:t>
            </a:r>
            <a:endParaRPr sz="1400"/>
          </a:p>
          <a:p>
            <a:pPr marL="457200" lvl="0" indent="-310832" algn="l" rtl="0">
              <a:lnSpc>
                <a:spcPct val="115000"/>
              </a:lnSpc>
              <a:spcBef>
                <a:spcPts val="1100"/>
              </a:spcBef>
              <a:spcAft>
                <a:spcPts val="0"/>
              </a:spcAft>
              <a:buSzPct val="100000"/>
              <a:buAutoNum type="arabicPeriod"/>
            </a:pPr>
            <a:r>
              <a:rPr lang="en-US" sz="1400" u="sng">
                <a:solidFill>
                  <a:schemeClr val="hlink"/>
                </a:solidFill>
                <a:hlinkClick r:id="rId7"/>
              </a:rPr>
              <a:t>https://store.arduino.cc/products/arduino-nano</a:t>
            </a:r>
            <a:endParaRPr sz="1400"/>
          </a:p>
          <a:p>
            <a:pPr marL="457200" lvl="0" indent="-310832" algn="l" rtl="0">
              <a:lnSpc>
                <a:spcPct val="115000"/>
              </a:lnSpc>
              <a:spcBef>
                <a:spcPts val="1100"/>
              </a:spcBef>
              <a:spcAft>
                <a:spcPts val="0"/>
              </a:spcAft>
              <a:buSzPct val="100000"/>
              <a:buAutoNum type="arabicPeriod"/>
            </a:pPr>
            <a:r>
              <a:rPr lang="en-US" sz="1400" u="sng">
                <a:solidFill>
                  <a:schemeClr val="hlink"/>
                </a:solidFill>
                <a:hlinkClick r:id="rId8"/>
              </a:rPr>
              <a:t>https://www.duracell.com/wp-content/uploads/2021/06/CR123_US.pdf</a:t>
            </a:r>
            <a:endParaRPr sz="1400"/>
          </a:p>
          <a:p>
            <a:pPr marL="457200" lvl="0" indent="-310832" algn="l" rtl="0">
              <a:lnSpc>
                <a:spcPct val="115000"/>
              </a:lnSpc>
              <a:spcBef>
                <a:spcPts val="1100"/>
              </a:spcBef>
              <a:spcAft>
                <a:spcPts val="0"/>
              </a:spcAft>
              <a:buSzPct val="100000"/>
              <a:buAutoNum type="arabicPeriod"/>
            </a:pPr>
            <a:r>
              <a:rPr lang="en-US" sz="1400" u="sng">
                <a:solidFill>
                  <a:schemeClr val="hlink"/>
                </a:solidFill>
                <a:hlinkClick r:id="rId9"/>
              </a:rPr>
              <a:t>https://www.tme.eu/Document/44e2b5a5a277fb97063ce3897cb3bea2/BAT-6F22-UL.pdf</a:t>
            </a:r>
            <a:endParaRPr sz="1400"/>
          </a:p>
          <a:p>
            <a:pPr marL="457200" lvl="0" indent="-310832" algn="l" rtl="0">
              <a:lnSpc>
                <a:spcPct val="115000"/>
              </a:lnSpc>
              <a:spcBef>
                <a:spcPts val="1100"/>
              </a:spcBef>
              <a:spcAft>
                <a:spcPts val="0"/>
              </a:spcAft>
              <a:buSzPct val="100000"/>
              <a:buAutoNum type="arabicPeriod"/>
            </a:pPr>
            <a:r>
              <a:rPr lang="en-US" sz="1400" u="sng">
                <a:solidFill>
                  <a:schemeClr val="hlink"/>
                </a:solidFill>
                <a:hlinkClick r:id="rId10"/>
              </a:rPr>
              <a:t>https://www.aliexpress.com/item/1005001357276043.html?src=google&amp;memo1=freelisting&amp;src=google&amp;albch=shopping&amp;acnt=708-803-3821&amp;slnk=&amp;plac=&amp;mtctp=&amp;albbt=Google_7_shopping&amp;albagn=888888&amp;isSmbAutoCall=false&amp;needSmbHouyi=false&amp;albcp=9760820159&amp;albag=99451607003&amp;trgt=894486321753&amp;crea=en1005001357276043&amp;netw=u&amp;device=c&amp;albpg=894486321753&amp;albpd=en1005001357276043&amp;gclid=CjwKCAjwzt6LBhBeEiwAbPGOgQlB3yTSYyhuS7I3_1KaCbrGx-YWHqhw5NVik_u9_vqDXQi7Dc6JvxoCYfcQAvD_BwE&amp;gclsrc=aw.ds&amp;aff_fcid=96adcd39af8e4f9e84b27b0a32b6a68c-1635313496072-03660-UneMJZVf&amp;aff_fsk=UneMJZVf&amp;aff_platform=aaf&amp;sk=UneMJZVf&amp;aff_trace_key=96adcd39af8e4f9e84b27b0a32b6a68c-1635313496072-03660-UneMJZVf&amp;terminal_id=e02d5d7b2b184b5d91529cc7f0993480</a:t>
            </a:r>
            <a:endParaRPr sz="1400"/>
          </a:p>
          <a:p>
            <a:pPr marL="457200" lvl="0" indent="0" algn="l" rtl="0">
              <a:lnSpc>
                <a:spcPct val="115000"/>
              </a:lnSpc>
              <a:spcBef>
                <a:spcPts val="1100"/>
              </a:spcBef>
              <a:spcAft>
                <a:spcPts val="0"/>
              </a:spcAft>
              <a:buNone/>
            </a:pPr>
            <a:endParaRPr sz="1400"/>
          </a:p>
        </p:txBody>
      </p:sp>
      <p:sp>
        <p:nvSpPr>
          <p:cNvPr id="1174" name="Google Shape;1174;gf1f140b8ee_7_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gf7048a48c7_0_1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a:t>Administrative</a:t>
            </a:r>
            <a:endParaRPr/>
          </a:p>
        </p:txBody>
      </p:sp>
      <p:sp>
        <p:nvSpPr>
          <p:cNvPr id="1181" name="Google Shape;1181;gf7048a48c7_0_1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a:t>Gantt Chart, Org Chart, Functional Requirements, Acronyms, Notable Term Definitions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f5f6e92913_0_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pic>
        <p:nvPicPr>
          <p:cNvPr id="177" name="Google Shape;177;gf5f6e92913_0_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178" name="Google Shape;178;gf5f6e92913_0_7"/>
          <p:cNvSpPr/>
          <p:nvPr/>
        </p:nvSpPr>
        <p:spPr>
          <a:xfrm>
            <a:off x="2971800" y="6361750"/>
            <a:ext cx="1032300" cy="354300"/>
          </a:xfrm>
          <a:prstGeom prst="homePlate">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79" name="Google Shape;179;gf5f6e92913_0_7"/>
          <p:cNvSpPr/>
          <p:nvPr/>
        </p:nvSpPr>
        <p:spPr>
          <a:xfrm>
            <a:off x="4004100" y="6361750"/>
            <a:ext cx="10938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80" name="Google Shape;180;gf5f6e92913_0_7"/>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81" name="Google Shape;181;gf5f6e92913_0_7"/>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82" name="Google Shape;182;gf5f6e92913_0_7"/>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83" name="Google Shape;183;gf5f6e92913_0_7"/>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84" name="Google Shape;184;gf5f6e92913_0_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89888" y="0"/>
            <a:ext cx="8612214" cy="61521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g102dc9a9743_4_6"/>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Fall Organizational Chart</a:t>
            </a:r>
            <a:endParaRPr/>
          </a:p>
        </p:txBody>
      </p:sp>
      <p:sp>
        <p:nvSpPr>
          <p:cNvPr id="1188" name="Google Shape;1188;g102dc9a9743_4_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70</a:t>
            </a:fld>
            <a:endParaRPr/>
          </a:p>
        </p:txBody>
      </p:sp>
      <p:sp>
        <p:nvSpPr>
          <p:cNvPr id="1189" name="Google Shape;1189;g102dc9a9743_4_6"/>
          <p:cNvSpPr txBox="1"/>
          <p:nvPr/>
        </p:nvSpPr>
        <p:spPr>
          <a:xfrm>
            <a:off x="5165400" y="1763888"/>
            <a:ext cx="1861200" cy="5232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Project Manager</a:t>
            </a:r>
            <a:endParaRPr sz="1100" b="1"/>
          </a:p>
          <a:p>
            <a:pPr marL="0" lvl="0" indent="0" algn="ctr" rtl="0">
              <a:spcBef>
                <a:spcPts val="0"/>
              </a:spcBef>
              <a:spcAft>
                <a:spcPts val="0"/>
              </a:spcAft>
              <a:buNone/>
            </a:pPr>
            <a:r>
              <a:rPr lang="en-US" sz="1100" u="sng"/>
              <a:t>Jasmin Chadha</a:t>
            </a:r>
            <a:endParaRPr sz="1100" u="sng"/>
          </a:p>
        </p:txBody>
      </p:sp>
      <p:sp>
        <p:nvSpPr>
          <p:cNvPr id="1190" name="Google Shape;1190;g102dc9a9743_4_6"/>
          <p:cNvSpPr txBox="1"/>
          <p:nvPr/>
        </p:nvSpPr>
        <p:spPr>
          <a:xfrm>
            <a:off x="2877963" y="1763888"/>
            <a:ext cx="1761300" cy="12006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Systems Engineer</a:t>
            </a:r>
            <a:endParaRPr sz="1100" b="1"/>
          </a:p>
          <a:p>
            <a:pPr marL="0" lvl="0" indent="0" algn="ctr" rtl="0">
              <a:spcBef>
                <a:spcPts val="0"/>
              </a:spcBef>
              <a:spcAft>
                <a:spcPts val="0"/>
              </a:spcAft>
              <a:buNone/>
            </a:pPr>
            <a:r>
              <a:rPr lang="en-US" sz="1100" u="sng"/>
              <a:t>Sarah Leary</a:t>
            </a:r>
            <a:endParaRPr sz="1100" u="sng"/>
          </a:p>
          <a:p>
            <a:pPr marL="0" lvl="0" indent="0" algn="ctr" rtl="0">
              <a:spcBef>
                <a:spcPts val="0"/>
              </a:spcBef>
              <a:spcAft>
                <a:spcPts val="0"/>
              </a:spcAft>
              <a:buNone/>
            </a:pPr>
            <a:endParaRPr sz="1100" u="sng"/>
          </a:p>
          <a:p>
            <a:pPr marL="0" lvl="0" indent="0" algn="ctr" rtl="0">
              <a:spcBef>
                <a:spcPts val="0"/>
              </a:spcBef>
              <a:spcAft>
                <a:spcPts val="0"/>
              </a:spcAft>
              <a:buNone/>
            </a:pPr>
            <a:r>
              <a:rPr lang="en-US" sz="1100"/>
              <a:t>Jack Lana</a:t>
            </a:r>
            <a:endParaRPr sz="1100"/>
          </a:p>
          <a:p>
            <a:pPr marL="0" lvl="0" indent="0" algn="ctr" rtl="0">
              <a:spcBef>
                <a:spcPts val="0"/>
              </a:spcBef>
              <a:spcAft>
                <a:spcPts val="0"/>
              </a:spcAft>
              <a:buNone/>
            </a:pPr>
            <a:r>
              <a:rPr lang="en-US" sz="1100"/>
              <a:t>Jasmin Chadha</a:t>
            </a:r>
            <a:endParaRPr sz="1100"/>
          </a:p>
          <a:p>
            <a:pPr marL="0" lvl="0" indent="0" algn="ctr" rtl="0">
              <a:spcBef>
                <a:spcPts val="0"/>
              </a:spcBef>
              <a:spcAft>
                <a:spcPts val="0"/>
              </a:spcAft>
              <a:buNone/>
            </a:pPr>
            <a:r>
              <a:rPr lang="en-US" sz="1100"/>
              <a:t>Vicki Hurd</a:t>
            </a:r>
            <a:endParaRPr sz="1100"/>
          </a:p>
        </p:txBody>
      </p:sp>
      <p:sp>
        <p:nvSpPr>
          <p:cNvPr id="1191" name="Google Shape;1191;g102dc9a9743_4_6"/>
          <p:cNvSpPr txBox="1"/>
          <p:nvPr/>
        </p:nvSpPr>
        <p:spPr>
          <a:xfrm>
            <a:off x="10694475" y="3499625"/>
            <a:ext cx="1415400" cy="12006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Thermal Engineer</a:t>
            </a:r>
            <a:endParaRPr sz="1100" b="1"/>
          </a:p>
          <a:p>
            <a:pPr marL="0" lvl="0" indent="0" algn="ctr" rtl="0">
              <a:spcBef>
                <a:spcPts val="0"/>
              </a:spcBef>
              <a:spcAft>
                <a:spcPts val="0"/>
              </a:spcAft>
              <a:buNone/>
            </a:pPr>
            <a:r>
              <a:rPr lang="en-US" sz="1100" u="sng"/>
              <a:t>Aneesh Balla</a:t>
            </a:r>
            <a:endParaRPr sz="1100" u="sng"/>
          </a:p>
          <a:p>
            <a:pPr marL="0" lvl="0" indent="0" algn="ctr" rtl="0">
              <a:spcBef>
                <a:spcPts val="0"/>
              </a:spcBef>
              <a:spcAft>
                <a:spcPts val="0"/>
              </a:spcAft>
              <a:buNone/>
            </a:pPr>
            <a:endParaRPr sz="1100" u="sng"/>
          </a:p>
          <a:p>
            <a:pPr marL="0" lvl="0" indent="0" algn="ctr" rtl="0">
              <a:spcBef>
                <a:spcPts val="0"/>
              </a:spcBef>
              <a:spcAft>
                <a:spcPts val="0"/>
              </a:spcAft>
              <a:buNone/>
            </a:pPr>
            <a:r>
              <a:rPr lang="en-US" sz="1100"/>
              <a:t>Gio Borrani</a:t>
            </a:r>
            <a:endParaRPr sz="1100"/>
          </a:p>
          <a:p>
            <a:pPr marL="0" lvl="0" indent="0" algn="ctr" rtl="0">
              <a:spcBef>
                <a:spcPts val="0"/>
              </a:spcBef>
              <a:spcAft>
                <a:spcPts val="0"/>
              </a:spcAft>
              <a:buNone/>
            </a:pPr>
            <a:r>
              <a:rPr lang="en-US" sz="1100"/>
              <a:t>Jesse Bartlett</a:t>
            </a:r>
            <a:endParaRPr sz="1100"/>
          </a:p>
          <a:p>
            <a:pPr marL="0" lvl="0" indent="0" algn="ctr" rtl="0">
              <a:spcBef>
                <a:spcPts val="0"/>
              </a:spcBef>
              <a:spcAft>
                <a:spcPts val="0"/>
              </a:spcAft>
              <a:buNone/>
            </a:pPr>
            <a:r>
              <a:rPr lang="en-US" sz="1100"/>
              <a:t>Sarah Leary</a:t>
            </a:r>
            <a:endParaRPr sz="1100"/>
          </a:p>
        </p:txBody>
      </p:sp>
      <p:sp>
        <p:nvSpPr>
          <p:cNvPr id="1192" name="Google Shape;1192;g102dc9a9743_4_6"/>
          <p:cNvSpPr txBox="1"/>
          <p:nvPr/>
        </p:nvSpPr>
        <p:spPr>
          <a:xfrm>
            <a:off x="3684375" y="3499625"/>
            <a:ext cx="1613100" cy="12006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Mechanical Engineer</a:t>
            </a:r>
            <a:endParaRPr sz="1100" b="1"/>
          </a:p>
          <a:p>
            <a:pPr marL="0" lvl="0" indent="0" algn="ctr" rtl="0">
              <a:spcBef>
                <a:spcPts val="0"/>
              </a:spcBef>
              <a:spcAft>
                <a:spcPts val="0"/>
              </a:spcAft>
              <a:buNone/>
            </a:pPr>
            <a:r>
              <a:rPr lang="en-US" sz="1100" u="sng"/>
              <a:t>Gio Borrani</a:t>
            </a:r>
            <a:endParaRPr sz="1100" u="sng"/>
          </a:p>
          <a:p>
            <a:pPr marL="0" lvl="0" indent="0" algn="ctr" rtl="0">
              <a:spcBef>
                <a:spcPts val="0"/>
              </a:spcBef>
              <a:spcAft>
                <a:spcPts val="0"/>
              </a:spcAft>
              <a:buNone/>
            </a:pPr>
            <a:endParaRPr sz="1100" u="sng"/>
          </a:p>
          <a:p>
            <a:pPr marL="0" lvl="0" indent="0" algn="ctr" rtl="0">
              <a:spcBef>
                <a:spcPts val="0"/>
              </a:spcBef>
              <a:spcAft>
                <a:spcPts val="0"/>
              </a:spcAft>
              <a:buNone/>
            </a:pPr>
            <a:r>
              <a:rPr lang="en-US" sz="1100"/>
              <a:t>Cesario Garcia</a:t>
            </a:r>
            <a:endParaRPr sz="1100"/>
          </a:p>
          <a:p>
            <a:pPr marL="0" lvl="0" indent="0" algn="ctr" rtl="0">
              <a:spcBef>
                <a:spcPts val="0"/>
              </a:spcBef>
              <a:spcAft>
                <a:spcPts val="0"/>
              </a:spcAft>
              <a:buNone/>
            </a:pPr>
            <a:r>
              <a:rPr lang="en-US" sz="1100"/>
              <a:t>Jack Lana</a:t>
            </a:r>
            <a:endParaRPr sz="1100"/>
          </a:p>
          <a:p>
            <a:pPr marL="0" lvl="0" indent="0" algn="ctr" rtl="0">
              <a:spcBef>
                <a:spcPts val="0"/>
              </a:spcBef>
              <a:spcAft>
                <a:spcPts val="0"/>
              </a:spcAft>
              <a:buNone/>
            </a:pPr>
            <a:r>
              <a:rPr lang="en-US" sz="1100"/>
              <a:t>Vicki Hurd</a:t>
            </a:r>
            <a:endParaRPr sz="1100"/>
          </a:p>
        </p:txBody>
      </p:sp>
      <p:sp>
        <p:nvSpPr>
          <p:cNvPr id="1193" name="Google Shape;1193;g102dc9a9743_4_6"/>
          <p:cNvSpPr txBox="1"/>
          <p:nvPr/>
        </p:nvSpPr>
        <p:spPr>
          <a:xfrm>
            <a:off x="1717200" y="3499625"/>
            <a:ext cx="1861200" cy="5232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Manufacturing Engineer</a:t>
            </a:r>
            <a:endParaRPr sz="1100" b="1"/>
          </a:p>
          <a:p>
            <a:pPr marL="0" lvl="0" indent="0" algn="ctr" rtl="0">
              <a:spcBef>
                <a:spcPts val="0"/>
              </a:spcBef>
              <a:spcAft>
                <a:spcPts val="0"/>
              </a:spcAft>
              <a:buNone/>
            </a:pPr>
            <a:r>
              <a:rPr lang="en-US" sz="1100" u="sng"/>
              <a:t>Jesse Bartlett</a:t>
            </a:r>
            <a:endParaRPr sz="1100" u="sng"/>
          </a:p>
        </p:txBody>
      </p:sp>
      <p:sp>
        <p:nvSpPr>
          <p:cNvPr id="1194" name="Google Shape;1194;g102dc9a9743_4_6"/>
          <p:cNvSpPr txBox="1"/>
          <p:nvPr/>
        </p:nvSpPr>
        <p:spPr>
          <a:xfrm>
            <a:off x="5403450" y="3499625"/>
            <a:ext cx="1415400" cy="12006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Software Engineer</a:t>
            </a:r>
            <a:endParaRPr sz="1100" b="1"/>
          </a:p>
          <a:p>
            <a:pPr marL="0" lvl="0" indent="0" algn="ctr" rtl="0">
              <a:spcBef>
                <a:spcPts val="0"/>
              </a:spcBef>
              <a:spcAft>
                <a:spcPts val="0"/>
              </a:spcAft>
              <a:buNone/>
            </a:pPr>
            <a:r>
              <a:rPr lang="en-US" sz="1100" u="sng"/>
              <a:t>Vicki Hurd</a:t>
            </a:r>
            <a:endParaRPr sz="1100" u="sng"/>
          </a:p>
          <a:p>
            <a:pPr marL="0" lvl="0" indent="0" algn="ctr" rtl="0">
              <a:spcBef>
                <a:spcPts val="0"/>
              </a:spcBef>
              <a:spcAft>
                <a:spcPts val="0"/>
              </a:spcAft>
              <a:buNone/>
            </a:pPr>
            <a:endParaRPr sz="1100" u="sng"/>
          </a:p>
          <a:p>
            <a:pPr marL="0" lvl="0" indent="0" algn="ctr" rtl="0">
              <a:spcBef>
                <a:spcPts val="0"/>
              </a:spcBef>
              <a:spcAft>
                <a:spcPts val="0"/>
              </a:spcAft>
              <a:buNone/>
            </a:pPr>
            <a:r>
              <a:rPr lang="en-US" sz="1100"/>
              <a:t>Cesario Garcia</a:t>
            </a:r>
            <a:endParaRPr sz="1100"/>
          </a:p>
          <a:p>
            <a:pPr marL="0" lvl="0" indent="0" algn="ctr" rtl="0">
              <a:spcBef>
                <a:spcPts val="0"/>
              </a:spcBef>
              <a:spcAft>
                <a:spcPts val="0"/>
              </a:spcAft>
              <a:buNone/>
            </a:pPr>
            <a:r>
              <a:rPr lang="en-US" sz="1100"/>
              <a:t>Sarah Leary</a:t>
            </a:r>
            <a:endParaRPr sz="1100"/>
          </a:p>
          <a:p>
            <a:pPr marL="0" lvl="0" indent="0" algn="ctr" rtl="0">
              <a:spcBef>
                <a:spcPts val="0"/>
              </a:spcBef>
              <a:spcAft>
                <a:spcPts val="0"/>
              </a:spcAft>
              <a:buNone/>
            </a:pPr>
            <a:r>
              <a:rPr lang="en-US" sz="1100"/>
              <a:t>Zach Fields</a:t>
            </a:r>
            <a:endParaRPr sz="1100"/>
          </a:p>
        </p:txBody>
      </p:sp>
      <p:sp>
        <p:nvSpPr>
          <p:cNvPr id="1195" name="Google Shape;1195;g102dc9a9743_4_6"/>
          <p:cNvSpPr txBox="1"/>
          <p:nvPr/>
        </p:nvSpPr>
        <p:spPr>
          <a:xfrm>
            <a:off x="82125" y="3499625"/>
            <a:ext cx="1529100" cy="12006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Electrical Engineer</a:t>
            </a:r>
            <a:endParaRPr sz="1100" b="1"/>
          </a:p>
          <a:p>
            <a:pPr marL="0" lvl="0" indent="0" algn="ctr" rtl="0">
              <a:spcBef>
                <a:spcPts val="0"/>
              </a:spcBef>
              <a:spcAft>
                <a:spcPts val="0"/>
              </a:spcAft>
              <a:buNone/>
            </a:pPr>
            <a:r>
              <a:rPr lang="en-US" sz="1100" u="sng"/>
              <a:t>Cesario Garcia</a:t>
            </a:r>
            <a:endParaRPr sz="1100" u="sng"/>
          </a:p>
          <a:p>
            <a:pPr marL="0" lvl="0" indent="0" algn="ctr" rtl="0">
              <a:spcBef>
                <a:spcPts val="0"/>
              </a:spcBef>
              <a:spcAft>
                <a:spcPts val="0"/>
              </a:spcAft>
              <a:buNone/>
            </a:pPr>
            <a:endParaRPr sz="1100" u="sng"/>
          </a:p>
          <a:p>
            <a:pPr marL="0" lvl="0" indent="0" algn="ctr" rtl="0">
              <a:spcBef>
                <a:spcPts val="0"/>
              </a:spcBef>
              <a:spcAft>
                <a:spcPts val="0"/>
              </a:spcAft>
              <a:buNone/>
            </a:pPr>
            <a:r>
              <a:rPr lang="en-US" sz="1100"/>
              <a:t>Aneesh Balla</a:t>
            </a:r>
            <a:endParaRPr sz="1100"/>
          </a:p>
          <a:p>
            <a:pPr marL="0" lvl="0" indent="0" algn="ctr" rtl="0">
              <a:spcBef>
                <a:spcPts val="0"/>
              </a:spcBef>
              <a:spcAft>
                <a:spcPts val="0"/>
              </a:spcAft>
              <a:buNone/>
            </a:pPr>
            <a:r>
              <a:rPr lang="en-US" sz="1100"/>
              <a:t>Gio Borrani</a:t>
            </a:r>
            <a:endParaRPr sz="1100"/>
          </a:p>
          <a:p>
            <a:pPr marL="0" lvl="0" indent="0" algn="ctr" rtl="0">
              <a:spcBef>
                <a:spcPts val="0"/>
              </a:spcBef>
              <a:spcAft>
                <a:spcPts val="0"/>
              </a:spcAft>
              <a:buNone/>
            </a:pPr>
            <a:r>
              <a:rPr lang="en-US" sz="1100"/>
              <a:t>Jasmin Chadha</a:t>
            </a:r>
            <a:endParaRPr sz="1100"/>
          </a:p>
        </p:txBody>
      </p:sp>
      <p:sp>
        <p:nvSpPr>
          <p:cNvPr id="1196" name="Google Shape;1196;g102dc9a9743_4_6"/>
          <p:cNvSpPr txBox="1"/>
          <p:nvPr/>
        </p:nvSpPr>
        <p:spPr>
          <a:xfrm>
            <a:off x="6924825" y="3499625"/>
            <a:ext cx="1613100" cy="12006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Structures Engineer</a:t>
            </a:r>
            <a:endParaRPr sz="1100" b="1"/>
          </a:p>
          <a:p>
            <a:pPr marL="0" lvl="0" indent="0" algn="ctr" rtl="0">
              <a:spcBef>
                <a:spcPts val="0"/>
              </a:spcBef>
              <a:spcAft>
                <a:spcPts val="0"/>
              </a:spcAft>
              <a:buNone/>
            </a:pPr>
            <a:r>
              <a:rPr lang="en-US" sz="1100" u="sng"/>
              <a:t>Zach Fields</a:t>
            </a:r>
            <a:endParaRPr sz="1100" u="sng"/>
          </a:p>
          <a:p>
            <a:pPr marL="0" lvl="0" indent="0" algn="ctr" rtl="0">
              <a:spcBef>
                <a:spcPts val="0"/>
              </a:spcBef>
              <a:spcAft>
                <a:spcPts val="0"/>
              </a:spcAft>
              <a:buNone/>
            </a:pPr>
            <a:endParaRPr sz="1100" u="sng"/>
          </a:p>
          <a:p>
            <a:pPr marL="0" lvl="0" indent="0" algn="ctr" rtl="0">
              <a:spcBef>
                <a:spcPts val="0"/>
              </a:spcBef>
              <a:spcAft>
                <a:spcPts val="0"/>
              </a:spcAft>
              <a:buNone/>
            </a:pPr>
            <a:r>
              <a:rPr lang="en-US" sz="1100"/>
              <a:t>Aneesh Balla</a:t>
            </a:r>
            <a:endParaRPr sz="1100"/>
          </a:p>
          <a:p>
            <a:pPr marL="0" lvl="0" indent="0" algn="ctr" rtl="0">
              <a:spcBef>
                <a:spcPts val="0"/>
              </a:spcBef>
              <a:spcAft>
                <a:spcPts val="0"/>
              </a:spcAft>
              <a:buNone/>
            </a:pPr>
            <a:r>
              <a:rPr lang="en-US" sz="1100"/>
              <a:t>Jesse Bartlett</a:t>
            </a:r>
            <a:endParaRPr sz="1100"/>
          </a:p>
          <a:p>
            <a:pPr marL="0" lvl="0" indent="0" algn="ctr" rtl="0">
              <a:spcBef>
                <a:spcPts val="0"/>
              </a:spcBef>
              <a:spcAft>
                <a:spcPts val="0"/>
              </a:spcAft>
              <a:buNone/>
            </a:pPr>
            <a:r>
              <a:rPr lang="en-US" sz="1100"/>
              <a:t>Ryan Charles</a:t>
            </a:r>
            <a:endParaRPr sz="1100"/>
          </a:p>
        </p:txBody>
      </p:sp>
      <p:sp>
        <p:nvSpPr>
          <p:cNvPr id="1197" name="Google Shape;1197;g102dc9a9743_4_6"/>
          <p:cNvSpPr txBox="1"/>
          <p:nvPr/>
        </p:nvSpPr>
        <p:spPr>
          <a:xfrm>
            <a:off x="8643900" y="3499625"/>
            <a:ext cx="1944600" cy="12006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Testing &amp; Safety Engineer</a:t>
            </a:r>
            <a:endParaRPr sz="1100" b="1"/>
          </a:p>
          <a:p>
            <a:pPr marL="0" lvl="0" indent="0" algn="ctr" rtl="0">
              <a:spcBef>
                <a:spcPts val="0"/>
              </a:spcBef>
              <a:spcAft>
                <a:spcPts val="0"/>
              </a:spcAft>
              <a:buNone/>
            </a:pPr>
            <a:r>
              <a:rPr lang="en-US" sz="1100" u="sng"/>
              <a:t>Jack Lana</a:t>
            </a:r>
            <a:endParaRPr sz="1100" u="sng"/>
          </a:p>
          <a:p>
            <a:pPr marL="0" lvl="0" indent="0" algn="ctr" rtl="0">
              <a:spcBef>
                <a:spcPts val="0"/>
              </a:spcBef>
              <a:spcAft>
                <a:spcPts val="0"/>
              </a:spcAft>
              <a:buNone/>
            </a:pPr>
            <a:endParaRPr sz="1100" u="sng"/>
          </a:p>
          <a:p>
            <a:pPr marL="0" lvl="0" indent="0" algn="ctr" rtl="0">
              <a:spcBef>
                <a:spcPts val="0"/>
              </a:spcBef>
              <a:spcAft>
                <a:spcPts val="0"/>
              </a:spcAft>
              <a:buNone/>
            </a:pPr>
            <a:r>
              <a:rPr lang="en-US" sz="1100"/>
              <a:t>Jasmin Chadha</a:t>
            </a:r>
            <a:endParaRPr sz="1100"/>
          </a:p>
          <a:p>
            <a:pPr marL="0" lvl="0" indent="0" algn="ctr" rtl="0">
              <a:spcBef>
                <a:spcPts val="0"/>
              </a:spcBef>
              <a:spcAft>
                <a:spcPts val="0"/>
              </a:spcAft>
              <a:buNone/>
            </a:pPr>
            <a:r>
              <a:rPr lang="en-US" sz="1100"/>
              <a:t>Ryan Charles</a:t>
            </a:r>
            <a:endParaRPr sz="1100"/>
          </a:p>
          <a:p>
            <a:pPr marL="0" lvl="0" indent="0" algn="ctr" rtl="0">
              <a:spcBef>
                <a:spcPts val="0"/>
              </a:spcBef>
              <a:spcAft>
                <a:spcPts val="0"/>
              </a:spcAft>
              <a:buNone/>
            </a:pPr>
            <a:r>
              <a:rPr lang="en-US" sz="1100"/>
              <a:t>Zach Fields</a:t>
            </a:r>
            <a:endParaRPr sz="1100"/>
          </a:p>
        </p:txBody>
      </p:sp>
      <p:sp>
        <p:nvSpPr>
          <p:cNvPr id="1198" name="Google Shape;1198;g102dc9a9743_4_6"/>
          <p:cNvSpPr txBox="1"/>
          <p:nvPr/>
        </p:nvSpPr>
        <p:spPr>
          <a:xfrm>
            <a:off x="7552725" y="1763888"/>
            <a:ext cx="1761300" cy="5232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Financial Officer</a:t>
            </a:r>
            <a:endParaRPr sz="1100" b="1"/>
          </a:p>
          <a:p>
            <a:pPr marL="0" lvl="0" indent="0" algn="ctr" rtl="0">
              <a:spcBef>
                <a:spcPts val="0"/>
              </a:spcBef>
              <a:spcAft>
                <a:spcPts val="0"/>
              </a:spcAft>
              <a:buNone/>
            </a:pPr>
            <a:r>
              <a:rPr lang="en-US" sz="1100" u="sng"/>
              <a:t>Ryan Charles</a:t>
            </a:r>
            <a:endParaRPr sz="1100" u="sng"/>
          </a:p>
        </p:txBody>
      </p:sp>
      <p:cxnSp>
        <p:nvCxnSpPr>
          <p:cNvPr id="1199" name="Google Shape;1199;g102dc9a9743_4_6"/>
          <p:cNvCxnSpPr>
            <a:endCxn id="1189" idx="1"/>
          </p:cNvCxnSpPr>
          <p:nvPr/>
        </p:nvCxnSpPr>
        <p:spPr>
          <a:xfrm rot="10800000" flipH="1">
            <a:off x="4655700" y="2025488"/>
            <a:ext cx="509700" cy="9900"/>
          </a:xfrm>
          <a:prstGeom prst="straightConnector1">
            <a:avLst/>
          </a:prstGeom>
          <a:noFill/>
          <a:ln w="28575" cap="flat" cmpd="sng">
            <a:solidFill>
              <a:srgbClr val="183EFA"/>
            </a:solidFill>
            <a:prstDash val="solid"/>
            <a:round/>
            <a:headEnd type="none" w="med" len="med"/>
            <a:tailEnd type="none" w="med" len="med"/>
          </a:ln>
        </p:spPr>
      </p:cxnSp>
      <p:cxnSp>
        <p:nvCxnSpPr>
          <p:cNvPr id="1200" name="Google Shape;1200;g102dc9a9743_4_6"/>
          <p:cNvCxnSpPr/>
          <p:nvPr/>
        </p:nvCxnSpPr>
        <p:spPr>
          <a:xfrm rot="10800000" flipH="1">
            <a:off x="7026600" y="2020538"/>
            <a:ext cx="509700" cy="9900"/>
          </a:xfrm>
          <a:prstGeom prst="straightConnector1">
            <a:avLst/>
          </a:prstGeom>
          <a:noFill/>
          <a:ln w="28575" cap="flat" cmpd="sng">
            <a:solidFill>
              <a:srgbClr val="183EFA"/>
            </a:solidFill>
            <a:prstDash val="solid"/>
            <a:round/>
            <a:headEnd type="none" w="med" len="med"/>
            <a:tailEnd type="none" w="med" len="med"/>
          </a:ln>
        </p:spPr>
      </p:cxnSp>
      <p:cxnSp>
        <p:nvCxnSpPr>
          <p:cNvPr id="1201" name="Google Shape;1201;g102dc9a9743_4_6"/>
          <p:cNvCxnSpPr/>
          <p:nvPr/>
        </p:nvCxnSpPr>
        <p:spPr>
          <a:xfrm>
            <a:off x="6117950" y="2304413"/>
            <a:ext cx="0" cy="941400"/>
          </a:xfrm>
          <a:prstGeom prst="straightConnector1">
            <a:avLst/>
          </a:prstGeom>
          <a:noFill/>
          <a:ln w="28575" cap="flat" cmpd="sng">
            <a:solidFill>
              <a:srgbClr val="183EFA"/>
            </a:solidFill>
            <a:prstDash val="solid"/>
            <a:round/>
            <a:headEnd type="none" w="med" len="med"/>
            <a:tailEnd type="none" w="med" len="med"/>
          </a:ln>
        </p:spPr>
      </p:cxnSp>
      <p:cxnSp>
        <p:nvCxnSpPr>
          <p:cNvPr id="1202" name="Google Shape;1202;g102dc9a9743_4_6"/>
          <p:cNvCxnSpPr/>
          <p:nvPr/>
        </p:nvCxnSpPr>
        <p:spPr>
          <a:xfrm rot="10800000">
            <a:off x="840450" y="3261025"/>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03" name="Google Shape;1203;g102dc9a9743_4_6"/>
          <p:cNvCxnSpPr/>
          <p:nvPr/>
        </p:nvCxnSpPr>
        <p:spPr>
          <a:xfrm rot="10800000">
            <a:off x="11402175" y="3261025"/>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04" name="Google Shape;1204;g102dc9a9743_4_6"/>
          <p:cNvCxnSpPr/>
          <p:nvPr/>
        </p:nvCxnSpPr>
        <p:spPr>
          <a:xfrm rot="10800000" flipH="1">
            <a:off x="824700" y="3244250"/>
            <a:ext cx="10588500" cy="1500"/>
          </a:xfrm>
          <a:prstGeom prst="straightConnector1">
            <a:avLst/>
          </a:prstGeom>
          <a:noFill/>
          <a:ln w="28575" cap="flat" cmpd="sng">
            <a:solidFill>
              <a:srgbClr val="183EFA"/>
            </a:solidFill>
            <a:prstDash val="solid"/>
            <a:round/>
            <a:headEnd type="none" w="med" len="med"/>
            <a:tailEnd type="none" w="med" len="med"/>
          </a:ln>
        </p:spPr>
      </p:cxnSp>
      <p:cxnSp>
        <p:nvCxnSpPr>
          <p:cNvPr id="1205" name="Google Shape;1205;g102dc9a9743_4_6"/>
          <p:cNvCxnSpPr/>
          <p:nvPr/>
        </p:nvCxnSpPr>
        <p:spPr>
          <a:xfrm rot="10800000">
            <a:off x="2647800" y="3261025"/>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06" name="Google Shape;1206;g102dc9a9743_4_6"/>
          <p:cNvCxnSpPr/>
          <p:nvPr/>
        </p:nvCxnSpPr>
        <p:spPr>
          <a:xfrm rot="10800000">
            <a:off x="4490925" y="3255088"/>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07" name="Google Shape;1207;g102dc9a9743_4_6"/>
          <p:cNvCxnSpPr/>
          <p:nvPr/>
        </p:nvCxnSpPr>
        <p:spPr>
          <a:xfrm rot="10800000">
            <a:off x="6118950" y="3255100"/>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08" name="Google Shape;1208;g102dc9a9743_4_6"/>
          <p:cNvCxnSpPr/>
          <p:nvPr/>
        </p:nvCxnSpPr>
        <p:spPr>
          <a:xfrm rot="10800000">
            <a:off x="7731375" y="3255088"/>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09" name="Google Shape;1209;g102dc9a9743_4_6"/>
          <p:cNvCxnSpPr/>
          <p:nvPr/>
        </p:nvCxnSpPr>
        <p:spPr>
          <a:xfrm rot="10800000">
            <a:off x="9616200" y="3255088"/>
            <a:ext cx="0" cy="235200"/>
          </a:xfrm>
          <a:prstGeom prst="straightConnector1">
            <a:avLst/>
          </a:prstGeom>
          <a:noFill/>
          <a:ln w="28575" cap="flat" cmpd="sng">
            <a:solidFill>
              <a:srgbClr val="183EFA"/>
            </a:solidFill>
            <a:prstDash val="solid"/>
            <a:round/>
            <a:headEnd type="none" w="med" len="med"/>
            <a:tailEnd type="non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g102dc9a9743_4_110"/>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Spring Organizational Chart</a:t>
            </a:r>
            <a:endParaRPr/>
          </a:p>
        </p:txBody>
      </p:sp>
      <p:sp>
        <p:nvSpPr>
          <p:cNvPr id="1216" name="Google Shape;1216;g102dc9a9743_4_11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
        <p:nvSpPr>
          <p:cNvPr id="1217" name="Google Shape;1217;g102dc9a9743_4_110"/>
          <p:cNvSpPr txBox="1"/>
          <p:nvPr/>
        </p:nvSpPr>
        <p:spPr>
          <a:xfrm>
            <a:off x="5188350" y="2297313"/>
            <a:ext cx="1861200" cy="5232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Project Manager</a:t>
            </a:r>
            <a:endParaRPr sz="1100" b="1"/>
          </a:p>
          <a:p>
            <a:pPr marL="0" lvl="0" indent="0" algn="ctr" rtl="0">
              <a:spcBef>
                <a:spcPts val="0"/>
              </a:spcBef>
              <a:spcAft>
                <a:spcPts val="0"/>
              </a:spcAft>
              <a:buNone/>
            </a:pPr>
            <a:r>
              <a:rPr lang="en-US" sz="1100" u="sng"/>
              <a:t>Jasmin Chadha</a:t>
            </a:r>
            <a:endParaRPr sz="1100" u="sng"/>
          </a:p>
        </p:txBody>
      </p:sp>
      <p:sp>
        <p:nvSpPr>
          <p:cNvPr id="1218" name="Google Shape;1218;g102dc9a9743_4_110"/>
          <p:cNvSpPr txBox="1"/>
          <p:nvPr/>
        </p:nvSpPr>
        <p:spPr>
          <a:xfrm>
            <a:off x="2900913" y="2297313"/>
            <a:ext cx="1761300" cy="5232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Systems Engineer</a:t>
            </a:r>
            <a:endParaRPr sz="1100" b="1"/>
          </a:p>
          <a:p>
            <a:pPr marL="0" lvl="0" indent="0" algn="ctr" rtl="0">
              <a:spcBef>
                <a:spcPts val="0"/>
              </a:spcBef>
              <a:spcAft>
                <a:spcPts val="0"/>
              </a:spcAft>
              <a:buNone/>
            </a:pPr>
            <a:r>
              <a:rPr lang="en-US" sz="1100" u="sng"/>
              <a:t>Sarah Leary</a:t>
            </a:r>
            <a:endParaRPr sz="1100"/>
          </a:p>
        </p:txBody>
      </p:sp>
      <p:sp>
        <p:nvSpPr>
          <p:cNvPr id="1219" name="Google Shape;1219;g102dc9a9743_4_110"/>
          <p:cNvSpPr txBox="1"/>
          <p:nvPr/>
        </p:nvSpPr>
        <p:spPr>
          <a:xfrm>
            <a:off x="10694475" y="3499625"/>
            <a:ext cx="1415400" cy="5232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Thermal Engineer</a:t>
            </a:r>
            <a:endParaRPr sz="1100" b="1"/>
          </a:p>
          <a:p>
            <a:pPr marL="0" lvl="0" indent="0" algn="ctr" rtl="0">
              <a:spcBef>
                <a:spcPts val="0"/>
              </a:spcBef>
              <a:spcAft>
                <a:spcPts val="0"/>
              </a:spcAft>
              <a:buNone/>
            </a:pPr>
            <a:r>
              <a:rPr lang="en-US" sz="1100" u="sng"/>
              <a:t>Aneesh Balla</a:t>
            </a:r>
            <a:endParaRPr sz="1100"/>
          </a:p>
        </p:txBody>
      </p:sp>
      <p:sp>
        <p:nvSpPr>
          <p:cNvPr id="1220" name="Google Shape;1220;g102dc9a9743_4_110"/>
          <p:cNvSpPr txBox="1"/>
          <p:nvPr/>
        </p:nvSpPr>
        <p:spPr>
          <a:xfrm>
            <a:off x="3684375" y="3499625"/>
            <a:ext cx="1613100" cy="12006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Mechanical Engineer</a:t>
            </a:r>
            <a:endParaRPr sz="1100" b="1"/>
          </a:p>
          <a:p>
            <a:pPr marL="0" lvl="0" indent="0" algn="ctr" rtl="0">
              <a:spcBef>
                <a:spcPts val="0"/>
              </a:spcBef>
              <a:spcAft>
                <a:spcPts val="0"/>
              </a:spcAft>
              <a:buNone/>
            </a:pPr>
            <a:r>
              <a:rPr lang="en-US" sz="1100" u="sng"/>
              <a:t>Gio Borrani</a:t>
            </a:r>
            <a:endParaRPr sz="1100" u="sng"/>
          </a:p>
          <a:p>
            <a:pPr marL="0" lvl="0" indent="0" algn="l" rtl="0">
              <a:spcBef>
                <a:spcPts val="0"/>
              </a:spcBef>
              <a:spcAft>
                <a:spcPts val="0"/>
              </a:spcAft>
              <a:buNone/>
            </a:pPr>
            <a:endParaRPr sz="1100"/>
          </a:p>
          <a:p>
            <a:pPr marL="0" lvl="0" indent="0" algn="ctr" rtl="0">
              <a:spcBef>
                <a:spcPts val="0"/>
              </a:spcBef>
              <a:spcAft>
                <a:spcPts val="0"/>
              </a:spcAft>
              <a:buNone/>
            </a:pPr>
            <a:r>
              <a:rPr lang="en-US" sz="1100"/>
              <a:t>Cesario Garcia</a:t>
            </a:r>
            <a:endParaRPr sz="1100"/>
          </a:p>
          <a:p>
            <a:pPr marL="0" lvl="0" indent="0" algn="ctr" rtl="0">
              <a:spcBef>
                <a:spcPts val="0"/>
              </a:spcBef>
              <a:spcAft>
                <a:spcPts val="0"/>
              </a:spcAft>
              <a:buNone/>
            </a:pPr>
            <a:r>
              <a:rPr lang="en-US" sz="1100"/>
              <a:t>Jack Lana</a:t>
            </a:r>
            <a:endParaRPr sz="1100"/>
          </a:p>
          <a:p>
            <a:pPr marL="0" lvl="0" indent="0" algn="ctr" rtl="0">
              <a:spcBef>
                <a:spcPts val="0"/>
              </a:spcBef>
              <a:spcAft>
                <a:spcPts val="0"/>
              </a:spcAft>
              <a:buNone/>
            </a:pPr>
            <a:r>
              <a:rPr lang="en-US" sz="1100"/>
              <a:t>Vicki Hurd</a:t>
            </a:r>
            <a:endParaRPr sz="1100"/>
          </a:p>
        </p:txBody>
      </p:sp>
      <p:sp>
        <p:nvSpPr>
          <p:cNvPr id="1221" name="Google Shape;1221;g102dc9a9743_4_110"/>
          <p:cNvSpPr txBox="1"/>
          <p:nvPr/>
        </p:nvSpPr>
        <p:spPr>
          <a:xfrm>
            <a:off x="1717200" y="3499625"/>
            <a:ext cx="1861200" cy="17085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Manufacturing Engineer</a:t>
            </a:r>
            <a:endParaRPr sz="1100" b="1"/>
          </a:p>
          <a:p>
            <a:pPr marL="0" lvl="0" indent="0" algn="ctr" rtl="0">
              <a:spcBef>
                <a:spcPts val="0"/>
              </a:spcBef>
              <a:spcAft>
                <a:spcPts val="0"/>
              </a:spcAft>
              <a:buNone/>
            </a:pPr>
            <a:r>
              <a:rPr lang="en-US" sz="1100" u="sng"/>
              <a:t>Jesse Bartlett</a:t>
            </a:r>
            <a:endParaRPr sz="1100" u="sng"/>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ctr" rtl="0">
              <a:spcBef>
                <a:spcPts val="0"/>
              </a:spcBef>
              <a:spcAft>
                <a:spcPts val="0"/>
              </a:spcAft>
              <a:buNone/>
            </a:pPr>
            <a:r>
              <a:rPr lang="en-US" sz="1100">
                <a:solidFill>
                  <a:schemeClr val="dk1"/>
                </a:solidFill>
              </a:rPr>
              <a:t>Gio Borrani</a:t>
            </a:r>
            <a:endParaRPr sz="1100">
              <a:solidFill>
                <a:schemeClr val="dk1"/>
              </a:solidFill>
            </a:endParaRPr>
          </a:p>
          <a:p>
            <a:pPr marL="0" lvl="0" indent="0" algn="ctr" rtl="0">
              <a:spcBef>
                <a:spcPts val="0"/>
              </a:spcBef>
              <a:spcAft>
                <a:spcPts val="0"/>
              </a:spcAft>
              <a:buNone/>
            </a:pPr>
            <a:r>
              <a:rPr lang="en-US" sz="1100">
                <a:solidFill>
                  <a:schemeClr val="dk1"/>
                </a:solidFill>
              </a:rPr>
              <a:t>Jasmin Chadha</a:t>
            </a:r>
            <a:endParaRPr sz="1100">
              <a:solidFill>
                <a:schemeClr val="dk1"/>
              </a:solidFill>
            </a:endParaRPr>
          </a:p>
          <a:p>
            <a:pPr marL="0" lvl="0" indent="0" algn="ctr" rtl="0">
              <a:spcBef>
                <a:spcPts val="0"/>
              </a:spcBef>
              <a:spcAft>
                <a:spcPts val="0"/>
              </a:spcAft>
              <a:buNone/>
            </a:pPr>
            <a:r>
              <a:rPr lang="en-US" sz="1100">
                <a:solidFill>
                  <a:schemeClr val="dk1"/>
                </a:solidFill>
              </a:rPr>
              <a:t>Zach Fields</a:t>
            </a:r>
            <a:endParaRPr sz="1100">
              <a:solidFill>
                <a:schemeClr val="dk1"/>
              </a:solidFill>
            </a:endParaRPr>
          </a:p>
          <a:p>
            <a:pPr marL="0" lvl="0" indent="0" algn="ctr" rtl="0">
              <a:spcBef>
                <a:spcPts val="0"/>
              </a:spcBef>
              <a:spcAft>
                <a:spcPts val="0"/>
              </a:spcAft>
              <a:buClr>
                <a:schemeClr val="dk1"/>
              </a:buClr>
              <a:buSzPts val="1100"/>
              <a:buFont typeface="Arial"/>
              <a:buNone/>
            </a:pPr>
            <a:r>
              <a:rPr lang="en-US" sz="1100">
                <a:solidFill>
                  <a:schemeClr val="dk1"/>
                </a:solidFill>
              </a:rPr>
              <a:t>Cesario Garcia</a:t>
            </a:r>
            <a:endParaRPr sz="1100">
              <a:solidFill>
                <a:schemeClr val="dk1"/>
              </a:solidFill>
            </a:endParaRPr>
          </a:p>
          <a:p>
            <a:pPr marL="0" lvl="0" indent="0" algn="ctr" rtl="0">
              <a:spcBef>
                <a:spcPts val="0"/>
              </a:spcBef>
              <a:spcAft>
                <a:spcPts val="0"/>
              </a:spcAft>
              <a:buNone/>
            </a:pPr>
            <a:r>
              <a:rPr lang="en-US" sz="1100">
                <a:solidFill>
                  <a:schemeClr val="dk1"/>
                </a:solidFill>
              </a:rPr>
              <a:t>Vicki Hurd</a:t>
            </a:r>
            <a:endParaRPr sz="1100">
              <a:solidFill>
                <a:schemeClr val="dk1"/>
              </a:solidFill>
            </a:endParaRPr>
          </a:p>
          <a:p>
            <a:pPr marL="0" lvl="0" indent="0" algn="ctr" rtl="0">
              <a:spcBef>
                <a:spcPts val="0"/>
              </a:spcBef>
              <a:spcAft>
                <a:spcPts val="0"/>
              </a:spcAft>
              <a:buNone/>
            </a:pPr>
            <a:r>
              <a:rPr lang="en-US" sz="1100">
                <a:solidFill>
                  <a:schemeClr val="dk1"/>
                </a:solidFill>
              </a:rPr>
              <a:t>Sarah Leary</a:t>
            </a:r>
            <a:endParaRPr sz="1100">
              <a:solidFill>
                <a:schemeClr val="dk1"/>
              </a:solidFill>
            </a:endParaRPr>
          </a:p>
        </p:txBody>
      </p:sp>
      <p:sp>
        <p:nvSpPr>
          <p:cNvPr id="1222" name="Google Shape;1222;g102dc9a9743_4_110"/>
          <p:cNvSpPr txBox="1"/>
          <p:nvPr/>
        </p:nvSpPr>
        <p:spPr>
          <a:xfrm>
            <a:off x="5403450" y="3499625"/>
            <a:ext cx="1415400" cy="5232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Software Engineer</a:t>
            </a:r>
            <a:endParaRPr sz="1100" b="1"/>
          </a:p>
          <a:p>
            <a:pPr marL="0" lvl="0" indent="0" algn="ctr" rtl="0">
              <a:spcBef>
                <a:spcPts val="0"/>
              </a:spcBef>
              <a:spcAft>
                <a:spcPts val="0"/>
              </a:spcAft>
              <a:buNone/>
            </a:pPr>
            <a:r>
              <a:rPr lang="en-US" sz="1100" u="sng"/>
              <a:t>Vicki Hurd</a:t>
            </a:r>
            <a:endParaRPr sz="1100"/>
          </a:p>
        </p:txBody>
      </p:sp>
      <p:sp>
        <p:nvSpPr>
          <p:cNvPr id="1223" name="Google Shape;1223;g102dc9a9743_4_110"/>
          <p:cNvSpPr txBox="1"/>
          <p:nvPr/>
        </p:nvSpPr>
        <p:spPr>
          <a:xfrm>
            <a:off x="82125" y="3499625"/>
            <a:ext cx="1529100" cy="13698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Electrical Engineer</a:t>
            </a:r>
            <a:endParaRPr sz="1100" b="1"/>
          </a:p>
          <a:p>
            <a:pPr marL="0" lvl="0" indent="0" algn="ctr" rtl="0">
              <a:spcBef>
                <a:spcPts val="0"/>
              </a:spcBef>
              <a:spcAft>
                <a:spcPts val="0"/>
              </a:spcAft>
              <a:buNone/>
            </a:pPr>
            <a:r>
              <a:rPr lang="en-US" sz="1100" u="sng"/>
              <a:t>Cesario Garcia</a:t>
            </a:r>
            <a:endParaRPr sz="1100" u="sng"/>
          </a:p>
          <a:p>
            <a:pPr marL="0" lvl="0" indent="0" algn="ctr" rtl="0">
              <a:spcBef>
                <a:spcPts val="0"/>
              </a:spcBef>
              <a:spcAft>
                <a:spcPts val="0"/>
              </a:spcAft>
              <a:buNone/>
            </a:pPr>
            <a:endParaRPr sz="1100" u="sng"/>
          </a:p>
          <a:p>
            <a:pPr marL="0" lvl="0" indent="0" algn="ctr" rtl="0">
              <a:spcBef>
                <a:spcPts val="0"/>
              </a:spcBef>
              <a:spcAft>
                <a:spcPts val="0"/>
              </a:spcAft>
              <a:buNone/>
            </a:pPr>
            <a:r>
              <a:rPr lang="en-US" sz="1100"/>
              <a:t>Aneesh Balla</a:t>
            </a:r>
            <a:br>
              <a:rPr lang="en-US" sz="1100"/>
            </a:br>
            <a:r>
              <a:rPr lang="en-US" sz="1100"/>
              <a:t>Jesse Bartlett</a:t>
            </a:r>
            <a:endParaRPr sz="1100"/>
          </a:p>
          <a:p>
            <a:pPr marL="0" lvl="0" indent="0" algn="ctr" rtl="0">
              <a:spcBef>
                <a:spcPts val="0"/>
              </a:spcBef>
              <a:spcAft>
                <a:spcPts val="0"/>
              </a:spcAft>
              <a:buNone/>
            </a:pPr>
            <a:r>
              <a:rPr lang="en-US" sz="1100"/>
              <a:t>Gio Borrani</a:t>
            </a:r>
            <a:endParaRPr sz="1100"/>
          </a:p>
          <a:p>
            <a:pPr marL="0" lvl="0" indent="0" algn="ctr" rtl="0">
              <a:spcBef>
                <a:spcPts val="0"/>
              </a:spcBef>
              <a:spcAft>
                <a:spcPts val="0"/>
              </a:spcAft>
              <a:buNone/>
            </a:pPr>
            <a:r>
              <a:rPr lang="en-US" sz="1100"/>
              <a:t>Jasmin Chadha</a:t>
            </a:r>
            <a:endParaRPr sz="1100"/>
          </a:p>
        </p:txBody>
      </p:sp>
      <p:sp>
        <p:nvSpPr>
          <p:cNvPr id="1224" name="Google Shape;1224;g102dc9a9743_4_110"/>
          <p:cNvSpPr txBox="1"/>
          <p:nvPr/>
        </p:nvSpPr>
        <p:spPr>
          <a:xfrm>
            <a:off x="6924825" y="3499625"/>
            <a:ext cx="1613100" cy="5232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Structures Engineer</a:t>
            </a:r>
            <a:endParaRPr sz="1100" b="1"/>
          </a:p>
          <a:p>
            <a:pPr marL="0" lvl="0" indent="0" algn="ctr" rtl="0">
              <a:spcBef>
                <a:spcPts val="0"/>
              </a:spcBef>
              <a:spcAft>
                <a:spcPts val="0"/>
              </a:spcAft>
              <a:buNone/>
            </a:pPr>
            <a:r>
              <a:rPr lang="en-US" sz="1100" u="sng"/>
              <a:t>Zach Fields</a:t>
            </a:r>
            <a:endParaRPr sz="1100"/>
          </a:p>
        </p:txBody>
      </p:sp>
      <p:sp>
        <p:nvSpPr>
          <p:cNvPr id="1225" name="Google Shape;1225;g102dc9a9743_4_110"/>
          <p:cNvSpPr txBox="1"/>
          <p:nvPr/>
        </p:nvSpPr>
        <p:spPr>
          <a:xfrm>
            <a:off x="8643900" y="3499625"/>
            <a:ext cx="1944600" cy="15393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Testing &amp; Safety Engineer</a:t>
            </a:r>
            <a:endParaRPr sz="1100" b="1"/>
          </a:p>
          <a:p>
            <a:pPr marL="0" lvl="0" indent="0" algn="ctr" rtl="0">
              <a:spcBef>
                <a:spcPts val="0"/>
              </a:spcBef>
              <a:spcAft>
                <a:spcPts val="0"/>
              </a:spcAft>
              <a:buNone/>
            </a:pPr>
            <a:r>
              <a:rPr lang="en-US" sz="1100" u="sng"/>
              <a:t>Jack Lana</a:t>
            </a:r>
            <a:endParaRPr sz="1100" u="sng"/>
          </a:p>
          <a:p>
            <a:pPr marL="0" lvl="0" indent="0" algn="ctr" rtl="0">
              <a:spcBef>
                <a:spcPts val="0"/>
              </a:spcBef>
              <a:spcAft>
                <a:spcPts val="0"/>
              </a:spcAft>
              <a:buNone/>
            </a:pPr>
            <a:endParaRPr sz="1100" u="sng"/>
          </a:p>
          <a:p>
            <a:pPr marL="0" lvl="0" indent="0" algn="ctr" rtl="0">
              <a:spcBef>
                <a:spcPts val="0"/>
              </a:spcBef>
              <a:spcAft>
                <a:spcPts val="0"/>
              </a:spcAft>
              <a:buNone/>
            </a:pPr>
            <a:r>
              <a:rPr lang="en-US" sz="1100"/>
              <a:t>Aneesh Balla</a:t>
            </a:r>
            <a:endParaRPr sz="1100"/>
          </a:p>
          <a:p>
            <a:pPr marL="0" lvl="0" indent="0" algn="ctr" rtl="0">
              <a:spcBef>
                <a:spcPts val="0"/>
              </a:spcBef>
              <a:spcAft>
                <a:spcPts val="0"/>
              </a:spcAft>
              <a:buNone/>
            </a:pPr>
            <a:r>
              <a:rPr lang="en-US" sz="1100"/>
              <a:t>Jasmin Chadha</a:t>
            </a:r>
            <a:endParaRPr sz="1100"/>
          </a:p>
          <a:p>
            <a:pPr marL="0" lvl="0" indent="0" algn="ctr" rtl="0">
              <a:spcBef>
                <a:spcPts val="0"/>
              </a:spcBef>
              <a:spcAft>
                <a:spcPts val="0"/>
              </a:spcAft>
              <a:buNone/>
            </a:pPr>
            <a:r>
              <a:rPr lang="en-US" sz="1100"/>
              <a:t>Ryan Charles</a:t>
            </a:r>
            <a:endParaRPr sz="1100"/>
          </a:p>
          <a:p>
            <a:pPr marL="0" lvl="0" indent="0" algn="ctr" rtl="0">
              <a:spcBef>
                <a:spcPts val="0"/>
              </a:spcBef>
              <a:spcAft>
                <a:spcPts val="0"/>
              </a:spcAft>
              <a:buNone/>
            </a:pPr>
            <a:r>
              <a:rPr lang="en-US" sz="1100"/>
              <a:t>Zach Fields</a:t>
            </a:r>
            <a:endParaRPr sz="1100"/>
          </a:p>
          <a:p>
            <a:pPr marL="0" lvl="0" indent="0" algn="ctr" rtl="0">
              <a:spcBef>
                <a:spcPts val="0"/>
              </a:spcBef>
              <a:spcAft>
                <a:spcPts val="0"/>
              </a:spcAft>
              <a:buNone/>
            </a:pPr>
            <a:r>
              <a:rPr lang="en-US" sz="1100"/>
              <a:t>Sarah Leary</a:t>
            </a:r>
            <a:endParaRPr sz="1100"/>
          </a:p>
        </p:txBody>
      </p:sp>
      <p:sp>
        <p:nvSpPr>
          <p:cNvPr id="1226" name="Google Shape;1226;g102dc9a9743_4_110"/>
          <p:cNvSpPr txBox="1"/>
          <p:nvPr/>
        </p:nvSpPr>
        <p:spPr>
          <a:xfrm>
            <a:off x="7575675" y="2297313"/>
            <a:ext cx="1761300" cy="523200"/>
          </a:xfrm>
          <a:prstGeom prst="rect">
            <a:avLst/>
          </a:prstGeom>
          <a:noFill/>
          <a:ln w="28575" cap="flat" cmpd="sng">
            <a:solidFill>
              <a:srgbClr val="183EFA"/>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t>Financial Officer</a:t>
            </a:r>
            <a:endParaRPr sz="1100" b="1"/>
          </a:p>
          <a:p>
            <a:pPr marL="0" lvl="0" indent="0" algn="ctr" rtl="0">
              <a:spcBef>
                <a:spcPts val="0"/>
              </a:spcBef>
              <a:spcAft>
                <a:spcPts val="0"/>
              </a:spcAft>
              <a:buNone/>
            </a:pPr>
            <a:r>
              <a:rPr lang="en-US" sz="1100" u="sng"/>
              <a:t>Ryan Charles</a:t>
            </a:r>
            <a:endParaRPr sz="1100" u="sng"/>
          </a:p>
        </p:txBody>
      </p:sp>
      <p:cxnSp>
        <p:nvCxnSpPr>
          <p:cNvPr id="1227" name="Google Shape;1227;g102dc9a9743_4_110"/>
          <p:cNvCxnSpPr>
            <a:endCxn id="1217" idx="1"/>
          </p:cNvCxnSpPr>
          <p:nvPr/>
        </p:nvCxnSpPr>
        <p:spPr>
          <a:xfrm rot="10800000" flipH="1">
            <a:off x="4678650" y="2558913"/>
            <a:ext cx="509700" cy="9900"/>
          </a:xfrm>
          <a:prstGeom prst="straightConnector1">
            <a:avLst/>
          </a:prstGeom>
          <a:noFill/>
          <a:ln w="28575" cap="flat" cmpd="sng">
            <a:solidFill>
              <a:srgbClr val="183EFA"/>
            </a:solidFill>
            <a:prstDash val="solid"/>
            <a:round/>
            <a:headEnd type="none" w="med" len="med"/>
            <a:tailEnd type="none" w="med" len="med"/>
          </a:ln>
        </p:spPr>
      </p:cxnSp>
      <p:cxnSp>
        <p:nvCxnSpPr>
          <p:cNvPr id="1228" name="Google Shape;1228;g102dc9a9743_4_110"/>
          <p:cNvCxnSpPr/>
          <p:nvPr/>
        </p:nvCxnSpPr>
        <p:spPr>
          <a:xfrm rot="10800000" flipH="1">
            <a:off x="7049550" y="2553963"/>
            <a:ext cx="509700" cy="9900"/>
          </a:xfrm>
          <a:prstGeom prst="straightConnector1">
            <a:avLst/>
          </a:prstGeom>
          <a:noFill/>
          <a:ln w="28575" cap="flat" cmpd="sng">
            <a:solidFill>
              <a:srgbClr val="183EFA"/>
            </a:solidFill>
            <a:prstDash val="solid"/>
            <a:round/>
            <a:headEnd type="none" w="med" len="med"/>
            <a:tailEnd type="none" w="med" len="med"/>
          </a:ln>
        </p:spPr>
      </p:cxnSp>
      <p:cxnSp>
        <p:nvCxnSpPr>
          <p:cNvPr id="1229" name="Google Shape;1229;g102dc9a9743_4_110"/>
          <p:cNvCxnSpPr/>
          <p:nvPr/>
        </p:nvCxnSpPr>
        <p:spPr>
          <a:xfrm>
            <a:off x="6113500" y="2820525"/>
            <a:ext cx="4500" cy="425400"/>
          </a:xfrm>
          <a:prstGeom prst="straightConnector1">
            <a:avLst/>
          </a:prstGeom>
          <a:noFill/>
          <a:ln w="28575" cap="flat" cmpd="sng">
            <a:solidFill>
              <a:srgbClr val="183EFA"/>
            </a:solidFill>
            <a:prstDash val="solid"/>
            <a:round/>
            <a:headEnd type="none" w="med" len="med"/>
            <a:tailEnd type="none" w="med" len="med"/>
          </a:ln>
        </p:spPr>
      </p:cxnSp>
      <p:cxnSp>
        <p:nvCxnSpPr>
          <p:cNvPr id="1230" name="Google Shape;1230;g102dc9a9743_4_110"/>
          <p:cNvCxnSpPr/>
          <p:nvPr/>
        </p:nvCxnSpPr>
        <p:spPr>
          <a:xfrm rot="10800000">
            <a:off x="840450" y="3261025"/>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31" name="Google Shape;1231;g102dc9a9743_4_110"/>
          <p:cNvCxnSpPr/>
          <p:nvPr/>
        </p:nvCxnSpPr>
        <p:spPr>
          <a:xfrm rot="10800000">
            <a:off x="11402175" y="3261025"/>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32" name="Google Shape;1232;g102dc9a9743_4_110"/>
          <p:cNvCxnSpPr/>
          <p:nvPr/>
        </p:nvCxnSpPr>
        <p:spPr>
          <a:xfrm rot="10800000" flipH="1">
            <a:off x="824700" y="3244250"/>
            <a:ext cx="10588500" cy="1500"/>
          </a:xfrm>
          <a:prstGeom prst="straightConnector1">
            <a:avLst/>
          </a:prstGeom>
          <a:noFill/>
          <a:ln w="28575" cap="flat" cmpd="sng">
            <a:solidFill>
              <a:srgbClr val="183EFA"/>
            </a:solidFill>
            <a:prstDash val="solid"/>
            <a:round/>
            <a:headEnd type="none" w="med" len="med"/>
            <a:tailEnd type="none" w="med" len="med"/>
          </a:ln>
        </p:spPr>
      </p:cxnSp>
      <p:cxnSp>
        <p:nvCxnSpPr>
          <p:cNvPr id="1233" name="Google Shape;1233;g102dc9a9743_4_110"/>
          <p:cNvCxnSpPr/>
          <p:nvPr/>
        </p:nvCxnSpPr>
        <p:spPr>
          <a:xfrm rot="10800000">
            <a:off x="2647800" y="3261025"/>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34" name="Google Shape;1234;g102dc9a9743_4_110"/>
          <p:cNvCxnSpPr/>
          <p:nvPr/>
        </p:nvCxnSpPr>
        <p:spPr>
          <a:xfrm rot="10800000">
            <a:off x="4490925" y="3255088"/>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35" name="Google Shape;1235;g102dc9a9743_4_110"/>
          <p:cNvCxnSpPr/>
          <p:nvPr/>
        </p:nvCxnSpPr>
        <p:spPr>
          <a:xfrm rot="10800000">
            <a:off x="6118950" y="3255100"/>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36" name="Google Shape;1236;g102dc9a9743_4_110"/>
          <p:cNvCxnSpPr/>
          <p:nvPr/>
        </p:nvCxnSpPr>
        <p:spPr>
          <a:xfrm rot="10800000">
            <a:off x="7731375" y="3255088"/>
            <a:ext cx="0" cy="235200"/>
          </a:xfrm>
          <a:prstGeom prst="straightConnector1">
            <a:avLst/>
          </a:prstGeom>
          <a:noFill/>
          <a:ln w="28575" cap="flat" cmpd="sng">
            <a:solidFill>
              <a:srgbClr val="183EFA"/>
            </a:solidFill>
            <a:prstDash val="solid"/>
            <a:round/>
            <a:headEnd type="none" w="med" len="med"/>
            <a:tailEnd type="none" w="med" len="med"/>
          </a:ln>
        </p:spPr>
      </p:cxnSp>
      <p:cxnSp>
        <p:nvCxnSpPr>
          <p:cNvPr id="1237" name="Google Shape;1237;g102dc9a9743_4_110"/>
          <p:cNvCxnSpPr/>
          <p:nvPr/>
        </p:nvCxnSpPr>
        <p:spPr>
          <a:xfrm rot="10800000">
            <a:off x="9616200" y="3255088"/>
            <a:ext cx="0" cy="235200"/>
          </a:xfrm>
          <a:prstGeom prst="straightConnector1">
            <a:avLst/>
          </a:prstGeom>
          <a:noFill/>
          <a:ln w="28575" cap="flat" cmpd="sng">
            <a:solidFill>
              <a:srgbClr val="183EFA"/>
            </a:solidFill>
            <a:prstDash val="solid"/>
            <a:round/>
            <a:headEnd type="none" w="med" len="med"/>
            <a:tailEnd type="none" w="med" len="med"/>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gf1f140b8ee_7_122"/>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Acronyms</a:t>
            </a:r>
            <a:endParaRPr/>
          </a:p>
        </p:txBody>
      </p:sp>
      <p:sp>
        <p:nvSpPr>
          <p:cNvPr id="1244" name="Google Shape;1244;gf1f140b8ee_7_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pic>
        <p:nvPicPr>
          <p:cNvPr id="1245" name="Google Shape;1245;gf1f140b8ee_7_1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92650" y="1083500"/>
            <a:ext cx="6437051" cy="501947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gf1f140b8ee_7_131"/>
          <p:cNvSpPr txBox="1">
            <a:spLocks noGrp="1"/>
          </p:cNvSpPr>
          <p:nvPr>
            <p:ph type="title"/>
          </p:nvPr>
        </p:nvSpPr>
        <p:spPr>
          <a:xfrm>
            <a:off x="838200" y="1843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Notable Term Definitions</a:t>
            </a:r>
            <a:endParaRPr/>
          </a:p>
        </p:txBody>
      </p:sp>
      <p:sp>
        <p:nvSpPr>
          <p:cNvPr id="1252" name="Google Shape;1252;gf1f140b8ee_7_1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73</a:t>
            </a:fld>
            <a:endParaRPr/>
          </a:p>
        </p:txBody>
      </p:sp>
      <p:pic>
        <p:nvPicPr>
          <p:cNvPr id="1253" name="Google Shape;1253;gf1f140b8ee_7_131"/>
          <p:cNvPicPr preferRelativeResize="0"/>
          <p:nvPr/>
        </p:nvPicPr>
        <p:blipFill rotWithShape="1">
          <a:blip r:embed="rId3">
            <a:alphaModFix/>
          </a:blip>
          <a:srcRect/>
          <a:stretch/>
        </p:blipFill>
        <p:spPr>
          <a:xfrm>
            <a:off x="2690813" y="1562095"/>
            <a:ext cx="6810375" cy="37338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g102dc9a9743_2_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a:t>Design Requirements &amp; Satisfaction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10200993643_0_98"/>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Integration (FR. 7)</a:t>
            </a:r>
            <a:endParaRPr sz="2800"/>
          </a:p>
        </p:txBody>
      </p:sp>
      <p:sp>
        <p:nvSpPr>
          <p:cNvPr id="1266" name="Google Shape;1266;g10200993643_0_9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sp>
        <p:nvSpPr>
          <p:cNvPr id="1267" name="Google Shape;1267;g10200993643_0_98"/>
          <p:cNvSpPr txBox="1"/>
          <p:nvPr/>
        </p:nvSpPr>
        <p:spPr>
          <a:xfrm>
            <a:off x="838200" y="1020775"/>
            <a:ext cx="10515600" cy="5034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FR. 7:</a:t>
            </a:r>
            <a:r>
              <a:rPr lang="en-US" sz="2300">
                <a:solidFill>
                  <a:schemeClr val="lt1"/>
                </a:solidFill>
              </a:rPr>
              <a:t> SP4CE module should have a loaded weight of less than 50 lbm.</a:t>
            </a:r>
            <a:r>
              <a:rPr lang="en-US" sz="2300" b="1">
                <a:solidFill>
                  <a:schemeClr val="lt1"/>
                </a:solidFill>
              </a:rPr>
              <a:t> </a:t>
            </a:r>
            <a:endParaRPr sz="900">
              <a:solidFill>
                <a:schemeClr val="lt1"/>
              </a:solidFill>
              <a:latin typeface="Calibri"/>
              <a:ea typeface="Calibri"/>
              <a:cs typeface="Calibri"/>
              <a:sym typeface="Calibri"/>
            </a:endParaRPr>
          </a:p>
        </p:txBody>
      </p:sp>
      <p:sp>
        <p:nvSpPr>
          <p:cNvPr id="1268" name="Google Shape;1268;g10200993643_0_98"/>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269" name="Google Shape;1269;g10200993643_0_98"/>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270" name="Google Shape;1270;g10200993643_0_98"/>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271" name="Google Shape;1271;g10200993643_0_98"/>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272" name="Google Shape;1272;g10200993643_0_98"/>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273" name="Google Shape;1273;g10200993643_0_98"/>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274" name="Google Shape;1274;g10200993643_0_9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935825" y="1600375"/>
            <a:ext cx="6212654" cy="45327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g1048ce1a98d_7_34"/>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Ejection (FR. 2)</a:t>
            </a:r>
            <a:endParaRPr sz="2800"/>
          </a:p>
        </p:txBody>
      </p:sp>
      <p:sp>
        <p:nvSpPr>
          <p:cNvPr id="1281" name="Google Shape;1281;g1048ce1a98d_7_3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
        <p:nvSpPr>
          <p:cNvPr id="1282" name="Google Shape;1282;g1048ce1a98d_7_34"/>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283" name="Google Shape;1283;g1048ce1a98d_7_34"/>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284" name="Google Shape;1284;g1048ce1a98d_7_34"/>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285" name="Google Shape;1285;g1048ce1a98d_7_34"/>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286" name="Google Shape;1286;g1048ce1a98d_7_34"/>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287" name="Google Shape;1287;g1048ce1a98d_7_34"/>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288" name="Google Shape;1288;g1048ce1a98d_7_34" title="Points scored"/>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21200" y="966725"/>
            <a:ext cx="7098549" cy="51464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g1048ce1a98d_7_89"/>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Ejection (FR. 2)</a:t>
            </a:r>
            <a:endParaRPr sz="2800"/>
          </a:p>
        </p:txBody>
      </p:sp>
      <p:sp>
        <p:nvSpPr>
          <p:cNvPr id="1295" name="Google Shape;1295;g1048ce1a98d_7_8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sp>
        <p:nvSpPr>
          <p:cNvPr id="1296" name="Google Shape;1296;g1048ce1a98d_7_89"/>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297" name="Google Shape;1297;g1048ce1a98d_7_89"/>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298" name="Google Shape;1298;g1048ce1a98d_7_89"/>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299" name="Google Shape;1299;g1048ce1a98d_7_89"/>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300" name="Google Shape;1300;g1048ce1a98d_7_89"/>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301" name="Google Shape;1301;g1048ce1a98d_7_89"/>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aphicFrame>
        <p:nvGraphicFramePr>
          <p:cNvPr id="1302" name="Google Shape;1302;g1048ce1a98d_7_89"/>
          <p:cNvGraphicFramePr/>
          <p:nvPr/>
        </p:nvGraphicFramePr>
        <p:xfrm>
          <a:off x="1927350" y="1515388"/>
          <a:ext cx="3000000" cy="3000000"/>
        </p:xfrm>
        <a:graphic>
          <a:graphicData uri="http://schemas.openxmlformats.org/drawingml/2006/table">
            <a:tbl>
              <a:tblPr>
                <a:noFill/>
                <a:tableStyleId>{027B528C-4E89-4266-A25A-72D1FAA4D567}</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156375">
                  <a:extLst>
                    <a:ext uri="{9D8B030D-6E8A-4147-A177-3AD203B41FA5}">
                      <a16:colId xmlns:a16="http://schemas.microsoft.com/office/drawing/2014/main" val="20002"/>
                    </a:ext>
                  </a:extLst>
                </a:gridCol>
                <a:gridCol w="1958425">
                  <a:extLst>
                    <a:ext uri="{9D8B030D-6E8A-4147-A177-3AD203B41FA5}">
                      <a16:colId xmlns:a16="http://schemas.microsoft.com/office/drawing/2014/main" val="20003"/>
                    </a:ext>
                  </a:extLst>
                </a:gridCol>
              </a:tblGrid>
              <a:tr h="1437650">
                <a:tc>
                  <a:txBody>
                    <a:bodyPr/>
                    <a:lstStyle/>
                    <a:p>
                      <a:pPr marL="0" lvl="0" indent="0" algn="ctr" rtl="0">
                        <a:spcBef>
                          <a:spcPts val="0"/>
                        </a:spcBef>
                        <a:spcAft>
                          <a:spcPts val="0"/>
                        </a:spcAft>
                        <a:buNone/>
                      </a:pPr>
                      <a:r>
                        <a:rPr lang="en-US" sz="2000" b="1"/>
                        <a:t>Delay Times</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Vertical Distance at Apogee</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Total Distance at Apogee</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2000" b="1"/>
                        <a:t>Total Distance at Capture End</a:t>
                      </a:r>
                      <a:endParaRPr sz="2000"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33175">
                <a:tc>
                  <a:txBody>
                    <a:bodyPr/>
                    <a:lstStyle/>
                    <a:p>
                      <a:pPr marL="0" lvl="0" indent="0" algn="ctr" rtl="0">
                        <a:spcBef>
                          <a:spcPts val="0"/>
                        </a:spcBef>
                        <a:spcAft>
                          <a:spcPts val="0"/>
                        </a:spcAft>
                        <a:buNone/>
                      </a:pPr>
                      <a:r>
                        <a:rPr lang="en-US" sz="1600"/>
                        <a:t>1 second</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69.5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154.1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284.6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464100">
                <a:tc>
                  <a:txBody>
                    <a:bodyPr/>
                    <a:lstStyle/>
                    <a:p>
                      <a:pPr marL="0" lvl="0" indent="0" algn="ctr" rtl="0">
                        <a:spcBef>
                          <a:spcPts val="0"/>
                        </a:spcBef>
                        <a:spcAft>
                          <a:spcPts val="0"/>
                        </a:spcAft>
                        <a:buNone/>
                      </a:pPr>
                      <a:r>
                        <a:rPr lang="en-US" sz="1600"/>
                        <a:t>2 seconds</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60.7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148.8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281.5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464100">
                <a:tc>
                  <a:txBody>
                    <a:bodyPr/>
                    <a:lstStyle/>
                    <a:p>
                      <a:pPr marL="0" lvl="0" indent="0" algn="ctr" rtl="0">
                        <a:spcBef>
                          <a:spcPts val="0"/>
                        </a:spcBef>
                        <a:spcAft>
                          <a:spcPts val="0"/>
                        </a:spcAft>
                        <a:buNone/>
                      </a:pPr>
                      <a:r>
                        <a:rPr lang="en-US" sz="1600"/>
                        <a:t>3 seconds</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50.6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144.032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283.9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464100">
                <a:tc>
                  <a:txBody>
                    <a:bodyPr/>
                    <a:lstStyle/>
                    <a:p>
                      <a:pPr marL="0" lvl="0" indent="0" algn="ctr" rtl="0">
                        <a:spcBef>
                          <a:spcPts val="0"/>
                        </a:spcBef>
                        <a:spcAft>
                          <a:spcPts val="0"/>
                        </a:spcAft>
                        <a:buNone/>
                      </a:pPr>
                      <a:r>
                        <a:rPr lang="en-US" sz="1600"/>
                        <a:t>4 seconds</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41.2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139.596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284.5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r h="464100">
                <a:tc>
                  <a:txBody>
                    <a:bodyPr/>
                    <a:lstStyle/>
                    <a:p>
                      <a:pPr marL="0" lvl="0" indent="0" algn="ctr" rtl="0">
                        <a:spcBef>
                          <a:spcPts val="0"/>
                        </a:spcBef>
                        <a:spcAft>
                          <a:spcPts val="0"/>
                        </a:spcAft>
                        <a:buNone/>
                      </a:pPr>
                      <a:r>
                        <a:rPr lang="en-US" sz="1600"/>
                        <a:t>5 seconds</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29.3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 135.613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sz="1600"/>
                        <a:t>286.1 ft</a:t>
                      </a:r>
                      <a:endParaRPr sz="16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g10290ee48e9_1_10"/>
          <p:cNvSpPr txBox="1">
            <a:spLocks noGrp="1"/>
          </p:cNvSpPr>
          <p:nvPr>
            <p:ph type="title"/>
          </p:nvPr>
        </p:nvSpPr>
        <p:spPr>
          <a:xfrm>
            <a:off x="838200" y="163825"/>
            <a:ext cx="10515600" cy="106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Ejection (FR. 2): Error Ellipses</a:t>
            </a:r>
            <a:endParaRPr sz="4000"/>
          </a:p>
        </p:txBody>
      </p:sp>
      <p:sp>
        <p:nvSpPr>
          <p:cNvPr id="1309" name="Google Shape;1309;g10290ee48e9_1_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78</a:t>
            </a:fld>
            <a:endParaRPr/>
          </a:p>
        </p:txBody>
      </p:sp>
      <p:pic>
        <p:nvPicPr>
          <p:cNvPr id="1310" name="Google Shape;1310;g10290ee48e9_1_10" title="ErrorEllipseAll.avi">
            <a:hlinkClick r:id="rId3"/>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843835" y="1225225"/>
            <a:ext cx="9145016" cy="4654250"/>
          </a:xfrm>
          <a:prstGeom prst="rect">
            <a:avLst/>
          </a:prstGeom>
          <a:noFill/>
          <a:ln>
            <a:noFill/>
          </a:ln>
        </p:spPr>
      </p:pic>
      <p:graphicFrame>
        <p:nvGraphicFramePr>
          <p:cNvPr id="1311" name="Google Shape;1311;g10290ee48e9_1_10"/>
          <p:cNvGraphicFramePr/>
          <p:nvPr/>
        </p:nvGraphicFramePr>
        <p:xfrm>
          <a:off x="215125" y="1338100"/>
          <a:ext cx="3000000" cy="3000000"/>
        </p:xfrm>
        <a:graphic>
          <a:graphicData uri="http://schemas.openxmlformats.org/drawingml/2006/table">
            <a:tbl>
              <a:tblPr>
                <a:noFill/>
                <a:tableStyleId>{05EF9776-B9C8-48AB-82AD-CAF02ED2EC7F}</a:tableStyleId>
              </a:tblPr>
              <a:tblGrid>
                <a:gridCol w="1154125">
                  <a:extLst>
                    <a:ext uri="{9D8B030D-6E8A-4147-A177-3AD203B41FA5}">
                      <a16:colId xmlns:a16="http://schemas.microsoft.com/office/drawing/2014/main" val="20000"/>
                    </a:ext>
                  </a:extLst>
                </a:gridCol>
                <a:gridCol w="1154125">
                  <a:extLst>
                    <a:ext uri="{9D8B030D-6E8A-4147-A177-3AD203B41FA5}">
                      <a16:colId xmlns:a16="http://schemas.microsoft.com/office/drawing/2014/main" val="20001"/>
                    </a:ext>
                  </a:extLst>
                </a:gridCol>
              </a:tblGrid>
              <a:tr h="822925">
                <a:tc>
                  <a:txBody>
                    <a:bodyPr/>
                    <a:lstStyle/>
                    <a:p>
                      <a:pPr marL="0" marR="0" lvl="0" indent="0" algn="ctr" rtl="0">
                        <a:lnSpc>
                          <a:spcPct val="100000"/>
                        </a:lnSpc>
                        <a:spcBef>
                          <a:spcPts val="0"/>
                        </a:spcBef>
                        <a:spcAft>
                          <a:spcPts val="0"/>
                        </a:spcAft>
                        <a:buClr>
                          <a:srgbClr val="000000"/>
                        </a:buClr>
                        <a:buSzPts val="1800"/>
                        <a:buFont typeface="Arial"/>
                        <a:buNone/>
                      </a:pPr>
                      <a:r>
                        <a:rPr lang="en-US" b="1"/>
                        <a:t>Parameter</a:t>
                      </a:r>
                      <a:endParaRPr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None/>
                      </a:pPr>
                      <a:r>
                        <a:rPr lang="en-US" b="1"/>
                        <a:t>Variation</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822925">
                <a:tc>
                  <a:txBody>
                    <a:bodyPr/>
                    <a:lstStyle/>
                    <a:p>
                      <a:pPr marL="0" lvl="0" indent="0" algn="ctr" rtl="0">
                        <a:spcBef>
                          <a:spcPts val="0"/>
                        </a:spcBef>
                        <a:spcAft>
                          <a:spcPts val="0"/>
                        </a:spcAft>
                        <a:buNone/>
                      </a:pPr>
                      <a:r>
                        <a:rPr lang="en-US" b="1"/>
                        <a:t>Ejection Angle</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t>80 +/- 5°</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1"/>
                  </a:ext>
                </a:extLst>
              </a:tr>
              <a:tr h="822925">
                <a:tc>
                  <a:txBody>
                    <a:bodyPr/>
                    <a:lstStyle/>
                    <a:p>
                      <a:pPr marL="0" lvl="0" indent="0" algn="ctr" rtl="0">
                        <a:spcBef>
                          <a:spcPts val="0"/>
                        </a:spcBef>
                        <a:spcAft>
                          <a:spcPts val="0"/>
                        </a:spcAft>
                        <a:buClr>
                          <a:schemeClr val="dk1"/>
                        </a:buClr>
                        <a:buSzPts val="1100"/>
                        <a:buFont typeface="Arial"/>
                        <a:buNone/>
                      </a:pPr>
                      <a:r>
                        <a:rPr lang="en-US" b="1">
                          <a:solidFill>
                            <a:schemeClr val="dk1"/>
                          </a:solidFill>
                        </a:rPr>
                        <a:t>Spring Force</a:t>
                      </a:r>
                      <a:endParaRPr>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37.7 +/- 20% lbf</a:t>
                      </a:r>
                      <a:endParaRPr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2"/>
                  </a:ext>
                </a:extLst>
              </a:tr>
              <a:tr h="1036300">
                <a:tc>
                  <a:txBody>
                    <a:bodyPr/>
                    <a:lstStyle/>
                    <a:p>
                      <a:pPr marL="0" lvl="0" indent="0" algn="ctr" rtl="0">
                        <a:spcBef>
                          <a:spcPts val="0"/>
                        </a:spcBef>
                        <a:spcAft>
                          <a:spcPts val="0"/>
                        </a:spcAft>
                        <a:buClr>
                          <a:schemeClr val="dk1"/>
                        </a:buClr>
                        <a:buSzPts val="1100"/>
                        <a:buFont typeface="Arial"/>
                        <a:buNone/>
                      </a:pPr>
                      <a:r>
                        <a:rPr lang="en-US" b="1">
                          <a:solidFill>
                            <a:schemeClr val="dk1"/>
                          </a:solidFill>
                        </a:rPr>
                        <a:t>Ejection Delay Time</a:t>
                      </a:r>
                      <a:endParaRPr>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2 +/- 1 sec</a:t>
                      </a:r>
                      <a:endParaRPr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1036300">
                <a:tc>
                  <a:txBody>
                    <a:bodyPr/>
                    <a:lstStyle/>
                    <a:p>
                      <a:pPr marL="0" lvl="0" indent="0" algn="ctr" rtl="0">
                        <a:spcBef>
                          <a:spcPts val="0"/>
                        </a:spcBef>
                        <a:spcAft>
                          <a:spcPts val="0"/>
                        </a:spcAft>
                        <a:buClr>
                          <a:schemeClr val="dk1"/>
                        </a:buClr>
                        <a:buSzPts val="1100"/>
                        <a:buFont typeface="Arial"/>
                        <a:buNone/>
                      </a:pPr>
                      <a:r>
                        <a:rPr lang="en-US" b="1">
                          <a:solidFill>
                            <a:schemeClr val="dk1"/>
                          </a:solidFill>
                        </a:rPr>
                        <a:t>Coefficient of Drag</a:t>
                      </a:r>
                      <a:endParaRPr>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1.7 +/- 0.5</a:t>
                      </a:r>
                      <a:endParaRPr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0"/>
                                        </p:tgtEl>
                                        <p:attrNameLst>
                                          <p:attrName>style.visibility</p:attrName>
                                        </p:attrNameLst>
                                      </p:cBhvr>
                                      <p:to>
                                        <p:strVal val="visible"/>
                                      </p:to>
                                    </p:set>
                                    <p:animEffect transition="in" filter="fade">
                                      <p:cBhvr>
                                        <p:cTn id="7" dur="1000"/>
                                        <p:tgtEl>
                                          <p:spTgt spid="1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g1048ce1a98d_7_0"/>
          <p:cNvSpPr txBox="1">
            <a:spLocks noGrp="1"/>
          </p:cNvSpPr>
          <p:nvPr>
            <p:ph type="title"/>
          </p:nvPr>
        </p:nvSpPr>
        <p:spPr>
          <a:xfrm>
            <a:off x="614800" y="223025"/>
            <a:ext cx="10515600" cy="106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Ejection: Error Ellipses</a:t>
            </a:r>
            <a:endParaRPr sz="4000"/>
          </a:p>
        </p:txBody>
      </p:sp>
      <p:sp>
        <p:nvSpPr>
          <p:cNvPr id="1318" name="Google Shape;1318;g1048ce1a98d_7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79</a:t>
            </a:fld>
            <a:endParaRPr/>
          </a:p>
        </p:txBody>
      </p:sp>
      <p:pic>
        <p:nvPicPr>
          <p:cNvPr id="1319" name="Google Shape;1319;g1048ce1a98d_7_0" title="ErrorEllipseTheta3deg.avi">
            <a:hlinkClick r:id="rId3"/>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834188" y="1176050"/>
            <a:ext cx="9184739" cy="4703424"/>
          </a:xfrm>
          <a:prstGeom prst="rect">
            <a:avLst/>
          </a:prstGeom>
          <a:noFill/>
          <a:ln>
            <a:noFill/>
          </a:ln>
        </p:spPr>
      </p:pic>
      <p:graphicFrame>
        <p:nvGraphicFramePr>
          <p:cNvPr id="1320" name="Google Shape;1320;g1048ce1a98d_7_0"/>
          <p:cNvGraphicFramePr/>
          <p:nvPr/>
        </p:nvGraphicFramePr>
        <p:xfrm>
          <a:off x="215125" y="1338100"/>
          <a:ext cx="3000000" cy="3000000"/>
        </p:xfrm>
        <a:graphic>
          <a:graphicData uri="http://schemas.openxmlformats.org/drawingml/2006/table">
            <a:tbl>
              <a:tblPr>
                <a:noFill/>
                <a:tableStyleId>{05EF9776-B9C8-48AB-82AD-CAF02ED2EC7F}</a:tableStyleId>
              </a:tblPr>
              <a:tblGrid>
                <a:gridCol w="1154125">
                  <a:extLst>
                    <a:ext uri="{9D8B030D-6E8A-4147-A177-3AD203B41FA5}">
                      <a16:colId xmlns:a16="http://schemas.microsoft.com/office/drawing/2014/main" val="20000"/>
                    </a:ext>
                  </a:extLst>
                </a:gridCol>
                <a:gridCol w="1154125">
                  <a:extLst>
                    <a:ext uri="{9D8B030D-6E8A-4147-A177-3AD203B41FA5}">
                      <a16:colId xmlns:a16="http://schemas.microsoft.com/office/drawing/2014/main" val="20001"/>
                    </a:ext>
                  </a:extLst>
                </a:gridCol>
              </a:tblGrid>
              <a:tr h="822925">
                <a:tc>
                  <a:txBody>
                    <a:bodyPr/>
                    <a:lstStyle/>
                    <a:p>
                      <a:pPr marL="0" marR="0" lvl="0" indent="0" algn="ctr" rtl="0">
                        <a:lnSpc>
                          <a:spcPct val="100000"/>
                        </a:lnSpc>
                        <a:spcBef>
                          <a:spcPts val="0"/>
                        </a:spcBef>
                        <a:spcAft>
                          <a:spcPts val="0"/>
                        </a:spcAft>
                        <a:buClr>
                          <a:srgbClr val="000000"/>
                        </a:buClr>
                        <a:buSzPts val="1800"/>
                        <a:buFont typeface="Arial"/>
                        <a:buNone/>
                      </a:pPr>
                      <a:r>
                        <a:rPr lang="en-US" b="1"/>
                        <a:t>Parameter</a:t>
                      </a:r>
                      <a:endParaRPr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None/>
                      </a:pPr>
                      <a:r>
                        <a:rPr lang="en-US" b="1"/>
                        <a:t>Variation</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822925">
                <a:tc>
                  <a:txBody>
                    <a:bodyPr/>
                    <a:lstStyle/>
                    <a:p>
                      <a:pPr marL="0" lvl="0" indent="0" algn="ctr" rtl="0">
                        <a:spcBef>
                          <a:spcPts val="0"/>
                        </a:spcBef>
                        <a:spcAft>
                          <a:spcPts val="0"/>
                        </a:spcAft>
                        <a:buNone/>
                      </a:pPr>
                      <a:r>
                        <a:rPr lang="en-US" b="1"/>
                        <a:t>Ejection Angle</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t>80 +/- 5°</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1"/>
                  </a:ext>
                </a:extLst>
              </a:tr>
              <a:tr h="822925">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Spring Force</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37.7 +/- 20% lbf</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2"/>
                  </a:ext>
                </a:extLst>
              </a:tr>
              <a:tr h="1036300">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Ejection Delay Time</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2 +/- 1 sec</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1036300">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Coefficient of Drag</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1.7 +/- 0.5</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9"/>
                                        </p:tgtEl>
                                        <p:attrNameLst>
                                          <p:attrName>style.visibility</p:attrName>
                                        </p:attrNameLst>
                                      </p:cBhvr>
                                      <p:to>
                                        <p:strVal val="visible"/>
                                      </p:to>
                                    </p:set>
                                    <p:animEffect transition="in" filter="fade">
                                      <p:cBhvr>
                                        <p:cTn id="7" dur="1000"/>
                                        <p:tgtEl>
                                          <p:spTgt spid="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f5f6e92913_0_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pic>
        <p:nvPicPr>
          <p:cNvPr id="191" name="Google Shape;191;gf5f6e92913_0_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192" name="Google Shape;192;gf5f6e92913_0_15"/>
          <p:cNvSpPr/>
          <p:nvPr/>
        </p:nvSpPr>
        <p:spPr>
          <a:xfrm>
            <a:off x="2971800" y="6361750"/>
            <a:ext cx="1032300" cy="354300"/>
          </a:xfrm>
          <a:prstGeom prst="homePlate">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93" name="Google Shape;193;gf5f6e92913_0_15"/>
          <p:cNvSpPr/>
          <p:nvPr/>
        </p:nvSpPr>
        <p:spPr>
          <a:xfrm>
            <a:off x="4004100" y="6361750"/>
            <a:ext cx="10938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94" name="Google Shape;194;gf5f6e92913_0_15"/>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95" name="Google Shape;195;gf5f6e92913_0_15"/>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96" name="Google Shape;196;gf5f6e92913_0_15"/>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97" name="Google Shape;197;gf5f6e92913_0_15"/>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98" name="Google Shape;198;gf5f6e92913_0_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89900" y="0"/>
            <a:ext cx="8612209" cy="61521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g1048ce1a98d_7_9"/>
          <p:cNvSpPr txBox="1">
            <a:spLocks noGrp="1"/>
          </p:cNvSpPr>
          <p:nvPr>
            <p:ph type="title"/>
          </p:nvPr>
        </p:nvSpPr>
        <p:spPr>
          <a:xfrm>
            <a:off x="614800" y="223025"/>
            <a:ext cx="10515600" cy="106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Ejection: Error Ellipses</a:t>
            </a:r>
            <a:endParaRPr sz="4000"/>
          </a:p>
        </p:txBody>
      </p:sp>
      <p:sp>
        <p:nvSpPr>
          <p:cNvPr id="1327" name="Google Shape;1327;g1048ce1a98d_7_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80</a:t>
            </a:fld>
            <a:endParaRPr/>
          </a:p>
        </p:txBody>
      </p:sp>
      <p:pic>
        <p:nvPicPr>
          <p:cNvPr id="1328" name="Google Shape;1328;g1048ce1a98d_7_9" title="ErrorEllipseFs20percent.avi">
            <a:hlinkClick r:id="rId3"/>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857716" y="1195450"/>
            <a:ext cx="9146808" cy="4684024"/>
          </a:xfrm>
          <a:prstGeom prst="rect">
            <a:avLst/>
          </a:prstGeom>
          <a:noFill/>
          <a:ln>
            <a:noFill/>
          </a:ln>
        </p:spPr>
      </p:pic>
      <p:graphicFrame>
        <p:nvGraphicFramePr>
          <p:cNvPr id="1329" name="Google Shape;1329;g1048ce1a98d_7_9"/>
          <p:cNvGraphicFramePr/>
          <p:nvPr/>
        </p:nvGraphicFramePr>
        <p:xfrm>
          <a:off x="215125" y="1338100"/>
          <a:ext cx="3000000" cy="3000000"/>
        </p:xfrm>
        <a:graphic>
          <a:graphicData uri="http://schemas.openxmlformats.org/drawingml/2006/table">
            <a:tbl>
              <a:tblPr>
                <a:noFill/>
                <a:tableStyleId>{05EF9776-B9C8-48AB-82AD-CAF02ED2EC7F}</a:tableStyleId>
              </a:tblPr>
              <a:tblGrid>
                <a:gridCol w="1154125">
                  <a:extLst>
                    <a:ext uri="{9D8B030D-6E8A-4147-A177-3AD203B41FA5}">
                      <a16:colId xmlns:a16="http://schemas.microsoft.com/office/drawing/2014/main" val="20000"/>
                    </a:ext>
                  </a:extLst>
                </a:gridCol>
                <a:gridCol w="1154125">
                  <a:extLst>
                    <a:ext uri="{9D8B030D-6E8A-4147-A177-3AD203B41FA5}">
                      <a16:colId xmlns:a16="http://schemas.microsoft.com/office/drawing/2014/main" val="20001"/>
                    </a:ext>
                  </a:extLst>
                </a:gridCol>
              </a:tblGrid>
              <a:tr h="822925">
                <a:tc>
                  <a:txBody>
                    <a:bodyPr/>
                    <a:lstStyle/>
                    <a:p>
                      <a:pPr marL="0" marR="0" lvl="0" indent="0" algn="ctr" rtl="0">
                        <a:lnSpc>
                          <a:spcPct val="100000"/>
                        </a:lnSpc>
                        <a:spcBef>
                          <a:spcPts val="0"/>
                        </a:spcBef>
                        <a:spcAft>
                          <a:spcPts val="0"/>
                        </a:spcAft>
                        <a:buClr>
                          <a:srgbClr val="000000"/>
                        </a:buClr>
                        <a:buSzPts val="1800"/>
                        <a:buFont typeface="Arial"/>
                        <a:buNone/>
                      </a:pPr>
                      <a:r>
                        <a:rPr lang="en-US" b="1"/>
                        <a:t>Parameter</a:t>
                      </a:r>
                      <a:endParaRPr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None/>
                      </a:pPr>
                      <a:r>
                        <a:rPr lang="en-US" b="1"/>
                        <a:t>Variation</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822925">
                <a:tc>
                  <a:txBody>
                    <a:bodyPr/>
                    <a:lstStyle/>
                    <a:p>
                      <a:pPr marL="0" lvl="0" indent="0" algn="ctr" rtl="0">
                        <a:spcBef>
                          <a:spcPts val="0"/>
                        </a:spcBef>
                        <a:spcAft>
                          <a:spcPts val="0"/>
                        </a:spcAft>
                        <a:buNone/>
                      </a:pPr>
                      <a:r>
                        <a:rPr lang="en-US" b="1">
                          <a:solidFill>
                            <a:srgbClr val="B7B7B7"/>
                          </a:solidFill>
                        </a:rPr>
                        <a:t>Ejection Angle</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80 +/- 5°</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1"/>
                  </a:ext>
                </a:extLst>
              </a:tr>
              <a:tr h="822925">
                <a:tc>
                  <a:txBody>
                    <a:bodyPr/>
                    <a:lstStyle/>
                    <a:p>
                      <a:pPr marL="0" lvl="0" indent="0" algn="ctr" rtl="0">
                        <a:spcBef>
                          <a:spcPts val="0"/>
                        </a:spcBef>
                        <a:spcAft>
                          <a:spcPts val="0"/>
                        </a:spcAft>
                        <a:buClr>
                          <a:schemeClr val="dk1"/>
                        </a:buClr>
                        <a:buSzPts val="1100"/>
                        <a:buFont typeface="Arial"/>
                        <a:buNone/>
                      </a:pPr>
                      <a:r>
                        <a:rPr lang="en-US" b="1">
                          <a:solidFill>
                            <a:schemeClr val="dk1"/>
                          </a:solidFill>
                        </a:rPr>
                        <a:t>Spring Force</a:t>
                      </a:r>
                      <a:endParaRPr>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b="1">
                          <a:solidFill>
                            <a:schemeClr val="dk1"/>
                          </a:solidFill>
                        </a:rPr>
                        <a:t>37.7 +/- 20% lbf</a:t>
                      </a:r>
                      <a:endParaRPr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2"/>
                  </a:ext>
                </a:extLst>
              </a:tr>
              <a:tr h="1036300">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Ejection Delay Time</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2 +/- 1 sec</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1036300">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Coefficient of Drag</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1.7 +/- 0.5</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8"/>
                                        </p:tgtEl>
                                        <p:attrNameLst>
                                          <p:attrName>style.visibility</p:attrName>
                                        </p:attrNameLst>
                                      </p:cBhvr>
                                      <p:to>
                                        <p:strVal val="visible"/>
                                      </p:to>
                                    </p:set>
                                    <p:animEffect transition="in" filter="fade">
                                      <p:cBhvr>
                                        <p:cTn id="7" dur="1000"/>
                                        <p:tgtEl>
                                          <p:spTgt spid="1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g1048ce1a98d_7_17"/>
          <p:cNvSpPr txBox="1">
            <a:spLocks noGrp="1"/>
          </p:cNvSpPr>
          <p:nvPr>
            <p:ph type="title"/>
          </p:nvPr>
        </p:nvSpPr>
        <p:spPr>
          <a:xfrm>
            <a:off x="614800" y="223025"/>
            <a:ext cx="10515600" cy="106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Ejection: Error Ellipses</a:t>
            </a:r>
            <a:endParaRPr sz="4000"/>
          </a:p>
        </p:txBody>
      </p:sp>
      <p:sp>
        <p:nvSpPr>
          <p:cNvPr id="1336" name="Google Shape;1336;g1048ce1a98d_7_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81</a:t>
            </a:fld>
            <a:endParaRPr/>
          </a:p>
        </p:txBody>
      </p:sp>
      <p:graphicFrame>
        <p:nvGraphicFramePr>
          <p:cNvPr id="1337" name="Google Shape;1337;g1048ce1a98d_7_17"/>
          <p:cNvGraphicFramePr/>
          <p:nvPr/>
        </p:nvGraphicFramePr>
        <p:xfrm>
          <a:off x="215125" y="1338100"/>
          <a:ext cx="3000000" cy="3000000"/>
        </p:xfrm>
        <a:graphic>
          <a:graphicData uri="http://schemas.openxmlformats.org/drawingml/2006/table">
            <a:tbl>
              <a:tblPr>
                <a:noFill/>
                <a:tableStyleId>{05EF9776-B9C8-48AB-82AD-CAF02ED2EC7F}</a:tableStyleId>
              </a:tblPr>
              <a:tblGrid>
                <a:gridCol w="1154125">
                  <a:extLst>
                    <a:ext uri="{9D8B030D-6E8A-4147-A177-3AD203B41FA5}">
                      <a16:colId xmlns:a16="http://schemas.microsoft.com/office/drawing/2014/main" val="20000"/>
                    </a:ext>
                  </a:extLst>
                </a:gridCol>
                <a:gridCol w="1154125">
                  <a:extLst>
                    <a:ext uri="{9D8B030D-6E8A-4147-A177-3AD203B41FA5}">
                      <a16:colId xmlns:a16="http://schemas.microsoft.com/office/drawing/2014/main" val="20001"/>
                    </a:ext>
                  </a:extLst>
                </a:gridCol>
              </a:tblGrid>
              <a:tr h="822925">
                <a:tc>
                  <a:txBody>
                    <a:bodyPr/>
                    <a:lstStyle/>
                    <a:p>
                      <a:pPr marL="0" marR="0" lvl="0" indent="0" algn="ctr" rtl="0">
                        <a:lnSpc>
                          <a:spcPct val="100000"/>
                        </a:lnSpc>
                        <a:spcBef>
                          <a:spcPts val="0"/>
                        </a:spcBef>
                        <a:spcAft>
                          <a:spcPts val="0"/>
                        </a:spcAft>
                        <a:buClr>
                          <a:srgbClr val="000000"/>
                        </a:buClr>
                        <a:buSzPts val="1800"/>
                        <a:buFont typeface="Arial"/>
                        <a:buNone/>
                      </a:pPr>
                      <a:r>
                        <a:rPr lang="en-US" b="1"/>
                        <a:t>Parameter</a:t>
                      </a:r>
                      <a:endParaRPr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None/>
                      </a:pPr>
                      <a:r>
                        <a:rPr lang="en-US" b="1"/>
                        <a:t>Variation</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822925">
                <a:tc>
                  <a:txBody>
                    <a:bodyPr/>
                    <a:lstStyle/>
                    <a:p>
                      <a:pPr marL="0" lvl="0" indent="0" algn="ctr" rtl="0">
                        <a:spcBef>
                          <a:spcPts val="0"/>
                        </a:spcBef>
                        <a:spcAft>
                          <a:spcPts val="0"/>
                        </a:spcAft>
                        <a:buNone/>
                      </a:pPr>
                      <a:r>
                        <a:rPr lang="en-US" b="1">
                          <a:solidFill>
                            <a:srgbClr val="B7B7B7"/>
                          </a:solidFill>
                        </a:rPr>
                        <a:t>Ejection Angle</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80 +/- 5°</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1"/>
                  </a:ext>
                </a:extLst>
              </a:tr>
              <a:tr h="822925">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Spring Force</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37.7 +/- 20% lbf</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2"/>
                  </a:ext>
                </a:extLst>
              </a:tr>
              <a:tr h="1036300">
                <a:tc>
                  <a:txBody>
                    <a:bodyPr/>
                    <a:lstStyle/>
                    <a:p>
                      <a:pPr marL="0" lvl="0" indent="0" algn="ctr" rtl="0">
                        <a:spcBef>
                          <a:spcPts val="0"/>
                        </a:spcBef>
                        <a:spcAft>
                          <a:spcPts val="0"/>
                        </a:spcAft>
                        <a:buClr>
                          <a:schemeClr val="dk1"/>
                        </a:buClr>
                        <a:buSzPts val="1100"/>
                        <a:buFont typeface="Arial"/>
                        <a:buNone/>
                      </a:pPr>
                      <a:r>
                        <a:rPr lang="en-US" b="1">
                          <a:solidFill>
                            <a:schemeClr val="dk1"/>
                          </a:solidFill>
                        </a:rPr>
                        <a:t>Ejection Delay Time</a:t>
                      </a:r>
                      <a:endParaRPr>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2 +/- 1 sec</a:t>
                      </a:r>
                      <a:endParaRPr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1036300">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Coefficient of Drag</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1.7 +/- 0.5</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338" name="Google Shape;1338;g1048ce1a98d_7_17" title="ErrorEllipseDelay1sec-v2.mp4">
            <a:hlinkClick r:id="rId3"/>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646950" y="1203313"/>
            <a:ext cx="9394648" cy="48109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8"/>
                                        </p:tgtEl>
                                        <p:attrNameLst>
                                          <p:attrName>style.visibility</p:attrName>
                                        </p:attrNameLst>
                                      </p:cBhvr>
                                      <p:to>
                                        <p:strVal val="visible"/>
                                      </p:to>
                                    </p:set>
                                    <p:animEffect transition="in" filter="fade">
                                      <p:cBhvr>
                                        <p:cTn id="7" dur="1000"/>
                                        <p:tgtEl>
                                          <p:spTgt spid="1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g1048ce1a98d_7_72"/>
          <p:cNvSpPr txBox="1">
            <a:spLocks noGrp="1"/>
          </p:cNvSpPr>
          <p:nvPr>
            <p:ph type="title"/>
          </p:nvPr>
        </p:nvSpPr>
        <p:spPr>
          <a:xfrm>
            <a:off x="614800" y="223025"/>
            <a:ext cx="10515600" cy="106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Ejection: Error Ellipses</a:t>
            </a:r>
            <a:endParaRPr sz="4000"/>
          </a:p>
        </p:txBody>
      </p:sp>
      <p:sp>
        <p:nvSpPr>
          <p:cNvPr id="1345" name="Google Shape;1345;g1048ce1a98d_7_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graphicFrame>
        <p:nvGraphicFramePr>
          <p:cNvPr id="1346" name="Google Shape;1346;g1048ce1a98d_7_72"/>
          <p:cNvGraphicFramePr/>
          <p:nvPr/>
        </p:nvGraphicFramePr>
        <p:xfrm>
          <a:off x="215125" y="1338100"/>
          <a:ext cx="3000000" cy="3000000"/>
        </p:xfrm>
        <a:graphic>
          <a:graphicData uri="http://schemas.openxmlformats.org/drawingml/2006/table">
            <a:tbl>
              <a:tblPr>
                <a:noFill/>
                <a:tableStyleId>{05EF9776-B9C8-48AB-82AD-CAF02ED2EC7F}</a:tableStyleId>
              </a:tblPr>
              <a:tblGrid>
                <a:gridCol w="1154125">
                  <a:extLst>
                    <a:ext uri="{9D8B030D-6E8A-4147-A177-3AD203B41FA5}">
                      <a16:colId xmlns:a16="http://schemas.microsoft.com/office/drawing/2014/main" val="20000"/>
                    </a:ext>
                  </a:extLst>
                </a:gridCol>
                <a:gridCol w="1154125">
                  <a:extLst>
                    <a:ext uri="{9D8B030D-6E8A-4147-A177-3AD203B41FA5}">
                      <a16:colId xmlns:a16="http://schemas.microsoft.com/office/drawing/2014/main" val="20001"/>
                    </a:ext>
                  </a:extLst>
                </a:gridCol>
              </a:tblGrid>
              <a:tr h="822925">
                <a:tc>
                  <a:txBody>
                    <a:bodyPr/>
                    <a:lstStyle/>
                    <a:p>
                      <a:pPr marL="0" marR="0" lvl="0" indent="0" algn="ctr" rtl="0">
                        <a:lnSpc>
                          <a:spcPct val="100000"/>
                        </a:lnSpc>
                        <a:spcBef>
                          <a:spcPts val="0"/>
                        </a:spcBef>
                        <a:spcAft>
                          <a:spcPts val="0"/>
                        </a:spcAft>
                        <a:buClr>
                          <a:srgbClr val="000000"/>
                        </a:buClr>
                        <a:buSzPts val="1800"/>
                        <a:buFont typeface="Arial"/>
                        <a:buNone/>
                      </a:pPr>
                      <a:r>
                        <a:rPr lang="en-US" b="1"/>
                        <a:t>Parameter</a:t>
                      </a:r>
                      <a:endParaRPr b="1" u="none" strike="noStrike" cap="none"/>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None/>
                      </a:pPr>
                      <a:r>
                        <a:rPr lang="en-US" b="1"/>
                        <a:t>Variation</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822925">
                <a:tc>
                  <a:txBody>
                    <a:bodyPr/>
                    <a:lstStyle/>
                    <a:p>
                      <a:pPr marL="0" lvl="0" indent="0" algn="ctr" rtl="0">
                        <a:spcBef>
                          <a:spcPts val="0"/>
                        </a:spcBef>
                        <a:spcAft>
                          <a:spcPts val="0"/>
                        </a:spcAft>
                        <a:buNone/>
                      </a:pPr>
                      <a:r>
                        <a:rPr lang="en-US" b="1"/>
                        <a:t>Ejection Angle</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t>80 +/- 3°</a:t>
                      </a:r>
                      <a:endParaRPr b="1"/>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1"/>
                  </a:ext>
                </a:extLst>
              </a:tr>
              <a:tr h="822925">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Spring Force</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37.7 +/- 20% lbf</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2"/>
                  </a:ext>
                </a:extLst>
              </a:tr>
              <a:tr h="1036300">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Ejection Delay Time</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2 +/- 1 sec</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1036300">
                <a:tc>
                  <a:txBody>
                    <a:bodyPr/>
                    <a:lstStyle/>
                    <a:p>
                      <a:pPr marL="0" lvl="0" indent="0" algn="ctr" rtl="0">
                        <a:spcBef>
                          <a:spcPts val="0"/>
                        </a:spcBef>
                        <a:spcAft>
                          <a:spcPts val="0"/>
                        </a:spcAft>
                        <a:buClr>
                          <a:schemeClr val="dk1"/>
                        </a:buClr>
                        <a:buSzPts val="1100"/>
                        <a:buFont typeface="Arial"/>
                        <a:buNone/>
                      </a:pPr>
                      <a:r>
                        <a:rPr lang="en-US" b="1">
                          <a:solidFill>
                            <a:srgbClr val="B7B7B7"/>
                          </a:solidFill>
                        </a:rPr>
                        <a:t>Coefficient of Drag</a:t>
                      </a:r>
                      <a:endParaRPr>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ctr" rtl="0">
                        <a:spcBef>
                          <a:spcPts val="0"/>
                        </a:spcBef>
                        <a:spcAft>
                          <a:spcPts val="0"/>
                        </a:spcAft>
                        <a:buNone/>
                      </a:pPr>
                      <a:r>
                        <a:rPr lang="en-US" b="1">
                          <a:solidFill>
                            <a:srgbClr val="B7B7B7"/>
                          </a:solidFill>
                        </a:rPr>
                        <a:t>1.7 +/- 0.5</a:t>
                      </a:r>
                      <a:endParaRPr b="1">
                        <a:solidFill>
                          <a:srgbClr val="B7B7B7"/>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347" name="Google Shape;1347;g1048ce1a98d_7_72" title="ErrorEllipseTheta3deg.avi">
            <a:hlinkClick r:id="rId3"/>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716125" y="1229350"/>
            <a:ext cx="9293001" cy="47588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7"/>
                                        </p:tgtEl>
                                        <p:attrNameLst>
                                          <p:attrName>style.visibility</p:attrName>
                                        </p:attrNameLst>
                                      </p:cBhvr>
                                      <p:to>
                                        <p:strVal val="visible"/>
                                      </p:to>
                                    </p:set>
                                    <p:animEffect transition="in" filter="fade">
                                      <p:cBhvr>
                                        <p:cTn id="7" dur="1000"/>
                                        <p:tgtEl>
                                          <p:spTgt spid="1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g1048ce1a98d_7_197"/>
          <p:cNvSpPr txBox="1">
            <a:spLocks noGrp="1"/>
          </p:cNvSpPr>
          <p:nvPr>
            <p:ph type="body" idx="1"/>
          </p:nvPr>
        </p:nvSpPr>
        <p:spPr>
          <a:xfrm>
            <a:off x="853250" y="1808225"/>
            <a:ext cx="5213400" cy="2589000"/>
          </a:xfrm>
          <a:prstGeom prst="rect">
            <a:avLst/>
          </a:prstGeom>
        </p:spPr>
        <p:txBody>
          <a:bodyPr spcFirstLastPara="1" wrap="square" lIns="91425" tIns="45700" rIns="91425" bIns="45700" anchor="t" anchorCtr="0">
            <a:normAutofit/>
          </a:bodyPr>
          <a:lstStyle/>
          <a:p>
            <a:pPr marL="0" lvl="0" indent="0" algn="l" rtl="0">
              <a:lnSpc>
                <a:spcPct val="150000"/>
              </a:lnSpc>
              <a:spcBef>
                <a:spcPts val="500"/>
              </a:spcBef>
              <a:spcAft>
                <a:spcPts val="0"/>
              </a:spcAft>
              <a:buNone/>
            </a:pPr>
            <a:r>
              <a:rPr lang="en-US" sz="2000" b="1"/>
              <a:t>Assumptions</a:t>
            </a:r>
            <a:r>
              <a:rPr lang="en-US" sz="2000"/>
              <a:t>:</a:t>
            </a:r>
            <a:endParaRPr sz="2000"/>
          </a:p>
          <a:p>
            <a:pPr marL="457200" lvl="0" indent="-355600" algn="l" rtl="0">
              <a:lnSpc>
                <a:spcPct val="150000"/>
              </a:lnSpc>
              <a:spcBef>
                <a:spcPts val="500"/>
              </a:spcBef>
              <a:spcAft>
                <a:spcPts val="0"/>
              </a:spcAft>
              <a:buSzPts val="2000"/>
              <a:buChar char="●"/>
            </a:pPr>
            <a:r>
              <a:rPr lang="en-US" sz="2000"/>
              <a:t>One-dimensional problem</a:t>
            </a:r>
            <a:endParaRPr sz="2000"/>
          </a:p>
          <a:p>
            <a:pPr marL="457200" lvl="0" indent="-355600" algn="l" rtl="0">
              <a:lnSpc>
                <a:spcPct val="150000"/>
              </a:lnSpc>
              <a:spcBef>
                <a:spcPts val="0"/>
              </a:spcBef>
              <a:spcAft>
                <a:spcPts val="0"/>
              </a:spcAft>
              <a:buSzPts val="2000"/>
              <a:buChar char="●"/>
            </a:pPr>
            <a:r>
              <a:rPr lang="en-US" sz="2000"/>
              <a:t>Instantaneous delta-v</a:t>
            </a:r>
            <a:endParaRPr sz="2000"/>
          </a:p>
          <a:p>
            <a:pPr marL="457200" lvl="0" indent="-355600" algn="l" rtl="0">
              <a:lnSpc>
                <a:spcPct val="150000"/>
              </a:lnSpc>
              <a:spcBef>
                <a:spcPts val="0"/>
              </a:spcBef>
              <a:spcAft>
                <a:spcPts val="0"/>
              </a:spcAft>
              <a:buSzPts val="2000"/>
              <a:buChar char="●"/>
            </a:pPr>
            <a:r>
              <a:rPr lang="en-US" sz="2000"/>
              <a:t>Ejection delay of 2 seconds</a:t>
            </a:r>
            <a:endParaRPr sz="2000"/>
          </a:p>
          <a:p>
            <a:pPr marL="457200" lvl="0" indent="-355600" algn="l" rtl="0">
              <a:lnSpc>
                <a:spcPct val="150000"/>
              </a:lnSpc>
              <a:spcBef>
                <a:spcPts val="0"/>
              </a:spcBef>
              <a:spcAft>
                <a:spcPts val="0"/>
              </a:spcAft>
              <a:buSzPts val="2000"/>
              <a:buChar char="●"/>
            </a:pPr>
            <a:r>
              <a:rPr lang="en-US" sz="2000"/>
              <a:t>No wind throughout flight</a:t>
            </a:r>
            <a:endParaRPr sz="2000"/>
          </a:p>
          <a:p>
            <a:pPr marL="457200" lvl="0" indent="0" algn="l" rtl="0">
              <a:lnSpc>
                <a:spcPct val="150000"/>
              </a:lnSpc>
              <a:spcBef>
                <a:spcPts val="500"/>
              </a:spcBef>
              <a:spcAft>
                <a:spcPts val="0"/>
              </a:spcAft>
              <a:buNone/>
            </a:pPr>
            <a:endParaRPr sz="2000"/>
          </a:p>
        </p:txBody>
      </p:sp>
      <p:sp>
        <p:nvSpPr>
          <p:cNvPr id="1354" name="Google Shape;1354;g1048ce1a98d_7_19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pic>
        <p:nvPicPr>
          <p:cNvPr id="1355" name="Google Shape;1355;g1048ce1a98d_7_19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203975" y="6152163"/>
            <a:ext cx="988025" cy="708625"/>
          </a:xfrm>
          <a:prstGeom prst="rect">
            <a:avLst/>
          </a:prstGeom>
          <a:noFill/>
          <a:ln>
            <a:noFill/>
          </a:ln>
        </p:spPr>
      </p:pic>
      <p:sp>
        <p:nvSpPr>
          <p:cNvPr id="1356" name="Google Shape;1356;g1048ce1a98d_7_197"/>
          <p:cNvSpPr txBox="1">
            <a:spLocks noGrp="1"/>
          </p:cNvSpPr>
          <p:nvPr>
            <p:ph type="title"/>
          </p:nvPr>
        </p:nvSpPr>
        <p:spPr>
          <a:xfrm>
            <a:off x="403125" y="184375"/>
            <a:ext cx="11580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Ejection Trajectory: Assumptions &amp; Methods</a:t>
            </a:r>
            <a:endParaRPr sz="4000"/>
          </a:p>
        </p:txBody>
      </p:sp>
      <p:pic>
        <p:nvPicPr>
          <p:cNvPr id="1357" name="Google Shape;1357;g1048ce1a98d_7_19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39000" y="1151150"/>
            <a:ext cx="5760125" cy="484795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g1048ce1a98d_7_10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pic>
        <p:nvPicPr>
          <p:cNvPr id="1364" name="Google Shape;1364;g1048ce1a98d_7_103"/>
          <p:cNvPicPr preferRelativeResize="0"/>
          <p:nvPr/>
        </p:nvPicPr>
        <p:blipFill rotWithShape="1">
          <a:blip r:embed="rId3" cstate="email">
            <a:alphaModFix/>
            <a:extLst>
              <a:ext uri="{28A0092B-C50C-407E-A947-70E740481C1C}">
                <a14:useLocalDpi xmlns:a14="http://schemas.microsoft.com/office/drawing/2010/main"/>
              </a:ext>
            </a:extLst>
          </a:blip>
          <a:srcRect l="4421" r="4421"/>
          <a:stretch/>
        </p:blipFill>
        <p:spPr>
          <a:xfrm>
            <a:off x="1617525" y="1208375"/>
            <a:ext cx="8956949" cy="4789861"/>
          </a:xfrm>
          <a:prstGeom prst="rect">
            <a:avLst/>
          </a:prstGeom>
          <a:noFill/>
          <a:ln>
            <a:noFill/>
          </a:ln>
        </p:spPr>
      </p:pic>
      <p:pic>
        <p:nvPicPr>
          <p:cNvPr id="1365" name="Google Shape;1365;g1048ce1a98d_7_10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203975" y="6152163"/>
            <a:ext cx="988025" cy="708625"/>
          </a:xfrm>
          <a:prstGeom prst="rect">
            <a:avLst/>
          </a:prstGeom>
          <a:noFill/>
          <a:ln>
            <a:noFill/>
          </a:ln>
        </p:spPr>
      </p:pic>
      <p:sp>
        <p:nvSpPr>
          <p:cNvPr id="1366" name="Google Shape;1366;g1048ce1a98d_7_103"/>
          <p:cNvSpPr txBox="1">
            <a:spLocks noGrp="1"/>
          </p:cNvSpPr>
          <p:nvPr>
            <p:ph type="title"/>
          </p:nvPr>
        </p:nvSpPr>
        <p:spPr>
          <a:xfrm>
            <a:off x="403125" y="184375"/>
            <a:ext cx="10950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Ejection Trajectory: Delta-V &amp; CC Altitude</a:t>
            </a:r>
            <a:endParaRPr sz="40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g10200993643_0_114"/>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Ejection (FR. 3)</a:t>
            </a:r>
            <a:endParaRPr sz="2800"/>
          </a:p>
        </p:txBody>
      </p:sp>
      <p:sp>
        <p:nvSpPr>
          <p:cNvPr id="1373" name="Google Shape;1373;g10200993643_0_11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
        <p:nvSpPr>
          <p:cNvPr id="1374" name="Google Shape;1374;g10200993643_0_114"/>
          <p:cNvSpPr txBox="1"/>
          <p:nvPr/>
        </p:nvSpPr>
        <p:spPr>
          <a:xfrm>
            <a:off x="838200" y="1020775"/>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FR. 3: </a:t>
            </a:r>
            <a:r>
              <a:rPr lang="en-US" sz="2300">
                <a:solidFill>
                  <a:schemeClr val="lt1"/>
                </a:solidFill>
              </a:rPr>
              <a:t>CCEC shall maintain a neutral or positive separation rate from the Crew Capsule following ejection through Crew Capsule apogee.</a:t>
            </a:r>
            <a:endParaRPr sz="2300">
              <a:solidFill>
                <a:schemeClr val="lt1"/>
              </a:solidFill>
            </a:endParaRPr>
          </a:p>
        </p:txBody>
      </p:sp>
      <p:sp>
        <p:nvSpPr>
          <p:cNvPr id="1375" name="Google Shape;1375;g10200993643_0_114"/>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376" name="Google Shape;1376;g10200993643_0_114"/>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377" name="Google Shape;1377;g10200993643_0_114"/>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378" name="Google Shape;1378;g10200993643_0_114"/>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379" name="Google Shape;1379;g10200993643_0_114"/>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380" name="Google Shape;1380;g10200993643_0_114"/>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381" name="Google Shape;1381;g10200993643_0_1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65650" y="1935875"/>
            <a:ext cx="4861249" cy="4146351"/>
          </a:xfrm>
          <a:prstGeom prst="rect">
            <a:avLst/>
          </a:prstGeom>
          <a:noFill/>
          <a:ln>
            <a:noFill/>
          </a:ln>
        </p:spPr>
      </p:pic>
      <p:sp>
        <p:nvSpPr>
          <p:cNvPr id="1382" name="Google Shape;1382;g10200993643_0_114"/>
          <p:cNvSpPr txBox="1"/>
          <p:nvPr/>
        </p:nvSpPr>
        <p:spPr>
          <a:xfrm>
            <a:off x="838200" y="2035725"/>
            <a:ext cx="5818200" cy="3016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US" sz="2300" b="1"/>
              <a:t>Trajectory model</a:t>
            </a:r>
            <a:endParaRPr sz="2300" b="1"/>
          </a:p>
          <a:p>
            <a:pPr marL="914400" lvl="1" indent="-374650" algn="l" rtl="0">
              <a:spcBef>
                <a:spcPts val="0"/>
              </a:spcBef>
              <a:spcAft>
                <a:spcPts val="0"/>
              </a:spcAft>
              <a:buSzPts val="2300"/>
              <a:buChar char="○"/>
            </a:pPr>
            <a:r>
              <a:rPr lang="en-US" sz="2300"/>
              <a:t>Initial Conditions given</a:t>
            </a:r>
            <a:endParaRPr sz="2300"/>
          </a:p>
          <a:p>
            <a:pPr marL="914400" lvl="1" indent="-374650" algn="l" rtl="0">
              <a:spcBef>
                <a:spcPts val="0"/>
              </a:spcBef>
              <a:spcAft>
                <a:spcPts val="0"/>
              </a:spcAft>
              <a:buSzPts val="2300"/>
              <a:buChar char="○"/>
            </a:pPr>
            <a:r>
              <a:rPr lang="en-US" sz="2300"/>
              <a:t>ODE45</a:t>
            </a:r>
            <a:endParaRPr sz="2300"/>
          </a:p>
          <a:p>
            <a:pPr marL="914400" lvl="1" indent="-374650" algn="l" rtl="0">
              <a:spcBef>
                <a:spcPts val="0"/>
              </a:spcBef>
              <a:spcAft>
                <a:spcPts val="0"/>
              </a:spcAft>
              <a:buSzPts val="2300"/>
              <a:buChar char="○"/>
            </a:pPr>
            <a:r>
              <a:rPr lang="en-US" sz="2300"/>
              <a:t>Crew Capsule apogee: 90 sec</a:t>
            </a:r>
            <a:endParaRPr sz="2300"/>
          </a:p>
          <a:p>
            <a:pPr marL="0" lvl="0" indent="0" algn="l" rtl="0">
              <a:spcBef>
                <a:spcPts val="0"/>
              </a:spcBef>
              <a:spcAft>
                <a:spcPts val="0"/>
              </a:spcAft>
              <a:buNone/>
            </a:pPr>
            <a:endParaRPr sz="2300"/>
          </a:p>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Separation rate achievable </a:t>
            </a:r>
            <a:endParaRPr sz="2300" b="1">
              <a:solidFill>
                <a:schemeClr val="dk1"/>
              </a:solidFill>
              <a:highlight>
                <a:srgbClr val="CFB87C"/>
              </a:highlight>
            </a:endParaRPr>
          </a:p>
          <a:p>
            <a:pPr marL="914400" lvl="1" indent="-374650" algn="l" rtl="0">
              <a:spcBef>
                <a:spcPts val="0"/>
              </a:spcBef>
              <a:spcAft>
                <a:spcPts val="0"/>
              </a:spcAft>
              <a:buClr>
                <a:schemeClr val="dk1"/>
              </a:buClr>
              <a:buSzPts val="2300"/>
              <a:buChar char="○"/>
            </a:pPr>
            <a:r>
              <a:rPr lang="en-US" sz="2300">
                <a:solidFill>
                  <a:schemeClr val="dk1"/>
                </a:solidFill>
              </a:rPr>
              <a:t>Average: 7.14 ft/s</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Standard deviation: 0.09 ft/s</a:t>
            </a:r>
            <a:endParaRPr sz="2300">
              <a:solidFill>
                <a:schemeClr val="dk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gcf9d8b16cc_1_23"/>
          <p:cNvSpPr txBox="1">
            <a:spLocks noGrp="1"/>
          </p:cNvSpPr>
          <p:nvPr>
            <p:ph type="title"/>
          </p:nvPr>
        </p:nvSpPr>
        <p:spPr>
          <a:xfrm>
            <a:off x="403125" y="1630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Media Capture: Model Development</a:t>
            </a:r>
            <a:endParaRPr sz="4000"/>
          </a:p>
        </p:txBody>
      </p:sp>
      <p:sp>
        <p:nvSpPr>
          <p:cNvPr id="1389" name="Google Shape;1389;gcf9d8b16cc_1_23"/>
          <p:cNvSpPr txBox="1">
            <a:spLocks noGrp="1"/>
          </p:cNvSpPr>
          <p:nvPr>
            <p:ph type="body" idx="1"/>
          </p:nvPr>
        </p:nvSpPr>
        <p:spPr>
          <a:xfrm>
            <a:off x="838200" y="1644875"/>
            <a:ext cx="103062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b="1"/>
              <a:t> </a:t>
            </a:r>
            <a:endParaRPr b="1" baseline="-25000"/>
          </a:p>
        </p:txBody>
      </p:sp>
      <p:sp>
        <p:nvSpPr>
          <p:cNvPr id="1390" name="Google Shape;1390;gcf9d8b16cc_1_2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86</a:t>
            </a:fld>
            <a:endParaRPr/>
          </a:p>
        </p:txBody>
      </p:sp>
      <p:pic>
        <p:nvPicPr>
          <p:cNvPr id="1391" name="Google Shape;1391;gcf9d8b16cc_1_23"/>
          <p:cNvPicPr preferRelativeResize="0"/>
          <p:nvPr/>
        </p:nvPicPr>
        <p:blipFill>
          <a:blip r:embed="rId3">
            <a:alphaModFix/>
          </a:blip>
          <a:stretch>
            <a:fillRect/>
          </a:stretch>
        </p:blipFill>
        <p:spPr>
          <a:xfrm>
            <a:off x="533400" y="1340075"/>
            <a:ext cx="1866900" cy="1066800"/>
          </a:xfrm>
          <a:prstGeom prst="rect">
            <a:avLst/>
          </a:prstGeom>
          <a:noFill/>
          <a:ln>
            <a:noFill/>
          </a:ln>
        </p:spPr>
      </p:pic>
      <p:pic>
        <p:nvPicPr>
          <p:cNvPr id="1392" name="Google Shape;1392;gcf9d8b16cc_1_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3400" y="4744650"/>
            <a:ext cx="3429000" cy="1325700"/>
          </a:xfrm>
          <a:prstGeom prst="rect">
            <a:avLst/>
          </a:prstGeom>
          <a:noFill/>
          <a:ln w="38100" cap="flat" cmpd="sng">
            <a:solidFill>
              <a:srgbClr val="FF0000"/>
            </a:solidFill>
            <a:prstDash val="solid"/>
            <a:round/>
            <a:headEnd type="none" w="sm" len="sm"/>
            <a:tailEnd type="none" w="sm" len="sm"/>
          </a:ln>
        </p:spPr>
      </p:pic>
      <p:graphicFrame>
        <p:nvGraphicFramePr>
          <p:cNvPr id="1393" name="Google Shape;1393;gcf9d8b16cc_1_23"/>
          <p:cNvGraphicFramePr/>
          <p:nvPr/>
        </p:nvGraphicFramePr>
        <p:xfrm>
          <a:off x="4267200" y="1275497"/>
          <a:ext cx="3000000" cy="3000000"/>
        </p:xfrm>
        <a:graphic>
          <a:graphicData uri="http://schemas.openxmlformats.org/drawingml/2006/table">
            <a:tbl>
              <a:tblPr>
                <a:noFill/>
                <a:tableStyleId>{027B528C-4E89-4266-A25A-72D1FAA4D567}</a:tableStyleId>
              </a:tblPr>
              <a:tblGrid>
                <a:gridCol w="918725">
                  <a:extLst>
                    <a:ext uri="{9D8B030D-6E8A-4147-A177-3AD203B41FA5}">
                      <a16:colId xmlns:a16="http://schemas.microsoft.com/office/drawing/2014/main" val="20000"/>
                    </a:ext>
                  </a:extLst>
                </a:gridCol>
                <a:gridCol w="6714725">
                  <a:extLst>
                    <a:ext uri="{9D8B030D-6E8A-4147-A177-3AD203B41FA5}">
                      <a16:colId xmlns:a16="http://schemas.microsoft.com/office/drawing/2014/main" val="20001"/>
                    </a:ext>
                  </a:extLst>
                </a:gridCol>
              </a:tblGrid>
              <a:tr h="609575">
                <a:tc>
                  <a:txBody>
                    <a:bodyPr/>
                    <a:lstStyle/>
                    <a:p>
                      <a:pPr marL="0" lvl="0" indent="0" algn="l" rtl="0">
                        <a:spcBef>
                          <a:spcPts val="0"/>
                        </a:spcBef>
                        <a:spcAft>
                          <a:spcPts val="0"/>
                        </a:spcAft>
                        <a:buNone/>
                      </a:pPr>
                      <a:r>
                        <a:rPr lang="en-US" sz="2200" b="1">
                          <a:solidFill>
                            <a:schemeClr val="dk1"/>
                          </a:solidFill>
                        </a:rPr>
                        <a:t>R</a:t>
                      </a:r>
                      <a:r>
                        <a:rPr lang="en-US" sz="2700" b="1" baseline="-25000">
                          <a:solidFill>
                            <a:schemeClr val="dk1"/>
                          </a:solidFill>
                        </a:rPr>
                        <a:t>f</a:t>
                      </a:r>
                      <a:r>
                        <a:rPr lang="en-US" sz="2200" b="1">
                          <a:solidFill>
                            <a:schemeClr val="dk1"/>
                          </a:solidFill>
                        </a:rPr>
                        <a:t> </a:t>
                      </a:r>
                      <a:endParaRPr sz="22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rgbClr val="333333"/>
                          </a:solidFill>
                          <a:highlight>
                            <a:srgbClr val="FFFFFF"/>
                          </a:highlight>
                        </a:rPr>
                        <a:t>Feature resolution (smallest feature that must be reliably resolved) in physical units [in]</a:t>
                      </a:r>
                      <a:endParaRPr sz="22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0"/>
                  </a:ext>
                </a:extLst>
              </a:tr>
              <a:tr h="609575">
                <a:tc>
                  <a:txBody>
                    <a:bodyPr/>
                    <a:lstStyle/>
                    <a:p>
                      <a:pPr marL="0" lvl="0" indent="0" algn="l" rtl="0">
                        <a:spcBef>
                          <a:spcPts val="0"/>
                        </a:spcBef>
                        <a:spcAft>
                          <a:spcPts val="0"/>
                        </a:spcAft>
                        <a:buClr>
                          <a:schemeClr val="dk1"/>
                        </a:buClr>
                        <a:buSzPts val="1100"/>
                        <a:buFont typeface="Arial"/>
                        <a:buNone/>
                      </a:pPr>
                      <a:r>
                        <a:rPr lang="en-US" sz="2200" b="1">
                          <a:solidFill>
                            <a:schemeClr val="dk1"/>
                          </a:solidFill>
                        </a:rPr>
                        <a:t>F</a:t>
                      </a:r>
                      <a:r>
                        <a:rPr lang="en-US" sz="2700" b="1" baseline="-25000">
                          <a:solidFill>
                            <a:schemeClr val="dk1"/>
                          </a:solidFill>
                        </a:rPr>
                        <a:t>p</a:t>
                      </a:r>
                      <a:r>
                        <a:rPr lang="en-US" sz="2700" b="1">
                          <a:solidFill>
                            <a:schemeClr val="dk1"/>
                          </a:solidFill>
                        </a:rPr>
                        <a:t> </a:t>
                      </a:r>
                      <a:endParaRPr sz="27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rgbClr val="333333"/>
                          </a:solidFill>
                          <a:highlight>
                            <a:srgbClr val="FFFFFF"/>
                          </a:highlight>
                        </a:rPr>
                        <a:t>Number of desired pixels that will span a feature of minimum size [pixels]</a:t>
                      </a:r>
                      <a:endParaRPr sz="22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1"/>
                  </a:ext>
                </a:extLst>
              </a:tr>
              <a:tr h="609575">
                <a:tc>
                  <a:txBody>
                    <a:bodyPr/>
                    <a:lstStyle/>
                    <a:p>
                      <a:pPr marL="0" lvl="0" indent="0" algn="l" rtl="0">
                        <a:spcBef>
                          <a:spcPts val="0"/>
                        </a:spcBef>
                        <a:spcAft>
                          <a:spcPts val="0"/>
                        </a:spcAft>
                        <a:buClr>
                          <a:schemeClr val="dk1"/>
                        </a:buClr>
                        <a:buSzPts val="1100"/>
                        <a:buFont typeface="Arial"/>
                        <a:buNone/>
                      </a:pPr>
                      <a:r>
                        <a:rPr lang="en-US" sz="2200" b="1">
                          <a:solidFill>
                            <a:schemeClr val="dk1"/>
                          </a:solidFill>
                        </a:rPr>
                        <a:t>R</a:t>
                      </a:r>
                      <a:r>
                        <a:rPr lang="en-US" sz="2700" b="1" baseline="-25000">
                          <a:solidFill>
                            <a:schemeClr val="dk1"/>
                          </a:solidFill>
                        </a:rPr>
                        <a:t>s</a:t>
                      </a:r>
                      <a:r>
                        <a:rPr lang="en-US" sz="2700" b="1">
                          <a:solidFill>
                            <a:schemeClr val="dk1"/>
                          </a:solidFill>
                        </a:rPr>
                        <a:t> </a:t>
                      </a:r>
                      <a:endParaRPr sz="27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rgbClr val="333333"/>
                          </a:solidFill>
                          <a:highlight>
                            <a:srgbClr val="FFFFFF"/>
                          </a:highlight>
                        </a:rPr>
                        <a:t>Spatial resolution [in/pixel]</a:t>
                      </a:r>
                      <a:endParaRPr sz="22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2"/>
                  </a:ext>
                </a:extLst>
              </a:tr>
              <a:tr h="609575">
                <a:tc>
                  <a:txBody>
                    <a:bodyPr/>
                    <a:lstStyle/>
                    <a:p>
                      <a:pPr marL="0" lvl="0" indent="0" algn="l" rtl="0">
                        <a:spcBef>
                          <a:spcPts val="0"/>
                        </a:spcBef>
                        <a:spcAft>
                          <a:spcPts val="0"/>
                        </a:spcAft>
                        <a:buClr>
                          <a:schemeClr val="dk1"/>
                        </a:buClr>
                        <a:buSzPts val="1100"/>
                        <a:buFont typeface="Arial"/>
                        <a:buNone/>
                      </a:pPr>
                      <a:r>
                        <a:rPr lang="en-US" sz="2200" b="1">
                          <a:solidFill>
                            <a:schemeClr val="dk1"/>
                          </a:solidFill>
                        </a:rPr>
                        <a:t>R</a:t>
                      </a:r>
                      <a:r>
                        <a:rPr lang="en-US" sz="2700" b="1" baseline="-25000">
                          <a:solidFill>
                            <a:schemeClr val="dk1"/>
                          </a:solidFill>
                        </a:rPr>
                        <a:t>i</a:t>
                      </a:r>
                      <a:r>
                        <a:rPr lang="en-US" sz="2700" b="1">
                          <a:solidFill>
                            <a:schemeClr val="dk1"/>
                          </a:solidFill>
                        </a:rPr>
                        <a:t> </a:t>
                      </a:r>
                      <a:endParaRPr sz="27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sz="2200"/>
                        <a:t>Camera resolution [pixels]</a:t>
                      </a:r>
                      <a:endParaRPr sz="22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3"/>
                  </a:ext>
                </a:extLst>
              </a:tr>
              <a:tr h="609575">
                <a:tc>
                  <a:txBody>
                    <a:bodyPr/>
                    <a:lstStyle/>
                    <a:p>
                      <a:pPr marL="0" lvl="0" indent="0" algn="l" rtl="0">
                        <a:spcBef>
                          <a:spcPts val="0"/>
                        </a:spcBef>
                        <a:spcAft>
                          <a:spcPts val="0"/>
                        </a:spcAft>
                        <a:buClr>
                          <a:schemeClr val="dk1"/>
                        </a:buClr>
                        <a:buSzPts val="1100"/>
                        <a:buFont typeface="Arial"/>
                        <a:buNone/>
                      </a:pPr>
                      <a:r>
                        <a:rPr lang="en-US" sz="2200" b="1">
                          <a:solidFill>
                            <a:schemeClr val="dk1"/>
                          </a:solidFill>
                        </a:rPr>
                        <a:t>FOV </a:t>
                      </a:r>
                      <a:endParaRPr sz="2200"/>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sz="2200"/>
                        <a:t>Field of View [ft]</a:t>
                      </a:r>
                      <a:endParaRPr sz="22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4"/>
                  </a:ext>
                </a:extLst>
              </a:tr>
              <a:tr h="609575">
                <a:tc>
                  <a:txBody>
                    <a:bodyPr/>
                    <a:lstStyle/>
                    <a:p>
                      <a:pPr marL="0" lvl="0" indent="0" algn="l" rtl="0">
                        <a:spcBef>
                          <a:spcPts val="0"/>
                        </a:spcBef>
                        <a:spcAft>
                          <a:spcPts val="0"/>
                        </a:spcAft>
                        <a:buNone/>
                      </a:pPr>
                      <a:r>
                        <a:rPr lang="en-US" sz="2200" b="1">
                          <a:solidFill>
                            <a:schemeClr val="dk1"/>
                          </a:solidFill>
                        </a:rPr>
                        <a:t>AOV</a:t>
                      </a:r>
                      <a:endParaRPr sz="2200"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sz="2200"/>
                        <a:t>Angle of View [°]</a:t>
                      </a:r>
                      <a:endParaRPr sz="22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5"/>
                  </a:ext>
                </a:extLst>
              </a:tr>
              <a:tr h="609575">
                <a:tc>
                  <a:txBody>
                    <a:bodyPr/>
                    <a:lstStyle/>
                    <a:p>
                      <a:pPr marL="0" lvl="0" indent="0" algn="l" rtl="0">
                        <a:spcBef>
                          <a:spcPts val="0"/>
                        </a:spcBef>
                        <a:spcAft>
                          <a:spcPts val="0"/>
                        </a:spcAft>
                        <a:buNone/>
                      </a:pPr>
                      <a:r>
                        <a:rPr lang="en-US" sz="2200" b="1">
                          <a:solidFill>
                            <a:schemeClr val="dk1"/>
                          </a:solidFill>
                        </a:rPr>
                        <a:t>r</a:t>
                      </a:r>
                      <a:endParaRPr sz="2200" b="1">
                        <a:solidFill>
                          <a:schemeClr val="dk1"/>
                        </a:solidFill>
                      </a:endParaRPr>
                    </a:p>
                  </a:txBody>
                  <a:tcPr marL="91425" marR="91425" marT="91425" marB="91425" anchor="ctr">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tc>
                  <a:txBody>
                    <a:bodyPr/>
                    <a:lstStyle/>
                    <a:p>
                      <a:pPr marL="0" lvl="0" indent="0" algn="l" rtl="0">
                        <a:spcBef>
                          <a:spcPts val="0"/>
                        </a:spcBef>
                        <a:spcAft>
                          <a:spcPts val="0"/>
                        </a:spcAft>
                        <a:buNone/>
                      </a:pPr>
                      <a:r>
                        <a:rPr lang="en-US" sz="2200"/>
                        <a:t>Distance from CC to CCEC [ft]</a:t>
                      </a:r>
                      <a:endParaRPr sz="2200"/>
                    </a:p>
                  </a:txBody>
                  <a:tcPr marL="91425" marR="91425" marT="91425" marB="91425">
                    <a:lnL w="38100" cap="flat" cmpd="sng">
                      <a:solidFill>
                        <a:srgbClr val="CFB87C"/>
                      </a:solidFill>
                      <a:prstDash val="solid"/>
                      <a:round/>
                      <a:headEnd type="none" w="sm" len="sm"/>
                      <a:tailEnd type="none" w="sm" len="sm"/>
                    </a:lnL>
                    <a:lnR w="38100" cap="flat" cmpd="sng">
                      <a:solidFill>
                        <a:srgbClr val="CFB87C"/>
                      </a:solidFill>
                      <a:prstDash val="solid"/>
                      <a:round/>
                      <a:headEnd type="none" w="sm" len="sm"/>
                      <a:tailEnd type="none" w="sm" len="sm"/>
                    </a:lnR>
                    <a:lnT w="38100" cap="flat" cmpd="sng">
                      <a:solidFill>
                        <a:srgbClr val="CFB87C"/>
                      </a:solidFill>
                      <a:prstDash val="solid"/>
                      <a:round/>
                      <a:headEnd type="none" w="sm" len="sm"/>
                      <a:tailEnd type="none" w="sm" len="sm"/>
                    </a:lnT>
                    <a:lnB w="38100" cap="flat" cmpd="sng">
                      <a:solidFill>
                        <a:srgbClr val="CFB87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394" name="Google Shape;1394;gcf9d8b16cc_1_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5801" y="3046700"/>
            <a:ext cx="2772950" cy="917000"/>
          </a:xfrm>
          <a:prstGeom prst="rect">
            <a:avLst/>
          </a:prstGeom>
          <a:noFill/>
          <a:ln>
            <a:noFill/>
          </a:ln>
        </p:spPr>
      </p:pic>
      <p:pic>
        <p:nvPicPr>
          <p:cNvPr id="1395" name="Google Shape;1395;gcf9d8b16cc_1_2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1203975" y="6152163"/>
            <a:ext cx="988025" cy="708625"/>
          </a:xfrm>
          <a:prstGeom prst="rect">
            <a:avLst/>
          </a:prstGeom>
          <a:noFill/>
          <a:ln>
            <a:noFill/>
          </a:ln>
        </p:spPr>
      </p:pic>
      <p:cxnSp>
        <p:nvCxnSpPr>
          <p:cNvPr id="1396" name="Google Shape;1396;gcf9d8b16cc_1_23"/>
          <p:cNvCxnSpPr/>
          <p:nvPr/>
        </p:nvCxnSpPr>
        <p:spPr>
          <a:xfrm flipH="1">
            <a:off x="1446000" y="2138350"/>
            <a:ext cx="600" cy="1068600"/>
          </a:xfrm>
          <a:prstGeom prst="straightConnector1">
            <a:avLst/>
          </a:prstGeom>
          <a:noFill/>
          <a:ln w="28575" cap="flat" cmpd="sng">
            <a:solidFill>
              <a:srgbClr val="FF0000"/>
            </a:solidFill>
            <a:prstDash val="solid"/>
            <a:round/>
            <a:headEnd type="none" w="med" len="med"/>
            <a:tailEnd type="triangle" w="med" len="med"/>
          </a:ln>
        </p:spPr>
      </p:cxnSp>
      <p:cxnSp>
        <p:nvCxnSpPr>
          <p:cNvPr id="1397" name="Google Shape;1397;gcf9d8b16cc_1_23"/>
          <p:cNvCxnSpPr/>
          <p:nvPr/>
        </p:nvCxnSpPr>
        <p:spPr>
          <a:xfrm>
            <a:off x="1443000" y="3706450"/>
            <a:ext cx="6600" cy="9765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gcf9d8b16cc_1_4"/>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Media Capture (FR. 1)</a:t>
            </a:r>
            <a:endParaRPr sz="2800"/>
          </a:p>
        </p:txBody>
      </p:sp>
      <p:sp>
        <p:nvSpPr>
          <p:cNvPr id="1404" name="Google Shape;1404;gcf9d8b16cc_1_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sp>
        <p:nvSpPr>
          <p:cNvPr id="1405" name="Google Shape;1405;gcf9d8b16cc_1_4"/>
          <p:cNvSpPr txBox="1"/>
          <p:nvPr/>
        </p:nvSpPr>
        <p:spPr>
          <a:xfrm>
            <a:off x="838200" y="1020775"/>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1.1: </a:t>
            </a:r>
            <a:r>
              <a:rPr lang="en-US" sz="2300">
                <a:solidFill>
                  <a:schemeClr val="lt1"/>
                </a:solidFill>
              </a:rPr>
              <a:t>CCEC camera shall capture video with the Crew Capsule visible up to a distance of 500 feet. </a:t>
            </a:r>
            <a:endParaRPr sz="900">
              <a:solidFill>
                <a:schemeClr val="lt1"/>
              </a:solidFill>
              <a:latin typeface="Calibri"/>
              <a:ea typeface="Calibri"/>
              <a:cs typeface="Calibri"/>
              <a:sym typeface="Calibri"/>
            </a:endParaRPr>
          </a:p>
        </p:txBody>
      </p:sp>
      <p:sp>
        <p:nvSpPr>
          <p:cNvPr id="1406" name="Google Shape;1406;gcf9d8b16cc_1_4"/>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407" name="Google Shape;1407;gcf9d8b16cc_1_4"/>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408" name="Google Shape;1408;gcf9d8b16cc_1_4"/>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409" name="Google Shape;1409;gcf9d8b16cc_1_4"/>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410" name="Google Shape;1410;gcf9d8b16cc_1_4"/>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411" name="Google Shape;1411;gcf9d8b16cc_1_4"/>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412" name="Google Shape;1412;gcf9d8b16cc_1_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49090" y="1842775"/>
            <a:ext cx="7893821" cy="425322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g1048ce1a98d_1_16"/>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Media Capture (FR. 1)</a:t>
            </a:r>
            <a:endParaRPr sz="2800"/>
          </a:p>
        </p:txBody>
      </p:sp>
      <p:sp>
        <p:nvSpPr>
          <p:cNvPr id="1419" name="Google Shape;1419;g1048ce1a98d_1_1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sp>
        <p:nvSpPr>
          <p:cNvPr id="1420" name="Google Shape;1420;g1048ce1a98d_1_16"/>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421" name="Google Shape;1421;g1048ce1a98d_1_16"/>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422" name="Google Shape;1422;g1048ce1a98d_1_16"/>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423" name="Google Shape;1423;g1048ce1a98d_1_16"/>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424" name="Google Shape;1424;g1048ce1a98d_1_16"/>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425" name="Google Shape;1425;g1048ce1a98d_1_16"/>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426" name="Google Shape;1426;g1048ce1a98d_1_16"/>
          <p:cNvPicPr preferRelativeResize="0"/>
          <p:nvPr/>
        </p:nvPicPr>
        <p:blipFill rotWithShape="1">
          <a:blip r:embed="rId3" cstate="email">
            <a:alphaModFix/>
            <a:extLst>
              <a:ext uri="{28A0092B-C50C-407E-A947-70E740481C1C}">
                <a14:useLocalDpi xmlns:a14="http://schemas.microsoft.com/office/drawing/2010/main"/>
              </a:ext>
            </a:extLst>
          </a:blip>
          <a:srcRect l="8310" t="2522" r="7578" b="2636"/>
          <a:stretch/>
        </p:blipFill>
        <p:spPr>
          <a:xfrm>
            <a:off x="3119721" y="1173174"/>
            <a:ext cx="8922806" cy="4904925"/>
          </a:xfrm>
          <a:prstGeom prst="rect">
            <a:avLst/>
          </a:prstGeom>
          <a:noFill/>
          <a:ln>
            <a:noFill/>
          </a:ln>
        </p:spPr>
      </p:pic>
      <p:sp>
        <p:nvSpPr>
          <p:cNvPr id="1427" name="Google Shape;1427;g1048ce1a98d_1_16"/>
          <p:cNvSpPr txBox="1"/>
          <p:nvPr/>
        </p:nvSpPr>
        <p:spPr>
          <a:xfrm>
            <a:off x="328150" y="1394575"/>
            <a:ext cx="27432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Calibri"/>
              <a:buChar char="●"/>
            </a:pPr>
            <a:r>
              <a:rPr lang="en-US" sz="2200">
                <a:latin typeface="Calibri"/>
                <a:ea typeface="Calibri"/>
                <a:cs typeface="Calibri"/>
                <a:sym typeface="Calibri"/>
              </a:rPr>
              <a:t>How Resolution affects allowable distance between CC and CCEC</a:t>
            </a:r>
            <a:endParaRPr sz="2200">
              <a:latin typeface="Calibri"/>
              <a:ea typeface="Calibri"/>
              <a:cs typeface="Calibri"/>
              <a:sym typeface="Calibri"/>
            </a:endParaRPr>
          </a:p>
          <a:p>
            <a:pPr marL="0" lvl="0" indent="0" algn="l" rtl="0">
              <a:spcBef>
                <a:spcPts val="0"/>
              </a:spcBef>
              <a:spcAft>
                <a:spcPts val="0"/>
              </a:spcAft>
              <a:buNone/>
            </a:pPr>
            <a:endParaRPr sz="2200">
              <a:latin typeface="Calibri"/>
              <a:ea typeface="Calibri"/>
              <a:cs typeface="Calibri"/>
              <a:sym typeface="Calibri"/>
            </a:endParaRPr>
          </a:p>
          <a:p>
            <a:pPr marL="457200" lvl="0" indent="-368300" algn="l" rtl="0">
              <a:spcBef>
                <a:spcPts val="0"/>
              </a:spcBef>
              <a:spcAft>
                <a:spcPts val="0"/>
              </a:spcAft>
              <a:buSzPts val="2200"/>
              <a:buFont typeface="Calibri"/>
              <a:buChar char="●"/>
            </a:pPr>
            <a:r>
              <a:rPr lang="en-US" sz="2200">
                <a:latin typeface="Calibri"/>
                <a:ea typeface="Calibri"/>
                <a:cs typeface="Calibri"/>
                <a:sym typeface="Calibri"/>
              </a:rPr>
              <a:t>Assuming AOV = 200°</a:t>
            </a:r>
            <a:endParaRPr sz="2200">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g10200993643_0_130"/>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Media Capture (FR. 4)</a:t>
            </a:r>
            <a:endParaRPr sz="2800"/>
          </a:p>
        </p:txBody>
      </p:sp>
      <p:sp>
        <p:nvSpPr>
          <p:cNvPr id="1434" name="Google Shape;1434;g10200993643_0_13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sp>
        <p:nvSpPr>
          <p:cNvPr id="1435" name="Google Shape;1435;g10200993643_0_130"/>
          <p:cNvSpPr txBox="1"/>
          <p:nvPr/>
        </p:nvSpPr>
        <p:spPr>
          <a:xfrm>
            <a:off x="838200" y="1020775"/>
            <a:ext cx="10515600" cy="5034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4.1: </a:t>
            </a:r>
            <a:r>
              <a:rPr lang="en-US" sz="2300">
                <a:solidFill>
                  <a:schemeClr val="lt1"/>
                </a:solidFill>
              </a:rPr>
              <a:t>CCEC camera shall turn on no later than 1 second after ejection. </a:t>
            </a:r>
            <a:endParaRPr sz="900">
              <a:solidFill>
                <a:schemeClr val="lt1"/>
              </a:solidFill>
              <a:latin typeface="Calibri"/>
              <a:ea typeface="Calibri"/>
              <a:cs typeface="Calibri"/>
              <a:sym typeface="Calibri"/>
            </a:endParaRPr>
          </a:p>
        </p:txBody>
      </p:sp>
      <p:sp>
        <p:nvSpPr>
          <p:cNvPr id="1436" name="Google Shape;1436;g10200993643_0_130"/>
          <p:cNvSpPr txBox="1"/>
          <p:nvPr/>
        </p:nvSpPr>
        <p:spPr>
          <a:xfrm>
            <a:off x="838200" y="1625775"/>
            <a:ext cx="10515600" cy="5034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4.2: </a:t>
            </a:r>
            <a:r>
              <a:rPr lang="en-US" sz="2300">
                <a:solidFill>
                  <a:schemeClr val="lt1"/>
                </a:solidFill>
              </a:rPr>
              <a:t>CCEC camera shall capture video for at least 180 seconds.</a:t>
            </a:r>
            <a:endParaRPr sz="900">
              <a:solidFill>
                <a:schemeClr val="lt1"/>
              </a:solidFill>
              <a:latin typeface="Calibri"/>
              <a:ea typeface="Calibri"/>
              <a:cs typeface="Calibri"/>
              <a:sym typeface="Calibri"/>
            </a:endParaRPr>
          </a:p>
        </p:txBody>
      </p:sp>
      <p:sp>
        <p:nvSpPr>
          <p:cNvPr id="1437" name="Google Shape;1437;g10200993643_0_13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438" name="Google Shape;1438;g10200993643_0_13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439" name="Google Shape;1439;g10200993643_0_130"/>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440" name="Google Shape;1440;g10200993643_0_13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441" name="Google Shape;1441;g10200993643_0_13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442" name="Google Shape;1442;g10200993643_0_13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
        <p:nvSpPr>
          <p:cNvPr id="1443" name="Google Shape;1443;g10200993643_0_130"/>
          <p:cNvSpPr txBox="1">
            <a:spLocks noGrp="1"/>
          </p:cNvSpPr>
          <p:nvPr>
            <p:ph type="sldNum" idx="12"/>
          </p:nvPr>
        </p:nvSpPr>
        <p:spPr>
          <a:xfrm>
            <a:off x="8610720" y="5612644"/>
            <a:ext cx="2743200" cy="37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sp>
        <p:nvSpPr>
          <p:cNvPr id="1444" name="Google Shape;1444;g10200993643_0_130"/>
          <p:cNvSpPr/>
          <p:nvPr/>
        </p:nvSpPr>
        <p:spPr>
          <a:xfrm>
            <a:off x="2971874" y="5618185"/>
            <a:ext cx="1032300" cy="3636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445" name="Google Shape;1445;g10200993643_0_130"/>
          <p:cNvSpPr/>
          <p:nvPr/>
        </p:nvSpPr>
        <p:spPr>
          <a:xfrm>
            <a:off x="4004183" y="5618185"/>
            <a:ext cx="1093800" cy="3636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446" name="Google Shape;1446;g10200993643_0_130"/>
          <p:cNvSpPr/>
          <p:nvPr/>
        </p:nvSpPr>
        <p:spPr>
          <a:xfrm>
            <a:off x="5097992" y="5618185"/>
            <a:ext cx="1888500" cy="3636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447" name="Google Shape;1447;g10200993643_0_130"/>
          <p:cNvSpPr/>
          <p:nvPr/>
        </p:nvSpPr>
        <p:spPr>
          <a:xfrm>
            <a:off x="6986507" y="5618185"/>
            <a:ext cx="1417500" cy="3636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448" name="Google Shape;1448;g10200993643_0_130"/>
          <p:cNvSpPr/>
          <p:nvPr/>
        </p:nvSpPr>
        <p:spPr>
          <a:xfrm>
            <a:off x="8404019" y="5618185"/>
            <a:ext cx="1417500" cy="3636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449" name="Google Shape;1449;g10200993643_0_130"/>
          <p:cNvSpPr/>
          <p:nvPr/>
        </p:nvSpPr>
        <p:spPr>
          <a:xfrm>
            <a:off x="9821530" y="5618185"/>
            <a:ext cx="1151400" cy="3636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grpSp>
        <p:nvGrpSpPr>
          <p:cNvPr id="1450" name="Google Shape;1450;g10200993643_0_130"/>
          <p:cNvGrpSpPr/>
          <p:nvPr/>
        </p:nvGrpSpPr>
        <p:grpSpPr>
          <a:xfrm>
            <a:off x="9144118" y="2230840"/>
            <a:ext cx="3047931" cy="3896755"/>
            <a:chOff x="-5" y="2295575"/>
            <a:chExt cx="2286005" cy="2848089"/>
          </a:xfrm>
        </p:grpSpPr>
        <p:grpSp>
          <p:nvGrpSpPr>
            <p:cNvPr id="1451" name="Google Shape;1451;g10200993643_0_130"/>
            <p:cNvGrpSpPr/>
            <p:nvPr/>
          </p:nvGrpSpPr>
          <p:grpSpPr>
            <a:xfrm>
              <a:off x="-5" y="2295575"/>
              <a:ext cx="2286005" cy="2848089"/>
              <a:chOff x="-5" y="2295575"/>
              <a:chExt cx="2286005" cy="2848089"/>
            </a:xfrm>
          </p:grpSpPr>
          <p:sp>
            <p:nvSpPr>
              <p:cNvPr id="1452" name="Google Shape;1452;g10200993643_0_130"/>
              <p:cNvSpPr/>
              <p:nvPr/>
            </p:nvSpPr>
            <p:spPr>
              <a:xfrm>
                <a:off x="-5" y="2557664"/>
                <a:ext cx="2286000" cy="2586000"/>
              </a:xfrm>
              <a:prstGeom prst="rect">
                <a:avLst/>
              </a:prstGeom>
              <a:solidFill>
                <a:srgbClr val="8888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3" name="Google Shape;1453;g10200993643_0_130"/>
              <p:cNvSpPr/>
              <p:nvPr/>
            </p:nvSpPr>
            <p:spPr>
              <a:xfrm>
                <a:off x="0" y="2295575"/>
                <a:ext cx="2286000" cy="53700"/>
              </a:xfrm>
              <a:prstGeom prst="rect">
                <a:avLst/>
              </a:prstGeom>
              <a:solidFill>
                <a:srgbClr val="8888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54" name="Google Shape;1454;g10200993643_0_130"/>
            <p:cNvSpPr txBox="1"/>
            <p:nvPr/>
          </p:nvSpPr>
          <p:spPr>
            <a:xfrm>
              <a:off x="216286" y="2297263"/>
              <a:ext cx="11553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800">
                  <a:solidFill>
                    <a:schemeClr val="dk1"/>
                  </a:solidFill>
                </a:rPr>
                <a:t>3 &lt; t &lt; 183</a:t>
              </a:r>
              <a:endParaRPr sz="1800">
                <a:solidFill>
                  <a:schemeClr val="dk1"/>
                </a:solidFill>
              </a:endParaRPr>
            </a:p>
          </p:txBody>
        </p:sp>
        <p:sp>
          <p:nvSpPr>
            <p:cNvPr id="1455" name="Google Shape;1455;g10200993643_0_130"/>
            <p:cNvSpPr txBox="1"/>
            <p:nvPr/>
          </p:nvSpPr>
          <p:spPr>
            <a:xfrm>
              <a:off x="73952" y="2570559"/>
              <a:ext cx="2127900" cy="1267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800" b="1">
                  <a:solidFill>
                    <a:schemeClr val="lt1"/>
                  </a:solidFill>
                </a:rPr>
                <a:t>CCEC camera captures video footage of astronauts and CC in microgravity environment.</a:t>
              </a:r>
              <a:endParaRPr sz="1700" b="1">
                <a:solidFill>
                  <a:schemeClr val="lt1"/>
                </a:solidFill>
                <a:latin typeface="Roboto"/>
                <a:ea typeface="Roboto"/>
                <a:cs typeface="Roboto"/>
                <a:sym typeface="Roboto"/>
              </a:endParaRPr>
            </a:p>
          </p:txBody>
        </p:sp>
      </p:grpSp>
      <p:grpSp>
        <p:nvGrpSpPr>
          <p:cNvPr id="1456" name="Google Shape;1456;g10200993643_0_130"/>
          <p:cNvGrpSpPr/>
          <p:nvPr/>
        </p:nvGrpSpPr>
        <p:grpSpPr>
          <a:xfrm>
            <a:off x="6096100" y="2230840"/>
            <a:ext cx="3047936" cy="3896755"/>
            <a:chOff x="0" y="2295575"/>
            <a:chExt cx="2286009" cy="2848089"/>
          </a:xfrm>
        </p:grpSpPr>
        <p:grpSp>
          <p:nvGrpSpPr>
            <p:cNvPr id="1457" name="Google Shape;1457;g10200993643_0_130"/>
            <p:cNvGrpSpPr/>
            <p:nvPr/>
          </p:nvGrpSpPr>
          <p:grpSpPr>
            <a:xfrm>
              <a:off x="0" y="2295575"/>
              <a:ext cx="2286009" cy="2848089"/>
              <a:chOff x="0" y="2295575"/>
              <a:chExt cx="2286009" cy="2848089"/>
            </a:xfrm>
          </p:grpSpPr>
          <p:sp>
            <p:nvSpPr>
              <p:cNvPr id="1458" name="Google Shape;1458;g10200993643_0_130"/>
              <p:cNvSpPr/>
              <p:nvPr/>
            </p:nvSpPr>
            <p:spPr>
              <a:xfrm>
                <a:off x="9" y="2557664"/>
                <a:ext cx="2286000" cy="2586000"/>
              </a:xfrm>
              <a:prstGeom prst="rect">
                <a:avLst/>
              </a:prstGeom>
              <a:solidFill>
                <a:srgbClr val="8888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9" name="Google Shape;1459;g10200993643_0_130"/>
              <p:cNvSpPr/>
              <p:nvPr/>
            </p:nvSpPr>
            <p:spPr>
              <a:xfrm>
                <a:off x="0" y="2295575"/>
                <a:ext cx="2286000" cy="53700"/>
              </a:xfrm>
              <a:prstGeom prst="rect">
                <a:avLst/>
              </a:prstGeom>
              <a:solidFill>
                <a:srgbClr val="8888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60" name="Google Shape;1460;g10200993643_0_130"/>
            <p:cNvSpPr txBox="1"/>
            <p:nvPr/>
          </p:nvSpPr>
          <p:spPr>
            <a:xfrm>
              <a:off x="216291" y="2297261"/>
              <a:ext cx="8712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800">
                  <a:solidFill>
                    <a:schemeClr val="dk1"/>
                  </a:solidFill>
                  <a:latin typeface="Roboto"/>
                  <a:ea typeface="Roboto"/>
                  <a:cs typeface="Roboto"/>
                  <a:sym typeface="Roboto"/>
                </a:rPr>
                <a:t>t = 3</a:t>
              </a:r>
              <a:endParaRPr sz="1800">
                <a:solidFill>
                  <a:schemeClr val="dk1"/>
                </a:solidFill>
                <a:latin typeface="Roboto"/>
                <a:ea typeface="Roboto"/>
                <a:cs typeface="Roboto"/>
                <a:sym typeface="Roboto"/>
              </a:endParaRPr>
            </a:p>
          </p:txBody>
        </p:sp>
        <p:sp>
          <p:nvSpPr>
            <p:cNvPr id="1461" name="Google Shape;1461;g10200993643_0_130"/>
            <p:cNvSpPr txBox="1"/>
            <p:nvPr/>
          </p:nvSpPr>
          <p:spPr>
            <a:xfrm>
              <a:off x="88455" y="2570564"/>
              <a:ext cx="21168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lt1"/>
                  </a:solidFill>
                </a:rPr>
                <a:t>Light sensor verifies CCEC camera is on.</a:t>
              </a:r>
              <a:endParaRPr sz="1800" b="1">
                <a:solidFill>
                  <a:schemeClr val="lt1"/>
                </a:solidFill>
              </a:endParaRPr>
            </a:p>
            <a:p>
              <a:pPr marL="0" lvl="0" indent="0" algn="l" rtl="0">
                <a:spcBef>
                  <a:spcPts val="2100"/>
                </a:spcBef>
                <a:spcAft>
                  <a:spcPts val="0"/>
                </a:spcAft>
                <a:buNone/>
              </a:pPr>
              <a:endParaRPr sz="1600" b="1">
                <a:solidFill>
                  <a:srgbClr val="5E5E5E"/>
                </a:solidFill>
                <a:latin typeface="Roboto"/>
                <a:ea typeface="Roboto"/>
                <a:cs typeface="Roboto"/>
                <a:sym typeface="Roboto"/>
              </a:endParaRPr>
            </a:p>
          </p:txBody>
        </p:sp>
        <p:cxnSp>
          <p:nvCxnSpPr>
            <p:cNvPr id="1462" name="Google Shape;1462;g10200993643_0_130"/>
            <p:cNvCxnSpPr/>
            <p:nvPr/>
          </p:nvCxnSpPr>
          <p:spPr>
            <a:xfrm>
              <a:off x="2286000" y="2295575"/>
              <a:ext cx="0" cy="2837400"/>
            </a:xfrm>
            <a:prstGeom prst="straightConnector1">
              <a:avLst/>
            </a:prstGeom>
            <a:noFill/>
            <a:ln w="9525" cap="flat" cmpd="sng">
              <a:solidFill>
                <a:srgbClr val="D9D9D9"/>
              </a:solidFill>
              <a:prstDash val="dot"/>
              <a:round/>
              <a:headEnd type="none" w="sm" len="sm"/>
              <a:tailEnd type="none" w="sm" len="sm"/>
            </a:ln>
          </p:spPr>
        </p:cxnSp>
      </p:grpSp>
      <p:grpSp>
        <p:nvGrpSpPr>
          <p:cNvPr id="1463" name="Google Shape;1463;g10200993643_0_130"/>
          <p:cNvGrpSpPr/>
          <p:nvPr/>
        </p:nvGrpSpPr>
        <p:grpSpPr>
          <a:xfrm>
            <a:off x="50" y="2230840"/>
            <a:ext cx="3047924" cy="3896345"/>
            <a:chOff x="0" y="2295575"/>
            <a:chExt cx="2286000" cy="2847789"/>
          </a:xfrm>
        </p:grpSpPr>
        <p:grpSp>
          <p:nvGrpSpPr>
            <p:cNvPr id="1464" name="Google Shape;1464;g10200993643_0_130"/>
            <p:cNvGrpSpPr/>
            <p:nvPr/>
          </p:nvGrpSpPr>
          <p:grpSpPr>
            <a:xfrm>
              <a:off x="0" y="2295575"/>
              <a:ext cx="2286000" cy="2847789"/>
              <a:chOff x="0" y="2295575"/>
              <a:chExt cx="2286000" cy="2847789"/>
            </a:xfrm>
          </p:grpSpPr>
          <p:sp>
            <p:nvSpPr>
              <p:cNvPr id="1465" name="Google Shape;1465;g10200993643_0_130"/>
              <p:cNvSpPr/>
              <p:nvPr/>
            </p:nvSpPr>
            <p:spPr>
              <a:xfrm>
                <a:off x="0" y="2557664"/>
                <a:ext cx="2286000" cy="2585700"/>
              </a:xfrm>
              <a:prstGeom prst="rect">
                <a:avLst/>
              </a:prstGeom>
              <a:solidFill>
                <a:srgbClr val="3D3D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6" name="Google Shape;1466;g10200993643_0_130"/>
              <p:cNvSpPr/>
              <p:nvPr/>
            </p:nvSpPr>
            <p:spPr>
              <a:xfrm>
                <a:off x="0" y="2295575"/>
                <a:ext cx="2286000" cy="53700"/>
              </a:xfrm>
              <a:prstGeom prst="rect">
                <a:avLst/>
              </a:prstGeom>
              <a:solidFill>
                <a:srgbClr val="3D3D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67" name="Google Shape;1467;g10200993643_0_130"/>
            <p:cNvSpPr txBox="1"/>
            <p:nvPr/>
          </p:nvSpPr>
          <p:spPr>
            <a:xfrm>
              <a:off x="216285" y="2297263"/>
              <a:ext cx="12240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800">
                  <a:solidFill>
                    <a:schemeClr val="dk1"/>
                  </a:solidFill>
                </a:rPr>
                <a:t>t = 0 → t = 2</a:t>
              </a:r>
              <a:endParaRPr sz="1800">
                <a:solidFill>
                  <a:schemeClr val="dk1"/>
                </a:solidFill>
              </a:endParaRPr>
            </a:p>
          </p:txBody>
        </p:sp>
        <p:sp>
          <p:nvSpPr>
            <p:cNvPr id="1468" name="Google Shape;1468;g10200993643_0_130"/>
            <p:cNvSpPr txBox="1"/>
            <p:nvPr/>
          </p:nvSpPr>
          <p:spPr>
            <a:xfrm>
              <a:off x="104403" y="2591722"/>
              <a:ext cx="21387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lt1"/>
                  </a:solidFill>
                </a:rPr>
                <a:t>Booster/CC Separate at t = 0.  CCEC ejects at t = 2. </a:t>
              </a:r>
              <a:endParaRPr sz="1800" b="1">
                <a:solidFill>
                  <a:schemeClr val="lt1"/>
                </a:solidFill>
              </a:endParaRPr>
            </a:p>
            <a:p>
              <a:pPr marL="0" lvl="0" indent="0" algn="l" rtl="0">
                <a:spcBef>
                  <a:spcPts val="2100"/>
                </a:spcBef>
                <a:spcAft>
                  <a:spcPts val="0"/>
                </a:spcAft>
                <a:buNone/>
              </a:pPr>
              <a:endParaRPr sz="1800" b="1">
                <a:solidFill>
                  <a:srgbClr val="FFFFFF"/>
                </a:solidFill>
              </a:endParaRPr>
            </a:p>
          </p:txBody>
        </p:sp>
        <p:cxnSp>
          <p:nvCxnSpPr>
            <p:cNvPr id="1469" name="Google Shape;1469;g10200993643_0_130"/>
            <p:cNvCxnSpPr/>
            <p:nvPr/>
          </p:nvCxnSpPr>
          <p:spPr>
            <a:xfrm>
              <a:off x="2286000" y="2295575"/>
              <a:ext cx="0" cy="2837400"/>
            </a:xfrm>
            <a:prstGeom prst="straightConnector1">
              <a:avLst/>
            </a:prstGeom>
            <a:noFill/>
            <a:ln w="9525" cap="flat" cmpd="sng">
              <a:solidFill>
                <a:srgbClr val="AAAAAA"/>
              </a:solidFill>
              <a:prstDash val="dot"/>
              <a:round/>
              <a:headEnd type="none" w="sm" len="sm"/>
              <a:tailEnd type="none" w="sm" len="sm"/>
            </a:ln>
          </p:spPr>
        </p:cxnSp>
      </p:grpSp>
      <p:sp>
        <p:nvSpPr>
          <p:cNvPr id="1470" name="Google Shape;1470;g10200993643_0_130"/>
          <p:cNvSpPr txBox="1"/>
          <p:nvPr/>
        </p:nvSpPr>
        <p:spPr>
          <a:xfrm>
            <a:off x="3420925" y="4227750"/>
            <a:ext cx="179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libri"/>
                <a:ea typeface="Calibri"/>
                <a:cs typeface="Calibri"/>
                <a:sym typeface="Calibri"/>
              </a:rPr>
              <a:t>INSERT SERVO HERE</a:t>
            </a:r>
            <a:endParaRPr>
              <a:solidFill>
                <a:schemeClr val="lt1"/>
              </a:solidFill>
              <a:latin typeface="Calibri"/>
              <a:ea typeface="Calibri"/>
              <a:cs typeface="Calibri"/>
              <a:sym typeface="Calibri"/>
            </a:endParaRPr>
          </a:p>
        </p:txBody>
      </p:sp>
      <p:pic>
        <p:nvPicPr>
          <p:cNvPr id="1471" name="Google Shape;1471;g10200993643_0_1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
            <a:off x="9638437" y="4485953"/>
            <a:ext cx="2059301" cy="1380220"/>
          </a:xfrm>
          <a:prstGeom prst="rect">
            <a:avLst/>
          </a:prstGeom>
          <a:noFill/>
          <a:ln>
            <a:noFill/>
          </a:ln>
        </p:spPr>
      </p:pic>
      <p:grpSp>
        <p:nvGrpSpPr>
          <p:cNvPr id="1472" name="Google Shape;1472;g10200993643_0_130"/>
          <p:cNvGrpSpPr/>
          <p:nvPr/>
        </p:nvGrpSpPr>
        <p:grpSpPr>
          <a:xfrm>
            <a:off x="3048075" y="2230840"/>
            <a:ext cx="3047930" cy="3896755"/>
            <a:chOff x="0" y="2295575"/>
            <a:chExt cx="2286004" cy="2848089"/>
          </a:xfrm>
        </p:grpSpPr>
        <p:grpSp>
          <p:nvGrpSpPr>
            <p:cNvPr id="1473" name="Google Shape;1473;g10200993643_0_130"/>
            <p:cNvGrpSpPr/>
            <p:nvPr/>
          </p:nvGrpSpPr>
          <p:grpSpPr>
            <a:xfrm>
              <a:off x="0" y="2295575"/>
              <a:ext cx="2286004" cy="2848089"/>
              <a:chOff x="0" y="2295575"/>
              <a:chExt cx="2286004" cy="2848089"/>
            </a:xfrm>
          </p:grpSpPr>
          <p:sp>
            <p:nvSpPr>
              <p:cNvPr id="1474" name="Google Shape;1474;g10200993643_0_130"/>
              <p:cNvSpPr/>
              <p:nvPr/>
            </p:nvSpPr>
            <p:spPr>
              <a:xfrm>
                <a:off x="4" y="2557664"/>
                <a:ext cx="2286000" cy="2586000"/>
              </a:xfrm>
              <a:prstGeom prst="rect">
                <a:avLst/>
              </a:prstGeom>
              <a:solidFill>
                <a:srgbClr val="3D3D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5" name="Google Shape;1475;g10200993643_0_130"/>
              <p:cNvSpPr/>
              <p:nvPr/>
            </p:nvSpPr>
            <p:spPr>
              <a:xfrm>
                <a:off x="0" y="2295575"/>
                <a:ext cx="2286000" cy="53700"/>
              </a:xfrm>
              <a:prstGeom prst="rect">
                <a:avLst/>
              </a:prstGeom>
              <a:solidFill>
                <a:srgbClr val="3D3D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76" name="Google Shape;1476;g10200993643_0_130"/>
            <p:cNvSpPr txBox="1"/>
            <p:nvPr/>
          </p:nvSpPr>
          <p:spPr>
            <a:xfrm>
              <a:off x="216291" y="2297261"/>
              <a:ext cx="8712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800">
                  <a:solidFill>
                    <a:schemeClr val="dk1"/>
                  </a:solidFill>
                  <a:latin typeface="Roboto"/>
                  <a:ea typeface="Roboto"/>
                  <a:cs typeface="Roboto"/>
                  <a:sym typeface="Roboto"/>
                </a:rPr>
                <a:t>2 &lt; t &lt; 3</a:t>
              </a:r>
              <a:endParaRPr sz="1800">
                <a:solidFill>
                  <a:schemeClr val="dk1"/>
                </a:solidFill>
                <a:latin typeface="Roboto"/>
                <a:ea typeface="Roboto"/>
                <a:cs typeface="Roboto"/>
                <a:sym typeface="Roboto"/>
              </a:endParaRPr>
            </a:p>
          </p:txBody>
        </p:sp>
        <p:sp>
          <p:nvSpPr>
            <p:cNvPr id="1477" name="Google Shape;1477;g10200993643_0_130"/>
            <p:cNvSpPr txBox="1"/>
            <p:nvPr/>
          </p:nvSpPr>
          <p:spPr>
            <a:xfrm>
              <a:off x="57643" y="2570564"/>
              <a:ext cx="22161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lt1"/>
                  </a:solidFill>
                </a:rPr>
                <a:t>Solenoid turns CCEC camera on.</a:t>
              </a:r>
              <a:endParaRPr sz="1800" b="1">
                <a:solidFill>
                  <a:schemeClr val="lt1"/>
                </a:solidFill>
              </a:endParaRPr>
            </a:p>
            <a:p>
              <a:pPr marL="0" lvl="0" indent="0" algn="l" rtl="0">
                <a:spcBef>
                  <a:spcPts val="2100"/>
                </a:spcBef>
                <a:spcAft>
                  <a:spcPts val="0"/>
                </a:spcAft>
                <a:buNone/>
              </a:pPr>
              <a:endParaRPr sz="1600" b="1">
                <a:solidFill>
                  <a:srgbClr val="FFFFFF"/>
                </a:solidFill>
                <a:latin typeface="Roboto"/>
                <a:ea typeface="Roboto"/>
                <a:cs typeface="Roboto"/>
                <a:sym typeface="Roboto"/>
              </a:endParaRPr>
            </a:p>
          </p:txBody>
        </p:sp>
        <p:cxnSp>
          <p:nvCxnSpPr>
            <p:cNvPr id="1478" name="Google Shape;1478;g10200993643_0_130"/>
            <p:cNvCxnSpPr/>
            <p:nvPr/>
          </p:nvCxnSpPr>
          <p:spPr>
            <a:xfrm>
              <a:off x="2286000" y="2295575"/>
              <a:ext cx="0" cy="2837400"/>
            </a:xfrm>
            <a:prstGeom prst="straightConnector1">
              <a:avLst/>
            </a:prstGeom>
            <a:noFill/>
            <a:ln w="9525" cap="flat" cmpd="sng">
              <a:solidFill>
                <a:srgbClr val="AAAAAA"/>
              </a:solidFill>
              <a:prstDash val="dot"/>
              <a:round/>
              <a:headEnd type="none" w="sm" len="sm"/>
              <a:tailEnd type="none" w="sm" len="sm"/>
            </a:ln>
          </p:spPr>
        </p:cxnSp>
      </p:grpSp>
      <p:pic>
        <p:nvPicPr>
          <p:cNvPr id="1479" name="Google Shape;1479;g10200993643_0_1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750946" y="4346205"/>
            <a:ext cx="1888499" cy="1391870"/>
          </a:xfrm>
          <a:prstGeom prst="rect">
            <a:avLst/>
          </a:prstGeom>
          <a:noFill/>
          <a:ln>
            <a:noFill/>
          </a:ln>
        </p:spPr>
      </p:pic>
      <p:pic>
        <p:nvPicPr>
          <p:cNvPr id="1480" name="Google Shape;1480;g10200993643_0_1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349735" y="3935174"/>
            <a:ext cx="2444616" cy="1802900"/>
          </a:xfrm>
          <a:prstGeom prst="rect">
            <a:avLst/>
          </a:prstGeom>
          <a:noFill/>
          <a:ln>
            <a:noFill/>
          </a:ln>
        </p:spPr>
      </p:pic>
      <p:pic>
        <p:nvPicPr>
          <p:cNvPr id="1481" name="Google Shape;1481;g10200993643_0_13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48023" y="4198028"/>
            <a:ext cx="1545100" cy="1789323"/>
          </a:xfrm>
          <a:prstGeom prst="rect">
            <a:avLst/>
          </a:prstGeom>
          <a:noFill/>
          <a:ln>
            <a:noFill/>
          </a:ln>
        </p:spPr>
      </p:pic>
      <p:cxnSp>
        <p:nvCxnSpPr>
          <p:cNvPr id="1482" name="Google Shape;1482;g10200993643_0_130"/>
          <p:cNvCxnSpPr/>
          <p:nvPr/>
        </p:nvCxnSpPr>
        <p:spPr>
          <a:xfrm rot="10800000" flipH="1">
            <a:off x="1892333" y="3767911"/>
            <a:ext cx="69000" cy="6432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f5f6e92913_0_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pic>
        <p:nvPicPr>
          <p:cNvPr id="205" name="Google Shape;205;gf5f6e92913_0_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03975" y="6152163"/>
            <a:ext cx="988025" cy="708625"/>
          </a:xfrm>
          <a:prstGeom prst="rect">
            <a:avLst/>
          </a:prstGeom>
          <a:noFill/>
          <a:ln>
            <a:noFill/>
          </a:ln>
        </p:spPr>
      </p:pic>
      <p:sp>
        <p:nvSpPr>
          <p:cNvPr id="206" name="Google Shape;206;gf5f6e92913_0_23"/>
          <p:cNvSpPr/>
          <p:nvPr/>
        </p:nvSpPr>
        <p:spPr>
          <a:xfrm>
            <a:off x="2971800" y="6361750"/>
            <a:ext cx="1032300" cy="354300"/>
          </a:xfrm>
          <a:prstGeom prst="homePlate">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207" name="Google Shape;207;gf5f6e92913_0_23"/>
          <p:cNvSpPr/>
          <p:nvPr/>
        </p:nvSpPr>
        <p:spPr>
          <a:xfrm>
            <a:off x="4004100" y="6361750"/>
            <a:ext cx="10938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208" name="Google Shape;208;gf5f6e92913_0_23"/>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209" name="Google Shape;209;gf5f6e92913_0_23"/>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210" name="Google Shape;210;gf5f6e92913_0_23"/>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211" name="Google Shape;211;gf5f6e92913_0_23"/>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212" name="Google Shape;212;gf5f6e92913_0_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89900" y="0"/>
            <a:ext cx="8612214" cy="61521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g1048ce1a98d_6_0"/>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Media Capture (FR. 4)</a:t>
            </a:r>
            <a:endParaRPr sz="2800"/>
          </a:p>
        </p:txBody>
      </p:sp>
      <p:sp>
        <p:nvSpPr>
          <p:cNvPr id="1489" name="Google Shape;1489;g1048ce1a98d_6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90</a:t>
            </a:fld>
            <a:endParaRPr/>
          </a:p>
        </p:txBody>
      </p:sp>
      <p:sp>
        <p:nvSpPr>
          <p:cNvPr id="1490" name="Google Shape;1490;g1048ce1a98d_6_0"/>
          <p:cNvSpPr txBox="1"/>
          <p:nvPr/>
        </p:nvSpPr>
        <p:spPr>
          <a:xfrm>
            <a:off x="838200" y="1087775"/>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DR. 4.2.1:</a:t>
            </a:r>
            <a:r>
              <a:rPr lang="en-US" sz="2300">
                <a:solidFill>
                  <a:schemeClr val="lt1"/>
                </a:solidFill>
              </a:rPr>
              <a:t> CCEC camera battery shall maintain a temperature between -4 and 104°F while operating.</a:t>
            </a:r>
            <a:endParaRPr sz="900">
              <a:solidFill>
                <a:schemeClr val="lt1"/>
              </a:solidFill>
              <a:latin typeface="Calibri"/>
              <a:ea typeface="Calibri"/>
              <a:cs typeface="Calibri"/>
              <a:sym typeface="Calibri"/>
            </a:endParaRPr>
          </a:p>
        </p:txBody>
      </p:sp>
      <p:sp>
        <p:nvSpPr>
          <p:cNvPr id="1491" name="Google Shape;1491;g1048ce1a98d_6_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492" name="Google Shape;1492;g1048ce1a98d_6_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493" name="Google Shape;1493;g1048ce1a98d_6_0"/>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494" name="Google Shape;1494;g1048ce1a98d_6_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495" name="Google Shape;1495;g1048ce1a98d_6_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496" name="Google Shape;1496;g1048ce1a98d_6_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497" name="Google Shape;1497;g1048ce1a98d_6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58900" y="2364897"/>
            <a:ext cx="5856902" cy="3164382"/>
          </a:xfrm>
          <a:prstGeom prst="rect">
            <a:avLst/>
          </a:prstGeom>
          <a:noFill/>
          <a:ln>
            <a:noFill/>
          </a:ln>
        </p:spPr>
      </p:pic>
      <p:pic>
        <p:nvPicPr>
          <p:cNvPr id="1498" name="Google Shape;1498;g1048ce1a98d_6_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2297653"/>
            <a:ext cx="5856888" cy="329887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g104586650c0_1_4"/>
          <p:cNvSpPr txBox="1">
            <a:spLocks noGrp="1"/>
          </p:cNvSpPr>
          <p:nvPr>
            <p:ph type="title"/>
          </p:nvPr>
        </p:nvSpPr>
        <p:spPr>
          <a:xfrm>
            <a:off x="826700" y="195524"/>
            <a:ext cx="10515600" cy="988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Media Capture: Camera Heat Loss</a:t>
            </a:r>
            <a:endParaRPr sz="4000"/>
          </a:p>
        </p:txBody>
      </p:sp>
      <p:sp>
        <p:nvSpPr>
          <p:cNvPr id="1505" name="Google Shape;1505;g104586650c0_1_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91</a:t>
            </a:fld>
            <a:endParaRPr/>
          </a:p>
        </p:txBody>
      </p:sp>
      <p:sp>
        <p:nvSpPr>
          <p:cNvPr id="1506" name="Google Shape;1506;g104586650c0_1_4"/>
          <p:cNvSpPr txBox="1"/>
          <p:nvPr/>
        </p:nvSpPr>
        <p:spPr>
          <a:xfrm>
            <a:off x="826700" y="1625325"/>
            <a:ext cx="4325100" cy="2662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US" sz="2300" b="1"/>
              <a:t>ANSYS Transient Thermal Radiation</a:t>
            </a:r>
            <a:endParaRPr sz="2300" b="1"/>
          </a:p>
          <a:p>
            <a:pPr marL="914400" lvl="1" indent="-374650" algn="l" rtl="0">
              <a:spcBef>
                <a:spcPts val="0"/>
              </a:spcBef>
              <a:spcAft>
                <a:spcPts val="0"/>
              </a:spcAft>
              <a:buSzPts val="2300"/>
              <a:buChar char="○"/>
            </a:pPr>
            <a:r>
              <a:rPr lang="en-US" sz="2300"/>
              <a:t>Initial temp: 30 °F</a:t>
            </a:r>
            <a:endParaRPr sz="2300"/>
          </a:p>
          <a:p>
            <a:pPr marL="914400" lvl="1" indent="-374650" algn="l" rtl="0">
              <a:spcBef>
                <a:spcPts val="0"/>
              </a:spcBef>
              <a:spcAft>
                <a:spcPts val="0"/>
              </a:spcAft>
              <a:buSzPts val="2300"/>
              <a:buChar char="○"/>
            </a:pPr>
            <a:r>
              <a:rPr lang="en-US" sz="2300"/>
              <a:t>Plastic</a:t>
            </a:r>
            <a:endParaRPr sz="2300"/>
          </a:p>
          <a:p>
            <a:pPr marL="1371600" lvl="2" indent="-374650" algn="l" rtl="0">
              <a:spcBef>
                <a:spcPts val="0"/>
              </a:spcBef>
              <a:spcAft>
                <a:spcPts val="0"/>
              </a:spcAft>
              <a:buSzPts val="2300"/>
              <a:buChar char="■"/>
            </a:pPr>
            <a:r>
              <a:rPr lang="en-US" sz="2300"/>
              <a:t>Emissivity ~ 0.9 [3]</a:t>
            </a:r>
            <a:endParaRPr sz="2300"/>
          </a:p>
          <a:p>
            <a:pPr marL="914400" lvl="1" indent="-374650" algn="l" rtl="0">
              <a:spcBef>
                <a:spcPts val="0"/>
              </a:spcBef>
              <a:spcAft>
                <a:spcPts val="0"/>
              </a:spcAft>
              <a:buSzPts val="2300"/>
              <a:buChar char="○"/>
            </a:pPr>
            <a:r>
              <a:rPr lang="en-US" sz="2300"/>
              <a:t>Fine mesh</a:t>
            </a:r>
            <a:endParaRPr sz="2300"/>
          </a:p>
          <a:p>
            <a:pPr marL="0" lvl="0" indent="0" algn="l" rtl="0">
              <a:spcBef>
                <a:spcPts val="0"/>
              </a:spcBef>
              <a:spcAft>
                <a:spcPts val="0"/>
              </a:spcAft>
              <a:buNone/>
            </a:pPr>
            <a:endParaRPr sz="2300">
              <a:solidFill>
                <a:schemeClr val="dk1"/>
              </a:solidFill>
            </a:endParaRPr>
          </a:p>
        </p:txBody>
      </p:sp>
      <p:pic>
        <p:nvPicPr>
          <p:cNvPr id="1507" name="Google Shape;1507;g104586650c0_1_4" title="camtemp30.mp4">
            <a:hlinkClick r:id="rId3"/>
          </p:cNvPr>
          <p:cNvPicPr preferRelativeResize="0"/>
          <p:nvPr/>
        </p:nvPicPr>
        <p:blipFill>
          <a:blip r:embed="rId4">
            <a:alphaModFix/>
          </a:blip>
          <a:stretch>
            <a:fillRect/>
          </a:stretch>
        </p:blipFill>
        <p:spPr>
          <a:xfrm>
            <a:off x="6094375" y="1184326"/>
            <a:ext cx="5259425" cy="4702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1000"/>
                                        <p:tgtEl>
                                          <p:spTgt spid="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g10276ee990b_0_17"/>
          <p:cNvSpPr txBox="1"/>
          <p:nvPr/>
        </p:nvSpPr>
        <p:spPr>
          <a:xfrm>
            <a:off x="6143625" y="1947550"/>
            <a:ext cx="5131800" cy="39819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en-US" sz="2300" b="1"/>
              <a:t>Convective heat transfer (Sutton-Graves [2])</a:t>
            </a:r>
            <a:endParaRPr sz="2300" b="1"/>
          </a:p>
          <a:p>
            <a:pPr marL="914400" lvl="1" indent="-374650" algn="l" rtl="0">
              <a:spcBef>
                <a:spcPts val="0"/>
              </a:spcBef>
              <a:spcAft>
                <a:spcPts val="0"/>
              </a:spcAft>
              <a:buSzPts val="2300"/>
              <a:buChar char="○"/>
            </a:pPr>
            <a:r>
              <a:rPr lang="en-US" sz="2300"/>
              <a:t>Constant </a:t>
            </a:r>
            <a:r>
              <a:rPr lang="en-US" sz="2300" b="1" i="1">
                <a:latin typeface="Cambria Math"/>
                <a:ea typeface="Cambria Math"/>
                <a:cs typeface="Cambria Math"/>
                <a:sym typeface="Cambria Math"/>
              </a:rPr>
              <a:t>k</a:t>
            </a:r>
            <a:r>
              <a:rPr lang="en-US" sz="2300" b="1"/>
              <a:t> </a:t>
            </a:r>
            <a:r>
              <a:rPr lang="en-US" sz="2300"/>
              <a:t>= 1.7415⨉10</a:t>
            </a:r>
            <a:r>
              <a:rPr lang="en-US" sz="2300" baseline="30000"/>
              <a:t>-4</a:t>
            </a:r>
            <a:endParaRPr sz="2300" baseline="30000"/>
          </a:p>
          <a:p>
            <a:pPr marL="914400" lvl="1" indent="-374650" algn="l" rtl="0">
              <a:spcBef>
                <a:spcPts val="0"/>
              </a:spcBef>
              <a:spcAft>
                <a:spcPts val="0"/>
              </a:spcAft>
              <a:buSzPts val="2300"/>
              <a:buChar char="○"/>
            </a:pPr>
            <a:r>
              <a:rPr lang="en-US" sz="2300"/>
              <a:t>Air density </a:t>
            </a:r>
            <a:r>
              <a:rPr lang="en-US" sz="2300" b="1"/>
              <a:t>𝝆</a:t>
            </a:r>
            <a:endParaRPr sz="2300" b="1"/>
          </a:p>
          <a:p>
            <a:pPr marL="914400" lvl="1" indent="-374650" algn="l" rtl="0">
              <a:spcBef>
                <a:spcPts val="0"/>
              </a:spcBef>
              <a:spcAft>
                <a:spcPts val="0"/>
              </a:spcAft>
              <a:buSzPts val="2300"/>
              <a:buChar char="○"/>
            </a:pPr>
            <a:r>
              <a:rPr lang="en-US" sz="2300"/>
              <a:t>Nose/edge radius </a:t>
            </a:r>
            <a:r>
              <a:rPr lang="en-US" sz="2300" b="1" i="1">
                <a:latin typeface="Cambria Math"/>
                <a:ea typeface="Cambria Math"/>
                <a:cs typeface="Cambria Math"/>
                <a:sym typeface="Cambria Math"/>
              </a:rPr>
              <a:t>R</a:t>
            </a:r>
            <a:r>
              <a:rPr lang="en-US" sz="2300" b="1" i="1" baseline="-25000">
                <a:latin typeface="Cambria Math"/>
                <a:ea typeface="Cambria Math"/>
                <a:cs typeface="Cambria Math"/>
                <a:sym typeface="Cambria Math"/>
              </a:rPr>
              <a:t>n</a:t>
            </a:r>
            <a:r>
              <a:rPr lang="en-US" sz="2300" b="1" i="1">
                <a:latin typeface="Cambria Math"/>
                <a:ea typeface="Cambria Math"/>
                <a:cs typeface="Cambria Math"/>
                <a:sym typeface="Cambria Math"/>
              </a:rPr>
              <a:t> </a:t>
            </a:r>
            <a:r>
              <a:rPr lang="en-US" sz="2300"/>
              <a:t>= 1.5 in</a:t>
            </a:r>
            <a:endParaRPr sz="2300"/>
          </a:p>
          <a:p>
            <a:pPr marL="914400" lvl="1" indent="-374650" algn="l" rtl="0">
              <a:spcBef>
                <a:spcPts val="0"/>
              </a:spcBef>
              <a:spcAft>
                <a:spcPts val="0"/>
              </a:spcAft>
              <a:buSzPts val="2300"/>
              <a:buChar char="○"/>
            </a:pPr>
            <a:r>
              <a:rPr lang="en-US" sz="2300"/>
              <a:t>Velocity </a:t>
            </a:r>
            <a:r>
              <a:rPr lang="en-US" sz="2300" b="1" i="1">
                <a:latin typeface="Cambria Math"/>
                <a:ea typeface="Cambria Math"/>
                <a:cs typeface="Cambria Math"/>
                <a:sym typeface="Cambria Math"/>
              </a:rPr>
              <a:t>V</a:t>
            </a:r>
            <a:endParaRPr sz="2300" b="1" i="1">
              <a:latin typeface="Cambria Math"/>
              <a:ea typeface="Cambria Math"/>
              <a:cs typeface="Cambria Math"/>
              <a:sym typeface="Cambria Math"/>
            </a:endParaRPr>
          </a:p>
          <a:p>
            <a:pPr marL="0" lvl="0" indent="0" algn="l" rtl="0">
              <a:spcBef>
                <a:spcPts val="0"/>
              </a:spcBef>
              <a:spcAft>
                <a:spcPts val="0"/>
              </a:spcAft>
              <a:buNone/>
            </a:pPr>
            <a:endParaRPr sz="2300">
              <a:solidFill>
                <a:schemeClr val="dk1"/>
              </a:solidFill>
            </a:endParaRPr>
          </a:p>
        </p:txBody>
      </p:sp>
      <p:sp>
        <p:nvSpPr>
          <p:cNvPr id="1514" name="Google Shape;1514;g10276ee990b_0_17"/>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Reentry (FR. 6)</a:t>
            </a:r>
            <a:endParaRPr sz="2800"/>
          </a:p>
        </p:txBody>
      </p:sp>
      <p:sp>
        <p:nvSpPr>
          <p:cNvPr id="1515" name="Google Shape;1515;g10276ee990b_0_1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92</a:t>
            </a:fld>
            <a:endParaRPr/>
          </a:p>
        </p:txBody>
      </p:sp>
      <p:sp>
        <p:nvSpPr>
          <p:cNvPr id="1516" name="Google Shape;1516;g10276ee990b_0_17"/>
          <p:cNvSpPr txBox="1"/>
          <p:nvPr/>
        </p:nvSpPr>
        <p:spPr>
          <a:xfrm>
            <a:off x="838200" y="1020775"/>
            <a:ext cx="10515600" cy="8220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2300" b="1">
                <a:solidFill>
                  <a:schemeClr val="lt1"/>
                </a:solidFill>
              </a:rPr>
              <a:t>DR. 6.1:</a:t>
            </a:r>
            <a:r>
              <a:rPr lang="en-US" sz="2300">
                <a:solidFill>
                  <a:schemeClr val="lt1"/>
                </a:solidFill>
              </a:rPr>
              <a:t> The CCEC camera shall not exceed a temperature of 185°F to ensure survival of the SD card.</a:t>
            </a:r>
            <a:endParaRPr sz="900">
              <a:solidFill>
                <a:schemeClr val="lt1"/>
              </a:solidFill>
              <a:latin typeface="Calibri"/>
              <a:ea typeface="Calibri"/>
              <a:cs typeface="Calibri"/>
              <a:sym typeface="Calibri"/>
            </a:endParaRPr>
          </a:p>
        </p:txBody>
      </p:sp>
      <p:sp>
        <p:nvSpPr>
          <p:cNvPr id="1517" name="Google Shape;1517;g10276ee990b_0_17"/>
          <p:cNvSpPr txBox="1"/>
          <p:nvPr/>
        </p:nvSpPr>
        <p:spPr>
          <a:xfrm>
            <a:off x="784350" y="1961725"/>
            <a:ext cx="5131800" cy="39819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rPr>
              <a:t>Time integration</a:t>
            </a:r>
            <a:endParaRPr sz="2300" b="1">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Mass </a:t>
            </a:r>
            <a:r>
              <a:rPr lang="en-US" sz="2300" b="1" i="1">
                <a:solidFill>
                  <a:schemeClr val="dk1"/>
                </a:solidFill>
                <a:latin typeface="Cambria Math"/>
                <a:ea typeface="Cambria Math"/>
                <a:cs typeface="Cambria Math"/>
                <a:sym typeface="Cambria Math"/>
              </a:rPr>
              <a:t>m</a:t>
            </a:r>
            <a:endParaRPr sz="2300" i="1">
              <a:solidFill>
                <a:schemeClr val="dk1"/>
              </a:solidFill>
              <a:latin typeface="Cambria Math"/>
              <a:ea typeface="Cambria Math"/>
              <a:cs typeface="Cambria Math"/>
              <a:sym typeface="Cambria Math"/>
            </a:endParaRPr>
          </a:p>
          <a:p>
            <a:pPr marL="914400" lvl="1" indent="-374650" algn="l" rtl="0">
              <a:spcBef>
                <a:spcPts val="0"/>
              </a:spcBef>
              <a:spcAft>
                <a:spcPts val="0"/>
              </a:spcAft>
              <a:buClr>
                <a:schemeClr val="dk1"/>
              </a:buClr>
              <a:buSzPts val="2300"/>
              <a:buChar char="○"/>
            </a:pPr>
            <a:r>
              <a:rPr lang="en-US" sz="2300">
                <a:solidFill>
                  <a:schemeClr val="dk1"/>
                </a:solidFill>
              </a:rPr>
              <a:t>Cross-sectional area </a:t>
            </a:r>
            <a:r>
              <a:rPr lang="en-US" sz="2300" b="1" i="1">
                <a:solidFill>
                  <a:schemeClr val="dk1"/>
                </a:solidFill>
                <a:latin typeface="Cambria Math"/>
                <a:ea typeface="Cambria Math"/>
                <a:cs typeface="Cambria Math"/>
                <a:sym typeface="Cambria Math"/>
              </a:rPr>
              <a:t>A</a:t>
            </a:r>
            <a:r>
              <a:rPr lang="en-US" sz="2300" b="1" i="1" baseline="-25000">
                <a:solidFill>
                  <a:schemeClr val="dk1"/>
                </a:solidFill>
                <a:latin typeface="Cambria Math"/>
                <a:ea typeface="Cambria Math"/>
                <a:cs typeface="Cambria Math"/>
                <a:sym typeface="Cambria Math"/>
              </a:rPr>
              <a:t>c</a:t>
            </a:r>
            <a:endParaRPr sz="2300" b="1" i="1">
              <a:solidFill>
                <a:schemeClr val="dk1"/>
              </a:solidFill>
              <a:latin typeface="Cambria Math"/>
              <a:ea typeface="Cambria Math"/>
              <a:cs typeface="Cambria Math"/>
              <a:sym typeface="Cambria Math"/>
            </a:endParaRPr>
          </a:p>
          <a:p>
            <a:pPr marL="914400" lvl="1" indent="-374650" algn="l" rtl="0">
              <a:spcBef>
                <a:spcPts val="0"/>
              </a:spcBef>
              <a:spcAft>
                <a:spcPts val="0"/>
              </a:spcAft>
              <a:buClr>
                <a:schemeClr val="dk1"/>
              </a:buClr>
              <a:buSzPts val="2300"/>
              <a:buChar char="○"/>
            </a:pPr>
            <a:r>
              <a:rPr lang="en-US" sz="2300">
                <a:solidFill>
                  <a:schemeClr val="dk1"/>
                </a:solidFill>
              </a:rPr>
              <a:t>Body temperature </a:t>
            </a:r>
            <a:r>
              <a:rPr lang="en-US" sz="2300" b="1" i="1">
                <a:solidFill>
                  <a:schemeClr val="dk1"/>
                </a:solidFill>
                <a:latin typeface="Cambria Math"/>
                <a:ea typeface="Cambria Math"/>
                <a:cs typeface="Cambria Math"/>
                <a:sym typeface="Cambria Math"/>
              </a:rPr>
              <a:t>T</a:t>
            </a:r>
            <a:r>
              <a:rPr lang="en-US" sz="2300" b="1" i="1" baseline="-25000">
                <a:solidFill>
                  <a:schemeClr val="dk1"/>
                </a:solidFill>
                <a:latin typeface="Cambria Math"/>
                <a:ea typeface="Cambria Math"/>
                <a:cs typeface="Cambria Math"/>
                <a:sym typeface="Cambria Math"/>
              </a:rPr>
              <a:t>b</a:t>
            </a:r>
            <a:endParaRPr sz="2300" b="1" i="1">
              <a:solidFill>
                <a:schemeClr val="dk1"/>
              </a:solidFill>
              <a:latin typeface="Cambria Math"/>
              <a:ea typeface="Cambria Math"/>
              <a:cs typeface="Cambria Math"/>
              <a:sym typeface="Cambria Math"/>
            </a:endParaRPr>
          </a:p>
          <a:p>
            <a:pPr marL="914400" lvl="1" indent="-374650" algn="l" rtl="0">
              <a:spcBef>
                <a:spcPts val="0"/>
              </a:spcBef>
              <a:spcAft>
                <a:spcPts val="0"/>
              </a:spcAft>
              <a:buClr>
                <a:schemeClr val="dk1"/>
              </a:buClr>
              <a:buSzPts val="2300"/>
              <a:buChar char="○"/>
            </a:pPr>
            <a:r>
              <a:rPr lang="en-US" sz="2300">
                <a:solidFill>
                  <a:schemeClr val="dk1"/>
                </a:solidFill>
              </a:rPr>
              <a:t>Specific heat capacity </a:t>
            </a:r>
            <a:r>
              <a:rPr lang="en-US" sz="2300" b="1" i="1">
                <a:solidFill>
                  <a:schemeClr val="dk1"/>
                </a:solidFill>
                <a:latin typeface="Cambria Math"/>
                <a:ea typeface="Cambria Math"/>
                <a:cs typeface="Cambria Math"/>
                <a:sym typeface="Cambria Math"/>
              </a:rPr>
              <a:t>c</a:t>
            </a:r>
            <a:r>
              <a:rPr lang="en-US" sz="2300" b="1" i="1" baseline="-25000">
                <a:solidFill>
                  <a:schemeClr val="dk1"/>
                </a:solidFill>
                <a:latin typeface="Cambria Math"/>
                <a:ea typeface="Cambria Math"/>
                <a:cs typeface="Cambria Math"/>
                <a:sym typeface="Cambria Math"/>
              </a:rPr>
              <a:t>p</a:t>
            </a:r>
            <a:endParaRPr sz="2300">
              <a:solidFill>
                <a:schemeClr val="dk1"/>
              </a:solidFill>
            </a:endParaRPr>
          </a:p>
        </p:txBody>
      </p:sp>
      <p:sp>
        <p:nvSpPr>
          <p:cNvPr id="1518" name="Google Shape;1518;g10276ee990b_0_17"/>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519" name="Google Shape;1519;g10276ee990b_0_17"/>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520" name="Google Shape;1520;g10276ee990b_0_17"/>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521" name="Google Shape;1521;g10276ee990b_0_17"/>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522" name="Google Shape;1522;g10276ee990b_0_17"/>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523" name="Google Shape;1523;g10276ee990b_0_17"/>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524" name="Google Shape;1524;g10276ee990b_0_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742463" y="4230738"/>
            <a:ext cx="2019275" cy="1330875"/>
          </a:xfrm>
          <a:prstGeom prst="rect">
            <a:avLst/>
          </a:prstGeom>
          <a:noFill/>
          <a:ln>
            <a:noFill/>
          </a:ln>
        </p:spPr>
      </p:pic>
      <p:pic>
        <p:nvPicPr>
          <p:cNvPr id="1525" name="Google Shape;1525;g10276ee990b_0_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360588" y="5169750"/>
            <a:ext cx="1813774" cy="822000"/>
          </a:xfrm>
          <a:prstGeom prst="rect">
            <a:avLst/>
          </a:prstGeom>
          <a:noFill/>
          <a:ln>
            <a:noFill/>
          </a:ln>
        </p:spPr>
      </p:pic>
      <p:pic>
        <p:nvPicPr>
          <p:cNvPr id="1526" name="Google Shape;1526;g10276ee990b_0_1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03550" y="3867650"/>
            <a:ext cx="2527850" cy="664125"/>
          </a:xfrm>
          <a:prstGeom prst="rect">
            <a:avLst/>
          </a:prstGeom>
          <a:noFill/>
          <a:ln>
            <a:noFill/>
          </a:ln>
        </p:spPr>
      </p:pic>
      <p:cxnSp>
        <p:nvCxnSpPr>
          <p:cNvPr id="1527" name="Google Shape;1527;g10276ee990b_0_17"/>
          <p:cNvCxnSpPr/>
          <p:nvPr/>
        </p:nvCxnSpPr>
        <p:spPr>
          <a:xfrm>
            <a:off x="3261925" y="4495813"/>
            <a:ext cx="11100" cy="631200"/>
          </a:xfrm>
          <a:prstGeom prst="straightConnector1">
            <a:avLst/>
          </a:prstGeom>
          <a:noFill/>
          <a:ln w="38100" cap="flat" cmpd="sng">
            <a:solidFill>
              <a:srgbClr val="FF0000"/>
            </a:solidFill>
            <a:prstDash val="solid"/>
            <a:round/>
            <a:headEnd type="none" w="med" len="med"/>
            <a:tailEnd type="triangle" w="med" len="med"/>
          </a:ln>
        </p:spPr>
      </p:cxnSp>
      <p:sp>
        <p:nvSpPr>
          <p:cNvPr id="1528" name="Google Shape;1528;g10276ee990b_0_17"/>
          <p:cNvSpPr/>
          <p:nvPr/>
        </p:nvSpPr>
        <p:spPr>
          <a:xfrm>
            <a:off x="9025500" y="4198375"/>
            <a:ext cx="2743200" cy="16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g10276ee990b_0_17"/>
          <p:cNvSpPr txBox="1"/>
          <p:nvPr/>
        </p:nvSpPr>
        <p:spPr>
          <a:xfrm>
            <a:off x="8987125" y="5772725"/>
            <a:ext cx="2922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i="1">
                <a:solidFill>
                  <a:schemeClr val="dk1"/>
                </a:solidFill>
              </a:rPr>
              <a:t>Face normal to freestream</a:t>
            </a:r>
            <a:endParaRPr sz="1700" b="1" i="1">
              <a:solidFill>
                <a:schemeClr val="dk1"/>
              </a:solidFill>
            </a:endParaRPr>
          </a:p>
        </p:txBody>
      </p:sp>
      <p:cxnSp>
        <p:nvCxnSpPr>
          <p:cNvPr id="1530" name="Google Shape;1530;g10276ee990b_0_17"/>
          <p:cNvCxnSpPr/>
          <p:nvPr/>
        </p:nvCxnSpPr>
        <p:spPr>
          <a:xfrm>
            <a:off x="9025500" y="4974163"/>
            <a:ext cx="1382700" cy="0"/>
          </a:xfrm>
          <a:prstGeom prst="straightConnector1">
            <a:avLst/>
          </a:prstGeom>
          <a:noFill/>
          <a:ln w="38100" cap="flat" cmpd="sng">
            <a:solidFill>
              <a:srgbClr val="FF0000"/>
            </a:solidFill>
            <a:prstDash val="solid"/>
            <a:round/>
            <a:headEnd type="none" w="med" len="med"/>
            <a:tailEnd type="oval" w="med" len="med"/>
          </a:ln>
        </p:spPr>
      </p:cxnSp>
      <p:cxnSp>
        <p:nvCxnSpPr>
          <p:cNvPr id="1531" name="Google Shape;1531;g10276ee990b_0_17"/>
          <p:cNvCxnSpPr/>
          <p:nvPr/>
        </p:nvCxnSpPr>
        <p:spPr>
          <a:xfrm>
            <a:off x="11766025" y="4036825"/>
            <a:ext cx="0" cy="1718700"/>
          </a:xfrm>
          <a:prstGeom prst="straightConnector1">
            <a:avLst/>
          </a:prstGeom>
          <a:noFill/>
          <a:ln w="38100" cap="flat" cmpd="sng">
            <a:solidFill>
              <a:schemeClr val="dk1"/>
            </a:solidFill>
            <a:prstDash val="solid"/>
            <a:round/>
            <a:headEnd type="oval" w="med" len="med"/>
            <a:tailEnd type="oval" w="med" len="med"/>
          </a:ln>
        </p:spPr>
      </p:cxnSp>
      <p:sp>
        <p:nvSpPr>
          <p:cNvPr id="1532" name="Google Shape;1532;g10276ee990b_0_17"/>
          <p:cNvSpPr txBox="1"/>
          <p:nvPr/>
        </p:nvSpPr>
        <p:spPr>
          <a:xfrm>
            <a:off x="10972800" y="4753675"/>
            <a:ext cx="795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2.5 in</a:t>
            </a:r>
            <a:endParaRPr sz="1800"/>
          </a:p>
        </p:txBody>
      </p:sp>
      <p:cxnSp>
        <p:nvCxnSpPr>
          <p:cNvPr id="1533" name="Google Shape;1533;g10276ee990b_0_17"/>
          <p:cNvCxnSpPr/>
          <p:nvPr/>
        </p:nvCxnSpPr>
        <p:spPr>
          <a:xfrm flipH="1">
            <a:off x="8989825" y="5793950"/>
            <a:ext cx="2776200" cy="16800"/>
          </a:xfrm>
          <a:prstGeom prst="straightConnector1">
            <a:avLst/>
          </a:prstGeom>
          <a:noFill/>
          <a:ln w="38100" cap="flat" cmpd="sng">
            <a:solidFill>
              <a:schemeClr val="dk1"/>
            </a:solidFill>
            <a:prstDash val="solid"/>
            <a:round/>
            <a:headEnd type="oval" w="med" len="med"/>
            <a:tailEnd type="oval" w="med" len="med"/>
          </a:ln>
        </p:spPr>
      </p:cxnSp>
      <p:sp>
        <p:nvSpPr>
          <p:cNvPr id="1534" name="Google Shape;1534;g10276ee990b_0_17"/>
          <p:cNvSpPr txBox="1"/>
          <p:nvPr/>
        </p:nvSpPr>
        <p:spPr>
          <a:xfrm>
            <a:off x="10123525" y="5349888"/>
            <a:ext cx="649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t>3 in</a:t>
            </a:r>
            <a:endParaRPr sz="1800"/>
          </a:p>
        </p:txBody>
      </p:sp>
      <p:cxnSp>
        <p:nvCxnSpPr>
          <p:cNvPr id="1535" name="Google Shape;1535;g10276ee990b_0_17"/>
          <p:cNvCxnSpPr>
            <a:endCxn id="1536" idx="0"/>
          </p:cNvCxnSpPr>
          <p:nvPr/>
        </p:nvCxnSpPr>
        <p:spPr>
          <a:xfrm>
            <a:off x="10136550" y="3802750"/>
            <a:ext cx="149700" cy="683400"/>
          </a:xfrm>
          <a:prstGeom prst="straightConnector1">
            <a:avLst/>
          </a:prstGeom>
          <a:noFill/>
          <a:ln w="38100" cap="flat" cmpd="sng">
            <a:solidFill>
              <a:srgbClr val="FF0000"/>
            </a:solidFill>
            <a:prstDash val="solid"/>
            <a:round/>
            <a:headEnd type="none" w="med" len="med"/>
            <a:tailEnd type="triangle" w="med" len="med"/>
          </a:ln>
        </p:spPr>
      </p:cxnSp>
      <p:sp>
        <p:nvSpPr>
          <p:cNvPr id="1536" name="Google Shape;1536;g10276ee990b_0_17"/>
          <p:cNvSpPr txBox="1"/>
          <p:nvPr/>
        </p:nvSpPr>
        <p:spPr>
          <a:xfrm>
            <a:off x="9888300" y="4486150"/>
            <a:ext cx="795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1.5 in</a:t>
            </a:r>
            <a:endParaRPr sz="1800" b="1"/>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gcf9d8b16cc_2_0"/>
          <p:cNvSpPr txBox="1">
            <a:spLocks noGrp="1"/>
          </p:cNvSpPr>
          <p:nvPr>
            <p:ph type="title"/>
          </p:nvPr>
        </p:nvSpPr>
        <p:spPr>
          <a:xfrm>
            <a:off x="5124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Reentry: Stagnation/Air Temperature</a:t>
            </a:r>
            <a:endParaRPr sz="4000"/>
          </a:p>
        </p:txBody>
      </p:sp>
      <p:sp>
        <p:nvSpPr>
          <p:cNvPr id="1543" name="Google Shape;1543;gcf9d8b16cc_2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93</a:t>
            </a:fld>
            <a:endParaRPr/>
          </a:p>
        </p:txBody>
      </p:sp>
      <p:sp>
        <p:nvSpPr>
          <p:cNvPr id="1544" name="Google Shape;1544;gcf9d8b16cc_2_0"/>
          <p:cNvSpPr txBox="1"/>
          <p:nvPr/>
        </p:nvSpPr>
        <p:spPr>
          <a:xfrm>
            <a:off x="512400" y="1248475"/>
            <a:ext cx="5297400" cy="6027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rPr>
              <a:t>Stagnation Temperature vs. Time</a:t>
            </a: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i="1">
              <a:latin typeface="Cambria Math"/>
              <a:ea typeface="Cambria Math"/>
              <a:cs typeface="Cambria Math"/>
              <a:sym typeface="Cambria Math"/>
            </a:endParaRPr>
          </a:p>
          <a:p>
            <a:pPr marL="0" lvl="0" indent="0" algn="l" rtl="0">
              <a:spcBef>
                <a:spcPts val="0"/>
              </a:spcBef>
              <a:spcAft>
                <a:spcPts val="0"/>
              </a:spcAft>
              <a:buNone/>
            </a:pPr>
            <a:endParaRPr sz="2300">
              <a:solidFill>
                <a:schemeClr val="dk1"/>
              </a:solidFill>
            </a:endParaRPr>
          </a:p>
        </p:txBody>
      </p:sp>
      <p:sp>
        <p:nvSpPr>
          <p:cNvPr id="1545" name="Google Shape;1545;gcf9d8b16cc_2_0"/>
          <p:cNvSpPr txBox="1"/>
          <p:nvPr/>
        </p:nvSpPr>
        <p:spPr>
          <a:xfrm>
            <a:off x="6335700" y="1248475"/>
            <a:ext cx="5707500" cy="6027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rPr>
              <a:t>Stagnation Temperature vs. Altitude</a:t>
            </a:r>
            <a:endParaRPr>
              <a:latin typeface="Calibri"/>
              <a:ea typeface="Calibri"/>
              <a:cs typeface="Calibri"/>
              <a:sym typeface="Calibri"/>
            </a:endParaRPr>
          </a:p>
        </p:txBody>
      </p:sp>
      <p:pic>
        <p:nvPicPr>
          <p:cNvPr id="1546" name="Google Shape;1546;gcf9d8b16cc_2_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335699" y="1739681"/>
            <a:ext cx="5707500" cy="4280619"/>
          </a:xfrm>
          <a:prstGeom prst="rect">
            <a:avLst/>
          </a:prstGeom>
          <a:noFill/>
          <a:ln>
            <a:noFill/>
          </a:ln>
        </p:spPr>
      </p:pic>
      <p:pic>
        <p:nvPicPr>
          <p:cNvPr id="1547" name="Google Shape;1547;gcf9d8b16cc_2_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07350" y="1739675"/>
            <a:ext cx="5707500" cy="42806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pic>
        <p:nvPicPr>
          <p:cNvPr id="1553" name="Google Shape;1553;g10200993643_0_2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2050" y="1116325"/>
            <a:ext cx="3114299" cy="4841077"/>
          </a:xfrm>
          <a:prstGeom prst="rect">
            <a:avLst/>
          </a:prstGeom>
          <a:noFill/>
          <a:ln>
            <a:noFill/>
          </a:ln>
        </p:spPr>
      </p:pic>
      <p:sp>
        <p:nvSpPr>
          <p:cNvPr id="1554" name="Google Shape;1554;g10200993643_0_285"/>
          <p:cNvSpPr txBox="1">
            <a:spLocks noGrp="1"/>
          </p:cNvSpPr>
          <p:nvPr>
            <p:ph type="title"/>
          </p:nvPr>
        </p:nvSpPr>
        <p:spPr>
          <a:xfrm>
            <a:off x="826700" y="195524"/>
            <a:ext cx="10515600" cy="988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Reentry: No Enclosure</a:t>
            </a:r>
            <a:endParaRPr sz="4000"/>
          </a:p>
        </p:txBody>
      </p:sp>
      <p:sp>
        <p:nvSpPr>
          <p:cNvPr id="1555" name="Google Shape;1555;g10200993643_0_28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
        <p:nvSpPr>
          <p:cNvPr id="1556" name="Google Shape;1556;g10200993643_0_285"/>
          <p:cNvSpPr txBox="1"/>
          <p:nvPr/>
        </p:nvSpPr>
        <p:spPr>
          <a:xfrm>
            <a:off x="4141425" y="1184325"/>
            <a:ext cx="7962600" cy="2662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US" sz="2300"/>
              <a:t>CCEC is a blunt body</a:t>
            </a:r>
            <a:endParaRPr sz="2300"/>
          </a:p>
          <a:p>
            <a:pPr marL="914400" lvl="1" indent="-374650" algn="l" rtl="0">
              <a:spcBef>
                <a:spcPts val="0"/>
              </a:spcBef>
              <a:spcAft>
                <a:spcPts val="0"/>
              </a:spcAft>
              <a:buSzPts val="2300"/>
              <a:buChar char="○"/>
            </a:pPr>
            <a:r>
              <a:rPr lang="en-US" sz="2300"/>
              <a:t>When supersonic, a </a:t>
            </a:r>
            <a:r>
              <a:rPr lang="en-US" sz="2300" b="1"/>
              <a:t>bow shock </a:t>
            </a:r>
            <a:r>
              <a:rPr lang="en-US" sz="2300"/>
              <a:t>forms</a:t>
            </a:r>
            <a:endParaRPr sz="2300"/>
          </a:p>
          <a:p>
            <a:pPr marL="457200" lvl="0" indent="-374650" algn="l" rtl="0">
              <a:spcBef>
                <a:spcPts val="0"/>
              </a:spcBef>
              <a:spcAft>
                <a:spcPts val="0"/>
              </a:spcAft>
              <a:buSzPts val="2300"/>
              <a:buChar char="●"/>
            </a:pPr>
            <a:r>
              <a:rPr lang="en-US" sz="2300">
                <a:solidFill>
                  <a:schemeClr val="dk1"/>
                </a:solidFill>
              </a:rPr>
              <a:t>Most kinetic energy is transferred to blunt body wake, rather than convected to surface</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Maximum temperatures (</a:t>
            </a:r>
            <a:r>
              <a:rPr lang="en-US" sz="2300" b="1">
                <a:solidFill>
                  <a:srgbClr val="FF0000"/>
                </a:solidFill>
              </a:rPr>
              <a:t>60 - 130°F</a:t>
            </a:r>
            <a:r>
              <a:rPr lang="en-US" sz="2300">
                <a:solidFill>
                  <a:schemeClr val="dk1"/>
                </a:solidFill>
              </a:rPr>
              <a:t>) occur on face normal to freestream velocity</a:t>
            </a:r>
            <a:endParaRPr sz="2300">
              <a:solidFill>
                <a:schemeClr val="dk1"/>
              </a:solidFill>
            </a:endParaRPr>
          </a:p>
          <a:p>
            <a:pPr marL="0" lvl="0" indent="0" algn="l" rtl="0">
              <a:spcBef>
                <a:spcPts val="0"/>
              </a:spcBef>
              <a:spcAft>
                <a:spcPts val="0"/>
              </a:spcAft>
              <a:buNone/>
            </a:pPr>
            <a:endParaRPr sz="2300" b="1">
              <a:solidFill>
                <a:schemeClr val="dk1"/>
              </a:solidFill>
            </a:endParaRPr>
          </a:p>
        </p:txBody>
      </p:sp>
      <p:sp>
        <p:nvSpPr>
          <p:cNvPr id="1557" name="Google Shape;1557;g10200993643_0_285"/>
          <p:cNvSpPr txBox="1"/>
          <p:nvPr/>
        </p:nvSpPr>
        <p:spPr>
          <a:xfrm>
            <a:off x="4141425" y="5404188"/>
            <a:ext cx="1735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t>Bow shock</a:t>
            </a:r>
            <a:endParaRPr sz="1900" b="1"/>
          </a:p>
        </p:txBody>
      </p:sp>
      <p:cxnSp>
        <p:nvCxnSpPr>
          <p:cNvPr id="1558" name="Google Shape;1558;g10200993643_0_285"/>
          <p:cNvCxnSpPr>
            <a:endCxn id="1557" idx="1"/>
          </p:cNvCxnSpPr>
          <p:nvPr/>
        </p:nvCxnSpPr>
        <p:spPr>
          <a:xfrm>
            <a:off x="2627325" y="5089788"/>
            <a:ext cx="1514100" cy="552900"/>
          </a:xfrm>
          <a:prstGeom prst="straightConnector1">
            <a:avLst/>
          </a:prstGeom>
          <a:noFill/>
          <a:ln w="38100" cap="flat" cmpd="sng">
            <a:solidFill>
              <a:srgbClr val="035EFF"/>
            </a:solidFill>
            <a:prstDash val="solid"/>
            <a:round/>
            <a:headEnd type="triangle" w="med" len="med"/>
            <a:tailEnd type="none" w="med" len="med"/>
          </a:ln>
        </p:spPr>
      </p:cxnSp>
      <p:sp>
        <p:nvSpPr>
          <p:cNvPr id="1559" name="Google Shape;1559;g10200993643_0_285"/>
          <p:cNvSpPr txBox="1"/>
          <p:nvPr/>
        </p:nvSpPr>
        <p:spPr>
          <a:xfrm>
            <a:off x="4106463" y="4571388"/>
            <a:ext cx="22476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t>Location of max temperature</a:t>
            </a:r>
            <a:endParaRPr sz="1900" b="1"/>
          </a:p>
        </p:txBody>
      </p:sp>
      <p:cxnSp>
        <p:nvCxnSpPr>
          <p:cNvPr id="1560" name="Google Shape;1560;g10200993643_0_285"/>
          <p:cNvCxnSpPr>
            <a:stCxn id="1559" idx="1"/>
          </p:cNvCxnSpPr>
          <p:nvPr/>
        </p:nvCxnSpPr>
        <p:spPr>
          <a:xfrm rot="10800000">
            <a:off x="2561463" y="4478238"/>
            <a:ext cx="1545000" cy="4779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g10356787d65_0_0"/>
          <p:cNvSpPr txBox="1">
            <a:spLocks noGrp="1"/>
          </p:cNvSpPr>
          <p:nvPr>
            <p:ph type="title"/>
          </p:nvPr>
        </p:nvSpPr>
        <p:spPr>
          <a:xfrm>
            <a:off x="5124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Reentry: Deceleration</a:t>
            </a:r>
            <a:endParaRPr sz="4000"/>
          </a:p>
        </p:txBody>
      </p:sp>
      <p:sp>
        <p:nvSpPr>
          <p:cNvPr id="1567" name="Google Shape;1567;g10356787d65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sp>
        <p:nvSpPr>
          <p:cNvPr id="1568" name="Google Shape;1568;g10356787d65_0_0"/>
          <p:cNvSpPr txBox="1"/>
          <p:nvPr/>
        </p:nvSpPr>
        <p:spPr>
          <a:xfrm>
            <a:off x="512400" y="1438050"/>
            <a:ext cx="5951100" cy="25317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rPr>
              <a:t>Deceleration of CCEC</a:t>
            </a:r>
            <a:endParaRPr sz="2300" b="1">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Velocity </a:t>
            </a:r>
            <a:r>
              <a:rPr lang="en-US" sz="2300" b="1" i="1">
                <a:solidFill>
                  <a:schemeClr val="dk1"/>
                </a:solidFill>
                <a:latin typeface="Cambria Math"/>
                <a:ea typeface="Cambria Math"/>
                <a:cs typeface="Cambria Math"/>
                <a:sym typeface="Cambria Math"/>
              </a:rPr>
              <a:t>V (ft/s)</a:t>
            </a:r>
            <a:endParaRPr sz="2300" b="1" i="1">
              <a:solidFill>
                <a:schemeClr val="dk1"/>
              </a:solidFill>
              <a:latin typeface="Cambria Math"/>
              <a:ea typeface="Cambria Math"/>
              <a:cs typeface="Cambria Math"/>
              <a:sym typeface="Cambria Math"/>
            </a:endParaRPr>
          </a:p>
          <a:p>
            <a:pPr marL="914400" lvl="1" indent="-374650" algn="l" rtl="0">
              <a:spcBef>
                <a:spcPts val="0"/>
              </a:spcBef>
              <a:spcAft>
                <a:spcPts val="0"/>
              </a:spcAft>
              <a:buClr>
                <a:schemeClr val="dk1"/>
              </a:buClr>
              <a:buSzPts val="2300"/>
              <a:buChar char="○"/>
            </a:pPr>
            <a:r>
              <a:rPr lang="en-US" sz="2300">
                <a:solidFill>
                  <a:schemeClr val="dk1"/>
                </a:solidFill>
              </a:rPr>
              <a:t>Flight path angle </a:t>
            </a:r>
            <a:r>
              <a:rPr lang="en-US" sz="2300" b="1" i="1">
                <a:solidFill>
                  <a:schemeClr val="dk1"/>
                </a:solidFill>
              </a:rPr>
              <a:t>𝛾</a:t>
            </a:r>
            <a:r>
              <a:rPr lang="en-US" sz="2300" b="1" i="1" baseline="-25000">
                <a:solidFill>
                  <a:schemeClr val="dk1"/>
                </a:solidFill>
              </a:rPr>
              <a:t>0</a:t>
            </a:r>
            <a:r>
              <a:rPr lang="en-US" sz="2300" b="1" i="1">
                <a:solidFill>
                  <a:schemeClr val="dk1"/>
                </a:solidFill>
              </a:rPr>
              <a:t> = -90°</a:t>
            </a:r>
            <a:endParaRPr sz="2300" b="1" i="1">
              <a:solidFill>
                <a:schemeClr val="dk1"/>
              </a:solidFill>
              <a:latin typeface="Cambria Math"/>
              <a:ea typeface="Cambria Math"/>
              <a:cs typeface="Cambria Math"/>
              <a:sym typeface="Cambria Math"/>
            </a:endParaRPr>
          </a:p>
          <a:p>
            <a:pPr marL="914400" lvl="1" indent="-374650" algn="l" rtl="0">
              <a:spcBef>
                <a:spcPts val="0"/>
              </a:spcBef>
              <a:spcAft>
                <a:spcPts val="0"/>
              </a:spcAft>
              <a:buClr>
                <a:schemeClr val="dk1"/>
              </a:buClr>
              <a:buSzPts val="2300"/>
              <a:buChar char="○"/>
            </a:pPr>
            <a:r>
              <a:rPr lang="en-US" sz="2300">
                <a:solidFill>
                  <a:schemeClr val="dk1"/>
                </a:solidFill>
              </a:rPr>
              <a:t>Acceleration of gravity </a:t>
            </a:r>
            <a:r>
              <a:rPr lang="en-US" sz="2300" b="1" i="1">
                <a:solidFill>
                  <a:schemeClr val="dk1"/>
                </a:solidFill>
              </a:rPr>
              <a:t>g = 32.2 ft/s</a:t>
            </a:r>
            <a:r>
              <a:rPr lang="en-US" sz="2300" b="1" i="1" baseline="30000">
                <a:solidFill>
                  <a:schemeClr val="dk1"/>
                </a:solidFill>
              </a:rPr>
              <a:t>2</a:t>
            </a:r>
            <a:endParaRPr sz="2300" b="1" i="1">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Constant </a:t>
            </a:r>
            <a:r>
              <a:rPr lang="en-US" sz="2300" b="1" i="1">
                <a:solidFill>
                  <a:schemeClr val="dk1"/>
                </a:solidFill>
              </a:rPr>
              <a:t>e ~ 2.7183</a:t>
            </a:r>
            <a:endParaRPr sz="2300" b="1" i="1">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Scaling factor </a:t>
            </a:r>
            <a:r>
              <a:rPr lang="en-US" sz="2300" b="1" i="1">
                <a:solidFill>
                  <a:schemeClr val="dk1"/>
                </a:solidFill>
              </a:rPr>
              <a:t>ᾶ ~ 4.199⨉10</a:t>
            </a:r>
            <a:r>
              <a:rPr lang="en-US" sz="2300" b="1" i="1" baseline="30000">
                <a:solidFill>
                  <a:schemeClr val="dk1"/>
                </a:solidFill>
              </a:rPr>
              <a:t>-5</a:t>
            </a:r>
            <a:r>
              <a:rPr lang="en-US" sz="2300" b="1" i="1">
                <a:solidFill>
                  <a:schemeClr val="dk1"/>
                </a:solidFill>
              </a:rPr>
              <a:t>/ft</a:t>
            </a:r>
            <a:endParaRPr sz="2300" b="1" i="1">
              <a:solidFill>
                <a:schemeClr val="dk1"/>
              </a:solidFill>
            </a:endParaRPr>
          </a:p>
          <a:p>
            <a:pPr marL="0" lvl="0" indent="0" algn="l" rtl="0">
              <a:spcBef>
                <a:spcPts val="0"/>
              </a:spcBef>
              <a:spcAft>
                <a:spcPts val="0"/>
              </a:spcAft>
              <a:buNone/>
            </a:pPr>
            <a:endParaRPr sz="2300" b="1" i="1">
              <a:latin typeface="Cambria Math"/>
              <a:ea typeface="Cambria Math"/>
              <a:cs typeface="Cambria Math"/>
              <a:sym typeface="Cambria Math"/>
            </a:endParaRPr>
          </a:p>
          <a:p>
            <a:pPr marL="0" lvl="0" indent="0" algn="l" rtl="0">
              <a:spcBef>
                <a:spcPts val="0"/>
              </a:spcBef>
              <a:spcAft>
                <a:spcPts val="0"/>
              </a:spcAft>
              <a:buNone/>
            </a:pPr>
            <a:endParaRPr sz="2300">
              <a:solidFill>
                <a:schemeClr val="dk1"/>
              </a:solidFill>
            </a:endParaRPr>
          </a:p>
        </p:txBody>
      </p:sp>
      <p:pic>
        <p:nvPicPr>
          <p:cNvPr id="1569" name="Google Shape;1569;g10356787d65_0_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278100" y="1259300"/>
            <a:ext cx="2278825" cy="823375"/>
          </a:xfrm>
          <a:prstGeom prst="rect">
            <a:avLst/>
          </a:prstGeom>
          <a:noFill/>
          <a:ln>
            <a:noFill/>
          </a:ln>
        </p:spPr>
      </p:pic>
      <p:pic>
        <p:nvPicPr>
          <p:cNvPr id="1570" name="Google Shape;1570;g10356787d65_0_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40900" y="1794012"/>
            <a:ext cx="5753283" cy="4314962"/>
          </a:xfrm>
          <a:prstGeom prst="rect">
            <a:avLst/>
          </a:prstGeom>
          <a:noFill/>
          <a:ln>
            <a:noFill/>
          </a:ln>
        </p:spPr>
      </p:pic>
      <p:sp>
        <p:nvSpPr>
          <p:cNvPr id="1571" name="Google Shape;1571;g10356787d65_0_0"/>
          <p:cNvSpPr txBox="1"/>
          <p:nvPr/>
        </p:nvSpPr>
        <p:spPr>
          <a:xfrm>
            <a:off x="6556925" y="1312350"/>
            <a:ext cx="5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[4]</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g10356787d65_0_20"/>
          <p:cNvSpPr txBox="1">
            <a:spLocks noGrp="1"/>
          </p:cNvSpPr>
          <p:nvPr>
            <p:ph type="title"/>
          </p:nvPr>
        </p:nvSpPr>
        <p:spPr>
          <a:xfrm>
            <a:off x="5124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Reentry: Heating Rate</a:t>
            </a:r>
            <a:endParaRPr sz="4000"/>
          </a:p>
        </p:txBody>
      </p:sp>
      <p:sp>
        <p:nvSpPr>
          <p:cNvPr id="1578" name="Google Shape;1578;g10356787d65_0_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96</a:t>
            </a:fld>
            <a:endParaRPr/>
          </a:p>
        </p:txBody>
      </p:sp>
      <p:sp>
        <p:nvSpPr>
          <p:cNvPr id="1579" name="Google Shape;1579;g10356787d65_0_20"/>
          <p:cNvSpPr txBox="1"/>
          <p:nvPr/>
        </p:nvSpPr>
        <p:spPr>
          <a:xfrm>
            <a:off x="512400" y="1438050"/>
            <a:ext cx="4282500" cy="6027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rPr>
              <a:t>Heating of CCEC vs. Time</a:t>
            </a: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i="1">
              <a:latin typeface="Cambria Math"/>
              <a:ea typeface="Cambria Math"/>
              <a:cs typeface="Cambria Math"/>
              <a:sym typeface="Cambria Math"/>
            </a:endParaRPr>
          </a:p>
          <a:p>
            <a:pPr marL="0" lvl="0" indent="0" algn="l" rtl="0">
              <a:spcBef>
                <a:spcPts val="0"/>
              </a:spcBef>
              <a:spcAft>
                <a:spcPts val="0"/>
              </a:spcAft>
              <a:buNone/>
            </a:pPr>
            <a:endParaRPr sz="2300">
              <a:solidFill>
                <a:schemeClr val="dk1"/>
              </a:solidFill>
            </a:endParaRPr>
          </a:p>
        </p:txBody>
      </p:sp>
      <p:sp>
        <p:nvSpPr>
          <p:cNvPr id="1580" name="Google Shape;1580;g10356787d65_0_20"/>
          <p:cNvSpPr txBox="1"/>
          <p:nvPr/>
        </p:nvSpPr>
        <p:spPr>
          <a:xfrm>
            <a:off x="6359425" y="1438050"/>
            <a:ext cx="4637100" cy="6027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rPr>
              <a:t>Heating of CCEC vs. Altitude</a:t>
            </a:r>
            <a:endParaRPr>
              <a:latin typeface="Calibri"/>
              <a:ea typeface="Calibri"/>
              <a:cs typeface="Calibri"/>
              <a:sym typeface="Calibri"/>
            </a:endParaRPr>
          </a:p>
        </p:txBody>
      </p:sp>
      <p:pic>
        <p:nvPicPr>
          <p:cNvPr id="1581" name="Google Shape;1581;g10356787d65_0_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24387" y="1895775"/>
            <a:ext cx="5486275" cy="4114725"/>
          </a:xfrm>
          <a:prstGeom prst="rect">
            <a:avLst/>
          </a:prstGeom>
          <a:noFill/>
          <a:ln>
            <a:noFill/>
          </a:ln>
        </p:spPr>
      </p:pic>
      <p:pic>
        <p:nvPicPr>
          <p:cNvPr id="1582" name="Google Shape;1582;g10356787d65_0_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98988" y="1948512"/>
            <a:ext cx="5345634" cy="400925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g102dc9a9743_0_2"/>
          <p:cNvSpPr txBox="1">
            <a:spLocks noGrp="1"/>
          </p:cNvSpPr>
          <p:nvPr>
            <p:ph type="title"/>
          </p:nvPr>
        </p:nvSpPr>
        <p:spPr>
          <a:xfrm>
            <a:off x="5124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Reentry: Velocity/Mach Number</a:t>
            </a:r>
            <a:endParaRPr sz="4000"/>
          </a:p>
        </p:txBody>
      </p:sp>
      <p:sp>
        <p:nvSpPr>
          <p:cNvPr id="1589" name="Google Shape;1589;g102dc9a9743_0_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97</a:t>
            </a:fld>
            <a:endParaRPr/>
          </a:p>
        </p:txBody>
      </p:sp>
      <p:sp>
        <p:nvSpPr>
          <p:cNvPr id="1590" name="Google Shape;1590;g102dc9a9743_0_2"/>
          <p:cNvSpPr txBox="1"/>
          <p:nvPr/>
        </p:nvSpPr>
        <p:spPr>
          <a:xfrm>
            <a:off x="512400" y="1438050"/>
            <a:ext cx="4282500" cy="6027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rPr>
              <a:t>CCEC Velocity vs. Time</a:t>
            </a: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i="1">
              <a:latin typeface="Cambria Math"/>
              <a:ea typeface="Cambria Math"/>
              <a:cs typeface="Cambria Math"/>
              <a:sym typeface="Cambria Math"/>
            </a:endParaRPr>
          </a:p>
          <a:p>
            <a:pPr marL="0" lvl="0" indent="0" algn="l" rtl="0">
              <a:spcBef>
                <a:spcPts val="0"/>
              </a:spcBef>
              <a:spcAft>
                <a:spcPts val="0"/>
              </a:spcAft>
              <a:buNone/>
            </a:pPr>
            <a:endParaRPr sz="2300">
              <a:solidFill>
                <a:schemeClr val="dk1"/>
              </a:solidFill>
            </a:endParaRPr>
          </a:p>
        </p:txBody>
      </p:sp>
      <p:sp>
        <p:nvSpPr>
          <p:cNvPr id="1591" name="Google Shape;1591;g102dc9a9743_0_2"/>
          <p:cNvSpPr txBox="1"/>
          <p:nvPr/>
        </p:nvSpPr>
        <p:spPr>
          <a:xfrm>
            <a:off x="6359425" y="1438050"/>
            <a:ext cx="4825200" cy="6027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US" sz="2300" b="1">
                <a:solidFill>
                  <a:schemeClr val="dk1"/>
                </a:solidFill>
              </a:rPr>
              <a:t>CCEC Mach Number vs. Time</a:t>
            </a:r>
            <a:endParaRPr>
              <a:latin typeface="Calibri"/>
              <a:ea typeface="Calibri"/>
              <a:cs typeface="Calibri"/>
              <a:sym typeface="Calibri"/>
            </a:endParaRPr>
          </a:p>
        </p:txBody>
      </p:sp>
      <p:pic>
        <p:nvPicPr>
          <p:cNvPr id="1592" name="Google Shape;1592;g102dc9a9743_0_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9225" y="1929175"/>
            <a:ext cx="5508700" cy="4131525"/>
          </a:xfrm>
          <a:prstGeom prst="rect">
            <a:avLst/>
          </a:prstGeom>
          <a:noFill/>
          <a:ln>
            <a:noFill/>
          </a:ln>
        </p:spPr>
      </p:pic>
      <p:pic>
        <p:nvPicPr>
          <p:cNvPr id="1593" name="Google Shape;1593;g102dc9a9743_0_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87713" y="1929175"/>
            <a:ext cx="5347734" cy="401080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g10251d0f55a_1_10"/>
          <p:cNvSpPr txBox="1">
            <a:spLocks noGrp="1"/>
          </p:cNvSpPr>
          <p:nvPr>
            <p:ph type="title"/>
          </p:nvPr>
        </p:nvSpPr>
        <p:spPr>
          <a:xfrm>
            <a:off x="838200" y="184374"/>
            <a:ext cx="10515600" cy="98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Landing </a:t>
            </a:r>
            <a:endParaRPr sz="2800"/>
          </a:p>
        </p:txBody>
      </p:sp>
      <p:sp>
        <p:nvSpPr>
          <p:cNvPr id="1600" name="Google Shape;1600;g10251d0f55a_1_1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98</a:t>
            </a:fld>
            <a:endParaRPr/>
          </a:p>
        </p:txBody>
      </p:sp>
      <p:sp>
        <p:nvSpPr>
          <p:cNvPr id="1601" name="Google Shape;1601;g10251d0f55a_1_10"/>
          <p:cNvSpPr txBox="1"/>
          <p:nvPr/>
        </p:nvSpPr>
        <p:spPr>
          <a:xfrm>
            <a:off x="838200" y="1020775"/>
            <a:ext cx="10515600" cy="503400"/>
          </a:xfrm>
          <a:prstGeom prst="rect">
            <a:avLst/>
          </a:prstGeom>
          <a:solidFill>
            <a:srgbClr val="888888"/>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lt1"/>
                </a:solidFill>
              </a:rPr>
              <a:t>No longer within the scope of the project.</a:t>
            </a:r>
            <a:endParaRPr sz="900">
              <a:solidFill>
                <a:schemeClr val="lt1"/>
              </a:solidFill>
              <a:latin typeface="Calibri"/>
              <a:ea typeface="Calibri"/>
              <a:cs typeface="Calibri"/>
              <a:sym typeface="Calibri"/>
            </a:endParaRPr>
          </a:p>
        </p:txBody>
      </p:sp>
      <p:sp>
        <p:nvSpPr>
          <p:cNvPr id="1602" name="Google Shape;1602;g10251d0f55a_1_10"/>
          <p:cNvSpPr txBox="1"/>
          <p:nvPr/>
        </p:nvSpPr>
        <p:spPr>
          <a:xfrm>
            <a:off x="826700" y="1614175"/>
            <a:ext cx="5407800" cy="2308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Clr>
                <a:schemeClr val="dk1"/>
              </a:buClr>
              <a:buSzPts val="2300"/>
              <a:buChar char="●"/>
            </a:pPr>
            <a:r>
              <a:rPr lang="en-US" sz="2300" b="1">
                <a:solidFill>
                  <a:schemeClr val="dk1"/>
                </a:solidFill>
                <a:highlight>
                  <a:srgbClr val="CFB87C"/>
                </a:highlight>
              </a:rPr>
              <a:t>Guide rails</a:t>
            </a:r>
            <a:endParaRPr sz="2300" b="1">
              <a:solidFill>
                <a:schemeClr val="dk1"/>
              </a:solidFill>
              <a:highlight>
                <a:srgbClr val="CFB87C"/>
              </a:highlight>
            </a:endParaRPr>
          </a:p>
          <a:p>
            <a:pPr marL="914400" lvl="1" indent="-374650" algn="l" rtl="0">
              <a:spcBef>
                <a:spcPts val="0"/>
              </a:spcBef>
              <a:spcAft>
                <a:spcPts val="0"/>
              </a:spcAft>
              <a:buClr>
                <a:schemeClr val="dk1"/>
              </a:buClr>
              <a:buSzPts val="2300"/>
              <a:buChar char="○"/>
            </a:pPr>
            <a:r>
              <a:rPr lang="en-US" sz="2300">
                <a:solidFill>
                  <a:schemeClr val="dk1"/>
                </a:solidFill>
              </a:rPr>
              <a:t>Ensures reusability of camera</a:t>
            </a:r>
            <a:endParaRPr sz="2300">
              <a:solidFill>
                <a:schemeClr val="dk1"/>
              </a:solidFill>
            </a:endParaRPr>
          </a:p>
          <a:p>
            <a:pPr marL="914400" lvl="1" indent="-374650" algn="l" rtl="0">
              <a:spcBef>
                <a:spcPts val="0"/>
              </a:spcBef>
              <a:spcAft>
                <a:spcPts val="0"/>
              </a:spcAft>
              <a:buClr>
                <a:schemeClr val="dk1"/>
              </a:buClr>
              <a:buSzPts val="2300"/>
              <a:buChar char="○"/>
            </a:pPr>
            <a:r>
              <a:rPr lang="en-US" sz="2300">
                <a:solidFill>
                  <a:schemeClr val="dk1"/>
                </a:solidFill>
              </a:rPr>
              <a:t>Leaving room for a crushable structure and/or parachute/streamers/deployable drag device</a:t>
            </a:r>
            <a:endParaRPr sz="2300">
              <a:solidFill>
                <a:schemeClr val="dk1"/>
              </a:solidFill>
            </a:endParaRPr>
          </a:p>
        </p:txBody>
      </p:sp>
      <p:sp>
        <p:nvSpPr>
          <p:cNvPr id="1603" name="Google Shape;1603;g10251d0f55a_1_1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604" name="Google Shape;1604;g10251d0f55a_1_10"/>
          <p:cNvSpPr/>
          <p:nvPr/>
        </p:nvSpPr>
        <p:spPr>
          <a:xfrm>
            <a:off x="4004100" y="6361750"/>
            <a:ext cx="1093800" cy="354300"/>
          </a:xfrm>
          <a:prstGeom prst="chevron">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605" name="Google Shape;1605;g10251d0f55a_1_10"/>
          <p:cNvSpPr/>
          <p:nvPr/>
        </p:nvSpPr>
        <p:spPr>
          <a:xfrm>
            <a:off x="5097900" y="6361750"/>
            <a:ext cx="18885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606" name="Google Shape;1606;g10251d0f55a_1_1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607" name="Google Shape;1607;g10251d0f55a_1_1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608" name="Google Shape;1608;g10251d0f55a_1_1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pic>
        <p:nvPicPr>
          <p:cNvPr id="1609" name="Google Shape;1609;g10251d0f55a_1_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34550" y="1566350"/>
            <a:ext cx="5756210" cy="439680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g10200993643_1_120"/>
          <p:cNvSpPr txBox="1">
            <a:spLocks noGrp="1"/>
          </p:cNvSpPr>
          <p:nvPr>
            <p:ph type="title"/>
          </p:nvPr>
        </p:nvSpPr>
        <p:spPr>
          <a:xfrm>
            <a:off x="838200" y="18437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Electronic Components </a:t>
            </a:r>
            <a:endParaRPr/>
          </a:p>
        </p:txBody>
      </p:sp>
      <p:sp>
        <p:nvSpPr>
          <p:cNvPr id="1616" name="Google Shape;1616;g10200993643_1_120"/>
          <p:cNvSpPr txBox="1">
            <a:spLocks noGrp="1"/>
          </p:cNvSpPr>
          <p:nvPr>
            <p:ph type="body" idx="1"/>
          </p:nvPr>
        </p:nvSpPr>
        <p:spPr>
          <a:xfrm>
            <a:off x="838200" y="1644870"/>
            <a:ext cx="10515600" cy="4351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a:t>Arduino Nano</a:t>
            </a:r>
            <a:endParaRPr/>
          </a:p>
          <a:p>
            <a:pPr marL="457200" lvl="0" indent="-406400" algn="l" rtl="0">
              <a:spcBef>
                <a:spcPts val="0"/>
              </a:spcBef>
              <a:spcAft>
                <a:spcPts val="0"/>
              </a:spcAft>
              <a:buSzPts val="2800"/>
              <a:buChar char="•"/>
            </a:pPr>
            <a:r>
              <a:rPr lang="en-US"/>
              <a:t>Transistor MOSFET</a:t>
            </a:r>
            <a:endParaRPr/>
          </a:p>
          <a:p>
            <a:pPr marL="457200" lvl="0" indent="-406400" algn="l" rtl="0">
              <a:spcBef>
                <a:spcPts val="0"/>
              </a:spcBef>
              <a:spcAft>
                <a:spcPts val="0"/>
              </a:spcAft>
              <a:buSzPts val="2800"/>
              <a:buChar char="•"/>
            </a:pPr>
            <a:r>
              <a:rPr lang="en-US"/>
              <a:t>LaserPING RangeFinder (x2)</a:t>
            </a:r>
            <a:endParaRPr/>
          </a:p>
          <a:p>
            <a:pPr marL="457200" lvl="0" indent="-406400" algn="l" rtl="0">
              <a:spcBef>
                <a:spcPts val="0"/>
              </a:spcBef>
              <a:spcAft>
                <a:spcPts val="0"/>
              </a:spcAft>
              <a:buSzPts val="2800"/>
              <a:buChar char="•"/>
            </a:pPr>
            <a:r>
              <a:rPr lang="en-US"/>
              <a:t>Battery 9V</a:t>
            </a:r>
            <a:endParaRPr/>
          </a:p>
          <a:p>
            <a:pPr marL="457200" lvl="0" indent="-406400" algn="l" rtl="0">
              <a:spcBef>
                <a:spcPts val="0"/>
              </a:spcBef>
              <a:spcAft>
                <a:spcPts val="0"/>
              </a:spcAft>
              <a:buSzPts val="2800"/>
              <a:buChar char="•"/>
            </a:pPr>
            <a:r>
              <a:rPr lang="en-US"/>
              <a:t>Battery 3V</a:t>
            </a:r>
            <a:endParaRPr/>
          </a:p>
          <a:p>
            <a:pPr marL="457200" lvl="0" indent="-406400" algn="l" rtl="0">
              <a:spcBef>
                <a:spcPts val="0"/>
              </a:spcBef>
              <a:spcAft>
                <a:spcPts val="0"/>
              </a:spcAft>
              <a:buSzPts val="2800"/>
              <a:buChar char="•"/>
            </a:pPr>
            <a:r>
              <a:rPr lang="en-US"/>
              <a:t>Push Solenoids (x2)</a:t>
            </a:r>
            <a:endParaRPr/>
          </a:p>
          <a:p>
            <a:pPr marL="457200" lvl="0" indent="-406400" algn="l" rtl="0">
              <a:spcBef>
                <a:spcPts val="0"/>
              </a:spcBef>
              <a:spcAft>
                <a:spcPts val="0"/>
              </a:spcAft>
              <a:buSzPts val="2800"/>
              <a:buChar char="•"/>
            </a:pPr>
            <a:r>
              <a:rPr lang="en-US"/>
              <a:t>Light Sensor</a:t>
            </a:r>
            <a:endParaRPr/>
          </a:p>
          <a:p>
            <a:pPr marL="0" lvl="0" indent="0" algn="l" rtl="0">
              <a:spcBef>
                <a:spcPts val="1000"/>
              </a:spcBef>
              <a:spcAft>
                <a:spcPts val="0"/>
              </a:spcAft>
              <a:buNone/>
            </a:pPr>
            <a:endParaRPr/>
          </a:p>
        </p:txBody>
      </p:sp>
      <p:sp>
        <p:nvSpPr>
          <p:cNvPr id="1617" name="Google Shape;1617;g10200993643_1_1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99</a:t>
            </a:fld>
            <a:endParaRPr/>
          </a:p>
        </p:txBody>
      </p:sp>
      <p:sp>
        <p:nvSpPr>
          <p:cNvPr id="1618" name="Google Shape;1618;g10200993643_1_120"/>
          <p:cNvSpPr/>
          <p:nvPr/>
        </p:nvSpPr>
        <p:spPr>
          <a:xfrm>
            <a:off x="2971800" y="6361750"/>
            <a:ext cx="1032300" cy="354300"/>
          </a:xfrm>
          <a:prstGeom prst="homePlate">
            <a:avLst>
              <a:gd name="adj" fmla="val 50000"/>
            </a:avLst>
          </a:prstGeom>
          <a:solidFill>
            <a:srgbClr val="BF900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i="0" u="none" strike="noStrike" cap="none">
                <a:solidFill>
                  <a:srgbClr val="000000"/>
                </a:solidFill>
                <a:latin typeface="Arial"/>
                <a:ea typeface="Arial"/>
                <a:cs typeface="Arial"/>
                <a:sym typeface="Arial"/>
              </a:rPr>
              <a:t>Project Overview</a:t>
            </a:r>
            <a:endParaRPr sz="1000" b="1" i="0" u="none" strike="noStrike" cap="none">
              <a:solidFill>
                <a:srgbClr val="000000"/>
              </a:solidFill>
              <a:latin typeface="Arial"/>
              <a:ea typeface="Arial"/>
              <a:cs typeface="Arial"/>
              <a:sym typeface="Arial"/>
            </a:endParaRPr>
          </a:p>
        </p:txBody>
      </p:sp>
      <p:sp>
        <p:nvSpPr>
          <p:cNvPr id="1619" name="Google Shape;1619;g10200993643_1_120"/>
          <p:cNvSpPr/>
          <p:nvPr/>
        </p:nvSpPr>
        <p:spPr>
          <a:xfrm>
            <a:off x="4004100" y="6361750"/>
            <a:ext cx="1093800" cy="354300"/>
          </a:xfrm>
          <a:prstGeom prst="chevron">
            <a:avLst>
              <a:gd name="adj" fmla="val 50000"/>
            </a:avLst>
          </a:prstGeom>
          <a:solidFill>
            <a:srgbClr val="BF9000"/>
          </a:solidFill>
          <a:ln w="76200" cap="flat" cmpd="sng">
            <a:solidFill>
              <a:srgbClr val="035E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Solution</a:t>
            </a:r>
            <a:endParaRPr sz="1000" b="1" i="0" u="none" strike="noStrike" cap="none">
              <a:solidFill>
                <a:srgbClr val="000000"/>
              </a:solidFill>
              <a:latin typeface="Arial"/>
              <a:ea typeface="Arial"/>
              <a:cs typeface="Arial"/>
              <a:sym typeface="Arial"/>
            </a:endParaRPr>
          </a:p>
        </p:txBody>
      </p:sp>
      <p:sp>
        <p:nvSpPr>
          <p:cNvPr id="1620" name="Google Shape;1620;g10200993643_1_120"/>
          <p:cNvSpPr/>
          <p:nvPr/>
        </p:nvSpPr>
        <p:spPr>
          <a:xfrm>
            <a:off x="5097900" y="6361750"/>
            <a:ext cx="1888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Design Requirements &amp; Satisfaction</a:t>
            </a:r>
            <a:endParaRPr sz="1000" b="1" i="0" u="none" strike="noStrike" cap="none">
              <a:solidFill>
                <a:srgbClr val="000000"/>
              </a:solidFill>
              <a:latin typeface="Arial"/>
              <a:ea typeface="Arial"/>
              <a:cs typeface="Arial"/>
              <a:sym typeface="Arial"/>
            </a:endParaRPr>
          </a:p>
        </p:txBody>
      </p:sp>
      <p:sp>
        <p:nvSpPr>
          <p:cNvPr id="1621" name="Google Shape;1621;g10200993643_1_120"/>
          <p:cNvSpPr/>
          <p:nvPr/>
        </p:nvSpPr>
        <p:spPr>
          <a:xfrm>
            <a:off x="69864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Risks</a:t>
            </a:r>
            <a:endParaRPr sz="1000" b="1" i="0" u="none" strike="noStrike" cap="none">
              <a:solidFill>
                <a:srgbClr val="000000"/>
              </a:solidFill>
              <a:latin typeface="Arial"/>
              <a:ea typeface="Arial"/>
              <a:cs typeface="Arial"/>
              <a:sym typeface="Arial"/>
            </a:endParaRPr>
          </a:p>
        </p:txBody>
      </p:sp>
      <p:sp>
        <p:nvSpPr>
          <p:cNvPr id="1622" name="Google Shape;1622;g10200993643_1_120"/>
          <p:cNvSpPr/>
          <p:nvPr/>
        </p:nvSpPr>
        <p:spPr>
          <a:xfrm>
            <a:off x="8403900" y="6361750"/>
            <a:ext cx="14175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Verification &amp; Validation</a:t>
            </a:r>
            <a:endParaRPr sz="1000" b="1" i="0" u="none" strike="noStrike" cap="none">
              <a:solidFill>
                <a:srgbClr val="000000"/>
              </a:solidFill>
              <a:latin typeface="Arial"/>
              <a:ea typeface="Arial"/>
              <a:cs typeface="Arial"/>
              <a:sym typeface="Arial"/>
            </a:endParaRPr>
          </a:p>
        </p:txBody>
      </p:sp>
      <p:sp>
        <p:nvSpPr>
          <p:cNvPr id="1623" name="Google Shape;1623;g10200993643_1_120"/>
          <p:cNvSpPr/>
          <p:nvPr/>
        </p:nvSpPr>
        <p:spPr>
          <a:xfrm>
            <a:off x="9821400" y="6361750"/>
            <a:ext cx="1151400" cy="354300"/>
          </a:xfrm>
          <a:prstGeom prst="chevron">
            <a:avLst>
              <a:gd name="adj" fmla="val 50000"/>
            </a:avLst>
          </a:prstGeom>
          <a:solidFill>
            <a:srgbClr val="BF9000"/>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Project Planning</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6789</Words>
  <Application>Microsoft Office PowerPoint</Application>
  <PresentationFormat>Widescreen</PresentationFormat>
  <Paragraphs>1814</Paragraphs>
  <Slides>104</Slides>
  <Notes>104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Cambria Math</vt:lpstr>
      <vt:lpstr>Roboto</vt:lpstr>
      <vt:lpstr>Arial</vt:lpstr>
      <vt:lpstr>Calibri</vt:lpstr>
      <vt:lpstr>Office Theme</vt:lpstr>
      <vt:lpstr>PowerPoint Presentation</vt:lpstr>
      <vt:lpstr>Presentation Outline</vt:lpstr>
      <vt:lpstr>Project Overview</vt:lpstr>
      <vt:lpstr>SP4CE Motivation</vt:lpstr>
      <vt:lpstr>Mission Statement</vt:lpstr>
      <vt:lpstr>PowerPoint Presentation</vt:lpstr>
      <vt:lpstr>PowerPoint Presentation</vt:lpstr>
      <vt:lpstr>PowerPoint Presentation</vt:lpstr>
      <vt:lpstr>PowerPoint Presentation</vt:lpstr>
      <vt:lpstr>PowerPoint Presentation</vt:lpstr>
      <vt:lpstr>Design Solution</vt:lpstr>
      <vt:lpstr>Design Solution:  Location &amp; Volumetric Reference</vt:lpstr>
      <vt:lpstr>PowerPoint Presentation</vt:lpstr>
      <vt:lpstr>Design Solution:  Ejection</vt:lpstr>
      <vt:lpstr>Design Solution:  Ejection</vt:lpstr>
      <vt:lpstr>Design Solution:  Media Capture</vt:lpstr>
      <vt:lpstr>Design Solution:  Reentry</vt:lpstr>
      <vt:lpstr>Functional Block Diagram</vt:lpstr>
      <vt:lpstr>Electronic Functional Block Diagram</vt:lpstr>
      <vt:lpstr>Critical Project Elements</vt:lpstr>
      <vt:lpstr>Functional Requirements</vt:lpstr>
      <vt:lpstr>Design Requirements &amp; Satisfaction</vt:lpstr>
      <vt:lpstr>Driving Requirements</vt:lpstr>
      <vt:lpstr>Ejection (FR. 2)</vt:lpstr>
      <vt:lpstr>Ejection (FR. 2)</vt:lpstr>
      <vt:lpstr>Ejection (FR. 2)</vt:lpstr>
      <vt:lpstr>Media Capture (FR. 1)</vt:lpstr>
      <vt:lpstr>Media Capture (FR. 1)</vt:lpstr>
      <vt:lpstr>Media Capture (FR. 4)</vt:lpstr>
      <vt:lpstr>Reentry (FR. 5)</vt:lpstr>
      <vt:lpstr>Reentry (FR. 6)</vt:lpstr>
      <vt:lpstr>Reentry (FR. 6)</vt:lpstr>
      <vt:lpstr>Driving Requirements</vt:lpstr>
      <vt:lpstr>Project Risks</vt:lpstr>
      <vt:lpstr>Risk Measurement</vt:lpstr>
      <vt:lpstr>Critical Project Risk 1</vt:lpstr>
      <vt:lpstr>Risk 1 Placement</vt:lpstr>
      <vt:lpstr>Critical Project Risk 2</vt:lpstr>
      <vt:lpstr>Risk 2 Placement</vt:lpstr>
      <vt:lpstr>Critical Project Risk 3</vt:lpstr>
      <vt:lpstr>Risk 3 Placement </vt:lpstr>
      <vt:lpstr>Critical Project Risk 4</vt:lpstr>
      <vt:lpstr>Risk 4 Placement </vt:lpstr>
      <vt:lpstr>Critical Project Risk 5</vt:lpstr>
      <vt:lpstr>Risk 5 Placement </vt:lpstr>
      <vt:lpstr>Critical Project Risk 6</vt:lpstr>
      <vt:lpstr>Risk 6 Placement</vt:lpstr>
      <vt:lpstr>Risk Matrix </vt:lpstr>
      <vt:lpstr>Verification &amp; Validation</vt:lpstr>
      <vt:lpstr>Ejection Verification: Trigger</vt:lpstr>
      <vt:lpstr>Media Capture Verification: Camera Activation</vt:lpstr>
      <vt:lpstr>Media Capture Verification: Rotation Capability</vt:lpstr>
      <vt:lpstr>Media Capture Verification: Resolution Capability</vt:lpstr>
      <vt:lpstr>Reentry Verification: Maximum Temperature</vt:lpstr>
      <vt:lpstr>Thermal Verification: Minimum Temperature</vt:lpstr>
      <vt:lpstr>Ejection Subsystem Validation</vt:lpstr>
      <vt:lpstr>Project Planning</vt:lpstr>
      <vt:lpstr>Major Tests</vt:lpstr>
      <vt:lpstr>Major Tests</vt:lpstr>
      <vt:lpstr>Finance Budget</vt:lpstr>
      <vt:lpstr>Finance Budget</vt:lpstr>
      <vt:lpstr>Work Plan</vt:lpstr>
      <vt:lpstr>Questions?</vt:lpstr>
      <vt:lpstr>Backup Slides</vt:lpstr>
      <vt:lpstr>Supporting Materials</vt:lpstr>
      <vt:lpstr>Acknowledgements &amp; References</vt:lpstr>
      <vt:lpstr>Acknowledgements</vt:lpstr>
      <vt:lpstr>References</vt:lpstr>
      <vt:lpstr>Administrative</vt:lpstr>
      <vt:lpstr>Fall Organizational Chart</vt:lpstr>
      <vt:lpstr>Spring Organizational Chart</vt:lpstr>
      <vt:lpstr>Acronyms</vt:lpstr>
      <vt:lpstr>Notable Term Definitions</vt:lpstr>
      <vt:lpstr>Design Requirements &amp; Satisfaction</vt:lpstr>
      <vt:lpstr>Integration (FR. 7)</vt:lpstr>
      <vt:lpstr>Ejection (FR. 2)</vt:lpstr>
      <vt:lpstr>Ejection (FR. 2)</vt:lpstr>
      <vt:lpstr>Ejection (FR. 2): Error Ellipses</vt:lpstr>
      <vt:lpstr>Ejection: Error Ellipses</vt:lpstr>
      <vt:lpstr>Ejection: Error Ellipses</vt:lpstr>
      <vt:lpstr>Ejection: Error Ellipses</vt:lpstr>
      <vt:lpstr>Ejection: Error Ellipses</vt:lpstr>
      <vt:lpstr>Ejection Trajectory: Assumptions &amp; Methods</vt:lpstr>
      <vt:lpstr>Ejection Trajectory: Delta-V &amp; CC Altitude</vt:lpstr>
      <vt:lpstr>Ejection (FR. 3)</vt:lpstr>
      <vt:lpstr>Media Capture: Model Development</vt:lpstr>
      <vt:lpstr>Media Capture (FR. 1)</vt:lpstr>
      <vt:lpstr>Media Capture (FR. 1)</vt:lpstr>
      <vt:lpstr>Media Capture (FR. 4)</vt:lpstr>
      <vt:lpstr>Media Capture (FR. 4)</vt:lpstr>
      <vt:lpstr>Media Capture: Camera Heat Loss</vt:lpstr>
      <vt:lpstr>Reentry (FR. 6)</vt:lpstr>
      <vt:lpstr>Reentry: Stagnation/Air Temperature</vt:lpstr>
      <vt:lpstr>Reentry: No Enclosure</vt:lpstr>
      <vt:lpstr>Reentry: Deceleration</vt:lpstr>
      <vt:lpstr>Reentry: Heating Rate</vt:lpstr>
      <vt:lpstr>Reentry: Velocity/Mach Number</vt:lpstr>
      <vt:lpstr>Landing </vt:lpstr>
      <vt:lpstr>Electronic Components </vt:lpstr>
      <vt:lpstr>Electronic Component Specs</vt:lpstr>
      <vt:lpstr>Electronic Component Specs</vt:lpstr>
      <vt:lpstr>Electronic Component Specs</vt:lpstr>
      <vt:lpstr>Electronic Component Specs</vt:lpstr>
      <vt:lpstr>Power Consumption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Groswald</dc:creator>
  <cp:lastModifiedBy>Jeff Zehnder</cp:lastModifiedBy>
  <cp:revision>3</cp:revision>
  <dcterms:created xsi:type="dcterms:W3CDTF">2017-08-18T02:11:48Z</dcterms:created>
  <dcterms:modified xsi:type="dcterms:W3CDTF">2022-02-25T23:24:36Z</dcterms:modified>
</cp:coreProperties>
</file>