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85"/>
      <p:bold r:id="rId86"/>
      <p:italic r:id="rId87"/>
      <p:boldItalic r:id="rId88"/>
    </p:embeddedFont>
    <p:embeddedFont>
      <p:font typeface="Roboto" panose="02000000000000000000" pitchFamily="2" charset="0"/>
      <p:regular r:id="rId89"/>
      <p:bold r:id="rId90"/>
      <p:italic r:id="rId91"/>
      <p:boldItalic r:id="rId92"/>
    </p:embeddedFont>
    <p:embeddedFont>
      <p:font typeface="Didact Gothic" panose="020B0604020202020204" charset="0"/>
      <p:regular r:id="rId9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ie Henault" initials="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713752-33DA-4A2E-8B79-547703D3ACAC}">
  <a:tblStyle styleId="{52713752-33DA-4A2E-8B79-547703D3AC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376" autoAdjust="0"/>
  </p:normalViewPr>
  <p:slideViewPr>
    <p:cSldViewPr snapToGrid="0">
      <p:cViewPr varScale="1">
        <p:scale>
          <a:sx n="93" d="100"/>
          <a:sy n="93" d="100"/>
        </p:scale>
        <p:origin x="1162" y="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6.fntdata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1.fntdata"/><Relationship Id="rId93" Type="http://schemas.openxmlformats.org/officeDocument/2006/relationships/font" Target="fonts/font9.fntdata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2.fntdata"/><Relationship Id="rId9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f79c305ba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f79c305ba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38a9005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038a9005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fa297d98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fa297d98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f690e8100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f690e8100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0030458b2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0030458b2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274dcd96d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0274dcd96d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11c19bcd8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11c19bcd8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f690e8100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f690e8100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112a0123a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112a0123a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101968750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1019687502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f5760b0aec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f5760b0aec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019687502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1019687502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1019687502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1019687502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1311a8020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1311a8020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1311a8020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1311a8020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1311a8020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1311a8020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12d33450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12d33450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12d334505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12d334505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12d334505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12d334505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11c6cb20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11c6cb200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11c6cb200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11c6cb200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f690e8100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f690e8100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10857d964a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10857d964a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04aeb1c1b8_1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04aeb1c1b8_17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f6fcaedc9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f6fcaedc9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0030458b2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0030458b2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f592cfac8f_5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f592cfac8f_5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f690e8100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f690e8100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d1e79d838f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d1e79d838f_1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f1b680c0ff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f1b680c0ff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0274dcd96d_6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10274dcd96d_6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f7a967b1b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f7a967b1b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f5760b0aec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f5760b0aec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f7a967b1b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f7a967b1b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f7a967b1b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f7a967b1b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04912da90b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104912da90b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12306323c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112306323c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0ff60800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0ff60800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2c60434b6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2c60434b6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12c60434b6_1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112c60434b6_1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d1e79d838f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d1e79d838f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d1e79d838f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d1e79d838f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14dc3e10d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14dc3e10d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f5760b0aec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f5760b0aec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110857d964a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110857d964a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12c60433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112c60433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12c60433b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112c60433b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12e0573710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112e0573710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112e057371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112e057371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12e0573710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112e0573710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123883e7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1123883e7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110857d964a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110857d964a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14ee30e2f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114ee30e2f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114c7329c0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114c7329c0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10857d964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10857d964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14c7329c0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114c7329c0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14c7329c0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14c7329c0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d1e79d838f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d1e79d838f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d1e79d838f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d1e79d838f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d1e79d838f_1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d1e79d838f_1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d1e79d838f_1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d1e79d838f_1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d1e79d838f_1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d1e79d838f_1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d1e79d838f_1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d1e79d838f_1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114c7329c0d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114c7329c0d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114c7329c0d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114c7329c0d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4912da90b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04912da90b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14c7329c0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114c7329c0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114c7329c0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114c7329c0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114c7329c0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114c7329c0d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4c7329c0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4c7329c0d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114c7329c0d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114c7329c0d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114c7329c0d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114c7329c0d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/>
              <a:buChar char="-"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114c7329c0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0" name="Google Shape;1110;g114c7329c0d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d1e79d838f_1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d1e79d838f_1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1122bcf59c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1122bcf59c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114c7329c0d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114c7329c0d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f5760b0aec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f5760b0aec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114dc3e10d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114dc3e10d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10030458b2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10030458b2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12c60434b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112c60434b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f5760b0aec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f5760b0aec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1"/>
                </a:solidFill>
              </a:defRPr>
            </a:lvl1pPr>
            <a:lvl2pPr lvl="1" algn="r" rtl="0">
              <a:buNone/>
              <a:defRPr sz="1000">
                <a:solidFill>
                  <a:schemeClr val="lt1"/>
                </a:solidFill>
              </a:defRPr>
            </a:lvl2pPr>
            <a:lvl3pPr lvl="2" algn="r" rtl="0">
              <a:buNone/>
              <a:defRPr sz="1000">
                <a:solidFill>
                  <a:schemeClr val="lt1"/>
                </a:solidFill>
              </a:defRPr>
            </a:lvl3pPr>
            <a:lvl4pPr lvl="3" algn="r" rtl="0">
              <a:buNone/>
              <a:defRPr sz="1000">
                <a:solidFill>
                  <a:schemeClr val="lt1"/>
                </a:solidFill>
              </a:defRPr>
            </a:lvl4pPr>
            <a:lvl5pPr lvl="4" algn="r" rtl="0">
              <a:buNone/>
              <a:defRPr sz="1000">
                <a:solidFill>
                  <a:schemeClr val="lt1"/>
                </a:solidFill>
              </a:defRPr>
            </a:lvl5pPr>
            <a:lvl6pPr lvl="5" algn="r" rtl="0">
              <a:buNone/>
              <a:defRPr sz="1000">
                <a:solidFill>
                  <a:schemeClr val="lt1"/>
                </a:solidFill>
              </a:defRPr>
            </a:lvl6pPr>
            <a:lvl7pPr lvl="6" algn="r" rtl="0">
              <a:buNone/>
              <a:defRPr sz="1000">
                <a:solidFill>
                  <a:schemeClr val="lt1"/>
                </a:solidFill>
              </a:defRPr>
            </a:lvl7pPr>
            <a:lvl8pPr lvl="7" algn="r" rtl="0">
              <a:buNone/>
              <a:defRPr sz="1000">
                <a:solidFill>
                  <a:schemeClr val="lt1"/>
                </a:solidFill>
              </a:defRPr>
            </a:lvl8pPr>
            <a:lvl9pPr lvl="8" algn="r" rtl="0"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igikey.bg/en/products/detail/vishay-dale/MCS0402MD1004BE000/14324215" TargetMode="External"/><Relationship Id="rId13" Type="http://schemas.openxmlformats.org/officeDocument/2006/relationships/hyperlink" Target="https://www.tequipment.net/Keithley/2460/Source-Measure-Unit/SMU/?gclid=Cj0KCQiAr5iQBhCsARIsAPcwROMDU8VrN-KGo1gyjo0cOUJ-vs6973bQGY2TBfrGFfXZKLKNpRh4ugEaAr94EALw_wcB" TargetMode="External"/><Relationship Id="rId3" Type="http://schemas.openxmlformats.org/officeDocument/2006/relationships/hyperlink" Target="https://www.smartec-sensors.com/cms/media/Datasheets/Temperature/SMT172-datasheet.pdf" TargetMode="External"/><Relationship Id="rId7" Type="http://schemas.openxmlformats.org/officeDocument/2006/relationships/hyperlink" Target="https://www.mouser.com/ProductDetail/Panasonic/ERA-3AEB302V?qs=%2Fha2pyFaduhb05ESoU1Edd%252B%252BYQj5NEVJ4yV8H3JHdTrOH%252BIkW8jYRA%3D%3D" TargetMode="External"/><Relationship Id="rId12" Type="http://schemas.openxmlformats.org/officeDocument/2006/relationships/hyperlink" Target="http://www.signaltestinc.com/v/vspfiles/assets/datasheet/Sorensen_XPH_Datasheet.pdf" TargetMode="External"/><Relationship Id="rId2" Type="http://schemas.openxmlformats.org/officeDocument/2006/relationships/notesSlide" Target="../notesSlides/notesSlide33.xml"/><Relationship Id="rId16" Type="http://schemas.openxmlformats.org/officeDocument/2006/relationships/hyperlink" Target="https://www.nordicsemi.com/-/media/Software-and-other-downloads/Product-Briefs/old-versions/nRF52840PBv20.pdf?la=en&amp;hash=516968A8D06D7F41C8B14B6639DD9E14099E2853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ewark.com/panasonic-electronic-components/era3aeb113v/surface-mount-thin-film-resistor/dp/62W8736" TargetMode="External"/><Relationship Id="rId11" Type="http://schemas.openxmlformats.org/officeDocument/2006/relationships/hyperlink" Target="https://edadocs.software.keysight.com/kkbopen/how-do-i-calculate-the-accuracy-of-a-multimeter-577940567.html" TargetMode="External"/><Relationship Id="rId5" Type="http://schemas.openxmlformats.org/officeDocument/2006/relationships/hyperlink" Target="https://www.desolutions.com/testing-services/reliability-tests/highly-accelerated-life-testing-halt/" TargetMode="External"/><Relationship Id="rId15" Type="http://schemas.openxmlformats.org/officeDocument/2006/relationships/hyperlink" Target="https://lcsc.com/product-detail/MOSFETs_onsemi-FDV303N_C80498.html" TargetMode="External"/><Relationship Id="rId10" Type="http://schemas.openxmlformats.org/officeDocument/2006/relationships/hyperlink" Target="https://www.keysight.com/zz/en/assets/7018-03846/data-sheets/5991-1983.pdf" TargetMode="External"/><Relationship Id="rId4" Type="http://schemas.openxmlformats.org/officeDocument/2006/relationships/hyperlink" Target="https://resources.altium.com/p/overview-electrical-stress-test-methods-pcbas" TargetMode="External"/><Relationship Id="rId9" Type="http://schemas.openxmlformats.org/officeDocument/2006/relationships/hyperlink" Target="https://www.digikey.com/en/products/detail/te-connectivity-passive-product/RP73PF1E118KBTD/8261060" TargetMode="External"/><Relationship Id="rId14" Type="http://schemas.openxmlformats.org/officeDocument/2006/relationships/hyperlink" Target="https://www.analog.com/en/products/ltc2063.html#product-overview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79.xml"/><Relationship Id="rId13" Type="http://schemas.openxmlformats.org/officeDocument/2006/relationships/slide" Target="slide39.xml"/><Relationship Id="rId18" Type="http://schemas.openxmlformats.org/officeDocument/2006/relationships/slide" Target="slide57.xml"/><Relationship Id="rId3" Type="http://schemas.openxmlformats.org/officeDocument/2006/relationships/slide" Target="slide68.xml"/><Relationship Id="rId21" Type="http://schemas.openxmlformats.org/officeDocument/2006/relationships/slide" Target="slide64.xml"/><Relationship Id="rId7" Type="http://schemas.openxmlformats.org/officeDocument/2006/relationships/slide" Target="slide78.xml"/><Relationship Id="rId12" Type="http://schemas.openxmlformats.org/officeDocument/2006/relationships/slide" Target="slide38.xml"/><Relationship Id="rId17" Type="http://schemas.openxmlformats.org/officeDocument/2006/relationships/slide" Target="slide53.xml"/><Relationship Id="rId2" Type="http://schemas.openxmlformats.org/officeDocument/2006/relationships/notesSlide" Target="../notesSlides/notesSlide36.xml"/><Relationship Id="rId16" Type="http://schemas.openxmlformats.org/officeDocument/2006/relationships/slide" Target="slide50.xml"/><Relationship Id="rId20" Type="http://schemas.openxmlformats.org/officeDocument/2006/relationships/slide" Target="slide6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77.xml"/><Relationship Id="rId11" Type="http://schemas.openxmlformats.org/officeDocument/2006/relationships/slide" Target="slide37.xml"/><Relationship Id="rId5" Type="http://schemas.openxmlformats.org/officeDocument/2006/relationships/slide" Target="slide75.xml"/><Relationship Id="rId15" Type="http://schemas.openxmlformats.org/officeDocument/2006/relationships/slide" Target="slide44.xml"/><Relationship Id="rId10" Type="http://schemas.openxmlformats.org/officeDocument/2006/relationships/slide" Target="slide81.xml"/><Relationship Id="rId19" Type="http://schemas.openxmlformats.org/officeDocument/2006/relationships/slide" Target="slide59.xml"/><Relationship Id="rId4" Type="http://schemas.openxmlformats.org/officeDocument/2006/relationships/slide" Target="slide76.xml"/><Relationship Id="rId9" Type="http://schemas.openxmlformats.org/officeDocument/2006/relationships/slide" Target="slide80.xml"/><Relationship Id="rId14" Type="http://schemas.openxmlformats.org/officeDocument/2006/relationships/slide" Target="slide43.xml"/><Relationship Id="rId22" Type="http://schemas.openxmlformats.org/officeDocument/2006/relationships/slide" Target="slide6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6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slide" Target="slide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slide" Target="slide36.xml"/><Relationship Id="rId4" Type="http://schemas.openxmlformats.org/officeDocument/2006/relationships/image" Target="../media/image3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slide" Target="slide36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slide" Target="slide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slide" Target="slide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slide" Target="slide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slide" Target="slide3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slide" Target="slide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slide" Target="slide3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slide" Target="slide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5" Type="http://schemas.openxmlformats.org/officeDocument/2006/relationships/slide" Target="slide36.xml"/><Relationship Id="rId4" Type="http://schemas.openxmlformats.org/officeDocument/2006/relationships/image" Target="../media/image4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slide" Target="slide36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slide" Target="slide36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6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hyperlink" Target="https://www.amazon.com/EEMB-3700mAh-Rechargeable-Connector-Certified/dp/B08215B4KK/ref=pd_lpo_3?pd_rd_i=B08215B4KK&amp;th=1" TargetMode="External"/><Relationship Id="rId7" Type="http://schemas.openxmlformats.org/officeDocument/2006/relationships/hyperlink" Target="https://www.amazon.com/EBL-Rechargeable-Batteries-Flashlights-Headlamps/dp/B0874R85J2/ref=sr_1_4?keywords=liion+battery&amp;qid=1637183661&amp;qsid=142-3393121-9202061&amp;s=electronics&amp;sr=1-4&amp;sres=B0874R85J2%2CB00ME3ZH7C%2CB08ZCQXFX4%2CB087BYJ51T%2CB08DDKS7DV%2CB08RZ5NDMM%2CB079JFK22D%2CB08D996BRM%2CB01I4RNPQ6%2CB07H8Q5SYL%2CB07X8SCQ8Z%2CB00FXYTLIK%2CB08CRW4Q98%2CB0964N2PVW%2CB00NTCH52W%2CB07QXT5Z2R%2CB08H4FB7LN%2CB09L5TJL9J%2CB08H4QY8XG%2CB08F9TF1N9&amp;srpt=BATTERY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amazon.com/dp/B09M71XDSD/ref=sr_1_3?keywords=2000Mah-Lithium-Battery-Rechargeable-5018Lc-4Pc&amp;qid=1637263250&amp;qsid=137-4719908-3288409&amp;sr=8-3&amp;sres=B09M71XDSD%2CB09M3QZR18%2CB09M3QMR24%2CB09M476CDW%2CB09M6Z49LJ%2CB00MH4QI26%2CB00MH4QKP6%2CB081FH7N9Z%2CB00HZV9WTM%2CB00HSHLC82%2CB0031JYRCY%2CB00DNPT1A4%2CB07MQ8YRF3%2CB07V3JQS1Z%2CB08Q3WDLP6%2CB00K8V2Y8W%2CB07QXV6N1B%2CB0822NYHK4%2CB08F73VF8M%2CB00AAZJ9Y8&amp;srpt=BATTERY" TargetMode="External"/><Relationship Id="rId5" Type="http://schemas.openxmlformats.org/officeDocument/2006/relationships/hyperlink" Target="https://www.amazon.com/YTKavq-10000mAh-Battery-Rechargeable-Connector/dp/B08TTTM9B4/ref=sr_1_5?keywords=10000+mah+battery+lipo&amp;qid=1637621231&amp;qsid=145-6379696-3619232&amp;sr=8-5&amp;sres=B093WS6C66%2CB07WS73FCH%2CB07P4DN9PP%2CB08TTTM9B4%2CB06XNS5NGH%2CB09FDTZM2Q%2CB097XHD22W%2CB07Y2Y16BJ%2CB08BFBY5B1%2CB09FSWX81M%2CB09LS8JLC7%2CB0922FSLXJ%2CB07YP73LMX%2CB07CYTPG58%2CB07NRZ9Q1J%2CB07YP7DW2Z%2CB096RKDHFY%2CB072NF6P5X%2CB073S2W6PZ%2CB082NPRMK8&amp;srpt=BATTERY" TargetMode="External"/><Relationship Id="rId4" Type="http://schemas.openxmlformats.org/officeDocument/2006/relationships/hyperlink" Target="https://www.makerfocus.com/products/makerfocus-3-7v-lipo-battery-10000mah-lithium-rechargeable-battery-9065115-with-micro-ph2-0-plug-for-raspberry-pi-ups-board?_pos=1&amp;_sid=6a377f236&amp;_ss=r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5" Type="http://schemas.openxmlformats.org/officeDocument/2006/relationships/slide" Target="slide36.xml"/><Relationship Id="rId4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6.xml"/><Relationship Id="rId4" Type="http://schemas.openxmlformats.org/officeDocument/2006/relationships/image" Target="../media/image65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slide" Target="slide36.xml"/><Relationship Id="rId4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slide" Target="slide3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6.xml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1453350" y="0"/>
            <a:ext cx="6237300" cy="49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 b="1"/>
              <a:t>SBMS</a:t>
            </a:r>
            <a:endParaRPr sz="53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/>
              <a:t>S</a:t>
            </a:r>
            <a:r>
              <a:rPr lang="en" sz="2000"/>
              <a:t>tored </a:t>
            </a:r>
            <a:r>
              <a:rPr lang="en" sz="2000" u="sng"/>
              <a:t>B</a:t>
            </a:r>
            <a:r>
              <a:rPr lang="en" sz="2000"/>
              <a:t>attery </a:t>
            </a:r>
            <a:r>
              <a:rPr lang="en" sz="2000" u="sng"/>
              <a:t>M</a:t>
            </a:r>
            <a:r>
              <a:rPr lang="en" sz="2000"/>
              <a:t>onitoring </a:t>
            </a:r>
            <a:r>
              <a:rPr lang="en" sz="2000" u="sng"/>
              <a:t>S</a:t>
            </a:r>
            <a:r>
              <a:rPr lang="en" sz="2000"/>
              <a:t>ystem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 b="1"/>
              <a:t>Test Readiness Review</a:t>
            </a:r>
            <a:endParaRPr sz="265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February 14</a:t>
            </a:r>
            <a:r>
              <a:rPr lang="en" sz="2000" baseline="30000"/>
              <a:t>th</a:t>
            </a:r>
            <a:r>
              <a:rPr lang="en" sz="2000"/>
              <a:t>, 2022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ASEN 4018-012 Team 6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Customer: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EnerSys ABSL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Presenters</a:t>
            </a:r>
            <a:r>
              <a:rPr lang="en" sz="2000"/>
              <a:t>: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Ian Adler, Ben Gavin, Devin Geegan, Jamie Henault, Evan Meany, Nathan Zhao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Additional Team Members: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/>
              <a:t>Richard Folsom, Joseph Harrell, Shreeyash Nadella</a:t>
            </a:r>
            <a:endParaRPr sz="155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5" y="36663"/>
            <a:ext cx="1599374" cy="44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7825" y="36664"/>
            <a:ext cx="532824" cy="51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09126" y="840037"/>
            <a:ext cx="6157123" cy="34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525" y="985950"/>
            <a:ext cx="7265995" cy="40871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 Design (Monitoring System)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2"/>
          <p:cNvSpPr/>
          <p:nvPr/>
        </p:nvSpPr>
        <p:spPr>
          <a:xfrm rot="2695866">
            <a:off x="963099" y="2159978"/>
            <a:ext cx="705552" cy="15018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2"/>
          <p:cNvSpPr/>
          <p:nvPr/>
        </p:nvSpPr>
        <p:spPr>
          <a:xfrm rot="-1678885">
            <a:off x="5895624" y="3118948"/>
            <a:ext cx="488506" cy="15017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2"/>
          <p:cNvSpPr/>
          <p:nvPr/>
        </p:nvSpPr>
        <p:spPr>
          <a:xfrm rot="-2702883">
            <a:off x="602920" y="3869661"/>
            <a:ext cx="758797" cy="15018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2"/>
          <p:cNvSpPr txBox="1"/>
          <p:nvPr/>
        </p:nvSpPr>
        <p:spPr>
          <a:xfrm>
            <a:off x="5256700" y="2978463"/>
            <a:ext cx="763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Custom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PCB </a:t>
            </a:r>
            <a:endParaRPr sz="1200"/>
          </a:p>
        </p:txBody>
      </p:sp>
      <p:sp>
        <p:nvSpPr>
          <p:cNvPr id="148" name="Google Shape;148;p22"/>
          <p:cNvSpPr txBox="1"/>
          <p:nvPr/>
        </p:nvSpPr>
        <p:spPr>
          <a:xfrm>
            <a:off x="5323563" y="1214688"/>
            <a:ext cx="1533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nrf52840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49" name="Google Shape;149;p22"/>
          <p:cNvSpPr/>
          <p:nvPr/>
        </p:nvSpPr>
        <p:spPr>
          <a:xfrm rot="1543979">
            <a:off x="5769570" y="1725923"/>
            <a:ext cx="1145614" cy="15027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2"/>
          <p:cNvSpPr/>
          <p:nvPr/>
        </p:nvSpPr>
        <p:spPr>
          <a:xfrm rot="-1615036">
            <a:off x="5763167" y="4063379"/>
            <a:ext cx="654733" cy="1501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2"/>
          <p:cNvSpPr/>
          <p:nvPr/>
        </p:nvSpPr>
        <p:spPr>
          <a:xfrm rot="6751875">
            <a:off x="3245415" y="2237985"/>
            <a:ext cx="760986" cy="15048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2"/>
          <p:cNvSpPr txBox="1"/>
          <p:nvPr/>
        </p:nvSpPr>
        <p:spPr>
          <a:xfrm>
            <a:off x="8282498" y="566838"/>
            <a:ext cx="908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Bluetooth Low Energy</a:t>
            </a:r>
            <a:endParaRPr sz="1200"/>
          </a:p>
        </p:txBody>
      </p:sp>
      <p:sp>
        <p:nvSpPr>
          <p:cNvPr id="153" name="Google Shape;153;p22"/>
          <p:cNvSpPr txBox="1"/>
          <p:nvPr/>
        </p:nvSpPr>
        <p:spPr>
          <a:xfrm>
            <a:off x="683350" y="1639075"/>
            <a:ext cx="153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nrf52840</a:t>
            </a:r>
            <a:endParaRPr sz="1200"/>
          </a:p>
        </p:txBody>
      </p:sp>
      <p:sp>
        <p:nvSpPr>
          <p:cNvPr id="154" name="Google Shape;154;p22"/>
          <p:cNvSpPr txBox="1"/>
          <p:nvPr/>
        </p:nvSpPr>
        <p:spPr>
          <a:xfrm>
            <a:off x="51400" y="4218600"/>
            <a:ext cx="1925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solidFill>
                  <a:srgbClr val="0F1111"/>
                </a:solidFill>
                <a:highlight>
                  <a:srgbClr val="FFFFFF"/>
                </a:highlight>
              </a:rPr>
              <a:t>MakerFocus 10000 mAh Lithium Polymer Battery</a:t>
            </a:r>
            <a:endParaRPr sz="1200"/>
          </a:p>
        </p:txBody>
      </p:sp>
      <p:sp>
        <p:nvSpPr>
          <p:cNvPr id="155" name="Google Shape;155;p22"/>
          <p:cNvSpPr txBox="1"/>
          <p:nvPr/>
        </p:nvSpPr>
        <p:spPr>
          <a:xfrm>
            <a:off x="3181063" y="900175"/>
            <a:ext cx="1648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PCB with built-in voltage sensor and connections to 8S3P &amp; SMT172 temp sensors</a:t>
            </a:r>
            <a:endParaRPr sz="1200"/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699" y="1760100"/>
            <a:ext cx="430200" cy="4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926" y="1727923"/>
            <a:ext cx="235150" cy="49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2"/>
          <p:cNvSpPr/>
          <p:nvPr/>
        </p:nvSpPr>
        <p:spPr>
          <a:xfrm rot="5400000">
            <a:off x="8517850" y="1416610"/>
            <a:ext cx="438000" cy="150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2"/>
          <p:cNvSpPr txBox="1"/>
          <p:nvPr/>
        </p:nvSpPr>
        <p:spPr>
          <a:xfrm>
            <a:off x="6496275" y="430963"/>
            <a:ext cx="13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Top-Down View</a:t>
            </a:r>
            <a:endParaRPr sz="1200" b="1"/>
          </a:p>
        </p:txBody>
      </p:sp>
      <p:sp>
        <p:nvSpPr>
          <p:cNvPr id="160" name="Google Shape;160;p22"/>
          <p:cNvSpPr txBox="1"/>
          <p:nvPr/>
        </p:nvSpPr>
        <p:spPr>
          <a:xfrm>
            <a:off x="2208175" y="1713825"/>
            <a:ext cx="99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Side View</a:t>
            </a:r>
            <a:endParaRPr sz="1200" b="1"/>
          </a:p>
        </p:txBody>
      </p:sp>
      <p:sp>
        <p:nvSpPr>
          <p:cNvPr id="161" name="Google Shape;161;p22"/>
          <p:cNvSpPr txBox="1"/>
          <p:nvPr/>
        </p:nvSpPr>
        <p:spPr>
          <a:xfrm>
            <a:off x="4532175" y="4270663"/>
            <a:ext cx="1884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solidFill>
                  <a:srgbClr val="0F1111"/>
                </a:solidFill>
                <a:highlight>
                  <a:srgbClr val="FFFFFF"/>
                </a:highlight>
              </a:rPr>
              <a:t>MakerFocus 10000 mAh Lithium Polymer Battery</a:t>
            </a:r>
            <a:endParaRPr sz="1200"/>
          </a:p>
        </p:txBody>
      </p:sp>
      <p:sp>
        <p:nvSpPr>
          <p:cNvPr id="162" name="Google Shape;162;p22"/>
          <p:cNvSpPr/>
          <p:nvPr/>
        </p:nvSpPr>
        <p:spPr>
          <a:xfrm>
            <a:off x="7713825" y="1666588"/>
            <a:ext cx="243300" cy="3693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2"/>
          <p:cNvSpPr/>
          <p:nvPr/>
        </p:nvSpPr>
        <p:spPr>
          <a:xfrm>
            <a:off x="6487950" y="1064675"/>
            <a:ext cx="243300" cy="134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/>
          <p:nvPr/>
        </p:nvSpPr>
        <p:spPr>
          <a:xfrm>
            <a:off x="7679000" y="1073088"/>
            <a:ext cx="243300" cy="134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2"/>
          <p:cNvSpPr/>
          <p:nvPr/>
        </p:nvSpPr>
        <p:spPr>
          <a:xfrm rot="-7405699">
            <a:off x="7772261" y="2374917"/>
            <a:ext cx="819578" cy="1503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2"/>
          <p:cNvSpPr txBox="1"/>
          <p:nvPr/>
        </p:nvSpPr>
        <p:spPr>
          <a:xfrm>
            <a:off x="8307250" y="2726613"/>
            <a:ext cx="859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MiniBoost 5V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67" name="Google Shape;167;p22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Overview</a:t>
            </a:r>
            <a:r>
              <a:rPr lang="en" sz="1000">
                <a:solidFill>
                  <a:srgbClr val="B7B7B7"/>
                </a:solidFill>
              </a:rPr>
              <a:t>        Schedule        Test Readiness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68" name="Google Shape;168;p22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00201" y="862699"/>
            <a:ext cx="6157123" cy="34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050" y="1613125"/>
            <a:ext cx="4868674" cy="296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306250" y="292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 Design (Monitoring System)</a:t>
            </a:r>
            <a:endParaRPr/>
          </a:p>
        </p:txBody>
      </p:sp>
      <p:sp>
        <p:nvSpPr>
          <p:cNvPr id="176" name="Google Shape;176;p23"/>
          <p:cNvSpPr txBox="1"/>
          <p:nvPr/>
        </p:nvSpPr>
        <p:spPr>
          <a:xfrm>
            <a:off x="6587350" y="453625"/>
            <a:ext cx="13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Top-Down View</a:t>
            </a:r>
            <a:endParaRPr sz="1200" b="1"/>
          </a:p>
        </p:txBody>
      </p:sp>
      <p:sp>
        <p:nvSpPr>
          <p:cNvPr id="177" name="Google Shape;177;p23"/>
          <p:cNvSpPr txBox="1"/>
          <p:nvPr/>
        </p:nvSpPr>
        <p:spPr>
          <a:xfrm>
            <a:off x="2239750" y="1705225"/>
            <a:ext cx="99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Side View</a:t>
            </a:r>
            <a:endParaRPr sz="1200" b="1"/>
          </a:p>
        </p:txBody>
      </p:sp>
      <p:cxnSp>
        <p:nvCxnSpPr>
          <p:cNvPr id="178" name="Google Shape;178;p23"/>
          <p:cNvCxnSpPr/>
          <p:nvPr/>
        </p:nvCxnSpPr>
        <p:spPr>
          <a:xfrm>
            <a:off x="6074350" y="809250"/>
            <a:ext cx="0" cy="3538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79" name="Google Shape;179;p23"/>
          <p:cNvCxnSpPr/>
          <p:nvPr/>
        </p:nvCxnSpPr>
        <p:spPr>
          <a:xfrm>
            <a:off x="6171600" y="4415100"/>
            <a:ext cx="2237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80" name="Google Shape;180;p23"/>
          <p:cNvCxnSpPr/>
          <p:nvPr/>
        </p:nvCxnSpPr>
        <p:spPr>
          <a:xfrm rot="10800000">
            <a:off x="8141350" y="1010400"/>
            <a:ext cx="12000" cy="3168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81" name="Google Shape;181;p23"/>
          <p:cNvCxnSpPr/>
          <p:nvPr/>
        </p:nvCxnSpPr>
        <p:spPr>
          <a:xfrm>
            <a:off x="6378325" y="4130550"/>
            <a:ext cx="1811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82" name="Google Shape;182;p23"/>
          <p:cNvSpPr txBox="1"/>
          <p:nvPr/>
        </p:nvSpPr>
        <p:spPr>
          <a:xfrm rot="-5400000" flipH="1">
            <a:off x="5297100" y="2050050"/>
            <a:ext cx="13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110 mm</a:t>
            </a:r>
            <a:endParaRPr sz="1200"/>
          </a:p>
        </p:txBody>
      </p:sp>
      <p:sp>
        <p:nvSpPr>
          <p:cNvPr id="183" name="Google Shape;183;p23"/>
          <p:cNvSpPr txBox="1"/>
          <p:nvPr/>
        </p:nvSpPr>
        <p:spPr>
          <a:xfrm>
            <a:off x="6932025" y="4333675"/>
            <a:ext cx="13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70 mm</a:t>
            </a:r>
            <a:endParaRPr sz="1200"/>
          </a:p>
        </p:txBody>
      </p:sp>
      <p:sp>
        <p:nvSpPr>
          <p:cNvPr id="184" name="Google Shape;184;p23"/>
          <p:cNvSpPr txBox="1"/>
          <p:nvPr/>
        </p:nvSpPr>
        <p:spPr>
          <a:xfrm flipH="1">
            <a:off x="6932025" y="3809100"/>
            <a:ext cx="13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60 mm</a:t>
            </a:r>
            <a:endParaRPr sz="1200"/>
          </a:p>
        </p:txBody>
      </p:sp>
      <p:sp>
        <p:nvSpPr>
          <p:cNvPr id="185" name="Google Shape;185;p23"/>
          <p:cNvSpPr txBox="1"/>
          <p:nvPr/>
        </p:nvSpPr>
        <p:spPr>
          <a:xfrm rot="-5400000" flipH="1">
            <a:off x="7315525" y="3269425"/>
            <a:ext cx="13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100 mm</a:t>
            </a:r>
            <a:endParaRPr sz="1200"/>
          </a:p>
        </p:txBody>
      </p:sp>
      <p:cxnSp>
        <p:nvCxnSpPr>
          <p:cNvPr id="186" name="Google Shape;186;p23"/>
          <p:cNvCxnSpPr/>
          <p:nvPr/>
        </p:nvCxnSpPr>
        <p:spPr>
          <a:xfrm flipH="1">
            <a:off x="6399163" y="1010400"/>
            <a:ext cx="10500" cy="2489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87" name="Google Shape;187;p23"/>
          <p:cNvSpPr txBox="1"/>
          <p:nvPr/>
        </p:nvSpPr>
        <p:spPr>
          <a:xfrm rot="5400000" flipH="1">
            <a:off x="5902425" y="2434350"/>
            <a:ext cx="13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76.2 mm</a:t>
            </a:r>
            <a:endParaRPr sz="1200"/>
          </a:p>
        </p:txBody>
      </p:sp>
      <p:cxnSp>
        <p:nvCxnSpPr>
          <p:cNvPr id="188" name="Google Shape;188;p23"/>
          <p:cNvCxnSpPr/>
          <p:nvPr/>
        </p:nvCxnSpPr>
        <p:spPr>
          <a:xfrm>
            <a:off x="7012975" y="2697225"/>
            <a:ext cx="54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89" name="Google Shape;189;p23"/>
          <p:cNvSpPr txBox="1"/>
          <p:nvPr/>
        </p:nvSpPr>
        <p:spPr>
          <a:xfrm flipH="1">
            <a:off x="6894150" y="2697225"/>
            <a:ext cx="13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15.24 mm</a:t>
            </a:r>
            <a:endParaRPr sz="1200"/>
          </a:p>
        </p:txBody>
      </p:sp>
      <p:cxnSp>
        <p:nvCxnSpPr>
          <p:cNvPr id="190" name="Google Shape;190;p23"/>
          <p:cNvCxnSpPr/>
          <p:nvPr/>
        </p:nvCxnSpPr>
        <p:spPr>
          <a:xfrm rot="10800000" flipH="1">
            <a:off x="7582050" y="1150200"/>
            <a:ext cx="3900" cy="1469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91" name="Google Shape;191;p23"/>
          <p:cNvSpPr txBox="1"/>
          <p:nvPr/>
        </p:nvSpPr>
        <p:spPr>
          <a:xfrm rot="-5400000">
            <a:off x="6994425" y="1373675"/>
            <a:ext cx="13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46.04 mm</a:t>
            </a:r>
            <a:endParaRPr sz="1200"/>
          </a:p>
        </p:txBody>
      </p:sp>
      <p:cxnSp>
        <p:nvCxnSpPr>
          <p:cNvPr id="192" name="Google Shape;192;p23"/>
          <p:cNvCxnSpPr/>
          <p:nvPr/>
        </p:nvCxnSpPr>
        <p:spPr>
          <a:xfrm rot="10800000" flipH="1">
            <a:off x="710550" y="4109425"/>
            <a:ext cx="4178100" cy="3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93" name="Google Shape;193;p23"/>
          <p:cNvSpPr txBox="1"/>
          <p:nvPr/>
        </p:nvSpPr>
        <p:spPr>
          <a:xfrm>
            <a:off x="2436375" y="4109425"/>
            <a:ext cx="13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110 mm</a:t>
            </a:r>
            <a:endParaRPr sz="1200"/>
          </a:p>
        </p:txBody>
      </p:sp>
      <p:cxnSp>
        <p:nvCxnSpPr>
          <p:cNvPr id="194" name="Google Shape;194;p23"/>
          <p:cNvCxnSpPr/>
          <p:nvPr/>
        </p:nvCxnSpPr>
        <p:spPr>
          <a:xfrm>
            <a:off x="629075" y="2114025"/>
            <a:ext cx="0" cy="1908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95" name="Google Shape;195;p23"/>
          <p:cNvSpPr txBox="1"/>
          <p:nvPr/>
        </p:nvSpPr>
        <p:spPr>
          <a:xfrm rot="-5400000">
            <a:off x="-156025" y="2513000"/>
            <a:ext cx="13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50 mm</a:t>
            </a:r>
            <a:endParaRPr sz="1200"/>
          </a:p>
        </p:txBody>
      </p:sp>
      <p:cxnSp>
        <p:nvCxnSpPr>
          <p:cNvPr id="196" name="Google Shape;196;p23"/>
          <p:cNvCxnSpPr/>
          <p:nvPr/>
        </p:nvCxnSpPr>
        <p:spPr>
          <a:xfrm>
            <a:off x="4626925" y="3451100"/>
            <a:ext cx="0" cy="421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97" name="Google Shape;197;p23"/>
          <p:cNvSpPr txBox="1"/>
          <p:nvPr/>
        </p:nvSpPr>
        <p:spPr>
          <a:xfrm rot="5400000" flipH="1">
            <a:off x="3828625" y="3882100"/>
            <a:ext cx="13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11 mm</a:t>
            </a:r>
            <a:endParaRPr sz="1200"/>
          </a:p>
        </p:txBody>
      </p:sp>
      <p:cxnSp>
        <p:nvCxnSpPr>
          <p:cNvPr id="198" name="Google Shape;198;p23"/>
          <p:cNvCxnSpPr/>
          <p:nvPr/>
        </p:nvCxnSpPr>
        <p:spPr>
          <a:xfrm flipH="1">
            <a:off x="3828050" y="2289350"/>
            <a:ext cx="4500" cy="589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99" name="Google Shape;199;p23"/>
          <p:cNvSpPr txBox="1"/>
          <p:nvPr/>
        </p:nvSpPr>
        <p:spPr>
          <a:xfrm rot="-5400000">
            <a:off x="3034250" y="2118325"/>
            <a:ext cx="13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16.8 mm</a:t>
            </a:r>
            <a:endParaRPr sz="1200"/>
          </a:p>
        </p:txBody>
      </p:sp>
      <p:cxnSp>
        <p:nvCxnSpPr>
          <p:cNvPr id="200" name="Google Shape;200;p23"/>
          <p:cNvCxnSpPr/>
          <p:nvPr/>
        </p:nvCxnSpPr>
        <p:spPr>
          <a:xfrm>
            <a:off x="3959363" y="2301175"/>
            <a:ext cx="851700" cy="3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201" name="Google Shape;201;p23"/>
          <p:cNvSpPr txBox="1"/>
          <p:nvPr/>
        </p:nvSpPr>
        <p:spPr>
          <a:xfrm>
            <a:off x="3999938" y="2241250"/>
            <a:ext cx="13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21.9 mm</a:t>
            </a:r>
            <a:endParaRPr sz="1200"/>
          </a:p>
        </p:txBody>
      </p:sp>
      <p:cxnSp>
        <p:nvCxnSpPr>
          <p:cNvPr id="202" name="Google Shape;202;p23"/>
          <p:cNvCxnSpPr/>
          <p:nvPr/>
        </p:nvCxnSpPr>
        <p:spPr>
          <a:xfrm>
            <a:off x="6487438" y="977263"/>
            <a:ext cx="1613400" cy="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203" name="Google Shape;203;p23"/>
          <p:cNvSpPr txBox="1"/>
          <p:nvPr/>
        </p:nvSpPr>
        <p:spPr>
          <a:xfrm flipH="1">
            <a:off x="6894150" y="894600"/>
            <a:ext cx="137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50.8 mm</a:t>
            </a:r>
            <a:endParaRPr sz="1200"/>
          </a:p>
        </p:txBody>
      </p:sp>
      <p:sp>
        <p:nvSpPr>
          <p:cNvPr id="204" name="Google Shape;204;p23"/>
          <p:cNvSpPr/>
          <p:nvPr/>
        </p:nvSpPr>
        <p:spPr>
          <a:xfrm>
            <a:off x="7804900" y="1689250"/>
            <a:ext cx="243300" cy="3693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3"/>
          <p:cNvSpPr/>
          <p:nvPr/>
        </p:nvSpPr>
        <p:spPr>
          <a:xfrm>
            <a:off x="6579025" y="1087338"/>
            <a:ext cx="243300" cy="134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3"/>
          <p:cNvSpPr/>
          <p:nvPr/>
        </p:nvSpPr>
        <p:spPr>
          <a:xfrm>
            <a:off x="7770075" y="1095750"/>
            <a:ext cx="243300" cy="134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3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Overview</a:t>
            </a:r>
            <a:r>
              <a:rPr lang="en" sz="1000">
                <a:solidFill>
                  <a:srgbClr val="B7B7B7"/>
                </a:solidFill>
              </a:rPr>
              <a:t>        Schedule        Test Readiness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208" name="Google Shape;208;p23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EnerSys Storage Schematic</a:t>
            </a:r>
            <a:endParaRPr/>
          </a:p>
        </p:txBody>
      </p:sp>
      <p:sp>
        <p:nvSpPr>
          <p:cNvPr id="214" name="Google Shape;214;p24"/>
          <p:cNvSpPr txBox="1"/>
          <p:nvPr/>
        </p:nvSpPr>
        <p:spPr>
          <a:xfrm>
            <a:off x="311700" y="1017725"/>
            <a:ext cx="3088200" cy="2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On-site computer is 3-15 ft from the stored battery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Temperature conditions are ~58°F (15°C)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Secondary Nordic dongle plugged into customer computer </a:t>
            </a:r>
            <a:endParaRPr sz="1600"/>
          </a:p>
        </p:txBody>
      </p:sp>
      <p:pic>
        <p:nvPicPr>
          <p:cNvPr id="215" name="Google Shape;215;p2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525" y="856100"/>
            <a:ext cx="4892099" cy="38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4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Overview</a:t>
            </a:r>
            <a:r>
              <a:rPr lang="en" sz="1000">
                <a:solidFill>
                  <a:srgbClr val="B7B7B7"/>
                </a:solidFill>
              </a:rPr>
              <a:t>        Schedule        Test Readiness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217" name="Google Shape;217;p24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218" name="Google Shape;218;p2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950" y="1542625"/>
            <a:ext cx="306426" cy="15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"/>
          <p:cNvSpPr txBox="1">
            <a:spLocks noGrp="1"/>
          </p:cNvSpPr>
          <p:nvPr>
            <p:ph type="title"/>
          </p:nvPr>
        </p:nvSpPr>
        <p:spPr>
          <a:xfrm>
            <a:off x="311700" y="1832425"/>
            <a:ext cx="8520600" cy="18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Schedule</a:t>
            </a:r>
            <a:endParaRPr sz="4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</a:t>
            </a:r>
            <a:r>
              <a:rPr lang="en" sz="1000">
                <a:solidFill>
                  <a:schemeClr val="lt1"/>
                </a:solidFill>
              </a:rPr>
              <a:t>Schedule</a:t>
            </a:r>
            <a:r>
              <a:rPr lang="en" sz="1000">
                <a:solidFill>
                  <a:srgbClr val="B7B7B7"/>
                </a:solidFill>
              </a:rPr>
              <a:t>        Test Readiness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229" name="Google Shape;229;p26"/>
          <p:cNvSpPr txBox="1"/>
          <p:nvPr/>
        </p:nvSpPr>
        <p:spPr>
          <a:xfrm>
            <a:off x="201700" y="862550"/>
            <a:ext cx="1458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SBMS Spring Schedule</a:t>
            </a:r>
            <a:endParaRPr sz="2200"/>
          </a:p>
        </p:txBody>
      </p:sp>
      <p:sp>
        <p:nvSpPr>
          <p:cNvPr id="230" name="Google Shape;230;p26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231" name="Google Shape;231;p26"/>
          <p:cNvGrpSpPr/>
          <p:nvPr/>
        </p:nvGrpSpPr>
        <p:grpSpPr>
          <a:xfrm>
            <a:off x="1911090" y="0"/>
            <a:ext cx="6968284" cy="4891250"/>
            <a:chOff x="1911090" y="0"/>
            <a:chExt cx="6968284" cy="4891250"/>
          </a:xfrm>
        </p:grpSpPr>
        <p:pic>
          <p:nvPicPr>
            <p:cNvPr id="232" name="Google Shape;232;p26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1112" y="3529100"/>
              <a:ext cx="6968262" cy="135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26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1090" y="0"/>
              <a:ext cx="6896635" cy="35291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4" name="Google Shape;234;p26"/>
            <p:cNvCxnSpPr/>
            <p:nvPr/>
          </p:nvCxnSpPr>
          <p:spPr>
            <a:xfrm>
              <a:off x="6027700" y="181250"/>
              <a:ext cx="0" cy="47100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58950"/>
            <a:ext cx="9143999" cy="313564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7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</a:t>
            </a:r>
            <a:r>
              <a:rPr lang="en" sz="1000">
                <a:solidFill>
                  <a:schemeClr val="lt1"/>
                </a:solidFill>
              </a:rPr>
              <a:t>Schedule</a:t>
            </a:r>
            <a:r>
              <a:rPr lang="en" sz="1000">
                <a:solidFill>
                  <a:srgbClr val="B7B7B7"/>
                </a:solidFill>
              </a:rPr>
              <a:t>        Test Readiness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241" name="Google Shape;241;p2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Test Schedule</a:t>
            </a:r>
            <a:endParaRPr/>
          </a:p>
        </p:txBody>
      </p:sp>
      <p:cxnSp>
        <p:nvCxnSpPr>
          <p:cNvPr id="242" name="Google Shape;242;p27"/>
          <p:cNvCxnSpPr/>
          <p:nvPr/>
        </p:nvCxnSpPr>
        <p:spPr>
          <a:xfrm>
            <a:off x="6231350" y="1200975"/>
            <a:ext cx="0" cy="29169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Google Shape;243;p27"/>
          <p:cNvSpPr/>
          <p:nvPr/>
        </p:nvSpPr>
        <p:spPr>
          <a:xfrm>
            <a:off x="0" y="1200975"/>
            <a:ext cx="2420400" cy="147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>
            <a:off x="0" y="3078425"/>
            <a:ext cx="2420400" cy="147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7"/>
          <p:cNvSpPr/>
          <p:nvPr/>
        </p:nvSpPr>
        <p:spPr>
          <a:xfrm>
            <a:off x="7241025" y="3953888"/>
            <a:ext cx="128400" cy="121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/>
          <p:nvPr/>
        </p:nvSpPr>
        <p:spPr>
          <a:xfrm>
            <a:off x="6964850" y="2794900"/>
            <a:ext cx="128400" cy="121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7"/>
          <p:cNvSpPr/>
          <p:nvPr/>
        </p:nvSpPr>
        <p:spPr>
          <a:xfrm>
            <a:off x="6876100" y="1919625"/>
            <a:ext cx="128400" cy="121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49" name="Google Shape;249;p27"/>
          <p:cNvSpPr txBox="1"/>
          <p:nvPr/>
        </p:nvSpPr>
        <p:spPr>
          <a:xfrm>
            <a:off x="6876100" y="1719700"/>
            <a:ext cx="435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3/2</a:t>
            </a:r>
            <a:endParaRPr sz="1000"/>
          </a:p>
        </p:txBody>
      </p:sp>
      <p:sp>
        <p:nvSpPr>
          <p:cNvPr id="250" name="Google Shape;250;p27"/>
          <p:cNvSpPr txBox="1"/>
          <p:nvPr/>
        </p:nvSpPr>
        <p:spPr>
          <a:xfrm>
            <a:off x="6964850" y="2586350"/>
            <a:ext cx="435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3/4</a:t>
            </a:r>
            <a:endParaRPr sz="1000"/>
          </a:p>
        </p:txBody>
      </p:sp>
      <p:sp>
        <p:nvSpPr>
          <p:cNvPr id="251" name="Google Shape;251;p27"/>
          <p:cNvSpPr txBox="1"/>
          <p:nvPr/>
        </p:nvSpPr>
        <p:spPr>
          <a:xfrm>
            <a:off x="7241025" y="3742925"/>
            <a:ext cx="435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3/10</a:t>
            </a:r>
            <a:endParaRPr sz="1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7874"/>
            <a:ext cx="9144001" cy="356072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8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</a:t>
            </a:r>
            <a:r>
              <a:rPr lang="en" sz="1000">
                <a:solidFill>
                  <a:schemeClr val="lt1"/>
                </a:solidFill>
              </a:rPr>
              <a:t>Schedule</a:t>
            </a:r>
            <a:r>
              <a:rPr lang="en" sz="1000">
                <a:solidFill>
                  <a:srgbClr val="B7B7B7"/>
                </a:solidFill>
              </a:rPr>
              <a:t>        Test Readiness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258" name="Google Shape;258;p28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and Full-System Test Schedule</a:t>
            </a:r>
            <a:endParaRPr/>
          </a:p>
        </p:txBody>
      </p:sp>
      <p:cxnSp>
        <p:nvCxnSpPr>
          <p:cNvPr id="259" name="Google Shape;259;p28"/>
          <p:cNvCxnSpPr/>
          <p:nvPr/>
        </p:nvCxnSpPr>
        <p:spPr>
          <a:xfrm>
            <a:off x="6205950" y="1054600"/>
            <a:ext cx="0" cy="33240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0" name="Google Shape;260;p28"/>
          <p:cNvSpPr/>
          <p:nvPr/>
        </p:nvSpPr>
        <p:spPr>
          <a:xfrm>
            <a:off x="0" y="1641700"/>
            <a:ext cx="2416500" cy="137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8"/>
          <p:cNvSpPr/>
          <p:nvPr/>
        </p:nvSpPr>
        <p:spPr>
          <a:xfrm>
            <a:off x="101300" y="4225900"/>
            <a:ext cx="1717800" cy="1527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2" name="Google Shape;262;p28"/>
          <p:cNvCxnSpPr/>
          <p:nvPr/>
        </p:nvCxnSpPr>
        <p:spPr>
          <a:xfrm>
            <a:off x="5880950" y="1489300"/>
            <a:ext cx="44100" cy="44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3" name="Google Shape;263;p28"/>
          <p:cNvSpPr/>
          <p:nvPr/>
        </p:nvSpPr>
        <p:spPr>
          <a:xfrm>
            <a:off x="8184625" y="3223750"/>
            <a:ext cx="128400" cy="121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8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65" name="Google Shape;265;p28"/>
          <p:cNvSpPr txBox="1"/>
          <p:nvPr/>
        </p:nvSpPr>
        <p:spPr>
          <a:xfrm>
            <a:off x="8184625" y="3018475"/>
            <a:ext cx="435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4/1</a:t>
            </a:r>
            <a:endParaRPr sz="1000"/>
          </a:p>
        </p:txBody>
      </p:sp>
      <p:sp>
        <p:nvSpPr>
          <p:cNvPr id="266" name="Google Shape;266;p28"/>
          <p:cNvSpPr txBox="1"/>
          <p:nvPr/>
        </p:nvSpPr>
        <p:spPr>
          <a:xfrm>
            <a:off x="5928025" y="1287475"/>
            <a:ext cx="435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2/9</a:t>
            </a:r>
            <a:endParaRPr sz="1000"/>
          </a:p>
        </p:txBody>
      </p:sp>
      <p:sp>
        <p:nvSpPr>
          <p:cNvPr id="267" name="Google Shape;267;p28"/>
          <p:cNvSpPr/>
          <p:nvPr/>
        </p:nvSpPr>
        <p:spPr>
          <a:xfrm>
            <a:off x="5928025" y="1480925"/>
            <a:ext cx="128400" cy="121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9"/>
          <p:cNvSpPr txBox="1">
            <a:spLocks noGrp="1"/>
          </p:cNvSpPr>
          <p:nvPr>
            <p:ph type="title"/>
          </p:nvPr>
        </p:nvSpPr>
        <p:spPr>
          <a:xfrm>
            <a:off x="311700" y="1835725"/>
            <a:ext cx="8520600" cy="18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Test Readiness</a:t>
            </a:r>
            <a:endParaRPr sz="4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0"/>
          <p:cNvSpPr txBox="1">
            <a:spLocks noGrp="1"/>
          </p:cNvSpPr>
          <p:nvPr>
            <p:ph type="title"/>
          </p:nvPr>
        </p:nvSpPr>
        <p:spPr>
          <a:xfrm>
            <a:off x="372700" y="140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Testing Tasks</a:t>
            </a:r>
            <a:endParaRPr/>
          </a:p>
        </p:txBody>
      </p:sp>
      <p:sp>
        <p:nvSpPr>
          <p:cNvPr id="278" name="Google Shape;278;p30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</a:t>
            </a:r>
            <a:r>
              <a:rPr lang="en" sz="1000">
                <a:solidFill>
                  <a:schemeClr val="lt1"/>
                </a:solidFill>
              </a:rPr>
              <a:t>Test Readiness</a:t>
            </a:r>
            <a:r>
              <a:rPr lang="en" sz="1000">
                <a:solidFill>
                  <a:srgbClr val="B7B7B7"/>
                </a:solidFill>
              </a:rPr>
              <a:t>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graphicFrame>
        <p:nvGraphicFramePr>
          <p:cNvPr id="279" name="Google Shape;279;p30"/>
          <p:cNvGraphicFramePr/>
          <p:nvPr>
            <p:extLst>
              <p:ext uri="{D42A27DB-BD31-4B8C-83A1-F6EECF244321}">
                <p14:modId xmlns:p14="http://schemas.microsoft.com/office/powerpoint/2010/main" val="1552956800"/>
              </p:ext>
            </p:extLst>
          </p:nvPr>
        </p:nvGraphicFramePr>
        <p:xfrm>
          <a:off x="159038" y="832370"/>
          <a:ext cx="8825900" cy="3740266"/>
        </p:xfrm>
        <a:graphic>
          <a:graphicData uri="http://schemas.openxmlformats.org/drawingml/2006/table">
            <a:tbl>
              <a:tblPr>
                <a:noFill/>
                <a:tableStyleId>{52713752-33DA-4A2E-8B79-547703D3ACAC}</a:tableStyleId>
              </a:tblPr>
              <a:tblGrid>
                <a:gridCol w="191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4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Test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Test Purpose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Related FRs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Status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Voltage/PCB Stress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Ensure that SBMS can measure voltage accurately and survive being turned on/off repeatedly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In-Progress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Temperature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Ensure that SBMS can measure temperature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In-Progress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4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Alert System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Ensure that SBMS can generate alerts when temperature and/or voltage reach an undesirable state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3,7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Complete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Survivability 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Ensure that SBMS can survive the customer’s bagging process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In-Progress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4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Communication Signal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Ensure that system can wirelessly transmit + receive data, as well as change the frequency at which data is sent</a:t>
                      </a:r>
                      <a:endParaRPr sz="12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5,7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In-Progress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Power System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Ensure the SBMS can operate on its external battery</a:t>
                      </a:r>
                      <a:endParaRPr sz="12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In-Progress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Day-in-the-Life (CU)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Ensure that all subsystems can function as a cohesive unit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1,2,3,4,5,6,7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In-Progress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Day-in-the-Life (EnerSys)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Ensure that full system works as expected in the design environment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1,2,3,4,5,6,7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dirty="0">
                          <a:solidFill>
                            <a:schemeClr val="dk1"/>
                          </a:solidFill>
                        </a:rPr>
                        <a:t>In-Progress</a:t>
                      </a:r>
                      <a:endParaRPr sz="120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2222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80" name="Google Shape;280;p30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Voltage/PCB Stress Testing</a:t>
            </a:r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body" idx="1"/>
          </p:nvPr>
        </p:nvSpPr>
        <p:spPr>
          <a:xfrm>
            <a:off x="240850" y="1323950"/>
            <a:ext cx="3913800" cy="40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Test Rationale</a:t>
            </a:r>
            <a:endParaRPr sz="16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Verify that voltage sensor measures in required range with required accuracy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Perform highly accelerated life test to demonstrate reliability of PCB and expose design weaknesses </a:t>
            </a:r>
            <a:endParaRPr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Necessary Equipment and Facilities</a:t>
            </a:r>
            <a:endParaRPr sz="16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Aerospace Electronics Lab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Sorensen XPH35-4D DC Dual Power Supply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Keysight 34461A Digital Multimeter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7" name="Google Shape;287;p31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</a:t>
            </a:r>
            <a:r>
              <a:rPr lang="en" sz="1000">
                <a:solidFill>
                  <a:schemeClr val="lt1"/>
                </a:solidFill>
              </a:rPr>
              <a:t>Test Readiness</a:t>
            </a:r>
            <a:r>
              <a:rPr lang="en" sz="1000">
                <a:solidFill>
                  <a:srgbClr val="B7B7B7"/>
                </a:solidFill>
              </a:rPr>
              <a:t>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288" name="Google Shape;288;p31"/>
          <p:cNvSpPr/>
          <p:nvPr/>
        </p:nvSpPr>
        <p:spPr>
          <a:xfrm>
            <a:off x="423600" y="663650"/>
            <a:ext cx="8408700" cy="6822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1.1: Voltage sensor shall have a range of at least 20-33.6V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1.2: Voltage sensor shall have a sensitivity of at least 0.1V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CPE 1: System shall measure temperature and voltage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9" name="Google Shape;289;p31"/>
          <p:cNvSpPr txBox="1">
            <a:spLocks noGrp="1"/>
          </p:cNvSpPr>
          <p:nvPr>
            <p:ph type="body" idx="1"/>
          </p:nvPr>
        </p:nvSpPr>
        <p:spPr>
          <a:xfrm>
            <a:off x="5278225" y="4421438"/>
            <a:ext cx="25734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Test Fixture Design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90" name="Google Shape;290;p31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Deadline: 3/2 </a:t>
            </a:r>
            <a:endParaRPr sz="1200"/>
          </a:p>
        </p:txBody>
      </p:sp>
      <p:sp>
        <p:nvSpPr>
          <p:cNvPr id="291" name="Google Shape;291;p31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sp>
        <p:nvSpPr>
          <p:cNvPr id="292" name="Google Shape;292;p31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93" name="Google Shape;29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4654" y="1567800"/>
            <a:ext cx="4820547" cy="285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Outline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Overview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Schedule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Test Readiness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Voltage/PCB Stress Testing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Power System Testing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Communication Signal Testing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Day-in-the-Life Testing at EnerSys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Budget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Overview</a:t>
            </a:r>
            <a:r>
              <a:rPr lang="en" sz="1000">
                <a:solidFill>
                  <a:srgbClr val="B7B7B7"/>
                </a:solidFill>
              </a:rPr>
              <a:t>        Schedule        Test Readiness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Voltage/PCB Stress Testing Continued</a:t>
            </a:r>
            <a:endParaRPr/>
          </a:p>
        </p:txBody>
      </p:sp>
      <p:sp>
        <p:nvSpPr>
          <p:cNvPr id="299" name="Google Shape;299;p32"/>
          <p:cNvSpPr txBox="1">
            <a:spLocks noGrp="1"/>
          </p:cNvSpPr>
          <p:nvPr>
            <p:ph type="body" idx="1"/>
          </p:nvPr>
        </p:nvSpPr>
        <p:spPr>
          <a:xfrm>
            <a:off x="246925" y="1390213"/>
            <a:ext cx="8585400" cy="3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Test Procedure Overview</a:t>
            </a:r>
            <a:endParaRPr sz="16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Voltage Testing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Use power supply to simulate 8S3P voltage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Measure sensor voltage with desktop multimeter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Save voltage measured by the SBMS</a:t>
            </a:r>
            <a:endParaRPr>
              <a:solidFill>
                <a:srgbClr val="FF0000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Compare measurements over desired range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PCB Stress Testing (Highly Accelerated Life Test)</a:t>
            </a:r>
            <a:r>
              <a:rPr lang="en" baseline="30000">
                <a:solidFill>
                  <a:schemeClr val="dk1"/>
                </a:solidFill>
              </a:rPr>
              <a:t>[2,3]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Cycle power to board 18000x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Each power cycle, test functionality of all peripherals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Failure indicated by peripherals becoming unresponsive, unexpected sensor readings, and overheating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0" name="Google Shape;300;p32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</a:t>
            </a:r>
            <a:r>
              <a:rPr lang="en" sz="1000">
                <a:solidFill>
                  <a:schemeClr val="lt1"/>
                </a:solidFill>
              </a:rPr>
              <a:t>Test Readiness</a:t>
            </a:r>
            <a:r>
              <a:rPr lang="en" sz="1000">
                <a:solidFill>
                  <a:srgbClr val="B7B7B7"/>
                </a:solidFill>
              </a:rPr>
              <a:t>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301" name="Google Shape;301;p32"/>
          <p:cNvSpPr/>
          <p:nvPr/>
        </p:nvSpPr>
        <p:spPr>
          <a:xfrm>
            <a:off x="423600" y="663650"/>
            <a:ext cx="8408700" cy="3936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FR 1: System shall measure voltage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2" name="Google Shape;302;p32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Deadline: 3/2</a:t>
            </a:r>
            <a:endParaRPr sz="1200"/>
          </a:p>
        </p:txBody>
      </p:sp>
      <p:sp>
        <p:nvSpPr>
          <p:cNvPr id="303" name="Google Shape;303;p32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sp>
        <p:nvSpPr>
          <p:cNvPr id="304" name="Google Shape;304;p32"/>
          <p:cNvSpPr/>
          <p:nvPr/>
        </p:nvSpPr>
        <p:spPr>
          <a:xfrm>
            <a:off x="423600" y="663650"/>
            <a:ext cx="8408700" cy="6822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1.1: Voltage sensor shall have a range of at least 20-33.6V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1.2: Voltage sensor shall have a sensitivity of at least 0.1V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CPE 1: System shall measure temperature and voltage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5" name="Google Shape;305;p32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Voltage/PCB Stress Testing Continued</a:t>
            </a:r>
            <a:endParaRPr/>
          </a:p>
        </p:txBody>
      </p:sp>
      <p:sp>
        <p:nvSpPr>
          <p:cNvPr id="311" name="Google Shape;311;p33"/>
          <p:cNvSpPr txBox="1">
            <a:spLocks noGrp="1"/>
          </p:cNvSpPr>
          <p:nvPr>
            <p:ph type="body" idx="1"/>
          </p:nvPr>
        </p:nvSpPr>
        <p:spPr>
          <a:xfrm>
            <a:off x="246925" y="1345850"/>
            <a:ext cx="4815300" cy="35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Expected Results and Model Validation</a:t>
            </a:r>
            <a:endParaRPr sz="16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System expected to measure voltage accurately, with breakdown at higher voltages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Will validate the 98.8% success rate predicted by the Monte Carlo simulation</a:t>
            </a:r>
            <a:endParaRPr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Risk Reduction</a:t>
            </a:r>
            <a:endParaRPr sz="16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Proves voltage sensor can meet DRs 1.1 &amp; 1.2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Proves PCB can handle stress of mission duration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Eliminates risk that PCB will break or measure inaccurate voltages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2" name="Google Shape;312;p33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</a:t>
            </a:r>
            <a:r>
              <a:rPr lang="en" sz="1000">
                <a:solidFill>
                  <a:schemeClr val="lt1"/>
                </a:solidFill>
              </a:rPr>
              <a:t>Test Readiness</a:t>
            </a:r>
            <a:r>
              <a:rPr lang="en" sz="1000">
                <a:solidFill>
                  <a:srgbClr val="B7B7B7"/>
                </a:solidFill>
              </a:rPr>
              <a:t>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313" name="Google Shape;313;p33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Deadline: 3/2</a:t>
            </a:r>
            <a:endParaRPr sz="1200"/>
          </a:p>
        </p:txBody>
      </p:sp>
      <p:sp>
        <p:nvSpPr>
          <p:cNvPr id="314" name="Google Shape;314;p33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pic>
        <p:nvPicPr>
          <p:cNvPr id="315" name="Google Shape;3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0046" y="1491675"/>
            <a:ext cx="3665029" cy="3152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3"/>
          <p:cNvSpPr/>
          <p:nvPr/>
        </p:nvSpPr>
        <p:spPr>
          <a:xfrm>
            <a:off x="423600" y="663650"/>
            <a:ext cx="8408700" cy="6822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1.1: Voltage sensor shall have a range of at least 20-33.6V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1.2: Voltage sensor shall have a sensitivity of at least 0.1V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CPE 1: System shall measure temperature and voltage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7" name="Google Shape;317;p33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9275" y="3178325"/>
            <a:ext cx="3871875" cy="17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4"/>
          <p:cNvSpPr txBox="1">
            <a:spLocks noGrp="1"/>
          </p:cNvSpPr>
          <p:nvPr>
            <p:ph type="body" idx="1"/>
          </p:nvPr>
        </p:nvSpPr>
        <p:spPr>
          <a:xfrm>
            <a:off x="246925" y="1338000"/>
            <a:ext cx="4471800" cy="3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Test Rationale</a:t>
            </a:r>
            <a:endParaRPr sz="16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Show battery capacity is as expected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Show current draw is as expected</a:t>
            </a:r>
            <a:endParaRPr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Necessary Equipment and Facilities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Aerospace Electronics Lab</a:t>
            </a:r>
            <a:endParaRPr sz="1600"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Ammeter - Keysight 34461A</a:t>
            </a:r>
            <a:endParaRPr>
              <a:solidFill>
                <a:schemeClr val="dk1"/>
              </a:solidFill>
            </a:endParaRPr>
          </a:p>
          <a:p>
            <a:pPr marL="182880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1uA range, 1pA resolution</a:t>
            </a:r>
            <a:r>
              <a:rPr lang="en" baseline="30000">
                <a:solidFill>
                  <a:schemeClr val="dk1"/>
                </a:solidFill>
              </a:rPr>
              <a:t>[8]</a:t>
            </a:r>
            <a:endParaRPr baseline="30000"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Sourcemeter - Keithley 2460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4" name="Google Shape;324;p3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Power System Testing</a:t>
            </a:r>
            <a:endParaRPr/>
          </a:p>
        </p:txBody>
      </p:sp>
      <p:sp>
        <p:nvSpPr>
          <p:cNvPr id="325" name="Google Shape;325;p34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</a:t>
            </a:r>
            <a:r>
              <a:rPr lang="en" sz="1000">
                <a:solidFill>
                  <a:schemeClr val="lt1"/>
                </a:solidFill>
              </a:rPr>
              <a:t>Test Readiness</a:t>
            </a:r>
            <a:r>
              <a:rPr lang="en" sz="1000">
                <a:solidFill>
                  <a:srgbClr val="B7B7B7"/>
                </a:solidFill>
              </a:rPr>
              <a:t>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326" name="Google Shape;326;p34"/>
          <p:cNvSpPr/>
          <p:nvPr/>
        </p:nvSpPr>
        <p:spPr>
          <a:xfrm>
            <a:off x="423600" y="663650"/>
            <a:ext cx="8408700" cy="4986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6.1: </a:t>
            </a:r>
            <a:r>
              <a:rPr lang="en" sz="1300">
                <a:solidFill>
                  <a:schemeClr val="dk1"/>
                </a:solidFill>
              </a:rPr>
              <a:t>External battery shall operate for one year without charging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	CPE 5: System shall be battery-powered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27" name="Google Shape;327;p34"/>
          <p:cNvSpPr txBox="1">
            <a:spLocks noGrp="1"/>
          </p:cNvSpPr>
          <p:nvPr>
            <p:ph type="body" idx="1"/>
          </p:nvPr>
        </p:nvSpPr>
        <p:spPr>
          <a:xfrm>
            <a:off x="5951438" y="4472575"/>
            <a:ext cx="25734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Test Fixture Designs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28" name="Google Shape;328;p34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Deadline: 3/13</a:t>
            </a:r>
            <a:endParaRPr sz="1200"/>
          </a:p>
        </p:txBody>
      </p:sp>
      <p:sp>
        <p:nvSpPr>
          <p:cNvPr id="329" name="Google Shape;329;p34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sp>
        <p:nvSpPr>
          <p:cNvPr id="330" name="Google Shape;330;p34"/>
          <p:cNvSpPr txBox="1">
            <a:spLocks noGrp="1"/>
          </p:cNvSpPr>
          <p:nvPr>
            <p:ph type="body" idx="1"/>
          </p:nvPr>
        </p:nvSpPr>
        <p:spPr>
          <a:xfrm>
            <a:off x="4895400" y="1281575"/>
            <a:ext cx="2565300" cy="4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Current Draw: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331" name="Google Shape;331;p34"/>
          <p:cNvSpPr txBox="1">
            <a:spLocks noGrp="1"/>
          </p:cNvSpPr>
          <p:nvPr>
            <p:ph type="body" idx="1"/>
          </p:nvPr>
        </p:nvSpPr>
        <p:spPr>
          <a:xfrm>
            <a:off x="4895400" y="2768713"/>
            <a:ext cx="2565300" cy="4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Battery Capacity: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332" name="Google Shape;332;p34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333" name="Google Shape;333;p3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600" y="1576749"/>
            <a:ext cx="3432550" cy="11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Power System Testing Continued</a:t>
            </a:r>
            <a:endParaRPr/>
          </a:p>
        </p:txBody>
      </p:sp>
      <p:sp>
        <p:nvSpPr>
          <p:cNvPr id="339" name="Google Shape;339;p35"/>
          <p:cNvSpPr txBox="1">
            <a:spLocks noGrp="1"/>
          </p:cNvSpPr>
          <p:nvPr>
            <p:ph type="body" idx="1"/>
          </p:nvPr>
        </p:nvSpPr>
        <p:spPr>
          <a:xfrm>
            <a:off x="246925" y="1204700"/>
            <a:ext cx="7254000" cy="33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Char char="●"/>
            </a:pPr>
            <a:r>
              <a:rPr lang="en" sz="1550">
                <a:solidFill>
                  <a:schemeClr val="dk1"/>
                </a:solidFill>
              </a:rPr>
              <a:t>Test Procedure Overview</a:t>
            </a:r>
            <a:endParaRPr sz="1550">
              <a:solidFill>
                <a:schemeClr val="dk1"/>
              </a:solidFill>
            </a:endParaRPr>
          </a:p>
          <a:p>
            <a:pPr marL="914400" lvl="1" indent="-3270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Char char="○"/>
            </a:pPr>
            <a:r>
              <a:rPr lang="en" sz="1550">
                <a:solidFill>
                  <a:schemeClr val="dk1"/>
                </a:solidFill>
              </a:rPr>
              <a:t>PCB Current Draw Testing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Connect ammeter between power supply and PCB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Run wake and sleep modes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Record current draws</a:t>
            </a:r>
            <a:endParaRPr>
              <a:solidFill>
                <a:schemeClr val="dk1"/>
              </a:solidFill>
            </a:endParaRPr>
          </a:p>
          <a:p>
            <a:pPr marL="914400" lvl="1" indent="-3270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Char char="○"/>
            </a:pPr>
            <a:r>
              <a:rPr lang="en" sz="1550">
                <a:solidFill>
                  <a:schemeClr val="dk1"/>
                </a:solidFill>
              </a:rPr>
              <a:t>Battery Capacity Testing</a:t>
            </a:r>
            <a:endParaRPr sz="1550"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Connect battery to sourcemeter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Set current draw &lt; C-rating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Allow to discharge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Extract CSV data from sourcemeter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0" name="Google Shape;340;p35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</a:t>
            </a:r>
            <a:r>
              <a:rPr lang="en" sz="1000">
                <a:solidFill>
                  <a:schemeClr val="lt1"/>
                </a:solidFill>
              </a:rPr>
              <a:t>Test Readiness</a:t>
            </a:r>
            <a:r>
              <a:rPr lang="en" sz="1000">
                <a:solidFill>
                  <a:srgbClr val="B7B7B7"/>
                </a:solidFill>
              </a:rPr>
              <a:t>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341" name="Google Shape;341;p35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Deadline: 3/13</a:t>
            </a:r>
            <a:endParaRPr sz="1200"/>
          </a:p>
        </p:txBody>
      </p:sp>
      <p:sp>
        <p:nvSpPr>
          <p:cNvPr id="342" name="Google Shape;342;p35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sp>
        <p:nvSpPr>
          <p:cNvPr id="343" name="Google Shape;343;p35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344" name="Google Shape;344;p35"/>
          <p:cNvSpPr/>
          <p:nvPr/>
        </p:nvSpPr>
        <p:spPr>
          <a:xfrm>
            <a:off x="423600" y="663650"/>
            <a:ext cx="8408700" cy="4986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6.1: </a:t>
            </a:r>
            <a:r>
              <a:rPr lang="en" sz="1300">
                <a:solidFill>
                  <a:schemeClr val="dk1"/>
                </a:solidFill>
              </a:rPr>
              <a:t>External battery shall operate for one year without charging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	CPE 5: System shall be battery-powered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Power System Testing Continued</a:t>
            </a:r>
            <a:endParaRPr/>
          </a:p>
        </p:txBody>
      </p:sp>
      <p:sp>
        <p:nvSpPr>
          <p:cNvPr id="350" name="Google Shape;350;p36"/>
          <p:cNvSpPr txBox="1">
            <a:spLocks noGrp="1"/>
          </p:cNvSpPr>
          <p:nvPr>
            <p:ph type="body" idx="1"/>
          </p:nvPr>
        </p:nvSpPr>
        <p:spPr>
          <a:xfrm>
            <a:off x="246925" y="1275150"/>
            <a:ext cx="5450400" cy="3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Char char="●"/>
            </a:pPr>
            <a:r>
              <a:rPr lang="en" sz="1550">
                <a:solidFill>
                  <a:schemeClr val="dk1"/>
                </a:solidFill>
              </a:rPr>
              <a:t>Expected Results and Model Validation</a:t>
            </a:r>
            <a:endParaRPr sz="155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6.5 mA wake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33 uA sleep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No DC/DC converter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                                    = 1,240 mAh / year</a:t>
            </a:r>
            <a:endParaRPr>
              <a:solidFill>
                <a:schemeClr val="dk1"/>
              </a:solidFill>
            </a:endParaRPr>
          </a:p>
          <a:p>
            <a:pPr marL="914400" lvl="1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>
                <a:solidFill>
                  <a:schemeClr val="dk1"/>
                </a:solidFill>
              </a:rPr>
              <a:t>8,000mAh before dropping below 3.0V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Data recorded by Sourcemeter</a:t>
            </a:r>
            <a:endParaRPr sz="1600">
              <a:solidFill>
                <a:schemeClr val="dk1"/>
              </a:solidFill>
            </a:endParaRPr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Char char="●"/>
            </a:pPr>
            <a:r>
              <a:rPr lang="en" sz="1550">
                <a:solidFill>
                  <a:schemeClr val="dk1"/>
                </a:solidFill>
              </a:rPr>
              <a:t>Risk Reduction</a:t>
            </a:r>
            <a:endParaRPr sz="155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Device won’t turn off before mission complete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1" name="Google Shape;351;p36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</a:t>
            </a:r>
            <a:r>
              <a:rPr lang="en" sz="1000">
                <a:solidFill>
                  <a:schemeClr val="lt1"/>
                </a:solidFill>
              </a:rPr>
              <a:t>Test Readiness</a:t>
            </a:r>
            <a:r>
              <a:rPr lang="en" sz="1000">
                <a:solidFill>
                  <a:srgbClr val="B7B7B7"/>
                </a:solidFill>
              </a:rPr>
              <a:t>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352" name="Google Shape;352;p36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Deadline: 3/13</a:t>
            </a:r>
            <a:endParaRPr sz="1200"/>
          </a:p>
        </p:txBody>
      </p:sp>
      <p:sp>
        <p:nvSpPr>
          <p:cNvPr id="353" name="Google Shape;353;p36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pic>
        <p:nvPicPr>
          <p:cNvPr id="354" name="Google Shape;354;p3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9939" y="1450313"/>
            <a:ext cx="3193835" cy="2640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5" name="Google Shape;355;p36"/>
          <p:cNvCxnSpPr/>
          <p:nvPr/>
        </p:nvCxnSpPr>
        <p:spPr>
          <a:xfrm rot="10800000" flipH="1">
            <a:off x="8394525" y="1924400"/>
            <a:ext cx="9300" cy="183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56" name="Google Shape;356;p36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357" name="Google Shape;357;p3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099" y="2356337"/>
            <a:ext cx="1760075" cy="356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6"/>
          <p:cNvSpPr txBox="1"/>
          <p:nvPr/>
        </p:nvSpPr>
        <p:spPr>
          <a:xfrm>
            <a:off x="5432113" y="4055950"/>
            <a:ext cx="352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Capacity Used  =  Current Draw [mA] * Duration [hrs]</a:t>
            </a:r>
            <a:endParaRPr sz="900"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59" name="Google Shape;359;p36"/>
          <p:cNvSpPr/>
          <p:nvPr/>
        </p:nvSpPr>
        <p:spPr>
          <a:xfrm>
            <a:off x="423600" y="663650"/>
            <a:ext cx="8408700" cy="4986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6.1: </a:t>
            </a:r>
            <a:r>
              <a:rPr lang="en" sz="1300">
                <a:solidFill>
                  <a:schemeClr val="dk1"/>
                </a:solidFill>
              </a:rPr>
              <a:t>External battery shall operate for one year without charging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	CPE 5: System shall be battery-powered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1746" y="2279275"/>
            <a:ext cx="6045754" cy="235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 Signal Testing</a:t>
            </a:r>
            <a:endParaRPr/>
          </a:p>
        </p:txBody>
      </p:sp>
      <p:sp>
        <p:nvSpPr>
          <p:cNvPr id="366" name="Google Shape;366;p37"/>
          <p:cNvSpPr txBox="1">
            <a:spLocks noGrp="1"/>
          </p:cNvSpPr>
          <p:nvPr>
            <p:ph type="body" idx="1"/>
          </p:nvPr>
        </p:nvSpPr>
        <p:spPr>
          <a:xfrm>
            <a:off x="401550" y="1822275"/>
            <a:ext cx="834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Test Rationale: Verify that system can transceive given the required parameters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367" name="Google Shape;367;p37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</a:t>
            </a:r>
            <a:r>
              <a:rPr lang="en" sz="1000">
                <a:solidFill>
                  <a:schemeClr val="lt1"/>
                </a:solidFill>
              </a:rPr>
              <a:t>Test Readiness</a:t>
            </a:r>
            <a:r>
              <a:rPr lang="en" sz="1000">
                <a:solidFill>
                  <a:srgbClr val="B7B7B7"/>
                </a:solidFill>
              </a:rPr>
              <a:t>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368" name="Google Shape;368;p37"/>
          <p:cNvSpPr/>
          <p:nvPr/>
        </p:nvSpPr>
        <p:spPr>
          <a:xfrm>
            <a:off x="423600" y="712925"/>
            <a:ext cx="8408700" cy="11022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5.4: System shall send signals through a K470 Universal Aluminum Box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5.5: Data shall be transmitted over a distance of at least three feet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7.2.1: System shall have a configurable transmission frequency option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CPE 2: System shall have the necessary hardware for wireless communication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CPE 3: System shall have the necessary software for wireless communication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9" name="Google Shape;369;p37"/>
          <p:cNvSpPr txBox="1">
            <a:spLocks noGrp="1"/>
          </p:cNvSpPr>
          <p:nvPr>
            <p:ph type="body" idx="1"/>
          </p:nvPr>
        </p:nvSpPr>
        <p:spPr>
          <a:xfrm>
            <a:off x="5451023" y="4499575"/>
            <a:ext cx="21480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On-Site System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370" name="Google Shape;370;p37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Deadline: 4/1</a:t>
            </a:r>
            <a:endParaRPr sz="1200"/>
          </a:p>
        </p:txBody>
      </p:sp>
      <p:sp>
        <p:nvSpPr>
          <p:cNvPr id="371" name="Google Shape;371;p37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sp>
        <p:nvSpPr>
          <p:cNvPr id="372" name="Google Shape;372;p37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373" name="Google Shape;373;p37"/>
          <p:cNvSpPr txBox="1">
            <a:spLocks noGrp="1"/>
          </p:cNvSpPr>
          <p:nvPr>
            <p:ph type="body" idx="1"/>
          </p:nvPr>
        </p:nvSpPr>
        <p:spPr>
          <a:xfrm>
            <a:off x="1892275" y="2279275"/>
            <a:ext cx="1701000" cy="3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Zarges K470 Box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74" name="Google Shape;374;p37"/>
          <p:cNvSpPr txBox="1">
            <a:spLocks noGrp="1"/>
          </p:cNvSpPr>
          <p:nvPr>
            <p:ph type="body" idx="1"/>
          </p:nvPr>
        </p:nvSpPr>
        <p:spPr>
          <a:xfrm>
            <a:off x="1453223" y="4499575"/>
            <a:ext cx="21480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In-Box System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375" name="Google Shape;375;p37"/>
          <p:cNvSpPr txBox="1">
            <a:spLocks noGrp="1"/>
          </p:cNvSpPr>
          <p:nvPr>
            <p:ph type="body" idx="1"/>
          </p:nvPr>
        </p:nvSpPr>
        <p:spPr>
          <a:xfrm>
            <a:off x="2258275" y="2789600"/>
            <a:ext cx="1335000" cy="3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EnerSys 8S3P Battery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76" name="Google Shape;376;p37"/>
          <p:cNvSpPr txBox="1">
            <a:spLocks noGrp="1"/>
          </p:cNvSpPr>
          <p:nvPr>
            <p:ph type="body" idx="1"/>
          </p:nvPr>
        </p:nvSpPr>
        <p:spPr>
          <a:xfrm>
            <a:off x="4584850" y="3774925"/>
            <a:ext cx="1439100" cy="3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Controller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77" name="Google Shape;377;p37"/>
          <p:cNvSpPr txBox="1">
            <a:spLocks noGrp="1"/>
          </p:cNvSpPr>
          <p:nvPr>
            <p:ph type="body" idx="1"/>
          </p:nvPr>
        </p:nvSpPr>
        <p:spPr>
          <a:xfrm>
            <a:off x="443200" y="3583213"/>
            <a:ext cx="1710300" cy="3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Controller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8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 Signal Testing Continued</a:t>
            </a:r>
            <a:endParaRPr/>
          </a:p>
        </p:txBody>
      </p:sp>
      <p:sp>
        <p:nvSpPr>
          <p:cNvPr id="383" name="Google Shape;383;p38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</a:t>
            </a:r>
            <a:r>
              <a:rPr lang="en" sz="1000">
                <a:solidFill>
                  <a:schemeClr val="lt1"/>
                </a:solidFill>
              </a:rPr>
              <a:t>Test Readiness</a:t>
            </a:r>
            <a:r>
              <a:rPr lang="en" sz="1000">
                <a:solidFill>
                  <a:srgbClr val="B7B7B7"/>
                </a:solidFill>
              </a:rPr>
              <a:t>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384" name="Google Shape;384;p38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Deadline: 4/1</a:t>
            </a:r>
            <a:endParaRPr sz="1200"/>
          </a:p>
        </p:txBody>
      </p:sp>
      <p:sp>
        <p:nvSpPr>
          <p:cNvPr id="385" name="Google Shape;385;p38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sp>
        <p:nvSpPr>
          <p:cNvPr id="386" name="Google Shape;386;p38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387" name="Google Shape;387;p38"/>
          <p:cNvSpPr/>
          <p:nvPr/>
        </p:nvSpPr>
        <p:spPr>
          <a:xfrm>
            <a:off x="423600" y="712925"/>
            <a:ext cx="8408700" cy="11022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5.4: System shall send signals through a K470 Universal Aluminum Box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5.5: Data shall be transmitted over a distance of at least three feet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7.2.1: System shall have a configurable transmission frequency option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CPE 2: System shall have the necessary hardware for wireless communication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CPE 3: System shall have the necessary software for wireless communication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8" name="Google Shape;388;p38"/>
          <p:cNvSpPr txBox="1">
            <a:spLocks noGrp="1"/>
          </p:cNvSpPr>
          <p:nvPr>
            <p:ph type="body" idx="1"/>
          </p:nvPr>
        </p:nvSpPr>
        <p:spPr>
          <a:xfrm>
            <a:off x="188550" y="1815125"/>
            <a:ext cx="4299600" cy="33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Char char="●"/>
            </a:pPr>
            <a:r>
              <a:rPr lang="en" sz="1550">
                <a:solidFill>
                  <a:schemeClr val="dk1"/>
                </a:solidFill>
              </a:rPr>
              <a:t>Test Procedure Overview</a:t>
            </a:r>
            <a:endParaRPr sz="1550">
              <a:solidFill>
                <a:schemeClr val="dk1"/>
              </a:solidFill>
            </a:endParaRPr>
          </a:p>
          <a:p>
            <a:pPr marL="914400" lvl="1" indent="-3270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Char char="○"/>
            </a:pPr>
            <a:r>
              <a:rPr lang="en" sz="1550">
                <a:solidFill>
                  <a:schemeClr val="dk1"/>
                </a:solidFill>
              </a:rPr>
              <a:t>Setup both systems and verify with LEDs</a:t>
            </a:r>
            <a:endParaRPr sz="1550">
              <a:solidFill>
                <a:schemeClr val="dk1"/>
              </a:solidFill>
            </a:endParaRPr>
          </a:p>
          <a:p>
            <a:pPr marL="914400" lvl="1" indent="-3270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Char char="○"/>
            </a:pPr>
            <a:r>
              <a:rPr lang="en" sz="1550">
                <a:solidFill>
                  <a:schemeClr val="dk1"/>
                </a:solidFill>
              </a:rPr>
              <a:t>Send preset voltage and temperature values from In-Box to to On-Site system</a:t>
            </a:r>
            <a:endParaRPr sz="1550">
              <a:solidFill>
                <a:schemeClr val="dk1"/>
              </a:solidFill>
            </a:endParaRPr>
          </a:p>
          <a:p>
            <a:pPr marL="914400" lvl="1" indent="-3270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Char char="○"/>
            </a:pPr>
            <a:r>
              <a:rPr lang="en" sz="1550">
                <a:solidFill>
                  <a:schemeClr val="dk1"/>
                </a:solidFill>
              </a:rPr>
              <a:t>Verify voltage/temperature values</a:t>
            </a:r>
            <a:endParaRPr sz="1550">
              <a:solidFill>
                <a:schemeClr val="dk1"/>
              </a:solidFill>
            </a:endParaRPr>
          </a:p>
          <a:p>
            <a:pPr marL="914400" lvl="1" indent="-3270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Char char="○"/>
            </a:pPr>
            <a:r>
              <a:rPr lang="en" sz="1550">
                <a:solidFill>
                  <a:schemeClr val="dk1"/>
                </a:solidFill>
              </a:rPr>
              <a:t>Change frequency configuration and repeat steps above (verify that configuration change is correct)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89" name="Google Shape;38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413200"/>
            <a:ext cx="4571999" cy="1778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 Signal Testing Continued</a:t>
            </a:r>
            <a:endParaRPr/>
          </a:p>
        </p:txBody>
      </p:sp>
      <p:sp>
        <p:nvSpPr>
          <p:cNvPr id="395" name="Google Shape;395;p39"/>
          <p:cNvSpPr txBox="1">
            <a:spLocks noGrp="1"/>
          </p:cNvSpPr>
          <p:nvPr>
            <p:ph type="body" idx="1"/>
          </p:nvPr>
        </p:nvSpPr>
        <p:spPr>
          <a:xfrm>
            <a:off x="311700" y="1815125"/>
            <a:ext cx="4260300" cy="30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Expected Results/ Model Validation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System will wirelessly transmit and receive data correctly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System will correctly be configurable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Risk Reduction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Proves that system can send/receive communications through K470 Box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BLE functions with other peripherals running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Both systems can both send and receive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96" name="Google Shape;396;p39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</a:t>
            </a:r>
            <a:r>
              <a:rPr lang="en" sz="1000">
                <a:solidFill>
                  <a:schemeClr val="lt1"/>
                </a:solidFill>
              </a:rPr>
              <a:t>Test Readiness</a:t>
            </a:r>
            <a:r>
              <a:rPr lang="en" sz="1000">
                <a:solidFill>
                  <a:srgbClr val="B7B7B7"/>
                </a:solidFill>
              </a:rPr>
              <a:t>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397" name="Google Shape;397;p39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Deadline: 4/1 </a:t>
            </a:r>
            <a:endParaRPr sz="1200"/>
          </a:p>
        </p:txBody>
      </p:sp>
      <p:sp>
        <p:nvSpPr>
          <p:cNvPr id="398" name="Google Shape;398;p39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sp>
        <p:nvSpPr>
          <p:cNvPr id="399" name="Google Shape;399;p39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400" name="Google Shape;400;p3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2" y="1889837"/>
            <a:ext cx="4595963" cy="292185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9"/>
          <p:cNvSpPr/>
          <p:nvPr/>
        </p:nvSpPr>
        <p:spPr>
          <a:xfrm>
            <a:off x="423600" y="712925"/>
            <a:ext cx="8408700" cy="11022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5.4: System shall send signals through a K470 Universal Aluminum Box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5.5: Data shall be transmitted over a distance of at least three feet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7.2.1: System shall have a configurable transmission frequency option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CPE 2: System shall have the necessary hardware for wireless communication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CPE 3: System shall have the necessary software for wireless communication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Day-in-the-Life at EnerSys</a:t>
            </a:r>
            <a:endParaRPr/>
          </a:p>
        </p:txBody>
      </p:sp>
      <p:sp>
        <p:nvSpPr>
          <p:cNvPr id="407" name="Google Shape;407;p40"/>
          <p:cNvSpPr txBox="1">
            <a:spLocks noGrp="1"/>
          </p:cNvSpPr>
          <p:nvPr>
            <p:ph type="body" idx="1"/>
          </p:nvPr>
        </p:nvSpPr>
        <p:spPr>
          <a:xfrm>
            <a:off x="237400" y="1267575"/>
            <a:ext cx="4260300" cy="3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Test Rationale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Validate that all system components are fulfilling customer requirements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Necessary Equipment and Facilities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EnerSys Cold Storage</a:t>
            </a:r>
            <a:endParaRPr sz="1600">
              <a:solidFill>
                <a:schemeClr val="dk1"/>
              </a:solidFill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" sz="1600">
                <a:solidFill>
                  <a:schemeClr val="dk1"/>
                </a:solidFill>
              </a:rPr>
              <a:t>8S3P battery</a:t>
            </a:r>
            <a:endParaRPr sz="1600">
              <a:solidFill>
                <a:schemeClr val="dk1"/>
              </a:solidFill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" sz="1600">
                <a:solidFill>
                  <a:schemeClr val="dk1"/>
                </a:solidFill>
              </a:rPr>
              <a:t>Zarges K470 box</a:t>
            </a:r>
            <a:endParaRPr sz="1600">
              <a:solidFill>
                <a:schemeClr val="dk1"/>
              </a:solidFill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" sz="1600">
                <a:solidFill>
                  <a:schemeClr val="dk1"/>
                </a:solidFill>
              </a:rPr>
              <a:t>Computer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Risk Reduction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System is autonomous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Expected Results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.txt file of data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08" name="Google Shape;408;p40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</a:t>
            </a:r>
            <a:r>
              <a:rPr lang="en" sz="1000">
                <a:solidFill>
                  <a:schemeClr val="lt1"/>
                </a:solidFill>
              </a:rPr>
              <a:t>Test Readiness</a:t>
            </a:r>
            <a:r>
              <a:rPr lang="en" sz="1000">
                <a:solidFill>
                  <a:srgbClr val="B7B7B7"/>
                </a:solidFill>
              </a:rPr>
              <a:t>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409" name="Google Shape;409;p40"/>
          <p:cNvSpPr/>
          <p:nvPr/>
        </p:nvSpPr>
        <p:spPr>
          <a:xfrm>
            <a:off x="423600" y="663650"/>
            <a:ext cx="8408700" cy="4986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 FRs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 CPEs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10" name="Google Shape;410;p40"/>
          <p:cNvSpPr txBox="1">
            <a:spLocks noGrp="1"/>
          </p:cNvSpPr>
          <p:nvPr>
            <p:ph type="body" idx="1"/>
          </p:nvPr>
        </p:nvSpPr>
        <p:spPr>
          <a:xfrm>
            <a:off x="5445088" y="4009275"/>
            <a:ext cx="25734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Experimental Test Design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11" name="Google Shape;411;p40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Deadline: 4/16</a:t>
            </a:r>
            <a:endParaRPr sz="1200"/>
          </a:p>
        </p:txBody>
      </p:sp>
      <p:sp>
        <p:nvSpPr>
          <p:cNvPr id="412" name="Google Shape;412;p40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pic>
        <p:nvPicPr>
          <p:cNvPr id="413" name="Google Shape;41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7699" y="2035806"/>
            <a:ext cx="4824525" cy="1909532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0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Day-in-the-Life at EnerSys Continued</a:t>
            </a:r>
            <a:endParaRPr/>
          </a:p>
        </p:txBody>
      </p:sp>
      <p:sp>
        <p:nvSpPr>
          <p:cNvPr id="420" name="Google Shape;420;p41"/>
          <p:cNvSpPr txBox="1">
            <a:spLocks noGrp="1"/>
          </p:cNvSpPr>
          <p:nvPr>
            <p:ph type="body" idx="1"/>
          </p:nvPr>
        </p:nvSpPr>
        <p:spPr>
          <a:xfrm>
            <a:off x="246925" y="1244375"/>
            <a:ext cx="8520600" cy="22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Test Procedure Overview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Put in-box system and battery through a physical integrity test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Insert bagged system and battery into Zarges K470 box inside of foam casing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Leave system alone for 24 hours while it takes temperature and voltage measurements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System will send voltage and temperature measurements to on-site system in a .txt file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21" name="Google Shape;421;p41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</a:t>
            </a:r>
            <a:r>
              <a:rPr lang="en" sz="1000">
                <a:solidFill>
                  <a:schemeClr val="lt1"/>
                </a:solidFill>
              </a:rPr>
              <a:t>Test Readiness</a:t>
            </a:r>
            <a:r>
              <a:rPr lang="en" sz="1000">
                <a:solidFill>
                  <a:srgbClr val="B7B7B7"/>
                </a:solidFill>
              </a:rPr>
              <a:t>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422" name="Google Shape;422;p41"/>
          <p:cNvSpPr/>
          <p:nvPr/>
        </p:nvSpPr>
        <p:spPr>
          <a:xfrm>
            <a:off x="423600" y="663650"/>
            <a:ext cx="8408700" cy="5097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 FRs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 CPEs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3" name="Google Shape;423;p41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Deadline: 4/16</a:t>
            </a:r>
            <a:endParaRPr sz="1200"/>
          </a:p>
        </p:txBody>
      </p:sp>
      <p:sp>
        <p:nvSpPr>
          <p:cNvPr id="424" name="Google Shape;424;p41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sp>
        <p:nvSpPr>
          <p:cNvPr id="425" name="Google Shape;425;p41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426" name="Google Shape;4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2700" y="3117875"/>
            <a:ext cx="4083250" cy="161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1947400"/>
            <a:ext cx="8520600" cy="17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Overview</a:t>
            </a:r>
            <a:endParaRPr sz="4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2"/>
          <p:cNvSpPr txBox="1">
            <a:spLocks noGrp="1"/>
          </p:cNvSpPr>
          <p:nvPr>
            <p:ph type="title"/>
          </p:nvPr>
        </p:nvSpPr>
        <p:spPr>
          <a:xfrm>
            <a:off x="311700" y="1911925"/>
            <a:ext cx="8520600" cy="18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Budget</a:t>
            </a:r>
            <a:endParaRPr sz="4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p43"/>
          <p:cNvGrpSpPr/>
          <p:nvPr/>
        </p:nvGrpSpPr>
        <p:grpSpPr>
          <a:xfrm>
            <a:off x="3632129" y="1097660"/>
            <a:ext cx="5443666" cy="2661630"/>
            <a:chOff x="3163266" y="969275"/>
            <a:chExt cx="5980736" cy="2924225"/>
          </a:xfrm>
        </p:grpSpPr>
        <p:pic>
          <p:nvPicPr>
            <p:cNvPr id="437" name="Google Shape;437;p43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3266" y="969275"/>
              <a:ext cx="5980736" cy="2924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8" name="Google Shape;438;p43"/>
            <p:cNvSpPr txBox="1"/>
            <p:nvPr/>
          </p:nvSpPr>
          <p:spPr>
            <a:xfrm>
              <a:off x="7900600" y="2455363"/>
              <a:ext cx="759900" cy="35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latin typeface="Comic Sans MS"/>
                  <a:ea typeface="Comic Sans MS"/>
                  <a:cs typeface="Comic Sans MS"/>
                  <a:sym typeface="Comic Sans MS"/>
                </a:rPr>
                <a:t>$84.48</a:t>
              </a:r>
              <a:endParaRPr sz="900" b="1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9" name="Google Shape;439;p43"/>
            <p:cNvSpPr txBox="1"/>
            <p:nvPr/>
          </p:nvSpPr>
          <p:spPr>
            <a:xfrm>
              <a:off x="7793370" y="2731463"/>
              <a:ext cx="759900" cy="35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latin typeface="Comic Sans MS"/>
                  <a:ea typeface="Comic Sans MS"/>
                  <a:cs typeface="Comic Sans MS"/>
                  <a:sym typeface="Comic Sans MS"/>
                </a:rPr>
                <a:t>$145.39</a:t>
              </a:r>
              <a:endParaRPr sz="900" b="1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0" name="Google Shape;440;p43"/>
            <p:cNvSpPr txBox="1"/>
            <p:nvPr/>
          </p:nvSpPr>
          <p:spPr>
            <a:xfrm>
              <a:off x="7721227" y="3216722"/>
              <a:ext cx="759900" cy="35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latin typeface="Comic Sans MS"/>
                  <a:ea typeface="Comic Sans MS"/>
                  <a:cs typeface="Comic Sans MS"/>
                  <a:sym typeface="Comic Sans MS"/>
                </a:rPr>
                <a:t>$197.45</a:t>
              </a:r>
              <a:endParaRPr sz="900" b="1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441" name="Google Shape;441;p43"/>
          <p:cNvSpPr txBox="1">
            <a:spLocks noGrp="1"/>
          </p:cNvSpPr>
          <p:nvPr>
            <p:ph type="title"/>
          </p:nvPr>
        </p:nvSpPr>
        <p:spPr>
          <a:xfrm>
            <a:off x="248550" y="224425"/>
            <a:ext cx="8520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Cost Plan</a:t>
            </a:r>
            <a:endParaRPr/>
          </a:p>
        </p:txBody>
      </p:sp>
      <p:sp>
        <p:nvSpPr>
          <p:cNvPr id="442" name="Google Shape;442;p43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</a:t>
            </a:r>
            <a:r>
              <a:rPr lang="en" sz="1000">
                <a:solidFill>
                  <a:schemeClr val="lt1"/>
                </a:solidFill>
              </a:rPr>
              <a:t>Budget</a:t>
            </a:r>
            <a:r>
              <a:rPr lang="en" sz="1000">
                <a:solidFill>
                  <a:srgbClr val="B7B7B7"/>
                </a:solidFill>
              </a:rPr>
              <a:t>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443" name="Google Shape;443;p43"/>
          <p:cNvSpPr txBox="1"/>
          <p:nvPr/>
        </p:nvSpPr>
        <p:spPr>
          <a:xfrm>
            <a:off x="112425" y="2578500"/>
            <a:ext cx="313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Future Expenses</a:t>
            </a:r>
            <a:endParaRPr sz="1800" b="1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44" name="Google Shape;444;p43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445" name="Google Shape;445;p4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25" y="3024900"/>
            <a:ext cx="4087200" cy="13756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46" name="Google Shape;446;p43"/>
          <p:cNvGraphicFramePr/>
          <p:nvPr/>
        </p:nvGraphicFramePr>
        <p:xfrm>
          <a:off x="248538" y="904663"/>
          <a:ext cx="4087200" cy="1371510"/>
        </p:xfrm>
        <a:graphic>
          <a:graphicData uri="http://schemas.openxmlformats.org/drawingml/2006/table">
            <a:tbl>
              <a:tblPr>
                <a:noFill/>
                <a:tableStyleId>{52713752-33DA-4A2E-8B79-547703D3ACAC}</a:tableStyleId>
              </a:tblPr>
              <a:tblGrid>
                <a:gridCol w="98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6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CDR</a:t>
                      </a:r>
                      <a:endParaRPr b="1"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Estimate</a:t>
                      </a:r>
                      <a:endParaRPr b="1"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Actual</a:t>
                      </a:r>
                      <a:endParaRPr b="1"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Updated Estimate</a:t>
                      </a:r>
                      <a:endParaRPr b="1"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i="1"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Total Spent</a:t>
                      </a:r>
                      <a:endParaRPr sz="1300" i="1"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i="1"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$3,933.14</a:t>
                      </a:r>
                      <a:endParaRPr sz="1300" i="1"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i="1"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$1908.66</a:t>
                      </a:r>
                      <a:endParaRPr sz="1300" i="1"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i="1"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$2,106.11</a:t>
                      </a:r>
                      <a:endParaRPr sz="1300" i="1"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i="1"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Remainder</a:t>
                      </a:r>
                      <a:endParaRPr sz="1300" i="1"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i="1"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$1,066.86</a:t>
                      </a:r>
                      <a:endParaRPr sz="1300" i="1"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i="1"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$3,091.34</a:t>
                      </a:r>
                      <a:endParaRPr sz="1300" i="1"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i="1"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$2,893.89</a:t>
                      </a:r>
                      <a:endParaRPr sz="1300" i="1"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452" name="Google Shape;452;p44"/>
          <p:cNvSpPr txBox="1">
            <a:spLocks noGrp="1"/>
          </p:cNvSpPr>
          <p:nvPr>
            <p:ph type="body" idx="1"/>
          </p:nvPr>
        </p:nvSpPr>
        <p:spPr>
          <a:xfrm>
            <a:off x="936900" y="1294400"/>
            <a:ext cx="7270200" cy="38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EnerSys ABSL Team</a:t>
            </a:r>
            <a:endParaRPr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Jacqueline Maldonado, Brice Lucero, Travis Mault, Ryan Pritchard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Team Advisor</a:t>
            </a:r>
            <a:endParaRPr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Jean Koster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Projects Advisory Board</a:t>
            </a:r>
            <a:endParaRPr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Jelliffe Jackson, Dr. Jade Morton, Dr. Christopher Roseman,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Jean Koster, Dr. Melvin Rafi, Professor Matt Rhode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Additional Support</a:t>
            </a:r>
            <a:endParaRPr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Professor Trudy Schwartz, Professor Bobby Hodgkinson,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Emma Markovich, Colin Claytor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44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</a:t>
            </a:r>
            <a:r>
              <a:rPr lang="en" sz="1000">
                <a:solidFill>
                  <a:schemeClr val="lt1"/>
                </a:solidFill>
              </a:rPr>
              <a:t>References</a:t>
            </a:r>
            <a:r>
              <a:rPr lang="en" sz="1000">
                <a:solidFill>
                  <a:srgbClr val="B7B7B7"/>
                </a:solidFill>
              </a:rPr>
              <a:t>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454" name="Google Shape;454;p44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460" name="Google Shape;460;p45"/>
          <p:cNvSpPr txBox="1">
            <a:spLocks noGrp="1"/>
          </p:cNvSpPr>
          <p:nvPr>
            <p:ph type="body" idx="1"/>
          </p:nvPr>
        </p:nvSpPr>
        <p:spPr>
          <a:xfrm>
            <a:off x="239800" y="932500"/>
            <a:ext cx="8680500" cy="39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“SMT172 Datasheet,” Smartec, Last Updated March 20, 2017. Available: </a:t>
            </a:r>
            <a:r>
              <a:rPr lang="en" sz="10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https://www.smartec-sensors.com/cms/media/Datasheets/Temperature/SMT172-datasheet.pdf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Peterson, Z. “Overview of Electrical Stress Test Methods for PCBAs,” Altium, Last Updated January 6 2022. Available: </a:t>
            </a:r>
            <a:r>
              <a:rPr lang="en" sz="1000" u="sng">
                <a:solidFill>
                  <a:schemeClr val="hlink"/>
                </a:solidFill>
                <a:hlinkClick r:id="rId4"/>
              </a:rPr>
              <a:t>https://resources.altium.com/p/overview-electrical-stress-test-methods-pcbas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“HALT Testing: Highly Accelerated Life Testing,” Delserro Engineering Solutions. Available: </a:t>
            </a:r>
            <a:r>
              <a:rPr lang="en" sz="1000" u="sng">
                <a:solidFill>
                  <a:schemeClr val="hlink"/>
                </a:solidFill>
                <a:hlinkClick r:id="rId5"/>
              </a:rPr>
              <a:t>https://www.desolutions.com/testing-services/reliability-tests/highly-accelerated-life-testing-halt/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“ERA3AEB113V,” Newark. Available: </a:t>
            </a:r>
            <a:r>
              <a:rPr lang="en" sz="10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https://www.newark.com/panasonic-electronic-components/era3aeb113v/surface-mount-thin-film-resistor/dp/62W8736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“ERA-3AEB302V,” Mouser. Available: </a:t>
            </a:r>
            <a:r>
              <a:rPr lang="en" sz="10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https://www.mouser.com/ProductDetail/Panasonic/ERA-3AEB302V?qs=%2Fha2pyFaduhb05ESoU1Edd%252B%252BYQj5NEVJ4yV8H3JHdTrOH%252BIkW8jYRA%3D%3D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“MCS0402MD1004BE000,” Digikey. Available: </a:t>
            </a:r>
            <a:r>
              <a:rPr lang="en" sz="10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https://www.digikey.bg/en/products/detail/vishay-dale/MCS0402MD1004BE000/14324215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“RP73PF1E118KBTD,” Digikey. Available: </a:t>
            </a:r>
            <a:r>
              <a:rPr lang="en" sz="1000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https://www.digikey.com/en/products/detail/te-connectivity-passive-product/RP73PF1E118KBTD/8261060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“Digital Multimeters 34460A, 34461A, 34465A, 34470A,” Keysight. Available: </a:t>
            </a:r>
            <a:r>
              <a:rPr lang="en" sz="1000" u="sng">
                <a:solidFill>
                  <a:schemeClr val="hlink"/>
                </a:solidFill>
                <a:hlinkClick r:id="rId10"/>
              </a:rPr>
              <a:t>https://www.keysight.com/zz/en/assets/7018-03846/data-sheets/5991-1983.pdf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“How do I calculate the accuracy of a multimeter?,” Keysight. Available: </a:t>
            </a:r>
            <a:r>
              <a:rPr lang="en" sz="1000" u="sng">
                <a:solidFill>
                  <a:schemeClr val="hlink"/>
                </a:solidFill>
                <a:hlinkClick r:id="rId11"/>
              </a:rPr>
              <a:t>https://edadocs.software.keysight.com/kkbopen/how-do-i-calculate-the-accuracy-of-a-multimeter-577940567.html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“Sorensen XPH Series,” SignalTestInc. Available: </a:t>
            </a:r>
            <a:r>
              <a:rPr lang="en" sz="1000" u="sng">
                <a:solidFill>
                  <a:schemeClr val="hlink"/>
                </a:solidFill>
                <a:hlinkClick r:id="rId12"/>
              </a:rPr>
              <a:t>http://www.signaltestinc.com/v/vspfiles/assets/datasheet/Sorensen_XPH_Datasheet.pdf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“Keithley 2460 - SMU Source Meter (100V, 7A, 100W),” Tequipment. Available: </a:t>
            </a:r>
            <a:r>
              <a:rPr lang="en" sz="1000" u="sng">
                <a:solidFill>
                  <a:schemeClr val="hlink"/>
                </a:solidFill>
                <a:hlinkClick r:id="rId13"/>
              </a:rPr>
              <a:t>https://www.tequipment.net/Keithley/2460/Source-Measure-Unit/SMU/?gclid=Cj0KCQiAr5iQBhCsARIsAPcwROMDU8VrN-KGo1gyjo0cOUJ-vs6973bQGY2TBfrGFfXZKLKNpRh4ugEaAr94EALw_wcB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“LTC2063” Analog Devices. Available: </a:t>
            </a:r>
            <a:r>
              <a:rPr lang="en" sz="1000" u="sng">
                <a:solidFill>
                  <a:schemeClr val="accent5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https://www.analog.com/en/products/ltc2063.html#product-overview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“onsemi FDV303N,” LCSC Electronics. Available: </a:t>
            </a:r>
            <a:r>
              <a:rPr lang="en" sz="1000" u="sng">
                <a:solidFill>
                  <a:schemeClr val="accent5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https://lcsc.com/product-detail/MOSFETs_onsemi-FDV303N_C80498.html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“nRF52840,” Nordic Semiconductors. Available: </a:t>
            </a:r>
            <a:r>
              <a:rPr lang="en" sz="1000" u="sng">
                <a:solidFill>
                  <a:schemeClr val="accent5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https://www.nordicsemi.com/-/media/Software-and-other-downloads/Product-Briefs/old-versions/nRF52840PBv20.pdf?la=en&amp;hash=516968A8D06D7F41C8B14B6639DD9E14099E2853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61" name="Google Shape;461;p45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</a:t>
            </a:r>
            <a:r>
              <a:rPr lang="en" sz="1000">
                <a:solidFill>
                  <a:schemeClr val="lt1"/>
                </a:solidFill>
              </a:rPr>
              <a:t>References</a:t>
            </a:r>
            <a:r>
              <a:rPr lang="en" sz="1000">
                <a:solidFill>
                  <a:srgbClr val="B7B7B7"/>
                </a:solidFill>
              </a:rPr>
              <a:t>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462" name="Google Shape;462;p45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6"/>
          <p:cNvSpPr txBox="1">
            <a:spLocks noGrp="1"/>
          </p:cNvSpPr>
          <p:nvPr>
            <p:ph type="title"/>
          </p:nvPr>
        </p:nvSpPr>
        <p:spPr>
          <a:xfrm>
            <a:off x="311700" y="1571625"/>
            <a:ext cx="8520600" cy="15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Thank You!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Questions?</a:t>
            </a:r>
            <a:endParaRPr sz="4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7"/>
          <p:cNvSpPr txBox="1">
            <a:spLocks noGrp="1"/>
          </p:cNvSpPr>
          <p:nvPr>
            <p:ph type="title"/>
          </p:nvPr>
        </p:nvSpPr>
        <p:spPr>
          <a:xfrm>
            <a:off x="311700" y="1894200"/>
            <a:ext cx="8520600" cy="1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Backup Slides</a:t>
            </a:r>
            <a:endParaRPr sz="4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8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478" name="Google Shape;478;p48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479" name="Google Shape;479;p4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Test Readiness (Continued)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Power Testing</a:t>
            </a:r>
            <a:endParaRPr sz="1400"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 sz="1400" u="sng">
                <a:solidFill>
                  <a:schemeClr val="hlink"/>
                </a:solidFill>
                <a:hlinkClick r:id="rId3" action="ppaction://hlinksldjump"/>
              </a:rPr>
              <a:t>Current Draw Model Background</a:t>
            </a:r>
            <a:endParaRPr sz="1400"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 sz="1400" u="sng">
                <a:solidFill>
                  <a:schemeClr val="hlink"/>
                </a:solidFill>
                <a:hlinkClick r:id="rId4" action="ppaction://hlinksldjump"/>
              </a:rPr>
              <a:t>Battery Capacity Experimental Model Background</a:t>
            </a:r>
            <a:endParaRPr sz="1400"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 sz="1400" u="sng">
                <a:solidFill>
                  <a:schemeClr val="hlink"/>
                </a:solidFill>
                <a:hlinkClick r:id="rId5" action="ppaction://hlinksldjump"/>
              </a:rPr>
              <a:t>COTS Battery Choice</a:t>
            </a:r>
            <a:endParaRPr sz="1400"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 sz="1400" u="sng">
                <a:solidFill>
                  <a:schemeClr val="hlink"/>
                </a:solidFill>
                <a:hlinkClick r:id="rId6" action="ppaction://hlinksldjump"/>
              </a:rPr>
              <a:t>Test Equipment</a:t>
            </a:r>
            <a:endParaRPr sz="1400"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 sz="1400" u="sng">
                <a:solidFill>
                  <a:schemeClr val="hlink"/>
                </a:solidFill>
                <a:hlinkClick r:id="rId7" action="ppaction://hlinksldjump"/>
              </a:rPr>
              <a:t>Test Failure Approach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Communication Signal Testing</a:t>
            </a:r>
            <a:endParaRPr sz="1400"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 sz="1400" u="sng">
                <a:solidFill>
                  <a:schemeClr val="hlink"/>
                </a:solidFill>
                <a:hlinkClick r:id="rId8" action="ppaction://hlinksldjump"/>
              </a:rPr>
              <a:t>Experimental Model Background</a:t>
            </a:r>
            <a:endParaRPr sz="1400"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 sz="1400" u="sng">
                <a:solidFill>
                  <a:schemeClr val="hlink"/>
                </a:solidFill>
                <a:hlinkClick r:id="rId9" action="ppaction://hlinksldjump"/>
              </a:rPr>
              <a:t>Test Failure Approach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Budget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 u="sng">
                <a:solidFill>
                  <a:schemeClr val="accent5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Detailed Plan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80" name="Google Shape;480;p48"/>
          <p:cNvSpPr txBox="1"/>
          <p:nvPr/>
        </p:nvSpPr>
        <p:spPr>
          <a:xfrm>
            <a:off x="7186200" y="0"/>
            <a:ext cx="195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481" name="Google Shape;481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</a:t>
            </a:r>
            <a:endParaRPr/>
          </a:p>
        </p:txBody>
      </p:sp>
      <p:sp>
        <p:nvSpPr>
          <p:cNvPr id="482" name="Google Shape;482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Overview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 u="sng">
                <a:solidFill>
                  <a:schemeClr val="accent5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Organizational Chart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 u="sng">
                <a:solidFill>
                  <a:schemeClr val="accent5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Work Breakdown Structure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 u="sng">
                <a:solidFill>
                  <a:schemeClr val="accent5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Requirements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 u="sng">
                <a:solidFill>
                  <a:schemeClr val="accent5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Levels of Success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Test Readiness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 u="sng">
                <a:solidFill>
                  <a:schemeClr val="accent5"/>
                </a:solidFill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Temperature Testing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 u="sng">
                <a:solidFill>
                  <a:schemeClr val="accent5"/>
                </a:solidFill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Alert System Testing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 u="sng">
                <a:solidFill>
                  <a:schemeClr val="accent5"/>
                </a:solidFill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Survivability Testing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 u="sng">
                <a:solidFill>
                  <a:schemeClr val="accent5"/>
                </a:solidFill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Day-in-the-Life Testing (CU Boulder)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Voltage Sensor Testing</a:t>
            </a:r>
            <a:endParaRPr sz="1400"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 sz="1400" u="sng">
                <a:solidFill>
                  <a:schemeClr val="accent5"/>
                </a:solidFill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Error Model Background</a:t>
            </a:r>
            <a:endParaRPr sz="1400"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 sz="1400" u="sng">
                <a:solidFill>
                  <a:schemeClr val="accent5"/>
                </a:solidFill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PCB Layout and Test Sites</a:t>
            </a:r>
            <a:endParaRPr sz="1400">
              <a:solidFill>
                <a:schemeClr val="dk1"/>
              </a:solidFill>
            </a:endParaRPr>
          </a:p>
          <a:p>
            <a:pPr marL="1371600" lvl="2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 sz="1400" u="sng">
                <a:solidFill>
                  <a:schemeClr val="accent5"/>
                </a:solidFill>
                <a:hlinkClick r:id="rId21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Test Equipment</a:t>
            </a:r>
            <a:endParaRPr/>
          </a:p>
          <a:p>
            <a:pPr marL="1371600" lvl="2" indent="-31178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0"/>
              <a:buChar char="■"/>
            </a:pPr>
            <a:r>
              <a:rPr lang="en" sz="1400" u="sng">
                <a:solidFill>
                  <a:schemeClr val="hlink"/>
                </a:solidFill>
                <a:hlinkClick r:id="rId22" action="ppaction://hlinksldjump"/>
              </a:rPr>
              <a:t>Test Failure Approaches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9"/>
          <p:cNvSpPr txBox="1">
            <a:spLocks noGrp="1"/>
          </p:cNvSpPr>
          <p:nvPr>
            <p:ph type="title"/>
          </p:nvPr>
        </p:nvSpPr>
        <p:spPr>
          <a:xfrm>
            <a:off x="311700" y="319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SBMS Organizational Chart</a:t>
            </a:r>
            <a:endParaRPr/>
          </a:p>
        </p:txBody>
      </p:sp>
      <p:sp>
        <p:nvSpPr>
          <p:cNvPr id="488" name="Google Shape;488;p49"/>
          <p:cNvSpPr/>
          <p:nvPr/>
        </p:nvSpPr>
        <p:spPr>
          <a:xfrm>
            <a:off x="3931800" y="1493525"/>
            <a:ext cx="1252800" cy="3609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Project Manager</a:t>
            </a: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Jamie Henault</a:t>
            </a:r>
            <a:endParaRPr sz="800" b="1">
              <a:solidFill>
                <a:schemeClr val="dk1"/>
              </a:solidFill>
            </a:endParaRPr>
          </a:p>
        </p:txBody>
      </p:sp>
      <p:sp>
        <p:nvSpPr>
          <p:cNvPr id="489" name="Google Shape;489;p49"/>
          <p:cNvSpPr/>
          <p:nvPr/>
        </p:nvSpPr>
        <p:spPr>
          <a:xfrm>
            <a:off x="5674900" y="1493525"/>
            <a:ext cx="1252800" cy="3609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Finance Lead</a:t>
            </a: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Richard Folsom</a:t>
            </a:r>
            <a:endParaRPr sz="800" b="1">
              <a:solidFill>
                <a:schemeClr val="dk1"/>
              </a:solidFill>
            </a:endParaRPr>
          </a:p>
        </p:txBody>
      </p:sp>
      <p:sp>
        <p:nvSpPr>
          <p:cNvPr id="490" name="Google Shape;490;p49"/>
          <p:cNvSpPr/>
          <p:nvPr/>
        </p:nvSpPr>
        <p:spPr>
          <a:xfrm>
            <a:off x="2188700" y="1712913"/>
            <a:ext cx="1252800" cy="3609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Customer</a:t>
            </a: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EnerSys ABSL</a:t>
            </a:r>
            <a:endParaRPr sz="800" b="1">
              <a:solidFill>
                <a:schemeClr val="dk1"/>
              </a:solidFill>
            </a:endParaRPr>
          </a:p>
        </p:txBody>
      </p:sp>
      <p:sp>
        <p:nvSpPr>
          <p:cNvPr id="491" name="Google Shape;491;p49"/>
          <p:cNvSpPr/>
          <p:nvPr/>
        </p:nvSpPr>
        <p:spPr>
          <a:xfrm>
            <a:off x="2188700" y="1274138"/>
            <a:ext cx="1252800" cy="3609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Advisor</a:t>
            </a: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Dr. Jean Koster</a:t>
            </a:r>
            <a:endParaRPr sz="800" b="1">
              <a:solidFill>
                <a:schemeClr val="dk1"/>
              </a:solidFill>
            </a:endParaRPr>
          </a:p>
        </p:txBody>
      </p:sp>
      <p:sp>
        <p:nvSpPr>
          <p:cNvPr id="492" name="Google Shape;492;p49"/>
          <p:cNvSpPr/>
          <p:nvPr/>
        </p:nvSpPr>
        <p:spPr>
          <a:xfrm>
            <a:off x="56538" y="2748713"/>
            <a:ext cx="1234500" cy="4683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Systems Engineer Lead</a:t>
            </a: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Nathan Zhao</a:t>
            </a:r>
            <a:endParaRPr sz="800" b="1">
              <a:solidFill>
                <a:schemeClr val="dk1"/>
              </a:solidFill>
            </a:endParaRPr>
          </a:p>
        </p:txBody>
      </p:sp>
      <p:sp>
        <p:nvSpPr>
          <p:cNvPr id="493" name="Google Shape;493;p49"/>
          <p:cNvSpPr/>
          <p:nvPr/>
        </p:nvSpPr>
        <p:spPr>
          <a:xfrm>
            <a:off x="1355942" y="2748713"/>
            <a:ext cx="1234500" cy="4683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Power Lead</a:t>
            </a: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Ian Adler</a:t>
            </a:r>
            <a:endParaRPr sz="800" b="1">
              <a:solidFill>
                <a:schemeClr val="dk1"/>
              </a:solidFill>
            </a:endParaRPr>
          </a:p>
        </p:txBody>
      </p:sp>
      <p:sp>
        <p:nvSpPr>
          <p:cNvPr id="494" name="Google Shape;494;p49"/>
          <p:cNvSpPr/>
          <p:nvPr/>
        </p:nvSpPr>
        <p:spPr>
          <a:xfrm>
            <a:off x="2655346" y="2749063"/>
            <a:ext cx="1234500" cy="4683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Data Processing Lead</a:t>
            </a: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Joseph Harrell</a:t>
            </a:r>
            <a:endParaRPr sz="800" b="1">
              <a:solidFill>
                <a:schemeClr val="dk1"/>
              </a:solidFill>
            </a:endParaRPr>
          </a:p>
        </p:txBody>
      </p:sp>
      <p:sp>
        <p:nvSpPr>
          <p:cNvPr id="495" name="Google Shape;495;p49"/>
          <p:cNvSpPr/>
          <p:nvPr/>
        </p:nvSpPr>
        <p:spPr>
          <a:xfrm>
            <a:off x="5254154" y="2749413"/>
            <a:ext cx="1234500" cy="4683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Testing Lead</a:t>
            </a: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Devin Geegan</a:t>
            </a:r>
            <a:endParaRPr sz="800" b="1">
              <a:solidFill>
                <a:schemeClr val="dk1"/>
              </a:solidFill>
            </a:endParaRPr>
          </a:p>
        </p:txBody>
      </p:sp>
      <p:sp>
        <p:nvSpPr>
          <p:cNvPr id="496" name="Google Shape;496;p49"/>
          <p:cNvSpPr/>
          <p:nvPr/>
        </p:nvSpPr>
        <p:spPr>
          <a:xfrm>
            <a:off x="6553558" y="2749763"/>
            <a:ext cx="1234500" cy="4683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Electronics + Hardware Lead</a:t>
            </a: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Ben Gavin</a:t>
            </a:r>
            <a:endParaRPr sz="800" b="1">
              <a:solidFill>
                <a:schemeClr val="dk1"/>
              </a:solidFill>
            </a:endParaRPr>
          </a:p>
        </p:txBody>
      </p:sp>
      <p:sp>
        <p:nvSpPr>
          <p:cNvPr id="497" name="Google Shape;497;p49"/>
          <p:cNvSpPr/>
          <p:nvPr/>
        </p:nvSpPr>
        <p:spPr>
          <a:xfrm>
            <a:off x="3954750" y="2750113"/>
            <a:ext cx="1234500" cy="4683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Communications Lead</a:t>
            </a: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Evan Meany</a:t>
            </a:r>
            <a:endParaRPr sz="800" b="1">
              <a:solidFill>
                <a:schemeClr val="dk1"/>
              </a:solidFill>
            </a:endParaRPr>
          </a:p>
        </p:txBody>
      </p:sp>
      <p:sp>
        <p:nvSpPr>
          <p:cNvPr id="498" name="Google Shape;498;p49"/>
          <p:cNvSpPr/>
          <p:nvPr/>
        </p:nvSpPr>
        <p:spPr>
          <a:xfrm>
            <a:off x="7852963" y="2750113"/>
            <a:ext cx="1234500" cy="4662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Commands Lead</a:t>
            </a: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Shreeyash Nadella</a:t>
            </a:r>
            <a:endParaRPr sz="800" b="1">
              <a:solidFill>
                <a:schemeClr val="dk1"/>
              </a:solidFill>
            </a:endParaRPr>
          </a:p>
        </p:txBody>
      </p:sp>
      <p:sp>
        <p:nvSpPr>
          <p:cNvPr id="499" name="Google Shape;499;p49"/>
          <p:cNvSpPr/>
          <p:nvPr/>
        </p:nvSpPr>
        <p:spPr>
          <a:xfrm>
            <a:off x="3945600" y="3325900"/>
            <a:ext cx="1225200" cy="6855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</a:rPr>
              <a:t>Subteam</a:t>
            </a:r>
            <a:endParaRPr sz="85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Nathan Zhao</a:t>
            </a:r>
            <a:endParaRPr sz="85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b="1">
                <a:solidFill>
                  <a:schemeClr val="dk1"/>
                </a:solidFill>
              </a:rPr>
              <a:t>Shreeyash Nadella</a:t>
            </a:r>
            <a:endParaRPr sz="85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Joseph Harrell</a:t>
            </a:r>
            <a:endParaRPr sz="850" b="1">
              <a:solidFill>
                <a:schemeClr val="dk1"/>
              </a:solidFill>
            </a:endParaRPr>
          </a:p>
        </p:txBody>
      </p:sp>
      <p:sp>
        <p:nvSpPr>
          <p:cNvPr id="500" name="Google Shape;500;p49"/>
          <p:cNvSpPr/>
          <p:nvPr/>
        </p:nvSpPr>
        <p:spPr>
          <a:xfrm>
            <a:off x="1360600" y="3325900"/>
            <a:ext cx="1225200" cy="6855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</a:rPr>
              <a:t>Subteam</a:t>
            </a:r>
            <a:endParaRPr sz="85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Nathan Zhao</a:t>
            </a:r>
            <a:endParaRPr sz="85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Ben Gavin</a:t>
            </a:r>
            <a:endParaRPr sz="85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Richard Folsom</a:t>
            </a:r>
            <a:endParaRPr sz="85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Joseph Harrell</a:t>
            </a:r>
            <a:endParaRPr sz="850" b="1">
              <a:solidFill>
                <a:schemeClr val="dk1"/>
              </a:solidFill>
            </a:endParaRPr>
          </a:p>
        </p:txBody>
      </p:sp>
      <p:sp>
        <p:nvSpPr>
          <p:cNvPr id="501" name="Google Shape;501;p49"/>
          <p:cNvSpPr/>
          <p:nvPr/>
        </p:nvSpPr>
        <p:spPr>
          <a:xfrm>
            <a:off x="2660000" y="3325900"/>
            <a:ext cx="1225200" cy="6855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</a:rPr>
              <a:t>Subteam</a:t>
            </a:r>
            <a:endParaRPr sz="85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Nathan Zhao</a:t>
            </a:r>
            <a:endParaRPr sz="85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Ben Gavin</a:t>
            </a:r>
            <a:endParaRPr sz="85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Devin Geegan</a:t>
            </a:r>
            <a:endParaRPr sz="85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Evan Meany</a:t>
            </a:r>
            <a:endParaRPr sz="850" b="1">
              <a:solidFill>
                <a:schemeClr val="dk1"/>
              </a:solidFill>
            </a:endParaRPr>
          </a:p>
        </p:txBody>
      </p:sp>
      <p:sp>
        <p:nvSpPr>
          <p:cNvPr id="502" name="Google Shape;502;p49"/>
          <p:cNvSpPr/>
          <p:nvPr/>
        </p:nvSpPr>
        <p:spPr>
          <a:xfrm>
            <a:off x="5258800" y="3325900"/>
            <a:ext cx="1225200" cy="6855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</a:rPr>
              <a:t>Subteam</a:t>
            </a:r>
            <a:endParaRPr sz="85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Jamie Henault</a:t>
            </a:r>
            <a:endParaRPr sz="85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Richard Folsom</a:t>
            </a:r>
            <a:endParaRPr sz="850" b="1">
              <a:solidFill>
                <a:schemeClr val="dk1"/>
              </a:solidFill>
            </a:endParaRPr>
          </a:p>
        </p:txBody>
      </p:sp>
      <p:sp>
        <p:nvSpPr>
          <p:cNvPr id="503" name="Google Shape;503;p49"/>
          <p:cNvSpPr/>
          <p:nvPr/>
        </p:nvSpPr>
        <p:spPr>
          <a:xfrm>
            <a:off x="6572000" y="3325900"/>
            <a:ext cx="1225200" cy="6855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</a:rPr>
              <a:t>Subteam</a:t>
            </a:r>
            <a:endParaRPr sz="85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Ian Adler</a:t>
            </a:r>
            <a:endParaRPr sz="85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Jamie Henault</a:t>
            </a:r>
            <a:endParaRPr sz="85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Richard Folsom</a:t>
            </a:r>
            <a:endParaRPr sz="85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Shreeyash Nadella</a:t>
            </a:r>
            <a:endParaRPr sz="850" b="1">
              <a:solidFill>
                <a:schemeClr val="dk1"/>
              </a:solidFill>
            </a:endParaRPr>
          </a:p>
        </p:txBody>
      </p:sp>
      <p:sp>
        <p:nvSpPr>
          <p:cNvPr id="504" name="Google Shape;504;p49"/>
          <p:cNvSpPr/>
          <p:nvPr/>
        </p:nvSpPr>
        <p:spPr>
          <a:xfrm>
            <a:off x="7857600" y="3325900"/>
            <a:ext cx="1225200" cy="6855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</a:rPr>
              <a:t>Subteam</a:t>
            </a:r>
            <a:endParaRPr sz="85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Nathan Zhao</a:t>
            </a:r>
            <a:endParaRPr sz="85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Ian Adler</a:t>
            </a:r>
            <a:endParaRPr sz="85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Joseph Harrell</a:t>
            </a:r>
            <a:endParaRPr sz="85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b="1">
                <a:solidFill>
                  <a:schemeClr val="dk1"/>
                </a:solidFill>
              </a:rPr>
              <a:t>Evan Meany</a:t>
            </a:r>
            <a:endParaRPr sz="850" b="1">
              <a:solidFill>
                <a:schemeClr val="dk1"/>
              </a:solidFill>
            </a:endParaRPr>
          </a:p>
        </p:txBody>
      </p:sp>
      <p:cxnSp>
        <p:nvCxnSpPr>
          <p:cNvPr id="505" name="Google Shape;505;p49"/>
          <p:cNvCxnSpPr>
            <a:stCxn id="493" idx="2"/>
            <a:endCxn id="500" idx="0"/>
          </p:cNvCxnSpPr>
          <p:nvPr/>
        </p:nvCxnSpPr>
        <p:spPr>
          <a:xfrm>
            <a:off x="1973192" y="3217013"/>
            <a:ext cx="0" cy="108900"/>
          </a:xfrm>
          <a:prstGeom prst="straightConnector1">
            <a:avLst/>
          </a:prstGeom>
          <a:noFill/>
          <a:ln w="19050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49"/>
          <p:cNvCxnSpPr/>
          <p:nvPr/>
        </p:nvCxnSpPr>
        <p:spPr>
          <a:xfrm>
            <a:off x="3244992" y="3217013"/>
            <a:ext cx="0" cy="108900"/>
          </a:xfrm>
          <a:prstGeom prst="straightConnector1">
            <a:avLst/>
          </a:prstGeom>
          <a:noFill/>
          <a:ln w="19050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49"/>
          <p:cNvCxnSpPr/>
          <p:nvPr/>
        </p:nvCxnSpPr>
        <p:spPr>
          <a:xfrm>
            <a:off x="4558192" y="3217013"/>
            <a:ext cx="0" cy="108900"/>
          </a:xfrm>
          <a:prstGeom prst="straightConnector1">
            <a:avLst/>
          </a:prstGeom>
          <a:noFill/>
          <a:ln w="19050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49"/>
          <p:cNvCxnSpPr/>
          <p:nvPr/>
        </p:nvCxnSpPr>
        <p:spPr>
          <a:xfrm>
            <a:off x="5871392" y="3217013"/>
            <a:ext cx="0" cy="108900"/>
          </a:xfrm>
          <a:prstGeom prst="straightConnector1">
            <a:avLst/>
          </a:prstGeom>
          <a:noFill/>
          <a:ln w="19050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49"/>
          <p:cNvCxnSpPr/>
          <p:nvPr/>
        </p:nvCxnSpPr>
        <p:spPr>
          <a:xfrm>
            <a:off x="7170792" y="3217013"/>
            <a:ext cx="0" cy="108900"/>
          </a:xfrm>
          <a:prstGeom prst="straightConnector1">
            <a:avLst/>
          </a:prstGeom>
          <a:noFill/>
          <a:ln w="19050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49"/>
          <p:cNvCxnSpPr/>
          <p:nvPr/>
        </p:nvCxnSpPr>
        <p:spPr>
          <a:xfrm>
            <a:off x="8470217" y="3217013"/>
            <a:ext cx="0" cy="108900"/>
          </a:xfrm>
          <a:prstGeom prst="straightConnector1">
            <a:avLst/>
          </a:prstGeom>
          <a:noFill/>
          <a:ln w="19050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49"/>
          <p:cNvCxnSpPr>
            <a:stCxn id="492" idx="0"/>
          </p:cNvCxnSpPr>
          <p:nvPr/>
        </p:nvCxnSpPr>
        <p:spPr>
          <a:xfrm rot="10800000">
            <a:off x="673788" y="2582213"/>
            <a:ext cx="0" cy="166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Google Shape;512;p49"/>
          <p:cNvCxnSpPr/>
          <p:nvPr/>
        </p:nvCxnSpPr>
        <p:spPr>
          <a:xfrm rot="10800000">
            <a:off x="1973188" y="2582213"/>
            <a:ext cx="0" cy="166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3" name="Google Shape;513;p49"/>
          <p:cNvCxnSpPr/>
          <p:nvPr/>
        </p:nvCxnSpPr>
        <p:spPr>
          <a:xfrm rot="10800000">
            <a:off x="3244988" y="2582213"/>
            <a:ext cx="0" cy="166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4" name="Google Shape;514;p49"/>
          <p:cNvCxnSpPr>
            <a:endCxn id="488" idx="2"/>
          </p:cNvCxnSpPr>
          <p:nvPr/>
        </p:nvCxnSpPr>
        <p:spPr>
          <a:xfrm rot="10800000">
            <a:off x="4558200" y="1854425"/>
            <a:ext cx="0" cy="8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5" name="Google Shape;515;p49"/>
          <p:cNvCxnSpPr/>
          <p:nvPr/>
        </p:nvCxnSpPr>
        <p:spPr>
          <a:xfrm rot="10800000">
            <a:off x="5871388" y="2582213"/>
            <a:ext cx="0" cy="166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6" name="Google Shape;516;p49"/>
          <p:cNvCxnSpPr/>
          <p:nvPr/>
        </p:nvCxnSpPr>
        <p:spPr>
          <a:xfrm rot="10800000">
            <a:off x="7184588" y="2582213"/>
            <a:ext cx="0" cy="166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7" name="Google Shape;517;p49"/>
          <p:cNvCxnSpPr/>
          <p:nvPr/>
        </p:nvCxnSpPr>
        <p:spPr>
          <a:xfrm rot="10800000">
            <a:off x="8470188" y="2582213"/>
            <a:ext cx="0" cy="166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8" name="Google Shape;518;p49"/>
          <p:cNvCxnSpPr/>
          <p:nvPr/>
        </p:nvCxnSpPr>
        <p:spPr>
          <a:xfrm>
            <a:off x="670200" y="2587752"/>
            <a:ext cx="780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9" name="Google Shape;519;p49"/>
          <p:cNvCxnSpPr>
            <a:stCxn id="488" idx="3"/>
            <a:endCxn id="489" idx="1"/>
          </p:cNvCxnSpPr>
          <p:nvPr/>
        </p:nvCxnSpPr>
        <p:spPr>
          <a:xfrm>
            <a:off x="5184600" y="1673975"/>
            <a:ext cx="490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0" name="Google Shape;520;p49"/>
          <p:cNvCxnSpPr>
            <a:stCxn id="488" idx="1"/>
          </p:cNvCxnSpPr>
          <p:nvPr/>
        </p:nvCxnSpPr>
        <p:spPr>
          <a:xfrm rot="10800000">
            <a:off x="3686100" y="1673975"/>
            <a:ext cx="245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" name="Google Shape;521;p49"/>
          <p:cNvCxnSpPr/>
          <p:nvPr/>
        </p:nvCxnSpPr>
        <p:spPr>
          <a:xfrm rot="10800000">
            <a:off x="3686100" y="1450600"/>
            <a:ext cx="0" cy="445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2" name="Google Shape;522;p49"/>
          <p:cNvCxnSpPr>
            <a:stCxn id="491" idx="3"/>
          </p:cNvCxnSpPr>
          <p:nvPr/>
        </p:nvCxnSpPr>
        <p:spPr>
          <a:xfrm>
            <a:off x="3441500" y="1454588"/>
            <a:ext cx="251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3" name="Google Shape;523;p49"/>
          <p:cNvCxnSpPr/>
          <p:nvPr/>
        </p:nvCxnSpPr>
        <p:spPr>
          <a:xfrm>
            <a:off x="3441500" y="1893363"/>
            <a:ext cx="251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4" name="Google Shape;524;p49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525" name="Google Shape;525;p49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526" name="Google Shape;526;p49"/>
          <p:cNvSpPr txBox="1"/>
          <p:nvPr/>
        </p:nvSpPr>
        <p:spPr>
          <a:xfrm>
            <a:off x="8690800" y="459585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0"/>
          <p:cNvSpPr txBox="1">
            <a:spLocks noGrp="1"/>
          </p:cNvSpPr>
          <p:nvPr>
            <p:ph type="title"/>
          </p:nvPr>
        </p:nvSpPr>
        <p:spPr>
          <a:xfrm>
            <a:off x="6900" y="-1217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Breakdown Structure (WBS)</a:t>
            </a:r>
            <a:endParaRPr/>
          </a:p>
        </p:txBody>
      </p:sp>
      <p:sp>
        <p:nvSpPr>
          <p:cNvPr id="532" name="Google Shape;532;p50"/>
          <p:cNvSpPr/>
          <p:nvPr/>
        </p:nvSpPr>
        <p:spPr>
          <a:xfrm>
            <a:off x="3945600" y="556313"/>
            <a:ext cx="1252800" cy="3609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SBMS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533" name="Google Shape;533;p50"/>
          <p:cNvCxnSpPr/>
          <p:nvPr/>
        </p:nvCxnSpPr>
        <p:spPr>
          <a:xfrm>
            <a:off x="1167025" y="1009600"/>
            <a:ext cx="6807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4" name="Google Shape;534;p50"/>
          <p:cNvSpPr/>
          <p:nvPr/>
        </p:nvSpPr>
        <p:spPr>
          <a:xfrm>
            <a:off x="126300" y="1102000"/>
            <a:ext cx="2105700" cy="360900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Project Management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535" name="Google Shape;535;p50"/>
          <p:cNvCxnSpPr/>
          <p:nvPr/>
        </p:nvCxnSpPr>
        <p:spPr>
          <a:xfrm rot="10800000">
            <a:off x="4572000" y="917213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6" name="Google Shape;536;p50"/>
          <p:cNvSpPr/>
          <p:nvPr/>
        </p:nvSpPr>
        <p:spPr>
          <a:xfrm>
            <a:off x="119275" y="15574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Fall Final Report</a:t>
            </a:r>
            <a:endParaRPr sz="1200" b="1">
              <a:solidFill>
                <a:schemeClr val="lt1"/>
              </a:solidFill>
            </a:endParaRPr>
          </a:p>
        </p:txBody>
      </p:sp>
      <p:cxnSp>
        <p:nvCxnSpPr>
          <p:cNvPr id="537" name="Google Shape;537;p50"/>
          <p:cNvCxnSpPr/>
          <p:nvPr/>
        </p:nvCxnSpPr>
        <p:spPr>
          <a:xfrm rot="10800000">
            <a:off x="1172125" y="10074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8" name="Google Shape;538;p50"/>
          <p:cNvCxnSpPr/>
          <p:nvPr/>
        </p:nvCxnSpPr>
        <p:spPr>
          <a:xfrm rot="10800000">
            <a:off x="1172125" y="14628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9" name="Google Shape;539;p50"/>
          <p:cNvSpPr/>
          <p:nvPr/>
        </p:nvSpPr>
        <p:spPr>
          <a:xfrm>
            <a:off x="119275" y="18769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Test Readiness Review</a:t>
            </a:r>
            <a:endParaRPr sz="1200" b="1">
              <a:solidFill>
                <a:schemeClr val="lt1"/>
              </a:solidFill>
            </a:endParaRPr>
          </a:p>
        </p:txBody>
      </p:sp>
      <p:cxnSp>
        <p:nvCxnSpPr>
          <p:cNvPr id="540" name="Google Shape;540;p50"/>
          <p:cNvCxnSpPr/>
          <p:nvPr/>
        </p:nvCxnSpPr>
        <p:spPr>
          <a:xfrm rot="10800000">
            <a:off x="1172125" y="17823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1" name="Google Shape;541;p50"/>
          <p:cNvSpPr/>
          <p:nvPr/>
        </p:nvSpPr>
        <p:spPr>
          <a:xfrm>
            <a:off x="125125" y="21964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AIAA Conference Paper</a:t>
            </a:r>
            <a:endParaRPr sz="1200" b="1">
              <a:solidFill>
                <a:schemeClr val="lt1"/>
              </a:solidFill>
            </a:endParaRPr>
          </a:p>
        </p:txBody>
      </p:sp>
      <p:cxnSp>
        <p:nvCxnSpPr>
          <p:cNvPr id="542" name="Google Shape;542;p50"/>
          <p:cNvCxnSpPr/>
          <p:nvPr/>
        </p:nvCxnSpPr>
        <p:spPr>
          <a:xfrm rot="10800000">
            <a:off x="1177975" y="21018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3" name="Google Shape;543;p50"/>
          <p:cNvSpPr/>
          <p:nvPr/>
        </p:nvSpPr>
        <p:spPr>
          <a:xfrm>
            <a:off x="125125" y="25159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Spring Final Review</a:t>
            </a:r>
            <a:endParaRPr sz="1200" b="1">
              <a:solidFill>
                <a:schemeClr val="lt1"/>
              </a:solidFill>
            </a:endParaRPr>
          </a:p>
        </p:txBody>
      </p:sp>
      <p:cxnSp>
        <p:nvCxnSpPr>
          <p:cNvPr id="544" name="Google Shape;544;p50"/>
          <p:cNvCxnSpPr/>
          <p:nvPr/>
        </p:nvCxnSpPr>
        <p:spPr>
          <a:xfrm rot="10800000">
            <a:off x="1177975" y="24213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5" name="Google Shape;545;p50"/>
          <p:cNvSpPr/>
          <p:nvPr/>
        </p:nvSpPr>
        <p:spPr>
          <a:xfrm>
            <a:off x="119275" y="28354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Project Final Report</a:t>
            </a:r>
            <a:endParaRPr sz="1200" b="1">
              <a:solidFill>
                <a:schemeClr val="lt1"/>
              </a:solidFill>
            </a:endParaRPr>
          </a:p>
        </p:txBody>
      </p:sp>
      <p:cxnSp>
        <p:nvCxnSpPr>
          <p:cNvPr id="546" name="Google Shape;546;p50"/>
          <p:cNvCxnSpPr/>
          <p:nvPr/>
        </p:nvCxnSpPr>
        <p:spPr>
          <a:xfrm rot="10800000">
            <a:off x="1172125" y="27408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7" name="Google Shape;547;p50"/>
          <p:cNvSpPr/>
          <p:nvPr/>
        </p:nvSpPr>
        <p:spPr>
          <a:xfrm>
            <a:off x="6926250" y="1104100"/>
            <a:ext cx="2105700" cy="360900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Testing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548" name="Google Shape;548;p50"/>
          <p:cNvSpPr/>
          <p:nvPr/>
        </p:nvSpPr>
        <p:spPr>
          <a:xfrm>
            <a:off x="6919225" y="15595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Voltage</a:t>
            </a:r>
            <a:endParaRPr sz="1200" b="1">
              <a:solidFill>
                <a:schemeClr val="lt1"/>
              </a:solidFill>
            </a:endParaRPr>
          </a:p>
        </p:txBody>
      </p:sp>
      <p:cxnSp>
        <p:nvCxnSpPr>
          <p:cNvPr id="549" name="Google Shape;549;p50"/>
          <p:cNvCxnSpPr/>
          <p:nvPr/>
        </p:nvCxnSpPr>
        <p:spPr>
          <a:xfrm rot="10800000">
            <a:off x="7972075" y="10095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0" name="Google Shape;550;p50"/>
          <p:cNvCxnSpPr/>
          <p:nvPr/>
        </p:nvCxnSpPr>
        <p:spPr>
          <a:xfrm rot="10800000">
            <a:off x="7972075" y="14649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1" name="Google Shape;551;p50"/>
          <p:cNvSpPr/>
          <p:nvPr/>
        </p:nvSpPr>
        <p:spPr>
          <a:xfrm>
            <a:off x="6919225" y="18790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Temperature</a:t>
            </a:r>
            <a:endParaRPr sz="1200" b="1">
              <a:solidFill>
                <a:schemeClr val="lt1"/>
              </a:solidFill>
            </a:endParaRPr>
          </a:p>
        </p:txBody>
      </p:sp>
      <p:cxnSp>
        <p:nvCxnSpPr>
          <p:cNvPr id="552" name="Google Shape;552;p50"/>
          <p:cNvCxnSpPr/>
          <p:nvPr/>
        </p:nvCxnSpPr>
        <p:spPr>
          <a:xfrm rot="10800000">
            <a:off x="7972075" y="17844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3" name="Google Shape;553;p50"/>
          <p:cNvSpPr/>
          <p:nvPr/>
        </p:nvSpPr>
        <p:spPr>
          <a:xfrm>
            <a:off x="6925075" y="21985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Power</a:t>
            </a:r>
            <a:endParaRPr sz="1200" b="1">
              <a:solidFill>
                <a:schemeClr val="lt1"/>
              </a:solidFill>
            </a:endParaRPr>
          </a:p>
        </p:txBody>
      </p:sp>
      <p:cxnSp>
        <p:nvCxnSpPr>
          <p:cNvPr id="554" name="Google Shape;554;p50"/>
          <p:cNvCxnSpPr/>
          <p:nvPr/>
        </p:nvCxnSpPr>
        <p:spPr>
          <a:xfrm rot="10800000">
            <a:off x="7977925" y="21039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5" name="Google Shape;555;p50"/>
          <p:cNvSpPr/>
          <p:nvPr/>
        </p:nvSpPr>
        <p:spPr>
          <a:xfrm>
            <a:off x="6925075" y="25180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Alerts</a:t>
            </a:r>
            <a:endParaRPr sz="1200" b="1">
              <a:solidFill>
                <a:schemeClr val="lt1"/>
              </a:solidFill>
            </a:endParaRPr>
          </a:p>
        </p:txBody>
      </p:sp>
      <p:cxnSp>
        <p:nvCxnSpPr>
          <p:cNvPr id="556" name="Google Shape;556;p50"/>
          <p:cNvCxnSpPr/>
          <p:nvPr/>
        </p:nvCxnSpPr>
        <p:spPr>
          <a:xfrm rot="10800000">
            <a:off x="7977925" y="24234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7" name="Google Shape;557;p50"/>
          <p:cNvSpPr/>
          <p:nvPr/>
        </p:nvSpPr>
        <p:spPr>
          <a:xfrm>
            <a:off x="6916300" y="283215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Communication Signal</a:t>
            </a:r>
            <a:endParaRPr sz="1200" b="1">
              <a:solidFill>
                <a:schemeClr val="lt1"/>
              </a:solidFill>
            </a:endParaRPr>
          </a:p>
        </p:txBody>
      </p:sp>
      <p:cxnSp>
        <p:nvCxnSpPr>
          <p:cNvPr id="558" name="Google Shape;558;p50"/>
          <p:cNvCxnSpPr/>
          <p:nvPr/>
        </p:nvCxnSpPr>
        <p:spPr>
          <a:xfrm rot="10800000">
            <a:off x="7969150" y="273763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9" name="Google Shape;559;p50"/>
          <p:cNvSpPr/>
          <p:nvPr/>
        </p:nvSpPr>
        <p:spPr>
          <a:xfrm>
            <a:off x="6922150" y="315165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Survivability</a:t>
            </a:r>
            <a:endParaRPr sz="1200" b="1">
              <a:solidFill>
                <a:schemeClr val="lt1"/>
              </a:solidFill>
            </a:endParaRPr>
          </a:p>
        </p:txBody>
      </p:sp>
      <p:cxnSp>
        <p:nvCxnSpPr>
          <p:cNvPr id="560" name="Google Shape;560;p50"/>
          <p:cNvCxnSpPr/>
          <p:nvPr/>
        </p:nvCxnSpPr>
        <p:spPr>
          <a:xfrm rot="10800000">
            <a:off x="7975000" y="305713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1" name="Google Shape;561;p50"/>
          <p:cNvSpPr/>
          <p:nvPr/>
        </p:nvSpPr>
        <p:spPr>
          <a:xfrm>
            <a:off x="6922150" y="3471150"/>
            <a:ext cx="2105700" cy="3936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Day-in-the-life (On-Campus)</a:t>
            </a:r>
            <a:endParaRPr sz="1200" b="1">
              <a:solidFill>
                <a:schemeClr val="lt1"/>
              </a:solidFill>
            </a:endParaRPr>
          </a:p>
        </p:txBody>
      </p:sp>
      <p:cxnSp>
        <p:nvCxnSpPr>
          <p:cNvPr id="562" name="Google Shape;562;p50"/>
          <p:cNvCxnSpPr/>
          <p:nvPr/>
        </p:nvCxnSpPr>
        <p:spPr>
          <a:xfrm rot="10800000">
            <a:off x="7975000" y="337663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3" name="Google Shape;563;p50"/>
          <p:cNvSpPr/>
          <p:nvPr/>
        </p:nvSpPr>
        <p:spPr>
          <a:xfrm>
            <a:off x="6916300" y="39511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Day-in-the-life (EnerSys)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564" name="Google Shape;564;p50"/>
          <p:cNvCxnSpPr/>
          <p:nvPr/>
        </p:nvCxnSpPr>
        <p:spPr>
          <a:xfrm rot="10800000">
            <a:off x="7969150" y="38565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5" name="Google Shape;565;p50"/>
          <p:cNvSpPr/>
          <p:nvPr/>
        </p:nvSpPr>
        <p:spPr>
          <a:xfrm>
            <a:off x="4663463" y="1104100"/>
            <a:ext cx="2105700" cy="360900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Electronics &amp; Hardware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566" name="Google Shape;566;p50"/>
          <p:cNvSpPr/>
          <p:nvPr/>
        </p:nvSpPr>
        <p:spPr>
          <a:xfrm>
            <a:off x="4656438" y="15595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Custom PCB+Attachments</a:t>
            </a:r>
            <a:endParaRPr sz="1200" b="1">
              <a:solidFill>
                <a:schemeClr val="lt1"/>
              </a:solidFill>
            </a:endParaRPr>
          </a:p>
        </p:txBody>
      </p:sp>
      <p:cxnSp>
        <p:nvCxnSpPr>
          <p:cNvPr id="567" name="Google Shape;567;p50"/>
          <p:cNvCxnSpPr/>
          <p:nvPr/>
        </p:nvCxnSpPr>
        <p:spPr>
          <a:xfrm rot="10800000">
            <a:off x="5709288" y="10095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8" name="Google Shape;568;p50"/>
          <p:cNvCxnSpPr/>
          <p:nvPr/>
        </p:nvCxnSpPr>
        <p:spPr>
          <a:xfrm rot="10800000">
            <a:off x="5709288" y="14649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9" name="Google Shape;569;p50"/>
          <p:cNvSpPr/>
          <p:nvPr/>
        </p:nvSpPr>
        <p:spPr>
          <a:xfrm>
            <a:off x="4656438" y="18790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In-Box System Container</a:t>
            </a:r>
            <a:endParaRPr sz="1200" b="1">
              <a:solidFill>
                <a:schemeClr val="lt1"/>
              </a:solidFill>
            </a:endParaRPr>
          </a:p>
        </p:txBody>
      </p:sp>
      <p:cxnSp>
        <p:nvCxnSpPr>
          <p:cNvPr id="570" name="Google Shape;570;p50"/>
          <p:cNvCxnSpPr/>
          <p:nvPr/>
        </p:nvCxnSpPr>
        <p:spPr>
          <a:xfrm rot="10800000">
            <a:off x="5709288" y="17844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1" name="Google Shape;571;p50"/>
          <p:cNvSpPr/>
          <p:nvPr/>
        </p:nvSpPr>
        <p:spPr>
          <a:xfrm>
            <a:off x="2391375" y="1104100"/>
            <a:ext cx="2105700" cy="360900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Software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572" name="Google Shape;572;p50"/>
          <p:cNvSpPr/>
          <p:nvPr/>
        </p:nvSpPr>
        <p:spPr>
          <a:xfrm>
            <a:off x="2384350" y="15595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In-Box Processing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573" name="Google Shape;573;p50"/>
          <p:cNvCxnSpPr/>
          <p:nvPr/>
        </p:nvCxnSpPr>
        <p:spPr>
          <a:xfrm rot="10800000">
            <a:off x="3437200" y="10095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4" name="Google Shape;574;p50"/>
          <p:cNvCxnSpPr/>
          <p:nvPr/>
        </p:nvCxnSpPr>
        <p:spPr>
          <a:xfrm rot="10800000">
            <a:off x="3437200" y="14649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5" name="Google Shape;575;p50"/>
          <p:cNvSpPr/>
          <p:nvPr/>
        </p:nvSpPr>
        <p:spPr>
          <a:xfrm>
            <a:off x="2384350" y="18790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In-Box Dongle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576" name="Google Shape;576;p50"/>
          <p:cNvCxnSpPr/>
          <p:nvPr/>
        </p:nvCxnSpPr>
        <p:spPr>
          <a:xfrm rot="10800000">
            <a:off x="3437200" y="17844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7" name="Google Shape;577;p50"/>
          <p:cNvSpPr/>
          <p:nvPr/>
        </p:nvSpPr>
        <p:spPr>
          <a:xfrm>
            <a:off x="2390200" y="21985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In-Box Configuration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578" name="Google Shape;578;p50"/>
          <p:cNvCxnSpPr/>
          <p:nvPr/>
        </p:nvCxnSpPr>
        <p:spPr>
          <a:xfrm rot="10800000">
            <a:off x="3443050" y="21039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9" name="Google Shape;579;p50"/>
          <p:cNvSpPr/>
          <p:nvPr/>
        </p:nvSpPr>
        <p:spPr>
          <a:xfrm>
            <a:off x="2390200" y="25180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On-Site Data Processing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580" name="Google Shape;580;p50"/>
          <p:cNvCxnSpPr/>
          <p:nvPr/>
        </p:nvCxnSpPr>
        <p:spPr>
          <a:xfrm rot="10800000">
            <a:off x="3443050" y="24234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1" name="Google Shape;581;p50"/>
          <p:cNvSpPr/>
          <p:nvPr/>
        </p:nvSpPr>
        <p:spPr>
          <a:xfrm>
            <a:off x="2384350" y="28375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On-Site Dongle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582" name="Google Shape;582;p50"/>
          <p:cNvCxnSpPr/>
          <p:nvPr/>
        </p:nvCxnSpPr>
        <p:spPr>
          <a:xfrm rot="10800000">
            <a:off x="3437200" y="27429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3" name="Google Shape;583;p50"/>
          <p:cNvSpPr/>
          <p:nvPr/>
        </p:nvSpPr>
        <p:spPr>
          <a:xfrm>
            <a:off x="2384350" y="31570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On-Site Configuration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584" name="Google Shape;584;p50"/>
          <p:cNvCxnSpPr/>
          <p:nvPr/>
        </p:nvCxnSpPr>
        <p:spPr>
          <a:xfrm rot="10800000">
            <a:off x="3437200" y="30624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5" name="Google Shape;585;p50"/>
          <p:cNvSpPr/>
          <p:nvPr/>
        </p:nvSpPr>
        <p:spPr>
          <a:xfrm>
            <a:off x="2390200" y="34765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On-Site GUI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586" name="Google Shape;586;p50"/>
          <p:cNvCxnSpPr/>
          <p:nvPr/>
        </p:nvCxnSpPr>
        <p:spPr>
          <a:xfrm rot="10800000">
            <a:off x="3443050" y="33819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7" name="Google Shape;587;p50"/>
          <p:cNvSpPr/>
          <p:nvPr/>
        </p:nvSpPr>
        <p:spPr>
          <a:xfrm>
            <a:off x="2390200" y="37960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Communication Timing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588" name="Google Shape;588;p50"/>
          <p:cNvCxnSpPr/>
          <p:nvPr/>
        </p:nvCxnSpPr>
        <p:spPr>
          <a:xfrm rot="10800000">
            <a:off x="3443050" y="37014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9" name="Google Shape;589;p50"/>
          <p:cNvSpPr/>
          <p:nvPr/>
        </p:nvSpPr>
        <p:spPr>
          <a:xfrm>
            <a:off x="2391375" y="41155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Advertising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590" name="Google Shape;590;p50"/>
          <p:cNvCxnSpPr/>
          <p:nvPr/>
        </p:nvCxnSpPr>
        <p:spPr>
          <a:xfrm rot="10800000">
            <a:off x="3444225" y="40209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1" name="Google Shape;591;p50"/>
          <p:cNvSpPr/>
          <p:nvPr/>
        </p:nvSpPr>
        <p:spPr>
          <a:xfrm>
            <a:off x="2391375" y="44350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Battery Relay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592" name="Google Shape;592;p50"/>
          <p:cNvCxnSpPr/>
          <p:nvPr/>
        </p:nvCxnSpPr>
        <p:spPr>
          <a:xfrm rot="10800000">
            <a:off x="3444225" y="43404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3" name="Google Shape;593;p50"/>
          <p:cNvSpPr/>
          <p:nvPr/>
        </p:nvSpPr>
        <p:spPr>
          <a:xfrm>
            <a:off x="4657638" y="2198500"/>
            <a:ext cx="2105700" cy="225000"/>
          </a:xfrm>
          <a:prstGeom prst="roundRect">
            <a:avLst>
              <a:gd name="adj" fmla="val 16667"/>
            </a:avLst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On-Site Dongle</a:t>
            </a:r>
            <a:endParaRPr sz="1200" b="1">
              <a:solidFill>
                <a:schemeClr val="lt1"/>
              </a:solidFill>
            </a:endParaRPr>
          </a:p>
        </p:txBody>
      </p:sp>
      <p:cxnSp>
        <p:nvCxnSpPr>
          <p:cNvPr id="594" name="Google Shape;594;p50"/>
          <p:cNvCxnSpPr/>
          <p:nvPr/>
        </p:nvCxnSpPr>
        <p:spPr>
          <a:xfrm rot="10800000">
            <a:off x="5710488" y="2103988"/>
            <a:ext cx="0" cy="94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5" name="Google Shape;595;p50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596" name="Google Shape;596;p50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597" name="Google Shape;597;p50"/>
          <p:cNvSpPr txBox="1"/>
          <p:nvPr/>
        </p:nvSpPr>
        <p:spPr>
          <a:xfrm>
            <a:off x="8690800" y="459585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graphicFrame>
        <p:nvGraphicFramePr>
          <p:cNvPr id="603" name="Google Shape;603;p51"/>
          <p:cNvGraphicFramePr/>
          <p:nvPr/>
        </p:nvGraphicFramePr>
        <p:xfrm>
          <a:off x="154063" y="784863"/>
          <a:ext cx="8835875" cy="3962100"/>
        </p:xfrm>
        <a:graphic>
          <a:graphicData uri="http://schemas.openxmlformats.org/drawingml/2006/table">
            <a:tbl>
              <a:tblPr>
                <a:noFill/>
                <a:tableStyleId>{52713752-33DA-4A2E-8B79-547703D3ACAC}</a:tableStyleId>
              </a:tblPr>
              <a:tblGrid>
                <a:gridCol w="55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Requirement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E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measure voltage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Voltage sensor shall have a range of at least 20-33.6V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Voltage sensor shall have a sensitivity of 0.1V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Voltage sensor shall connect to the customer’s 8S3P battery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Voltage sensor shall measure DC voltage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measure temperature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Temperature sensor shall have a range of at least 0-20</a:t>
                      </a:r>
                      <a:r>
                        <a:rPr lang="en" baseline="30000"/>
                        <a:t>o</a:t>
                      </a:r>
                      <a:r>
                        <a:rPr lang="en"/>
                        <a:t>C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Temperature sensor shall have a sensitivity of 0.15</a:t>
                      </a:r>
                      <a:r>
                        <a:rPr lang="en" baseline="30000"/>
                        <a:t>o</a:t>
                      </a:r>
                      <a:r>
                        <a:rPr lang="en"/>
                        <a:t>C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Temperature sensor shall measure the temperature of the battery environment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04" name="Google Shape;604;p51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605" name="Google Shape;605;p51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sp>
        <p:nvSpPr>
          <p:cNvPr id="606" name="Google Shape;606;p51"/>
          <p:cNvSpPr txBox="1"/>
          <p:nvPr/>
        </p:nvSpPr>
        <p:spPr>
          <a:xfrm>
            <a:off x="8653800" y="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Motivation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EnerSys ABSL batteries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Storage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Health Deterioration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Quality checks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Bagging Process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Time-consuming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Mission Statement:</a:t>
            </a:r>
            <a:endParaRPr b="1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600" b="1" i="1">
                <a:solidFill>
                  <a:schemeClr val="dk1"/>
                </a:solidFill>
              </a:rPr>
              <a:t>SBMS shall measure the voltage of an 8S3P battery and the temperature of the 8S3P’s environment and wirelessly send this data to an on-site system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7" name="Google Shape;77;p16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Overview</a:t>
            </a:r>
            <a:r>
              <a:rPr lang="en" sz="1000">
                <a:solidFill>
                  <a:srgbClr val="B7B7B7"/>
                </a:solidFill>
              </a:rPr>
              <a:t>        Schedule        Test Readiness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Continued</a:t>
            </a:r>
            <a:endParaRPr/>
          </a:p>
        </p:txBody>
      </p:sp>
      <p:graphicFrame>
        <p:nvGraphicFramePr>
          <p:cNvPr id="612" name="Google Shape;612;p52"/>
          <p:cNvGraphicFramePr/>
          <p:nvPr/>
        </p:nvGraphicFramePr>
        <p:xfrm>
          <a:off x="155325" y="789113"/>
          <a:ext cx="8835875" cy="3962100"/>
        </p:xfrm>
        <a:graphic>
          <a:graphicData uri="http://schemas.openxmlformats.org/drawingml/2006/table">
            <a:tbl>
              <a:tblPr>
                <a:noFill/>
                <a:tableStyleId>{52713752-33DA-4A2E-8B79-547703D3ACAC}</a:tableStyleId>
              </a:tblPr>
              <a:tblGrid>
                <a:gridCol w="55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6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Requirement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E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communicate when voltage and temperature reach an undesirable state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Alert shall be generated when voltage exceeds 33.6V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Alert shall be generated when voltage drops below 20V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Alert shall be generated when temperature exceeds 20</a:t>
                      </a:r>
                      <a:r>
                        <a:rPr lang="en" baseline="30000"/>
                        <a:t>o</a:t>
                      </a:r>
                      <a:r>
                        <a:rPr lang="en"/>
                        <a:t>C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Alert shall be generated when temperature drops below 0</a:t>
                      </a:r>
                      <a:r>
                        <a:rPr lang="en" baseline="30000"/>
                        <a:t>o</a:t>
                      </a:r>
                      <a:r>
                        <a:rPr lang="en"/>
                        <a:t>C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continue operation after sanitization &amp; bagging process performed by customer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survive dry nitrogen purging at room temperature and a pressure of 2psi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remain intact during vacuum and heat sealing process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transmit and receive data wirelessly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13" name="Google Shape;613;p52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614" name="Google Shape;614;p52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sp>
        <p:nvSpPr>
          <p:cNvPr id="615" name="Google Shape;615;p52"/>
          <p:cNvSpPr txBox="1"/>
          <p:nvPr/>
        </p:nvSpPr>
        <p:spPr>
          <a:xfrm>
            <a:off x="8653800" y="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Continued</a:t>
            </a:r>
            <a:endParaRPr/>
          </a:p>
        </p:txBody>
      </p:sp>
      <p:graphicFrame>
        <p:nvGraphicFramePr>
          <p:cNvPr id="621" name="Google Shape;621;p53"/>
          <p:cNvGraphicFramePr/>
          <p:nvPr/>
        </p:nvGraphicFramePr>
        <p:xfrm>
          <a:off x="155325" y="789113"/>
          <a:ext cx="8835875" cy="3992610"/>
        </p:xfrm>
        <a:graphic>
          <a:graphicData uri="http://schemas.openxmlformats.org/drawingml/2006/table">
            <a:tbl>
              <a:tblPr>
                <a:noFill/>
                <a:tableStyleId>{52713752-33DA-4A2E-8B79-547703D3ACAC}</a:tableStyleId>
              </a:tblPr>
              <a:tblGrid>
                <a:gridCol w="55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6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Requirement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E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5.1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Data communication process shall be autonomous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5.2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send/receive voltage measurements to on-site system wirelessly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5.3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send/receive temperature measurements to on-site system wirelessly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5.4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send signals through the K470 Universal Aluminum Box (provided by the customer) that the battery is stored in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5.4.1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send signals through a secondary K470 Universal Aluminum Box next to the one it is being stored in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5.5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Data shall be transmitted over a distance of at least three feet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be battery-powered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6.1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External battery shall operate for one year without charging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22" name="Google Shape;622;p53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623" name="Google Shape;623;p53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sp>
        <p:nvSpPr>
          <p:cNvPr id="624" name="Google Shape;624;p53"/>
          <p:cNvSpPr txBox="1"/>
          <p:nvPr/>
        </p:nvSpPr>
        <p:spPr>
          <a:xfrm>
            <a:off x="8653800" y="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4"/>
          <p:cNvSpPr txBox="1"/>
          <p:nvPr/>
        </p:nvSpPr>
        <p:spPr>
          <a:xfrm>
            <a:off x="3117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Requirements Continued</a:t>
            </a:r>
            <a:endParaRPr sz="2500">
              <a:solidFill>
                <a:srgbClr val="000000"/>
              </a:solidFill>
            </a:endParaRPr>
          </a:p>
        </p:txBody>
      </p:sp>
      <p:graphicFrame>
        <p:nvGraphicFramePr>
          <p:cNvPr id="630" name="Google Shape;630;p54"/>
          <p:cNvGraphicFramePr/>
          <p:nvPr/>
        </p:nvGraphicFramePr>
        <p:xfrm>
          <a:off x="155325" y="789113"/>
          <a:ext cx="8835875" cy="3565890"/>
        </p:xfrm>
        <a:graphic>
          <a:graphicData uri="http://schemas.openxmlformats.org/drawingml/2006/table">
            <a:tbl>
              <a:tblPr>
                <a:noFill/>
                <a:tableStyleId>{52713752-33DA-4A2E-8B79-547703D3ACAC}</a:tableStyleId>
              </a:tblPr>
              <a:tblGrid>
                <a:gridCol w="50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Requirement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E9E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6.2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External battery shall draw negligible charge from stored battery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save received data with a timestamp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7.1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save raw data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7.1.1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save specific voltage and temperature values, so long as requirement 7.1 is met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7.2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Data shall be sent once an hour by default configuration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7.2.1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have a configurable transmission frequency option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7.2.1.1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 user interface shall be made to input configuration changes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7.3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Data shall be presented in a .txt file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31" name="Google Shape;631;p54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632" name="Google Shape;632;p54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633" name="Google Shape;633;p54"/>
          <p:cNvSpPr txBox="1"/>
          <p:nvPr/>
        </p:nvSpPr>
        <p:spPr>
          <a:xfrm>
            <a:off x="8653800" y="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5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rgbClr val="EEEEEE"/>
                </a:solidFill>
              </a:rPr>
              <a:t>Backup </a:t>
            </a:r>
            <a:r>
              <a:rPr lang="en" sz="1000">
                <a:solidFill>
                  <a:srgbClr val="B7B7B7"/>
                </a:solidFill>
              </a:rPr>
              <a:t>   </a:t>
            </a:r>
            <a:endParaRPr sz="1000">
              <a:highlight>
                <a:schemeClr val="lt1"/>
              </a:highlight>
            </a:endParaRPr>
          </a:p>
        </p:txBody>
      </p:sp>
      <p:graphicFrame>
        <p:nvGraphicFramePr>
          <p:cNvPr id="639" name="Google Shape;639;p55"/>
          <p:cNvGraphicFramePr/>
          <p:nvPr/>
        </p:nvGraphicFramePr>
        <p:xfrm>
          <a:off x="217975" y="703650"/>
          <a:ext cx="8708025" cy="4041025"/>
        </p:xfrm>
        <a:graphic>
          <a:graphicData uri="http://schemas.openxmlformats.org/drawingml/2006/table">
            <a:tbl>
              <a:tblPr>
                <a:noFill/>
                <a:tableStyleId>{52713752-33DA-4A2E-8B79-547703D3ACAC}</a:tableStyleId>
              </a:tblPr>
              <a:tblGrid>
                <a:gridCol w="312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Level 1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Level 2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Level 3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Wireless communication through air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Wireless communication through one aluminum box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Wireless communication through two aluminum boxes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Sense temperatures from 0-20</a:t>
                      </a:r>
                      <a:r>
                        <a:rPr lang="en" sz="1200" baseline="30000"/>
                        <a:t>O</a:t>
                      </a:r>
                      <a:r>
                        <a:rPr lang="en" sz="1200"/>
                        <a:t>C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Sense temperatures with accuracy of 0.15</a:t>
                      </a:r>
                      <a:r>
                        <a:rPr lang="en" sz="1200" baseline="30000">
                          <a:solidFill>
                            <a:schemeClr val="dk1"/>
                          </a:solidFill>
                        </a:rPr>
                        <a:t>O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Sense voltages from 20-33.6V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Sense voltages with accuracy of 0.1V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Powered by an external battery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Battery life lasts for a year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System interfaces with customer battery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Send raw sensor data to receiver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Send specific voltage and temperature values to receiver hourly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Transmission frequency is configurable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Data is saved to a .txt file with a timestamp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Data is presented in a GUI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Alert generated to indicate poor battery health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Alerts autonomously emailed to customer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40" name="Google Shape;640;p55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Levels of Success</a:t>
            </a:r>
            <a:endParaRPr/>
          </a:p>
        </p:txBody>
      </p:sp>
      <p:sp>
        <p:nvSpPr>
          <p:cNvPr id="641" name="Google Shape;641;p55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sp>
        <p:nvSpPr>
          <p:cNvPr id="642" name="Google Shape;642;p55"/>
          <p:cNvSpPr txBox="1"/>
          <p:nvPr/>
        </p:nvSpPr>
        <p:spPr>
          <a:xfrm>
            <a:off x="8653800" y="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5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Readiness: Temperature Testing</a:t>
            </a:r>
            <a:endParaRPr/>
          </a:p>
        </p:txBody>
      </p:sp>
      <p:sp>
        <p:nvSpPr>
          <p:cNvPr id="648" name="Google Shape;648;p56"/>
          <p:cNvSpPr txBox="1">
            <a:spLocks noGrp="1"/>
          </p:cNvSpPr>
          <p:nvPr>
            <p:ph type="body" idx="1"/>
          </p:nvPr>
        </p:nvSpPr>
        <p:spPr>
          <a:xfrm>
            <a:off x="146650" y="1381075"/>
            <a:ext cx="4242600" cy="3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Test Rationale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Verify that temperature sensor can measure in required range with required accuracy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Necessary Equipment &amp; Facilities: 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Sensor integrated into harness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PCB populated with temp sensing peripherals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Processor w/ headers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F150 Precision Thermometer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EnerSys ABSL Thermal Chamber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49" name="Google Shape;649;p56"/>
          <p:cNvSpPr/>
          <p:nvPr/>
        </p:nvSpPr>
        <p:spPr>
          <a:xfrm>
            <a:off x="423600" y="663650"/>
            <a:ext cx="8408700" cy="7173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2.1: Temperature sensor shall have a range of at least 0-20</a:t>
            </a:r>
            <a:r>
              <a:rPr lang="en" baseline="30000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2.2: Temperature sensor shall have a sensitivity of 0.15</a:t>
            </a:r>
            <a:r>
              <a:rPr lang="en" baseline="30000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CPE 1: System shall measure temperature and voltage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50" name="Google Shape;650;p56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651" name="Google Shape;651;p56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Deadline: 3/8</a:t>
            </a:r>
            <a:endParaRPr sz="1200"/>
          </a:p>
        </p:txBody>
      </p:sp>
      <p:sp>
        <p:nvSpPr>
          <p:cNvPr id="652" name="Google Shape;652;p56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pic>
        <p:nvPicPr>
          <p:cNvPr id="653" name="Google Shape;65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0275" y="1843825"/>
            <a:ext cx="3457450" cy="28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5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175" y="1451975"/>
            <a:ext cx="2334829" cy="132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56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sp>
        <p:nvSpPr>
          <p:cNvPr id="656" name="Google Shape;656;p56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Readiness: Temperature Testing Continued</a:t>
            </a:r>
            <a:endParaRPr/>
          </a:p>
        </p:txBody>
      </p:sp>
      <p:sp>
        <p:nvSpPr>
          <p:cNvPr id="662" name="Google Shape;662;p57"/>
          <p:cNvSpPr txBox="1">
            <a:spLocks noGrp="1"/>
          </p:cNvSpPr>
          <p:nvPr>
            <p:ph type="body" idx="1"/>
          </p:nvPr>
        </p:nvSpPr>
        <p:spPr>
          <a:xfrm>
            <a:off x="246925" y="1378775"/>
            <a:ext cx="8585400" cy="35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00">
                <a:solidFill>
                  <a:schemeClr val="dk1"/>
                </a:solidFill>
              </a:rPr>
              <a:t>Test Procedure Overview (Range)</a:t>
            </a:r>
            <a:endParaRPr sz="1600">
              <a:solidFill>
                <a:schemeClr val="dk1"/>
              </a:solidFill>
            </a:endParaRPr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600">
                <a:solidFill>
                  <a:schemeClr val="dk1"/>
                </a:solidFill>
              </a:rPr>
              <a:t>Configure dongle to continuously measure and transmit temperature before placing SBMS in temperature chamber</a:t>
            </a:r>
            <a:endParaRPr sz="1600">
              <a:solidFill>
                <a:schemeClr val="dk1"/>
              </a:solidFill>
            </a:endParaRPr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600">
                <a:solidFill>
                  <a:schemeClr val="dk1"/>
                </a:solidFill>
              </a:rPr>
              <a:t>Increase chamber temperature from 0-20°C by 1°C every 5 minutes</a:t>
            </a:r>
            <a:endParaRPr sz="1600">
              <a:solidFill>
                <a:schemeClr val="dk1"/>
              </a:solidFill>
            </a:endParaRPr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600">
                <a:solidFill>
                  <a:schemeClr val="dk1"/>
                </a:solidFill>
              </a:rPr>
              <a:t>Record temperature throughout test to ensure that SBMS can measure within the required range</a:t>
            </a:r>
            <a:endParaRPr sz="1600">
              <a:solidFill>
                <a:schemeClr val="dk1"/>
              </a:solidFill>
            </a:endParaRPr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00">
                <a:solidFill>
                  <a:schemeClr val="dk1"/>
                </a:solidFill>
              </a:rPr>
              <a:t>Test Procedure Overview (Accuracy)</a:t>
            </a:r>
            <a:endParaRPr sz="1600">
              <a:solidFill>
                <a:schemeClr val="dk1"/>
              </a:solidFill>
            </a:endParaRPr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600">
                <a:solidFill>
                  <a:schemeClr val="dk1"/>
                </a:solidFill>
              </a:rPr>
              <a:t>Record the temperature of the electronics lab with the F150 Precision Thermometer</a:t>
            </a:r>
            <a:endParaRPr sz="1600">
              <a:solidFill>
                <a:schemeClr val="dk1"/>
              </a:solidFill>
            </a:endParaRPr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600">
                <a:solidFill>
                  <a:schemeClr val="dk1"/>
                </a:solidFill>
              </a:rPr>
              <a:t>Transmit and save the temperature measured by the processor attached to the team temperature sensor</a:t>
            </a:r>
            <a:endParaRPr sz="1600">
              <a:solidFill>
                <a:schemeClr val="dk1"/>
              </a:solidFill>
            </a:endParaRPr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600">
                <a:solidFill>
                  <a:schemeClr val="dk1"/>
                </a:solidFill>
              </a:rPr>
              <a:t>Record this value and ensure that it is within 0.15</a:t>
            </a:r>
            <a:r>
              <a:rPr lang="en" sz="1600" baseline="30000">
                <a:solidFill>
                  <a:schemeClr val="dk1"/>
                </a:solidFill>
              </a:rPr>
              <a:t>o</a:t>
            </a:r>
            <a:r>
              <a:rPr lang="en" sz="1600">
                <a:solidFill>
                  <a:schemeClr val="dk1"/>
                </a:solidFill>
              </a:rPr>
              <a:t>C of the first measurement</a:t>
            </a:r>
            <a:endParaRPr sz="1600">
              <a:solidFill>
                <a:schemeClr val="dk1"/>
              </a:solidFill>
            </a:endParaRPr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600">
                <a:solidFill>
                  <a:schemeClr val="dk1"/>
                </a:solidFill>
              </a:rPr>
              <a:t>Repeat this process two more times in the senior projects room and the PILOT lab to ensure that when the temperature changes, the system can still give the necessary accuracy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63" name="Google Shape;663;p57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Deadline: 3/8</a:t>
            </a:r>
            <a:endParaRPr sz="1200"/>
          </a:p>
        </p:txBody>
      </p:sp>
      <p:sp>
        <p:nvSpPr>
          <p:cNvPr id="664" name="Google Shape;664;p57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sp>
        <p:nvSpPr>
          <p:cNvPr id="665" name="Google Shape;665;p5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Readiness: Temperature Testing</a:t>
            </a:r>
            <a:endParaRPr/>
          </a:p>
        </p:txBody>
      </p:sp>
      <p:sp>
        <p:nvSpPr>
          <p:cNvPr id="666" name="Google Shape;666;p57"/>
          <p:cNvSpPr/>
          <p:nvPr/>
        </p:nvSpPr>
        <p:spPr>
          <a:xfrm>
            <a:off x="423600" y="663650"/>
            <a:ext cx="8408700" cy="7173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2.1: Temperature sensor shall have a range of at least 0-20</a:t>
            </a:r>
            <a:r>
              <a:rPr lang="en" baseline="30000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2.2: Temperature sensor shall have a sensitivity of 0.15</a:t>
            </a:r>
            <a:r>
              <a:rPr lang="en" baseline="30000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CPE 1: System shall measure temperature and voltage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67" name="Google Shape;667;p57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  <p:sp>
        <p:nvSpPr>
          <p:cNvPr id="668" name="Google Shape;668;p57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669" name="Google Shape;669;p57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58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Test Readiness: Temperature Testing Continued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58"/>
          <p:cNvSpPr txBox="1">
            <a:spLocks noGrp="1"/>
          </p:cNvSpPr>
          <p:nvPr>
            <p:ph type="body" idx="1"/>
          </p:nvPr>
        </p:nvSpPr>
        <p:spPr>
          <a:xfrm>
            <a:off x="246925" y="1375225"/>
            <a:ext cx="4839600" cy="3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Expected Results and Model Validation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Both sensors report temperature within 0.15°C of each other after reaching steady state in each environment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Sensor performance guaranteed by manufacturer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Risk Reduction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To satisfy FR2, temperature sensing range &amp; accuracy must be characterized - test will reduce risk associated with satisfying FR2 by assessing both metrics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76" name="Google Shape;676;p58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Deadline: 3/8</a:t>
            </a:r>
            <a:endParaRPr sz="1200"/>
          </a:p>
        </p:txBody>
      </p:sp>
      <p:sp>
        <p:nvSpPr>
          <p:cNvPr id="677" name="Google Shape;677;p58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In-Progress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678" name="Google Shape;678;p5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775" y="1626062"/>
            <a:ext cx="3396586" cy="29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8"/>
          <p:cNvSpPr txBox="1"/>
          <p:nvPr/>
        </p:nvSpPr>
        <p:spPr>
          <a:xfrm>
            <a:off x="5086525" y="1383951"/>
            <a:ext cx="39999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Temperature Error Chart From Manufacturer</a:t>
            </a:r>
            <a:r>
              <a:rPr lang="en" baseline="30000">
                <a:solidFill>
                  <a:srgbClr val="000000"/>
                </a:solidFill>
              </a:rPr>
              <a:t>[</a:t>
            </a:r>
            <a:r>
              <a:rPr lang="en" baseline="30000"/>
              <a:t>1</a:t>
            </a:r>
            <a:r>
              <a:rPr lang="en" baseline="30000">
                <a:solidFill>
                  <a:srgbClr val="000000"/>
                </a:solidFill>
              </a:rPr>
              <a:t>]</a:t>
            </a:r>
            <a:r>
              <a:rPr lang="en">
                <a:solidFill>
                  <a:srgbClr val="000000"/>
                </a:solidFill>
              </a:rPr>
              <a:t>: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80" name="Google Shape;680;p58"/>
          <p:cNvSpPr/>
          <p:nvPr/>
        </p:nvSpPr>
        <p:spPr>
          <a:xfrm>
            <a:off x="423600" y="663650"/>
            <a:ext cx="8408700" cy="7173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2.1: Temperature sensor shall have a range of at least 0-20</a:t>
            </a:r>
            <a:r>
              <a:rPr lang="en" baseline="30000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 2.2: Temperature sensor shall have a sensitivity of 0.15</a:t>
            </a:r>
            <a:r>
              <a:rPr lang="en" baseline="30000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CPE 1: System shall measure temperature and voltage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81" name="Google Shape;681;p58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 action="ppaction://hlinksldjump"/>
              </a:rPr>
              <a:t>Back</a:t>
            </a:r>
            <a:endParaRPr sz="1000"/>
          </a:p>
        </p:txBody>
      </p:sp>
      <p:sp>
        <p:nvSpPr>
          <p:cNvPr id="682" name="Google Shape;682;p58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683" name="Google Shape;683;p58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9"/>
          <p:cNvSpPr txBox="1">
            <a:spLocks noGrp="1"/>
          </p:cNvSpPr>
          <p:nvPr>
            <p:ph type="title"/>
          </p:nvPr>
        </p:nvSpPr>
        <p:spPr>
          <a:xfrm>
            <a:off x="156550" y="373750"/>
            <a:ext cx="872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r>
              <a:rPr lang="en" sz="2500"/>
              <a:t>Test Readiness: Smartec SMT172</a:t>
            </a:r>
            <a:r>
              <a:rPr lang="en" sz="2500" baseline="30000"/>
              <a:t>[1]</a:t>
            </a:r>
            <a:r>
              <a:rPr lang="en" sz="2500"/>
              <a:t> - Chosen Temperature Sensor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/>
          </a:p>
        </p:txBody>
      </p:sp>
      <p:sp>
        <p:nvSpPr>
          <p:cNvPr id="689" name="Google Shape;689;p59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690" name="Google Shape;690;p59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pic>
        <p:nvPicPr>
          <p:cNvPr id="691" name="Google Shape;691;p5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0" y="1017725"/>
            <a:ext cx="4699035" cy="373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3135" y="1170125"/>
            <a:ext cx="3496363" cy="3496363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59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0"/>
          <p:cNvSpPr txBox="1">
            <a:spLocks noGrp="1"/>
          </p:cNvSpPr>
          <p:nvPr>
            <p:ph type="title"/>
          </p:nvPr>
        </p:nvSpPr>
        <p:spPr>
          <a:xfrm>
            <a:off x="156550" y="373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2500"/>
              <a:t>Test Readiness: Temperature Sensor Configuration</a:t>
            </a:r>
            <a:endParaRPr sz="2500"/>
          </a:p>
        </p:txBody>
      </p:sp>
      <p:sp>
        <p:nvSpPr>
          <p:cNvPr id="699" name="Google Shape;699;p60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700" name="Google Shape;700;p60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cxnSp>
        <p:nvCxnSpPr>
          <p:cNvPr id="701" name="Google Shape;701;p60"/>
          <p:cNvCxnSpPr/>
          <p:nvPr/>
        </p:nvCxnSpPr>
        <p:spPr>
          <a:xfrm>
            <a:off x="6964925" y="2089538"/>
            <a:ext cx="0" cy="585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2" name="Google Shape;702;p60"/>
          <p:cNvCxnSpPr/>
          <p:nvPr/>
        </p:nvCxnSpPr>
        <p:spPr>
          <a:xfrm>
            <a:off x="6923163" y="3434750"/>
            <a:ext cx="0" cy="585000"/>
          </a:xfrm>
          <a:prstGeom prst="straightConnector1">
            <a:avLst/>
          </a:prstGeom>
          <a:noFill/>
          <a:ln w="19050" cap="flat" cmpd="sng">
            <a:solidFill>
              <a:srgbClr val="4285F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3" name="Google Shape;703;p60"/>
          <p:cNvCxnSpPr/>
          <p:nvPr/>
        </p:nvCxnSpPr>
        <p:spPr>
          <a:xfrm>
            <a:off x="6480700" y="3434750"/>
            <a:ext cx="0" cy="585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4" name="Google Shape;704;p60"/>
          <p:cNvCxnSpPr/>
          <p:nvPr/>
        </p:nvCxnSpPr>
        <p:spPr>
          <a:xfrm>
            <a:off x="7322688" y="2085125"/>
            <a:ext cx="0" cy="1857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5" name="Google Shape;705;p60"/>
          <p:cNvCxnSpPr/>
          <p:nvPr/>
        </p:nvCxnSpPr>
        <p:spPr>
          <a:xfrm>
            <a:off x="7662013" y="2085125"/>
            <a:ext cx="0" cy="1857000"/>
          </a:xfrm>
          <a:prstGeom prst="straightConnector1">
            <a:avLst/>
          </a:prstGeom>
          <a:noFill/>
          <a:ln w="19050" cap="flat" cmpd="sng">
            <a:solidFill>
              <a:srgbClr val="4285F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6" name="Google Shape;706;p60"/>
          <p:cNvCxnSpPr/>
          <p:nvPr/>
        </p:nvCxnSpPr>
        <p:spPr>
          <a:xfrm rot="-5400000" flipH="1">
            <a:off x="3025563" y="3528825"/>
            <a:ext cx="857400" cy="4827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07" name="Google Shape;707;p6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296960">
            <a:off x="1833413" y="1237225"/>
            <a:ext cx="1958000" cy="19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8" name="Google Shape;708;p60"/>
          <p:cNvCxnSpPr/>
          <p:nvPr/>
        </p:nvCxnSpPr>
        <p:spPr>
          <a:xfrm rot="-5400000" flipH="1">
            <a:off x="2701563" y="3379875"/>
            <a:ext cx="882000" cy="724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9" name="Google Shape;709;p60"/>
          <p:cNvCxnSpPr/>
          <p:nvPr/>
        </p:nvCxnSpPr>
        <p:spPr>
          <a:xfrm rot="-5400000" flipH="1">
            <a:off x="2810388" y="3425025"/>
            <a:ext cx="897900" cy="6498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4285F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0" name="Google Shape;710;p60"/>
          <p:cNvCxnSpPr/>
          <p:nvPr/>
        </p:nvCxnSpPr>
        <p:spPr>
          <a:xfrm rot="-5400000" flipH="1">
            <a:off x="2572913" y="3345225"/>
            <a:ext cx="916500" cy="8280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1" name="Google Shape;711;p60"/>
          <p:cNvSpPr/>
          <p:nvPr/>
        </p:nvSpPr>
        <p:spPr>
          <a:xfrm>
            <a:off x="3212913" y="4182975"/>
            <a:ext cx="1977600" cy="48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Circuit Board</a:t>
            </a:r>
            <a:endParaRPr/>
          </a:p>
        </p:txBody>
      </p:sp>
      <p:cxnSp>
        <p:nvCxnSpPr>
          <p:cNvPr id="712" name="Google Shape;712;p60"/>
          <p:cNvCxnSpPr/>
          <p:nvPr/>
        </p:nvCxnSpPr>
        <p:spPr>
          <a:xfrm>
            <a:off x="2460913" y="1747850"/>
            <a:ext cx="0" cy="16341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3" name="Google Shape;713;p60"/>
          <p:cNvCxnSpPr/>
          <p:nvPr/>
        </p:nvCxnSpPr>
        <p:spPr>
          <a:xfrm>
            <a:off x="3212913" y="1747850"/>
            <a:ext cx="0" cy="16341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4" name="Google Shape;714;p60"/>
          <p:cNvCxnSpPr/>
          <p:nvPr/>
        </p:nvCxnSpPr>
        <p:spPr>
          <a:xfrm rot="-5400000" flipH="1">
            <a:off x="2451613" y="3350775"/>
            <a:ext cx="835500" cy="8169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5" name="Google Shape;715;p60"/>
          <p:cNvSpPr/>
          <p:nvPr/>
        </p:nvSpPr>
        <p:spPr>
          <a:xfrm>
            <a:off x="3071763" y="1673575"/>
            <a:ext cx="141600" cy="150900"/>
          </a:xfrm>
          <a:prstGeom prst="arc">
            <a:avLst>
              <a:gd name="adj1" fmla="val 16200000"/>
              <a:gd name="adj2" fmla="val 0"/>
            </a:avLst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60"/>
          <p:cNvSpPr/>
          <p:nvPr/>
        </p:nvSpPr>
        <p:spPr>
          <a:xfrm rot="-5400000">
            <a:off x="2465563" y="1673575"/>
            <a:ext cx="141600" cy="150900"/>
          </a:xfrm>
          <a:prstGeom prst="arc">
            <a:avLst>
              <a:gd name="adj1" fmla="val 16200000"/>
              <a:gd name="adj2" fmla="val 0"/>
            </a:avLst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60"/>
          <p:cNvSpPr txBox="1"/>
          <p:nvPr/>
        </p:nvSpPr>
        <p:spPr>
          <a:xfrm>
            <a:off x="1021838" y="2481300"/>
            <a:ext cx="117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 Shrink Tubing</a:t>
            </a:r>
            <a:endParaRPr/>
          </a:p>
        </p:txBody>
      </p:sp>
      <p:cxnSp>
        <p:nvCxnSpPr>
          <p:cNvPr id="718" name="Google Shape;718;p60"/>
          <p:cNvCxnSpPr/>
          <p:nvPr/>
        </p:nvCxnSpPr>
        <p:spPr>
          <a:xfrm>
            <a:off x="2094163" y="2792325"/>
            <a:ext cx="348300" cy="13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9" name="Google Shape;719;p60"/>
          <p:cNvSpPr/>
          <p:nvPr/>
        </p:nvSpPr>
        <p:spPr>
          <a:xfrm>
            <a:off x="6144538" y="3929450"/>
            <a:ext cx="1977600" cy="773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Processor</a:t>
            </a:r>
            <a:endParaRPr/>
          </a:p>
        </p:txBody>
      </p:sp>
      <p:sp>
        <p:nvSpPr>
          <p:cNvPr id="720" name="Google Shape;720;p60"/>
          <p:cNvSpPr/>
          <p:nvPr/>
        </p:nvSpPr>
        <p:spPr>
          <a:xfrm>
            <a:off x="6218838" y="2584925"/>
            <a:ext cx="957300" cy="857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MOSFET</a:t>
            </a:r>
            <a:endParaRPr/>
          </a:p>
        </p:txBody>
      </p:sp>
      <p:sp>
        <p:nvSpPr>
          <p:cNvPr id="721" name="Google Shape;721;p60"/>
          <p:cNvSpPr/>
          <p:nvPr/>
        </p:nvSpPr>
        <p:spPr>
          <a:xfrm>
            <a:off x="6767538" y="1240410"/>
            <a:ext cx="1110300" cy="857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SMT172</a:t>
            </a:r>
            <a:endParaRPr/>
          </a:p>
        </p:txBody>
      </p:sp>
      <p:sp>
        <p:nvSpPr>
          <p:cNvPr id="722" name="Google Shape;722;p60"/>
          <p:cNvSpPr txBox="1"/>
          <p:nvPr/>
        </p:nvSpPr>
        <p:spPr>
          <a:xfrm>
            <a:off x="6766700" y="3176875"/>
            <a:ext cx="27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G</a:t>
            </a:r>
            <a:endParaRPr sz="1000"/>
          </a:p>
        </p:txBody>
      </p:sp>
      <p:sp>
        <p:nvSpPr>
          <p:cNvPr id="723" name="Google Shape;723;p60"/>
          <p:cNvSpPr txBox="1"/>
          <p:nvPr/>
        </p:nvSpPr>
        <p:spPr>
          <a:xfrm>
            <a:off x="6358188" y="3176875"/>
            <a:ext cx="27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</a:t>
            </a:r>
            <a:endParaRPr sz="1000"/>
          </a:p>
        </p:txBody>
      </p:sp>
      <p:sp>
        <p:nvSpPr>
          <p:cNvPr id="724" name="Google Shape;724;p60"/>
          <p:cNvSpPr txBox="1"/>
          <p:nvPr/>
        </p:nvSpPr>
        <p:spPr>
          <a:xfrm>
            <a:off x="6829938" y="2506625"/>
            <a:ext cx="27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</a:t>
            </a:r>
            <a:endParaRPr sz="1000"/>
          </a:p>
        </p:txBody>
      </p:sp>
      <p:sp>
        <p:nvSpPr>
          <p:cNvPr id="725" name="Google Shape;725;p60"/>
          <p:cNvSpPr txBox="1"/>
          <p:nvPr/>
        </p:nvSpPr>
        <p:spPr>
          <a:xfrm>
            <a:off x="6829938" y="1836400"/>
            <a:ext cx="27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</a:t>
            </a:r>
            <a:endParaRPr sz="1000"/>
          </a:p>
        </p:txBody>
      </p:sp>
      <p:sp>
        <p:nvSpPr>
          <p:cNvPr id="726" name="Google Shape;726;p60"/>
          <p:cNvSpPr txBox="1"/>
          <p:nvPr/>
        </p:nvSpPr>
        <p:spPr>
          <a:xfrm>
            <a:off x="7053750" y="1836400"/>
            <a:ext cx="482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GND</a:t>
            </a:r>
            <a:endParaRPr sz="1000"/>
          </a:p>
        </p:txBody>
      </p:sp>
      <p:sp>
        <p:nvSpPr>
          <p:cNvPr id="727" name="Google Shape;727;p60"/>
          <p:cNvSpPr txBox="1"/>
          <p:nvPr/>
        </p:nvSpPr>
        <p:spPr>
          <a:xfrm>
            <a:off x="7387665" y="1836400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DATA</a:t>
            </a:r>
            <a:endParaRPr sz="1000"/>
          </a:p>
        </p:txBody>
      </p:sp>
      <p:sp>
        <p:nvSpPr>
          <p:cNvPr id="728" name="Google Shape;728;p60"/>
          <p:cNvSpPr txBox="1"/>
          <p:nvPr/>
        </p:nvSpPr>
        <p:spPr>
          <a:xfrm>
            <a:off x="7081325" y="3852150"/>
            <a:ext cx="482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GND</a:t>
            </a:r>
            <a:endParaRPr sz="1000"/>
          </a:p>
        </p:txBody>
      </p:sp>
      <p:sp>
        <p:nvSpPr>
          <p:cNvPr id="729" name="Google Shape;729;p60"/>
          <p:cNvSpPr txBox="1"/>
          <p:nvPr/>
        </p:nvSpPr>
        <p:spPr>
          <a:xfrm>
            <a:off x="7387665" y="3852150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GPIO</a:t>
            </a:r>
            <a:endParaRPr sz="1000"/>
          </a:p>
        </p:txBody>
      </p:sp>
      <p:sp>
        <p:nvSpPr>
          <p:cNvPr id="730" name="Google Shape;730;p60"/>
          <p:cNvSpPr txBox="1"/>
          <p:nvPr/>
        </p:nvSpPr>
        <p:spPr>
          <a:xfrm>
            <a:off x="6627352" y="3850175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GPIO</a:t>
            </a:r>
            <a:endParaRPr sz="1000"/>
          </a:p>
        </p:txBody>
      </p:sp>
      <p:sp>
        <p:nvSpPr>
          <p:cNvPr id="731" name="Google Shape;731;p60"/>
          <p:cNvSpPr txBox="1"/>
          <p:nvPr/>
        </p:nvSpPr>
        <p:spPr>
          <a:xfrm>
            <a:off x="6218840" y="3850175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VDD</a:t>
            </a:r>
            <a:endParaRPr sz="1000"/>
          </a:p>
        </p:txBody>
      </p:sp>
      <p:pic>
        <p:nvPicPr>
          <p:cNvPr id="732" name="Google Shape;732;p6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63650" y="2079699"/>
            <a:ext cx="170375" cy="3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60"/>
          <p:cNvSpPr txBox="1"/>
          <p:nvPr/>
        </p:nvSpPr>
        <p:spPr>
          <a:xfrm>
            <a:off x="3955463" y="2469125"/>
            <a:ext cx="95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 mm</a:t>
            </a:r>
            <a:endParaRPr/>
          </a:p>
        </p:txBody>
      </p:sp>
      <p:cxnSp>
        <p:nvCxnSpPr>
          <p:cNvPr id="734" name="Google Shape;734;p60"/>
          <p:cNvCxnSpPr>
            <a:stCxn id="733" idx="0"/>
          </p:cNvCxnSpPr>
          <p:nvPr/>
        </p:nvCxnSpPr>
        <p:spPr>
          <a:xfrm rot="10800000">
            <a:off x="4434113" y="1266725"/>
            <a:ext cx="0" cy="1202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5" name="Google Shape;735;p60"/>
          <p:cNvCxnSpPr>
            <a:stCxn id="733" idx="2"/>
          </p:cNvCxnSpPr>
          <p:nvPr/>
        </p:nvCxnSpPr>
        <p:spPr>
          <a:xfrm>
            <a:off x="4434113" y="2869325"/>
            <a:ext cx="0" cy="1258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6" name="Google Shape;736;p60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r>
              <a:rPr lang="en" sz="2500"/>
              <a:t>Test Readiness: Approach to a Failed Temperature Sensor Test</a:t>
            </a:r>
            <a:endParaRPr sz="2500" baseline="3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/>
          </a:p>
        </p:txBody>
      </p:sp>
      <p:sp>
        <p:nvSpPr>
          <p:cNvPr id="742" name="Google Shape;742;p61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743" name="Google Shape;743;p61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sp>
        <p:nvSpPr>
          <p:cNvPr id="744" name="Google Shape;744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46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●"/>
            </a:pPr>
            <a:r>
              <a:rPr lang="en">
                <a:solidFill>
                  <a:srgbClr val="222222"/>
                </a:solidFill>
              </a:rPr>
              <a:t>Bias in sensor readings will be calibrated for with adjustments to the conversion equation provided by the manufacturer.</a:t>
            </a:r>
            <a:endParaRPr>
              <a:solidFill>
                <a:srgbClr val="22222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●"/>
            </a:pPr>
            <a:r>
              <a:rPr lang="en">
                <a:solidFill>
                  <a:srgbClr val="222222"/>
                </a:solidFill>
              </a:rPr>
              <a:t>Non-linearities over the desired range will be smoothed out with adjustments to the equation mentioned above.</a:t>
            </a:r>
            <a:endParaRPr>
              <a:solidFill>
                <a:srgbClr val="22222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●"/>
            </a:pPr>
            <a:r>
              <a:rPr lang="en">
                <a:solidFill>
                  <a:srgbClr val="222222"/>
                </a:solidFill>
              </a:rPr>
              <a:t>Undesirable noise will be eliminated by increasing the number of signal periods from which a single value is averaged.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745" name="Google Shape;745;p61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of Operations (CONOPs)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38" y="789125"/>
            <a:ext cx="7167518" cy="40297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Overview</a:t>
            </a:r>
            <a:r>
              <a:rPr lang="en" sz="1000">
                <a:solidFill>
                  <a:srgbClr val="B7B7B7"/>
                </a:solidFill>
              </a:rPr>
              <a:t>        Schedule        Test Readiness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5375" y="2571750"/>
            <a:ext cx="6415775" cy="224715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62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Readiness: Alert System and Data Logging</a:t>
            </a:r>
            <a:endParaRPr/>
          </a:p>
        </p:txBody>
      </p:sp>
      <p:sp>
        <p:nvSpPr>
          <p:cNvPr id="752" name="Google Shape;752;p62"/>
          <p:cNvSpPr txBox="1">
            <a:spLocks noGrp="1"/>
          </p:cNvSpPr>
          <p:nvPr>
            <p:ph type="body" idx="1"/>
          </p:nvPr>
        </p:nvSpPr>
        <p:spPr>
          <a:xfrm>
            <a:off x="311700" y="1545475"/>
            <a:ext cx="8520600" cy="18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Test Rationale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Verify that alerts shall be generated when temperature (DR 3.1,3.2) and voltage (DR 3.3,3.4) fall out of acceptable range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Verify that data shall be saved in a text file format (DR 7.1,7.1.1,7.3)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Test Equipment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Computer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Arduino Uno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53" name="Google Shape;753;p62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754" name="Google Shape;754;p62"/>
          <p:cNvSpPr/>
          <p:nvPr/>
        </p:nvSpPr>
        <p:spPr>
          <a:xfrm>
            <a:off x="367650" y="733525"/>
            <a:ext cx="8408700" cy="6927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FR 3: System shall communicate when voltage and/or temperature reach an undesirable state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FR 7: System shall save received data with a timestamp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	CPE 3: System shall have the necessary software for wireless communication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5" name="Google Shape;755;p62"/>
          <p:cNvSpPr/>
          <p:nvPr/>
        </p:nvSpPr>
        <p:spPr>
          <a:xfrm>
            <a:off x="7518075" y="119325"/>
            <a:ext cx="1258200" cy="2571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Complete</a:t>
            </a:r>
            <a:endParaRPr sz="1300"/>
          </a:p>
        </p:txBody>
      </p:sp>
      <p:sp>
        <p:nvSpPr>
          <p:cNvPr id="756" name="Google Shape;756;p62"/>
          <p:cNvSpPr/>
          <p:nvPr/>
        </p:nvSpPr>
        <p:spPr>
          <a:xfrm>
            <a:off x="7518075" y="374225"/>
            <a:ext cx="12582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Deadline: 2/18</a:t>
            </a:r>
            <a:endParaRPr sz="1300"/>
          </a:p>
        </p:txBody>
      </p:sp>
      <p:sp>
        <p:nvSpPr>
          <p:cNvPr id="757" name="Google Shape;757;p62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sp>
        <p:nvSpPr>
          <p:cNvPr id="758" name="Google Shape;758;p62"/>
          <p:cNvSpPr txBox="1"/>
          <p:nvPr/>
        </p:nvSpPr>
        <p:spPr>
          <a:xfrm>
            <a:off x="0" y="4547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63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Readiness: Alert System and Data Logging</a:t>
            </a:r>
            <a:endParaRPr/>
          </a:p>
        </p:txBody>
      </p:sp>
      <p:sp>
        <p:nvSpPr>
          <p:cNvPr id="764" name="Google Shape;764;p63"/>
          <p:cNvSpPr txBox="1">
            <a:spLocks noGrp="1"/>
          </p:cNvSpPr>
          <p:nvPr>
            <p:ph type="body" idx="1"/>
          </p:nvPr>
        </p:nvSpPr>
        <p:spPr>
          <a:xfrm>
            <a:off x="311700" y="1387925"/>
            <a:ext cx="4547100" cy="3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Test Procedure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Program arduino to communicate selected data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Input email address that will receive alert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Input lower/upper bounds for both values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First where data is within bounds to ensure no alert is generated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Second where data is not within bounds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Verify that designated email address has received the alert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Verify that data is saved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65" name="Google Shape;765;p63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766" name="Google Shape;766;p63"/>
          <p:cNvSpPr/>
          <p:nvPr/>
        </p:nvSpPr>
        <p:spPr>
          <a:xfrm>
            <a:off x="7518075" y="119325"/>
            <a:ext cx="1258200" cy="2571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Complete</a:t>
            </a:r>
            <a:endParaRPr/>
          </a:p>
        </p:txBody>
      </p:sp>
      <p:sp>
        <p:nvSpPr>
          <p:cNvPr id="767" name="Google Shape;767;p63"/>
          <p:cNvSpPr/>
          <p:nvPr/>
        </p:nvSpPr>
        <p:spPr>
          <a:xfrm>
            <a:off x="7518075" y="374225"/>
            <a:ext cx="12582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Deadline: 2/18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768" name="Google Shape;7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5475" y="1600275"/>
            <a:ext cx="3780800" cy="2945725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63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sp>
        <p:nvSpPr>
          <p:cNvPr id="770" name="Google Shape;770;p63"/>
          <p:cNvSpPr/>
          <p:nvPr/>
        </p:nvSpPr>
        <p:spPr>
          <a:xfrm>
            <a:off x="367650" y="733525"/>
            <a:ext cx="8408700" cy="6927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FR 3: System shall communicate when voltage and/or temperature reach an undesirable state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FR 7: System shall save received data with a timestamp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	CPE 3: System shall have the necessary software for wireless communication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1" name="Google Shape;771;p63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6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Readiness: Alert System and Data Logging</a:t>
            </a:r>
            <a:endParaRPr/>
          </a:p>
        </p:txBody>
      </p:sp>
      <p:sp>
        <p:nvSpPr>
          <p:cNvPr id="777" name="Google Shape;777;p64"/>
          <p:cNvSpPr txBox="1">
            <a:spLocks noGrp="1"/>
          </p:cNvSpPr>
          <p:nvPr>
            <p:ph type="body" idx="1"/>
          </p:nvPr>
        </p:nvSpPr>
        <p:spPr>
          <a:xfrm>
            <a:off x="311700" y="1426225"/>
            <a:ext cx="5067000" cy="3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600">
                <a:solidFill>
                  <a:schemeClr val="dk1"/>
                </a:solidFill>
              </a:rPr>
              <a:t>Expected Results and Model Validation</a:t>
            </a:r>
            <a:endParaRPr sz="16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The SBMS will be able to generate alerts for both an undesired temperature and voltage state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Undesired states will be input through the SBMS GUI system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Data will be saved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GUI layout will match design presented at CDR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Risk Reduction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Proves alert system will satisfy FR 3 and its associated DRs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Ensure SBMS’ email address privacy has optimal settings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Data is not lost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78" name="Google Shape;778;p64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779" name="Google Shape;779;p64"/>
          <p:cNvSpPr/>
          <p:nvPr/>
        </p:nvSpPr>
        <p:spPr>
          <a:xfrm>
            <a:off x="7518075" y="119325"/>
            <a:ext cx="1258200" cy="2571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Complete</a:t>
            </a:r>
            <a:endParaRPr/>
          </a:p>
        </p:txBody>
      </p:sp>
      <p:sp>
        <p:nvSpPr>
          <p:cNvPr id="780" name="Google Shape;780;p64"/>
          <p:cNvSpPr/>
          <p:nvPr/>
        </p:nvSpPr>
        <p:spPr>
          <a:xfrm>
            <a:off x="7518075" y="374225"/>
            <a:ext cx="12582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Deadline: 2/18</a:t>
            </a:r>
            <a:endParaRPr sz="1300">
              <a:solidFill>
                <a:schemeClr val="dk1"/>
              </a:solidFill>
            </a:endParaRPr>
          </a:p>
        </p:txBody>
      </p:sp>
      <p:grpSp>
        <p:nvGrpSpPr>
          <p:cNvPr id="781" name="Google Shape;781;p64"/>
          <p:cNvGrpSpPr/>
          <p:nvPr/>
        </p:nvGrpSpPr>
        <p:grpSpPr>
          <a:xfrm>
            <a:off x="5503550" y="1811425"/>
            <a:ext cx="3093600" cy="2464200"/>
            <a:chOff x="5197225" y="1224525"/>
            <a:chExt cx="3093600" cy="2464200"/>
          </a:xfrm>
        </p:grpSpPr>
        <p:sp>
          <p:nvSpPr>
            <p:cNvPr id="782" name="Google Shape;782;p64"/>
            <p:cNvSpPr/>
            <p:nvPr/>
          </p:nvSpPr>
          <p:spPr>
            <a:xfrm>
              <a:off x="5197225" y="1224525"/>
              <a:ext cx="3093600" cy="24642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4"/>
            <p:cNvSpPr/>
            <p:nvPr/>
          </p:nvSpPr>
          <p:spPr>
            <a:xfrm>
              <a:off x="6951775" y="1875075"/>
              <a:ext cx="1101300" cy="14049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84" name="Google Shape;784;p64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0575" y="1290500"/>
              <a:ext cx="355901" cy="220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5" name="Google Shape;785;p64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4025" y="1299874"/>
              <a:ext cx="636277" cy="17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6" name="Google Shape;786;p64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9101" y="1299878"/>
              <a:ext cx="185148" cy="1783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7" name="Google Shape;787;p64"/>
            <p:cNvSpPr/>
            <p:nvPr/>
          </p:nvSpPr>
          <p:spPr>
            <a:xfrm>
              <a:off x="5416375" y="1897800"/>
              <a:ext cx="548700" cy="1074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64"/>
            <p:cNvSpPr txBox="1"/>
            <p:nvPr/>
          </p:nvSpPr>
          <p:spPr>
            <a:xfrm>
              <a:off x="5349175" y="1670525"/>
              <a:ext cx="683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Temp Low</a:t>
              </a:r>
              <a:endParaRPr sz="800"/>
            </a:p>
          </p:txBody>
        </p:sp>
        <p:sp>
          <p:nvSpPr>
            <p:cNvPr id="789" name="Google Shape;789;p64"/>
            <p:cNvSpPr/>
            <p:nvPr/>
          </p:nvSpPr>
          <p:spPr>
            <a:xfrm>
              <a:off x="6125375" y="1884363"/>
              <a:ext cx="548700" cy="1074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64"/>
            <p:cNvSpPr txBox="1"/>
            <p:nvPr/>
          </p:nvSpPr>
          <p:spPr>
            <a:xfrm>
              <a:off x="6058175" y="1657088"/>
              <a:ext cx="683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Temp High</a:t>
              </a:r>
              <a:endParaRPr sz="800"/>
            </a:p>
          </p:txBody>
        </p:sp>
        <p:sp>
          <p:nvSpPr>
            <p:cNvPr id="791" name="Google Shape;791;p64"/>
            <p:cNvSpPr/>
            <p:nvPr/>
          </p:nvSpPr>
          <p:spPr>
            <a:xfrm>
              <a:off x="5416375" y="2280500"/>
              <a:ext cx="548700" cy="1074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64"/>
            <p:cNvSpPr txBox="1"/>
            <p:nvPr/>
          </p:nvSpPr>
          <p:spPr>
            <a:xfrm>
              <a:off x="5349175" y="2053225"/>
              <a:ext cx="683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Volt Low</a:t>
              </a:r>
              <a:endParaRPr sz="800"/>
            </a:p>
          </p:txBody>
        </p:sp>
        <p:sp>
          <p:nvSpPr>
            <p:cNvPr id="793" name="Google Shape;793;p64"/>
            <p:cNvSpPr/>
            <p:nvPr/>
          </p:nvSpPr>
          <p:spPr>
            <a:xfrm>
              <a:off x="6125375" y="2267063"/>
              <a:ext cx="548700" cy="1074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64"/>
            <p:cNvSpPr txBox="1"/>
            <p:nvPr/>
          </p:nvSpPr>
          <p:spPr>
            <a:xfrm>
              <a:off x="6058175" y="2039788"/>
              <a:ext cx="683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Volt High</a:t>
              </a:r>
              <a:endParaRPr sz="800"/>
            </a:p>
          </p:txBody>
        </p:sp>
        <p:sp>
          <p:nvSpPr>
            <p:cNvPr id="795" name="Google Shape;795;p64"/>
            <p:cNvSpPr/>
            <p:nvPr/>
          </p:nvSpPr>
          <p:spPr>
            <a:xfrm>
              <a:off x="5416375" y="2833250"/>
              <a:ext cx="548700" cy="1074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64"/>
            <p:cNvSpPr txBox="1"/>
            <p:nvPr/>
          </p:nvSpPr>
          <p:spPr>
            <a:xfrm>
              <a:off x="5349175" y="2605975"/>
              <a:ext cx="683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Duration</a:t>
              </a:r>
              <a:endParaRPr sz="800"/>
            </a:p>
          </p:txBody>
        </p:sp>
        <p:sp>
          <p:nvSpPr>
            <p:cNvPr id="797" name="Google Shape;797;p64"/>
            <p:cNvSpPr/>
            <p:nvPr/>
          </p:nvSpPr>
          <p:spPr>
            <a:xfrm>
              <a:off x="5416375" y="3250475"/>
              <a:ext cx="548700" cy="1074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64"/>
            <p:cNvSpPr txBox="1"/>
            <p:nvPr/>
          </p:nvSpPr>
          <p:spPr>
            <a:xfrm>
              <a:off x="5349175" y="3023200"/>
              <a:ext cx="683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/>
                <a:t>Email</a:t>
              </a:r>
              <a:endParaRPr sz="800"/>
            </a:p>
          </p:txBody>
        </p:sp>
        <p:sp>
          <p:nvSpPr>
            <p:cNvPr id="799" name="Google Shape;799;p64"/>
            <p:cNvSpPr/>
            <p:nvPr/>
          </p:nvSpPr>
          <p:spPr>
            <a:xfrm rot="10800000">
              <a:off x="5872875" y="2860100"/>
              <a:ext cx="69000" cy="594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00" name="Google Shape;800;p64"/>
            <p:cNvCxnSpPr/>
            <p:nvPr/>
          </p:nvCxnSpPr>
          <p:spPr>
            <a:xfrm>
              <a:off x="7024325" y="1991775"/>
              <a:ext cx="8292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64"/>
            <p:cNvCxnSpPr/>
            <p:nvPr/>
          </p:nvCxnSpPr>
          <p:spPr>
            <a:xfrm>
              <a:off x="7024325" y="2085175"/>
              <a:ext cx="8292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64"/>
            <p:cNvCxnSpPr/>
            <p:nvPr/>
          </p:nvCxnSpPr>
          <p:spPr>
            <a:xfrm>
              <a:off x="7024325" y="2193700"/>
              <a:ext cx="8292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64"/>
            <p:cNvCxnSpPr/>
            <p:nvPr/>
          </p:nvCxnSpPr>
          <p:spPr>
            <a:xfrm>
              <a:off x="7024325" y="2288275"/>
              <a:ext cx="8292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4" name="Google Shape;804;p64"/>
            <p:cNvCxnSpPr/>
            <p:nvPr/>
          </p:nvCxnSpPr>
          <p:spPr>
            <a:xfrm>
              <a:off x="7024325" y="2415350"/>
              <a:ext cx="8292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64"/>
            <p:cNvCxnSpPr/>
            <p:nvPr/>
          </p:nvCxnSpPr>
          <p:spPr>
            <a:xfrm>
              <a:off x="7024325" y="2531150"/>
              <a:ext cx="8292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64"/>
            <p:cNvCxnSpPr/>
            <p:nvPr/>
          </p:nvCxnSpPr>
          <p:spPr>
            <a:xfrm>
              <a:off x="7024325" y="2617263"/>
              <a:ext cx="8292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7" name="Google Shape;807;p64"/>
            <p:cNvCxnSpPr/>
            <p:nvPr/>
          </p:nvCxnSpPr>
          <p:spPr>
            <a:xfrm>
              <a:off x="7024325" y="2710663"/>
              <a:ext cx="8292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64"/>
            <p:cNvCxnSpPr/>
            <p:nvPr/>
          </p:nvCxnSpPr>
          <p:spPr>
            <a:xfrm>
              <a:off x="7024325" y="2819188"/>
              <a:ext cx="8292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64"/>
            <p:cNvCxnSpPr/>
            <p:nvPr/>
          </p:nvCxnSpPr>
          <p:spPr>
            <a:xfrm>
              <a:off x="7024325" y="2946263"/>
              <a:ext cx="8292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64"/>
            <p:cNvCxnSpPr/>
            <p:nvPr/>
          </p:nvCxnSpPr>
          <p:spPr>
            <a:xfrm>
              <a:off x="7024325" y="3050288"/>
              <a:ext cx="8292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64"/>
            <p:cNvCxnSpPr/>
            <p:nvPr/>
          </p:nvCxnSpPr>
          <p:spPr>
            <a:xfrm>
              <a:off x="7024325" y="3156638"/>
              <a:ext cx="8292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12" name="Google Shape;812;p64"/>
            <p:cNvSpPr/>
            <p:nvPr/>
          </p:nvSpPr>
          <p:spPr>
            <a:xfrm>
              <a:off x="7880300" y="2155275"/>
              <a:ext cx="62400" cy="594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64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sp>
        <p:nvSpPr>
          <p:cNvPr id="814" name="Google Shape;814;p64"/>
          <p:cNvSpPr/>
          <p:nvPr/>
        </p:nvSpPr>
        <p:spPr>
          <a:xfrm>
            <a:off x="367650" y="733525"/>
            <a:ext cx="8408700" cy="6927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FR 3: System shall communicate when voltage and/or temperature reach an undesirable state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FR 7: System shall save received data with a timestamp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	CPE 3: System shall have the necessary software for wireless communication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5" name="Google Shape;815;p64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65"/>
          <p:cNvSpPr txBox="1">
            <a:spLocks noGrp="1"/>
          </p:cNvSpPr>
          <p:nvPr>
            <p:ph type="body" idx="1"/>
          </p:nvPr>
        </p:nvSpPr>
        <p:spPr>
          <a:xfrm>
            <a:off x="246925" y="1221125"/>
            <a:ext cx="4260300" cy="32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Test Rationale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System will undergo sanitization and bagging process during its mission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Must ensure functionality remains after dry nitrogen purging and heat seal</a:t>
            </a:r>
            <a:endParaRPr sz="18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Necessary Equipment and Facilities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ESD compliant plastic bag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Vacuum/heat sealer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Dry nitrogen canister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21" name="Google Shape;821;p65"/>
          <p:cNvSpPr/>
          <p:nvPr/>
        </p:nvSpPr>
        <p:spPr>
          <a:xfrm>
            <a:off x="423600" y="663650"/>
            <a:ext cx="8408700" cy="4986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FR 4: System shall continue operation after sanitization and bagging process performed by the customer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CPE 6: System shall be validated for functionality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22" name="Google Shape;822;p65"/>
          <p:cNvSpPr txBox="1">
            <a:spLocks noGrp="1"/>
          </p:cNvSpPr>
          <p:nvPr>
            <p:ph type="body" idx="1"/>
          </p:nvPr>
        </p:nvSpPr>
        <p:spPr>
          <a:xfrm>
            <a:off x="5511538" y="4320300"/>
            <a:ext cx="2573400" cy="4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Test Fixture Design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23" name="Google Shape;823;p65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Deadline: 4/6 </a:t>
            </a:r>
            <a:endParaRPr sz="1200"/>
          </a:p>
        </p:txBody>
      </p:sp>
      <p:sp>
        <p:nvSpPr>
          <p:cNvPr id="824" name="Google Shape;824;p65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sp>
        <p:nvSpPr>
          <p:cNvPr id="825" name="Google Shape;825;p6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652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Readiness: Survivability Testing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6" name="Google Shape;82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8463" y="1621300"/>
            <a:ext cx="4331975" cy="23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65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 action="ppaction://hlinksldjump"/>
              </a:rPr>
              <a:t>Back</a:t>
            </a:r>
            <a:endParaRPr sz="1000"/>
          </a:p>
        </p:txBody>
      </p:sp>
      <p:sp>
        <p:nvSpPr>
          <p:cNvPr id="828" name="Google Shape;828;p65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829" name="Google Shape;829;p65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6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Readiness: Survivability Testing Continued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66"/>
          <p:cNvSpPr txBox="1">
            <a:spLocks noGrp="1"/>
          </p:cNvSpPr>
          <p:nvPr>
            <p:ph type="body" idx="1"/>
          </p:nvPr>
        </p:nvSpPr>
        <p:spPr>
          <a:xfrm>
            <a:off x="246925" y="1198925"/>
            <a:ext cx="8169600" cy="3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Test Procedure Overview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Ensure functionality prior to test</a:t>
            </a:r>
            <a:endParaRPr sz="1600">
              <a:solidFill>
                <a:schemeClr val="dk1"/>
              </a:solidFill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" sz="1600">
                <a:solidFill>
                  <a:schemeClr val="dk1"/>
                </a:solidFill>
              </a:rPr>
              <a:t>Capable of sensing data</a:t>
            </a:r>
            <a:endParaRPr sz="1600">
              <a:solidFill>
                <a:schemeClr val="dk1"/>
              </a:solidFill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" sz="1600">
                <a:solidFill>
                  <a:schemeClr val="dk1"/>
                </a:solidFill>
              </a:rPr>
              <a:t>Capable of wirelessly sending data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Place monitoring system attached to a battery inside plastic bag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Purge system with dry nitrogen to remove moisture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Vacuum seal the bag to remove excess air and dust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Heat seal the bag shut to keep the environment secluded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Monitor computer to ensure data is still being transmitted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chemeClr val="dk1"/>
              </a:solidFill>
            </a:endParaRPr>
          </a:p>
        </p:txBody>
      </p:sp>
      <p:sp>
        <p:nvSpPr>
          <p:cNvPr id="836" name="Google Shape;836;p66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Deadline: 4/6</a:t>
            </a:r>
            <a:endParaRPr sz="1200"/>
          </a:p>
        </p:txBody>
      </p:sp>
      <p:sp>
        <p:nvSpPr>
          <p:cNvPr id="837" name="Google Shape;837;p66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sp>
        <p:nvSpPr>
          <p:cNvPr id="838" name="Google Shape;838;p66"/>
          <p:cNvSpPr/>
          <p:nvPr/>
        </p:nvSpPr>
        <p:spPr>
          <a:xfrm>
            <a:off x="423600" y="663650"/>
            <a:ext cx="8408700" cy="4986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FR 4: System shall continue operation after sanitization and bagging process performed by the customer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CPE 6: System shall be validated for functionality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39" name="Google Shape;839;p66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  <p:sp>
        <p:nvSpPr>
          <p:cNvPr id="840" name="Google Shape;840;p66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841" name="Google Shape;841;p66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6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Readiness: Survivability Testing Continued</a:t>
            </a:r>
            <a:endParaRPr/>
          </a:p>
        </p:txBody>
      </p:sp>
      <p:sp>
        <p:nvSpPr>
          <p:cNvPr id="847" name="Google Shape;847;p67"/>
          <p:cNvSpPr txBox="1">
            <a:spLocks noGrp="1"/>
          </p:cNvSpPr>
          <p:nvPr>
            <p:ph type="body" idx="1"/>
          </p:nvPr>
        </p:nvSpPr>
        <p:spPr>
          <a:xfrm>
            <a:off x="246925" y="1213725"/>
            <a:ext cx="7355400" cy="3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Expected Results and Model Validation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System will continue operation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Risk Reduction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Ensures system will be able to survive in the expected environment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Reduces concern of manufacturing failure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>
              <a:solidFill>
                <a:schemeClr val="dk1"/>
              </a:solidFill>
            </a:endParaRPr>
          </a:p>
        </p:txBody>
      </p:sp>
      <p:sp>
        <p:nvSpPr>
          <p:cNvPr id="848" name="Google Shape;848;p67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Deadline: 4/6 </a:t>
            </a:r>
            <a:endParaRPr sz="1200"/>
          </a:p>
        </p:txBody>
      </p:sp>
      <p:sp>
        <p:nvSpPr>
          <p:cNvPr id="849" name="Google Shape;849;p67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sp>
        <p:nvSpPr>
          <p:cNvPr id="850" name="Google Shape;850;p67"/>
          <p:cNvSpPr/>
          <p:nvPr/>
        </p:nvSpPr>
        <p:spPr>
          <a:xfrm>
            <a:off x="423600" y="663650"/>
            <a:ext cx="8408700" cy="4986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FR 4: System shall continue operation after sanitization and bagging process performed by the customer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CPE 6: System shall be validated for functionality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51" name="Google Shape;851;p67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  <p:sp>
        <p:nvSpPr>
          <p:cNvPr id="852" name="Google Shape;852;p67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853" name="Google Shape;853;p67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r>
              <a:rPr lang="en" sz="2500"/>
              <a:t>Test Readiness: Approach to a Failed Survivability Test</a:t>
            </a:r>
            <a:endParaRPr sz="2500" baseline="3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/>
          </a:p>
        </p:txBody>
      </p:sp>
      <p:sp>
        <p:nvSpPr>
          <p:cNvPr id="859" name="Google Shape;859;p68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860" name="Google Shape;860;p68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  <p:sp>
        <p:nvSpPr>
          <p:cNvPr id="861" name="Google Shape;861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46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●"/>
            </a:pPr>
            <a:r>
              <a:rPr lang="en">
                <a:solidFill>
                  <a:srgbClr val="222222"/>
                </a:solidFill>
              </a:rPr>
              <a:t>Structural Failure</a:t>
            </a:r>
            <a:endParaRPr>
              <a:solidFill>
                <a:srgbClr val="22222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○"/>
            </a:pPr>
            <a:r>
              <a:rPr lang="en">
                <a:solidFill>
                  <a:srgbClr val="222222"/>
                </a:solidFill>
              </a:rPr>
              <a:t>If the housing unit cannot withstand the vacuum sealing pressure, the team will revisit the CAD model to thicken the width of the unit</a:t>
            </a:r>
            <a:endParaRPr>
              <a:solidFill>
                <a:srgbClr val="22222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○"/>
            </a:pPr>
            <a:r>
              <a:rPr lang="en">
                <a:solidFill>
                  <a:srgbClr val="222222"/>
                </a:solidFill>
              </a:rPr>
              <a:t>If the housing unit cannot withstand the heat sealing process, an alternative material will be used</a:t>
            </a:r>
            <a:endParaRPr>
              <a:solidFill>
                <a:srgbClr val="22222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●"/>
            </a:pPr>
            <a:r>
              <a:rPr lang="en">
                <a:solidFill>
                  <a:srgbClr val="222222"/>
                </a:solidFill>
              </a:rPr>
              <a:t>Functionality Failure</a:t>
            </a:r>
            <a:endParaRPr>
              <a:solidFill>
                <a:srgbClr val="22222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○"/>
            </a:pPr>
            <a:r>
              <a:rPr lang="en">
                <a:solidFill>
                  <a:srgbClr val="222222"/>
                </a:solidFill>
              </a:rPr>
              <a:t>If the electronics do not maintain functionality, the team can look into an extra insulation layer underneath the housing unit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862" name="Google Shape;862;p68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69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Test Readiness: Day-in-the-Life Testing at CU Boulder</a:t>
            </a:r>
            <a:endParaRPr sz="2220"/>
          </a:p>
        </p:txBody>
      </p:sp>
      <p:sp>
        <p:nvSpPr>
          <p:cNvPr id="868" name="Google Shape;868;p69"/>
          <p:cNvSpPr txBox="1">
            <a:spLocks noGrp="1"/>
          </p:cNvSpPr>
          <p:nvPr>
            <p:ph type="body" idx="1"/>
          </p:nvPr>
        </p:nvSpPr>
        <p:spPr>
          <a:xfrm>
            <a:off x="235500" y="1267550"/>
            <a:ext cx="3956700" cy="3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Same test setup and procedure as Day-in-the-Life at EnerSys, except not in cold storage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System will also be monitored every 3 hours during testing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Expected Results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.txt file containing data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Test Rationale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System will operate autonomously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Monitoring will allow the team to find any issues when running for an extended period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69" name="Google Shape;869;p69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pic>
        <p:nvPicPr>
          <p:cNvPr id="870" name="Google Shape;87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6825" y="1649987"/>
            <a:ext cx="4752750" cy="23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69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  <p:sp>
        <p:nvSpPr>
          <p:cNvPr id="872" name="Google Shape;872;p69"/>
          <p:cNvSpPr/>
          <p:nvPr/>
        </p:nvSpPr>
        <p:spPr>
          <a:xfrm>
            <a:off x="423600" y="663650"/>
            <a:ext cx="8408700" cy="4986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 FRs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 CPEs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73" name="Google Shape;873;p69"/>
          <p:cNvSpPr/>
          <p:nvPr/>
        </p:nvSpPr>
        <p:spPr>
          <a:xfrm>
            <a:off x="7648200" y="335525"/>
            <a:ext cx="1184100" cy="2571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Deadline: 4/11</a:t>
            </a:r>
            <a:endParaRPr sz="1200"/>
          </a:p>
        </p:txBody>
      </p:sp>
      <p:sp>
        <p:nvSpPr>
          <p:cNvPr id="874" name="Google Shape;874;p69"/>
          <p:cNvSpPr/>
          <p:nvPr/>
        </p:nvSpPr>
        <p:spPr>
          <a:xfrm>
            <a:off x="7648200" y="78425"/>
            <a:ext cx="1184100" cy="257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In-Progress</a:t>
            </a:r>
            <a:endParaRPr sz="1200"/>
          </a:p>
        </p:txBody>
      </p:sp>
      <p:sp>
        <p:nvSpPr>
          <p:cNvPr id="875" name="Google Shape;875;p69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Readiness: Approach to a Failed Day-in-the-Life Test</a:t>
            </a:r>
            <a:endParaRPr/>
          </a:p>
        </p:txBody>
      </p:sp>
      <p:sp>
        <p:nvSpPr>
          <p:cNvPr id="881" name="Google Shape;881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This is for both the CU and EnerSys located tests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Functionality Failure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If the in-box system is not able to establish communication with the on-site system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Zarges K470 box will be removed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In-box system will still undergo bagging process but will be placed in the foam casing with no Zarges K470 box around it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This will eliminate the interference caused by the metal lining on the Zarges K470 box</a:t>
            </a:r>
            <a:endParaRPr>
              <a:solidFill>
                <a:schemeClr val="dk1"/>
              </a:solidFill>
            </a:endParaRPr>
          </a:p>
          <a:p>
            <a:pPr marL="182880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With significantly less interference, the in-box system should be able to establish communication with the on-site system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82" name="Google Shape;882;p70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  <p:sp>
        <p:nvSpPr>
          <p:cNvPr id="883" name="Google Shape;883;p70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884" name="Google Shape;884;p70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  <p:sp>
        <p:nvSpPr>
          <p:cNvPr id="885" name="Google Shape;885;p70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Readiness: Voltage Sensor Error Model Setup </a:t>
            </a:r>
            <a:endParaRPr/>
          </a:p>
        </p:txBody>
      </p:sp>
      <p:graphicFrame>
        <p:nvGraphicFramePr>
          <p:cNvPr id="891" name="Google Shape;891;p71"/>
          <p:cNvGraphicFramePr/>
          <p:nvPr/>
        </p:nvGraphicFramePr>
        <p:xfrm>
          <a:off x="700513" y="1215825"/>
          <a:ext cx="7742975" cy="442300"/>
        </p:xfrm>
        <a:graphic>
          <a:graphicData uri="http://schemas.openxmlformats.org/drawingml/2006/table">
            <a:tbl>
              <a:tblPr>
                <a:noFill/>
                <a:tableStyleId>{52713752-33DA-4A2E-8B79-547703D3ACAC}</a:tableStyleId>
              </a:tblPr>
              <a:tblGrid>
                <a:gridCol w="83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DR 2.1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Voltage sensor shall have a sensitivity of 0.1V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92" name="Google Shape;89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175" y="1988650"/>
            <a:ext cx="3867150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71"/>
          <p:cNvSpPr txBox="1"/>
          <p:nvPr/>
        </p:nvSpPr>
        <p:spPr>
          <a:xfrm>
            <a:off x="5032775" y="2119138"/>
            <a:ext cx="1554300" cy="2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8S3P</a:t>
            </a:r>
            <a:r>
              <a:rPr lang="en" sz="1600" baseline="30000">
                <a:solidFill>
                  <a:schemeClr val="dk1"/>
                </a:solidFill>
              </a:rPr>
              <a:t>[6][7]</a:t>
            </a:r>
            <a:r>
              <a:rPr lang="en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R</a:t>
            </a:r>
            <a:r>
              <a:rPr lang="en" sz="1600" baseline="-25000">
                <a:solidFill>
                  <a:schemeClr val="dk1"/>
                </a:solidFill>
              </a:rPr>
              <a:t>1 </a:t>
            </a:r>
            <a:r>
              <a:rPr lang="en" sz="1600">
                <a:solidFill>
                  <a:schemeClr val="dk1"/>
                </a:solidFill>
              </a:rPr>
              <a:t>= 1MΩ</a:t>
            </a:r>
            <a:endParaRPr sz="16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R</a:t>
            </a:r>
            <a:r>
              <a:rPr lang="en" sz="1600" baseline="-25000">
                <a:solidFill>
                  <a:schemeClr val="dk1"/>
                </a:solidFill>
              </a:rPr>
              <a:t>2 </a:t>
            </a:r>
            <a:r>
              <a:rPr lang="en" sz="1600">
                <a:solidFill>
                  <a:schemeClr val="dk1"/>
                </a:solidFill>
              </a:rPr>
              <a:t>= 118kΩ</a:t>
            </a:r>
            <a:endParaRPr sz="16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V</a:t>
            </a:r>
            <a:r>
              <a:rPr lang="en" sz="1600" baseline="-25000">
                <a:solidFill>
                  <a:schemeClr val="dk1"/>
                </a:solidFill>
              </a:rPr>
              <a:t>max(1)</a:t>
            </a:r>
            <a:r>
              <a:rPr lang="en" sz="1600">
                <a:solidFill>
                  <a:schemeClr val="dk1"/>
                </a:solidFill>
              </a:rPr>
              <a:t> = 50V</a:t>
            </a:r>
            <a:endParaRPr sz="16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V</a:t>
            </a:r>
            <a:r>
              <a:rPr lang="en" sz="1600" baseline="-25000">
                <a:solidFill>
                  <a:schemeClr val="dk1"/>
                </a:solidFill>
              </a:rPr>
              <a:t>max(2)</a:t>
            </a:r>
            <a:r>
              <a:rPr lang="en" sz="1600">
                <a:solidFill>
                  <a:schemeClr val="dk1"/>
                </a:solidFill>
              </a:rPr>
              <a:t> = 200V</a:t>
            </a:r>
            <a:endParaRPr sz="16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P</a:t>
            </a:r>
            <a:r>
              <a:rPr lang="en" sz="1600" baseline="-25000">
                <a:solidFill>
                  <a:schemeClr val="dk1"/>
                </a:solidFill>
              </a:rPr>
              <a:t>max(1,2)</a:t>
            </a:r>
            <a:r>
              <a:rPr lang="en" sz="1600">
                <a:solidFill>
                  <a:schemeClr val="dk1"/>
                </a:solidFill>
              </a:rPr>
              <a:t> = 0.1W</a:t>
            </a:r>
            <a:endParaRPr sz="16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</p:txBody>
      </p:sp>
      <p:sp>
        <p:nvSpPr>
          <p:cNvPr id="894" name="Google Shape;894;p71"/>
          <p:cNvSpPr txBox="1"/>
          <p:nvPr/>
        </p:nvSpPr>
        <p:spPr>
          <a:xfrm>
            <a:off x="6587050" y="2101738"/>
            <a:ext cx="1980000" cy="15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External Battery</a:t>
            </a:r>
            <a:r>
              <a:rPr lang="en" sz="1600" baseline="30000">
                <a:solidFill>
                  <a:schemeClr val="dk1"/>
                </a:solidFill>
              </a:rPr>
              <a:t>[4][5]</a:t>
            </a:r>
            <a:endParaRPr sz="1600" baseline="30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R</a:t>
            </a:r>
            <a:r>
              <a:rPr lang="en" sz="1600" baseline="-25000">
                <a:solidFill>
                  <a:schemeClr val="dk1"/>
                </a:solidFill>
              </a:rPr>
              <a:t>1 </a:t>
            </a:r>
            <a:r>
              <a:rPr lang="en" sz="1600">
                <a:solidFill>
                  <a:schemeClr val="dk1"/>
                </a:solidFill>
              </a:rPr>
              <a:t>= 11kΩ</a:t>
            </a:r>
            <a:endParaRPr sz="16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R</a:t>
            </a:r>
            <a:r>
              <a:rPr lang="en" sz="1600" baseline="-25000">
                <a:solidFill>
                  <a:schemeClr val="dk1"/>
                </a:solidFill>
              </a:rPr>
              <a:t>2 </a:t>
            </a:r>
            <a:r>
              <a:rPr lang="en" sz="1600">
                <a:solidFill>
                  <a:schemeClr val="dk1"/>
                </a:solidFill>
              </a:rPr>
              <a:t>= 3kΩ</a:t>
            </a:r>
            <a:endParaRPr sz="16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V</a:t>
            </a:r>
            <a:r>
              <a:rPr lang="en" sz="1600" baseline="-25000">
                <a:solidFill>
                  <a:schemeClr val="dk1"/>
                </a:solidFill>
              </a:rPr>
              <a:t>max(1,2)</a:t>
            </a:r>
            <a:r>
              <a:rPr lang="en" sz="1600">
                <a:solidFill>
                  <a:schemeClr val="dk1"/>
                </a:solidFill>
              </a:rPr>
              <a:t> = 75V</a:t>
            </a:r>
            <a:endParaRPr sz="16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P</a:t>
            </a:r>
            <a:r>
              <a:rPr lang="en" sz="1600" baseline="-25000">
                <a:solidFill>
                  <a:schemeClr val="dk1"/>
                </a:solidFill>
              </a:rPr>
              <a:t>max(1,2)</a:t>
            </a:r>
            <a:r>
              <a:rPr lang="en" sz="1600">
                <a:solidFill>
                  <a:schemeClr val="dk1"/>
                </a:solidFill>
              </a:rPr>
              <a:t> = 0.1W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895" name="Google Shape;895;p71"/>
          <p:cNvCxnSpPr/>
          <p:nvPr/>
        </p:nvCxnSpPr>
        <p:spPr>
          <a:xfrm>
            <a:off x="4899875" y="2445075"/>
            <a:ext cx="3632400" cy="0"/>
          </a:xfrm>
          <a:prstGeom prst="straightConnector1">
            <a:avLst/>
          </a:prstGeom>
          <a:noFill/>
          <a:ln w="19050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6" name="Google Shape;896;p71"/>
          <p:cNvCxnSpPr/>
          <p:nvPr/>
        </p:nvCxnSpPr>
        <p:spPr>
          <a:xfrm rot="10800000">
            <a:off x="6586975" y="2119000"/>
            <a:ext cx="6900" cy="1851900"/>
          </a:xfrm>
          <a:prstGeom prst="straightConnector1">
            <a:avLst/>
          </a:prstGeom>
          <a:noFill/>
          <a:ln w="19050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7" name="Google Shape;897;p71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898" name="Google Shape;898;p71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  <p:sp>
        <p:nvSpPr>
          <p:cNvPr id="899" name="Google Shape;899;p71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Overview</a:t>
            </a:r>
            <a:r>
              <a:rPr lang="en" sz="1000">
                <a:solidFill>
                  <a:srgbClr val="B7B7B7"/>
                </a:solidFill>
              </a:rPr>
              <a:t>        Schedule        Test Readiness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graphicFrame>
        <p:nvGraphicFramePr>
          <p:cNvPr id="92" name="Google Shape;92;p18"/>
          <p:cNvGraphicFramePr/>
          <p:nvPr/>
        </p:nvGraphicFramePr>
        <p:xfrm>
          <a:off x="433675" y="1077600"/>
          <a:ext cx="8276625" cy="3458675"/>
        </p:xfrm>
        <a:graphic>
          <a:graphicData uri="http://schemas.openxmlformats.org/drawingml/2006/table">
            <a:tbl>
              <a:tblPr>
                <a:noFill/>
                <a:tableStyleId>{52713752-33DA-4A2E-8B79-547703D3ACAC}</a:tableStyleId>
              </a:tblPr>
              <a:tblGrid>
                <a:gridCol w="275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8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Level 1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Level 2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Level 3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Wireless communication through air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Wireless communication through one aluminum box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Wireless communication through two aluminum boxes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Sense temperatures from 0-20</a:t>
                      </a:r>
                      <a:r>
                        <a:rPr lang="en" baseline="30000"/>
                        <a:t>O</a:t>
                      </a:r>
                      <a:r>
                        <a:rPr lang="en"/>
                        <a:t>C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Sense temperatures with accuracy of 0.15</a:t>
                      </a:r>
                      <a:r>
                        <a:rPr lang="en" baseline="30000">
                          <a:solidFill>
                            <a:schemeClr val="dk1"/>
                          </a:solidFill>
                        </a:rPr>
                        <a:t>O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C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Sense voltages from 20-33.6V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Sense voltages with accuracy of 0.1V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2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Powered by an external battery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Battery life lasts for a year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Send raw sensor data to receiver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Send specific voltage and temperature values to receiver hourly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Transmission frequency is configurable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Levels of Success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72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Test Readiness: Voltage Sensor Error Model Calculations</a:t>
            </a:r>
            <a:endParaRPr sz="2500"/>
          </a:p>
        </p:txBody>
      </p:sp>
      <p:sp>
        <p:nvSpPr>
          <p:cNvPr id="905" name="Google Shape;905;p72"/>
          <p:cNvSpPr txBox="1">
            <a:spLocks noGrp="1"/>
          </p:cNvSpPr>
          <p:nvPr>
            <p:ph type="body" idx="1"/>
          </p:nvPr>
        </p:nvSpPr>
        <p:spPr>
          <a:xfrm>
            <a:off x="218025" y="964925"/>
            <a:ext cx="4246200" cy="3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Actual Voltage (V</a:t>
            </a:r>
            <a:r>
              <a:rPr lang="en" sz="1600" baseline="-25000">
                <a:solidFill>
                  <a:schemeClr val="dk1"/>
                </a:solidFill>
              </a:rPr>
              <a:t>1</a:t>
            </a:r>
            <a:r>
              <a:rPr lang="en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Random value from 20 to 33.6V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Expected Resistances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R</a:t>
            </a:r>
            <a:r>
              <a:rPr lang="en" sz="1600" baseline="-25000">
                <a:solidFill>
                  <a:schemeClr val="dk1"/>
                </a:solidFill>
              </a:rPr>
              <a:t>1,exp</a:t>
            </a:r>
            <a:r>
              <a:rPr lang="en" sz="1600">
                <a:solidFill>
                  <a:schemeClr val="dk1"/>
                </a:solidFill>
              </a:rPr>
              <a:t>= 1MΩ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R</a:t>
            </a:r>
            <a:r>
              <a:rPr lang="en" sz="1600" baseline="-25000">
                <a:solidFill>
                  <a:schemeClr val="dk1"/>
                </a:solidFill>
              </a:rPr>
              <a:t>2,exp</a:t>
            </a:r>
            <a:r>
              <a:rPr lang="en" sz="1600">
                <a:solidFill>
                  <a:schemeClr val="dk1"/>
                </a:solidFill>
              </a:rPr>
              <a:t>= 118kΩ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Expected Intermediate Voltage (V</a:t>
            </a:r>
            <a:r>
              <a:rPr lang="en" sz="1600" baseline="-25000">
                <a:solidFill>
                  <a:schemeClr val="dk1"/>
                </a:solidFill>
              </a:rPr>
              <a:t>2,exp</a:t>
            </a:r>
            <a:r>
              <a:rPr lang="en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V</a:t>
            </a:r>
            <a:r>
              <a:rPr lang="en" sz="1600" baseline="-25000">
                <a:solidFill>
                  <a:schemeClr val="dk1"/>
                </a:solidFill>
              </a:rPr>
              <a:t>2,exp</a:t>
            </a:r>
            <a:r>
              <a:rPr lang="en" sz="1600">
                <a:solidFill>
                  <a:schemeClr val="dk1"/>
                </a:solidFill>
              </a:rPr>
              <a:t> = (R</a:t>
            </a:r>
            <a:r>
              <a:rPr lang="en" sz="1600" baseline="-25000">
                <a:solidFill>
                  <a:schemeClr val="dk1"/>
                </a:solidFill>
              </a:rPr>
              <a:t>2,exp</a:t>
            </a:r>
            <a:r>
              <a:rPr lang="en" sz="1600">
                <a:solidFill>
                  <a:schemeClr val="dk1"/>
                </a:solidFill>
              </a:rPr>
              <a:t>*V</a:t>
            </a:r>
            <a:r>
              <a:rPr lang="en" sz="1600" baseline="-25000">
                <a:solidFill>
                  <a:schemeClr val="dk1"/>
                </a:solidFill>
              </a:rPr>
              <a:t>1</a:t>
            </a:r>
            <a:r>
              <a:rPr lang="en" sz="1600">
                <a:solidFill>
                  <a:schemeClr val="dk1"/>
                </a:solidFill>
              </a:rPr>
              <a:t>) / (R</a:t>
            </a:r>
            <a:r>
              <a:rPr lang="en" sz="1600" baseline="-25000">
                <a:solidFill>
                  <a:schemeClr val="dk1"/>
                </a:solidFill>
              </a:rPr>
              <a:t>1,exp</a:t>
            </a:r>
            <a:r>
              <a:rPr lang="en" sz="1600">
                <a:solidFill>
                  <a:schemeClr val="dk1"/>
                </a:solidFill>
              </a:rPr>
              <a:t> + R</a:t>
            </a:r>
            <a:r>
              <a:rPr lang="en" sz="1600" baseline="-25000">
                <a:solidFill>
                  <a:schemeClr val="dk1"/>
                </a:solidFill>
              </a:rPr>
              <a:t>2,exp</a:t>
            </a:r>
            <a:r>
              <a:rPr lang="en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Resistor Tolerances (R</a:t>
            </a:r>
            <a:r>
              <a:rPr lang="en" sz="1600" baseline="-25000">
                <a:solidFill>
                  <a:schemeClr val="dk1"/>
                </a:solidFill>
              </a:rPr>
              <a:t>1,tol</a:t>
            </a:r>
            <a:r>
              <a:rPr lang="en" sz="1600">
                <a:solidFill>
                  <a:schemeClr val="dk1"/>
                </a:solidFill>
              </a:rPr>
              <a:t>, R</a:t>
            </a:r>
            <a:r>
              <a:rPr lang="en" sz="1600" baseline="-25000">
                <a:solidFill>
                  <a:schemeClr val="dk1"/>
                </a:solidFill>
              </a:rPr>
              <a:t>2,tol</a:t>
            </a:r>
            <a:r>
              <a:rPr lang="en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Random values from -1% to +1%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Actual Resistances (R</a:t>
            </a:r>
            <a:r>
              <a:rPr lang="en" sz="1600" baseline="-25000">
                <a:solidFill>
                  <a:schemeClr val="dk1"/>
                </a:solidFill>
              </a:rPr>
              <a:t>1,act</a:t>
            </a:r>
            <a:r>
              <a:rPr lang="en" sz="1600">
                <a:solidFill>
                  <a:schemeClr val="dk1"/>
                </a:solidFill>
              </a:rPr>
              <a:t>, R</a:t>
            </a:r>
            <a:r>
              <a:rPr lang="en" sz="1600" baseline="-25000">
                <a:solidFill>
                  <a:schemeClr val="dk1"/>
                </a:solidFill>
              </a:rPr>
              <a:t>2,act</a:t>
            </a:r>
            <a:r>
              <a:rPr lang="en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R</a:t>
            </a:r>
            <a:r>
              <a:rPr lang="en" sz="1600" baseline="-25000">
                <a:solidFill>
                  <a:schemeClr val="dk1"/>
                </a:solidFill>
              </a:rPr>
              <a:t>1,act</a:t>
            </a:r>
            <a:r>
              <a:rPr lang="en" sz="1600">
                <a:solidFill>
                  <a:schemeClr val="dk1"/>
                </a:solidFill>
              </a:rPr>
              <a:t> = R</a:t>
            </a:r>
            <a:r>
              <a:rPr lang="en" sz="1600" baseline="-25000">
                <a:solidFill>
                  <a:schemeClr val="dk1"/>
                </a:solidFill>
              </a:rPr>
              <a:t>1,exp</a:t>
            </a:r>
            <a:r>
              <a:rPr lang="en" sz="1600">
                <a:solidFill>
                  <a:schemeClr val="dk1"/>
                </a:solidFill>
              </a:rPr>
              <a:t> + R</a:t>
            </a:r>
            <a:r>
              <a:rPr lang="en" sz="1600" baseline="-25000">
                <a:solidFill>
                  <a:schemeClr val="dk1"/>
                </a:solidFill>
              </a:rPr>
              <a:t>1,exp </a:t>
            </a:r>
            <a:r>
              <a:rPr lang="en" sz="1600">
                <a:solidFill>
                  <a:schemeClr val="dk1"/>
                </a:solidFill>
              </a:rPr>
              <a:t>* R</a:t>
            </a:r>
            <a:r>
              <a:rPr lang="en" sz="1600" baseline="-25000">
                <a:solidFill>
                  <a:schemeClr val="dk1"/>
                </a:solidFill>
              </a:rPr>
              <a:t>1,tol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R</a:t>
            </a:r>
            <a:r>
              <a:rPr lang="en" sz="1600" baseline="-25000">
                <a:solidFill>
                  <a:schemeClr val="dk1"/>
                </a:solidFill>
              </a:rPr>
              <a:t>2,act </a:t>
            </a:r>
            <a:r>
              <a:rPr lang="en" sz="1600">
                <a:solidFill>
                  <a:schemeClr val="dk1"/>
                </a:solidFill>
              </a:rPr>
              <a:t>= R</a:t>
            </a:r>
            <a:r>
              <a:rPr lang="en" sz="1600" baseline="-25000">
                <a:solidFill>
                  <a:schemeClr val="dk1"/>
                </a:solidFill>
              </a:rPr>
              <a:t>2,exp</a:t>
            </a:r>
            <a:r>
              <a:rPr lang="en" sz="1600">
                <a:solidFill>
                  <a:schemeClr val="dk1"/>
                </a:solidFill>
              </a:rPr>
              <a:t> + R</a:t>
            </a:r>
            <a:r>
              <a:rPr lang="en" sz="1600" baseline="-25000">
                <a:solidFill>
                  <a:schemeClr val="dk1"/>
                </a:solidFill>
              </a:rPr>
              <a:t>2,exp </a:t>
            </a:r>
            <a:r>
              <a:rPr lang="en" sz="1600">
                <a:solidFill>
                  <a:schemeClr val="dk1"/>
                </a:solidFill>
              </a:rPr>
              <a:t>* R</a:t>
            </a:r>
            <a:r>
              <a:rPr lang="en" sz="1600" baseline="-25000">
                <a:solidFill>
                  <a:schemeClr val="dk1"/>
                </a:solidFill>
              </a:rPr>
              <a:t>2,tol</a:t>
            </a:r>
            <a:endParaRPr sz="1600" baseline="-25000">
              <a:solidFill>
                <a:schemeClr val="dk1"/>
              </a:solidFill>
            </a:endParaRPr>
          </a:p>
        </p:txBody>
      </p:sp>
      <p:pic>
        <p:nvPicPr>
          <p:cNvPr id="906" name="Google Shape;90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213" y="2989983"/>
            <a:ext cx="3061275" cy="17342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7" name="Google Shape;907;p72"/>
          <p:cNvCxnSpPr/>
          <p:nvPr/>
        </p:nvCxnSpPr>
        <p:spPr>
          <a:xfrm>
            <a:off x="4572000" y="1117563"/>
            <a:ext cx="0" cy="3592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8" name="Google Shape;908;p72"/>
          <p:cNvSpPr txBox="1">
            <a:spLocks noGrp="1"/>
          </p:cNvSpPr>
          <p:nvPr>
            <p:ph type="body" idx="2"/>
          </p:nvPr>
        </p:nvSpPr>
        <p:spPr>
          <a:xfrm>
            <a:off x="4805725" y="941525"/>
            <a:ext cx="4215300" cy="19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Actual Intermediate Voltage (V</a:t>
            </a:r>
            <a:r>
              <a:rPr lang="en" sz="1600" baseline="-25000">
                <a:solidFill>
                  <a:schemeClr val="dk1"/>
                </a:solidFill>
              </a:rPr>
              <a:t>2,act</a:t>
            </a:r>
            <a:r>
              <a:rPr lang="en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V</a:t>
            </a:r>
            <a:r>
              <a:rPr lang="en" sz="1600" baseline="-25000">
                <a:solidFill>
                  <a:schemeClr val="dk1"/>
                </a:solidFill>
              </a:rPr>
              <a:t>2,act</a:t>
            </a:r>
            <a:r>
              <a:rPr lang="en" sz="1600">
                <a:solidFill>
                  <a:schemeClr val="dk1"/>
                </a:solidFill>
              </a:rPr>
              <a:t> = (R</a:t>
            </a:r>
            <a:r>
              <a:rPr lang="en" sz="1600" baseline="-25000">
                <a:solidFill>
                  <a:schemeClr val="dk1"/>
                </a:solidFill>
              </a:rPr>
              <a:t>2,act</a:t>
            </a:r>
            <a:r>
              <a:rPr lang="en" sz="1600">
                <a:solidFill>
                  <a:schemeClr val="dk1"/>
                </a:solidFill>
              </a:rPr>
              <a:t>*V</a:t>
            </a:r>
            <a:r>
              <a:rPr lang="en" sz="1600" baseline="-25000">
                <a:solidFill>
                  <a:schemeClr val="dk1"/>
                </a:solidFill>
              </a:rPr>
              <a:t>1</a:t>
            </a:r>
            <a:r>
              <a:rPr lang="en" sz="1600">
                <a:solidFill>
                  <a:schemeClr val="dk1"/>
                </a:solidFill>
              </a:rPr>
              <a:t>) / (R</a:t>
            </a:r>
            <a:r>
              <a:rPr lang="en" sz="1600" baseline="-25000">
                <a:solidFill>
                  <a:schemeClr val="dk1"/>
                </a:solidFill>
              </a:rPr>
              <a:t>1,act</a:t>
            </a:r>
            <a:r>
              <a:rPr lang="en" sz="1600">
                <a:solidFill>
                  <a:schemeClr val="dk1"/>
                </a:solidFill>
              </a:rPr>
              <a:t> + R</a:t>
            </a:r>
            <a:r>
              <a:rPr lang="en" sz="1600" baseline="-25000">
                <a:solidFill>
                  <a:schemeClr val="dk1"/>
                </a:solidFill>
              </a:rPr>
              <a:t>2,act</a:t>
            </a:r>
            <a:r>
              <a:rPr lang="en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Op-amp Error (V</a:t>
            </a:r>
            <a:r>
              <a:rPr lang="en" sz="1600" baseline="-25000">
                <a:solidFill>
                  <a:schemeClr val="dk1"/>
                </a:solidFill>
              </a:rPr>
              <a:t>op,err</a:t>
            </a:r>
            <a:r>
              <a:rPr lang="en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Random value from -5μV to +5μV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Actual Intermediate Voltage (V</a:t>
            </a:r>
            <a:r>
              <a:rPr lang="en" sz="1600" baseline="-25000">
                <a:solidFill>
                  <a:schemeClr val="dk1"/>
                </a:solidFill>
              </a:rPr>
              <a:t>3,act</a:t>
            </a:r>
            <a:r>
              <a:rPr lang="en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V</a:t>
            </a:r>
            <a:r>
              <a:rPr lang="en" sz="1600" baseline="-25000">
                <a:solidFill>
                  <a:schemeClr val="dk1"/>
                </a:solidFill>
              </a:rPr>
              <a:t>3,act</a:t>
            </a:r>
            <a:r>
              <a:rPr lang="en" sz="1600">
                <a:solidFill>
                  <a:schemeClr val="dk1"/>
                </a:solidFill>
              </a:rPr>
              <a:t> = V</a:t>
            </a:r>
            <a:r>
              <a:rPr lang="en" sz="1600" baseline="-25000">
                <a:solidFill>
                  <a:schemeClr val="dk1"/>
                </a:solidFill>
              </a:rPr>
              <a:t>2,act</a:t>
            </a:r>
            <a:r>
              <a:rPr lang="en" sz="1600">
                <a:solidFill>
                  <a:schemeClr val="dk1"/>
                </a:solidFill>
              </a:rPr>
              <a:t> + V</a:t>
            </a:r>
            <a:r>
              <a:rPr lang="en" sz="1600" baseline="-25000">
                <a:solidFill>
                  <a:schemeClr val="dk1"/>
                </a:solidFill>
              </a:rPr>
              <a:t>op,err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aseline="-25000">
              <a:solidFill>
                <a:schemeClr val="dk1"/>
              </a:solidFill>
            </a:endParaRPr>
          </a:p>
        </p:txBody>
      </p:sp>
      <p:sp>
        <p:nvSpPr>
          <p:cNvPr id="909" name="Google Shape;909;p72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910" name="Google Shape;910;p72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  <p:sp>
        <p:nvSpPr>
          <p:cNvPr id="911" name="Google Shape;911;p72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73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70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2200"/>
              <a:t>Test Readiness: Voltage Sensor Error Model Calculations Continued</a:t>
            </a:r>
            <a:endParaRPr sz="2200"/>
          </a:p>
        </p:txBody>
      </p:sp>
      <p:sp>
        <p:nvSpPr>
          <p:cNvPr id="917" name="Google Shape;917;p73"/>
          <p:cNvSpPr txBox="1">
            <a:spLocks noGrp="1"/>
          </p:cNvSpPr>
          <p:nvPr>
            <p:ph type="body" idx="1"/>
          </p:nvPr>
        </p:nvSpPr>
        <p:spPr>
          <a:xfrm>
            <a:off x="218025" y="964925"/>
            <a:ext cx="4246200" cy="3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ADC Differential Nonlinearity Error (E</a:t>
            </a:r>
            <a:r>
              <a:rPr lang="en" sz="1600" baseline="-25000">
                <a:solidFill>
                  <a:schemeClr val="dk1"/>
                </a:solidFill>
              </a:rPr>
              <a:t>D</a:t>
            </a:r>
            <a:r>
              <a:rPr lang="en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Random Value from -0.95 to +1.3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ADC Integral Nonlinearity Error (E</a:t>
            </a:r>
            <a:r>
              <a:rPr lang="en" sz="1600" baseline="-25000">
                <a:solidFill>
                  <a:schemeClr val="dk1"/>
                </a:solidFill>
              </a:rPr>
              <a:t>I</a:t>
            </a:r>
            <a:r>
              <a:rPr lang="en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Random Value from -10 to +10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ADC Gain Error (E</a:t>
            </a:r>
            <a:r>
              <a:rPr lang="en" sz="1600" baseline="-25000">
                <a:solidFill>
                  <a:schemeClr val="dk1"/>
                </a:solidFill>
              </a:rPr>
              <a:t>G</a:t>
            </a:r>
            <a:r>
              <a:rPr lang="en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Random Value from -0.03 to +0.03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ADC Total Error (E</a:t>
            </a:r>
            <a:r>
              <a:rPr lang="en" sz="1600" baseline="-25000">
                <a:solidFill>
                  <a:schemeClr val="dk1"/>
                </a:solidFill>
              </a:rPr>
              <a:t>ADC</a:t>
            </a:r>
            <a:r>
              <a:rPr lang="en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E</a:t>
            </a:r>
            <a:r>
              <a:rPr lang="en" sz="1600" baseline="-25000">
                <a:solidFill>
                  <a:schemeClr val="dk1"/>
                </a:solidFill>
              </a:rPr>
              <a:t>ADC</a:t>
            </a:r>
            <a:r>
              <a:rPr lang="en" sz="1600">
                <a:solidFill>
                  <a:schemeClr val="dk1"/>
                </a:solidFill>
              </a:rPr>
              <a:t> = (E</a:t>
            </a:r>
            <a:r>
              <a:rPr lang="en" sz="1600" baseline="-25000">
                <a:solidFill>
                  <a:schemeClr val="dk1"/>
                </a:solidFill>
              </a:rPr>
              <a:t>D</a:t>
            </a:r>
            <a:r>
              <a:rPr lang="en" sz="1600">
                <a:solidFill>
                  <a:schemeClr val="dk1"/>
                </a:solidFill>
              </a:rPr>
              <a:t> + E</a:t>
            </a:r>
            <a:r>
              <a:rPr lang="en" sz="1600" baseline="-25000">
                <a:solidFill>
                  <a:schemeClr val="dk1"/>
                </a:solidFill>
              </a:rPr>
              <a:t>I</a:t>
            </a:r>
            <a:r>
              <a:rPr lang="en" sz="1600">
                <a:solidFill>
                  <a:schemeClr val="dk1"/>
                </a:solidFill>
              </a:rPr>
              <a:t> + E</a:t>
            </a:r>
            <a:r>
              <a:rPr lang="en" sz="1600" baseline="-25000">
                <a:solidFill>
                  <a:schemeClr val="dk1"/>
                </a:solidFill>
              </a:rPr>
              <a:t>G</a:t>
            </a:r>
            <a:r>
              <a:rPr lang="en" sz="1600">
                <a:solidFill>
                  <a:schemeClr val="dk1"/>
                </a:solidFill>
              </a:rPr>
              <a:t> + 1)*V</a:t>
            </a:r>
            <a:r>
              <a:rPr lang="en" sz="1600" baseline="-25000">
                <a:solidFill>
                  <a:schemeClr val="dk1"/>
                </a:solidFill>
              </a:rPr>
              <a:t>3,act </a:t>
            </a:r>
            <a:r>
              <a:rPr lang="en" sz="1600">
                <a:solidFill>
                  <a:schemeClr val="dk1"/>
                </a:solidFill>
              </a:rPr>
              <a:t>/ 2</a:t>
            </a:r>
            <a:r>
              <a:rPr lang="en" sz="1600" baseline="30000">
                <a:solidFill>
                  <a:schemeClr val="dk1"/>
                </a:solidFill>
              </a:rPr>
              <a:t>12</a:t>
            </a:r>
            <a:endParaRPr sz="1600" baseline="300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Actual Final Voltage (V</a:t>
            </a:r>
            <a:r>
              <a:rPr lang="en" sz="1600" baseline="-25000">
                <a:solidFill>
                  <a:schemeClr val="dk1"/>
                </a:solidFill>
              </a:rPr>
              <a:t>4,act</a:t>
            </a:r>
            <a:r>
              <a:rPr lang="en" sz="1600">
                <a:solidFill>
                  <a:schemeClr val="dk1"/>
                </a:solidFill>
              </a:rPr>
              <a:t>) 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V</a:t>
            </a:r>
            <a:r>
              <a:rPr lang="en" sz="1600" baseline="-25000">
                <a:solidFill>
                  <a:schemeClr val="dk1"/>
                </a:solidFill>
              </a:rPr>
              <a:t>4,act</a:t>
            </a:r>
            <a:r>
              <a:rPr lang="en" sz="1600">
                <a:solidFill>
                  <a:schemeClr val="dk1"/>
                </a:solidFill>
              </a:rPr>
              <a:t> = V</a:t>
            </a:r>
            <a:r>
              <a:rPr lang="en" sz="1600" baseline="-25000">
                <a:solidFill>
                  <a:schemeClr val="dk1"/>
                </a:solidFill>
              </a:rPr>
              <a:t>3,act</a:t>
            </a:r>
            <a:r>
              <a:rPr lang="en" sz="1600">
                <a:solidFill>
                  <a:schemeClr val="dk1"/>
                </a:solidFill>
              </a:rPr>
              <a:t> + E</a:t>
            </a:r>
            <a:r>
              <a:rPr lang="en" sz="1600" baseline="-25000">
                <a:solidFill>
                  <a:schemeClr val="dk1"/>
                </a:solidFill>
              </a:rPr>
              <a:t>ADC</a:t>
            </a:r>
            <a:endParaRPr sz="1600" baseline="-250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Absolute Voltage Error (V</a:t>
            </a:r>
            <a:r>
              <a:rPr lang="en" sz="1600" baseline="-25000">
                <a:solidFill>
                  <a:schemeClr val="dk1"/>
                </a:solidFill>
              </a:rPr>
              <a:t>E</a:t>
            </a:r>
            <a:r>
              <a:rPr lang="en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V</a:t>
            </a:r>
            <a:r>
              <a:rPr lang="en" sz="1600" baseline="-25000">
                <a:solidFill>
                  <a:schemeClr val="dk1"/>
                </a:solidFill>
              </a:rPr>
              <a:t>E</a:t>
            </a:r>
            <a:r>
              <a:rPr lang="en" sz="1600">
                <a:solidFill>
                  <a:schemeClr val="dk1"/>
                </a:solidFill>
              </a:rPr>
              <a:t> = V</a:t>
            </a:r>
            <a:r>
              <a:rPr lang="en" sz="1600" baseline="-25000">
                <a:solidFill>
                  <a:schemeClr val="dk1"/>
                </a:solidFill>
              </a:rPr>
              <a:t>4,act </a:t>
            </a:r>
            <a:r>
              <a:rPr lang="en" sz="1600">
                <a:solidFill>
                  <a:schemeClr val="dk1"/>
                </a:solidFill>
              </a:rPr>
              <a:t>- V</a:t>
            </a:r>
            <a:r>
              <a:rPr lang="en" sz="1600" baseline="-25000">
                <a:solidFill>
                  <a:schemeClr val="dk1"/>
                </a:solidFill>
              </a:rPr>
              <a:t>2,exp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918" name="Google Shape;91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0838" y="2736633"/>
            <a:ext cx="3061275" cy="17342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9" name="Google Shape;919;p73"/>
          <p:cNvCxnSpPr/>
          <p:nvPr/>
        </p:nvCxnSpPr>
        <p:spPr>
          <a:xfrm>
            <a:off x="4572000" y="1117563"/>
            <a:ext cx="0" cy="3592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0" name="Google Shape;920;p73"/>
          <p:cNvSpPr txBox="1">
            <a:spLocks noGrp="1"/>
          </p:cNvSpPr>
          <p:nvPr>
            <p:ph type="body" idx="2"/>
          </p:nvPr>
        </p:nvSpPr>
        <p:spPr>
          <a:xfrm>
            <a:off x="4805725" y="941525"/>
            <a:ext cx="4291500" cy="19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Absolute Voltage Error Scaled Back up to Input Voltage Range (V</a:t>
            </a:r>
            <a:r>
              <a:rPr lang="en" sz="1600" baseline="-25000">
                <a:solidFill>
                  <a:schemeClr val="dk1"/>
                </a:solidFill>
              </a:rPr>
              <a:t>E,scaled</a:t>
            </a:r>
            <a:r>
              <a:rPr lang="en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V</a:t>
            </a:r>
            <a:r>
              <a:rPr lang="en" sz="1600" baseline="-25000">
                <a:solidFill>
                  <a:schemeClr val="dk1"/>
                </a:solidFill>
              </a:rPr>
              <a:t>E,scaled</a:t>
            </a:r>
            <a:r>
              <a:rPr lang="en" sz="1600">
                <a:solidFill>
                  <a:schemeClr val="dk1"/>
                </a:solidFill>
              </a:rPr>
              <a:t> = (R</a:t>
            </a:r>
            <a:r>
              <a:rPr lang="en" sz="1600" baseline="-25000">
                <a:solidFill>
                  <a:schemeClr val="dk1"/>
                </a:solidFill>
              </a:rPr>
              <a:t>1,exp</a:t>
            </a:r>
            <a:r>
              <a:rPr lang="en" sz="1600">
                <a:solidFill>
                  <a:schemeClr val="dk1"/>
                </a:solidFill>
              </a:rPr>
              <a:t> + R</a:t>
            </a:r>
            <a:r>
              <a:rPr lang="en" sz="1600" baseline="-25000">
                <a:solidFill>
                  <a:schemeClr val="dk1"/>
                </a:solidFill>
              </a:rPr>
              <a:t>2,exp</a:t>
            </a:r>
            <a:r>
              <a:rPr lang="en" sz="1600">
                <a:solidFill>
                  <a:schemeClr val="dk1"/>
                </a:solidFill>
              </a:rPr>
              <a:t>)*(V</a:t>
            </a:r>
            <a:r>
              <a:rPr lang="en" sz="1600" baseline="-25000">
                <a:solidFill>
                  <a:schemeClr val="dk1"/>
                </a:solidFill>
              </a:rPr>
              <a:t>E</a:t>
            </a:r>
            <a:r>
              <a:rPr lang="en" sz="1600">
                <a:solidFill>
                  <a:schemeClr val="dk1"/>
                </a:solidFill>
              </a:rPr>
              <a:t> / R</a:t>
            </a:r>
            <a:r>
              <a:rPr lang="en" sz="1600" baseline="-25000">
                <a:solidFill>
                  <a:schemeClr val="dk1"/>
                </a:solidFill>
              </a:rPr>
              <a:t>2,exp</a:t>
            </a:r>
            <a:r>
              <a:rPr lang="en" sz="1600">
                <a:solidFill>
                  <a:schemeClr val="dk1"/>
                </a:solidFill>
              </a:rPr>
              <a:t>)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aseline="-25000">
              <a:solidFill>
                <a:schemeClr val="dk1"/>
              </a:solidFill>
            </a:endParaRPr>
          </a:p>
        </p:txBody>
      </p:sp>
      <p:sp>
        <p:nvSpPr>
          <p:cNvPr id="921" name="Google Shape;921;p73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922" name="Google Shape;922;p73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  <p:sp>
        <p:nvSpPr>
          <p:cNvPr id="923" name="Google Shape;923;p73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74"/>
          <p:cNvSpPr txBox="1">
            <a:spLocks noGrp="1"/>
          </p:cNvSpPr>
          <p:nvPr>
            <p:ph type="title"/>
          </p:nvPr>
        </p:nvSpPr>
        <p:spPr>
          <a:xfrm>
            <a:off x="156550" y="373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2500"/>
              <a:t>Test Readiness: PCB Layout</a:t>
            </a:r>
            <a:endParaRPr sz="2500"/>
          </a:p>
        </p:txBody>
      </p:sp>
      <p:sp>
        <p:nvSpPr>
          <p:cNvPr id="929" name="Google Shape;929;p74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930" name="Google Shape;930;p74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  <p:pic>
        <p:nvPicPr>
          <p:cNvPr id="931" name="Google Shape;931;p7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725" y="1258388"/>
            <a:ext cx="3916452" cy="2610975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74"/>
          <p:cNvSpPr txBox="1"/>
          <p:nvPr/>
        </p:nvSpPr>
        <p:spPr>
          <a:xfrm>
            <a:off x="1413100" y="2859593"/>
            <a:ext cx="1536300" cy="615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External Battery Voltage Sensor</a:t>
            </a:r>
            <a:endParaRPr/>
          </a:p>
        </p:txBody>
      </p:sp>
      <p:sp>
        <p:nvSpPr>
          <p:cNvPr id="933" name="Google Shape;933;p74"/>
          <p:cNvSpPr txBox="1"/>
          <p:nvPr/>
        </p:nvSpPr>
        <p:spPr>
          <a:xfrm>
            <a:off x="1413100" y="1437400"/>
            <a:ext cx="1450800" cy="8313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8S3P Customer Battery Voltage Sensor</a:t>
            </a:r>
            <a:endParaRPr/>
          </a:p>
        </p:txBody>
      </p:sp>
      <p:sp>
        <p:nvSpPr>
          <p:cNvPr id="934" name="Google Shape;934;p74"/>
          <p:cNvSpPr/>
          <p:nvPr/>
        </p:nvSpPr>
        <p:spPr>
          <a:xfrm>
            <a:off x="3249875" y="1283050"/>
            <a:ext cx="989100" cy="1294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74"/>
          <p:cNvSpPr/>
          <p:nvPr/>
        </p:nvSpPr>
        <p:spPr>
          <a:xfrm>
            <a:off x="3358128" y="2610725"/>
            <a:ext cx="1009200" cy="1164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36" name="Google Shape;936;p74"/>
          <p:cNvCxnSpPr>
            <a:stCxn id="934" idx="1"/>
            <a:endCxn id="933" idx="3"/>
          </p:cNvCxnSpPr>
          <p:nvPr/>
        </p:nvCxnSpPr>
        <p:spPr>
          <a:xfrm rot="10800000">
            <a:off x="2863775" y="1853200"/>
            <a:ext cx="386100" cy="771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7" name="Google Shape;937;p74"/>
          <p:cNvCxnSpPr>
            <a:stCxn id="935" idx="1"/>
            <a:endCxn id="932" idx="3"/>
          </p:cNvCxnSpPr>
          <p:nvPr/>
        </p:nvCxnSpPr>
        <p:spPr>
          <a:xfrm rot="10800000">
            <a:off x="2949528" y="3167375"/>
            <a:ext cx="408600" cy="25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8" name="Google Shape;938;p74"/>
          <p:cNvSpPr/>
          <p:nvPr/>
        </p:nvSpPr>
        <p:spPr>
          <a:xfrm>
            <a:off x="6318525" y="1264050"/>
            <a:ext cx="664500" cy="6156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74"/>
          <p:cNvSpPr/>
          <p:nvPr/>
        </p:nvSpPr>
        <p:spPr>
          <a:xfrm>
            <a:off x="6272625" y="3264275"/>
            <a:ext cx="710400" cy="6156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74"/>
          <p:cNvSpPr txBox="1"/>
          <p:nvPr/>
        </p:nvSpPr>
        <p:spPr>
          <a:xfrm>
            <a:off x="7177350" y="2109113"/>
            <a:ext cx="1244400" cy="8313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External Battery Connectors</a:t>
            </a:r>
            <a:endParaRPr/>
          </a:p>
        </p:txBody>
      </p:sp>
      <p:cxnSp>
        <p:nvCxnSpPr>
          <p:cNvPr id="941" name="Google Shape;941;p74"/>
          <p:cNvCxnSpPr>
            <a:stCxn id="938" idx="3"/>
            <a:endCxn id="940" idx="0"/>
          </p:cNvCxnSpPr>
          <p:nvPr/>
        </p:nvCxnSpPr>
        <p:spPr>
          <a:xfrm>
            <a:off x="6983025" y="1571850"/>
            <a:ext cx="816600" cy="537300"/>
          </a:xfrm>
          <a:prstGeom prst="straightConnector1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2" name="Google Shape;942;p74"/>
          <p:cNvCxnSpPr>
            <a:stCxn id="939" idx="3"/>
            <a:endCxn id="940" idx="2"/>
          </p:cNvCxnSpPr>
          <p:nvPr/>
        </p:nvCxnSpPr>
        <p:spPr>
          <a:xfrm rot="10800000" flipH="1">
            <a:off x="6983025" y="2940275"/>
            <a:ext cx="816600" cy="631800"/>
          </a:xfrm>
          <a:prstGeom prst="straightConnector1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3" name="Google Shape;943;p74"/>
          <p:cNvSpPr/>
          <p:nvPr/>
        </p:nvSpPr>
        <p:spPr>
          <a:xfrm>
            <a:off x="5065550" y="3126625"/>
            <a:ext cx="1114800" cy="6483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74"/>
          <p:cNvSpPr txBox="1"/>
          <p:nvPr/>
        </p:nvSpPr>
        <p:spPr>
          <a:xfrm>
            <a:off x="5492500" y="4089950"/>
            <a:ext cx="989100" cy="6156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Converter</a:t>
            </a:r>
            <a:endParaRPr/>
          </a:p>
        </p:txBody>
      </p:sp>
      <p:cxnSp>
        <p:nvCxnSpPr>
          <p:cNvPr id="945" name="Google Shape;945;p74"/>
          <p:cNvCxnSpPr>
            <a:stCxn id="943" idx="2"/>
            <a:endCxn id="944" idx="0"/>
          </p:cNvCxnSpPr>
          <p:nvPr/>
        </p:nvCxnSpPr>
        <p:spPr>
          <a:xfrm>
            <a:off x="5622950" y="3774925"/>
            <a:ext cx="364200" cy="3150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6" name="Google Shape;946;p74"/>
          <p:cNvSpPr/>
          <p:nvPr/>
        </p:nvSpPr>
        <p:spPr>
          <a:xfrm>
            <a:off x="4393075" y="1823402"/>
            <a:ext cx="1663800" cy="1164900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74"/>
          <p:cNvSpPr txBox="1"/>
          <p:nvPr/>
        </p:nvSpPr>
        <p:spPr>
          <a:xfrm>
            <a:off x="4560025" y="559488"/>
            <a:ext cx="1053600" cy="615600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Dongle Connector</a:t>
            </a:r>
            <a:endParaRPr/>
          </a:p>
        </p:txBody>
      </p:sp>
      <p:cxnSp>
        <p:nvCxnSpPr>
          <p:cNvPr id="948" name="Google Shape;948;p74"/>
          <p:cNvCxnSpPr>
            <a:stCxn id="946" idx="0"/>
            <a:endCxn id="947" idx="2"/>
          </p:cNvCxnSpPr>
          <p:nvPr/>
        </p:nvCxnSpPr>
        <p:spPr>
          <a:xfrm rot="10800000">
            <a:off x="5086975" y="1175102"/>
            <a:ext cx="138000" cy="6483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9" name="Google Shape;949;p74"/>
          <p:cNvSpPr txBox="1"/>
          <p:nvPr/>
        </p:nvSpPr>
        <p:spPr>
          <a:xfrm>
            <a:off x="5734900" y="559488"/>
            <a:ext cx="746700" cy="615600"/>
          </a:xfrm>
          <a:prstGeom prst="rect">
            <a:avLst/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Switch</a:t>
            </a:r>
            <a:endParaRPr/>
          </a:p>
        </p:txBody>
      </p:sp>
      <p:sp>
        <p:nvSpPr>
          <p:cNvPr id="950" name="Google Shape;950;p74"/>
          <p:cNvSpPr/>
          <p:nvPr/>
        </p:nvSpPr>
        <p:spPr>
          <a:xfrm>
            <a:off x="6121275" y="2173775"/>
            <a:ext cx="497700" cy="437100"/>
          </a:xfrm>
          <a:prstGeom prst="rect">
            <a:avLst/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51" name="Google Shape;951;p74"/>
          <p:cNvCxnSpPr>
            <a:stCxn id="949" idx="2"/>
            <a:endCxn id="950" idx="0"/>
          </p:cNvCxnSpPr>
          <p:nvPr/>
        </p:nvCxnSpPr>
        <p:spPr>
          <a:xfrm>
            <a:off x="6108250" y="1175088"/>
            <a:ext cx="261900" cy="998700"/>
          </a:xfrm>
          <a:prstGeom prst="straightConnector1">
            <a:avLst/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2" name="Google Shape;952;p74"/>
          <p:cNvSpPr/>
          <p:nvPr/>
        </p:nvSpPr>
        <p:spPr>
          <a:xfrm>
            <a:off x="4523875" y="3159360"/>
            <a:ext cx="438600" cy="6156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74"/>
          <p:cNvSpPr txBox="1"/>
          <p:nvPr/>
        </p:nvSpPr>
        <p:spPr>
          <a:xfrm>
            <a:off x="4120975" y="4089975"/>
            <a:ext cx="1244400" cy="6156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 Processing</a:t>
            </a:r>
            <a:endParaRPr/>
          </a:p>
        </p:txBody>
      </p:sp>
      <p:cxnSp>
        <p:nvCxnSpPr>
          <p:cNvPr id="954" name="Google Shape;954;p74"/>
          <p:cNvCxnSpPr>
            <a:stCxn id="952" idx="2"/>
            <a:endCxn id="953" idx="0"/>
          </p:cNvCxnSpPr>
          <p:nvPr/>
        </p:nvCxnSpPr>
        <p:spPr>
          <a:xfrm>
            <a:off x="4743175" y="3774960"/>
            <a:ext cx="0" cy="315000"/>
          </a:xfrm>
          <a:prstGeom prst="straightConnector1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5" name="Google Shape;955;p74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75"/>
          <p:cNvSpPr txBox="1">
            <a:spLocks noGrp="1"/>
          </p:cNvSpPr>
          <p:nvPr>
            <p:ph type="title"/>
          </p:nvPr>
        </p:nvSpPr>
        <p:spPr>
          <a:xfrm>
            <a:off x="156550" y="373750"/>
            <a:ext cx="886460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2500" dirty="0"/>
              <a:t>Test Readiness: PCB Voltage and Stress Test Attachments</a:t>
            </a:r>
            <a:endParaRPr sz="2500" dirty="0"/>
          </a:p>
        </p:txBody>
      </p:sp>
      <p:sp>
        <p:nvSpPr>
          <p:cNvPr id="961" name="Google Shape;961;p75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962" name="Google Shape;962;p75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/>
          </a:p>
        </p:txBody>
      </p:sp>
      <p:pic>
        <p:nvPicPr>
          <p:cNvPr id="963" name="Google Shape;963;p7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87" y="1776901"/>
            <a:ext cx="3011526" cy="2007675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75"/>
          <p:cNvSpPr txBox="1"/>
          <p:nvPr/>
        </p:nvSpPr>
        <p:spPr>
          <a:xfrm>
            <a:off x="929363" y="3895593"/>
            <a:ext cx="1536300" cy="615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(-) input on power supply</a:t>
            </a:r>
            <a:endParaRPr/>
          </a:p>
        </p:txBody>
      </p:sp>
      <p:sp>
        <p:nvSpPr>
          <p:cNvPr id="965" name="Google Shape;965;p75"/>
          <p:cNvSpPr/>
          <p:nvPr/>
        </p:nvSpPr>
        <p:spPr>
          <a:xfrm>
            <a:off x="1575563" y="2568050"/>
            <a:ext cx="263400" cy="2328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75"/>
          <p:cNvSpPr txBox="1"/>
          <p:nvPr/>
        </p:nvSpPr>
        <p:spPr>
          <a:xfrm>
            <a:off x="929363" y="1050280"/>
            <a:ext cx="1536300" cy="615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(+) input on power supply</a:t>
            </a:r>
            <a:endParaRPr/>
          </a:p>
        </p:txBody>
      </p:sp>
      <p:cxnSp>
        <p:nvCxnSpPr>
          <p:cNvPr id="967" name="Google Shape;967;p75"/>
          <p:cNvCxnSpPr>
            <a:stCxn id="964" idx="0"/>
            <a:endCxn id="965" idx="2"/>
          </p:cNvCxnSpPr>
          <p:nvPr/>
        </p:nvCxnSpPr>
        <p:spPr>
          <a:xfrm rot="10800000" flipH="1">
            <a:off x="1697513" y="2800893"/>
            <a:ext cx="9900" cy="1094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8" name="Google Shape;968;p75"/>
          <p:cNvSpPr/>
          <p:nvPr/>
        </p:nvSpPr>
        <p:spPr>
          <a:xfrm>
            <a:off x="1575563" y="2079300"/>
            <a:ext cx="243900" cy="2328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69" name="Google Shape;969;p75"/>
          <p:cNvCxnSpPr>
            <a:stCxn id="968" idx="0"/>
            <a:endCxn id="966" idx="2"/>
          </p:cNvCxnSpPr>
          <p:nvPr/>
        </p:nvCxnSpPr>
        <p:spPr>
          <a:xfrm rot="10800000">
            <a:off x="1697513" y="1665900"/>
            <a:ext cx="0" cy="413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70" name="Google Shape;970;p7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637" y="1776900"/>
            <a:ext cx="3011526" cy="2014665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75"/>
          <p:cNvSpPr/>
          <p:nvPr/>
        </p:nvSpPr>
        <p:spPr>
          <a:xfrm>
            <a:off x="6165513" y="2905325"/>
            <a:ext cx="94500" cy="112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75"/>
          <p:cNvSpPr/>
          <p:nvPr/>
        </p:nvSpPr>
        <p:spPr>
          <a:xfrm>
            <a:off x="7549938" y="3590550"/>
            <a:ext cx="196500" cy="182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75"/>
          <p:cNvSpPr txBox="1"/>
          <p:nvPr/>
        </p:nvSpPr>
        <p:spPr>
          <a:xfrm>
            <a:off x="6880038" y="4023418"/>
            <a:ext cx="1536300" cy="615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(-) input on multimeter</a:t>
            </a:r>
            <a:endParaRPr/>
          </a:p>
        </p:txBody>
      </p:sp>
      <p:sp>
        <p:nvSpPr>
          <p:cNvPr id="974" name="Google Shape;974;p75"/>
          <p:cNvSpPr txBox="1"/>
          <p:nvPr/>
        </p:nvSpPr>
        <p:spPr>
          <a:xfrm>
            <a:off x="5434263" y="1046118"/>
            <a:ext cx="1536300" cy="615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(+) input on multimeter</a:t>
            </a:r>
            <a:endParaRPr/>
          </a:p>
        </p:txBody>
      </p:sp>
      <p:cxnSp>
        <p:nvCxnSpPr>
          <p:cNvPr id="975" name="Google Shape;975;p75"/>
          <p:cNvCxnSpPr>
            <a:stCxn id="971" idx="0"/>
            <a:endCxn id="974" idx="2"/>
          </p:cNvCxnSpPr>
          <p:nvPr/>
        </p:nvCxnSpPr>
        <p:spPr>
          <a:xfrm rot="10800000">
            <a:off x="6202263" y="1661825"/>
            <a:ext cx="10500" cy="12435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6" name="Google Shape;976;p75"/>
          <p:cNvCxnSpPr>
            <a:stCxn id="973" idx="0"/>
            <a:endCxn id="972" idx="2"/>
          </p:cNvCxnSpPr>
          <p:nvPr/>
        </p:nvCxnSpPr>
        <p:spPr>
          <a:xfrm rot="10800000">
            <a:off x="7648188" y="3772918"/>
            <a:ext cx="0" cy="2505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7" name="Google Shape;977;p75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76"/>
          <p:cNvSpPr txBox="1">
            <a:spLocks noGrp="1"/>
          </p:cNvSpPr>
          <p:nvPr>
            <p:ph type="title"/>
          </p:nvPr>
        </p:nvSpPr>
        <p:spPr>
          <a:xfrm>
            <a:off x="311700" y="418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r>
              <a:rPr lang="en" sz="2500"/>
              <a:t>Test Readiness: Sorensen XPH35-4D DC Dual Power Supply</a:t>
            </a:r>
            <a:r>
              <a:rPr lang="en" sz="2500" baseline="30000"/>
              <a:t>[10]</a:t>
            </a:r>
            <a:endParaRPr sz="2500" baseline="3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/>
          </a:p>
        </p:txBody>
      </p:sp>
      <p:sp>
        <p:nvSpPr>
          <p:cNvPr id="983" name="Google Shape;983;p76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984" name="Google Shape;984;p76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  <p:pic>
        <p:nvPicPr>
          <p:cNvPr id="985" name="Google Shape;985;p7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75" y="1531300"/>
            <a:ext cx="2983468" cy="2171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6" name="Google Shape;986;p76"/>
          <p:cNvGrpSpPr/>
          <p:nvPr/>
        </p:nvGrpSpPr>
        <p:grpSpPr>
          <a:xfrm>
            <a:off x="3495642" y="956227"/>
            <a:ext cx="5225249" cy="3786469"/>
            <a:chOff x="488500" y="1287560"/>
            <a:chExt cx="4844025" cy="3510215"/>
          </a:xfrm>
        </p:grpSpPr>
        <p:pic>
          <p:nvPicPr>
            <p:cNvPr id="987" name="Google Shape;987;p76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50" y="3999900"/>
              <a:ext cx="4837675" cy="797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8" name="Google Shape;988;p76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500" y="2437425"/>
              <a:ext cx="4844024" cy="157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9" name="Google Shape;989;p76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500" y="1287560"/>
              <a:ext cx="4844024" cy="1154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0" name="Google Shape;990;p76"/>
            <p:cNvSpPr/>
            <p:nvPr/>
          </p:nvSpPr>
          <p:spPr>
            <a:xfrm>
              <a:off x="509600" y="1938350"/>
              <a:ext cx="4822800" cy="1239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76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7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r>
              <a:rPr lang="en" sz="2500"/>
              <a:t>Test Readiness: Keysight 34461A Digital Multimeter</a:t>
            </a:r>
            <a:r>
              <a:rPr lang="en" sz="2500" baseline="30000"/>
              <a:t>[8,9]</a:t>
            </a:r>
            <a:endParaRPr sz="2500" baseline="3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/>
          </a:p>
        </p:txBody>
      </p:sp>
      <p:sp>
        <p:nvSpPr>
          <p:cNvPr id="997" name="Google Shape;997;p77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998" name="Google Shape;998;p77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  <p:sp>
        <p:nvSpPr>
          <p:cNvPr id="999" name="Google Shape;999;p77"/>
          <p:cNvSpPr txBox="1">
            <a:spLocks noGrp="1"/>
          </p:cNvSpPr>
          <p:nvPr>
            <p:ph type="body" idx="1"/>
          </p:nvPr>
        </p:nvSpPr>
        <p:spPr>
          <a:xfrm>
            <a:off x="4033100" y="3198625"/>
            <a:ext cx="4988100" cy="15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Voltage Accuracy Note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35ppm of 20V is 20*35*(1/1,000,000) = 0.0007V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35ppm of 33.6V is 33.6*35*(1/1,000,000) =0.001176V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Expected accuracy of multimeter in SBMS’ voltage range is 0.001176 - 0.0007V which is &lt;&lt; 0.1V, so the multimeter reading can be taken as the “true” value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000" name="Google Shape;100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8825" y="1047825"/>
            <a:ext cx="4584150" cy="21207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1" name="Google Shape;1001;p77"/>
          <p:cNvGrpSpPr/>
          <p:nvPr/>
        </p:nvGrpSpPr>
        <p:grpSpPr>
          <a:xfrm>
            <a:off x="515896" y="1017717"/>
            <a:ext cx="3203326" cy="3705200"/>
            <a:chOff x="170225" y="1160600"/>
            <a:chExt cx="3079825" cy="3562350"/>
          </a:xfrm>
        </p:grpSpPr>
        <p:pic>
          <p:nvPicPr>
            <p:cNvPr id="1002" name="Google Shape;1002;p77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225" y="1170125"/>
              <a:ext cx="1610950" cy="3552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3" name="Google Shape;1003;p77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8100" y="1160600"/>
              <a:ext cx="1481950" cy="3562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4" name="Google Shape;1004;p77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r>
              <a:rPr lang="en" sz="2500"/>
              <a:t>Test Readiness: Approach to a Failed Voltage Test</a:t>
            </a:r>
            <a:endParaRPr sz="2500" baseline="3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/>
          </a:p>
        </p:txBody>
      </p:sp>
      <p:sp>
        <p:nvSpPr>
          <p:cNvPr id="1010" name="Google Shape;1010;p78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011" name="Google Shape;1011;p78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  <p:sp>
        <p:nvSpPr>
          <p:cNvPr id="1012" name="Google Shape;1012;p78"/>
          <p:cNvSpPr txBox="1">
            <a:spLocks noGrp="1"/>
          </p:cNvSpPr>
          <p:nvPr>
            <p:ph type="body" idx="1"/>
          </p:nvPr>
        </p:nvSpPr>
        <p:spPr>
          <a:xfrm>
            <a:off x="311700" y="979275"/>
            <a:ext cx="8437800" cy="3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●"/>
            </a:pPr>
            <a:r>
              <a:rPr lang="en">
                <a:solidFill>
                  <a:srgbClr val="222222"/>
                </a:solidFill>
              </a:rPr>
              <a:t>Accuracy Failure</a:t>
            </a:r>
            <a:endParaRPr>
              <a:solidFill>
                <a:srgbClr val="22222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○"/>
            </a:pPr>
            <a:r>
              <a:rPr lang="en">
                <a:solidFill>
                  <a:srgbClr val="222222"/>
                </a:solidFill>
              </a:rPr>
              <a:t>Small failure (~0.2V achieved instead of 0.1)</a:t>
            </a:r>
            <a:endParaRPr>
              <a:solidFill>
                <a:srgbClr val="222222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■"/>
            </a:pPr>
            <a:r>
              <a:rPr lang="en">
                <a:solidFill>
                  <a:srgbClr val="222222"/>
                </a:solidFill>
              </a:rPr>
              <a:t>Talk with the customer about changing the requirement. Couldn’t reach temperature accuracy of 0.1</a:t>
            </a:r>
            <a:r>
              <a:rPr lang="en" baseline="30000">
                <a:solidFill>
                  <a:srgbClr val="222222"/>
                </a:solidFill>
              </a:rPr>
              <a:t>o</a:t>
            </a:r>
            <a:r>
              <a:rPr lang="en">
                <a:solidFill>
                  <a:srgbClr val="222222"/>
                </a:solidFill>
              </a:rPr>
              <a:t>C due to resolution, and the customer was happy to let us change this to 0.15</a:t>
            </a:r>
            <a:r>
              <a:rPr lang="en" baseline="30000">
                <a:solidFill>
                  <a:srgbClr val="222222"/>
                </a:solidFill>
              </a:rPr>
              <a:t>o</a:t>
            </a:r>
            <a:r>
              <a:rPr lang="en">
                <a:solidFill>
                  <a:srgbClr val="222222"/>
                </a:solidFill>
              </a:rPr>
              <a:t>C, so we would aim for this same small change in voltage</a:t>
            </a:r>
            <a:endParaRPr>
              <a:solidFill>
                <a:srgbClr val="22222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○"/>
            </a:pPr>
            <a:r>
              <a:rPr lang="en">
                <a:solidFill>
                  <a:srgbClr val="222222"/>
                </a:solidFill>
              </a:rPr>
              <a:t>Large failure (&gt;0.2V achieved)</a:t>
            </a:r>
            <a:endParaRPr>
              <a:solidFill>
                <a:srgbClr val="222222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■"/>
            </a:pPr>
            <a:r>
              <a:rPr lang="en">
                <a:solidFill>
                  <a:srgbClr val="222222"/>
                </a:solidFill>
              </a:rPr>
              <a:t>Do some circuit debugging to see where accuracy issues are coming from (i.e. op-amp, voltage divider, etc.) and possibly change these components / associated trace length on PCB for increased accuracy</a:t>
            </a:r>
            <a:endParaRPr>
              <a:solidFill>
                <a:srgbClr val="22222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●"/>
            </a:pPr>
            <a:r>
              <a:rPr lang="en">
                <a:solidFill>
                  <a:srgbClr val="222222"/>
                </a:solidFill>
              </a:rPr>
              <a:t>Range Failure</a:t>
            </a:r>
            <a:endParaRPr>
              <a:solidFill>
                <a:srgbClr val="22222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○"/>
            </a:pPr>
            <a:r>
              <a:rPr lang="en">
                <a:solidFill>
                  <a:srgbClr val="222222"/>
                </a:solidFill>
              </a:rPr>
              <a:t>High-side failure</a:t>
            </a:r>
            <a:endParaRPr>
              <a:solidFill>
                <a:srgbClr val="222222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■"/>
            </a:pPr>
            <a:r>
              <a:rPr lang="en">
                <a:solidFill>
                  <a:srgbClr val="222222"/>
                </a:solidFill>
              </a:rPr>
              <a:t>Look into components that can handle higher voltages/power to avoid component breakdown</a:t>
            </a:r>
            <a:endParaRPr>
              <a:solidFill>
                <a:srgbClr val="22222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○"/>
            </a:pPr>
            <a:r>
              <a:rPr lang="en">
                <a:solidFill>
                  <a:srgbClr val="222222"/>
                </a:solidFill>
              </a:rPr>
              <a:t>Low-side failure</a:t>
            </a:r>
            <a:endParaRPr>
              <a:solidFill>
                <a:srgbClr val="222222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■"/>
            </a:pPr>
            <a:r>
              <a:rPr lang="en">
                <a:solidFill>
                  <a:srgbClr val="222222"/>
                </a:solidFill>
              </a:rPr>
              <a:t>Look into components that can handle a smaller resolution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1013" name="Google Shape;1013;p78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r>
              <a:rPr lang="en" sz="2500"/>
              <a:t>Test Readiness: Approach to a Failed PCB Stress Test</a:t>
            </a:r>
            <a:endParaRPr sz="2500" baseline="3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/>
          </a:p>
        </p:txBody>
      </p:sp>
      <p:sp>
        <p:nvSpPr>
          <p:cNvPr id="1019" name="Google Shape;1019;p79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020" name="Google Shape;1020;p79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  <p:sp>
        <p:nvSpPr>
          <p:cNvPr id="1021" name="Google Shape;1021;p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46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●"/>
            </a:pPr>
            <a:r>
              <a:rPr lang="en">
                <a:solidFill>
                  <a:srgbClr val="222222"/>
                </a:solidFill>
              </a:rPr>
              <a:t>PCB Stress Failure</a:t>
            </a:r>
            <a:endParaRPr>
              <a:solidFill>
                <a:srgbClr val="22222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○"/>
            </a:pPr>
            <a:r>
              <a:rPr lang="en">
                <a:solidFill>
                  <a:srgbClr val="222222"/>
                </a:solidFill>
              </a:rPr>
              <a:t>If shorts, burns, or component failures are seen, our team may increase the width of traces or add a ground plane to ensure that there isn’t too much resistance in any line or heat generation along the board</a:t>
            </a:r>
            <a:endParaRPr>
              <a:solidFill>
                <a:srgbClr val="22222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○"/>
            </a:pPr>
            <a:r>
              <a:rPr lang="en">
                <a:solidFill>
                  <a:srgbClr val="222222"/>
                </a:solidFill>
              </a:rPr>
              <a:t>May need to add more capacitors to help manage the power being repeatedly applied to the board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1022" name="Google Shape;1022;p79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Google Shape;1027;p80"/>
          <p:cNvGraphicFramePr/>
          <p:nvPr/>
        </p:nvGraphicFramePr>
        <p:xfrm>
          <a:off x="350275" y="649050"/>
          <a:ext cx="8443450" cy="4021845"/>
        </p:xfrm>
        <a:graphic>
          <a:graphicData uri="http://schemas.openxmlformats.org/drawingml/2006/table">
            <a:tbl>
              <a:tblPr>
                <a:noFill/>
                <a:tableStyleId>{52713752-33DA-4A2E-8B79-547703D3ACAC}</a:tableStyleId>
              </a:tblPr>
              <a:tblGrid>
                <a:gridCol w="248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Current</a:t>
                      </a:r>
                      <a:endParaRPr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[mA]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Sources or Justification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Voltage Sensor + Peripherals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0.010   (on)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0.003   (off)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LTC2063</a:t>
                      </a:r>
                      <a:r>
                        <a:rPr lang="en" baseline="30000">
                          <a:solidFill>
                            <a:schemeClr val="dk1"/>
                          </a:solidFill>
                        </a:rPr>
                        <a:t>[12]</a:t>
                      </a:r>
                      <a:r>
                        <a:rPr lang="en"/>
                        <a:t> &amp; FDV303N</a:t>
                      </a:r>
                      <a:r>
                        <a:rPr lang="en" baseline="30000">
                          <a:solidFill>
                            <a:schemeClr val="dk1"/>
                          </a:solidFill>
                        </a:rPr>
                        <a:t>[13]</a:t>
                      </a:r>
                      <a:r>
                        <a:rPr lang="en"/>
                        <a:t> Datasheets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Temp. Sensor + Peripherals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0.120   (on)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0.002   (off)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SMT172 Datasheet Active Draw</a:t>
                      </a:r>
                      <a:r>
                        <a:rPr lang="en" baseline="30000">
                          <a:solidFill>
                            <a:schemeClr val="dk1"/>
                          </a:solidFill>
                        </a:rPr>
                        <a:t>[1]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Board - Wake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6.400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Nordic Semiconductors Datasheet, pg 62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Board - Sleep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0.00084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Nordic Semiconductors Datasheet, pg 59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Total  -  Wake 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6.530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Calculated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Total  -  Sleep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0.123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Calculated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Required Yearly Supply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1,240 mAh</a:t>
                      </a:r>
                      <a:endParaRPr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A4C2F4"/>
                          </a:solidFill>
                        </a:rPr>
                        <a:t>Calculated:                                           </a:t>
                      </a:r>
                      <a:endParaRPr>
                        <a:solidFill>
                          <a:srgbClr val="A4C2F4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 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8" name="Google Shape;1028;p8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250" y="4200050"/>
            <a:ext cx="17993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80"/>
          <p:cNvSpPr txBox="1">
            <a:spLocks noGrp="1"/>
          </p:cNvSpPr>
          <p:nvPr>
            <p:ph type="title"/>
          </p:nvPr>
        </p:nvSpPr>
        <p:spPr>
          <a:xfrm>
            <a:off x="85475" y="76350"/>
            <a:ext cx="944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Test Readiness: Power System Current Draw Model </a:t>
            </a:r>
            <a:endParaRPr sz="2220"/>
          </a:p>
        </p:txBody>
      </p:sp>
      <p:sp>
        <p:nvSpPr>
          <p:cNvPr id="1030" name="Google Shape;1030;p80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031" name="Google Shape;1031;p80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  <p:sp>
        <p:nvSpPr>
          <p:cNvPr id="1032" name="Google Shape;1032;p80"/>
          <p:cNvSpPr txBox="1"/>
          <p:nvPr/>
        </p:nvSpPr>
        <p:spPr>
          <a:xfrm>
            <a:off x="8653800" y="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7" name="Google Shape;1037;p81"/>
          <p:cNvGraphicFramePr/>
          <p:nvPr/>
        </p:nvGraphicFramePr>
        <p:xfrm>
          <a:off x="311700" y="750638"/>
          <a:ext cx="8520600" cy="3630755"/>
        </p:xfrm>
        <a:graphic>
          <a:graphicData uri="http://schemas.openxmlformats.org/drawingml/2006/table">
            <a:tbl>
              <a:tblPr>
                <a:noFill/>
                <a:tableStyleId>{52713752-33DA-4A2E-8B79-547703D3ACAC}</a:tableStyleId>
              </a:tblPr>
              <a:tblGrid>
                <a:gridCol w="121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51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7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Loss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Multiplier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Battery Size Required [mAh]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Sources or Justification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Required Supply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1,240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Prev. Slide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Low-Temp 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0%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1,240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Storage temp (58</a:t>
                      </a:r>
                      <a:r>
                        <a:rPr lang="en" baseline="30000"/>
                        <a:t>o</a:t>
                      </a:r>
                      <a:r>
                        <a:rPr lang="en"/>
                        <a:t>F) is not cold enough to affect capacity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Temporal 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60%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2.5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3,100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~5% loss in capacity </a:t>
                      </a:r>
                      <a:r>
                        <a:rPr lang="en" u="sng"/>
                        <a:t>per month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Discharge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20%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1.25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3,875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~80% of rated capacity is usable;</a:t>
                      </a:r>
                      <a:endParaRPr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Experimental validation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Converter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20%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1.25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4,844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Boost  3.7V -&gt; 5V</a:t>
                      </a:r>
                      <a:endParaRPr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Buck 5V -&gt; 3.3V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FOS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9,688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Desired Size: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10,000 mAh</a:t>
                      </a:r>
                      <a:endParaRPr b="1"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</a:t>
                      </a:r>
                      <a:endParaRPr/>
                    </a:p>
                  </a:txBody>
                  <a:tcPr marL="45700" marR="45700" marT="45700" marB="4570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38" name="Google Shape;1038;p81"/>
          <p:cNvSpPr txBox="1">
            <a:spLocks noGrp="1"/>
          </p:cNvSpPr>
          <p:nvPr>
            <p:ph type="title"/>
          </p:nvPr>
        </p:nvSpPr>
        <p:spPr>
          <a:xfrm>
            <a:off x="185225" y="106000"/>
            <a:ext cx="944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200"/>
              <a:t>Test Readiness: Power System Current Draw Model Continued 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200"/>
          </a:p>
        </p:txBody>
      </p:sp>
      <p:sp>
        <p:nvSpPr>
          <p:cNvPr id="1039" name="Google Shape;1039;p81"/>
          <p:cNvSpPr/>
          <p:nvPr/>
        </p:nvSpPr>
        <p:spPr>
          <a:xfrm>
            <a:off x="311700" y="4453350"/>
            <a:ext cx="8520600" cy="304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81"/>
          <p:cNvSpPr txBox="1"/>
          <p:nvPr/>
        </p:nvSpPr>
        <p:spPr>
          <a:xfrm>
            <a:off x="311700" y="4395700"/>
            <a:ext cx="6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Selected Battery: </a:t>
            </a:r>
            <a:r>
              <a:rPr lang="en" b="1"/>
              <a:t>MakerFocus 10,000 mAh Lithium Polymer Battery</a:t>
            </a:r>
            <a:r>
              <a:rPr lang="en"/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41" name="Google Shape;1041;p81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042" name="Google Shape;1042;p81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  <p:sp>
        <p:nvSpPr>
          <p:cNvPr id="1043" name="Google Shape;1043;p81"/>
          <p:cNvSpPr txBox="1"/>
          <p:nvPr/>
        </p:nvSpPr>
        <p:spPr>
          <a:xfrm>
            <a:off x="8653800" y="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Critical Project Elements</a:t>
            </a:r>
            <a:endParaRPr/>
          </a:p>
        </p:txBody>
      </p:sp>
      <p:graphicFrame>
        <p:nvGraphicFramePr>
          <p:cNvPr id="100" name="Google Shape;100;p19"/>
          <p:cNvGraphicFramePr/>
          <p:nvPr/>
        </p:nvGraphicFramePr>
        <p:xfrm>
          <a:off x="678538" y="1182000"/>
          <a:ext cx="7786925" cy="3200190"/>
        </p:xfrm>
        <a:graphic>
          <a:graphicData uri="http://schemas.openxmlformats.org/drawingml/2006/table">
            <a:tbl>
              <a:tblPr>
                <a:noFill/>
                <a:tableStyleId>{52713752-33DA-4A2E-8B79-547703D3ACAC}</a:tableStyleId>
              </a:tblPr>
              <a:tblGrid>
                <a:gridCol w="86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1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CPE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FR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CPE1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measure temperature and voltage.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FR1, FR2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CPE2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have the necessary hardware for wireless communication.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FR5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CPE3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System shall have the necessary software for wireless communication.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FR3, FR5, FR7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CPE4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All parts of system shall integrate with one another.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All FRs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CPE5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be battery-powered.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CPE6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 shall be validated for functionality.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All FRs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1" name="Google Shape;101;p19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Overview</a:t>
            </a:r>
            <a:r>
              <a:rPr lang="en" sz="1000">
                <a:solidFill>
                  <a:srgbClr val="B7B7B7"/>
                </a:solidFill>
              </a:rPr>
              <a:t>        Schedule        Test Readiness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82"/>
          <p:cNvSpPr txBox="1">
            <a:spLocks noGrp="1"/>
          </p:cNvSpPr>
          <p:nvPr>
            <p:ph type="title"/>
          </p:nvPr>
        </p:nvSpPr>
        <p:spPr>
          <a:xfrm>
            <a:off x="191475" y="124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200"/>
              <a:t>Test Readiness: Power System Current Draw Model (Derivation)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pic>
        <p:nvPicPr>
          <p:cNvPr id="1049" name="Google Shape;1049;p8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938" y="773300"/>
            <a:ext cx="6877674" cy="399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82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051" name="Google Shape;1051;p82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  <p:sp>
        <p:nvSpPr>
          <p:cNvPr id="1052" name="Google Shape;1052;p82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83"/>
          <p:cNvSpPr txBox="1">
            <a:spLocks noGrp="1"/>
          </p:cNvSpPr>
          <p:nvPr>
            <p:ph type="title"/>
          </p:nvPr>
        </p:nvSpPr>
        <p:spPr>
          <a:xfrm>
            <a:off x="0" y="35625"/>
            <a:ext cx="9144000" cy="4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800"/>
              <a:t>Test Readiness: Power System Current Draw Model (Detailed Current Draw Estimates)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800"/>
          </a:p>
        </p:txBody>
      </p:sp>
      <p:grpSp>
        <p:nvGrpSpPr>
          <p:cNvPr id="1058" name="Google Shape;1058;p83"/>
          <p:cNvGrpSpPr/>
          <p:nvPr/>
        </p:nvGrpSpPr>
        <p:grpSpPr>
          <a:xfrm>
            <a:off x="773050" y="503924"/>
            <a:ext cx="7597901" cy="4391876"/>
            <a:chOff x="773050" y="503924"/>
            <a:chExt cx="7597901" cy="4391876"/>
          </a:xfrm>
        </p:grpSpPr>
        <p:pic>
          <p:nvPicPr>
            <p:cNvPr id="1059" name="Google Shape;1059;p83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050" y="503924"/>
              <a:ext cx="7597901" cy="4391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0" name="Google Shape;1060;p83"/>
            <p:cNvSpPr/>
            <p:nvPr/>
          </p:nvSpPr>
          <p:spPr>
            <a:xfrm>
              <a:off x="831750" y="3982250"/>
              <a:ext cx="7480500" cy="4353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1" name="Google Shape;1061;p83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062" name="Google Shape;1062;p83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71</a:t>
            </a:fld>
            <a:endParaRPr/>
          </a:p>
        </p:txBody>
      </p:sp>
      <p:sp>
        <p:nvSpPr>
          <p:cNvPr id="1063" name="Google Shape;1063;p83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84"/>
          <p:cNvSpPr txBox="1">
            <a:spLocks noGrp="1"/>
          </p:cNvSpPr>
          <p:nvPr>
            <p:ph type="title"/>
          </p:nvPr>
        </p:nvSpPr>
        <p:spPr>
          <a:xfrm>
            <a:off x="0" y="118950"/>
            <a:ext cx="9144000" cy="4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800"/>
              <a:t>Test Readiness: Power System Current Draw Model (Detailed Current Draw Estimates)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800"/>
          </a:p>
        </p:txBody>
      </p:sp>
      <p:pic>
        <p:nvPicPr>
          <p:cNvPr id="1069" name="Google Shape;106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8401"/>
            <a:ext cx="4756876" cy="375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538" y="4354825"/>
            <a:ext cx="371017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8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67"/>
          <a:stretch/>
        </p:blipFill>
        <p:spPr>
          <a:xfrm>
            <a:off x="4656975" y="656391"/>
            <a:ext cx="4487024" cy="363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84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500" y="4354825"/>
            <a:ext cx="3671641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3" name="Google Shape;1073;p84"/>
          <p:cNvCxnSpPr/>
          <p:nvPr/>
        </p:nvCxnSpPr>
        <p:spPr>
          <a:xfrm rot="10800000">
            <a:off x="4012275" y="2563100"/>
            <a:ext cx="0" cy="1351800"/>
          </a:xfrm>
          <a:prstGeom prst="straightConnector1">
            <a:avLst/>
          </a:prstGeom>
          <a:noFill/>
          <a:ln w="28575" cap="flat" cmpd="sng">
            <a:solidFill>
              <a:srgbClr val="64DB3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4" name="Google Shape;1074;p84"/>
          <p:cNvCxnSpPr/>
          <p:nvPr/>
        </p:nvCxnSpPr>
        <p:spPr>
          <a:xfrm rot="10800000">
            <a:off x="8414650" y="2635300"/>
            <a:ext cx="0" cy="1351800"/>
          </a:xfrm>
          <a:prstGeom prst="straightConnector1">
            <a:avLst/>
          </a:prstGeom>
          <a:noFill/>
          <a:ln w="28575" cap="flat" cmpd="sng">
            <a:solidFill>
              <a:srgbClr val="64DB3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5" name="Google Shape;1075;p84"/>
          <p:cNvCxnSpPr/>
          <p:nvPr/>
        </p:nvCxnSpPr>
        <p:spPr>
          <a:xfrm flipH="1">
            <a:off x="4871525" y="3090100"/>
            <a:ext cx="3803100" cy="300"/>
          </a:xfrm>
          <a:prstGeom prst="straightConnector1">
            <a:avLst/>
          </a:prstGeom>
          <a:noFill/>
          <a:ln w="28575" cap="flat" cmpd="sng">
            <a:solidFill>
              <a:srgbClr val="64DB3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6" name="Google Shape;1076;p84"/>
          <p:cNvCxnSpPr/>
          <p:nvPr/>
        </p:nvCxnSpPr>
        <p:spPr>
          <a:xfrm flipH="1">
            <a:off x="385550" y="3016400"/>
            <a:ext cx="3803100" cy="300"/>
          </a:xfrm>
          <a:prstGeom prst="straightConnector1">
            <a:avLst/>
          </a:prstGeom>
          <a:noFill/>
          <a:ln w="28575" cap="flat" cmpd="sng">
            <a:solidFill>
              <a:srgbClr val="64DB3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7" name="Google Shape;1077;p84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078" name="Google Shape;1078;p84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72</a:t>
            </a:fld>
            <a:endParaRPr/>
          </a:p>
        </p:txBody>
      </p:sp>
      <p:sp>
        <p:nvSpPr>
          <p:cNvPr id="1079" name="Google Shape;1079;p84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7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85"/>
          <p:cNvSpPr txBox="1">
            <a:spLocks noGrp="1"/>
          </p:cNvSpPr>
          <p:nvPr>
            <p:ph type="title"/>
          </p:nvPr>
        </p:nvSpPr>
        <p:spPr>
          <a:xfrm>
            <a:off x="89600" y="125000"/>
            <a:ext cx="905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800"/>
              <a:t>Test Readiness: Power System Current Draw Model (Detailed Current Draw Estimates)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085" name="Google Shape;108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175" y="598075"/>
            <a:ext cx="8123658" cy="421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85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087" name="Google Shape;1087;p85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73</a:t>
            </a:fld>
            <a:endParaRPr/>
          </a:p>
        </p:txBody>
      </p:sp>
      <p:sp>
        <p:nvSpPr>
          <p:cNvPr id="1088" name="Google Shape;1088;p85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86"/>
          <p:cNvSpPr txBox="1">
            <a:spLocks noGrp="1"/>
          </p:cNvSpPr>
          <p:nvPr>
            <p:ph type="title"/>
          </p:nvPr>
        </p:nvSpPr>
        <p:spPr>
          <a:xfrm>
            <a:off x="89600" y="125000"/>
            <a:ext cx="905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Test Readiness: Power System Current Draw Model (Detailed Current Loss Estimates)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094" name="Google Shape;109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50100"/>
            <a:ext cx="6781025" cy="24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86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096" name="Google Shape;1096;p86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74</a:t>
            </a:fld>
            <a:endParaRPr/>
          </a:p>
        </p:txBody>
      </p:sp>
      <p:sp>
        <p:nvSpPr>
          <p:cNvPr id="1097" name="Google Shape;1097;p86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87"/>
          <p:cNvSpPr txBox="1">
            <a:spLocks noGrp="1"/>
          </p:cNvSpPr>
          <p:nvPr>
            <p:ph type="title"/>
          </p:nvPr>
        </p:nvSpPr>
        <p:spPr>
          <a:xfrm>
            <a:off x="33125" y="0"/>
            <a:ext cx="903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Test Readiness: Power System Current Draw Model (COTS Battery Choice)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3" name="Google Shape;1103;p87"/>
          <p:cNvSpPr txBox="1"/>
          <p:nvPr/>
        </p:nvSpPr>
        <p:spPr>
          <a:xfrm>
            <a:off x="567725" y="860350"/>
            <a:ext cx="817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104" name="Google Shape;1104;p87"/>
          <p:cNvGraphicFramePr/>
          <p:nvPr/>
        </p:nvGraphicFramePr>
        <p:xfrm>
          <a:off x="33175" y="507715"/>
          <a:ext cx="9039500" cy="4335340"/>
        </p:xfrm>
        <a:graphic>
          <a:graphicData uri="http://schemas.openxmlformats.org/drawingml/2006/table">
            <a:tbl>
              <a:tblPr>
                <a:noFill/>
                <a:tableStyleId>{52713752-33DA-4A2E-8B79-547703D3ACAC}</a:tableStyleId>
              </a:tblPr>
              <a:tblGrid>
                <a:gridCol w="210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9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6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Battery #1</a:t>
                      </a:r>
                      <a:endParaRPr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(LiPo)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Battery #2</a:t>
                      </a:r>
                      <a:endParaRPr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(LiPo)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DB3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Battery #3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(Li-ion)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Battery #4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(Li-ion)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Cell Capacity     [mAh]</a:t>
                      </a:r>
                      <a:endParaRPr b="1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3,700mAh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10,000mAh        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2000mAh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3000mAh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Dimensions            [in]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F1111"/>
                          </a:solidFill>
                          <a:highlight>
                            <a:srgbClr val="FFFFFF"/>
                          </a:highlight>
                        </a:rPr>
                        <a:t>1.3 x 3.8 x 0.4</a:t>
                      </a:r>
                      <a:endParaRPr>
                        <a:solidFill>
                          <a:srgbClr val="0F111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4.4 x 2.6 x 0.3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1.34 x 0.63d</a:t>
                      </a:r>
                      <a:endParaRPr>
                        <a:solidFill>
                          <a:srgbClr val="333333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2.8 x 0.7d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Energy        [mAh / in</a:t>
                      </a:r>
                      <a:r>
                        <a:rPr lang="en" b="1" baseline="3000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" b="1">
                          <a:solidFill>
                            <a:schemeClr val="dk1"/>
                          </a:solidFill>
                        </a:rPr>
                        <a:t>]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Density 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F1111"/>
                          </a:solidFill>
                          <a:highlight>
                            <a:srgbClr val="FFFFFF"/>
                          </a:highlight>
                        </a:rPr>
                        <a:t>1,872</a:t>
                      </a:r>
                      <a:endParaRPr>
                        <a:solidFill>
                          <a:srgbClr val="0F111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2,900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</a:rPr>
                        <a:t>1,188</a:t>
                      </a:r>
                      <a:endParaRPr>
                        <a:solidFill>
                          <a:srgbClr val="333333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728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Meets Requirements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(Temp, Size, C rate)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ctr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✔️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ctr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✔️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✔️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✔️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Available From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hlinkClick r:id="rId3"/>
                        </a:rPr>
                        <a:t>Amazon 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hlinkClick r:id="rId4"/>
                        </a:rPr>
                        <a:t>Makerfocus</a:t>
                      </a:r>
                      <a:r>
                        <a:rPr lang="en"/>
                        <a:t>, </a:t>
                      </a:r>
                      <a:r>
                        <a:rPr lang="en" u="sng">
                          <a:solidFill>
                            <a:schemeClr val="hlink"/>
                          </a:solidFill>
                          <a:hlinkClick r:id="rId5"/>
                        </a:rPr>
                        <a:t>Amazon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hlinkClick r:id="rId6"/>
                        </a:rPr>
                        <a:t>Amazon 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accent5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Amazon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Cost per unit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$61 / (4 pc)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$30 / (1 pc)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$30 / (4 pc)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$34 / (2 pc)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Total Purchase Cost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(1 full system)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$122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$60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DB3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$60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$136</a:t>
                      </a:r>
                      <a:endParaRPr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05" name="Google Shape;1105;p87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106" name="Google Shape;1106;p87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75</a:t>
            </a:fld>
            <a:endParaRPr/>
          </a:p>
        </p:txBody>
      </p:sp>
      <p:sp>
        <p:nvSpPr>
          <p:cNvPr id="1107" name="Google Shape;1107;p87"/>
          <p:cNvSpPr txBox="1"/>
          <p:nvPr/>
        </p:nvSpPr>
        <p:spPr>
          <a:xfrm>
            <a:off x="8653800" y="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8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2" name="Google Shape;1112;p88"/>
          <p:cNvCxnSpPr/>
          <p:nvPr/>
        </p:nvCxnSpPr>
        <p:spPr>
          <a:xfrm>
            <a:off x="6226888" y="4095563"/>
            <a:ext cx="14400" cy="277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3" name="Google Shape;1113;p88"/>
          <p:cNvCxnSpPr/>
          <p:nvPr/>
        </p:nvCxnSpPr>
        <p:spPr>
          <a:xfrm>
            <a:off x="6321163" y="4100925"/>
            <a:ext cx="14400" cy="2778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14" name="Google Shape;1114;p8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525" y="672525"/>
            <a:ext cx="3913283" cy="29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75" y="672524"/>
            <a:ext cx="4572000" cy="3866266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88"/>
          <p:cNvSpPr/>
          <p:nvPr/>
        </p:nvSpPr>
        <p:spPr>
          <a:xfrm>
            <a:off x="6167588" y="4310075"/>
            <a:ext cx="1566000" cy="4650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1000mAh Battery</a:t>
            </a:r>
            <a:endParaRPr/>
          </a:p>
        </p:txBody>
      </p:sp>
      <p:sp>
        <p:nvSpPr>
          <p:cNvPr id="1117" name="Google Shape;1117;p88"/>
          <p:cNvSpPr txBox="1"/>
          <p:nvPr/>
        </p:nvSpPr>
        <p:spPr>
          <a:xfrm>
            <a:off x="3741900" y="0"/>
            <a:ext cx="540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118" name="Google Shape;1118;p8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44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200"/>
              <a:t>Test Readiness: Power System Battery Capacity Experimental Model 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200"/>
          </a:p>
        </p:txBody>
      </p:sp>
      <p:sp>
        <p:nvSpPr>
          <p:cNvPr id="1119" name="Google Shape;1119;p88"/>
          <p:cNvSpPr/>
          <p:nvPr/>
        </p:nvSpPr>
        <p:spPr>
          <a:xfrm>
            <a:off x="5502338" y="3705375"/>
            <a:ext cx="2528100" cy="465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Keithley 2460 Sourcemeter</a:t>
            </a:r>
            <a:endParaRPr/>
          </a:p>
        </p:txBody>
      </p:sp>
      <p:sp>
        <p:nvSpPr>
          <p:cNvPr id="1120" name="Google Shape;1120;p88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121" name="Google Shape;1121;p88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76</a:t>
            </a:fld>
            <a:endParaRPr/>
          </a:p>
        </p:txBody>
      </p:sp>
      <p:sp>
        <p:nvSpPr>
          <p:cNvPr id="1122" name="Google Shape;1122;p88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r>
              <a:rPr lang="en" sz="2500"/>
              <a:t>Test Readiness: Keithley 2460 SMU Sourcemeter</a:t>
            </a:r>
            <a:r>
              <a:rPr lang="en" sz="2500" baseline="30000"/>
              <a:t>[11]</a:t>
            </a:r>
            <a:endParaRPr sz="2500" baseline="3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/>
          </a:p>
        </p:txBody>
      </p:sp>
      <p:sp>
        <p:nvSpPr>
          <p:cNvPr id="1128" name="Google Shape;1128;p89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129" name="Google Shape;1129;p89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77</a:t>
            </a:fld>
            <a:endParaRPr/>
          </a:p>
        </p:txBody>
      </p:sp>
      <p:pic>
        <p:nvPicPr>
          <p:cNvPr id="1130" name="Google Shape;1130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6100" y="1505863"/>
            <a:ext cx="4206925" cy="197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450" y="1150225"/>
            <a:ext cx="4119550" cy="311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Google Shape;1132;p89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r>
              <a:rPr lang="en" sz="2500"/>
              <a:t>Test Readiness: Approach to a Failed Power System Test</a:t>
            </a:r>
            <a:endParaRPr sz="2500" baseline="3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/>
          </a:p>
        </p:txBody>
      </p:sp>
      <p:sp>
        <p:nvSpPr>
          <p:cNvPr id="1138" name="Google Shape;1138;p90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139" name="Google Shape;1139;p90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78</a:t>
            </a:fld>
            <a:endParaRPr/>
          </a:p>
        </p:txBody>
      </p:sp>
      <p:sp>
        <p:nvSpPr>
          <p:cNvPr id="1140" name="Google Shape;1140;p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46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●"/>
            </a:pPr>
            <a:r>
              <a:rPr lang="en">
                <a:solidFill>
                  <a:srgbClr val="222222"/>
                </a:solidFill>
              </a:rPr>
              <a:t>Battery Failure</a:t>
            </a:r>
            <a:endParaRPr>
              <a:solidFill>
                <a:srgbClr val="22222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○"/>
            </a:pPr>
            <a:r>
              <a:rPr lang="en">
                <a:solidFill>
                  <a:srgbClr val="222222"/>
                </a:solidFill>
              </a:rPr>
              <a:t>If battery capacity is less than desired, our team can connect batteries in parallel to increase capacity to acceptable values</a:t>
            </a:r>
            <a:endParaRPr>
              <a:solidFill>
                <a:srgbClr val="22222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○"/>
            </a:pPr>
            <a:r>
              <a:rPr lang="en">
                <a:solidFill>
                  <a:srgbClr val="222222"/>
                </a:solidFill>
              </a:rPr>
              <a:t>If battery is defective, our team will test the other batteries in the batch, and if necessary purchase a different brand of battery</a:t>
            </a:r>
            <a:endParaRPr>
              <a:solidFill>
                <a:srgbClr val="22222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●"/>
            </a:pPr>
            <a:r>
              <a:rPr lang="en">
                <a:solidFill>
                  <a:srgbClr val="222222"/>
                </a:solidFill>
              </a:rPr>
              <a:t>Current Draw Failure</a:t>
            </a:r>
            <a:endParaRPr>
              <a:solidFill>
                <a:srgbClr val="22222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○"/>
            </a:pPr>
            <a:r>
              <a:rPr lang="en">
                <a:solidFill>
                  <a:srgbClr val="222222"/>
                </a:solidFill>
              </a:rPr>
              <a:t>If current draw is higher than expected, there are at least two options:</a:t>
            </a:r>
            <a:endParaRPr>
              <a:solidFill>
                <a:srgbClr val="222222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■"/>
            </a:pPr>
            <a:r>
              <a:rPr lang="en">
                <a:solidFill>
                  <a:srgbClr val="222222"/>
                </a:solidFill>
              </a:rPr>
              <a:t>Diagnose the electrical issue and make appropriate changes</a:t>
            </a:r>
            <a:endParaRPr>
              <a:solidFill>
                <a:srgbClr val="222222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■"/>
            </a:pPr>
            <a:r>
              <a:rPr lang="en">
                <a:solidFill>
                  <a:srgbClr val="222222"/>
                </a:solidFill>
              </a:rPr>
              <a:t>Connect more batteries in parallel, increasing capacity to meet the need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1141" name="Google Shape;1141;p90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/>
              <a:t>Test Readiness: Communication Signal Experimental Model</a:t>
            </a:r>
            <a:endParaRPr sz="2420"/>
          </a:p>
        </p:txBody>
      </p:sp>
      <p:sp>
        <p:nvSpPr>
          <p:cNvPr id="1147" name="Google Shape;1147;p91"/>
          <p:cNvSpPr txBox="1"/>
          <p:nvPr/>
        </p:nvSpPr>
        <p:spPr>
          <a:xfrm>
            <a:off x="251275" y="1139825"/>
            <a:ext cx="42459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Flashed code to advertise out of ZARGES case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Tested the signal strength at different distances and transmission strengths</a:t>
            </a:r>
            <a:endParaRPr sz="1600"/>
          </a:p>
        </p:txBody>
      </p:sp>
      <p:pic>
        <p:nvPicPr>
          <p:cNvPr id="1148" name="Google Shape;1148;p9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75" y="2452700"/>
            <a:ext cx="2221373" cy="214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9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625" y="2452700"/>
            <a:ext cx="1880252" cy="2147635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91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151" name="Google Shape;1151;p91"/>
          <p:cNvSpPr txBox="1">
            <a:spLocks noGrp="1"/>
          </p:cNvSpPr>
          <p:nvPr>
            <p:ph type="sldNum" idx="12"/>
          </p:nvPr>
        </p:nvSpPr>
        <p:spPr>
          <a:xfrm>
            <a:off x="8472458" y="480974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79</a:t>
            </a:fld>
            <a:endParaRPr/>
          </a:p>
        </p:txBody>
      </p:sp>
      <p:sp>
        <p:nvSpPr>
          <p:cNvPr id="1152" name="Google Shape;1152;p91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 action="ppaction://hlinksldjump"/>
              </a:rPr>
              <a:t>Back</a:t>
            </a:r>
            <a:endParaRPr sz="1000"/>
          </a:p>
        </p:txBody>
      </p:sp>
      <p:pic>
        <p:nvPicPr>
          <p:cNvPr id="1153" name="Google Shape;1153;p9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037" y="1340287"/>
            <a:ext cx="4595963" cy="292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Block Diagram (FBD)</a:t>
            </a: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433" y="712925"/>
            <a:ext cx="5819141" cy="4097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Overview</a:t>
            </a:r>
            <a:r>
              <a:rPr lang="en" sz="1000">
                <a:solidFill>
                  <a:srgbClr val="B7B7B7"/>
                </a:solidFill>
              </a:rPr>
              <a:t>        Schedule        Test Readiness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10" name="Google Shape;110;p20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70945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r>
              <a:rPr lang="en" sz="2500" dirty="0"/>
              <a:t>Test Readiness: Approach to a Failed Communication Signal Test</a:t>
            </a:r>
            <a:endParaRPr sz="2500" baseline="30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35640"/>
              <a:buNone/>
            </a:pPr>
            <a:endParaRPr sz="2500" dirty="0"/>
          </a:p>
        </p:txBody>
      </p:sp>
      <p:sp>
        <p:nvSpPr>
          <p:cNvPr id="1159" name="Google Shape;1159;p92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160" name="Google Shape;1160;p92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80</a:t>
            </a:fld>
            <a:endParaRPr/>
          </a:p>
        </p:txBody>
      </p:sp>
      <p:sp>
        <p:nvSpPr>
          <p:cNvPr id="1161" name="Google Shape;1161;p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46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Char char="●"/>
            </a:pPr>
            <a:r>
              <a:rPr lang="en">
                <a:solidFill>
                  <a:srgbClr val="222222"/>
                </a:solidFill>
              </a:rPr>
              <a:t>Signal Strength Failure</a:t>
            </a:r>
            <a:endParaRPr>
              <a:solidFill>
                <a:srgbClr val="22222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○"/>
            </a:pPr>
            <a:r>
              <a:rPr lang="en">
                <a:solidFill>
                  <a:srgbClr val="222222"/>
                </a:solidFill>
              </a:rPr>
              <a:t>If signal is not strong enough to go through the Zarges case, our team will increase the transmission power until it is able to do so - we will revisit battery capacity if this issue occurs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1162" name="Google Shape;1162;p92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Google Shape;116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162" y="421488"/>
            <a:ext cx="7155675" cy="43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9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Detailed Cost Plan</a:t>
            </a:r>
            <a:endParaRPr sz="2320"/>
          </a:p>
        </p:txBody>
      </p:sp>
      <p:sp>
        <p:nvSpPr>
          <p:cNvPr id="1169" name="Google Shape;1169;p93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170" name="Google Shape;1170;p93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81</a:t>
            </a:fld>
            <a:endParaRPr/>
          </a:p>
        </p:txBody>
      </p:sp>
      <p:sp>
        <p:nvSpPr>
          <p:cNvPr id="1171" name="Google Shape;1171;p93"/>
          <p:cNvSpPr/>
          <p:nvPr/>
        </p:nvSpPr>
        <p:spPr>
          <a:xfrm>
            <a:off x="8231650" y="1426325"/>
            <a:ext cx="492300" cy="116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93"/>
          <p:cNvSpPr/>
          <p:nvPr/>
        </p:nvSpPr>
        <p:spPr>
          <a:xfrm>
            <a:off x="8231650" y="1607300"/>
            <a:ext cx="492300" cy="116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93"/>
          <p:cNvSpPr/>
          <p:nvPr/>
        </p:nvSpPr>
        <p:spPr>
          <a:xfrm>
            <a:off x="8231650" y="1245350"/>
            <a:ext cx="492300" cy="116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93"/>
          <p:cNvSpPr/>
          <p:nvPr/>
        </p:nvSpPr>
        <p:spPr>
          <a:xfrm>
            <a:off x="8231650" y="850675"/>
            <a:ext cx="492300" cy="116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93"/>
          <p:cNvSpPr/>
          <p:nvPr/>
        </p:nvSpPr>
        <p:spPr>
          <a:xfrm>
            <a:off x="8231650" y="3369425"/>
            <a:ext cx="492300" cy="116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93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94"/>
          <p:cNvSpPr txBox="1">
            <a:spLocks noGrp="1"/>
          </p:cNvSpPr>
          <p:nvPr>
            <p:ph type="title"/>
          </p:nvPr>
        </p:nvSpPr>
        <p:spPr>
          <a:xfrm>
            <a:off x="203350" y="220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Cost Plan Continued</a:t>
            </a:r>
            <a:endParaRPr/>
          </a:p>
        </p:txBody>
      </p:sp>
      <p:sp>
        <p:nvSpPr>
          <p:cNvPr id="1182" name="Google Shape;1182;p94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Overview        Schedule        Test Readiness        Budget        References        </a:t>
            </a:r>
            <a:r>
              <a:rPr lang="en" sz="1000">
                <a:solidFill>
                  <a:schemeClr val="lt1"/>
                </a:solidFill>
              </a:rPr>
              <a:t>Backup</a:t>
            </a:r>
            <a:r>
              <a:rPr lang="en" sz="1000">
                <a:solidFill>
                  <a:srgbClr val="B7B7B7"/>
                </a:solidFill>
              </a:rPr>
              <a:t>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183" name="Google Shape;1183;p94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82</a:t>
            </a:fld>
            <a:endParaRPr/>
          </a:p>
        </p:txBody>
      </p:sp>
      <p:sp>
        <p:nvSpPr>
          <p:cNvPr id="1184" name="Google Shape;1184;p94"/>
          <p:cNvSpPr/>
          <p:nvPr/>
        </p:nvSpPr>
        <p:spPr>
          <a:xfrm>
            <a:off x="8422775" y="2381050"/>
            <a:ext cx="492300" cy="116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94"/>
          <p:cNvSpPr/>
          <p:nvPr/>
        </p:nvSpPr>
        <p:spPr>
          <a:xfrm>
            <a:off x="8422775" y="1550150"/>
            <a:ext cx="492300" cy="1167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6" name="Google Shape;1186;p94"/>
          <p:cNvGrpSpPr/>
          <p:nvPr/>
        </p:nvGrpSpPr>
        <p:grpSpPr>
          <a:xfrm>
            <a:off x="530822" y="1098343"/>
            <a:ext cx="7815603" cy="2443392"/>
            <a:chOff x="152400" y="1403175"/>
            <a:chExt cx="8194174" cy="2561745"/>
          </a:xfrm>
        </p:grpSpPr>
        <p:pic>
          <p:nvPicPr>
            <p:cNvPr id="1187" name="Google Shape;1187;p94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763"/>
            <a:stretch/>
          </p:blipFill>
          <p:spPr>
            <a:xfrm>
              <a:off x="152400" y="1403175"/>
              <a:ext cx="8194174" cy="2304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8" name="Google Shape;1188;p94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" y="3707820"/>
              <a:ext cx="8194174" cy="257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9" name="Google Shape;1189;p94"/>
          <p:cNvSpPr txBox="1"/>
          <p:nvPr/>
        </p:nvSpPr>
        <p:spPr>
          <a:xfrm>
            <a:off x="530825" y="3493325"/>
            <a:ext cx="7010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*Black arrow indicates items that were not included at CDR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*Dark green indicates items that have been received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*Light green indicates items to be purchased in the future</a:t>
            </a:r>
            <a:endParaRPr/>
          </a:p>
        </p:txBody>
      </p:sp>
      <p:sp>
        <p:nvSpPr>
          <p:cNvPr id="1190" name="Google Shape;1190;p94"/>
          <p:cNvSpPr txBox="1"/>
          <p:nvPr/>
        </p:nvSpPr>
        <p:spPr>
          <a:xfrm>
            <a:off x="8698200" y="4584700"/>
            <a:ext cx="4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 action="ppaction://hlinksldjump"/>
              </a:rPr>
              <a:t>Back</a:t>
            </a:r>
            <a:endParaRPr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76" y="462767"/>
            <a:ext cx="10172702" cy="572215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 Design (Storage)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1"/>
          <p:cNvSpPr/>
          <p:nvPr/>
        </p:nvSpPr>
        <p:spPr>
          <a:xfrm rot="2695289">
            <a:off x="796342" y="1776516"/>
            <a:ext cx="464357" cy="15018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1"/>
          <p:cNvSpPr txBox="1"/>
          <p:nvPr/>
        </p:nvSpPr>
        <p:spPr>
          <a:xfrm>
            <a:off x="273875" y="1116363"/>
            <a:ext cx="993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K470 Zarges Box</a:t>
            </a:r>
            <a:endParaRPr sz="1200"/>
          </a:p>
        </p:txBody>
      </p:sp>
      <p:sp>
        <p:nvSpPr>
          <p:cNvPr id="119" name="Google Shape;119;p21"/>
          <p:cNvSpPr txBox="1"/>
          <p:nvPr/>
        </p:nvSpPr>
        <p:spPr>
          <a:xfrm>
            <a:off x="184025" y="3141463"/>
            <a:ext cx="993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Styrofoam Layer</a:t>
            </a:r>
            <a:endParaRPr sz="1200"/>
          </a:p>
        </p:txBody>
      </p:sp>
      <p:sp>
        <p:nvSpPr>
          <p:cNvPr id="120" name="Google Shape;120;p21"/>
          <p:cNvSpPr/>
          <p:nvPr/>
        </p:nvSpPr>
        <p:spPr>
          <a:xfrm rot="-4005">
            <a:off x="811025" y="3402545"/>
            <a:ext cx="772501" cy="150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 txBox="1"/>
          <p:nvPr/>
        </p:nvSpPr>
        <p:spPr>
          <a:xfrm>
            <a:off x="115325" y="3852400"/>
            <a:ext cx="1130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Heat/Vacuum Sealed Bag  </a:t>
            </a:r>
            <a:endParaRPr sz="1200"/>
          </a:p>
        </p:txBody>
      </p:sp>
      <p:sp>
        <p:nvSpPr>
          <p:cNvPr id="122" name="Google Shape;122;p21"/>
          <p:cNvSpPr/>
          <p:nvPr/>
        </p:nvSpPr>
        <p:spPr>
          <a:xfrm rot="-4430">
            <a:off x="1083751" y="4145235"/>
            <a:ext cx="698401" cy="150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1"/>
          <p:cNvSpPr txBox="1"/>
          <p:nvPr/>
        </p:nvSpPr>
        <p:spPr>
          <a:xfrm>
            <a:off x="7929125" y="3094263"/>
            <a:ext cx="993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Monitoring System</a:t>
            </a:r>
            <a:endParaRPr sz="1200"/>
          </a:p>
        </p:txBody>
      </p:sp>
      <p:sp>
        <p:nvSpPr>
          <p:cNvPr id="124" name="Google Shape;124;p21"/>
          <p:cNvSpPr/>
          <p:nvPr/>
        </p:nvSpPr>
        <p:spPr>
          <a:xfrm rot="10579539">
            <a:off x="6820687" y="3343364"/>
            <a:ext cx="1104771" cy="15030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1"/>
          <p:cNvSpPr/>
          <p:nvPr/>
        </p:nvSpPr>
        <p:spPr>
          <a:xfrm rot="10799534">
            <a:off x="5726875" y="2068646"/>
            <a:ext cx="2211000" cy="150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1"/>
          <p:cNvSpPr txBox="1"/>
          <p:nvPr/>
        </p:nvSpPr>
        <p:spPr>
          <a:xfrm>
            <a:off x="7929125" y="1959150"/>
            <a:ext cx="111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SMT172</a:t>
            </a:r>
            <a:endParaRPr sz="1200"/>
          </a:p>
        </p:txBody>
      </p:sp>
      <p:sp>
        <p:nvSpPr>
          <p:cNvPr id="127" name="Google Shape;127;p21"/>
          <p:cNvSpPr txBox="1"/>
          <p:nvPr/>
        </p:nvSpPr>
        <p:spPr>
          <a:xfrm>
            <a:off x="381350" y="2420413"/>
            <a:ext cx="111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SMT172</a:t>
            </a:r>
            <a:endParaRPr sz="1200"/>
          </a:p>
        </p:txBody>
      </p:sp>
      <p:sp>
        <p:nvSpPr>
          <p:cNvPr id="128" name="Google Shape;128;p21"/>
          <p:cNvSpPr/>
          <p:nvPr/>
        </p:nvSpPr>
        <p:spPr>
          <a:xfrm rot="-4383">
            <a:off x="1083747" y="2529914"/>
            <a:ext cx="941101" cy="150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1"/>
          <p:cNvSpPr txBox="1"/>
          <p:nvPr/>
        </p:nvSpPr>
        <p:spPr>
          <a:xfrm>
            <a:off x="7814500" y="2294700"/>
            <a:ext cx="1056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25-pin D-sub connector</a:t>
            </a:r>
            <a:endParaRPr sz="1200"/>
          </a:p>
        </p:txBody>
      </p:sp>
      <p:sp>
        <p:nvSpPr>
          <p:cNvPr id="130" name="Google Shape;130;p21"/>
          <p:cNvSpPr/>
          <p:nvPr/>
        </p:nvSpPr>
        <p:spPr>
          <a:xfrm rot="10795335">
            <a:off x="5603510" y="2462093"/>
            <a:ext cx="2211002" cy="150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1"/>
          <p:cNvSpPr/>
          <p:nvPr/>
        </p:nvSpPr>
        <p:spPr>
          <a:xfrm>
            <a:off x="0" y="4886400"/>
            <a:ext cx="9144000" cy="257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Overview</a:t>
            </a:r>
            <a:r>
              <a:rPr lang="en" sz="1000">
                <a:solidFill>
                  <a:srgbClr val="B7B7B7"/>
                </a:solidFill>
              </a:rPr>
              <a:t>        Schedule        Test Readiness        Budget        References        Backup    </a:t>
            </a:r>
            <a:endParaRPr sz="1000">
              <a:highlight>
                <a:schemeClr val="lt1"/>
              </a:highlight>
            </a:endParaRPr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8472458" y="48188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cxnSp>
        <p:nvCxnSpPr>
          <p:cNvPr id="133" name="Google Shape;133;p21"/>
          <p:cNvCxnSpPr/>
          <p:nvPr/>
        </p:nvCxnSpPr>
        <p:spPr>
          <a:xfrm>
            <a:off x="2242425" y="1768775"/>
            <a:ext cx="3204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34" name="Google Shape;134;p21"/>
          <p:cNvCxnSpPr/>
          <p:nvPr/>
        </p:nvCxnSpPr>
        <p:spPr>
          <a:xfrm>
            <a:off x="2205425" y="1813175"/>
            <a:ext cx="0" cy="216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35" name="Google Shape;135;p21"/>
          <p:cNvSpPr txBox="1"/>
          <p:nvPr/>
        </p:nvSpPr>
        <p:spPr>
          <a:xfrm>
            <a:off x="3581975" y="1520675"/>
            <a:ext cx="90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176 mm</a:t>
            </a:r>
            <a:endParaRPr sz="700"/>
          </a:p>
        </p:txBody>
      </p:sp>
      <p:sp>
        <p:nvSpPr>
          <p:cNvPr id="136" name="Google Shape;136;p21"/>
          <p:cNvSpPr txBox="1"/>
          <p:nvPr/>
        </p:nvSpPr>
        <p:spPr>
          <a:xfrm rot="-5400000">
            <a:off x="1684400" y="1825925"/>
            <a:ext cx="90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96 mm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5776</Words>
  <Application>Microsoft Office PowerPoint</Application>
  <PresentationFormat>On-screen Show (16:9)</PresentationFormat>
  <Paragraphs>1202</Paragraphs>
  <Slides>82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7" baseType="lpstr">
      <vt:lpstr>Comic Sans MS</vt:lpstr>
      <vt:lpstr>Arial</vt:lpstr>
      <vt:lpstr>Roboto</vt:lpstr>
      <vt:lpstr>Didact Gothic</vt:lpstr>
      <vt:lpstr>Simple Light</vt:lpstr>
      <vt:lpstr>SBMS Stored Battery Monitoring System  Test Readiness Review February 14th, 2022 ASEN 4018-012 Team 6  Customer: EnerSys ABSL  Presenters: Ian Adler, Ben Gavin, Devin Geegan, Jamie Henault, Evan Meany, Nathan Zhao  Additional Team Members: Richard Folsom, Joseph Harrell, Shreeyash Nadella</vt:lpstr>
      <vt:lpstr>Presentation Outline</vt:lpstr>
      <vt:lpstr>Overview</vt:lpstr>
      <vt:lpstr>Project Motivation</vt:lpstr>
      <vt:lpstr>Concept of Operations (CONOPs)</vt:lpstr>
      <vt:lpstr>Key Levels of Success</vt:lpstr>
      <vt:lpstr>System Critical Project Elements</vt:lpstr>
      <vt:lpstr>Functional Block Diagram (FBD)</vt:lpstr>
      <vt:lpstr>Baseline Design (Storage) </vt:lpstr>
      <vt:lpstr>Baseline Design (Monitoring System) </vt:lpstr>
      <vt:lpstr>Baseline Design (Monitoring System)</vt:lpstr>
      <vt:lpstr>EnerSys Storage Schematic</vt:lpstr>
      <vt:lpstr>Schedule</vt:lpstr>
      <vt:lpstr>PowerPoint Presentation</vt:lpstr>
      <vt:lpstr>Electronics Test Schedule</vt:lpstr>
      <vt:lpstr>Software and Full-System Test Schedule</vt:lpstr>
      <vt:lpstr>Test Readiness</vt:lpstr>
      <vt:lpstr>Project Testing Tasks</vt:lpstr>
      <vt:lpstr>Voltage/PCB Stress Testing</vt:lpstr>
      <vt:lpstr>Voltage/PCB Stress Testing Continued</vt:lpstr>
      <vt:lpstr>Voltage/PCB Stress Testing Continued</vt:lpstr>
      <vt:lpstr>Power System Testing</vt:lpstr>
      <vt:lpstr>Power System Testing Continued</vt:lpstr>
      <vt:lpstr>Power System Testing Continued</vt:lpstr>
      <vt:lpstr>Communication Signal Testing</vt:lpstr>
      <vt:lpstr>Communication Signal Testing Continued</vt:lpstr>
      <vt:lpstr>Communication Signal Testing Continued</vt:lpstr>
      <vt:lpstr>Day-in-the-Life at EnerSys</vt:lpstr>
      <vt:lpstr>Day-in-the-Life at EnerSys Continued</vt:lpstr>
      <vt:lpstr>Budget</vt:lpstr>
      <vt:lpstr>Cost Plan</vt:lpstr>
      <vt:lpstr>Acknowledgements</vt:lpstr>
      <vt:lpstr>References</vt:lpstr>
      <vt:lpstr>Thank You! Questions?</vt:lpstr>
      <vt:lpstr>Backup Slides</vt:lpstr>
      <vt:lpstr>Contents</vt:lpstr>
      <vt:lpstr>SBMS Organizational Chart</vt:lpstr>
      <vt:lpstr>Work Breakdown Structure (WBS)</vt:lpstr>
      <vt:lpstr>Requirements</vt:lpstr>
      <vt:lpstr>Requirements Continued</vt:lpstr>
      <vt:lpstr>Requirements Continued</vt:lpstr>
      <vt:lpstr>PowerPoint Presentation</vt:lpstr>
      <vt:lpstr>Detailed Levels of Success</vt:lpstr>
      <vt:lpstr>Test Readiness: Temperature Testing</vt:lpstr>
      <vt:lpstr>Test Readiness: Temperature Testing Continued</vt:lpstr>
      <vt:lpstr>Test Readiness: Temperature Testing Continued </vt:lpstr>
      <vt:lpstr>Test Readiness: Smartec SMT172[1] - Chosen Temperature Sensor  </vt:lpstr>
      <vt:lpstr>Test Readiness: Temperature Sensor Configuration</vt:lpstr>
      <vt:lpstr>Test Readiness: Approach to a Failed Temperature Sensor Test  </vt:lpstr>
      <vt:lpstr>Test Readiness: Alert System and Data Logging</vt:lpstr>
      <vt:lpstr>Test Readiness: Alert System and Data Logging</vt:lpstr>
      <vt:lpstr>Test Readiness: Alert System and Data Logging</vt:lpstr>
      <vt:lpstr>Test Readiness: Survivability Testing </vt:lpstr>
      <vt:lpstr>Test Readiness: Survivability Testing Continued </vt:lpstr>
      <vt:lpstr>Test Readiness: Survivability Testing Continued</vt:lpstr>
      <vt:lpstr>Test Readiness: Approach to a Failed Survivability Test  </vt:lpstr>
      <vt:lpstr>Test Readiness: Day-in-the-Life Testing at CU Boulder</vt:lpstr>
      <vt:lpstr>Test Readiness: Approach to a Failed Day-in-the-Life Test</vt:lpstr>
      <vt:lpstr>Test Readiness: Voltage Sensor Error Model Setup </vt:lpstr>
      <vt:lpstr>Test Readiness: Voltage Sensor Error Model Calculations</vt:lpstr>
      <vt:lpstr>Test Readiness: Voltage Sensor Error Model Calculations Continued</vt:lpstr>
      <vt:lpstr>Test Readiness: PCB Layout</vt:lpstr>
      <vt:lpstr>Test Readiness: PCB Voltage and Stress Test Attachments</vt:lpstr>
      <vt:lpstr>Test Readiness: Sorensen XPH35-4D DC Dual Power Supply[10] </vt:lpstr>
      <vt:lpstr>Test Readiness: Keysight 34461A Digital Multimeter[8,9]  </vt:lpstr>
      <vt:lpstr>Test Readiness: Approach to a Failed Voltage Test  </vt:lpstr>
      <vt:lpstr>Test Readiness: Approach to a Failed PCB Stress Test  </vt:lpstr>
      <vt:lpstr>Test Readiness: Power System Current Draw Model </vt:lpstr>
      <vt:lpstr>Test Readiness: Power System Current Draw Model Continued  </vt:lpstr>
      <vt:lpstr>Test Readiness: Power System Current Draw Model (Derivation) </vt:lpstr>
      <vt:lpstr>Test Readiness: Power System Current Draw Model (Detailed Current Draw Estimates)  </vt:lpstr>
      <vt:lpstr>Test Readiness: Power System Current Draw Model (Detailed Current Draw Estimates)   </vt:lpstr>
      <vt:lpstr>Test Readiness: Power System Current Draw Model (Detailed Current Draw Estimates)   </vt:lpstr>
      <vt:lpstr>Test Readiness: Power System Current Draw Model (Detailed Current Loss Estimates)    </vt:lpstr>
      <vt:lpstr>Test Readiness: Power System Current Draw Model (COTS Battery Choice)    </vt:lpstr>
      <vt:lpstr>Test Readiness: Power System Battery Capacity Experimental Model   </vt:lpstr>
      <vt:lpstr>Test Readiness: Keithley 2460 SMU Sourcemeter[11]  </vt:lpstr>
      <vt:lpstr>Test Readiness: Approach to a Failed Power System Test  </vt:lpstr>
      <vt:lpstr>Test Readiness: Communication Signal Experimental Model</vt:lpstr>
      <vt:lpstr>Test Readiness: Approach to a Failed Communication Signal Test  </vt:lpstr>
      <vt:lpstr>Detailed Cost Plan</vt:lpstr>
      <vt:lpstr>Detailed Cost Plan Continued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SBMS Stored Battery Monitoring System  Test Readiness Review February 14th, 2022 ASEN 4018-012 Team 6  Customer: EnerSys ABSL  Presenters: Ian Adler, Ben Gavin, Devin Geegan, Jamie Henault, Evan Meany, Nathan Zhao  Additional Team Members: Richard Folsom, Joseph Harrell, Shreeyash Nadella</dc:title>
  <cp:lastModifiedBy>Jeff Zehnder</cp:lastModifiedBy>
  <cp:revision>3</cp:revision>
  <dcterms:modified xsi:type="dcterms:W3CDTF">2022-02-25T23:12:24Z</dcterms:modified>
</cp:coreProperties>
</file>