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0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4" r:id="rId89"/>
    <p:sldId id="345" r:id="rId90"/>
    <p:sldId id="343"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Lst>
  <p:sldSz cx="9144000" cy="5143500" type="screen16x9"/>
  <p:notesSz cx="6858000" cy="9144000"/>
  <p:embeddedFontLst>
    <p:embeddedFont>
      <p:font typeface="Didact Gothic" panose="020B0604020202020204" charset="0"/>
      <p:regular r:id="rId110"/>
    </p:embeddedFont>
    <p:embeddedFont>
      <p:font typeface="Roboto" panose="02000000000000000000" pitchFamily="2" charset="0"/>
      <p:regular r:id="rId111"/>
      <p:bold r:id="rId112"/>
      <p:italic r:id="rId113"/>
      <p:boldItalic r:id="rId1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ie Henault"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3D7239-3DDF-41B7-8C53-F2D600C7B973}">
  <a:tblStyle styleId="{543D7239-3DDF-41B7-8C53-F2D600C7B9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25" autoAdjust="0"/>
  </p:normalViewPr>
  <p:slideViewPr>
    <p:cSldViewPr snapToGrid="0">
      <p:cViewPr varScale="1">
        <p:scale>
          <a:sx n="85" d="100"/>
          <a:sy n="85" d="100"/>
        </p:scale>
        <p:origin x="96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3.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4.fntdata"/><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5.fntdata"/><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fntdata"/><Relationship Id="rId115"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2.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fa297d98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fa297d98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101b5e085c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5" name="Google Shape;1205;g101b5e085c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104912da90b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104912da90b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fc1f177981_2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fc1f177981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g102ce993765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2" name="Google Shape;1262;g102ce993765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f7adf24de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f7adf24de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f592cfac8f_4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f592cfac8f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103596c53c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103596c53c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103596c53c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9" name="Google Shape;1299;g103596c53c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f5760b0aec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f5760b0aec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f690e8100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f690e8100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04912da90b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04912da90b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f690e8100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f690e8100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02ce993765_6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02ce993765_6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02ce993765_6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02ce993765_6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fa297d981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fa297d981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fa64317b7f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fa64317b7f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02ce993765_7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02ce993765_7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5760b0aec_0_4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5760b0aec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02ce993765_7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02ce993765_7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0274dcd96d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0274dcd96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fd231163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fd231163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fc227d00a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fc227d00a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1127eeb6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01127eeb6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048b07f28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048b07f28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01127eeb65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01127eeb65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01127eeb65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01127eeb65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02ce993765_5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02ce993765_5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01127eeb65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01127eeb65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690e8100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f690e8100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04aeb1c1b8_8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04aeb1c1b8_8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03ada34a6d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03ada34a6d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fd89623c5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fd89623c5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fa3cfc4d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fa3cfc4d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fd89623c5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fd89623c5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03ada34a6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103ada34a6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02ce993765_6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02ce993765_6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f690e8100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f690e8100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fc1f177981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fc1f177981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0030458b2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0030458b2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5760b0aec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5760b0aec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0030458b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10030458b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03596c53cb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03596c53c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03596c53cb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103596c53cb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03596c53cb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103596c53cb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03596c53c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03596c53c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03596c53c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03596c53c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03596c53cb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103596c53c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03596c53c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103596c53c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f690e8100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f690e8100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fd89623c5a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fd89623c5a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f5760b0aec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f5760b0aec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fd89623c5a_5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fd89623c5a_5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fd89623c5a_5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fd89623c5a_5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fd89623c5a_5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fd89623c5a_5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8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fd89623c5a_5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fd89623c5a_5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fc80c2c0c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fc80c2c0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f690e8100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f690e8100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10274dcd96d_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10274dcd96d_6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10030458b2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10030458b2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0274dcd96d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0274dcd96d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10030458b24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10030458b2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f690e8100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f690e8100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104aeb1c1b8_17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104aeb1c1b8_1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017b2a7a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1017b2a7a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102c750c17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102c750c17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f6fcaedc9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f6fcaedc9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10030458b24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10030458b2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104aeb1c1b8_3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104aeb1c1b8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104aeb1c1b8_15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104aeb1c1b8_15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f592cfac8f_5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f592cfac8f_5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f690e81008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f690e8100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f1b680c0ff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f1b680c0ff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5760b0aec_0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f5760b0aec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f7a967b1b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gf7a967b1b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f7a967b1b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f7a967b1b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f7a967b1b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f7a967b1b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104912da90b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104912da90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104912da90b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104912da90b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104912da90b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104912da90b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102ce993765_9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102ce993765_9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102ce993765_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102ce993765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fc227d00a0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fc227d00a0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0274dcd96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10274dcd96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79c305ba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79c305ba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f7a967b1b1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f7a967b1b1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f7a967b1b1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f7a967b1b1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f5bdce075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f5bdce075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102ce993765_7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g102ce993765_7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104aeb1c1b8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104aeb1c1b8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f1c9ccbe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f1c9ccbe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103ada34a6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7" name="Google Shape;1047;g103ada34a6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103ada34a6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103ada34a6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f592cfac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f592cfac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03ada34a6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03ada34a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038a9005b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038a9005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103ada34a6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g103ada34a6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fd89623c5a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7" name="Google Shape;1097;gfd89623c5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5275" algn="l" rtl="0">
              <a:spcBef>
                <a:spcPts val="0"/>
              </a:spcBef>
              <a:spcAft>
                <a:spcPts val="0"/>
              </a:spcAft>
              <a:buClr>
                <a:srgbClr val="3C4043"/>
              </a:buClr>
              <a:buSzPts val="1050"/>
              <a:buFont typeface="Roboto"/>
              <a:buChar char="-"/>
            </a:pPr>
            <a:endParaRPr sz="1050" dirty="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g102ce993765_9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6" name="Google Shape;1106;g102ce993765_9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fc1f177981_2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fc1f177981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1047907433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1047907433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102ce993765_6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 name="Google Shape;1157;g102ce993765_6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endParaRPr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fc1f177981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fc1f177981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104912da90b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104912da90b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102ce993765_1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102ce993765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102ce99376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102ce99376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809744"/>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8472458" y="4818888"/>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hyperlink" Target="https://www.makerfocus.com/products/makerfocus-3-7v-lipo-battery-10000mah-lithium-rechargeable-battery-9065115-with-micro-ph2-0-plug-for-raspberry-pi-ups-board?_pos=1&amp;_sid=6a377f236&amp;_ss=r" TargetMode="External"/><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4.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10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5.xml"/><Relationship Id="rId1" Type="http://schemas.openxmlformats.org/officeDocument/2006/relationships/slideLayout" Target="../slideLayouts/slideLayout5.xml"/><Relationship Id="rId5" Type="http://schemas.openxmlformats.org/officeDocument/2006/relationships/hyperlink" Target="https://www.nordicsemi.com/-/media/Software-and-other-downloads/Product-Briefs/old-versions/nRF52840PBv20.pdf?la=en&amp;hash=516968A8D06D7F41C8B14B6639DD9E14099E2853" TargetMode="External"/><Relationship Id="rId4" Type="http://schemas.openxmlformats.org/officeDocument/2006/relationships/image" Target="../media/image66.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8" Type="http://schemas.openxmlformats.org/officeDocument/2006/relationships/hyperlink" Target="https://www.engineeringtoolbox.com/air-properties-viscosity-conductivity-heat-capacity-d_1509.html" TargetMode="External"/><Relationship Id="rId13" Type="http://schemas.openxmlformats.org/officeDocument/2006/relationships/hyperlink" Target="https://learn.adafruit.com/introduction-to-bluetooth-low-energy/gatt" TargetMode="External"/><Relationship Id="rId3" Type="http://schemas.openxmlformats.org/officeDocument/2006/relationships/hyperlink" Target="https://www.newark.com/panasonic-electronic-components/era3aeb113v/surface-mount-thin-film-resistor/dp/62W8736" TargetMode="External"/><Relationship Id="rId7" Type="http://schemas.openxmlformats.org/officeDocument/2006/relationships/hyperlink" Target="https://www.nordicsemi.com/-/media/Software-and-other-downloads/Product-Briefs/old-versions/nRF52840PBv20.pdf?la=en&amp;hash=516968A8D06D7F41C8B14B6639DD9E14099E2853" TargetMode="External"/><Relationship Id="rId12" Type="http://schemas.openxmlformats.org/officeDocument/2006/relationships/hyperlink" Target="https://tfaws.nasa.gov/wp-content/uploads/TFAWS18-IN-08_Paper.pdf"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hyperlink" Target="https://www.smartec-sensors.com/cms/media/Datasheets/Temperature/SMT172-datasheet.pdf" TargetMode="External"/><Relationship Id="rId11" Type="http://schemas.openxmlformats.org/officeDocument/2006/relationships/hyperlink" Target="https://ctherm.com/resources/newsroom/blog/the-thermal-conductivity-of-unfilled-plastics/" TargetMode="External"/><Relationship Id="rId5" Type="http://schemas.openxmlformats.org/officeDocument/2006/relationships/hyperlink" Target="https://www.ti.com/product/TMP117" TargetMode="External"/><Relationship Id="rId10" Type="http://schemas.openxmlformats.org/officeDocument/2006/relationships/hyperlink" Target="https://www.el-cat.com/silicon-properties.htm" TargetMode="External"/><Relationship Id="rId4" Type="http://schemas.openxmlformats.org/officeDocument/2006/relationships/hyperlink" Target="https://www.mouser.com/ProductDetail/Panasonic/ERA-3AEB302V?qs=%2Fha2pyFaduhb05ESoU1Edd%252B%252BYQj5NEVJ4yV8H3JHdTrOH%252BIkW8jYRA%3D%3D" TargetMode="External"/><Relationship Id="rId9" Type="http://schemas.openxmlformats.org/officeDocument/2006/relationships/hyperlink" Target="https://www.engineeringtoolbox.com/thermal-conductivity-metals-d_858.html" TargetMode="External"/><Relationship Id="rId14" Type="http://schemas.openxmlformats.org/officeDocument/2006/relationships/hyperlink" Target="https://www.rfwireless-world.com/Terminology/BLE-Advertising-and-Data-Packet-Format.html"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www.makerfocus.com/products/makerfocus-3-7v-lipo-battery-10000mah-lithium-rechargeable-battery-9065115-with-micro-ph2-0-plug-for-raspberry-pi-ups-board?_pos=1&amp;_sid=6a377f236&amp;_ss=r" TargetMode="External"/><Relationship Id="rId13" Type="http://schemas.openxmlformats.org/officeDocument/2006/relationships/hyperlink" Target="https://www.sparkfun.com/products/9749" TargetMode="External"/><Relationship Id="rId3" Type="http://schemas.openxmlformats.org/officeDocument/2006/relationships/hyperlink" Target="https://www.digikey.bg/en/products/detail/vishay-dale/MCS0402MD1004BE000/14324215" TargetMode="External"/><Relationship Id="rId7" Type="http://schemas.openxmlformats.org/officeDocument/2006/relationships/hyperlink" Target="https://www.digikey.com/en/products/detail/te-connectivity-passive-product/RP73PF1E118KBTD/8261060" TargetMode="External"/><Relationship Id="rId12" Type="http://schemas.openxmlformats.org/officeDocument/2006/relationships/hyperlink" Target="https://www.ti.com/lit/an/swra475a/swra475a.pdf?ts=1638134655301&amp;ref_url=https%253A%252F%252Fwww.google.com%252F" TargetMode="External"/><Relationship Id="rId2" Type="http://schemas.openxmlformats.org/officeDocument/2006/relationships/notesSlide" Target="../notesSlides/notesSlide65.xml"/><Relationship Id="rId16" Type="http://schemas.openxmlformats.org/officeDocument/2006/relationships/hyperlink" Target="https://store.makerbot.com/3d-printers-materials/method-spools/pla-material" TargetMode="External"/><Relationship Id="rId1" Type="http://schemas.openxmlformats.org/officeDocument/2006/relationships/slideLayout" Target="../slideLayouts/slideLayout3.xml"/><Relationship Id="rId6" Type="http://schemas.openxmlformats.org/officeDocument/2006/relationships/hyperlink" Target="https://www.maximintegrated.com/en/products/analog/analog-switches-multiplexers/MAX4544.html" TargetMode="External"/><Relationship Id="rId11" Type="http://schemas.openxmlformats.org/officeDocument/2006/relationships/hyperlink" Target="https://www.adafruit.com/product/3661?gclid=Cj0KCQiA7oyNBhDiARIsADtGRZZnpuExyqBrbn59R64kl9sqkQ00pMlgd3CpbBy_UVoWxRPjFBfqlyYaAh3SEALw_wcB" TargetMode="External"/><Relationship Id="rId5" Type="http://schemas.openxmlformats.org/officeDocument/2006/relationships/hyperlink" Target="https://www.onsemi.com/pdf/datasheet/fdv303n-d.pdf" TargetMode="External"/><Relationship Id="rId15" Type="http://schemas.openxmlformats.org/officeDocument/2006/relationships/hyperlink" Target="https://www.4pcb.com/pcb-student-discount.html" TargetMode="External"/><Relationship Id="rId10" Type="http://schemas.openxmlformats.org/officeDocument/2006/relationships/hyperlink" Target="https://www.mouser.com/ProductDetail/Wurth-Elektronik/61301011821?qs=W%252B2sBeLta1ZhlLR0YCzonQ%3D%3D" TargetMode="External"/><Relationship Id="rId4" Type="http://schemas.openxmlformats.org/officeDocument/2006/relationships/hyperlink" Target="https://www.analog.com/en/products/ltc2063.html#product-overview" TargetMode="External"/><Relationship Id="rId9" Type="http://schemas.openxmlformats.org/officeDocument/2006/relationships/hyperlink" Target="https://www.digikey.com/en/products/detail/tdk-corporation/CGA3E2X7R1H104K080AA/2443144" TargetMode="External"/><Relationship Id="rId14" Type="http://schemas.openxmlformats.org/officeDocument/2006/relationships/hyperlink" Target="https://lcsc.com/product-detail/MOSFETs_onsemi-FDV303N_C80498.html"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docs.python.org/3/library/smtplib.html" TargetMode="External"/><Relationship Id="rId3" Type="http://schemas.openxmlformats.org/officeDocument/2006/relationships/hyperlink" Target="https://www.amazon.com/Impulse-Sealer-Adjustable-Electric-Replacement/dp/B08GCBNN9W/" TargetMode="External"/><Relationship Id="rId7" Type="http://schemas.openxmlformats.org/officeDocument/2006/relationships/hyperlink" Target="https://pyserial.readthedocs.io/en/latest/"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hyperlink" Target="https://infocenter.nordicsemi.com/index.jsp?topic=%2Fcom.nordic.infocenter.sdk5.v15.2.0%2Fusbd_cdc_acm_example.html" TargetMode="External"/><Relationship Id="rId5" Type="http://schemas.openxmlformats.org/officeDocument/2006/relationships/hyperlink" Target="https://usd.saleae.com/products/saleae-logic-pro-8?variant=7076781686844" TargetMode="External"/><Relationship Id="rId4" Type="http://schemas.openxmlformats.org/officeDocument/2006/relationships/hyperlink" Target="https://www.amazon.com/GERYON-Automatic-Machine-Starter-Indicator/dp/B07B4X61Z4/ref=sr_1_5?keywords=vacuum%2Bsealer&amp;qid=1638161536&amp;sr=8-5&amp;th=1"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7.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9.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41.jpg"/></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45.jpg"/></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8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7.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8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hyperlink" Target="https://www.amazon.com/EEMB-3700mAh-Rechargeable-Connector-Certified/dp/B08215B4KK/ref=pd_lpo_3?pd_rd_i=B08215B4KK&amp;th=1" TargetMode="External"/><Relationship Id="rId7" Type="http://schemas.openxmlformats.org/officeDocument/2006/relationships/hyperlink" Target="https://www.amazon.com/EBL-Rechargeable-Batteries-Flashlights-Headlamps/dp/B0874R85J2/ref=sr_1_4?keywords=liion+battery&amp;qid=1637183661&amp;qsid=142-3393121-9202061&amp;s=electronics&amp;sr=1-4&amp;sres=B0874R85J2%2CB00ME3ZH7C%2CB08ZCQXFX4%2CB087BYJ51T%2CB08DDKS7DV%2CB08RZ5NDMM%2CB079JFK22D%2CB08D996BRM%2CB01I4RNPQ6%2CB07H8Q5SYL%2CB07X8SCQ8Z%2CB00FXYTLIK%2CB08CRW4Q98%2CB0964N2PVW%2CB00NTCH52W%2CB07QXT5Z2R%2CB08H4FB7LN%2CB09L5TJL9J%2CB08H4QY8XG%2CB08F9TF1N9&amp;srpt=BATTERY" TargetMode="External"/><Relationship Id="rId2" Type="http://schemas.openxmlformats.org/officeDocument/2006/relationships/notesSlide" Target="../notesSlides/notesSlide91.xml"/><Relationship Id="rId1" Type="http://schemas.openxmlformats.org/officeDocument/2006/relationships/slideLayout" Target="../slideLayouts/slideLayout5.xml"/><Relationship Id="rId6" Type="http://schemas.openxmlformats.org/officeDocument/2006/relationships/hyperlink" Target="https://www.amazon.com/dp/B09M71XDSD/ref=sr_1_3?keywords=2000Mah-Lithium-Battery-Rechargeable-5018Lc-4Pc&amp;qid=1637263250&amp;qsid=137-4719908-3288409&amp;sr=8-3&amp;sres=B09M71XDSD%2CB09M3QZR18%2CB09M3QMR24%2CB09M476CDW%2CB09M6Z49LJ%2CB00MH4QI26%2CB00MH4QKP6%2CB081FH7N9Z%2CB00HZV9WTM%2CB00HSHLC82%2CB0031JYRCY%2CB00DNPT1A4%2CB07MQ8YRF3%2CB07V3JQS1Z%2CB08Q3WDLP6%2CB00K8V2Y8W%2CB07QXV6N1B%2CB0822NYHK4%2CB08F73VF8M%2CB00AAZJ9Y8&amp;srpt=BATTERY" TargetMode="External"/><Relationship Id="rId5" Type="http://schemas.openxmlformats.org/officeDocument/2006/relationships/hyperlink" Target="https://www.amazon.com/YTKavq-10000mAh-Battery-Rechargeable-Connector/dp/B08TTTM9B4/ref=sr_1_5?keywords=10000+mah+battery+lipo&amp;qid=1637621231&amp;qsid=145-6379696-3619232&amp;sr=8-5&amp;sres=B093WS6C66%2CB07WS73FCH%2CB07P4DN9PP%2CB08TTTM9B4%2CB06XNS5NGH%2CB09FDTZM2Q%2CB097XHD22W%2CB07Y2Y16BJ%2CB08BFBY5B1%2CB09FSWX81M%2CB09LS8JLC7%2CB0922FSLXJ%2CB07YP73LMX%2CB07CYTPG58%2CB07NRZ9Q1J%2CB07YP7DW2Z%2CB096RKDHFY%2CB072NF6P5X%2CB073S2W6PZ%2CB082NPRMK8&amp;srpt=BATTERY" TargetMode="External"/><Relationship Id="rId4" Type="http://schemas.openxmlformats.org/officeDocument/2006/relationships/hyperlink" Target="https://www.makerfocus.com/products/makerfocus-3-7v-lipo-battery-10000mah-lithium-rechargeable-battery-9065115-with-micro-ph2-0-plug-for-raspberry-pi-ups-board?_pos=1&amp;_sid=6a377f236&amp;_ss=r"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9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95.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1453350" y="0"/>
            <a:ext cx="6237300" cy="4991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5300" b="1"/>
              <a:t>SBMS</a:t>
            </a:r>
            <a:endParaRPr sz="5300" b="1"/>
          </a:p>
          <a:p>
            <a:pPr marL="0" lvl="0" indent="0" algn="ctr" rtl="0">
              <a:spcBef>
                <a:spcPts val="0"/>
              </a:spcBef>
              <a:spcAft>
                <a:spcPts val="0"/>
              </a:spcAft>
              <a:buNone/>
            </a:pPr>
            <a:r>
              <a:rPr lang="en" sz="2000" u="sng"/>
              <a:t>S</a:t>
            </a:r>
            <a:r>
              <a:rPr lang="en" sz="2000"/>
              <a:t>tored </a:t>
            </a:r>
            <a:r>
              <a:rPr lang="en" sz="2000" u="sng"/>
              <a:t>B</a:t>
            </a:r>
            <a:r>
              <a:rPr lang="en" sz="2000"/>
              <a:t>attery </a:t>
            </a:r>
            <a:r>
              <a:rPr lang="en" sz="2000" u="sng"/>
              <a:t>M</a:t>
            </a:r>
            <a:r>
              <a:rPr lang="en" sz="2000"/>
              <a:t>onitoring </a:t>
            </a:r>
            <a:r>
              <a:rPr lang="en" sz="2000" u="sng"/>
              <a:t>S</a:t>
            </a:r>
            <a:r>
              <a:rPr lang="en" sz="2000"/>
              <a:t>ystem</a:t>
            </a:r>
            <a:endParaRPr sz="2000"/>
          </a:p>
          <a:p>
            <a:pPr marL="0" lvl="0" indent="0" algn="ctr" rtl="0">
              <a:spcBef>
                <a:spcPts val="0"/>
              </a:spcBef>
              <a:spcAft>
                <a:spcPts val="0"/>
              </a:spcAft>
              <a:buNone/>
            </a:pPr>
            <a:endParaRPr sz="1550"/>
          </a:p>
          <a:p>
            <a:pPr marL="0" lvl="0" indent="0" algn="ctr" rtl="0">
              <a:spcBef>
                <a:spcPts val="0"/>
              </a:spcBef>
              <a:spcAft>
                <a:spcPts val="0"/>
              </a:spcAft>
              <a:buNone/>
            </a:pPr>
            <a:r>
              <a:rPr lang="en" sz="2650" b="1"/>
              <a:t>Critical Design Review</a:t>
            </a:r>
            <a:endParaRPr sz="2650" b="1"/>
          </a:p>
          <a:p>
            <a:pPr marL="0" lvl="0" indent="0" algn="ctr" rtl="0">
              <a:spcBef>
                <a:spcPts val="0"/>
              </a:spcBef>
              <a:spcAft>
                <a:spcPts val="0"/>
              </a:spcAft>
              <a:buNone/>
            </a:pPr>
            <a:r>
              <a:rPr lang="en" sz="2000"/>
              <a:t>December 1</a:t>
            </a:r>
            <a:r>
              <a:rPr lang="en" sz="2000" baseline="30000"/>
              <a:t>st</a:t>
            </a:r>
            <a:r>
              <a:rPr lang="en" sz="2000"/>
              <a:t>, 2021</a:t>
            </a:r>
            <a:endParaRPr sz="2000"/>
          </a:p>
          <a:p>
            <a:pPr marL="0" lvl="0" indent="0" algn="ctr" rtl="0">
              <a:spcBef>
                <a:spcPts val="0"/>
              </a:spcBef>
              <a:spcAft>
                <a:spcPts val="0"/>
              </a:spcAft>
              <a:buNone/>
            </a:pPr>
            <a:r>
              <a:rPr lang="en" sz="2000"/>
              <a:t>ASEN 4018-012 Team 6</a:t>
            </a:r>
            <a:endParaRPr sz="2000"/>
          </a:p>
          <a:p>
            <a:pPr marL="0" lvl="0" indent="0" algn="ctr" rtl="0">
              <a:spcBef>
                <a:spcPts val="0"/>
              </a:spcBef>
              <a:spcAft>
                <a:spcPts val="0"/>
              </a:spcAft>
              <a:buNone/>
            </a:pPr>
            <a:endParaRPr sz="1550"/>
          </a:p>
          <a:p>
            <a:pPr marL="0" lvl="0" indent="0" algn="ctr" rtl="0">
              <a:spcBef>
                <a:spcPts val="0"/>
              </a:spcBef>
              <a:spcAft>
                <a:spcPts val="0"/>
              </a:spcAft>
              <a:buNone/>
            </a:pPr>
            <a:r>
              <a:rPr lang="en" sz="2000" b="1"/>
              <a:t>Customer:</a:t>
            </a:r>
            <a:endParaRPr sz="2000" b="1"/>
          </a:p>
          <a:p>
            <a:pPr marL="0" lvl="0" indent="0" algn="ctr" rtl="0">
              <a:spcBef>
                <a:spcPts val="0"/>
              </a:spcBef>
              <a:spcAft>
                <a:spcPts val="0"/>
              </a:spcAft>
              <a:buNone/>
            </a:pPr>
            <a:r>
              <a:rPr lang="en" sz="2000"/>
              <a:t>EnerSys ABSL</a:t>
            </a:r>
            <a:endParaRPr sz="2000"/>
          </a:p>
          <a:p>
            <a:pPr marL="0" lvl="0" indent="0" algn="ctr" rtl="0">
              <a:spcBef>
                <a:spcPts val="0"/>
              </a:spcBef>
              <a:spcAft>
                <a:spcPts val="0"/>
              </a:spcAft>
              <a:buNone/>
            </a:pPr>
            <a:endParaRPr sz="1550"/>
          </a:p>
          <a:p>
            <a:pPr marL="0" lvl="0" indent="0" algn="ctr" rtl="0">
              <a:spcBef>
                <a:spcPts val="0"/>
              </a:spcBef>
              <a:spcAft>
                <a:spcPts val="0"/>
              </a:spcAft>
              <a:buNone/>
            </a:pPr>
            <a:r>
              <a:rPr lang="en" sz="2000" b="1"/>
              <a:t>Presenters</a:t>
            </a:r>
            <a:r>
              <a:rPr lang="en" sz="2000"/>
              <a:t>:</a:t>
            </a:r>
            <a:endParaRPr sz="2000"/>
          </a:p>
          <a:p>
            <a:pPr marL="0" lvl="0" indent="0" algn="ctr" rtl="0">
              <a:spcBef>
                <a:spcPts val="0"/>
              </a:spcBef>
              <a:spcAft>
                <a:spcPts val="0"/>
              </a:spcAft>
              <a:buNone/>
            </a:pPr>
            <a:r>
              <a:rPr lang="en" sz="2000"/>
              <a:t>Ian Adler, Ben Gavin, Devin Geegan, Jamie Henault, Evan Meany, Nathan Zhao</a:t>
            </a:r>
            <a:endParaRPr sz="2000"/>
          </a:p>
          <a:p>
            <a:pPr marL="0" lvl="0" indent="0" algn="ctr" rtl="0">
              <a:spcBef>
                <a:spcPts val="0"/>
              </a:spcBef>
              <a:spcAft>
                <a:spcPts val="0"/>
              </a:spcAft>
              <a:buNone/>
            </a:pPr>
            <a:endParaRPr sz="1550"/>
          </a:p>
          <a:p>
            <a:pPr marL="0" lvl="0" indent="0" algn="ctr" rtl="0">
              <a:spcBef>
                <a:spcPts val="0"/>
              </a:spcBef>
              <a:spcAft>
                <a:spcPts val="0"/>
              </a:spcAft>
              <a:buNone/>
            </a:pPr>
            <a:r>
              <a:rPr lang="en" sz="2000" b="1"/>
              <a:t>Additional Team Members:</a:t>
            </a:r>
            <a:endParaRPr sz="2000" b="1"/>
          </a:p>
          <a:p>
            <a:pPr marL="0" lvl="0" indent="0" algn="ctr" rtl="0">
              <a:spcBef>
                <a:spcPts val="0"/>
              </a:spcBef>
              <a:spcAft>
                <a:spcPts val="0"/>
              </a:spcAft>
              <a:buNone/>
            </a:pPr>
            <a:r>
              <a:rPr lang="en" sz="2000"/>
              <a:t>Richard Folsom, Joseph Harrell, Shreeyash Nadella</a:t>
            </a:r>
            <a:endParaRPr sz="1550"/>
          </a:p>
        </p:txBody>
      </p:sp>
      <p:pic>
        <p:nvPicPr>
          <p:cNvPr id="56" name="Google Shape;56;p13"/>
          <p:cNvPicPr preferRelativeResize="0"/>
          <p:nvPr/>
        </p:nvPicPr>
        <p:blipFill>
          <a:blip r:embed="rId3">
            <a:alphaModFix/>
          </a:blip>
          <a:stretch>
            <a:fillRect/>
          </a:stretch>
        </p:blipFill>
        <p:spPr>
          <a:xfrm>
            <a:off x="32425" y="36663"/>
            <a:ext cx="1599374" cy="448325"/>
          </a:xfrm>
          <a:prstGeom prst="rect">
            <a:avLst/>
          </a:prstGeom>
          <a:noFill/>
          <a:ln>
            <a:noFill/>
          </a:ln>
        </p:spPr>
      </p:pic>
      <p:pic>
        <p:nvPicPr>
          <p:cNvPr id="57" name="Google Shape;57;p13"/>
          <p:cNvPicPr preferRelativeResize="0"/>
          <p:nvPr/>
        </p:nvPicPr>
        <p:blipFill>
          <a:blip r:embed="rId4">
            <a:alphaModFix/>
          </a:blip>
          <a:stretch>
            <a:fillRect/>
          </a:stretch>
        </p:blipFill>
        <p:spPr>
          <a:xfrm>
            <a:off x="8577825" y="36664"/>
            <a:ext cx="532824" cy="513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EnerSys Storage Schematic</a:t>
            </a:r>
            <a:endParaRPr/>
          </a:p>
        </p:txBody>
      </p:sp>
      <p:sp>
        <p:nvSpPr>
          <p:cNvPr id="191" name="Google Shape;191;p22"/>
          <p:cNvSpPr txBox="1"/>
          <p:nvPr/>
        </p:nvSpPr>
        <p:spPr>
          <a:xfrm>
            <a:off x="311700" y="1017725"/>
            <a:ext cx="3088200" cy="21303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SzPts val="1600"/>
              <a:buChar char="●"/>
            </a:pPr>
            <a:r>
              <a:rPr lang="en" sz="1600"/>
              <a:t>On-site computer is 3-15 ft from the stored battery</a:t>
            </a:r>
            <a:endParaRPr sz="1600"/>
          </a:p>
          <a:p>
            <a:pPr marL="457200" lvl="0" indent="-330200" algn="l" rtl="0">
              <a:lnSpc>
                <a:spcPct val="115000"/>
              </a:lnSpc>
              <a:spcBef>
                <a:spcPts val="0"/>
              </a:spcBef>
              <a:spcAft>
                <a:spcPts val="0"/>
              </a:spcAft>
              <a:buSzPts val="1600"/>
              <a:buChar char="●"/>
            </a:pPr>
            <a:r>
              <a:rPr lang="en" sz="1600"/>
              <a:t>Temperature conditions are ~58°F (15°C)</a:t>
            </a:r>
            <a:endParaRPr sz="1600"/>
          </a:p>
          <a:p>
            <a:pPr marL="457200" lvl="0" indent="-330200" algn="l" rtl="0">
              <a:lnSpc>
                <a:spcPct val="115000"/>
              </a:lnSpc>
              <a:spcBef>
                <a:spcPts val="0"/>
              </a:spcBef>
              <a:spcAft>
                <a:spcPts val="0"/>
              </a:spcAft>
              <a:buSzPts val="1600"/>
              <a:buChar char="●"/>
            </a:pPr>
            <a:r>
              <a:rPr lang="en" sz="1600"/>
              <a:t>Secondary Nordic dongle plugged into customer computer </a:t>
            </a:r>
            <a:endParaRPr sz="1600"/>
          </a:p>
        </p:txBody>
      </p:sp>
      <p:sp>
        <p:nvSpPr>
          <p:cNvPr id="192" name="Google Shape;192;p22"/>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a:t>
            </a:r>
            <a:r>
              <a:rPr lang="en" sz="1000">
                <a:solidFill>
                  <a:schemeClr val="lt1"/>
                </a:solidFill>
              </a:rPr>
              <a:t>Design Solution</a:t>
            </a:r>
            <a:r>
              <a:rPr lang="en" sz="1000">
                <a:solidFill>
                  <a:srgbClr val="B7B7B7"/>
                </a:solidFill>
              </a:rPr>
              <a:t>      CPEs      Requirements Satisfaction      Risks      Verification &amp; Validation      Project Planning      References      Backup    </a:t>
            </a:r>
            <a:endParaRPr sz="1000">
              <a:highlight>
                <a:schemeClr val="lt1"/>
              </a:highlight>
            </a:endParaRPr>
          </a:p>
        </p:txBody>
      </p:sp>
      <p:sp>
        <p:nvSpPr>
          <p:cNvPr id="193" name="Google Shape;193;p22"/>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pic>
        <p:nvPicPr>
          <p:cNvPr id="194" name="Google Shape;194;p22"/>
          <p:cNvPicPr preferRelativeResize="0"/>
          <p:nvPr/>
        </p:nvPicPr>
        <p:blipFill>
          <a:blip r:embed="rId3">
            <a:alphaModFix/>
          </a:blip>
          <a:stretch>
            <a:fillRect/>
          </a:stretch>
        </p:blipFill>
        <p:spPr>
          <a:xfrm>
            <a:off x="3740525" y="856100"/>
            <a:ext cx="4892099" cy="38108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1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Generating Alerts</a:t>
            </a:r>
            <a:endParaRPr/>
          </a:p>
        </p:txBody>
      </p:sp>
      <p:sp>
        <p:nvSpPr>
          <p:cNvPr id="1208" name="Google Shape;1208;p112"/>
          <p:cNvSpPr txBox="1"/>
          <p:nvPr/>
        </p:nvSpPr>
        <p:spPr>
          <a:xfrm>
            <a:off x="903150" y="2940500"/>
            <a:ext cx="7337700" cy="1693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b="1" dirty="0"/>
              <a:t>Process</a:t>
            </a:r>
            <a:endParaRPr b="1" dirty="0"/>
          </a:p>
          <a:p>
            <a:pPr marL="457200" lvl="0" indent="-317500" algn="l" rtl="0">
              <a:spcBef>
                <a:spcPts val="0"/>
              </a:spcBef>
              <a:spcAft>
                <a:spcPts val="0"/>
              </a:spcAft>
              <a:buSzPts val="1400"/>
              <a:buAutoNum type="arabicPeriod"/>
            </a:pPr>
            <a:r>
              <a:rPr lang="en" dirty="0"/>
              <a:t>Conditional Statement to determine if alert needs to be generated</a:t>
            </a:r>
            <a:endParaRPr dirty="0"/>
          </a:p>
          <a:p>
            <a:pPr marL="457200" lvl="0" indent="-317500" algn="l" rtl="0">
              <a:spcBef>
                <a:spcPts val="0"/>
              </a:spcBef>
              <a:spcAft>
                <a:spcPts val="0"/>
              </a:spcAft>
              <a:buSzPts val="1400"/>
              <a:buAutoNum type="arabicPeriod"/>
            </a:pPr>
            <a:r>
              <a:rPr lang="en" dirty="0"/>
              <a:t>Python has Simple Mail Transfer Protocol (SMTP)</a:t>
            </a:r>
            <a:r>
              <a:rPr lang="en" baseline="30000" dirty="0"/>
              <a:t>[32] </a:t>
            </a:r>
            <a:r>
              <a:rPr lang="en" dirty="0"/>
              <a:t>functionality</a:t>
            </a:r>
            <a:endParaRPr dirty="0"/>
          </a:p>
          <a:p>
            <a:pPr marL="914400" lvl="1" indent="-317500" algn="l" rtl="0">
              <a:spcBef>
                <a:spcPts val="0"/>
              </a:spcBef>
              <a:spcAft>
                <a:spcPts val="0"/>
              </a:spcAft>
              <a:buSzPts val="1400"/>
              <a:buAutoNum type="alphaLcPeriod"/>
            </a:pPr>
            <a:r>
              <a:rPr lang="en" dirty="0"/>
              <a:t>Capable of sending alert email to designated recipients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Process satisfies requisite Design Requirements</a:t>
            </a:r>
            <a:endParaRPr dirty="0"/>
          </a:p>
        </p:txBody>
      </p:sp>
      <p:sp>
        <p:nvSpPr>
          <p:cNvPr id="1209" name="Google Shape;1209;p112"/>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210" name="Google Shape;1210;p112"/>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100</a:t>
            </a:fld>
            <a:endParaRPr/>
          </a:p>
        </p:txBody>
      </p:sp>
      <p:graphicFrame>
        <p:nvGraphicFramePr>
          <p:cNvPr id="1211" name="Google Shape;1211;p112"/>
          <p:cNvGraphicFramePr/>
          <p:nvPr/>
        </p:nvGraphicFramePr>
        <p:xfrm>
          <a:off x="952500" y="1198800"/>
          <a:ext cx="7009000" cy="1670200"/>
        </p:xfrm>
        <a:graphic>
          <a:graphicData uri="http://schemas.openxmlformats.org/drawingml/2006/table">
            <a:tbl>
              <a:tblPr>
                <a:noFill/>
                <a:tableStyleId>{543D7239-3DDF-41B7-8C53-F2D600C7B973}</a:tableStyleId>
              </a:tblPr>
              <a:tblGrid>
                <a:gridCol w="737775">
                  <a:extLst>
                    <a:ext uri="{9D8B030D-6E8A-4147-A177-3AD203B41FA5}">
                      <a16:colId xmlns:a16="http://schemas.microsoft.com/office/drawing/2014/main" val="20000"/>
                    </a:ext>
                  </a:extLst>
                </a:gridCol>
                <a:gridCol w="6271225">
                  <a:extLst>
                    <a:ext uri="{9D8B030D-6E8A-4147-A177-3AD203B41FA5}">
                      <a16:colId xmlns:a16="http://schemas.microsoft.com/office/drawing/2014/main" val="20001"/>
                    </a:ext>
                  </a:extLst>
                </a:gridCol>
              </a:tblGrid>
              <a:tr h="417550">
                <a:tc>
                  <a:txBody>
                    <a:bodyPr/>
                    <a:lstStyle/>
                    <a:p>
                      <a:pPr marL="0" lvl="0" indent="0" algn="l" rtl="0">
                        <a:spcBef>
                          <a:spcPts val="0"/>
                        </a:spcBef>
                        <a:spcAft>
                          <a:spcPts val="0"/>
                        </a:spcAft>
                        <a:buClr>
                          <a:schemeClr val="dk1"/>
                        </a:buClr>
                        <a:buSzPts val="1100"/>
                        <a:buFont typeface="Arial"/>
                        <a:buNone/>
                      </a:pPr>
                      <a:r>
                        <a:rPr lang="en">
                          <a:solidFill>
                            <a:schemeClr val="dk1"/>
                          </a:solidFill>
                        </a:rPr>
                        <a:t>DR 3.1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a:solidFill>
                            <a:schemeClr val="dk1"/>
                          </a:solidFill>
                        </a:rPr>
                        <a:t>Alert shall be generated when voltage exceeds 33.6V</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17550">
                <a:tc>
                  <a:txBody>
                    <a:bodyPr/>
                    <a:lstStyle/>
                    <a:p>
                      <a:pPr marL="0" lvl="0" indent="0" algn="l" rtl="0">
                        <a:spcBef>
                          <a:spcPts val="0"/>
                        </a:spcBef>
                        <a:spcAft>
                          <a:spcPts val="0"/>
                        </a:spcAft>
                        <a:buClr>
                          <a:schemeClr val="dk1"/>
                        </a:buClr>
                        <a:buSzPts val="1100"/>
                        <a:buFont typeface="Arial"/>
                        <a:buNone/>
                      </a:pPr>
                      <a:r>
                        <a:rPr lang="en">
                          <a:solidFill>
                            <a:schemeClr val="dk1"/>
                          </a:solidFill>
                        </a:rPr>
                        <a:t>DR 3.2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a:solidFill>
                            <a:schemeClr val="dk1"/>
                          </a:solidFill>
                        </a:rPr>
                        <a:t>Alert shall be generated when voltage drops below 20V</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17550">
                <a:tc>
                  <a:txBody>
                    <a:bodyPr/>
                    <a:lstStyle/>
                    <a:p>
                      <a:pPr marL="0" lvl="0" indent="0" algn="l" rtl="0">
                        <a:spcBef>
                          <a:spcPts val="0"/>
                        </a:spcBef>
                        <a:spcAft>
                          <a:spcPts val="0"/>
                        </a:spcAft>
                        <a:buClr>
                          <a:schemeClr val="dk1"/>
                        </a:buClr>
                        <a:buSzPts val="1100"/>
                        <a:buFont typeface="Arial"/>
                        <a:buNone/>
                      </a:pPr>
                      <a:r>
                        <a:rPr lang="en">
                          <a:solidFill>
                            <a:schemeClr val="dk1"/>
                          </a:solidFill>
                        </a:rPr>
                        <a:t>DR 3.3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a:solidFill>
                            <a:schemeClr val="dk1"/>
                          </a:solidFill>
                        </a:rPr>
                        <a:t>Alert shall be generated when temperature exceeds 20</a:t>
                      </a:r>
                      <a:r>
                        <a:rPr lang="en" baseline="30000">
                          <a:solidFill>
                            <a:schemeClr val="dk1"/>
                          </a:solidFill>
                        </a:rPr>
                        <a:t>o</a:t>
                      </a:r>
                      <a:r>
                        <a:rPr lang="en">
                          <a:solidFill>
                            <a:schemeClr val="dk1"/>
                          </a:solidFill>
                        </a:rPr>
                        <a:t>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17550">
                <a:tc>
                  <a:txBody>
                    <a:bodyPr/>
                    <a:lstStyle/>
                    <a:p>
                      <a:pPr marL="0" lvl="0" indent="0" algn="l" rtl="0">
                        <a:spcBef>
                          <a:spcPts val="0"/>
                        </a:spcBef>
                        <a:spcAft>
                          <a:spcPts val="0"/>
                        </a:spcAft>
                        <a:buClr>
                          <a:schemeClr val="dk1"/>
                        </a:buClr>
                        <a:buSzPts val="1100"/>
                        <a:buFont typeface="Arial"/>
                        <a:buNone/>
                      </a:pPr>
                      <a:r>
                        <a:rPr lang="en">
                          <a:solidFill>
                            <a:schemeClr val="dk1"/>
                          </a:solidFill>
                        </a:rPr>
                        <a:t>DR 3.4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a:solidFill>
                            <a:schemeClr val="dk1"/>
                          </a:solidFill>
                        </a:rPr>
                        <a:t>Alert shall be generated when temperature drops below 0</a:t>
                      </a:r>
                      <a:r>
                        <a:rPr lang="en" baseline="30000">
                          <a:solidFill>
                            <a:schemeClr val="dk1"/>
                          </a:solidFill>
                        </a:rPr>
                        <a:t>o</a:t>
                      </a:r>
                      <a:r>
                        <a:rPr lang="en">
                          <a:solidFill>
                            <a:schemeClr val="dk1"/>
                          </a:solidFill>
                        </a:rPr>
                        <a:t>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1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GUI Requirements</a:t>
            </a:r>
            <a:endParaRPr/>
          </a:p>
        </p:txBody>
      </p:sp>
      <p:graphicFrame>
        <p:nvGraphicFramePr>
          <p:cNvPr id="1217" name="Google Shape;1217;p113"/>
          <p:cNvGraphicFramePr/>
          <p:nvPr/>
        </p:nvGraphicFramePr>
        <p:xfrm>
          <a:off x="1186738" y="1262688"/>
          <a:ext cx="6770525" cy="1325250"/>
        </p:xfrm>
        <a:graphic>
          <a:graphicData uri="http://schemas.openxmlformats.org/drawingml/2006/table">
            <a:tbl>
              <a:tblPr>
                <a:noFill/>
                <a:tableStyleId>{543D7239-3DDF-41B7-8C53-F2D600C7B973}</a:tableStyleId>
              </a:tblPr>
              <a:tblGrid>
                <a:gridCol w="1238575">
                  <a:extLst>
                    <a:ext uri="{9D8B030D-6E8A-4147-A177-3AD203B41FA5}">
                      <a16:colId xmlns:a16="http://schemas.microsoft.com/office/drawing/2014/main" val="20000"/>
                    </a:ext>
                  </a:extLst>
                </a:gridCol>
                <a:gridCol w="5531950">
                  <a:extLst>
                    <a:ext uri="{9D8B030D-6E8A-4147-A177-3AD203B41FA5}">
                      <a16:colId xmlns:a16="http://schemas.microsoft.com/office/drawing/2014/main" val="20001"/>
                    </a:ext>
                  </a:extLst>
                </a:gridCol>
              </a:tblGrid>
              <a:tr h="451625">
                <a:tc>
                  <a:txBody>
                    <a:bodyPr/>
                    <a:lstStyle/>
                    <a:p>
                      <a:pPr marL="0" lvl="0" indent="0" algn="ctr" rtl="0">
                        <a:spcBef>
                          <a:spcPts val="0"/>
                        </a:spcBef>
                        <a:spcAft>
                          <a:spcPts val="0"/>
                        </a:spcAft>
                        <a:buNone/>
                      </a:pPr>
                      <a:r>
                        <a:rPr lang="en"/>
                        <a:t>DR 7.2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rPr>
                        <a:t>Data shall be sent once an hour by default configuration</a:t>
                      </a:r>
                      <a:endParaRPr>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51625">
                <a:tc>
                  <a:txBody>
                    <a:bodyPr/>
                    <a:lstStyle/>
                    <a:p>
                      <a:pPr marL="0" lvl="0" indent="0" algn="ctr" rtl="0">
                        <a:spcBef>
                          <a:spcPts val="0"/>
                        </a:spcBef>
                        <a:spcAft>
                          <a:spcPts val="0"/>
                        </a:spcAft>
                        <a:buNone/>
                      </a:pPr>
                      <a:r>
                        <a:rPr lang="en"/>
                        <a:t>DR 7.2.1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rPr>
                        <a:t>System shall have a configurable transmission frequency option</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000">
                <a:tc>
                  <a:txBody>
                    <a:bodyPr/>
                    <a:lstStyle/>
                    <a:p>
                      <a:pPr marL="0" lvl="0" indent="0" algn="ctr" rtl="0">
                        <a:spcBef>
                          <a:spcPts val="0"/>
                        </a:spcBef>
                        <a:spcAft>
                          <a:spcPts val="0"/>
                        </a:spcAft>
                        <a:buNone/>
                      </a:pPr>
                      <a:r>
                        <a:rPr lang="en"/>
                        <a:t>DR 7.2.1.1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rPr>
                        <a:t>A user interface shall be made to input configuration changes</a:t>
                      </a:r>
                      <a:endParaRPr>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218" name="Google Shape;1218;p113"/>
          <p:cNvSpPr txBox="1"/>
          <p:nvPr/>
        </p:nvSpPr>
        <p:spPr>
          <a:xfrm>
            <a:off x="1003638" y="2902025"/>
            <a:ext cx="7136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rPr>
              <a:t>Our team will create a GUI for the customer to input transmission frequencies into to satisfy the three design requirements above.</a:t>
            </a:r>
            <a:endParaRPr>
              <a:solidFill>
                <a:schemeClr val="dk1"/>
              </a:solidFill>
            </a:endParaRPr>
          </a:p>
        </p:txBody>
      </p:sp>
      <p:sp>
        <p:nvSpPr>
          <p:cNvPr id="1219" name="Google Shape;1219;p113"/>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220" name="Google Shape;1220;p113"/>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101</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1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GUI Creation and Layout</a:t>
            </a:r>
            <a:endParaRPr/>
          </a:p>
        </p:txBody>
      </p:sp>
      <p:sp>
        <p:nvSpPr>
          <p:cNvPr id="1226" name="Google Shape;1226;p1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chemeClr val="dk1"/>
                </a:solidFill>
              </a:rPr>
              <a:t>HTML</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Simple graphics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Implementation of alert system</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Live feed of measurements</a:t>
            </a:r>
            <a:endParaRPr>
              <a:solidFill>
                <a:schemeClr val="dk1"/>
              </a:solidFill>
            </a:endParaRPr>
          </a:p>
        </p:txBody>
      </p:sp>
      <p:sp>
        <p:nvSpPr>
          <p:cNvPr id="1227" name="Google Shape;1227;p114"/>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228" name="Google Shape;1228;p114"/>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102</a:t>
            </a:fld>
            <a:endParaRPr/>
          </a:p>
        </p:txBody>
      </p:sp>
      <p:sp>
        <p:nvSpPr>
          <p:cNvPr id="1229" name="Google Shape;1229;p114"/>
          <p:cNvSpPr/>
          <p:nvPr/>
        </p:nvSpPr>
        <p:spPr>
          <a:xfrm>
            <a:off x="5197225" y="1224525"/>
            <a:ext cx="3093600" cy="2464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14"/>
          <p:cNvSpPr/>
          <p:nvPr/>
        </p:nvSpPr>
        <p:spPr>
          <a:xfrm>
            <a:off x="6951775" y="1875075"/>
            <a:ext cx="1101300" cy="140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1" name="Google Shape;1231;p114"/>
          <p:cNvPicPr preferRelativeResize="0"/>
          <p:nvPr/>
        </p:nvPicPr>
        <p:blipFill>
          <a:blip r:embed="rId3">
            <a:alphaModFix/>
          </a:blip>
          <a:stretch>
            <a:fillRect/>
          </a:stretch>
        </p:blipFill>
        <p:spPr>
          <a:xfrm>
            <a:off x="7640575" y="1290500"/>
            <a:ext cx="355901" cy="220150"/>
          </a:xfrm>
          <a:prstGeom prst="rect">
            <a:avLst/>
          </a:prstGeom>
          <a:noFill/>
          <a:ln>
            <a:noFill/>
          </a:ln>
        </p:spPr>
      </p:pic>
      <p:pic>
        <p:nvPicPr>
          <p:cNvPr id="1232" name="Google Shape;1232;p114"/>
          <p:cNvPicPr preferRelativeResize="0"/>
          <p:nvPr/>
        </p:nvPicPr>
        <p:blipFill>
          <a:blip r:embed="rId4">
            <a:alphaModFix/>
          </a:blip>
          <a:stretch>
            <a:fillRect/>
          </a:stretch>
        </p:blipFill>
        <p:spPr>
          <a:xfrm>
            <a:off x="5274025" y="1299874"/>
            <a:ext cx="636277" cy="178344"/>
          </a:xfrm>
          <a:prstGeom prst="rect">
            <a:avLst/>
          </a:prstGeom>
          <a:noFill/>
          <a:ln>
            <a:noFill/>
          </a:ln>
        </p:spPr>
      </p:pic>
      <p:pic>
        <p:nvPicPr>
          <p:cNvPr id="1233" name="Google Shape;1233;p114"/>
          <p:cNvPicPr preferRelativeResize="0"/>
          <p:nvPr/>
        </p:nvPicPr>
        <p:blipFill>
          <a:blip r:embed="rId5">
            <a:alphaModFix/>
          </a:blip>
          <a:stretch>
            <a:fillRect/>
          </a:stretch>
        </p:blipFill>
        <p:spPr>
          <a:xfrm>
            <a:off x="8029101" y="1299878"/>
            <a:ext cx="185148" cy="178351"/>
          </a:xfrm>
          <a:prstGeom prst="rect">
            <a:avLst/>
          </a:prstGeom>
          <a:noFill/>
          <a:ln>
            <a:noFill/>
          </a:ln>
        </p:spPr>
      </p:pic>
      <p:sp>
        <p:nvSpPr>
          <p:cNvPr id="1234" name="Google Shape;1234;p114"/>
          <p:cNvSpPr/>
          <p:nvPr/>
        </p:nvSpPr>
        <p:spPr>
          <a:xfrm>
            <a:off x="5416375" y="1897800"/>
            <a:ext cx="548700" cy="10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14"/>
          <p:cNvSpPr txBox="1"/>
          <p:nvPr/>
        </p:nvSpPr>
        <p:spPr>
          <a:xfrm>
            <a:off x="5349175" y="1670525"/>
            <a:ext cx="6831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t>Temp Low</a:t>
            </a:r>
            <a:endParaRPr sz="800"/>
          </a:p>
        </p:txBody>
      </p:sp>
      <p:sp>
        <p:nvSpPr>
          <p:cNvPr id="1236" name="Google Shape;1236;p114"/>
          <p:cNvSpPr/>
          <p:nvPr/>
        </p:nvSpPr>
        <p:spPr>
          <a:xfrm>
            <a:off x="6125375" y="1884363"/>
            <a:ext cx="548700" cy="10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14"/>
          <p:cNvSpPr txBox="1"/>
          <p:nvPr/>
        </p:nvSpPr>
        <p:spPr>
          <a:xfrm>
            <a:off x="6058175" y="1657088"/>
            <a:ext cx="6831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t>Temp High</a:t>
            </a:r>
            <a:endParaRPr sz="800"/>
          </a:p>
        </p:txBody>
      </p:sp>
      <p:sp>
        <p:nvSpPr>
          <p:cNvPr id="1238" name="Google Shape;1238;p114"/>
          <p:cNvSpPr/>
          <p:nvPr/>
        </p:nvSpPr>
        <p:spPr>
          <a:xfrm>
            <a:off x="5416375" y="2280500"/>
            <a:ext cx="548700" cy="10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14"/>
          <p:cNvSpPr txBox="1"/>
          <p:nvPr/>
        </p:nvSpPr>
        <p:spPr>
          <a:xfrm>
            <a:off x="5349175" y="2053225"/>
            <a:ext cx="6831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t>Volt Low</a:t>
            </a:r>
            <a:endParaRPr sz="800"/>
          </a:p>
        </p:txBody>
      </p:sp>
      <p:sp>
        <p:nvSpPr>
          <p:cNvPr id="1240" name="Google Shape;1240;p114"/>
          <p:cNvSpPr/>
          <p:nvPr/>
        </p:nvSpPr>
        <p:spPr>
          <a:xfrm>
            <a:off x="6125375" y="2267063"/>
            <a:ext cx="548700" cy="10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14"/>
          <p:cNvSpPr txBox="1"/>
          <p:nvPr/>
        </p:nvSpPr>
        <p:spPr>
          <a:xfrm>
            <a:off x="6058175" y="2039788"/>
            <a:ext cx="6831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t>Volt High</a:t>
            </a:r>
            <a:endParaRPr sz="800"/>
          </a:p>
        </p:txBody>
      </p:sp>
      <p:sp>
        <p:nvSpPr>
          <p:cNvPr id="1242" name="Google Shape;1242;p114"/>
          <p:cNvSpPr/>
          <p:nvPr/>
        </p:nvSpPr>
        <p:spPr>
          <a:xfrm>
            <a:off x="5416375" y="2833250"/>
            <a:ext cx="548700" cy="10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14"/>
          <p:cNvSpPr txBox="1"/>
          <p:nvPr/>
        </p:nvSpPr>
        <p:spPr>
          <a:xfrm>
            <a:off x="5349175" y="2605975"/>
            <a:ext cx="6831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t>Duration</a:t>
            </a:r>
            <a:endParaRPr sz="800"/>
          </a:p>
        </p:txBody>
      </p:sp>
      <p:sp>
        <p:nvSpPr>
          <p:cNvPr id="1244" name="Google Shape;1244;p114"/>
          <p:cNvSpPr/>
          <p:nvPr/>
        </p:nvSpPr>
        <p:spPr>
          <a:xfrm>
            <a:off x="5416375" y="3250475"/>
            <a:ext cx="548700" cy="10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14"/>
          <p:cNvSpPr txBox="1"/>
          <p:nvPr/>
        </p:nvSpPr>
        <p:spPr>
          <a:xfrm>
            <a:off x="5349175" y="3023200"/>
            <a:ext cx="6831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t>Email</a:t>
            </a:r>
            <a:endParaRPr sz="800"/>
          </a:p>
        </p:txBody>
      </p:sp>
      <p:sp>
        <p:nvSpPr>
          <p:cNvPr id="1246" name="Google Shape;1246;p114"/>
          <p:cNvSpPr/>
          <p:nvPr/>
        </p:nvSpPr>
        <p:spPr>
          <a:xfrm rot="10800000">
            <a:off x="5872875" y="2860100"/>
            <a:ext cx="69000" cy="594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7" name="Google Shape;1247;p114"/>
          <p:cNvCxnSpPr/>
          <p:nvPr/>
        </p:nvCxnSpPr>
        <p:spPr>
          <a:xfrm>
            <a:off x="7024325" y="1991775"/>
            <a:ext cx="829200" cy="0"/>
          </a:xfrm>
          <a:prstGeom prst="straightConnector1">
            <a:avLst/>
          </a:prstGeom>
          <a:noFill/>
          <a:ln w="9525" cap="flat" cmpd="sng">
            <a:solidFill>
              <a:schemeClr val="dk1"/>
            </a:solidFill>
            <a:prstDash val="solid"/>
            <a:round/>
            <a:headEnd type="none" w="med" len="med"/>
            <a:tailEnd type="none" w="med" len="med"/>
          </a:ln>
        </p:spPr>
      </p:cxnSp>
      <p:cxnSp>
        <p:nvCxnSpPr>
          <p:cNvPr id="1248" name="Google Shape;1248;p114"/>
          <p:cNvCxnSpPr/>
          <p:nvPr/>
        </p:nvCxnSpPr>
        <p:spPr>
          <a:xfrm>
            <a:off x="7024325" y="2085175"/>
            <a:ext cx="829200" cy="0"/>
          </a:xfrm>
          <a:prstGeom prst="straightConnector1">
            <a:avLst/>
          </a:prstGeom>
          <a:noFill/>
          <a:ln w="9525" cap="flat" cmpd="sng">
            <a:solidFill>
              <a:schemeClr val="dk1"/>
            </a:solidFill>
            <a:prstDash val="solid"/>
            <a:round/>
            <a:headEnd type="none" w="med" len="med"/>
            <a:tailEnd type="none" w="med" len="med"/>
          </a:ln>
        </p:spPr>
      </p:cxnSp>
      <p:cxnSp>
        <p:nvCxnSpPr>
          <p:cNvPr id="1249" name="Google Shape;1249;p114"/>
          <p:cNvCxnSpPr/>
          <p:nvPr/>
        </p:nvCxnSpPr>
        <p:spPr>
          <a:xfrm>
            <a:off x="7024325" y="2193700"/>
            <a:ext cx="829200" cy="0"/>
          </a:xfrm>
          <a:prstGeom prst="straightConnector1">
            <a:avLst/>
          </a:prstGeom>
          <a:noFill/>
          <a:ln w="9525" cap="flat" cmpd="sng">
            <a:solidFill>
              <a:schemeClr val="dk1"/>
            </a:solidFill>
            <a:prstDash val="solid"/>
            <a:round/>
            <a:headEnd type="none" w="med" len="med"/>
            <a:tailEnd type="none" w="med" len="med"/>
          </a:ln>
        </p:spPr>
      </p:cxnSp>
      <p:cxnSp>
        <p:nvCxnSpPr>
          <p:cNvPr id="1250" name="Google Shape;1250;p114"/>
          <p:cNvCxnSpPr/>
          <p:nvPr/>
        </p:nvCxnSpPr>
        <p:spPr>
          <a:xfrm>
            <a:off x="7024325" y="2288275"/>
            <a:ext cx="829200" cy="0"/>
          </a:xfrm>
          <a:prstGeom prst="straightConnector1">
            <a:avLst/>
          </a:prstGeom>
          <a:noFill/>
          <a:ln w="9525" cap="flat" cmpd="sng">
            <a:solidFill>
              <a:schemeClr val="dk1"/>
            </a:solidFill>
            <a:prstDash val="solid"/>
            <a:round/>
            <a:headEnd type="none" w="med" len="med"/>
            <a:tailEnd type="none" w="med" len="med"/>
          </a:ln>
        </p:spPr>
      </p:cxnSp>
      <p:cxnSp>
        <p:nvCxnSpPr>
          <p:cNvPr id="1251" name="Google Shape;1251;p114"/>
          <p:cNvCxnSpPr/>
          <p:nvPr/>
        </p:nvCxnSpPr>
        <p:spPr>
          <a:xfrm>
            <a:off x="7024325" y="2415350"/>
            <a:ext cx="829200" cy="0"/>
          </a:xfrm>
          <a:prstGeom prst="straightConnector1">
            <a:avLst/>
          </a:prstGeom>
          <a:noFill/>
          <a:ln w="9525" cap="flat" cmpd="sng">
            <a:solidFill>
              <a:schemeClr val="dk1"/>
            </a:solidFill>
            <a:prstDash val="solid"/>
            <a:round/>
            <a:headEnd type="none" w="med" len="med"/>
            <a:tailEnd type="none" w="med" len="med"/>
          </a:ln>
        </p:spPr>
      </p:cxnSp>
      <p:cxnSp>
        <p:nvCxnSpPr>
          <p:cNvPr id="1252" name="Google Shape;1252;p114"/>
          <p:cNvCxnSpPr/>
          <p:nvPr/>
        </p:nvCxnSpPr>
        <p:spPr>
          <a:xfrm>
            <a:off x="7024325" y="2531150"/>
            <a:ext cx="829200" cy="0"/>
          </a:xfrm>
          <a:prstGeom prst="straightConnector1">
            <a:avLst/>
          </a:prstGeom>
          <a:noFill/>
          <a:ln w="9525" cap="flat" cmpd="sng">
            <a:solidFill>
              <a:schemeClr val="dk1"/>
            </a:solidFill>
            <a:prstDash val="solid"/>
            <a:round/>
            <a:headEnd type="none" w="med" len="med"/>
            <a:tailEnd type="none" w="med" len="med"/>
          </a:ln>
        </p:spPr>
      </p:cxnSp>
      <p:cxnSp>
        <p:nvCxnSpPr>
          <p:cNvPr id="1253" name="Google Shape;1253;p114"/>
          <p:cNvCxnSpPr/>
          <p:nvPr/>
        </p:nvCxnSpPr>
        <p:spPr>
          <a:xfrm>
            <a:off x="7024325" y="2617263"/>
            <a:ext cx="829200" cy="0"/>
          </a:xfrm>
          <a:prstGeom prst="straightConnector1">
            <a:avLst/>
          </a:prstGeom>
          <a:noFill/>
          <a:ln w="9525" cap="flat" cmpd="sng">
            <a:solidFill>
              <a:schemeClr val="dk1"/>
            </a:solidFill>
            <a:prstDash val="solid"/>
            <a:round/>
            <a:headEnd type="none" w="med" len="med"/>
            <a:tailEnd type="none" w="med" len="med"/>
          </a:ln>
        </p:spPr>
      </p:cxnSp>
      <p:cxnSp>
        <p:nvCxnSpPr>
          <p:cNvPr id="1254" name="Google Shape;1254;p114"/>
          <p:cNvCxnSpPr/>
          <p:nvPr/>
        </p:nvCxnSpPr>
        <p:spPr>
          <a:xfrm>
            <a:off x="7024325" y="2710663"/>
            <a:ext cx="829200" cy="0"/>
          </a:xfrm>
          <a:prstGeom prst="straightConnector1">
            <a:avLst/>
          </a:prstGeom>
          <a:noFill/>
          <a:ln w="9525" cap="flat" cmpd="sng">
            <a:solidFill>
              <a:schemeClr val="dk1"/>
            </a:solidFill>
            <a:prstDash val="solid"/>
            <a:round/>
            <a:headEnd type="none" w="med" len="med"/>
            <a:tailEnd type="none" w="med" len="med"/>
          </a:ln>
        </p:spPr>
      </p:cxnSp>
      <p:cxnSp>
        <p:nvCxnSpPr>
          <p:cNvPr id="1255" name="Google Shape;1255;p114"/>
          <p:cNvCxnSpPr/>
          <p:nvPr/>
        </p:nvCxnSpPr>
        <p:spPr>
          <a:xfrm>
            <a:off x="7024325" y="2819188"/>
            <a:ext cx="829200" cy="0"/>
          </a:xfrm>
          <a:prstGeom prst="straightConnector1">
            <a:avLst/>
          </a:prstGeom>
          <a:noFill/>
          <a:ln w="9525" cap="flat" cmpd="sng">
            <a:solidFill>
              <a:schemeClr val="dk1"/>
            </a:solidFill>
            <a:prstDash val="solid"/>
            <a:round/>
            <a:headEnd type="none" w="med" len="med"/>
            <a:tailEnd type="none" w="med" len="med"/>
          </a:ln>
        </p:spPr>
      </p:cxnSp>
      <p:cxnSp>
        <p:nvCxnSpPr>
          <p:cNvPr id="1256" name="Google Shape;1256;p114"/>
          <p:cNvCxnSpPr/>
          <p:nvPr/>
        </p:nvCxnSpPr>
        <p:spPr>
          <a:xfrm>
            <a:off x="7024325" y="2946263"/>
            <a:ext cx="829200" cy="0"/>
          </a:xfrm>
          <a:prstGeom prst="straightConnector1">
            <a:avLst/>
          </a:prstGeom>
          <a:noFill/>
          <a:ln w="9525" cap="flat" cmpd="sng">
            <a:solidFill>
              <a:schemeClr val="dk1"/>
            </a:solidFill>
            <a:prstDash val="solid"/>
            <a:round/>
            <a:headEnd type="none" w="med" len="med"/>
            <a:tailEnd type="none" w="med" len="med"/>
          </a:ln>
        </p:spPr>
      </p:cxnSp>
      <p:cxnSp>
        <p:nvCxnSpPr>
          <p:cNvPr id="1257" name="Google Shape;1257;p114"/>
          <p:cNvCxnSpPr/>
          <p:nvPr/>
        </p:nvCxnSpPr>
        <p:spPr>
          <a:xfrm>
            <a:off x="7024325" y="3050288"/>
            <a:ext cx="829200" cy="0"/>
          </a:xfrm>
          <a:prstGeom prst="straightConnector1">
            <a:avLst/>
          </a:prstGeom>
          <a:noFill/>
          <a:ln w="9525" cap="flat" cmpd="sng">
            <a:solidFill>
              <a:schemeClr val="dk1"/>
            </a:solidFill>
            <a:prstDash val="solid"/>
            <a:round/>
            <a:headEnd type="none" w="med" len="med"/>
            <a:tailEnd type="none" w="med" len="med"/>
          </a:ln>
        </p:spPr>
      </p:cxnSp>
      <p:cxnSp>
        <p:nvCxnSpPr>
          <p:cNvPr id="1258" name="Google Shape;1258;p114"/>
          <p:cNvCxnSpPr/>
          <p:nvPr/>
        </p:nvCxnSpPr>
        <p:spPr>
          <a:xfrm>
            <a:off x="7024325" y="3156638"/>
            <a:ext cx="829200" cy="0"/>
          </a:xfrm>
          <a:prstGeom prst="straightConnector1">
            <a:avLst/>
          </a:prstGeom>
          <a:noFill/>
          <a:ln w="9525" cap="flat" cmpd="sng">
            <a:solidFill>
              <a:schemeClr val="dk1"/>
            </a:solidFill>
            <a:prstDash val="solid"/>
            <a:round/>
            <a:headEnd type="none" w="med" len="med"/>
            <a:tailEnd type="none" w="med" len="med"/>
          </a:ln>
        </p:spPr>
      </p:cxnSp>
      <p:sp>
        <p:nvSpPr>
          <p:cNvPr id="1259" name="Google Shape;1259;p114"/>
          <p:cNvSpPr/>
          <p:nvPr/>
        </p:nvSpPr>
        <p:spPr>
          <a:xfrm>
            <a:off x="7880300" y="2155275"/>
            <a:ext cx="62400" cy="59400"/>
          </a:xfrm>
          <a:prstGeom prst="star5">
            <a:avLst>
              <a:gd name="adj" fmla="val 19098"/>
              <a:gd name="hf" fmla="val 105146"/>
              <a:gd name="vf" fmla="val 110557"/>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1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Battery Selection</a:t>
            </a:r>
            <a:endParaRPr/>
          </a:p>
        </p:txBody>
      </p:sp>
      <p:graphicFrame>
        <p:nvGraphicFramePr>
          <p:cNvPr id="1265" name="Google Shape;1265;p115"/>
          <p:cNvGraphicFramePr/>
          <p:nvPr/>
        </p:nvGraphicFramePr>
        <p:xfrm>
          <a:off x="729475" y="1228975"/>
          <a:ext cx="7742975" cy="1234720"/>
        </p:xfrm>
        <a:graphic>
          <a:graphicData uri="http://schemas.openxmlformats.org/drawingml/2006/table">
            <a:tbl>
              <a:tblPr>
                <a:noFill/>
                <a:tableStyleId>{543D7239-3DDF-41B7-8C53-F2D600C7B973}</a:tableStyleId>
              </a:tblPr>
              <a:tblGrid>
                <a:gridCol w="831675">
                  <a:extLst>
                    <a:ext uri="{9D8B030D-6E8A-4147-A177-3AD203B41FA5}">
                      <a16:colId xmlns:a16="http://schemas.microsoft.com/office/drawing/2014/main" val="20000"/>
                    </a:ext>
                  </a:extLst>
                </a:gridCol>
                <a:gridCol w="6911300">
                  <a:extLst>
                    <a:ext uri="{9D8B030D-6E8A-4147-A177-3AD203B41FA5}">
                      <a16:colId xmlns:a16="http://schemas.microsoft.com/office/drawing/2014/main" val="20001"/>
                    </a:ext>
                  </a:extLst>
                </a:gridCol>
              </a:tblGrid>
              <a:tr h="442300">
                <a:tc>
                  <a:txBody>
                    <a:bodyPr/>
                    <a:lstStyle/>
                    <a:p>
                      <a:pPr marL="0" lvl="0" indent="0" algn="ctr" rtl="0">
                        <a:spcBef>
                          <a:spcPts val="0"/>
                        </a:spcBef>
                        <a:spcAft>
                          <a:spcPts val="0"/>
                        </a:spcAft>
                        <a:buNone/>
                      </a:pPr>
                      <a:r>
                        <a:rPr lang="en"/>
                        <a:t>DR 4.1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System shall survive dry nitrogen purging at room temperature and a pressure of 2psi</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t>DR 4.2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System shall remain intact during vacuum and heat sealing process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t>DR 6.1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External battery shall operate for one year without charging</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266" name="Google Shape;1266;p115"/>
          <p:cNvSpPr txBox="1"/>
          <p:nvPr/>
        </p:nvSpPr>
        <p:spPr>
          <a:xfrm>
            <a:off x="903300" y="2996900"/>
            <a:ext cx="7337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Selected Battery: </a:t>
            </a:r>
            <a:r>
              <a:rPr lang="en" u="sng">
                <a:solidFill>
                  <a:schemeClr val="hlink"/>
                </a:solidFill>
                <a:hlinkClick r:id="rId3"/>
              </a:rPr>
              <a:t>10Ah makerfocus lipo battery</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Battery has required capacity for one year of continuous operation</a:t>
            </a:r>
            <a:endParaRPr/>
          </a:p>
          <a:p>
            <a:pPr marL="457200" lvl="0" indent="-317500" algn="l" rtl="0">
              <a:spcBef>
                <a:spcPts val="0"/>
              </a:spcBef>
              <a:spcAft>
                <a:spcPts val="0"/>
              </a:spcAft>
              <a:buSzPts val="1400"/>
              <a:buChar char="●"/>
            </a:pPr>
            <a:r>
              <a:rPr lang="en"/>
              <a:t>Battery is durable which makes it more likely to survive the sealing/bagging process</a:t>
            </a:r>
            <a:endParaRPr/>
          </a:p>
          <a:p>
            <a:pPr marL="0" lvl="0" indent="0" algn="l" rtl="0">
              <a:spcBef>
                <a:spcPts val="0"/>
              </a:spcBef>
              <a:spcAft>
                <a:spcPts val="0"/>
              </a:spcAft>
              <a:buNone/>
            </a:pPr>
            <a:endParaRPr/>
          </a:p>
        </p:txBody>
      </p:sp>
      <p:sp>
        <p:nvSpPr>
          <p:cNvPr id="1267" name="Google Shape;1267;p115"/>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268" name="Google Shape;1268;p115"/>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103</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Google Shape;1273;p116"/>
          <p:cNvSpPr txBox="1">
            <a:spLocks noGrp="1"/>
          </p:cNvSpPr>
          <p:nvPr>
            <p:ph type="title"/>
          </p:nvPr>
        </p:nvSpPr>
        <p:spPr>
          <a:xfrm>
            <a:off x="311700" y="0"/>
            <a:ext cx="8520600" cy="53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Processor Selection</a:t>
            </a:r>
            <a:endParaRPr/>
          </a:p>
        </p:txBody>
      </p:sp>
      <p:pic>
        <p:nvPicPr>
          <p:cNvPr id="1274" name="Google Shape;1274;p116"/>
          <p:cNvPicPr preferRelativeResize="0"/>
          <p:nvPr/>
        </p:nvPicPr>
        <p:blipFill>
          <a:blip r:embed="rId3">
            <a:alphaModFix/>
          </a:blip>
          <a:stretch>
            <a:fillRect/>
          </a:stretch>
        </p:blipFill>
        <p:spPr>
          <a:xfrm>
            <a:off x="1377163" y="582725"/>
            <a:ext cx="6389675" cy="2104499"/>
          </a:xfrm>
          <a:prstGeom prst="rect">
            <a:avLst/>
          </a:prstGeom>
          <a:noFill/>
          <a:ln>
            <a:noFill/>
          </a:ln>
        </p:spPr>
      </p:pic>
      <p:pic>
        <p:nvPicPr>
          <p:cNvPr id="1275" name="Google Shape;1275;p116"/>
          <p:cNvPicPr preferRelativeResize="0"/>
          <p:nvPr/>
        </p:nvPicPr>
        <p:blipFill>
          <a:blip r:embed="rId4">
            <a:alphaModFix/>
          </a:blip>
          <a:stretch>
            <a:fillRect/>
          </a:stretch>
        </p:blipFill>
        <p:spPr>
          <a:xfrm>
            <a:off x="1120475" y="2687213"/>
            <a:ext cx="6903043" cy="1386650"/>
          </a:xfrm>
          <a:prstGeom prst="rect">
            <a:avLst/>
          </a:prstGeom>
          <a:noFill/>
          <a:ln>
            <a:noFill/>
          </a:ln>
        </p:spPr>
      </p:pic>
      <p:graphicFrame>
        <p:nvGraphicFramePr>
          <p:cNvPr id="1276" name="Google Shape;1276;p116"/>
          <p:cNvGraphicFramePr/>
          <p:nvPr/>
        </p:nvGraphicFramePr>
        <p:xfrm>
          <a:off x="1113863" y="4125275"/>
          <a:ext cx="6916275" cy="658308"/>
        </p:xfrm>
        <a:graphic>
          <a:graphicData uri="http://schemas.openxmlformats.org/drawingml/2006/table">
            <a:tbl>
              <a:tblPr>
                <a:noFill/>
                <a:tableStyleId>{543D7239-3DDF-41B7-8C53-F2D600C7B973}</a:tableStyleId>
              </a:tblPr>
              <a:tblGrid>
                <a:gridCol w="1486125">
                  <a:extLst>
                    <a:ext uri="{9D8B030D-6E8A-4147-A177-3AD203B41FA5}">
                      <a16:colId xmlns:a16="http://schemas.microsoft.com/office/drawing/2014/main" val="20000"/>
                    </a:ext>
                  </a:extLst>
                </a:gridCol>
                <a:gridCol w="1900675">
                  <a:extLst>
                    <a:ext uri="{9D8B030D-6E8A-4147-A177-3AD203B41FA5}">
                      <a16:colId xmlns:a16="http://schemas.microsoft.com/office/drawing/2014/main" val="20001"/>
                    </a:ext>
                  </a:extLst>
                </a:gridCol>
                <a:gridCol w="1025500">
                  <a:extLst>
                    <a:ext uri="{9D8B030D-6E8A-4147-A177-3AD203B41FA5}">
                      <a16:colId xmlns:a16="http://schemas.microsoft.com/office/drawing/2014/main" val="20002"/>
                    </a:ext>
                  </a:extLst>
                </a:gridCol>
                <a:gridCol w="994825">
                  <a:extLst>
                    <a:ext uri="{9D8B030D-6E8A-4147-A177-3AD203B41FA5}">
                      <a16:colId xmlns:a16="http://schemas.microsoft.com/office/drawing/2014/main" val="20003"/>
                    </a:ext>
                  </a:extLst>
                </a:gridCol>
                <a:gridCol w="1509150">
                  <a:extLst>
                    <a:ext uri="{9D8B030D-6E8A-4147-A177-3AD203B41FA5}">
                      <a16:colId xmlns:a16="http://schemas.microsoft.com/office/drawing/2014/main" val="20004"/>
                    </a:ext>
                  </a:extLst>
                </a:gridCol>
              </a:tblGrid>
              <a:tr h="0">
                <a:tc>
                  <a:txBody>
                    <a:bodyPr/>
                    <a:lstStyle/>
                    <a:p>
                      <a:pPr marL="0" lvl="0" indent="0" algn="ctr" rtl="0">
                        <a:lnSpc>
                          <a:spcPct val="80000"/>
                        </a:lnSpc>
                        <a:spcBef>
                          <a:spcPts val="0"/>
                        </a:spcBef>
                        <a:spcAft>
                          <a:spcPts val="0"/>
                        </a:spcAft>
                        <a:buNone/>
                      </a:pPr>
                      <a:r>
                        <a:rPr lang="en" sz="1200"/>
                        <a:t>Chosen Processor</a:t>
                      </a:r>
                      <a:endParaRPr sz="1200"/>
                    </a:p>
                  </a:txBody>
                  <a:tcPr marL="91425" marR="91425" marT="91425" marB="91425">
                    <a:solidFill>
                      <a:schemeClr val="lt1"/>
                    </a:solidFill>
                  </a:tcPr>
                </a:tc>
                <a:tc>
                  <a:txBody>
                    <a:bodyPr/>
                    <a:lstStyle/>
                    <a:p>
                      <a:pPr marL="0" lvl="0" indent="0" algn="ctr" rtl="0">
                        <a:lnSpc>
                          <a:spcPct val="80000"/>
                        </a:lnSpc>
                        <a:spcBef>
                          <a:spcPts val="0"/>
                        </a:spcBef>
                        <a:spcAft>
                          <a:spcPts val="0"/>
                        </a:spcAft>
                        <a:buNone/>
                      </a:pPr>
                      <a:r>
                        <a:rPr lang="en" sz="1200"/>
                        <a:t>Idle Power Consumption</a:t>
                      </a:r>
                      <a:endParaRPr sz="1200"/>
                    </a:p>
                  </a:txBody>
                  <a:tcPr marL="91425" marR="91425" marT="91425" marB="91425">
                    <a:solidFill>
                      <a:schemeClr val="lt1"/>
                    </a:solidFill>
                  </a:tcPr>
                </a:tc>
                <a:tc>
                  <a:txBody>
                    <a:bodyPr/>
                    <a:lstStyle/>
                    <a:p>
                      <a:pPr marL="0" lvl="0" indent="0" algn="ctr" rtl="0">
                        <a:lnSpc>
                          <a:spcPct val="80000"/>
                        </a:lnSpc>
                        <a:spcBef>
                          <a:spcPts val="0"/>
                        </a:spcBef>
                        <a:spcAft>
                          <a:spcPts val="0"/>
                        </a:spcAft>
                        <a:buNone/>
                      </a:pPr>
                      <a:r>
                        <a:rPr lang="en" sz="1200"/>
                        <a:t>Cost</a:t>
                      </a:r>
                      <a:endParaRPr sz="1200"/>
                    </a:p>
                  </a:txBody>
                  <a:tcPr marL="91425" marR="91425" marT="91425" marB="91425">
                    <a:lnB w="9525" cap="flat" cmpd="sng">
                      <a:solidFill>
                        <a:srgbClr val="9E9E9E"/>
                      </a:solidFill>
                      <a:prstDash val="solid"/>
                      <a:round/>
                      <a:headEnd type="none" w="sm" len="sm"/>
                      <a:tailEnd type="none" w="sm" len="sm"/>
                    </a:lnB>
                    <a:solidFill>
                      <a:schemeClr val="lt1"/>
                    </a:solidFill>
                  </a:tcPr>
                </a:tc>
                <a:tc>
                  <a:txBody>
                    <a:bodyPr/>
                    <a:lstStyle/>
                    <a:p>
                      <a:pPr marL="0" lvl="0" indent="0" algn="ctr" rtl="0">
                        <a:lnSpc>
                          <a:spcPct val="80000"/>
                        </a:lnSpc>
                        <a:spcBef>
                          <a:spcPts val="0"/>
                        </a:spcBef>
                        <a:spcAft>
                          <a:spcPts val="0"/>
                        </a:spcAft>
                        <a:buNone/>
                      </a:pPr>
                      <a:r>
                        <a:rPr lang="en" sz="1200"/>
                        <a:t>RAM</a:t>
                      </a:r>
                      <a:endParaRPr sz="1200"/>
                    </a:p>
                  </a:txBody>
                  <a:tcPr marL="91425" marR="91425" marT="91425" marB="91425">
                    <a:solidFill>
                      <a:schemeClr val="lt1"/>
                    </a:solidFill>
                  </a:tcPr>
                </a:tc>
                <a:tc>
                  <a:txBody>
                    <a:bodyPr/>
                    <a:lstStyle/>
                    <a:p>
                      <a:pPr marL="0" lvl="0" indent="0" algn="ctr" rtl="0">
                        <a:lnSpc>
                          <a:spcPct val="80000"/>
                        </a:lnSpc>
                        <a:spcBef>
                          <a:spcPts val="0"/>
                        </a:spcBef>
                        <a:spcAft>
                          <a:spcPts val="0"/>
                        </a:spcAft>
                        <a:buNone/>
                      </a:pPr>
                      <a:r>
                        <a:rPr lang="en" sz="1200"/>
                        <a:t>BLE Compatible?</a:t>
                      </a:r>
                      <a:endParaRPr sz="1200"/>
                    </a:p>
                  </a:txBody>
                  <a:tcPr marL="91425" marR="91425" marT="91425" marB="91425">
                    <a:solidFill>
                      <a:schemeClr val="lt1"/>
                    </a:solidFill>
                  </a:tcPr>
                </a:tc>
                <a:extLst>
                  <a:ext uri="{0D108BD9-81ED-4DB2-BD59-A6C34878D82A}">
                    <a16:rowId xmlns:a16="http://schemas.microsoft.com/office/drawing/2014/main" val="10000"/>
                  </a:ext>
                </a:extLst>
              </a:tr>
              <a:tr h="256075">
                <a:tc>
                  <a:txBody>
                    <a:bodyPr/>
                    <a:lstStyle/>
                    <a:p>
                      <a:pPr marL="0" lvl="0" indent="0" algn="ctr" rtl="0">
                        <a:lnSpc>
                          <a:spcPct val="80000"/>
                        </a:lnSpc>
                        <a:spcBef>
                          <a:spcPts val="0"/>
                        </a:spcBef>
                        <a:spcAft>
                          <a:spcPts val="0"/>
                        </a:spcAft>
                        <a:buNone/>
                      </a:pPr>
                      <a:r>
                        <a:rPr lang="en" sz="1200"/>
                        <a:t>nRF52840</a:t>
                      </a:r>
                      <a:r>
                        <a:rPr lang="en" sz="1200" baseline="30000"/>
                        <a:t>[5]</a:t>
                      </a:r>
                      <a:endParaRPr sz="1200" baseline="300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200"/>
                        <a:t>1.5 μA </a:t>
                      </a:r>
                      <a:endParaRPr sz="1200"/>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200"/>
                        <a:t>$10-13</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200"/>
                        <a:t>256 KB</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200"/>
                        <a:t>Yes</a:t>
                      </a:r>
                      <a:endParaRPr sz="1200"/>
                    </a:p>
                  </a:txBody>
                  <a:tcPr marL="91425" marR="91425" marT="91425" marB="91425">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277" name="Google Shape;1277;p116"/>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278" name="Google Shape;1278;p116"/>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104</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117"/>
          <p:cNvSpPr txBox="1">
            <a:spLocks noGrp="1"/>
          </p:cNvSpPr>
          <p:nvPr>
            <p:ph type="title"/>
          </p:nvPr>
        </p:nvSpPr>
        <p:spPr>
          <a:xfrm>
            <a:off x="5075825" y="183850"/>
            <a:ext cx="2040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nRF52840</a:t>
            </a:r>
            <a:r>
              <a:rPr lang="en" baseline="30000"/>
              <a:t>[5]</a:t>
            </a:r>
            <a:endParaRPr/>
          </a:p>
        </p:txBody>
      </p:sp>
      <p:pic>
        <p:nvPicPr>
          <p:cNvPr id="1284" name="Google Shape;1284;p117"/>
          <p:cNvPicPr preferRelativeResize="0"/>
          <p:nvPr/>
        </p:nvPicPr>
        <p:blipFill>
          <a:blip r:embed="rId3">
            <a:alphaModFix/>
          </a:blip>
          <a:stretch>
            <a:fillRect/>
          </a:stretch>
        </p:blipFill>
        <p:spPr>
          <a:xfrm>
            <a:off x="4537275" y="904875"/>
            <a:ext cx="3333750" cy="3333750"/>
          </a:xfrm>
          <a:prstGeom prst="rect">
            <a:avLst/>
          </a:prstGeom>
          <a:noFill/>
          <a:ln>
            <a:noFill/>
          </a:ln>
        </p:spPr>
      </p:pic>
      <p:pic>
        <p:nvPicPr>
          <p:cNvPr id="1285" name="Google Shape;1285;p117"/>
          <p:cNvPicPr preferRelativeResize="0"/>
          <p:nvPr/>
        </p:nvPicPr>
        <p:blipFill>
          <a:blip r:embed="rId4">
            <a:alphaModFix/>
          </a:blip>
          <a:stretch>
            <a:fillRect/>
          </a:stretch>
        </p:blipFill>
        <p:spPr>
          <a:xfrm>
            <a:off x="0" y="0"/>
            <a:ext cx="3243767" cy="4809750"/>
          </a:xfrm>
          <a:prstGeom prst="rect">
            <a:avLst/>
          </a:prstGeom>
          <a:noFill/>
          <a:ln>
            <a:noFill/>
          </a:ln>
        </p:spPr>
      </p:pic>
      <p:sp>
        <p:nvSpPr>
          <p:cNvPr id="1286" name="Google Shape;1286;p117"/>
          <p:cNvSpPr txBox="1"/>
          <p:nvPr/>
        </p:nvSpPr>
        <p:spPr>
          <a:xfrm>
            <a:off x="5937900" y="4386950"/>
            <a:ext cx="1296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5"/>
              </a:rPr>
              <a:t>Link to datasheet</a:t>
            </a:r>
            <a:endParaRPr sz="1100"/>
          </a:p>
        </p:txBody>
      </p:sp>
      <p:sp>
        <p:nvSpPr>
          <p:cNvPr id="1287" name="Google Shape;1287;p117"/>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288" name="Google Shape;1288;p117"/>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105</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118"/>
          <p:cNvSpPr txBox="1">
            <a:spLocks noGrp="1"/>
          </p:cNvSpPr>
          <p:nvPr>
            <p:ph type="title"/>
          </p:nvPr>
        </p:nvSpPr>
        <p:spPr>
          <a:xfrm>
            <a:off x="311700" y="-12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 Mitigation Table</a:t>
            </a:r>
            <a:endParaRPr/>
          </a:p>
        </p:txBody>
      </p:sp>
      <p:graphicFrame>
        <p:nvGraphicFramePr>
          <p:cNvPr id="1294" name="Google Shape;1294;p118"/>
          <p:cNvGraphicFramePr/>
          <p:nvPr/>
        </p:nvGraphicFramePr>
        <p:xfrm>
          <a:off x="90450" y="481800"/>
          <a:ext cx="8963075" cy="4327950"/>
        </p:xfrm>
        <a:graphic>
          <a:graphicData uri="http://schemas.openxmlformats.org/drawingml/2006/table">
            <a:tbl>
              <a:tblPr>
                <a:noFill/>
                <a:tableStyleId>{543D7239-3DDF-41B7-8C53-F2D600C7B973}</a:tableStyleId>
              </a:tblPr>
              <a:tblGrid>
                <a:gridCol w="698600">
                  <a:extLst>
                    <a:ext uri="{9D8B030D-6E8A-4147-A177-3AD203B41FA5}">
                      <a16:colId xmlns:a16="http://schemas.microsoft.com/office/drawing/2014/main" val="20000"/>
                    </a:ext>
                  </a:extLst>
                </a:gridCol>
                <a:gridCol w="1712825">
                  <a:extLst>
                    <a:ext uri="{9D8B030D-6E8A-4147-A177-3AD203B41FA5}">
                      <a16:colId xmlns:a16="http://schemas.microsoft.com/office/drawing/2014/main" val="20001"/>
                    </a:ext>
                  </a:extLst>
                </a:gridCol>
                <a:gridCol w="2705375">
                  <a:extLst>
                    <a:ext uri="{9D8B030D-6E8A-4147-A177-3AD203B41FA5}">
                      <a16:colId xmlns:a16="http://schemas.microsoft.com/office/drawing/2014/main" val="20002"/>
                    </a:ext>
                  </a:extLst>
                </a:gridCol>
                <a:gridCol w="3846275">
                  <a:extLst>
                    <a:ext uri="{9D8B030D-6E8A-4147-A177-3AD203B41FA5}">
                      <a16:colId xmlns:a16="http://schemas.microsoft.com/office/drawing/2014/main" val="20003"/>
                    </a:ext>
                  </a:extLst>
                </a:gridCol>
              </a:tblGrid>
              <a:tr h="309125">
                <a:tc>
                  <a:txBody>
                    <a:bodyPr/>
                    <a:lstStyle/>
                    <a:p>
                      <a:pPr marL="0" lvl="0" indent="0" algn="ctr" rtl="0">
                        <a:lnSpc>
                          <a:spcPct val="100000"/>
                        </a:lnSpc>
                        <a:spcBef>
                          <a:spcPts val="0"/>
                        </a:spcBef>
                        <a:spcAft>
                          <a:spcPts val="0"/>
                        </a:spcAft>
                        <a:buNone/>
                      </a:pPr>
                      <a:r>
                        <a:rPr lang="en" sz="1000"/>
                        <a:t>Risk ID</a:t>
                      </a:r>
                      <a:endParaRPr sz="1000"/>
                    </a:p>
                  </a:txBody>
                  <a:tcPr marL="91425" marR="91425" marT="91425" marB="91425"/>
                </a:tc>
                <a:tc>
                  <a:txBody>
                    <a:bodyPr/>
                    <a:lstStyle/>
                    <a:p>
                      <a:pPr marL="0" lvl="0" indent="0" algn="ctr" rtl="0">
                        <a:lnSpc>
                          <a:spcPct val="100000"/>
                        </a:lnSpc>
                        <a:spcBef>
                          <a:spcPts val="0"/>
                        </a:spcBef>
                        <a:spcAft>
                          <a:spcPts val="0"/>
                        </a:spcAft>
                        <a:buNone/>
                      </a:pPr>
                      <a:r>
                        <a:rPr lang="en" sz="1000"/>
                        <a:t>Risk</a:t>
                      </a:r>
                      <a:endParaRPr sz="1000"/>
                    </a:p>
                  </a:txBody>
                  <a:tcPr marL="91425" marR="91425" marT="91425" marB="91425"/>
                </a:tc>
                <a:tc>
                  <a:txBody>
                    <a:bodyPr/>
                    <a:lstStyle/>
                    <a:p>
                      <a:pPr marL="0" lvl="0" indent="0" algn="ctr" rtl="0">
                        <a:lnSpc>
                          <a:spcPct val="100000"/>
                        </a:lnSpc>
                        <a:spcBef>
                          <a:spcPts val="0"/>
                        </a:spcBef>
                        <a:spcAft>
                          <a:spcPts val="0"/>
                        </a:spcAft>
                        <a:buNone/>
                      </a:pPr>
                      <a:r>
                        <a:rPr lang="en" sz="1000"/>
                        <a:t>Mitigation Strategy</a:t>
                      </a:r>
                      <a:endParaRPr sz="1000"/>
                    </a:p>
                  </a:txBody>
                  <a:tcPr marL="91425" marR="91425" marT="91425" marB="91425"/>
                </a:tc>
                <a:tc>
                  <a:txBody>
                    <a:bodyPr/>
                    <a:lstStyle/>
                    <a:p>
                      <a:pPr marL="0" lvl="0" indent="0" algn="ctr" rtl="0">
                        <a:lnSpc>
                          <a:spcPct val="100000"/>
                        </a:lnSpc>
                        <a:spcBef>
                          <a:spcPts val="0"/>
                        </a:spcBef>
                        <a:spcAft>
                          <a:spcPts val="0"/>
                        </a:spcAft>
                        <a:buNone/>
                      </a:pPr>
                      <a:r>
                        <a:rPr lang="en" sz="1000"/>
                        <a:t>Outcome</a:t>
                      </a:r>
                      <a:endParaRPr sz="1000"/>
                    </a:p>
                  </a:txBody>
                  <a:tcPr marL="91425" marR="91425" marT="91425" marB="91425"/>
                </a:tc>
                <a:extLst>
                  <a:ext uri="{0D108BD9-81ED-4DB2-BD59-A6C34878D82A}">
                    <a16:rowId xmlns:a16="http://schemas.microsoft.com/office/drawing/2014/main" val="10000"/>
                  </a:ext>
                </a:extLst>
              </a:tr>
              <a:tr h="511775">
                <a:tc>
                  <a:txBody>
                    <a:bodyPr/>
                    <a:lstStyle/>
                    <a:p>
                      <a:pPr marL="0" lvl="0" indent="0" algn="ctr" rtl="0">
                        <a:lnSpc>
                          <a:spcPct val="100000"/>
                        </a:lnSpc>
                        <a:spcBef>
                          <a:spcPts val="0"/>
                        </a:spcBef>
                        <a:spcAft>
                          <a:spcPts val="0"/>
                        </a:spcAft>
                        <a:buNone/>
                      </a:pPr>
                      <a:r>
                        <a:rPr lang="en" sz="1000"/>
                        <a:t>1</a:t>
                      </a:r>
                      <a:endParaRPr sz="1000"/>
                    </a:p>
                  </a:txBody>
                  <a:tcPr marL="91425" marR="91425" marT="91425" marB="91425"/>
                </a:tc>
                <a:tc>
                  <a:txBody>
                    <a:bodyPr/>
                    <a:lstStyle/>
                    <a:p>
                      <a:pPr marL="0" lvl="0" indent="0" algn="l" rtl="0">
                        <a:lnSpc>
                          <a:spcPct val="100000"/>
                        </a:lnSpc>
                        <a:spcBef>
                          <a:spcPts val="0"/>
                        </a:spcBef>
                        <a:spcAft>
                          <a:spcPts val="0"/>
                        </a:spcAft>
                        <a:buClr>
                          <a:schemeClr val="dk1"/>
                        </a:buClr>
                        <a:buSzPts val="1100"/>
                        <a:buFont typeface="Arial"/>
                        <a:buNone/>
                      </a:pPr>
                      <a:r>
                        <a:rPr lang="en" sz="1000">
                          <a:solidFill>
                            <a:schemeClr val="dk1"/>
                          </a:solidFill>
                        </a:rPr>
                        <a:t>NRF development board backordered</a:t>
                      </a:r>
                      <a:endParaRPr sz="1000">
                        <a:solidFill>
                          <a:schemeClr val="dk1"/>
                        </a:solidFill>
                      </a:endParaRPr>
                    </a:p>
                  </a:txBody>
                  <a:tcPr marL="91425" marR="91425" marT="91425" marB="91425"/>
                </a:tc>
                <a:tc>
                  <a:txBody>
                    <a:bodyPr/>
                    <a:lstStyle/>
                    <a:p>
                      <a:pPr marL="0" lvl="0" indent="0" algn="l" rtl="0">
                        <a:lnSpc>
                          <a:spcPct val="100000"/>
                        </a:lnSpc>
                        <a:spcBef>
                          <a:spcPts val="0"/>
                        </a:spcBef>
                        <a:spcAft>
                          <a:spcPts val="0"/>
                        </a:spcAft>
                        <a:buNone/>
                      </a:pPr>
                      <a:r>
                        <a:rPr lang="en" sz="1000"/>
                        <a:t>Order ASAP and use existing hardware owned by team members</a:t>
                      </a:r>
                      <a:endParaRPr sz="1000"/>
                    </a:p>
                  </a:txBody>
                  <a:tcPr marL="91425" marR="91425" marT="91425" marB="91425"/>
                </a:tc>
                <a:tc>
                  <a:txBody>
                    <a:bodyPr/>
                    <a:lstStyle/>
                    <a:p>
                      <a:pPr marL="0" lvl="0" indent="0" algn="l" rtl="0">
                        <a:lnSpc>
                          <a:spcPct val="100000"/>
                        </a:lnSpc>
                        <a:spcBef>
                          <a:spcPts val="0"/>
                        </a:spcBef>
                        <a:spcAft>
                          <a:spcPts val="0"/>
                        </a:spcAft>
                        <a:buNone/>
                      </a:pPr>
                      <a:r>
                        <a:rPr lang="en" sz="1000"/>
                        <a:t>Debugging can be done early on with existing hardware, allowing the system to be tested before additional boards arrive, so design requirements can be met with confidence</a:t>
                      </a:r>
                      <a:endParaRPr sz="1000"/>
                    </a:p>
                  </a:txBody>
                  <a:tcPr marL="91425" marR="91425" marT="91425" marB="91425"/>
                </a:tc>
                <a:extLst>
                  <a:ext uri="{0D108BD9-81ED-4DB2-BD59-A6C34878D82A}">
                    <a16:rowId xmlns:a16="http://schemas.microsoft.com/office/drawing/2014/main" val="10001"/>
                  </a:ext>
                </a:extLst>
              </a:tr>
              <a:tr h="406150">
                <a:tc>
                  <a:txBody>
                    <a:bodyPr/>
                    <a:lstStyle/>
                    <a:p>
                      <a:pPr marL="0" lvl="0" indent="0" algn="ctr" rtl="0">
                        <a:lnSpc>
                          <a:spcPct val="100000"/>
                        </a:lnSpc>
                        <a:spcBef>
                          <a:spcPts val="0"/>
                        </a:spcBef>
                        <a:spcAft>
                          <a:spcPts val="0"/>
                        </a:spcAft>
                        <a:buNone/>
                      </a:pPr>
                      <a:r>
                        <a:rPr lang="en" sz="1000"/>
                        <a:t>2</a:t>
                      </a:r>
                      <a:endParaRPr sz="1000"/>
                    </a:p>
                  </a:txBody>
                  <a:tcPr marL="91425" marR="91425" marT="91425" marB="91425"/>
                </a:tc>
                <a:tc>
                  <a:txBody>
                    <a:bodyPr/>
                    <a:lstStyle/>
                    <a:p>
                      <a:pPr marL="0" lvl="0" indent="0" algn="l" rtl="0">
                        <a:lnSpc>
                          <a:spcPct val="100000"/>
                        </a:lnSpc>
                        <a:spcBef>
                          <a:spcPts val="0"/>
                        </a:spcBef>
                        <a:spcAft>
                          <a:spcPts val="0"/>
                        </a:spcAft>
                        <a:buClr>
                          <a:schemeClr val="dk1"/>
                        </a:buClr>
                        <a:buSzPts val="1100"/>
                        <a:buFont typeface="Arial"/>
                        <a:buNone/>
                      </a:pPr>
                      <a:r>
                        <a:rPr lang="en" sz="1000">
                          <a:solidFill>
                            <a:schemeClr val="dk1"/>
                          </a:solidFill>
                        </a:rPr>
                        <a:t>EnerSys Temperature chamber cannot be used</a:t>
                      </a:r>
                      <a:endParaRPr sz="1000">
                        <a:solidFill>
                          <a:schemeClr val="dk1"/>
                        </a:solidFill>
                      </a:endParaRPr>
                    </a:p>
                  </a:txBody>
                  <a:tcPr marL="91425" marR="91425" marT="91425" marB="91425"/>
                </a:tc>
                <a:tc>
                  <a:txBody>
                    <a:bodyPr/>
                    <a:lstStyle/>
                    <a:p>
                      <a:pPr marL="0" lvl="0" indent="0" algn="l" rtl="0">
                        <a:lnSpc>
                          <a:spcPct val="100000"/>
                        </a:lnSpc>
                        <a:spcBef>
                          <a:spcPts val="0"/>
                        </a:spcBef>
                        <a:spcAft>
                          <a:spcPts val="0"/>
                        </a:spcAft>
                        <a:buNone/>
                      </a:pPr>
                      <a:r>
                        <a:rPr lang="en" sz="1000"/>
                        <a:t>Rent temperature chamber from Espec for nearly $1,000</a:t>
                      </a:r>
                      <a:endParaRPr sz="1000"/>
                    </a:p>
                  </a:txBody>
                  <a:tcPr marL="91425" marR="91425" marT="91425" marB="91425"/>
                </a:tc>
                <a:tc>
                  <a:txBody>
                    <a:bodyPr/>
                    <a:lstStyle/>
                    <a:p>
                      <a:pPr marL="0" lvl="0" indent="0" algn="l" rtl="0">
                        <a:lnSpc>
                          <a:spcPct val="100000"/>
                        </a:lnSpc>
                        <a:spcBef>
                          <a:spcPts val="0"/>
                        </a:spcBef>
                        <a:spcAft>
                          <a:spcPts val="0"/>
                        </a:spcAft>
                        <a:buNone/>
                      </a:pPr>
                      <a:r>
                        <a:rPr lang="en" sz="1000"/>
                        <a:t>Major increase in project budget, but temperature range can be verified</a:t>
                      </a:r>
                      <a:endParaRPr sz="1000"/>
                    </a:p>
                  </a:txBody>
                  <a:tcPr marL="91425" marR="91425" marT="91425" marB="91425"/>
                </a:tc>
                <a:extLst>
                  <a:ext uri="{0D108BD9-81ED-4DB2-BD59-A6C34878D82A}">
                    <a16:rowId xmlns:a16="http://schemas.microsoft.com/office/drawing/2014/main" val="10002"/>
                  </a:ext>
                </a:extLst>
              </a:tr>
              <a:tr h="515750">
                <a:tc>
                  <a:txBody>
                    <a:bodyPr/>
                    <a:lstStyle/>
                    <a:p>
                      <a:pPr marL="0" lvl="0" indent="0" algn="ctr" rtl="0">
                        <a:lnSpc>
                          <a:spcPct val="100000"/>
                        </a:lnSpc>
                        <a:spcBef>
                          <a:spcPts val="0"/>
                        </a:spcBef>
                        <a:spcAft>
                          <a:spcPts val="0"/>
                        </a:spcAft>
                        <a:buNone/>
                      </a:pPr>
                      <a:r>
                        <a:rPr lang="en" sz="1000"/>
                        <a:t>3</a:t>
                      </a:r>
                      <a:endParaRPr sz="1000"/>
                    </a:p>
                  </a:txBody>
                  <a:tcPr marL="91425" marR="91425" marT="91425" marB="91425"/>
                </a:tc>
                <a:tc>
                  <a:txBody>
                    <a:bodyPr/>
                    <a:lstStyle/>
                    <a:p>
                      <a:pPr marL="0" lvl="0" indent="0" algn="l" rtl="0">
                        <a:lnSpc>
                          <a:spcPct val="100000"/>
                        </a:lnSpc>
                        <a:spcBef>
                          <a:spcPts val="0"/>
                        </a:spcBef>
                        <a:spcAft>
                          <a:spcPts val="0"/>
                        </a:spcAft>
                        <a:buClr>
                          <a:schemeClr val="dk1"/>
                        </a:buClr>
                        <a:buSzPts val="1100"/>
                        <a:buFont typeface="Arial"/>
                        <a:buNone/>
                      </a:pPr>
                      <a:r>
                        <a:rPr lang="en" sz="1000"/>
                        <a:t>Wireless communication with on-site system fails due to an obstruction</a:t>
                      </a:r>
                      <a:endParaRPr sz="1000"/>
                    </a:p>
                    <a:p>
                      <a:pPr marL="0" lvl="0" indent="0" algn="l" rtl="0">
                        <a:lnSpc>
                          <a:spcPct val="100000"/>
                        </a:lnSpc>
                        <a:spcBef>
                          <a:spcPts val="0"/>
                        </a:spcBef>
                        <a:spcAft>
                          <a:spcPts val="0"/>
                        </a:spcAft>
                        <a:buNone/>
                      </a:pPr>
                      <a:endParaRPr sz="1000"/>
                    </a:p>
                  </a:txBody>
                  <a:tcPr marL="91425" marR="91425" marT="91425" marB="91425"/>
                </a:tc>
                <a:tc>
                  <a:txBody>
                    <a:bodyPr/>
                    <a:lstStyle/>
                    <a:p>
                      <a:pPr marL="0" lvl="0" indent="0" algn="l" rtl="0">
                        <a:lnSpc>
                          <a:spcPct val="100000"/>
                        </a:lnSpc>
                        <a:spcBef>
                          <a:spcPts val="0"/>
                        </a:spcBef>
                        <a:spcAft>
                          <a:spcPts val="0"/>
                        </a:spcAft>
                        <a:buNone/>
                      </a:pPr>
                      <a:r>
                        <a:rPr lang="en" sz="1000"/>
                        <a:t>Store data to flash memory of in-box controller until communication is possible; increase signal power to blast through obstruction</a:t>
                      </a:r>
                      <a:endParaRPr sz="1000"/>
                    </a:p>
                  </a:txBody>
                  <a:tcPr marL="91425" marR="91425" marT="91425" marB="91425"/>
                </a:tc>
                <a:tc>
                  <a:txBody>
                    <a:bodyPr/>
                    <a:lstStyle/>
                    <a:p>
                      <a:pPr marL="0" lvl="0" indent="0" algn="l" rtl="0">
                        <a:lnSpc>
                          <a:spcPct val="100000"/>
                        </a:lnSpc>
                        <a:spcBef>
                          <a:spcPts val="0"/>
                        </a:spcBef>
                        <a:spcAft>
                          <a:spcPts val="0"/>
                        </a:spcAft>
                        <a:buNone/>
                      </a:pPr>
                      <a:r>
                        <a:rPr lang="en" sz="1000"/>
                        <a:t>The voltage and temperature measurements are still accounted for and will be received once communication with on-site system is reestablished</a:t>
                      </a:r>
                      <a:endParaRPr sz="1000"/>
                    </a:p>
                  </a:txBody>
                  <a:tcPr marL="91425" marR="91425" marT="91425" marB="91425"/>
                </a:tc>
                <a:extLst>
                  <a:ext uri="{0D108BD9-81ED-4DB2-BD59-A6C34878D82A}">
                    <a16:rowId xmlns:a16="http://schemas.microsoft.com/office/drawing/2014/main" val="10003"/>
                  </a:ext>
                </a:extLst>
              </a:tr>
              <a:tr h="607350">
                <a:tc>
                  <a:txBody>
                    <a:bodyPr/>
                    <a:lstStyle/>
                    <a:p>
                      <a:pPr marL="0" lvl="0" indent="0" algn="ctr" rtl="0">
                        <a:lnSpc>
                          <a:spcPct val="100000"/>
                        </a:lnSpc>
                        <a:spcBef>
                          <a:spcPts val="0"/>
                        </a:spcBef>
                        <a:spcAft>
                          <a:spcPts val="0"/>
                        </a:spcAft>
                        <a:buNone/>
                      </a:pPr>
                      <a:r>
                        <a:rPr lang="en" sz="1000"/>
                        <a:t>4</a:t>
                      </a:r>
                      <a:endParaRPr sz="1000"/>
                    </a:p>
                  </a:txBody>
                  <a:tcPr marL="91425" marR="91425" marT="91425" marB="91425"/>
                </a:tc>
                <a:tc>
                  <a:txBody>
                    <a:bodyPr/>
                    <a:lstStyle/>
                    <a:p>
                      <a:pPr marL="0" lvl="0" indent="0" algn="l" rtl="0">
                        <a:lnSpc>
                          <a:spcPct val="100000"/>
                        </a:lnSpc>
                        <a:spcBef>
                          <a:spcPts val="0"/>
                        </a:spcBef>
                        <a:spcAft>
                          <a:spcPts val="0"/>
                        </a:spcAft>
                        <a:buNone/>
                      </a:pPr>
                      <a:r>
                        <a:rPr lang="en" sz="1000"/>
                        <a:t>External battery has lower capacity than stated by manufacturer/system raws more power than expected</a:t>
                      </a:r>
                      <a:endParaRPr sz="1000"/>
                    </a:p>
                  </a:txBody>
                  <a:tcPr marL="91425" marR="91425" marT="91425" marB="91425"/>
                </a:tc>
                <a:tc>
                  <a:txBody>
                    <a:bodyPr/>
                    <a:lstStyle/>
                    <a:p>
                      <a:pPr marL="0" lvl="0" indent="0" algn="l" rtl="0">
                        <a:lnSpc>
                          <a:spcPct val="100000"/>
                        </a:lnSpc>
                        <a:spcBef>
                          <a:spcPts val="0"/>
                        </a:spcBef>
                        <a:spcAft>
                          <a:spcPts val="0"/>
                        </a:spcAft>
                        <a:buNone/>
                      </a:pPr>
                      <a:r>
                        <a:rPr lang="en" sz="1000"/>
                        <a:t>Test battery before integration to ensure that discharge curve is as expected, include safety factor of 2, include a backup battery</a:t>
                      </a:r>
                      <a:endParaRPr sz="1000"/>
                    </a:p>
                  </a:txBody>
                  <a:tcPr marL="91425" marR="91425" marT="91425" marB="91425"/>
                </a:tc>
                <a:tc>
                  <a:txBody>
                    <a:bodyPr/>
                    <a:lstStyle/>
                    <a:p>
                      <a:pPr marL="0" lvl="0" indent="0" algn="l" rtl="0">
                        <a:lnSpc>
                          <a:spcPct val="100000"/>
                        </a:lnSpc>
                        <a:spcBef>
                          <a:spcPts val="0"/>
                        </a:spcBef>
                        <a:spcAft>
                          <a:spcPts val="0"/>
                        </a:spcAft>
                        <a:buNone/>
                      </a:pPr>
                      <a:r>
                        <a:rPr lang="en" sz="1000"/>
                        <a:t>Battery will only be implemented if it has expected capacity, large safety factor ensures that there is more power than needed if it is lower than expected, second battery ensures backup if one fails</a:t>
                      </a:r>
                      <a:endParaRPr sz="1000"/>
                    </a:p>
                  </a:txBody>
                  <a:tcPr marL="91425" marR="91425" marT="91425" marB="91425"/>
                </a:tc>
                <a:extLst>
                  <a:ext uri="{0D108BD9-81ED-4DB2-BD59-A6C34878D82A}">
                    <a16:rowId xmlns:a16="http://schemas.microsoft.com/office/drawing/2014/main" val="10004"/>
                  </a:ext>
                </a:extLst>
              </a:tr>
              <a:tr h="597275">
                <a:tc>
                  <a:txBody>
                    <a:bodyPr/>
                    <a:lstStyle/>
                    <a:p>
                      <a:pPr marL="0" lvl="0" indent="0" algn="ctr" rtl="0">
                        <a:lnSpc>
                          <a:spcPct val="100000"/>
                        </a:lnSpc>
                        <a:spcBef>
                          <a:spcPts val="0"/>
                        </a:spcBef>
                        <a:spcAft>
                          <a:spcPts val="0"/>
                        </a:spcAft>
                        <a:buNone/>
                      </a:pPr>
                      <a:r>
                        <a:rPr lang="en" sz="1000"/>
                        <a:t>5</a:t>
                      </a:r>
                      <a:endParaRPr sz="1000"/>
                    </a:p>
                  </a:txBody>
                  <a:tcPr marL="91425" marR="91425" marT="91425" marB="91425"/>
                </a:tc>
                <a:tc>
                  <a:txBody>
                    <a:bodyPr/>
                    <a:lstStyle/>
                    <a:p>
                      <a:pPr marL="0" lvl="0" indent="0" algn="l" rtl="0">
                        <a:lnSpc>
                          <a:spcPct val="100000"/>
                        </a:lnSpc>
                        <a:spcBef>
                          <a:spcPts val="0"/>
                        </a:spcBef>
                        <a:spcAft>
                          <a:spcPts val="0"/>
                        </a:spcAft>
                        <a:buNone/>
                      </a:pPr>
                      <a:r>
                        <a:rPr lang="en" sz="1000">
                          <a:solidFill>
                            <a:schemeClr val="dk1"/>
                          </a:solidFill>
                        </a:rPr>
                        <a:t>Unable to interface with customer computer due to computer state</a:t>
                      </a:r>
                      <a:endParaRPr sz="1000"/>
                    </a:p>
                  </a:txBody>
                  <a:tcPr marL="91425" marR="91425" marT="91425" marB="91425"/>
                </a:tc>
                <a:tc>
                  <a:txBody>
                    <a:bodyPr/>
                    <a:lstStyle/>
                    <a:p>
                      <a:pPr marL="0" lvl="0" indent="0" algn="l" rtl="0">
                        <a:lnSpc>
                          <a:spcPct val="100000"/>
                        </a:lnSpc>
                        <a:spcBef>
                          <a:spcPts val="0"/>
                        </a:spcBef>
                        <a:spcAft>
                          <a:spcPts val="0"/>
                        </a:spcAft>
                        <a:buNone/>
                      </a:pPr>
                      <a:r>
                        <a:rPr lang="en" sz="1000">
                          <a:solidFill>
                            <a:schemeClr val="dk1"/>
                          </a:solidFill>
                        </a:rPr>
                        <a:t>Ensure computer is constantly plugged in/charging and that sleep mode has been disabled</a:t>
                      </a:r>
                      <a:endParaRPr sz="1000"/>
                    </a:p>
                  </a:txBody>
                  <a:tcPr marL="91425" marR="91425" marT="91425" marB="91425"/>
                </a:tc>
                <a:tc>
                  <a:txBody>
                    <a:bodyPr/>
                    <a:lstStyle/>
                    <a:p>
                      <a:pPr marL="0" lvl="0" indent="0" algn="l" rtl="0">
                        <a:lnSpc>
                          <a:spcPct val="100000"/>
                        </a:lnSpc>
                        <a:spcBef>
                          <a:spcPts val="0"/>
                        </a:spcBef>
                        <a:spcAft>
                          <a:spcPts val="0"/>
                        </a:spcAft>
                        <a:buNone/>
                      </a:pPr>
                      <a:r>
                        <a:rPr lang="en" sz="1000"/>
                        <a:t>Customer computer will not be able to enter power saving sleep mode, but will successfully receive data</a:t>
                      </a:r>
                      <a:endParaRPr sz="1000"/>
                    </a:p>
                  </a:txBody>
                  <a:tcPr marL="91425" marR="91425" marT="91425" marB="91425"/>
                </a:tc>
                <a:extLst>
                  <a:ext uri="{0D108BD9-81ED-4DB2-BD59-A6C34878D82A}">
                    <a16:rowId xmlns:a16="http://schemas.microsoft.com/office/drawing/2014/main" val="10005"/>
                  </a:ext>
                </a:extLst>
              </a:tr>
              <a:tr h="575450">
                <a:tc>
                  <a:txBody>
                    <a:bodyPr/>
                    <a:lstStyle/>
                    <a:p>
                      <a:pPr marL="0" lvl="0" indent="0" algn="ctr" rtl="0">
                        <a:lnSpc>
                          <a:spcPct val="100000"/>
                        </a:lnSpc>
                        <a:spcBef>
                          <a:spcPts val="0"/>
                        </a:spcBef>
                        <a:spcAft>
                          <a:spcPts val="0"/>
                        </a:spcAft>
                        <a:buNone/>
                      </a:pPr>
                      <a:r>
                        <a:rPr lang="en" sz="1000"/>
                        <a:t>6</a:t>
                      </a:r>
                      <a:endParaRPr sz="1000"/>
                    </a:p>
                  </a:txBody>
                  <a:tcPr marL="91425" marR="91425" marT="91425" marB="91425"/>
                </a:tc>
                <a:tc>
                  <a:txBody>
                    <a:bodyPr/>
                    <a:lstStyle/>
                    <a:p>
                      <a:pPr marL="0" lvl="0" indent="0" algn="l" rtl="0">
                        <a:lnSpc>
                          <a:spcPct val="100000"/>
                        </a:lnSpc>
                        <a:spcBef>
                          <a:spcPts val="0"/>
                        </a:spcBef>
                        <a:spcAft>
                          <a:spcPts val="0"/>
                        </a:spcAft>
                        <a:buNone/>
                      </a:pPr>
                      <a:r>
                        <a:rPr lang="en" sz="1000">
                          <a:solidFill>
                            <a:schemeClr val="dk1"/>
                          </a:solidFill>
                        </a:rPr>
                        <a:t>Temperature sensor backordered </a:t>
                      </a:r>
                      <a:endParaRPr sz="1000">
                        <a:solidFill>
                          <a:schemeClr val="dk1"/>
                        </a:solidFill>
                      </a:endParaRPr>
                    </a:p>
                  </a:txBody>
                  <a:tcPr marL="91425" marR="91425" marT="91425" marB="91425"/>
                </a:tc>
                <a:tc>
                  <a:txBody>
                    <a:bodyPr/>
                    <a:lstStyle/>
                    <a:p>
                      <a:pPr marL="0" lvl="0" indent="0" algn="l" rtl="0">
                        <a:lnSpc>
                          <a:spcPct val="100000"/>
                        </a:lnSpc>
                        <a:spcBef>
                          <a:spcPts val="0"/>
                        </a:spcBef>
                        <a:spcAft>
                          <a:spcPts val="0"/>
                        </a:spcAft>
                        <a:buNone/>
                      </a:pPr>
                      <a:r>
                        <a:rPr lang="en" sz="1000">
                          <a:solidFill>
                            <a:schemeClr val="dk1"/>
                          </a:solidFill>
                        </a:rPr>
                        <a:t>Have a backup chip (TMP117)</a:t>
                      </a:r>
                      <a:endParaRPr sz="1000">
                        <a:solidFill>
                          <a:schemeClr val="dk1"/>
                        </a:solidFill>
                      </a:endParaRPr>
                    </a:p>
                  </a:txBody>
                  <a:tcPr marL="91425" marR="91425" marT="91425" marB="91425"/>
                </a:tc>
                <a:tc>
                  <a:txBody>
                    <a:bodyPr/>
                    <a:lstStyle/>
                    <a:p>
                      <a:pPr marL="0" lvl="0" indent="0" algn="l" rtl="0">
                        <a:lnSpc>
                          <a:spcPct val="100000"/>
                        </a:lnSpc>
                        <a:spcBef>
                          <a:spcPts val="0"/>
                        </a:spcBef>
                        <a:spcAft>
                          <a:spcPts val="0"/>
                        </a:spcAft>
                        <a:buNone/>
                      </a:pPr>
                      <a:r>
                        <a:rPr lang="en" sz="1000"/>
                        <a:t>System will be able to measure temperature, but our team will have to port an arduino library to the nrf hardware which will require additional coding</a:t>
                      </a:r>
                      <a:endParaRPr sz="1000"/>
                    </a:p>
                  </a:txBody>
                  <a:tcPr marL="91425" marR="91425" marT="91425" marB="91425"/>
                </a:tc>
                <a:extLst>
                  <a:ext uri="{0D108BD9-81ED-4DB2-BD59-A6C34878D82A}">
                    <a16:rowId xmlns:a16="http://schemas.microsoft.com/office/drawing/2014/main" val="10006"/>
                  </a:ext>
                </a:extLst>
              </a:tr>
            </a:tbl>
          </a:graphicData>
        </a:graphic>
      </p:graphicFrame>
      <p:sp>
        <p:nvSpPr>
          <p:cNvPr id="1295" name="Google Shape;1295;p118"/>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296" name="Google Shape;1296;p118"/>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106</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119"/>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 Matrix Mitigation Summary</a:t>
            </a:r>
            <a:endParaRPr/>
          </a:p>
        </p:txBody>
      </p:sp>
      <p:graphicFrame>
        <p:nvGraphicFramePr>
          <p:cNvPr id="1302" name="Google Shape;1302;p119"/>
          <p:cNvGraphicFramePr/>
          <p:nvPr/>
        </p:nvGraphicFramePr>
        <p:xfrm>
          <a:off x="311700" y="914588"/>
          <a:ext cx="6995900" cy="3594460"/>
        </p:xfrm>
        <a:graphic>
          <a:graphicData uri="http://schemas.openxmlformats.org/drawingml/2006/table">
            <a:tbl>
              <a:tblPr>
                <a:noFill/>
                <a:tableStyleId>{543D7239-3DDF-41B7-8C53-F2D600C7B973}</a:tableStyleId>
              </a:tblPr>
              <a:tblGrid>
                <a:gridCol w="1085900">
                  <a:extLst>
                    <a:ext uri="{9D8B030D-6E8A-4147-A177-3AD203B41FA5}">
                      <a16:colId xmlns:a16="http://schemas.microsoft.com/office/drawing/2014/main" val="20000"/>
                    </a:ext>
                  </a:extLst>
                </a:gridCol>
                <a:gridCol w="1182000">
                  <a:extLst>
                    <a:ext uri="{9D8B030D-6E8A-4147-A177-3AD203B41FA5}">
                      <a16:colId xmlns:a16="http://schemas.microsoft.com/office/drawing/2014/main" val="20001"/>
                    </a:ext>
                  </a:extLst>
                </a:gridCol>
                <a:gridCol w="1182000">
                  <a:extLst>
                    <a:ext uri="{9D8B030D-6E8A-4147-A177-3AD203B41FA5}">
                      <a16:colId xmlns:a16="http://schemas.microsoft.com/office/drawing/2014/main" val="20002"/>
                    </a:ext>
                  </a:extLst>
                </a:gridCol>
                <a:gridCol w="1182000">
                  <a:extLst>
                    <a:ext uri="{9D8B030D-6E8A-4147-A177-3AD203B41FA5}">
                      <a16:colId xmlns:a16="http://schemas.microsoft.com/office/drawing/2014/main" val="20003"/>
                    </a:ext>
                  </a:extLst>
                </a:gridCol>
                <a:gridCol w="1182000">
                  <a:extLst>
                    <a:ext uri="{9D8B030D-6E8A-4147-A177-3AD203B41FA5}">
                      <a16:colId xmlns:a16="http://schemas.microsoft.com/office/drawing/2014/main" val="20004"/>
                    </a:ext>
                  </a:extLst>
                </a:gridCol>
                <a:gridCol w="1182000">
                  <a:extLst>
                    <a:ext uri="{9D8B030D-6E8A-4147-A177-3AD203B41FA5}">
                      <a16:colId xmlns:a16="http://schemas.microsoft.com/office/drawing/2014/main" val="20005"/>
                    </a:ext>
                  </a:extLst>
                </a:gridCol>
              </a:tblGrid>
              <a:tr h="639650">
                <a:tc>
                  <a:txBody>
                    <a:bodyPr/>
                    <a:lstStyle/>
                    <a:p>
                      <a:pPr marL="0" lvl="0" indent="0" algn="ctr" rtl="0">
                        <a:spcBef>
                          <a:spcPts val="0"/>
                        </a:spcBef>
                        <a:spcAft>
                          <a:spcPts val="0"/>
                        </a:spcAft>
                        <a:buNone/>
                      </a:pPr>
                      <a:r>
                        <a:rPr lang="en"/>
                        <a:t>Almost Certain</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0"/>
                  </a:ext>
                </a:extLst>
              </a:tr>
              <a:tr h="639650">
                <a:tc>
                  <a:txBody>
                    <a:bodyPr/>
                    <a:lstStyle/>
                    <a:p>
                      <a:pPr marL="0" lvl="0" indent="0" algn="ctr" rtl="0">
                        <a:spcBef>
                          <a:spcPts val="0"/>
                        </a:spcBef>
                        <a:spcAft>
                          <a:spcPts val="0"/>
                        </a:spcAft>
                        <a:buNone/>
                      </a:pPr>
                      <a:r>
                        <a:rPr lang="en"/>
                        <a:t>Highly Likely</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b="1">
                          <a:solidFill>
                            <a:schemeClr val="dk1"/>
                          </a:solidFill>
                        </a:rPr>
                        <a:t>2</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en" b="1">
                          <a:solidFill>
                            <a:srgbClr val="666666"/>
                          </a:solidFill>
                        </a:rPr>
                        <a:t>          2      </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Clr>
                          <a:schemeClr val="dk1"/>
                        </a:buClr>
                        <a:buSzPts val="1100"/>
                        <a:buFont typeface="Arial"/>
                        <a:buNone/>
                      </a:pPr>
                      <a:r>
                        <a:rPr lang="en" b="1">
                          <a:solidFill>
                            <a:srgbClr val="666666"/>
                          </a:solidFill>
                        </a:rPr>
                        <a:t>             5</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1"/>
                  </a:ext>
                </a:extLst>
              </a:tr>
              <a:tr h="639650">
                <a:tc>
                  <a:txBody>
                    <a:bodyPr/>
                    <a:lstStyle/>
                    <a:p>
                      <a:pPr marL="0" lvl="0" indent="0" algn="ctr" rtl="0">
                        <a:spcBef>
                          <a:spcPts val="0"/>
                        </a:spcBef>
                        <a:spcAft>
                          <a:spcPts val="0"/>
                        </a:spcAft>
                        <a:buNone/>
                      </a:pPr>
                      <a:r>
                        <a:rPr lang="en"/>
                        <a:t>Likely</a:t>
                      </a:r>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b="1">
                          <a:solidFill>
                            <a:schemeClr val="dk1"/>
                          </a:solidFill>
                        </a:rPr>
                        <a:t>6</a:t>
                      </a:r>
                      <a:endParaRPr b="1">
                        <a:solidFill>
                          <a:schemeClr val="dk1"/>
                        </a:solidFill>
                      </a:endParaRPr>
                    </a:p>
                    <a:p>
                      <a:pPr marL="0" lvl="0" indent="0" algn="ctr" rtl="0">
                        <a:spcBef>
                          <a:spcPts val="0"/>
                        </a:spcBef>
                        <a:spcAft>
                          <a:spcPts val="0"/>
                        </a:spcAft>
                        <a:buClr>
                          <a:schemeClr val="dk1"/>
                        </a:buClr>
                        <a:buSzPts val="1100"/>
                        <a:buFont typeface="Arial"/>
                        <a:buNone/>
                      </a:pPr>
                      <a:endParaRPr b="1">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 b="1">
                          <a:solidFill>
                            <a:srgbClr val="666666"/>
                          </a:solidFill>
                        </a:rPr>
                        <a:t>          </a:t>
                      </a:r>
                      <a:endParaRPr b="1">
                        <a:solidFill>
                          <a:srgbClr val="666666"/>
                        </a:solidFill>
                      </a:endParaRPr>
                    </a:p>
                    <a:p>
                      <a:pPr marL="0" lvl="0" indent="0" algn="l" rtl="0">
                        <a:spcBef>
                          <a:spcPts val="0"/>
                        </a:spcBef>
                        <a:spcAft>
                          <a:spcPts val="0"/>
                        </a:spcAft>
                        <a:buClr>
                          <a:schemeClr val="dk1"/>
                        </a:buClr>
                        <a:buSzPts val="1100"/>
                        <a:buFont typeface="Arial"/>
                        <a:buNone/>
                      </a:pPr>
                      <a:r>
                        <a:rPr lang="en" b="1">
                          <a:solidFill>
                            <a:srgbClr val="666666"/>
                          </a:solidFill>
                        </a:rPr>
                        <a:t>          </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l" rtl="0">
                        <a:spcBef>
                          <a:spcPts val="0"/>
                        </a:spcBef>
                        <a:spcAft>
                          <a:spcPts val="0"/>
                        </a:spcAft>
                        <a:buClr>
                          <a:schemeClr val="dk1"/>
                        </a:buClr>
                        <a:buSzPts val="1100"/>
                        <a:buFont typeface="Arial"/>
                        <a:buNone/>
                      </a:pPr>
                      <a:r>
                        <a:rPr lang="en" b="1">
                          <a:solidFill>
                            <a:srgbClr val="666666"/>
                          </a:solidFill>
                        </a:rPr>
                        <a:t>   6</a:t>
                      </a:r>
                      <a:endParaRPr b="1">
                        <a:solidFill>
                          <a:srgbClr val="666666"/>
                        </a:solidFill>
                      </a:endParaRPr>
                    </a:p>
                    <a:p>
                      <a:pPr marL="0" lvl="0" indent="0" algn="l" rtl="0">
                        <a:spcBef>
                          <a:spcPts val="0"/>
                        </a:spcBef>
                        <a:spcAft>
                          <a:spcPts val="0"/>
                        </a:spcAft>
                        <a:buClr>
                          <a:schemeClr val="dk1"/>
                        </a:buClr>
                        <a:buSzPts val="1100"/>
                        <a:buFont typeface="Arial"/>
                        <a:buNone/>
                      </a:pPr>
                      <a:r>
                        <a:rPr lang="en" b="1">
                          <a:solidFill>
                            <a:srgbClr val="666666"/>
                          </a:solidFill>
                        </a:rPr>
                        <a:t>           4 </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2"/>
                  </a:ext>
                </a:extLst>
              </a:tr>
              <a:tr h="639650">
                <a:tc>
                  <a:txBody>
                    <a:bodyPr/>
                    <a:lstStyle/>
                    <a:p>
                      <a:pPr marL="0" lvl="0" indent="0" algn="ctr" rtl="0">
                        <a:spcBef>
                          <a:spcPts val="0"/>
                        </a:spcBef>
                        <a:spcAft>
                          <a:spcPts val="0"/>
                        </a:spcAft>
                        <a:buNone/>
                      </a:pPr>
                      <a:r>
                        <a:rPr lang="en"/>
                        <a:t>Low Likelihood</a:t>
                      </a:r>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b="1"/>
                        <a:t>1</a:t>
                      </a:r>
                      <a:endParaRPr b="1"/>
                    </a:p>
                    <a:p>
                      <a:pPr marL="0" lvl="0" indent="0" algn="ctr" rtl="0">
                        <a:spcBef>
                          <a:spcPts val="0"/>
                        </a:spcBef>
                        <a:spcAft>
                          <a:spcPts val="0"/>
                        </a:spcAft>
                        <a:buClr>
                          <a:schemeClr val="dk1"/>
                        </a:buClr>
                        <a:buSzPts val="1100"/>
                        <a:buFont typeface="Arial"/>
                        <a:buNone/>
                      </a:pPr>
                      <a:r>
                        <a:rPr lang="en" b="1"/>
                        <a:t>3</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Clr>
                          <a:schemeClr val="dk1"/>
                        </a:buClr>
                        <a:buSzPts val="1100"/>
                        <a:buFont typeface="Arial"/>
                        <a:buNone/>
                      </a:pPr>
                      <a:r>
                        <a:rPr lang="en" b="1"/>
                        <a:t>    </a:t>
                      </a:r>
                      <a:endParaRPr b="1"/>
                    </a:p>
                    <a:p>
                      <a:pPr marL="0" lvl="0" indent="0" algn="ctr" rtl="0">
                        <a:spcBef>
                          <a:spcPts val="0"/>
                        </a:spcBef>
                        <a:spcAft>
                          <a:spcPts val="0"/>
                        </a:spcAft>
                        <a:buClr>
                          <a:schemeClr val="dk1"/>
                        </a:buClr>
                        <a:buSzPts val="1100"/>
                        <a:buFont typeface="Arial"/>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endParaRPr b="1"/>
                    </a:p>
                    <a:p>
                      <a:pPr marL="0" lvl="0" indent="0" algn="ctr" rtl="0">
                        <a:spcBef>
                          <a:spcPts val="0"/>
                        </a:spcBef>
                        <a:spcAft>
                          <a:spcPts val="0"/>
                        </a:spcAft>
                        <a:buNone/>
                      </a:pPr>
                      <a:r>
                        <a:rPr lang="en" b="1"/>
                        <a:t>                 </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en" b="1">
                          <a:solidFill>
                            <a:srgbClr val="666666"/>
                          </a:solidFill>
                        </a:rPr>
                        <a:t>               1</a:t>
                      </a:r>
                      <a:endParaRPr b="1">
                        <a:solidFill>
                          <a:srgbClr val="666666"/>
                        </a:solidFill>
                      </a:endParaRPr>
                    </a:p>
                    <a:p>
                      <a:pPr marL="0" lvl="0" indent="0" algn="l" rtl="0">
                        <a:spcBef>
                          <a:spcPts val="0"/>
                        </a:spcBef>
                        <a:spcAft>
                          <a:spcPts val="0"/>
                        </a:spcAft>
                        <a:buClr>
                          <a:schemeClr val="dk1"/>
                        </a:buClr>
                        <a:buSzPts val="1100"/>
                        <a:buFont typeface="Arial"/>
                        <a:buNone/>
                      </a:pPr>
                      <a:endParaRPr b="1">
                        <a:solidFill>
                          <a:srgbClr val="666666"/>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l" rtl="0">
                        <a:spcBef>
                          <a:spcPts val="0"/>
                        </a:spcBef>
                        <a:spcAft>
                          <a:spcPts val="0"/>
                        </a:spcAft>
                        <a:buNone/>
                      </a:pPr>
                      <a:r>
                        <a:rPr lang="en" b="1">
                          <a:solidFill>
                            <a:srgbClr val="666666"/>
                          </a:solidFill>
                        </a:rPr>
                        <a:t>          </a:t>
                      </a:r>
                      <a:endParaRPr b="1">
                        <a:solidFill>
                          <a:srgbClr val="666666"/>
                        </a:solidFill>
                      </a:endParaRPr>
                    </a:p>
                    <a:p>
                      <a:pPr marL="0" lvl="0" indent="0" algn="l" rtl="0">
                        <a:spcBef>
                          <a:spcPts val="0"/>
                        </a:spcBef>
                        <a:spcAft>
                          <a:spcPts val="0"/>
                        </a:spcAft>
                        <a:buNone/>
                      </a:pPr>
                      <a:r>
                        <a:rPr lang="en" b="1">
                          <a:solidFill>
                            <a:srgbClr val="666666"/>
                          </a:solidFill>
                        </a:rPr>
                        <a:t>    3   </a:t>
                      </a:r>
                      <a:endParaRPr b="1">
                        <a:solidFill>
                          <a:srgbClr val="666666"/>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extLst>
                  <a:ext uri="{0D108BD9-81ED-4DB2-BD59-A6C34878D82A}">
                    <a16:rowId xmlns:a16="http://schemas.microsoft.com/office/drawing/2014/main" val="10003"/>
                  </a:ext>
                </a:extLst>
              </a:tr>
              <a:tr h="639650">
                <a:tc>
                  <a:txBody>
                    <a:bodyPr/>
                    <a:lstStyle/>
                    <a:p>
                      <a:pPr marL="0" lvl="0" indent="0" algn="ctr" rtl="0">
                        <a:spcBef>
                          <a:spcPts val="0"/>
                        </a:spcBef>
                        <a:spcAft>
                          <a:spcPts val="0"/>
                        </a:spcAft>
                        <a:buNone/>
                      </a:pPr>
                      <a:r>
                        <a:rPr lang="en"/>
                        <a:t>Extremely Improbable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chemeClr val="dk1"/>
                          </a:solidFill>
                        </a:rPr>
                        <a:t>4</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 b="1"/>
                        <a:t>            </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b="1">
                        <a:solidFill>
                          <a:srgbClr val="666666"/>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en" b="1">
                          <a:solidFill>
                            <a:srgbClr val="666666"/>
                          </a:solidFill>
                        </a:rPr>
                        <a:t>           </a:t>
                      </a:r>
                      <a:r>
                        <a:rPr lang="en" b="1">
                          <a:solidFill>
                            <a:schemeClr val="dk1"/>
                          </a:solidFill>
                        </a:rPr>
                        <a:t>     5</a:t>
                      </a:r>
                      <a:endParaRPr b="1">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r h="374050">
                <a:tc>
                  <a:txBody>
                    <a:bodyPr/>
                    <a:lstStyle/>
                    <a:p>
                      <a:pPr marL="0" lvl="0" indent="0" algn="ctr"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t>Minimal</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Minor</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Major</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Serious</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Catastrophic</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5"/>
                  </a:ext>
                </a:extLst>
              </a:tr>
            </a:tbl>
          </a:graphicData>
        </a:graphic>
      </p:graphicFrame>
      <p:sp>
        <p:nvSpPr>
          <p:cNvPr id="1303" name="Google Shape;1303;p119"/>
          <p:cNvSpPr txBox="1"/>
          <p:nvPr/>
        </p:nvSpPr>
        <p:spPr>
          <a:xfrm>
            <a:off x="2635000" y="4432838"/>
            <a:ext cx="2349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Severity</a:t>
            </a:r>
            <a:endParaRPr sz="1600"/>
          </a:p>
        </p:txBody>
      </p:sp>
      <p:sp>
        <p:nvSpPr>
          <p:cNvPr id="1304" name="Google Shape;1304;p119"/>
          <p:cNvSpPr txBox="1"/>
          <p:nvPr/>
        </p:nvSpPr>
        <p:spPr>
          <a:xfrm rot="-5400000">
            <a:off x="-1025050" y="2283825"/>
            <a:ext cx="2349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Likelihood</a:t>
            </a:r>
            <a:endParaRPr sz="1600"/>
          </a:p>
        </p:txBody>
      </p:sp>
      <p:sp>
        <p:nvSpPr>
          <p:cNvPr id="1305" name="Google Shape;1305;p119"/>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306" name="Google Shape;1306;p119"/>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107</a:t>
            </a:fld>
            <a:endParaRPr/>
          </a:p>
        </p:txBody>
      </p:sp>
      <p:sp>
        <p:nvSpPr>
          <p:cNvPr id="1307" name="Google Shape;1307;p119"/>
          <p:cNvSpPr txBox="1"/>
          <p:nvPr/>
        </p:nvSpPr>
        <p:spPr>
          <a:xfrm>
            <a:off x="7398750" y="1326575"/>
            <a:ext cx="1701300" cy="2770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t>Key</a:t>
            </a:r>
            <a:endParaRPr sz="1200"/>
          </a:p>
          <a:p>
            <a:pPr marL="228600" lvl="0" indent="-190500" algn="l" rtl="0">
              <a:spcBef>
                <a:spcPts val="0"/>
              </a:spcBef>
              <a:spcAft>
                <a:spcPts val="0"/>
              </a:spcAft>
              <a:buSzPts val="1200"/>
              <a:buAutoNum type="arabicPeriod"/>
            </a:pPr>
            <a:r>
              <a:rPr lang="en" sz="1200"/>
              <a:t>NRF development board backordered</a:t>
            </a:r>
            <a:endParaRPr sz="1200"/>
          </a:p>
          <a:p>
            <a:pPr marL="228600" lvl="0" indent="-190500" algn="l" rtl="0">
              <a:spcBef>
                <a:spcPts val="0"/>
              </a:spcBef>
              <a:spcAft>
                <a:spcPts val="0"/>
              </a:spcAft>
              <a:buSzPts val="1200"/>
              <a:buAutoNum type="arabicPeriod"/>
            </a:pPr>
            <a:r>
              <a:rPr lang="en" sz="1200"/>
              <a:t>EnerSys temp chamber unusable</a:t>
            </a:r>
            <a:endParaRPr sz="1200"/>
          </a:p>
          <a:p>
            <a:pPr marL="228600" lvl="0" indent="-190500" algn="l" rtl="0">
              <a:spcBef>
                <a:spcPts val="0"/>
              </a:spcBef>
              <a:spcAft>
                <a:spcPts val="0"/>
              </a:spcAft>
              <a:buSzPts val="1200"/>
              <a:buAutoNum type="arabicPeriod"/>
            </a:pPr>
            <a:r>
              <a:rPr lang="en" sz="1200"/>
              <a:t>Wireless communication failure</a:t>
            </a:r>
            <a:endParaRPr sz="1200"/>
          </a:p>
          <a:p>
            <a:pPr marL="228600" lvl="0" indent="-190500" algn="l" rtl="0">
              <a:spcBef>
                <a:spcPts val="0"/>
              </a:spcBef>
              <a:spcAft>
                <a:spcPts val="0"/>
              </a:spcAft>
              <a:buSzPts val="1200"/>
              <a:buAutoNum type="arabicPeriod"/>
            </a:pPr>
            <a:r>
              <a:rPr lang="en" sz="1200"/>
              <a:t>External battery failure</a:t>
            </a:r>
            <a:endParaRPr sz="1200"/>
          </a:p>
          <a:p>
            <a:pPr marL="228600" lvl="0" indent="-190500" algn="l" rtl="0">
              <a:spcBef>
                <a:spcPts val="0"/>
              </a:spcBef>
              <a:spcAft>
                <a:spcPts val="0"/>
              </a:spcAft>
              <a:buSzPts val="1200"/>
              <a:buAutoNum type="arabicPeriod"/>
            </a:pPr>
            <a:r>
              <a:rPr lang="en" sz="1200"/>
              <a:t>Computer interface failure </a:t>
            </a:r>
            <a:endParaRPr sz="1200"/>
          </a:p>
          <a:p>
            <a:pPr marL="228600" lvl="0" indent="-190500" algn="l" rtl="0">
              <a:spcBef>
                <a:spcPts val="0"/>
              </a:spcBef>
              <a:spcAft>
                <a:spcPts val="0"/>
              </a:spcAft>
              <a:buSzPts val="1200"/>
              <a:buAutoNum type="arabicPeriod"/>
            </a:pPr>
            <a:r>
              <a:rPr lang="en" sz="1200"/>
              <a:t>Temp sensor backordered</a:t>
            </a:r>
            <a:endParaRPr sz="1200"/>
          </a:p>
        </p:txBody>
      </p:sp>
      <p:cxnSp>
        <p:nvCxnSpPr>
          <p:cNvPr id="1308" name="Google Shape;1308;p119"/>
          <p:cNvCxnSpPr/>
          <p:nvPr/>
        </p:nvCxnSpPr>
        <p:spPr>
          <a:xfrm rot="10800000">
            <a:off x="2109925" y="1876500"/>
            <a:ext cx="999600" cy="0"/>
          </a:xfrm>
          <a:prstGeom prst="straightConnector1">
            <a:avLst/>
          </a:prstGeom>
          <a:noFill/>
          <a:ln w="19050" cap="flat" cmpd="sng">
            <a:solidFill>
              <a:schemeClr val="dk2"/>
            </a:solidFill>
            <a:prstDash val="solid"/>
            <a:round/>
            <a:headEnd type="none" w="med" len="med"/>
            <a:tailEnd type="triangle" w="med" len="med"/>
          </a:ln>
        </p:spPr>
      </p:cxnSp>
      <p:cxnSp>
        <p:nvCxnSpPr>
          <p:cNvPr id="1309" name="Google Shape;1309;p119"/>
          <p:cNvCxnSpPr/>
          <p:nvPr/>
        </p:nvCxnSpPr>
        <p:spPr>
          <a:xfrm rot="10800000">
            <a:off x="2109850" y="3047750"/>
            <a:ext cx="3617700" cy="0"/>
          </a:xfrm>
          <a:prstGeom prst="straightConnector1">
            <a:avLst/>
          </a:prstGeom>
          <a:noFill/>
          <a:ln w="19050" cap="flat" cmpd="sng">
            <a:solidFill>
              <a:schemeClr val="dk2"/>
            </a:solidFill>
            <a:prstDash val="solid"/>
            <a:round/>
            <a:headEnd type="none" w="med" len="med"/>
            <a:tailEnd type="triangle" w="med" len="med"/>
          </a:ln>
        </p:spPr>
      </p:cxnSp>
      <p:cxnSp>
        <p:nvCxnSpPr>
          <p:cNvPr id="1310" name="Google Shape;1310;p119"/>
          <p:cNvCxnSpPr/>
          <p:nvPr/>
        </p:nvCxnSpPr>
        <p:spPr>
          <a:xfrm rot="10800000">
            <a:off x="2117750" y="3271175"/>
            <a:ext cx="4250400" cy="0"/>
          </a:xfrm>
          <a:prstGeom prst="straightConnector1">
            <a:avLst/>
          </a:prstGeom>
          <a:noFill/>
          <a:ln w="19050" cap="flat" cmpd="sng">
            <a:solidFill>
              <a:schemeClr val="dk2"/>
            </a:solidFill>
            <a:prstDash val="solid"/>
            <a:round/>
            <a:headEnd type="none" w="med" len="med"/>
            <a:tailEnd type="triangle" w="med" len="med"/>
          </a:ln>
        </p:spPr>
      </p:cxnSp>
      <p:cxnSp>
        <p:nvCxnSpPr>
          <p:cNvPr id="1311" name="Google Shape;1311;p119"/>
          <p:cNvCxnSpPr/>
          <p:nvPr/>
        </p:nvCxnSpPr>
        <p:spPr>
          <a:xfrm flipH="1">
            <a:off x="2157125" y="2618850"/>
            <a:ext cx="4569000" cy="1121100"/>
          </a:xfrm>
          <a:prstGeom prst="straightConnector1">
            <a:avLst/>
          </a:prstGeom>
          <a:noFill/>
          <a:ln w="19050" cap="flat" cmpd="sng">
            <a:solidFill>
              <a:schemeClr val="dk2"/>
            </a:solidFill>
            <a:prstDash val="solid"/>
            <a:round/>
            <a:headEnd type="none" w="med" len="med"/>
            <a:tailEnd type="triangle" w="med" len="med"/>
          </a:ln>
        </p:spPr>
      </p:cxnSp>
      <p:cxnSp>
        <p:nvCxnSpPr>
          <p:cNvPr id="1312" name="Google Shape;1312;p119"/>
          <p:cNvCxnSpPr/>
          <p:nvPr/>
        </p:nvCxnSpPr>
        <p:spPr>
          <a:xfrm>
            <a:off x="7040575" y="1988313"/>
            <a:ext cx="0" cy="1666800"/>
          </a:xfrm>
          <a:prstGeom prst="straightConnector1">
            <a:avLst/>
          </a:prstGeom>
          <a:noFill/>
          <a:ln w="19050" cap="flat" cmpd="sng">
            <a:solidFill>
              <a:schemeClr val="dk2"/>
            </a:solidFill>
            <a:prstDash val="solid"/>
            <a:round/>
            <a:headEnd type="none" w="med" len="med"/>
            <a:tailEnd type="triangle" w="med" len="med"/>
          </a:ln>
        </p:spPr>
      </p:cxnSp>
      <p:cxnSp>
        <p:nvCxnSpPr>
          <p:cNvPr id="1313" name="Google Shape;1313;p119"/>
          <p:cNvCxnSpPr/>
          <p:nvPr/>
        </p:nvCxnSpPr>
        <p:spPr>
          <a:xfrm rot="10800000">
            <a:off x="2109950" y="2415500"/>
            <a:ext cx="4211100" cy="0"/>
          </a:xfrm>
          <a:prstGeom prst="straightConnector1">
            <a:avLst/>
          </a:prstGeom>
          <a:noFill/>
          <a:ln w="19050" cap="flat" cmpd="sng">
            <a:solidFill>
              <a:schemeClr val="dk2"/>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Functional Block Diagram (FBD)</a:t>
            </a:r>
            <a:endParaRPr/>
          </a:p>
        </p:txBody>
      </p:sp>
      <p:pic>
        <p:nvPicPr>
          <p:cNvPr id="200" name="Google Shape;200;p23"/>
          <p:cNvPicPr preferRelativeResize="0"/>
          <p:nvPr/>
        </p:nvPicPr>
        <p:blipFill>
          <a:blip r:embed="rId3">
            <a:alphaModFix/>
          </a:blip>
          <a:stretch>
            <a:fillRect/>
          </a:stretch>
        </p:blipFill>
        <p:spPr>
          <a:xfrm>
            <a:off x="1662433" y="712925"/>
            <a:ext cx="5819141" cy="4097274"/>
          </a:xfrm>
          <a:prstGeom prst="rect">
            <a:avLst/>
          </a:prstGeom>
          <a:noFill/>
          <a:ln>
            <a:noFill/>
          </a:ln>
        </p:spPr>
      </p:pic>
      <p:sp>
        <p:nvSpPr>
          <p:cNvPr id="201" name="Google Shape;201;p23"/>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a:t>
            </a:r>
            <a:r>
              <a:rPr lang="en" sz="1000">
                <a:solidFill>
                  <a:schemeClr val="lt1"/>
                </a:solidFill>
              </a:rPr>
              <a:t>Design Solution</a:t>
            </a:r>
            <a:r>
              <a:rPr lang="en" sz="1000">
                <a:solidFill>
                  <a:srgbClr val="B7B7B7"/>
                </a:solidFill>
              </a:rPr>
              <a:t>      CPEs      Requirements Satisfaction      Risks      Verification &amp; Validation      Project Planning      References      Backup    </a:t>
            </a:r>
            <a:endParaRPr sz="1000">
              <a:highlight>
                <a:schemeClr val="lt1"/>
              </a:highlight>
            </a:endParaRPr>
          </a:p>
        </p:txBody>
      </p:sp>
      <p:sp>
        <p:nvSpPr>
          <p:cNvPr id="202" name="Google Shape;202;p23"/>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311700" y="1722775"/>
            <a:ext cx="8520600" cy="198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Critical Project Elements</a:t>
            </a:r>
            <a:endParaRPr sz="4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 Critical Project Elements</a:t>
            </a:r>
            <a:endParaRPr/>
          </a:p>
        </p:txBody>
      </p:sp>
      <p:sp>
        <p:nvSpPr>
          <p:cNvPr id="213" name="Google Shape;213;p25"/>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a:t>
            </a:r>
            <a:r>
              <a:rPr lang="en" sz="1000">
                <a:solidFill>
                  <a:schemeClr val="lt1"/>
                </a:solidFill>
              </a:rPr>
              <a:t>CPEs</a:t>
            </a:r>
            <a:r>
              <a:rPr lang="en" sz="1000">
                <a:solidFill>
                  <a:srgbClr val="B7B7B7"/>
                </a:solidFill>
              </a:rPr>
              <a:t>      Requirements Satisfaction      Risks      Verification &amp; Validation      Project Planning      References      Backup    </a:t>
            </a:r>
            <a:endParaRPr sz="1000">
              <a:highlight>
                <a:schemeClr val="lt1"/>
              </a:highlight>
            </a:endParaRPr>
          </a:p>
        </p:txBody>
      </p:sp>
      <p:sp>
        <p:nvSpPr>
          <p:cNvPr id="214" name="Google Shape;214;p25"/>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graphicFrame>
        <p:nvGraphicFramePr>
          <p:cNvPr id="215" name="Google Shape;215;p25"/>
          <p:cNvGraphicFramePr/>
          <p:nvPr/>
        </p:nvGraphicFramePr>
        <p:xfrm>
          <a:off x="678538" y="1182000"/>
          <a:ext cx="7786925" cy="3200190"/>
        </p:xfrm>
        <a:graphic>
          <a:graphicData uri="http://schemas.openxmlformats.org/drawingml/2006/table">
            <a:tbl>
              <a:tblPr>
                <a:noFill/>
                <a:tableStyleId>{543D7239-3DDF-41B7-8C53-F2D600C7B973}</a:tableStyleId>
              </a:tblPr>
              <a:tblGrid>
                <a:gridCol w="860050">
                  <a:extLst>
                    <a:ext uri="{9D8B030D-6E8A-4147-A177-3AD203B41FA5}">
                      <a16:colId xmlns:a16="http://schemas.microsoft.com/office/drawing/2014/main" val="20000"/>
                    </a:ext>
                  </a:extLst>
                </a:gridCol>
                <a:gridCol w="5365500">
                  <a:extLst>
                    <a:ext uri="{9D8B030D-6E8A-4147-A177-3AD203B41FA5}">
                      <a16:colId xmlns:a16="http://schemas.microsoft.com/office/drawing/2014/main" val="20001"/>
                    </a:ext>
                  </a:extLst>
                </a:gridCol>
                <a:gridCol w="1561375">
                  <a:extLst>
                    <a:ext uri="{9D8B030D-6E8A-4147-A177-3AD203B41FA5}">
                      <a16:colId xmlns:a16="http://schemas.microsoft.com/office/drawing/2014/main" val="20002"/>
                    </a:ext>
                  </a:extLst>
                </a:gridCol>
              </a:tblGrid>
              <a:tr h="396200">
                <a:tc>
                  <a:txBody>
                    <a:bodyPr/>
                    <a:lstStyle/>
                    <a:p>
                      <a:pPr marL="0" lvl="0" indent="0" algn="ctr" rtl="0">
                        <a:spcBef>
                          <a:spcPts val="0"/>
                        </a:spcBef>
                        <a:spcAft>
                          <a:spcPts val="0"/>
                        </a:spcAft>
                        <a:buNone/>
                      </a:pPr>
                      <a:r>
                        <a:rPr lang="en">
                          <a:solidFill>
                            <a:schemeClr val="lt1"/>
                          </a:solidFill>
                        </a:rPr>
                        <a:t>CPE</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
                          <a:solidFill>
                            <a:schemeClr val="lt1"/>
                          </a:solidFill>
                        </a:rPr>
                        <a:t>Description</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
                          <a:solidFill>
                            <a:schemeClr val="lt1"/>
                          </a:solidFill>
                        </a:rPr>
                        <a:t>FR</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
                        <a:t>CPE1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System shall measure temperature and voltage.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FR1, FR2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
                        <a:t>CPE2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System shall have the necessary hardware for wireless communication.</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FR5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02250">
                <a:tc>
                  <a:txBody>
                    <a:bodyPr/>
                    <a:lstStyle/>
                    <a:p>
                      <a:pPr marL="0" lvl="0" indent="0" algn="ctr" rtl="0">
                        <a:spcBef>
                          <a:spcPts val="0"/>
                        </a:spcBef>
                        <a:spcAft>
                          <a:spcPts val="0"/>
                        </a:spcAft>
                        <a:buNone/>
                      </a:pPr>
                      <a:r>
                        <a:rPr lang="en"/>
                        <a:t>CPE3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System shall have the necessary software for wireless communication.</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FR3, FR5, FR7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ctr" rtl="0">
                        <a:spcBef>
                          <a:spcPts val="0"/>
                        </a:spcBef>
                        <a:spcAft>
                          <a:spcPts val="0"/>
                        </a:spcAft>
                        <a:buNone/>
                      </a:pPr>
                      <a:r>
                        <a:rPr lang="en"/>
                        <a:t>CPE4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All parts of system shall integrate with one another.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All FRs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96200">
                <a:tc>
                  <a:txBody>
                    <a:bodyPr/>
                    <a:lstStyle/>
                    <a:p>
                      <a:pPr marL="0" lvl="0" indent="0" algn="ctr" rtl="0">
                        <a:spcBef>
                          <a:spcPts val="0"/>
                        </a:spcBef>
                        <a:spcAft>
                          <a:spcPts val="0"/>
                        </a:spcAft>
                        <a:buNone/>
                      </a:pPr>
                      <a:r>
                        <a:rPr lang="en"/>
                        <a:t>CPE5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System shall be battery-powered.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FR6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96200">
                <a:tc>
                  <a:txBody>
                    <a:bodyPr/>
                    <a:lstStyle/>
                    <a:p>
                      <a:pPr marL="0" lvl="0" indent="0" algn="ctr" rtl="0">
                        <a:spcBef>
                          <a:spcPts val="0"/>
                        </a:spcBef>
                        <a:spcAft>
                          <a:spcPts val="0"/>
                        </a:spcAft>
                        <a:buNone/>
                      </a:pPr>
                      <a:r>
                        <a:rPr lang="en"/>
                        <a:t>CPE6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System shall be validated for functionality.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All FRs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19"/>
        <p:cNvGrpSpPr/>
        <p:nvPr/>
      </p:nvGrpSpPr>
      <p:grpSpPr>
        <a:xfrm>
          <a:off x="0" y="0"/>
          <a:ext cx="0" cy="0"/>
          <a:chOff x="0" y="0"/>
          <a:chExt cx="0" cy="0"/>
        </a:xfrm>
      </p:grpSpPr>
      <p:sp>
        <p:nvSpPr>
          <p:cNvPr id="220" name="Google Shape;220;p26"/>
          <p:cNvSpPr txBox="1">
            <a:spLocks noGrp="1"/>
          </p:cNvSpPr>
          <p:nvPr>
            <p:ph type="title"/>
          </p:nvPr>
        </p:nvSpPr>
        <p:spPr>
          <a:xfrm>
            <a:off x="311700" y="1492825"/>
            <a:ext cx="8520600" cy="252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Design Requirements Satisfaction</a:t>
            </a:r>
            <a:endParaRPr sz="4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Driving Requirements</a:t>
            </a:r>
            <a:endParaRPr/>
          </a:p>
        </p:txBody>
      </p:sp>
      <p:sp>
        <p:nvSpPr>
          <p:cNvPr id="226" name="Google Shape;226;p27"/>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227" name="Google Shape;227;p27"/>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graphicFrame>
        <p:nvGraphicFramePr>
          <p:cNvPr id="228" name="Google Shape;228;p27"/>
          <p:cNvGraphicFramePr/>
          <p:nvPr/>
        </p:nvGraphicFramePr>
        <p:xfrm>
          <a:off x="968613" y="1429625"/>
          <a:ext cx="7206775" cy="2383300"/>
        </p:xfrm>
        <a:graphic>
          <a:graphicData uri="http://schemas.openxmlformats.org/drawingml/2006/table">
            <a:tbl>
              <a:tblPr>
                <a:noFill/>
                <a:tableStyleId>{543D7239-3DDF-41B7-8C53-F2D600C7B973}</a:tableStyleId>
              </a:tblPr>
              <a:tblGrid>
                <a:gridCol w="860050">
                  <a:extLst>
                    <a:ext uri="{9D8B030D-6E8A-4147-A177-3AD203B41FA5}">
                      <a16:colId xmlns:a16="http://schemas.microsoft.com/office/drawing/2014/main" val="20000"/>
                    </a:ext>
                  </a:extLst>
                </a:gridCol>
                <a:gridCol w="4714600">
                  <a:extLst>
                    <a:ext uri="{9D8B030D-6E8A-4147-A177-3AD203B41FA5}">
                      <a16:colId xmlns:a16="http://schemas.microsoft.com/office/drawing/2014/main" val="20001"/>
                    </a:ext>
                  </a:extLst>
                </a:gridCol>
                <a:gridCol w="1632125">
                  <a:extLst>
                    <a:ext uri="{9D8B030D-6E8A-4147-A177-3AD203B41FA5}">
                      <a16:colId xmlns:a16="http://schemas.microsoft.com/office/drawing/2014/main" val="20002"/>
                    </a:ext>
                  </a:extLst>
                </a:gridCol>
              </a:tblGrid>
              <a:tr h="396200">
                <a:tc>
                  <a:txBody>
                    <a:bodyPr/>
                    <a:lstStyle/>
                    <a:p>
                      <a:pPr marL="0" lvl="0" indent="0" algn="ctr" rtl="0">
                        <a:spcBef>
                          <a:spcPts val="0"/>
                        </a:spcBef>
                        <a:spcAft>
                          <a:spcPts val="0"/>
                        </a:spcAft>
                        <a:buNone/>
                      </a:pPr>
                      <a:r>
                        <a:rPr lang="en">
                          <a:solidFill>
                            <a:schemeClr val="lt1"/>
                          </a:solidFill>
                        </a:rPr>
                        <a:t>FR</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
                          <a:solidFill>
                            <a:schemeClr val="lt1"/>
                          </a:solidFill>
                        </a:rPr>
                        <a:t>Description</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
                          <a:solidFill>
                            <a:schemeClr val="lt1"/>
                          </a:solidFill>
                        </a:rPr>
                        <a:t>Satisfied?</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System shall measure voltage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
                        <a:t>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System shall measure temperature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02250">
                <a:tc>
                  <a:txBody>
                    <a:bodyPr/>
                    <a:lstStyle/>
                    <a:p>
                      <a:pPr marL="0" lvl="0" indent="0" algn="ctr" rtl="0">
                        <a:spcBef>
                          <a:spcPts val="0"/>
                        </a:spcBef>
                        <a:spcAft>
                          <a:spcPts val="0"/>
                        </a:spcAft>
                        <a:buNone/>
                      </a:pPr>
                      <a:r>
                        <a:rPr lang="en"/>
                        <a:t>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System shall transmit and receive data wirelessly</a:t>
                      </a:r>
                      <a:endParaRPr>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ctr" rtl="0">
                        <a:spcBef>
                          <a:spcPts val="0"/>
                        </a:spcBef>
                        <a:spcAft>
                          <a:spcPts val="0"/>
                        </a:spcAft>
                        <a:buNone/>
                      </a:pPr>
                      <a:r>
                        <a:rPr lang="en"/>
                        <a:t>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System shall be battery-powered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96200">
                <a:tc>
                  <a:txBody>
                    <a:bodyPr/>
                    <a:lstStyle/>
                    <a:p>
                      <a:pPr marL="0" lvl="0" indent="0" algn="ctr" rtl="0">
                        <a:spcBef>
                          <a:spcPts val="0"/>
                        </a:spcBef>
                        <a:spcAft>
                          <a:spcPts val="0"/>
                        </a:spcAft>
                        <a:buNone/>
                      </a:pPr>
                      <a:r>
                        <a:rPr lang="en"/>
                        <a:t>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System shall save received data with a timestamp</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Wireless Communication Critical Experiments/Analyses</a:t>
            </a:r>
            <a:endParaRPr/>
          </a:p>
        </p:txBody>
      </p:sp>
      <p:sp>
        <p:nvSpPr>
          <p:cNvPr id="234" name="Google Shape;234;p28"/>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235" name="Google Shape;235;p28"/>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graphicFrame>
        <p:nvGraphicFramePr>
          <p:cNvPr id="236" name="Google Shape;236;p28"/>
          <p:cNvGraphicFramePr/>
          <p:nvPr/>
        </p:nvGraphicFramePr>
        <p:xfrm>
          <a:off x="756313" y="1248225"/>
          <a:ext cx="7631375" cy="1615350"/>
        </p:xfrm>
        <a:graphic>
          <a:graphicData uri="http://schemas.openxmlformats.org/drawingml/2006/table">
            <a:tbl>
              <a:tblPr>
                <a:noFill/>
                <a:tableStyleId>{543D7239-3DDF-41B7-8C53-F2D600C7B973}</a:tableStyleId>
              </a:tblPr>
              <a:tblGrid>
                <a:gridCol w="860050">
                  <a:extLst>
                    <a:ext uri="{9D8B030D-6E8A-4147-A177-3AD203B41FA5}">
                      <a16:colId xmlns:a16="http://schemas.microsoft.com/office/drawing/2014/main" val="20000"/>
                    </a:ext>
                  </a:extLst>
                </a:gridCol>
                <a:gridCol w="2743350">
                  <a:extLst>
                    <a:ext uri="{9D8B030D-6E8A-4147-A177-3AD203B41FA5}">
                      <a16:colId xmlns:a16="http://schemas.microsoft.com/office/drawing/2014/main" val="20001"/>
                    </a:ext>
                  </a:extLst>
                </a:gridCol>
                <a:gridCol w="4027975">
                  <a:extLst>
                    <a:ext uri="{9D8B030D-6E8A-4147-A177-3AD203B41FA5}">
                      <a16:colId xmlns:a16="http://schemas.microsoft.com/office/drawing/2014/main" val="20002"/>
                    </a:ext>
                  </a:extLst>
                </a:gridCol>
              </a:tblGrid>
              <a:tr h="396200">
                <a:tc>
                  <a:txBody>
                    <a:bodyPr/>
                    <a:lstStyle/>
                    <a:p>
                      <a:pPr marL="0" lvl="0" indent="0" algn="ctr" rtl="0">
                        <a:spcBef>
                          <a:spcPts val="0"/>
                        </a:spcBef>
                        <a:spcAft>
                          <a:spcPts val="0"/>
                        </a:spcAft>
                        <a:buNone/>
                      </a:pPr>
                      <a:r>
                        <a:rPr lang="en">
                          <a:solidFill>
                            <a:schemeClr val="lt1"/>
                          </a:solidFill>
                        </a:rPr>
                        <a:t>FR</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
                          <a:solidFill>
                            <a:schemeClr val="lt1"/>
                          </a:solidFill>
                        </a:rPr>
                        <a:t>Description</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
                          <a:solidFill>
                            <a:schemeClr val="lt1"/>
                          </a:solidFill>
                        </a:rPr>
                        <a:t>Satisfaction Strategy</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
                        <a:t>5</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Wireless Communication</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Simulate the design environment to ensure sufficient signal strength and analyze the feasibility of data rate/packet size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
                        <a:t>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Data Saving</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Demonstrate scope of the code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5" name="Google Shape;245;p29"/>
          <p:cNvPicPr preferRelativeResize="0"/>
          <p:nvPr/>
        </p:nvPicPr>
        <p:blipFill>
          <a:blip r:embed="rId3">
            <a:alphaModFix/>
          </a:blip>
          <a:stretch>
            <a:fillRect/>
          </a:stretch>
        </p:blipFill>
        <p:spPr>
          <a:xfrm>
            <a:off x="4224075" y="1675550"/>
            <a:ext cx="4797071" cy="3091975"/>
          </a:xfrm>
          <a:prstGeom prst="rect">
            <a:avLst/>
          </a:prstGeom>
          <a:noFill/>
          <a:ln>
            <a:noFill/>
          </a:ln>
        </p:spPr>
      </p:pic>
      <p:sp>
        <p:nvSpPr>
          <p:cNvPr id="241" name="Google Shape;24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 5.4 &amp; 5.5 Satisfaction [Communications Experiment]</a:t>
            </a:r>
            <a:endParaRPr/>
          </a:p>
        </p:txBody>
      </p:sp>
      <p:sp>
        <p:nvSpPr>
          <p:cNvPr id="242" name="Google Shape;242;p29"/>
          <p:cNvSpPr txBox="1"/>
          <p:nvPr/>
        </p:nvSpPr>
        <p:spPr>
          <a:xfrm>
            <a:off x="423600" y="1699813"/>
            <a:ext cx="3948600" cy="11436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Char char="●"/>
            </a:pPr>
            <a:r>
              <a:rPr lang="en"/>
              <a:t>Flashed code to advertise out of ZARGES case</a:t>
            </a:r>
            <a:endParaRPr/>
          </a:p>
          <a:p>
            <a:pPr marL="457200" lvl="0" indent="-317500" algn="l" rtl="0">
              <a:lnSpc>
                <a:spcPct val="115000"/>
              </a:lnSpc>
              <a:spcBef>
                <a:spcPts val="0"/>
              </a:spcBef>
              <a:spcAft>
                <a:spcPts val="0"/>
              </a:spcAft>
              <a:buSzPts val="1400"/>
              <a:buChar char="●"/>
            </a:pPr>
            <a:r>
              <a:rPr lang="en"/>
              <a:t>Tested the signal strength at different distances and transmission strengths</a:t>
            </a:r>
            <a:endParaRPr/>
          </a:p>
        </p:txBody>
      </p:sp>
      <p:sp>
        <p:nvSpPr>
          <p:cNvPr id="243" name="Google Shape;243;p29"/>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244" name="Google Shape;244;p29"/>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grpSp>
        <p:nvGrpSpPr>
          <p:cNvPr id="246" name="Google Shape;246;p29"/>
          <p:cNvGrpSpPr/>
          <p:nvPr/>
        </p:nvGrpSpPr>
        <p:grpSpPr>
          <a:xfrm>
            <a:off x="423600" y="1017725"/>
            <a:ext cx="8408700" cy="615600"/>
            <a:chOff x="423600" y="663650"/>
            <a:chExt cx="8408700" cy="615600"/>
          </a:xfrm>
        </p:grpSpPr>
        <p:sp>
          <p:nvSpPr>
            <p:cNvPr id="247" name="Google Shape;247;p29"/>
            <p:cNvSpPr/>
            <p:nvPr/>
          </p:nvSpPr>
          <p:spPr>
            <a:xfrm>
              <a:off x="423600" y="663650"/>
              <a:ext cx="8408700" cy="57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txBox="1"/>
            <p:nvPr/>
          </p:nvSpPr>
          <p:spPr>
            <a:xfrm>
              <a:off x="487800" y="663650"/>
              <a:ext cx="8168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DR 5.4: </a:t>
              </a:r>
              <a:r>
                <a:rPr lang="en">
                  <a:solidFill>
                    <a:schemeClr val="dk1"/>
                  </a:solidFill>
                </a:rPr>
                <a:t>System shall send signals through the K470 Universal Aluminum Box </a:t>
              </a:r>
              <a:endParaRPr>
                <a:solidFill>
                  <a:schemeClr val="dk1"/>
                </a:solidFill>
              </a:endParaRPr>
            </a:p>
            <a:p>
              <a:pPr marL="0" lvl="0" indent="0" algn="l" rtl="0">
                <a:spcBef>
                  <a:spcPts val="0"/>
                </a:spcBef>
                <a:spcAft>
                  <a:spcPts val="0"/>
                </a:spcAft>
                <a:buNone/>
              </a:pPr>
              <a:r>
                <a:rPr lang="en">
                  <a:solidFill>
                    <a:schemeClr val="dk1"/>
                  </a:solidFill>
                </a:rPr>
                <a:t>DR 5.5: Data shall be transmitted over a distance of at least three feet</a:t>
              </a:r>
              <a:endParaRPr>
                <a:solidFill>
                  <a:schemeClr val="dk1"/>
                </a:solidFill>
              </a:endParaRPr>
            </a:p>
          </p:txBody>
        </p:sp>
      </p:grpSp>
      <p:pic>
        <p:nvPicPr>
          <p:cNvPr id="249" name="Google Shape;249;p29"/>
          <p:cNvPicPr preferRelativeResize="0"/>
          <p:nvPr/>
        </p:nvPicPr>
        <p:blipFill>
          <a:blip r:embed="rId4">
            <a:alphaModFix/>
          </a:blip>
          <a:stretch>
            <a:fillRect/>
          </a:stretch>
        </p:blipFill>
        <p:spPr>
          <a:xfrm>
            <a:off x="423600" y="2909900"/>
            <a:ext cx="1880248" cy="1817823"/>
          </a:xfrm>
          <a:prstGeom prst="rect">
            <a:avLst/>
          </a:prstGeom>
          <a:noFill/>
          <a:ln>
            <a:noFill/>
          </a:ln>
        </p:spPr>
      </p:pic>
      <p:pic>
        <p:nvPicPr>
          <p:cNvPr id="250" name="Google Shape;250;p29"/>
          <p:cNvPicPr preferRelativeResize="0"/>
          <p:nvPr/>
        </p:nvPicPr>
        <p:blipFill>
          <a:blip r:embed="rId5">
            <a:alphaModFix/>
          </a:blip>
          <a:stretch>
            <a:fillRect/>
          </a:stretch>
        </p:blipFill>
        <p:spPr>
          <a:xfrm>
            <a:off x="2525424" y="2909900"/>
            <a:ext cx="1591494" cy="1817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 5.2 &amp; 5.3 Satisfaction [BLE Data Packet Format]</a:t>
            </a:r>
            <a:endParaRPr sz="3022" baseline="30000"/>
          </a:p>
        </p:txBody>
      </p:sp>
      <p:sp>
        <p:nvSpPr>
          <p:cNvPr id="256" name="Google Shape;256;p30"/>
          <p:cNvSpPr txBox="1">
            <a:spLocks noGrp="1"/>
          </p:cNvSpPr>
          <p:nvPr>
            <p:ph type="body" idx="1"/>
          </p:nvPr>
        </p:nvSpPr>
        <p:spPr>
          <a:xfrm>
            <a:off x="311700" y="1633325"/>
            <a:ext cx="8313300" cy="2993100"/>
          </a:xfrm>
          <a:prstGeom prst="rect">
            <a:avLst/>
          </a:prstGeom>
        </p:spPr>
        <p:txBody>
          <a:bodyPr spcFirstLastPara="1" wrap="square" lIns="91425" tIns="91425" rIns="91425" bIns="91425" anchor="t" anchorCtr="0">
            <a:normAutofit fontScale="92500"/>
          </a:bodyPr>
          <a:lstStyle/>
          <a:p>
            <a:pPr marL="457200" lvl="0" indent="-342900" algn="l" rtl="0">
              <a:spcBef>
                <a:spcPts val="0"/>
              </a:spcBef>
              <a:spcAft>
                <a:spcPts val="0"/>
              </a:spcAft>
              <a:buClr>
                <a:schemeClr val="dk1"/>
              </a:buClr>
              <a:buSzPts val="1800"/>
              <a:buChar char="●"/>
            </a:pPr>
            <a:r>
              <a:rPr lang="en">
                <a:solidFill>
                  <a:schemeClr val="dk1"/>
                </a:solidFill>
              </a:rPr>
              <a:t>1B Preamble</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4B Access Address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Protocol Data Unit</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2B Header</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4B MIC</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1B OP</a:t>
            </a:r>
            <a:endParaRPr>
              <a:solidFill>
                <a:schemeClr val="dk1"/>
              </a:solidFill>
            </a:endParaRPr>
          </a:p>
          <a:p>
            <a:pPr marL="914400" lvl="1" indent="-317500" algn="l" rtl="0">
              <a:spcBef>
                <a:spcPts val="0"/>
              </a:spcBef>
              <a:spcAft>
                <a:spcPts val="0"/>
              </a:spcAft>
              <a:buClr>
                <a:schemeClr val="dk1"/>
              </a:buClr>
              <a:buSzPts val="1400"/>
              <a:buChar char="○"/>
            </a:pPr>
            <a:r>
              <a:rPr lang="en" b="1">
                <a:solidFill>
                  <a:schemeClr val="dk1"/>
                </a:solidFill>
              </a:rPr>
              <a:t>16B UUID</a:t>
            </a:r>
            <a:endParaRPr b="1">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2B Length, Type</a:t>
            </a:r>
            <a:endParaRPr>
              <a:solidFill>
                <a:schemeClr val="dk1"/>
              </a:solidFill>
            </a:endParaRPr>
          </a:p>
          <a:p>
            <a:pPr marL="914400" lvl="1" indent="-317500" algn="l" rtl="0">
              <a:spcBef>
                <a:spcPts val="0"/>
              </a:spcBef>
              <a:spcAft>
                <a:spcPts val="0"/>
              </a:spcAft>
              <a:buClr>
                <a:schemeClr val="dk1"/>
              </a:buClr>
              <a:buSzPts val="1400"/>
              <a:buChar char="○"/>
            </a:pPr>
            <a:r>
              <a:rPr lang="en" b="1">
                <a:solidFill>
                  <a:schemeClr val="dk1"/>
                </a:solidFill>
              </a:rPr>
              <a:t>4B Volt/Temp Data</a:t>
            </a:r>
            <a:endParaRPr b="1">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3B CRC</a:t>
            </a:r>
            <a:endParaRPr b="1">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~37B Total</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250 kbps Data Rate</a:t>
            </a:r>
            <a:endParaRPr>
              <a:solidFill>
                <a:schemeClr val="dk1"/>
              </a:solidFill>
            </a:endParaRPr>
          </a:p>
        </p:txBody>
      </p:sp>
      <p:pic>
        <p:nvPicPr>
          <p:cNvPr id="257" name="Google Shape;257;p30"/>
          <p:cNvPicPr preferRelativeResize="0"/>
          <p:nvPr/>
        </p:nvPicPr>
        <p:blipFill>
          <a:blip r:embed="rId3">
            <a:alphaModFix/>
          </a:blip>
          <a:stretch>
            <a:fillRect/>
          </a:stretch>
        </p:blipFill>
        <p:spPr>
          <a:xfrm>
            <a:off x="3043250" y="2087849"/>
            <a:ext cx="5789050" cy="2084057"/>
          </a:xfrm>
          <a:prstGeom prst="rect">
            <a:avLst/>
          </a:prstGeom>
          <a:noFill/>
          <a:ln>
            <a:noFill/>
          </a:ln>
        </p:spPr>
      </p:pic>
      <p:sp>
        <p:nvSpPr>
          <p:cNvPr id="258" name="Google Shape;258;p30"/>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259" name="Google Shape;259;p30"/>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grpSp>
        <p:nvGrpSpPr>
          <p:cNvPr id="260" name="Google Shape;260;p30"/>
          <p:cNvGrpSpPr/>
          <p:nvPr/>
        </p:nvGrpSpPr>
        <p:grpSpPr>
          <a:xfrm>
            <a:off x="423600" y="1017725"/>
            <a:ext cx="8408700" cy="615600"/>
            <a:chOff x="423600" y="663650"/>
            <a:chExt cx="8408700" cy="615600"/>
          </a:xfrm>
        </p:grpSpPr>
        <p:sp>
          <p:nvSpPr>
            <p:cNvPr id="261" name="Google Shape;261;p30"/>
            <p:cNvSpPr/>
            <p:nvPr/>
          </p:nvSpPr>
          <p:spPr>
            <a:xfrm>
              <a:off x="423600" y="663650"/>
              <a:ext cx="8408700" cy="57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0"/>
            <p:cNvSpPr txBox="1"/>
            <p:nvPr/>
          </p:nvSpPr>
          <p:spPr>
            <a:xfrm>
              <a:off x="487800" y="663650"/>
              <a:ext cx="8168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DR 5.2: </a:t>
              </a:r>
              <a:r>
                <a:rPr lang="en">
                  <a:solidFill>
                    <a:schemeClr val="dk1"/>
                  </a:solidFill>
                </a:rPr>
                <a:t>System shall send/receive voltage measurements to on-site system wirelessly</a:t>
              </a:r>
              <a:endParaRPr>
                <a:solidFill>
                  <a:schemeClr val="dk1"/>
                </a:solidFill>
              </a:endParaRPr>
            </a:p>
            <a:p>
              <a:pPr marL="0" lvl="0" indent="0" algn="l" rtl="0">
                <a:spcBef>
                  <a:spcPts val="0"/>
                </a:spcBef>
                <a:spcAft>
                  <a:spcPts val="0"/>
                </a:spcAft>
                <a:buNone/>
              </a:pPr>
              <a:r>
                <a:rPr lang="en">
                  <a:solidFill>
                    <a:schemeClr val="dk1"/>
                  </a:solidFill>
                </a:rPr>
                <a:t>DR 5.3: System shall send/receive temperature measurements to on-site system wirelessly</a:t>
              </a:r>
              <a:endParaRPr>
                <a:solidFill>
                  <a:schemeClr val="dk1"/>
                </a:solidFill>
              </a:endParaRPr>
            </a:p>
          </p:txBody>
        </p:sp>
      </p:grpSp>
      <p:sp>
        <p:nvSpPr>
          <p:cNvPr id="263" name="Google Shape;263;p30"/>
          <p:cNvSpPr txBox="1"/>
          <p:nvPr/>
        </p:nvSpPr>
        <p:spPr>
          <a:xfrm>
            <a:off x="4978674" y="4226225"/>
            <a:ext cx="2265405"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BLE Packet Format</a:t>
            </a:r>
            <a:r>
              <a:rPr lang="en" baseline="30000" dirty="0"/>
              <a:t>[22]</a:t>
            </a:r>
            <a:endParaRPr baseline="30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 5.1, 7.1, &amp; 7.2 Satisfaction [In-Box Code Flow]</a:t>
            </a:r>
            <a:endParaRPr/>
          </a:p>
        </p:txBody>
      </p:sp>
      <p:pic>
        <p:nvPicPr>
          <p:cNvPr id="269" name="Google Shape;269;p31"/>
          <p:cNvPicPr preferRelativeResize="0"/>
          <p:nvPr/>
        </p:nvPicPr>
        <p:blipFill>
          <a:blip r:embed="rId3">
            <a:alphaModFix/>
          </a:blip>
          <a:stretch>
            <a:fillRect/>
          </a:stretch>
        </p:blipFill>
        <p:spPr>
          <a:xfrm>
            <a:off x="2062838" y="1374400"/>
            <a:ext cx="5018325" cy="3625751"/>
          </a:xfrm>
          <a:prstGeom prst="rect">
            <a:avLst/>
          </a:prstGeom>
          <a:noFill/>
          <a:ln>
            <a:noFill/>
          </a:ln>
        </p:spPr>
      </p:pic>
      <p:sp>
        <p:nvSpPr>
          <p:cNvPr id="270" name="Google Shape;270;p31"/>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271" name="Google Shape;271;p31"/>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grpSp>
        <p:nvGrpSpPr>
          <p:cNvPr id="272" name="Google Shape;272;p31"/>
          <p:cNvGrpSpPr/>
          <p:nvPr/>
        </p:nvGrpSpPr>
        <p:grpSpPr>
          <a:xfrm>
            <a:off x="423600" y="636700"/>
            <a:ext cx="8408700" cy="1046656"/>
            <a:chOff x="423600" y="663637"/>
            <a:chExt cx="8408700" cy="1366213"/>
          </a:xfrm>
        </p:grpSpPr>
        <p:sp>
          <p:nvSpPr>
            <p:cNvPr id="273" name="Google Shape;273;p31"/>
            <p:cNvSpPr/>
            <p:nvPr/>
          </p:nvSpPr>
          <p:spPr>
            <a:xfrm>
              <a:off x="423600" y="663637"/>
              <a:ext cx="8408700" cy="1046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txBox="1"/>
            <p:nvPr/>
          </p:nvSpPr>
          <p:spPr>
            <a:xfrm>
              <a:off x="487800" y="663650"/>
              <a:ext cx="8168400" cy="136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DR 5.1: </a:t>
              </a:r>
              <a:r>
                <a:rPr lang="en">
                  <a:solidFill>
                    <a:schemeClr val="dk1"/>
                  </a:solidFill>
                </a:rPr>
                <a:t>Data communication process shall be autonomous</a:t>
              </a:r>
              <a:endParaRPr>
                <a:solidFill>
                  <a:schemeClr val="dk1"/>
                </a:solidFill>
              </a:endParaRPr>
            </a:p>
            <a:p>
              <a:pPr marL="0" lvl="0" indent="0" algn="l" rtl="0">
                <a:spcBef>
                  <a:spcPts val="0"/>
                </a:spcBef>
                <a:spcAft>
                  <a:spcPts val="0"/>
                </a:spcAft>
                <a:buNone/>
              </a:pPr>
              <a:r>
                <a:rPr lang="en">
                  <a:solidFill>
                    <a:schemeClr val="dk1"/>
                  </a:solidFill>
                </a:rPr>
                <a:t>DR 7.1: System shall save raw data</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DR 7.2: Data shall be sent once an hour by default configuration</a:t>
              </a:r>
              <a:endParaRPr>
                <a:solidFill>
                  <a:schemeClr val="dk1"/>
                </a:solidFill>
              </a:endParaRPr>
            </a:p>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Presentation Outline</a:t>
            </a:r>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AutoNum type="arabicPeriod"/>
            </a:pPr>
            <a:r>
              <a:rPr lang="en">
                <a:solidFill>
                  <a:schemeClr val="dk1"/>
                </a:solidFill>
              </a:rPr>
              <a:t>Project Purpose and Objectives</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Design Solution</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Critical Project Elements</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Design Requirements Satisfaction</a:t>
            </a:r>
            <a:endParaRPr>
              <a:solidFill>
                <a:schemeClr val="dk1"/>
              </a:solidFill>
            </a:endParaRPr>
          </a:p>
          <a:p>
            <a:pPr marL="914400" lvl="1" indent="-317500" algn="l" rtl="0">
              <a:spcBef>
                <a:spcPts val="0"/>
              </a:spcBef>
              <a:spcAft>
                <a:spcPts val="0"/>
              </a:spcAft>
              <a:buClr>
                <a:schemeClr val="dk1"/>
              </a:buClr>
              <a:buSzPts val="1400"/>
              <a:buAutoNum type="alphaLcPeriod"/>
            </a:pPr>
            <a:r>
              <a:rPr lang="en">
                <a:solidFill>
                  <a:schemeClr val="dk1"/>
                </a:solidFill>
              </a:rPr>
              <a:t>Wireless Communication &amp; Software Design</a:t>
            </a:r>
            <a:endParaRPr>
              <a:solidFill>
                <a:schemeClr val="dk1"/>
              </a:solidFill>
            </a:endParaRPr>
          </a:p>
          <a:p>
            <a:pPr marL="914400" lvl="1" indent="-317500" algn="l" rtl="0">
              <a:spcBef>
                <a:spcPts val="0"/>
              </a:spcBef>
              <a:spcAft>
                <a:spcPts val="0"/>
              </a:spcAft>
              <a:buClr>
                <a:schemeClr val="dk1"/>
              </a:buClr>
              <a:buSzPts val="1400"/>
              <a:buAutoNum type="alphaLcPeriod"/>
            </a:pPr>
            <a:r>
              <a:rPr lang="en">
                <a:solidFill>
                  <a:schemeClr val="dk1"/>
                </a:solidFill>
              </a:rPr>
              <a:t>Sensors &amp; Electrical Design</a:t>
            </a:r>
            <a:endParaRPr>
              <a:solidFill>
                <a:schemeClr val="dk1"/>
              </a:solidFill>
            </a:endParaRPr>
          </a:p>
          <a:p>
            <a:pPr marL="914400" lvl="1" indent="-317500" algn="l" rtl="0">
              <a:spcBef>
                <a:spcPts val="0"/>
              </a:spcBef>
              <a:spcAft>
                <a:spcPts val="0"/>
              </a:spcAft>
              <a:buClr>
                <a:schemeClr val="dk1"/>
              </a:buClr>
              <a:buSzPts val="1400"/>
              <a:buAutoNum type="alphaLcPeriod"/>
            </a:pPr>
            <a:r>
              <a:rPr lang="en">
                <a:solidFill>
                  <a:schemeClr val="dk1"/>
                </a:solidFill>
              </a:rPr>
              <a:t>External Power Source</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Project Risks</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Verification and Validation</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Project Planning</a:t>
            </a:r>
            <a:endParaRPr>
              <a:solidFill>
                <a:schemeClr val="dk1"/>
              </a:solidFill>
            </a:endParaRPr>
          </a:p>
        </p:txBody>
      </p:sp>
      <p:sp>
        <p:nvSpPr>
          <p:cNvPr id="64" name="Google Shape;64;p14"/>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rPr>
              <a:t>Overview</a:t>
            </a:r>
            <a:r>
              <a:rPr lang="en" sz="1000">
                <a:solidFill>
                  <a:srgbClr val="B7B7B7"/>
                </a:solidFill>
              </a:rPr>
              <a:t>      Design Solution      CPEs      Requirements Satisfaction      Risks      Verification &amp; Validation      Project Planning      References      Backup    </a:t>
            </a:r>
            <a:endParaRPr sz="1000">
              <a:highlight>
                <a:schemeClr val="lt1"/>
              </a:highlight>
            </a:endParaRPr>
          </a:p>
        </p:txBody>
      </p:sp>
      <p:sp>
        <p:nvSpPr>
          <p:cNvPr id="65" name="Google Shape;65;p14"/>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2"/>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 5.1, 7.1, &amp; 7.2 Satisfaction [On-Site Code Flow]</a:t>
            </a:r>
            <a:endParaRPr/>
          </a:p>
        </p:txBody>
      </p:sp>
      <p:pic>
        <p:nvPicPr>
          <p:cNvPr id="280" name="Google Shape;280;p32"/>
          <p:cNvPicPr preferRelativeResize="0"/>
          <p:nvPr/>
        </p:nvPicPr>
        <p:blipFill>
          <a:blip r:embed="rId3">
            <a:alphaModFix/>
          </a:blip>
          <a:stretch>
            <a:fillRect/>
          </a:stretch>
        </p:blipFill>
        <p:spPr>
          <a:xfrm>
            <a:off x="1174400" y="1399700"/>
            <a:ext cx="6795199" cy="3486700"/>
          </a:xfrm>
          <a:prstGeom prst="rect">
            <a:avLst/>
          </a:prstGeom>
          <a:noFill/>
          <a:ln>
            <a:noFill/>
          </a:ln>
        </p:spPr>
      </p:pic>
      <p:sp>
        <p:nvSpPr>
          <p:cNvPr id="281" name="Google Shape;281;p32"/>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282" name="Google Shape;282;p32"/>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grpSp>
        <p:nvGrpSpPr>
          <p:cNvPr id="283" name="Google Shape;283;p32"/>
          <p:cNvGrpSpPr/>
          <p:nvPr/>
        </p:nvGrpSpPr>
        <p:grpSpPr>
          <a:xfrm>
            <a:off x="423600" y="636700"/>
            <a:ext cx="8408700" cy="1046656"/>
            <a:chOff x="423600" y="166313"/>
            <a:chExt cx="8408700" cy="1366213"/>
          </a:xfrm>
        </p:grpSpPr>
        <p:sp>
          <p:nvSpPr>
            <p:cNvPr id="284" name="Google Shape;284;p32"/>
            <p:cNvSpPr/>
            <p:nvPr/>
          </p:nvSpPr>
          <p:spPr>
            <a:xfrm>
              <a:off x="423600" y="166313"/>
              <a:ext cx="8408700" cy="1046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txBox="1"/>
            <p:nvPr/>
          </p:nvSpPr>
          <p:spPr>
            <a:xfrm>
              <a:off x="487800" y="166326"/>
              <a:ext cx="8168400" cy="136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DR 5.1: </a:t>
              </a:r>
              <a:r>
                <a:rPr lang="en">
                  <a:solidFill>
                    <a:schemeClr val="dk1"/>
                  </a:solidFill>
                </a:rPr>
                <a:t>Data communication process shall be autonomous</a:t>
              </a:r>
              <a:endParaRPr>
                <a:solidFill>
                  <a:schemeClr val="dk1"/>
                </a:solidFill>
              </a:endParaRPr>
            </a:p>
            <a:p>
              <a:pPr marL="0" lvl="0" indent="0" algn="l" rtl="0">
                <a:spcBef>
                  <a:spcPts val="0"/>
                </a:spcBef>
                <a:spcAft>
                  <a:spcPts val="0"/>
                </a:spcAft>
                <a:buNone/>
              </a:pPr>
              <a:r>
                <a:rPr lang="en">
                  <a:solidFill>
                    <a:schemeClr val="dk1"/>
                  </a:solidFill>
                </a:rPr>
                <a:t>DR 7.1: System shall save raw data</a:t>
              </a:r>
              <a:endParaRPr>
                <a:solidFill>
                  <a:schemeClr val="dk1"/>
                </a:solidFill>
              </a:endParaRPr>
            </a:p>
            <a:p>
              <a:pPr marL="0" lvl="0" indent="0" algn="l" rtl="0">
                <a:spcBef>
                  <a:spcPts val="0"/>
                </a:spcBef>
                <a:spcAft>
                  <a:spcPts val="0"/>
                </a:spcAft>
                <a:buNone/>
              </a:pPr>
              <a:r>
                <a:rPr lang="en">
                  <a:solidFill>
                    <a:schemeClr val="dk1"/>
                  </a:solidFill>
                </a:rPr>
                <a:t>DR 7.2: Data shall be sent once an hour by default configuration</a:t>
              </a:r>
              <a:endParaRPr>
                <a:solidFill>
                  <a:schemeClr val="dk1"/>
                </a:solidFill>
              </a:endParaRPr>
            </a:p>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3"/>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Communication Requirement Satisfaction Summary</a:t>
            </a:r>
            <a:endParaRPr/>
          </a:p>
        </p:txBody>
      </p:sp>
      <p:sp>
        <p:nvSpPr>
          <p:cNvPr id="291" name="Google Shape;291;p33"/>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292" name="Google Shape;292;p33"/>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graphicFrame>
        <p:nvGraphicFramePr>
          <p:cNvPr id="293" name="Google Shape;293;p33"/>
          <p:cNvGraphicFramePr/>
          <p:nvPr/>
        </p:nvGraphicFramePr>
        <p:xfrm>
          <a:off x="265013" y="932775"/>
          <a:ext cx="8613950" cy="3626910"/>
        </p:xfrm>
        <a:graphic>
          <a:graphicData uri="http://schemas.openxmlformats.org/drawingml/2006/table">
            <a:tbl>
              <a:tblPr>
                <a:noFill/>
                <a:tableStyleId>{543D7239-3DDF-41B7-8C53-F2D600C7B973}</a:tableStyleId>
              </a:tblPr>
              <a:tblGrid>
                <a:gridCol w="860050">
                  <a:extLst>
                    <a:ext uri="{9D8B030D-6E8A-4147-A177-3AD203B41FA5}">
                      <a16:colId xmlns:a16="http://schemas.microsoft.com/office/drawing/2014/main" val="20000"/>
                    </a:ext>
                  </a:extLst>
                </a:gridCol>
                <a:gridCol w="2494650">
                  <a:extLst>
                    <a:ext uri="{9D8B030D-6E8A-4147-A177-3AD203B41FA5}">
                      <a16:colId xmlns:a16="http://schemas.microsoft.com/office/drawing/2014/main" val="20001"/>
                    </a:ext>
                  </a:extLst>
                </a:gridCol>
                <a:gridCol w="5259250">
                  <a:extLst>
                    <a:ext uri="{9D8B030D-6E8A-4147-A177-3AD203B41FA5}">
                      <a16:colId xmlns:a16="http://schemas.microsoft.com/office/drawing/2014/main" val="20002"/>
                    </a:ext>
                  </a:extLst>
                </a:gridCol>
              </a:tblGrid>
              <a:tr h="391225">
                <a:tc>
                  <a:txBody>
                    <a:bodyPr/>
                    <a:lstStyle/>
                    <a:p>
                      <a:pPr marL="0" lvl="0" indent="0" algn="ctr" rtl="0">
                        <a:spcBef>
                          <a:spcPts val="0"/>
                        </a:spcBef>
                        <a:spcAft>
                          <a:spcPts val="0"/>
                        </a:spcAft>
                        <a:buNone/>
                      </a:pPr>
                      <a:r>
                        <a:rPr lang="en">
                          <a:solidFill>
                            <a:schemeClr val="lt1"/>
                          </a:solidFill>
                        </a:rPr>
                        <a:t>DR</a:t>
                      </a:r>
                      <a:endParaRPr>
                        <a:solidFill>
                          <a:schemeClr val="lt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
                          <a:solidFill>
                            <a:schemeClr val="lt1"/>
                          </a:solidFill>
                        </a:rPr>
                        <a:t>Description</a:t>
                      </a:r>
                      <a:endParaRPr>
                        <a:solidFill>
                          <a:schemeClr val="lt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
                          <a:solidFill>
                            <a:schemeClr val="lt1"/>
                          </a:solidFill>
                        </a:rPr>
                        <a:t>Satisfied?</a:t>
                      </a:r>
                      <a:endParaRPr>
                        <a:solidFill>
                          <a:schemeClr val="lt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391225">
                <a:tc>
                  <a:txBody>
                    <a:bodyPr/>
                    <a:lstStyle/>
                    <a:p>
                      <a:pPr marL="0" lvl="0" indent="0" algn="ctr" rtl="0">
                        <a:spcBef>
                          <a:spcPts val="0"/>
                        </a:spcBef>
                        <a:spcAft>
                          <a:spcPts val="0"/>
                        </a:spcAft>
                        <a:buNone/>
                      </a:pPr>
                      <a:r>
                        <a:rPr lang="en"/>
                        <a:t>5.1</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Autonomous Communication</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Code flowchart achieves autonomy</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AA84F"/>
                    </a:solidFill>
                  </a:tcPr>
                </a:tc>
                <a:extLst>
                  <a:ext uri="{0D108BD9-81ED-4DB2-BD59-A6C34878D82A}">
                    <a16:rowId xmlns:a16="http://schemas.microsoft.com/office/drawing/2014/main" val="10001"/>
                  </a:ext>
                </a:extLst>
              </a:tr>
              <a:tr h="601900">
                <a:tc>
                  <a:txBody>
                    <a:bodyPr/>
                    <a:lstStyle/>
                    <a:p>
                      <a:pPr marL="0" lvl="0" indent="0" algn="ctr" rtl="0">
                        <a:spcBef>
                          <a:spcPts val="0"/>
                        </a:spcBef>
                        <a:spcAft>
                          <a:spcPts val="0"/>
                        </a:spcAft>
                        <a:buNone/>
                      </a:pPr>
                      <a:r>
                        <a:rPr lang="en"/>
                        <a:t>5.2/5.3</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Send/Receive Voltage and Temperature</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System will be able to send usable values through the ADC and the size of this data fits within the BLE framework</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AA84F"/>
                    </a:solidFill>
                  </a:tcPr>
                </a:tc>
                <a:extLst>
                  <a:ext uri="{0D108BD9-81ED-4DB2-BD59-A6C34878D82A}">
                    <a16:rowId xmlns:a16="http://schemas.microsoft.com/office/drawing/2014/main" val="10002"/>
                  </a:ext>
                </a:extLst>
              </a:tr>
              <a:tr h="601900">
                <a:tc>
                  <a:txBody>
                    <a:bodyPr/>
                    <a:lstStyle/>
                    <a:p>
                      <a:pPr marL="0" lvl="0" indent="0" algn="ctr" rtl="0">
                        <a:spcBef>
                          <a:spcPts val="0"/>
                        </a:spcBef>
                        <a:spcAft>
                          <a:spcPts val="0"/>
                        </a:spcAft>
                        <a:buNone/>
                      </a:pPr>
                      <a:r>
                        <a:rPr lang="en"/>
                        <a:t>5.4</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Transmit Through K470 Box</a:t>
                      </a:r>
                      <a:endParaRPr>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Communications experiment showed signal could transmit through ZARGES case</a:t>
                      </a:r>
                      <a:endParaRPr>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AA84F"/>
                    </a:solidFill>
                  </a:tcPr>
                </a:tc>
                <a:extLst>
                  <a:ext uri="{0D108BD9-81ED-4DB2-BD59-A6C34878D82A}">
                    <a16:rowId xmlns:a16="http://schemas.microsoft.com/office/drawing/2014/main" val="10003"/>
                  </a:ext>
                </a:extLst>
              </a:tr>
              <a:tr h="561525">
                <a:tc>
                  <a:txBody>
                    <a:bodyPr/>
                    <a:lstStyle/>
                    <a:p>
                      <a:pPr marL="0" lvl="0" indent="0" algn="ctr" rtl="0">
                        <a:spcBef>
                          <a:spcPts val="0"/>
                        </a:spcBef>
                        <a:spcAft>
                          <a:spcPts val="0"/>
                        </a:spcAft>
                        <a:buNone/>
                      </a:pPr>
                      <a:r>
                        <a:rPr lang="en"/>
                        <a:t>5.5</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Transmit 3 Feet</a:t>
                      </a:r>
                      <a:endParaRPr>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Communications experiment showed that the signal strength was usable for all strengths at 3ft</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AA84F"/>
                    </a:solidFill>
                  </a:tcPr>
                </a:tc>
                <a:extLst>
                  <a:ext uri="{0D108BD9-81ED-4DB2-BD59-A6C34878D82A}">
                    <a16:rowId xmlns:a16="http://schemas.microsoft.com/office/drawing/2014/main" val="10004"/>
                  </a:ext>
                </a:extLst>
              </a:tr>
              <a:tr h="601900">
                <a:tc>
                  <a:txBody>
                    <a:bodyPr/>
                    <a:lstStyle/>
                    <a:p>
                      <a:pPr marL="0" lvl="0" indent="0" algn="ctr" rtl="0">
                        <a:spcBef>
                          <a:spcPts val="0"/>
                        </a:spcBef>
                        <a:spcAft>
                          <a:spcPts val="0"/>
                        </a:spcAft>
                        <a:buNone/>
                      </a:pPr>
                      <a:r>
                        <a:rPr lang="en"/>
                        <a:t>7.1</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Save Raw Data</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Code flowchart shows that on-site device will communicate with computer through serial ports</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AA84F"/>
                    </a:solidFill>
                  </a:tcPr>
                </a:tc>
                <a:extLst>
                  <a:ext uri="{0D108BD9-81ED-4DB2-BD59-A6C34878D82A}">
                    <a16:rowId xmlns:a16="http://schemas.microsoft.com/office/drawing/2014/main" val="10005"/>
                  </a:ext>
                </a:extLst>
              </a:tr>
              <a:tr h="391225">
                <a:tc>
                  <a:txBody>
                    <a:bodyPr/>
                    <a:lstStyle/>
                    <a:p>
                      <a:pPr marL="0" lvl="0" indent="0" algn="ctr" rtl="0">
                        <a:spcBef>
                          <a:spcPts val="0"/>
                        </a:spcBef>
                        <a:spcAft>
                          <a:spcPts val="0"/>
                        </a:spcAft>
                        <a:buNone/>
                      </a:pPr>
                      <a:r>
                        <a:rPr lang="en"/>
                        <a:t>7.2</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Data Sent Every Hour</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Handled by watchdog timer within code flowchart</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AA84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Electronics and Power Source Critical Analyses</a:t>
            </a:r>
            <a:endParaRPr/>
          </a:p>
        </p:txBody>
      </p:sp>
      <p:sp>
        <p:nvSpPr>
          <p:cNvPr id="299" name="Google Shape;299;p34"/>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300" name="Google Shape;300;p34"/>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graphicFrame>
        <p:nvGraphicFramePr>
          <p:cNvPr id="301" name="Google Shape;301;p34"/>
          <p:cNvGraphicFramePr/>
          <p:nvPr/>
        </p:nvGraphicFramePr>
        <p:xfrm>
          <a:off x="756300" y="1318138"/>
          <a:ext cx="7631375" cy="2153875"/>
        </p:xfrm>
        <a:graphic>
          <a:graphicData uri="http://schemas.openxmlformats.org/drawingml/2006/table">
            <a:tbl>
              <a:tblPr>
                <a:noFill/>
                <a:tableStyleId>{543D7239-3DDF-41B7-8C53-F2D600C7B973}</a:tableStyleId>
              </a:tblPr>
              <a:tblGrid>
                <a:gridCol w="860050">
                  <a:extLst>
                    <a:ext uri="{9D8B030D-6E8A-4147-A177-3AD203B41FA5}">
                      <a16:colId xmlns:a16="http://schemas.microsoft.com/office/drawing/2014/main" val="20000"/>
                    </a:ext>
                  </a:extLst>
                </a:gridCol>
                <a:gridCol w="1918825">
                  <a:extLst>
                    <a:ext uri="{9D8B030D-6E8A-4147-A177-3AD203B41FA5}">
                      <a16:colId xmlns:a16="http://schemas.microsoft.com/office/drawing/2014/main" val="20001"/>
                    </a:ext>
                  </a:extLst>
                </a:gridCol>
                <a:gridCol w="4852500">
                  <a:extLst>
                    <a:ext uri="{9D8B030D-6E8A-4147-A177-3AD203B41FA5}">
                      <a16:colId xmlns:a16="http://schemas.microsoft.com/office/drawing/2014/main" val="20002"/>
                    </a:ext>
                  </a:extLst>
                </a:gridCol>
              </a:tblGrid>
              <a:tr h="419075">
                <a:tc>
                  <a:txBody>
                    <a:bodyPr/>
                    <a:lstStyle/>
                    <a:p>
                      <a:pPr marL="0" lvl="0" indent="0" algn="ctr" rtl="0">
                        <a:spcBef>
                          <a:spcPts val="0"/>
                        </a:spcBef>
                        <a:spcAft>
                          <a:spcPts val="0"/>
                        </a:spcAft>
                        <a:buNone/>
                      </a:pPr>
                      <a:r>
                        <a:rPr lang="en">
                          <a:solidFill>
                            <a:schemeClr val="lt1"/>
                          </a:solidFill>
                        </a:rPr>
                        <a:t>FR</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
                          <a:solidFill>
                            <a:schemeClr val="lt1"/>
                          </a:solidFill>
                        </a:rPr>
                        <a:t>Description</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
                          <a:solidFill>
                            <a:schemeClr val="lt1"/>
                          </a:solidFill>
                        </a:rPr>
                        <a:t>Satisfaction Strategy</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445300">
                <a:tc>
                  <a:txBody>
                    <a:bodyPr/>
                    <a:lstStyle/>
                    <a:p>
                      <a:pPr marL="0" lvl="0" indent="0" algn="ctr" rtl="0">
                        <a:spcBef>
                          <a:spcPts val="0"/>
                        </a:spcBef>
                        <a:spcAft>
                          <a:spcPts val="0"/>
                        </a:spcAft>
                        <a:buNone/>
                      </a:pPr>
                      <a:r>
                        <a:rPr lang="en"/>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Voltage Sensor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Measurement accuracy analyzed using error model</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44750">
                <a:tc>
                  <a:txBody>
                    <a:bodyPr/>
                    <a:lstStyle/>
                    <a:p>
                      <a:pPr marL="0" lvl="0" indent="0" algn="ctr" rtl="0">
                        <a:spcBef>
                          <a:spcPts val="0"/>
                        </a:spcBef>
                        <a:spcAft>
                          <a:spcPts val="0"/>
                        </a:spcAft>
                        <a:buNone/>
                      </a:pPr>
                      <a:r>
                        <a:rPr lang="en"/>
                        <a:t>2</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Temperature Sensor</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Measurement range and accuracy guaranteed by manufacturer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44750">
                <a:tc>
                  <a:txBody>
                    <a:bodyPr/>
                    <a:lstStyle/>
                    <a:p>
                      <a:pPr marL="0" lvl="0" indent="0" algn="ctr" rtl="0">
                        <a:spcBef>
                          <a:spcPts val="0"/>
                        </a:spcBef>
                        <a:spcAft>
                          <a:spcPts val="0"/>
                        </a:spcAft>
                        <a:buNone/>
                      </a:pPr>
                      <a:r>
                        <a:rPr lang="en"/>
                        <a:t>6</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Power Circuit</a:t>
                      </a:r>
                      <a:endParaRPr>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Current draw from customer battery analyzed using MOSFET datasheet and circuit calculations</a:t>
                      </a:r>
                      <a:endParaRPr>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Electrical Wiring Diagram</a:t>
            </a:r>
            <a:endParaRPr/>
          </a:p>
        </p:txBody>
      </p:sp>
      <p:sp>
        <p:nvSpPr>
          <p:cNvPr id="307" name="Google Shape;307;p35"/>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a:t>
            </a:r>
            <a:r>
              <a:rPr lang="en" sz="1000">
                <a:solidFill>
                  <a:schemeClr val="lt1"/>
                </a:solidFill>
              </a:rPr>
              <a:t> </a:t>
            </a:r>
            <a:r>
              <a:rPr lang="en" sz="1000">
                <a:solidFill>
                  <a:srgbClr val="B7B7B7"/>
                </a:solidFill>
              </a:rPr>
              <a:t>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308" name="Google Shape;308;p35"/>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pic>
        <p:nvPicPr>
          <p:cNvPr id="309" name="Google Shape;309;p35"/>
          <p:cNvPicPr preferRelativeResize="0"/>
          <p:nvPr/>
        </p:nvPicPr>
        <p:blipFill>
          <a:blip r:embed="rId3">
            <a:alphaModFix/>
          </a:blip>
          <a:stretch>
            <a:fillRect/>
          </a:stretch>
        </p:blipFill>
        <p:spPr>
          <a:xfrm>
            <a:off x="152400" y="1170125"/>
            <a:ext cx="8839204" cy="345281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6"/>
          <p:cNvSpPr txBox="1">
            <a:spLocks noGrp="1"/>
          </p:cNvSpPr>
          <p:nvPr>
            <p:ph type="title"/>
          </p:nvPr>
        </p:nvSpPr>
        <p:spPr>
          <a:xfrm>
            <a:off x="363175" y="755825"/>
            <a:ext cx="2208600" cy="3131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Circuit Schematic</a:t>
            </a:r>
            <a:endParaRPr/>
          </a:p>
        </p:txBody>
      </p:sp>
      <p:sp>
        <p:nvSpPr>
          <p:cNvPr id="315" name="Google Shape;315;p36"/>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316" name="Google Shape;316;p36"/>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pic>
        <p:nvPicPr>
          <p:cNvPr id="317" name="Google Shape;317;p36"/>
          <p:cNvPicPr preferRelativeResize="0"/>
          <p:nvPr/>
        </p:nvPicPr>
        <p:blipFill>
          <a:blip r:embed="rId3">
            <a:alphaModFix/>
          </a:blip>
          <a:stretch>
            <a:fillRect/>
          </a:stretch>
        </p:blipFill>
        <p:spPr>
          <a:xfrm>
            <a:off x="2990920" y="0"/>
            <a:ext cx="6153081" cy="4886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7"/>
          <p:cNvSpPr txBox="1">
            <a:spLocks noGrp="1"/>
          </p:cNvSpPr>
          <p:nvPr>
            <p:ph type="title"/>
          </p:nvPr>
        </p:nvSpPr>
        <p:spPr>
          <a:xfrm>
            <a:off x="548450" y="197650"/>
            <a:ext cx="2671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PCB Design</a:t>
            </a:r>
            <a:endParaRPr/>
          </a:p>
        </p:txBody>
      </p:sp>
      <p:sp>
        <p:nvSpPr>
          <p:cNvPr id="323" name="Google Shape;323;p37"/>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 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324" name="Google Shape;324;p37"/>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pic>
        <p:nvPicPr>
          <p:cNvPr id="325" name="Google Shape;325;p37"/>
          <p:cNvPicPr preferRelativeResize="0"/>
          <p:nvPr/>
        </p:nvPicPr>
        <p:blipFill>
          <a:blip r:embed="rId3">
            <a:alphaModFix/>
          </a:blip>
          <a:stretch>
            <a:fillRect/>
          </a:stretch>
        </p:blipFill>
        <p:spPr>
          <a:xfrm>
            <a:off x="5577300" y="53175"/>
            <a:ext cx="3566700" cy="2371939"/>
          </a:xfrm>
          <a:prstGeom prst="rect">
            <a:avLst/>
          </a:prstGeom>
          <a:noFill/>
          <a:ln>
            <a:noFill/>
          </a:ln>
        </p:spPr>
      </p:pic>
      <p:pic>
        <p:nvPicPr>
          <p:cNvPr id="326" name="Google Shape;326;p37"/>
          <p:cNvPicPr preferRelativeResize="0"/>
          <p:nvPr/>
        </p:nvPicPr>
        <p:blipFill>
          <a:blip r:embed="rId4">
            <a:alphaModFix/>
          </a:blip>
          <a:stretch>
            <a:fillRect/>
          </a:stretch>
        </p:blipFill>
        <p:spPr>
          <a:xfrm>
            <a:off x="5577300" y="2425125"/>
            <a:ext cx="3566699" cy="2393524"/>
          </a:xfrm>
          <a:prstGeom prst="rect">
            <a:avLst/>
          </a:prstGeom>
          <a:noFill/>
          <a:ln>
            <a:noFill/>
          </a:ln>
        </p:spPr>
      </p:pic>
      <p:pic>
        <p:nvPicPr>
          <p:cNvPr id="327" name="Google Shape;327;p37"/>
          <p:cNvPicPr preferRelativeResize="0"/>
          <p:nvPr/>
        </p:nvPicPr>
        <p:blipFill>
          <a:blip r:embed="rId5">
            <a:alphaModFix/>
          </a:blip>
          <a:stretch>
            <a:fillRect/>
          </a:stretch>
        </p:blipFill>
        <p:spPr>
          <a:xfrm>
            <a:off x="108325" y="950900"/>
            <a:ext cx="5384851" cy="3604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grpSp>
        <p:nvGrpSpPr>
          <p:cNvPr id="332" name="Google Shape;332;p38"/>
          <p:cNvGrpSpPr/>
          <p:nvPr/>
        </p:nvGrpSpPr>
        <p:grpSpPr>
          <a:xfrm>
            <a:off x="423600" y="622621"/>
            <a:ext cx="8408700" cy="1046763"/>
            <a:chOff x="423600" y="641187"/>
            <a:chExt cx="8408700" cy="1003800"/>
          </a:xfrm>
        </p:grpSpPr>
        <p:sp>
          <p:nvSpPr>
            <p:cNvPr id="333" name="Google Shape;333;p38"/>
            <p:cNvSpPr/>
            <p:nvPr/>
          </p:nvSpPr>
          <p:spPr>
            <a:xfrm>
              <a:off x="423600" y="641188"/>
              <a:ext cx="8408700" cy="98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8"/>
            <p:cNvSpPr txBox="1"/>
            <p:nvPr/>
          </p:nvSpPr>
          <p:spPr>
            <a:xfrm>
              <a:off x="487800" y="641187"/>
              <a:ext cx="8168400" cy="100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DR 1.1: </a:t>
              </a:r>
              <a:r>
                <a:rPr lang="en">
                  <a:solidFill>
                    <a:schemeClr val="dk1"/>
                  </a:solidFill>
                </a:rPr>
                <a:t>Voltage sensor shall have a range of at least 20-33.6V</a:t>
              </a:r>
              <a:endParaRPr>
                <a:solidFill>
                  <a:schemeClr val="dk1"/>
                </a:solidFill>
              </a:endParaRPr>
            </a:p>
            <a:p>
              <a:pPr marL="0" lvl="0" indent="0" algn="l" rtl="0">
                <a:spcBef>
                  <a:spcPts val="0"/>
                </a:spcBef>
                <a:spcAft>
                  <a:spcPts val="0"/>
                </a:spcAft>
                <a:buNone/>
              </a:pPr>
              <a:r>
                <a:rPr lang="en">
                  <a:solidFill>
                    <a:schemeClr val="dk1"/>
                  </a:solidFill>
                </a:rPr>
                <a:t>DR 1.2: Voltage sensor shall have a sensitivity of 0.1V</a:t>
              </a:r>
              <a:endParaRPr>
                <a:solidFill>
                  <a:schemeClr val="dk1"/>
                </a:solidFill>
              </a:endParaRPr>
            </a:p>
            <a:p>
              <a:pPr marL="0" lvl="0" indent="0" algn="l" rtl="0">
                <a:spcBef>
                  <a:spcPts val="0"/>
                </a:spcBef>
                <a:spcAft>
                  <a:spcPts val="0"/>
                </a:spcAft>
                <a:buNone/>
              </a:pPr>
              <a:r>
                <a:rPr lang="en">
                  <a:solidFill>
                    <a:schemeClr val="dk1"/>
                  </a:solidFill>
                </a:rPr>
                <a:t>DR 2.1: Temperature sensor shall have a range of at least 0-20</a:t>
              </a:r>
              <a:r>
                <a:rPr lang="en" baseline="30000">
                  <a:solidFill>
                    <a:schemeClr val="dk1"/>
                  </a:solidFill>
                </a:rPr>
                <a:t>o</a:t>
              </a:r>
              <a:r>
                <a:rPr lang="en">
                  <a:solidFill>
                    <a:schemeClr val="dk1"/>
                  </a:solidFill>
                </a:rPr>
                <a:t>C</a:t>
              </a:r>
              <a:endParaRPr>
                <a:solidFill>
                  <a:schemeClr val="dk1"/>
                </a:solidFill>
              </a:endParaRPr>
            </a:p>
            <a:p>
              <a:pPr marL="0" lvl="0" indent="0" algn="l" rtl="0">
                <a:spcBef>
                  <a:spcPts val="0"/>
                </a:spcBef>
                <a:spcAft>
                  <a:spcPts val="0"/>
                </a:spcAft>
                <a:buNone/>
              </a:pPr>
              <a:r>
                <a:rPr lang="en">
                  <a:solidFill>
                    <a:schemeClr val="dk1"/>
                  </a:solidFill>
                </a:rPr>
                <a:t>DR 2.2: Temperature sensor shall have a sensitivity of 0.1</a:t>
              </a:r>
              <a:r>
                <a:rPr lang="en" baseline="30000">
                  <a:solidFill>
                    <a:schemeClr val="dk1"/>
                  </a:solidFill>
                </a:rPr>
                <a:t>o</a:t>
              </a:r>
              <a:r>
                <a:rPr lang="en">
                  <a:solidFill>
                    <a:schemeClr val="dk1"/>
                  </a:solidFill>
                </a:rPr>
                <a:t>C</a:t>
              </a:r>
              <a:endParaRPr>
                <a:solidFill>
                  <a:schemeClr val="dk1"/>
                </a:solidFill>
              </a:endParaRPr>
            </a:p>
          </p:txBody>
        </p:sp>
      </p:grpSp>
      <p:pic>
        <p:nvPicPr>
          <p:cNvPr id="335" name="Google Shape;335;p38"/>
          <p:cNvPicPr preferRelativeResize="0"/>
          <p:nvPr/>
        </p:nvPicPr>
        <p:blipFill>
          <a:blip r:embed="rId3">
            <a:alphaModFix/>
          </a:blip>
          <a:stretch>
            <a:fillRect/>
          </a:stretch>
        </p:blipFill>
        <p:spPr>
          <a:xfrm>
            <a:off x="636825" y="1919574"/>
            <a:ext cx="3396575" cy="2921301"/>
          </a:xfrm>
          <a:prstGeom prst="rect">
            <a:avLst/>
          </a:prstGeom>
          <a:noFill/>
          <a:ln>
            <a:noFill/>
          </a:ln>
        </p:spPr>
      </p:pic>
      <p:pic>
        <p:nvPicPr>
          <p:cNvPr id="336" name="Google Shape;336;p38"/>
          <p:cNvPicPr preferRelativeResize="0"/>
          <p:nvPr/>
        </p:nvPicPr>
        <p:blipFill>
          <a:blip r:embed="rId4">
            <a:alphaModFix/>
          </a:blip>
          <a:stretch>
            <a:fillRect/>
          </a:stretch>
        </p:blipFill>
        <p:spPr>
          <a:xfrm>
            <a:off x="4690800" y="1854875"/>
            <a:ext cx="3396586" cy="2986000"/>
          </a:xfrm>
          <a:prstGeom prst="rect">
            <a:avLst/>
          </a:prstGeom>
          <a:noFill/>
          <a:ln>
            <a:noFill/>
          </a:ln>
        </p:spPr>
      </p:pic>
      <p:sp>
        <p:nvSpPr>
          <p:cNvPr id="337" name="Google Shape;337;p38"/>
          <p:cNvSpPr txBox="1">
            <a:spLocks noGrp="1"/>
          </p:cNvSpPr>
          <p:nvPr>
            <p:ph type="title"/>
          </p:nvPr>
        </p:nvSpPr>
        <p:spPr>
          <a:xfrm>
            <a:off x="298200" y="157200"/>
            <a:ext cx="8659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320"/>
              <a:t>DR 1.1, 1.2, 2.1 &amp; 2.2 Satisfaction [Sensor Range &amp; Accuracy]</a:t>
            </a:r>
            <a:endParaRPr sz="2320"/>
          </a:p>
        </p:txBody>
      </p:sp>
      <p:sp>
        <p:nvSpPr>
          <p:cNvPr id="338" name="Google Shape;338;p38"/>
          <p:cNvSpPr txBox="1">
            <a:spLocks noGrp="1"/>
          </p:cNvSpPr>
          <p:nvPr>
            <p:ph type="body" idx="1"/>
          </p:nvPr>
        </p:nvSpPr>
        <p:spPr>
          <a:xfrm>
            <a:off x="4472550" y="1612764"/>
            <a:ext cx="3999900" cy="3690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SzPts val="935"/>
              <a:buNone/>
            </a:pPr>
            <a:r>
              <a:rPr lang="en">
                <a:solidFill>
                  <a:schemeClr val="dk1"/>
                </a:solidFill>
              </a:rPr>
              <a:t>Temperature Error Chart From Manufacturer</a:t>
            </a:r>
            <a:r>
              <a:rPr lang="en" baseline="30000">
                <a:solidFill>
                  <a:schemeClr val="dk1"/>
                </a:solidFill>
              </a:rPr>
              <a:t>[4]</a:t>
            </a:r>
            <a:r>
              <a:rPr lang="en">
                <a:solidFill>
                  <a:schemeClr val="dk1"/>
                </a:solidFill>
              </a:rPr>
              <a:t>:</a:t>
            </a:r>
            <a:endParaRPr>
              <a:solidFill>
                <a:schemeClr val="dk1"/>
              </a:solidFill>
            </a:endParaRPr>
          </a:p>
        </p:txBody>
      </p:sp>
      <p:sp>
        <p:nvSpPr>
          <p:cNvPr id="339" name="Google Shape;339;p38"/>
          <p:cNvSpPr txBox="1">
            <a:spLocks noGrp="1"/>
          </p:cNvSpPr>
          <p:nvPr>
            <p:ph type="body" idx="2"/>
          </p:nvPr>
        </p:nvSpPr>
        <p:spPr>
          <a:xfrm>
            <a:off x="423600" y="1612775"/>
            <a:ext cx="3275400" cy="447300"/>
          </a:xfrm>
          <a:prstGeom prst="rect">
            <a:avLst/>
          </a:prstGeom>
        </p:spPr>
        <p:txBody>
          <a:bodyPr spcFirstLastPara="1" wrap="square" lIns="91425" tIns="91425" rIns="91425" bIns="91425" anchor="t" anchorCtr="0">
            <a:normAutofit fontScale="47500" lnSpcReduction="20000"/>
          </a:bodyPr>
          <a:lstStyle/>
          <a:p>
            <a:pPr marL="0" lvl="0" indent="0" algn="ctr" rtl="0">
              <a:spcBef>
                <a:spcPts val="0"/>
              </a:spcBef>
              <a:spcAft>
                <a:spcPts val="1200"/>
              </a:spcAft>
              <a:buNone/>
            </a:pPr>
            <a:r>
              <a:rPr lang="en">
                <a:solidFill>
                  <a:schemeClr val="dk1"/>
                </a:solidFill>
              </a:rPr>
              <a:t>Voltage Sensor Error Model Results:</a:t>
            </a:r>
            <a:endParaRPr>
              <a:solidFill>
                <a:schemeClr val="dk1"/>
              </a:solidFill>
            </a:endParaRPr>
          </a:p>
        </p:txBody>
      </p:sp>
      <p:sp>
        <p:nvSpPr>
          <p:cNvPr id="340" name="Google Shape;340;p38"/>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341" name="Google Shape;341;p38"/>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9"/>
          <p:cNvSpPr txBox="1">
            <a:spLocks noGrp="1"/>
          </p:cNvSpPr>
          <p:nvPr>
            <p:ph type="title"/>
          </p:nvPr>
        </p:nvSpPr>
        <p:spPr>
          <a:xfrm>
            <a:off x="311700" y="236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 6.1 Satisfaction [Power Supply Lifetime]</a:t>
            </a:r>
            <a:endParaRPr/>
          </a:p>
        </p:txBody>
      </p:sp>
      <p:sp>
        <p:nvSpPr>
          <p:cNvPr id="347" name="Google Shape;347;p39"/>
          <p:cNvSpPr txBox="1">
            <a:spLocks noGrp="1"/>
          </p:cNvSpPr>
          <p:nvPr>
            <p:ph type="body" idx="1"/>
          </p:nvPr>
        </p:nvSpPr>
        <p:spPr>
          <a:xfrm>
            <a:off x="311700" y="1442850"/>
            <a:ext cx="4497000" cy="32580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chemeClr val="dk1"/>
              </a:buClr>
              <a:buSzPts val="1800"/>
              <a:buChar char="●"/>
            </a:pPr>
            <a:r>
              <a:rPr lang="en">
                <a:solidFill>
                  <a:schemeClr val="dk1"/>
                </a:solidFill>
              </a:rPr>
              <a:t>System will have a backup battery selected with a digitally controlled SPDT IC switch</a:t>
            </a:r>
            <a:endParaRPr>
              <a:solidFill>
                <a:schemeClr val="dk1"/>
              </a:solidFill>
            </a:endParaRPr>
          </a:p>
          <a:p>
            <a:pPr marL="457200" lvl="0" indent="-342900" algn="l" rtl="0">
              <a:spcBef>
                <a:spcPts val="1000"/>
              </a:spcBef>
              <a:spcAft>
                <a:spcPts val="0"/>
              </a:spcAft>
              <a:buClr>
                <a:schemeClr val="dk1"/>
              </a:buClr>
              <a:buSzPts val="1800"/>
              <a:buChar char="●"/>
            </a:pPr>
            <a:r>
              <a:rPr lang="en">
                <a:solidFill>
                  <a:schemeClr val="dk1"/>
                </a:solidFill>
              </a:rPr>
              <a:t>Switch output will be fed into a voltage sensor so the processor can monitor its power source</a:t>
            </a:r>
            <a:endParaRPr>
              <a:solidFill>
                <a:schemeClr val="dk1"/>
              </a:solidFill>
            </a:endParaRPr>
          </a:p>
          <a:p>
            <a:pPr marL="457200" lvl="0" indent="-342900" algn="l" rtl="0">
              <a:spcBef>
                <a:spcPts val="1000"/>
              </a:spcBef>
              <a:spcAft>
                <a:spcPts val="0"/>
              </a:spcAft>
              <a:buClr>
                <a:schemeClr val="dk1"/>
              </a:buClr>
              <a:buSzPts val="1800"/>
              <a:buChar char="●"/>
            </a:pPr>
            <a:r>
              <a:rPr lang="en">
                <a:solidFill>
                  <a:schemeClr val="dk1"/>
                </a:solidFill>
              </a:rPr>
              <a:t>The MAX4544 chip is ideal with its nanoamp supply and leakage currents</a:t>
            </a:r>
            <a:r>
              <a:rPr lang="en" baseline="30000">
                <a:solidFill>
                  <a:schemeClr val="dk1"/>
                </a:solidFill>
              </a:rPr>
              <a:t>[16]</a:t>
            </a:r>
            <a:endParaRPr>
              <a:solidFill>
                <a:schemeClr val="dk1"/>
              </a:solidFill>
            </a:endParaRPr>
          </a:p>
        </p:txBody>
      </p:sp>
      <p:sp>
        <p:nvSpPr>
          <p:cNvPr id="348" name="Google Shape;348;p39"/>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349" name="Google Shape;349;p39"/>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pic>
        <p:nvPicPr>
          <p:cNvPr id="350" name="Google Shape;350;p39"/>
          <p:cNvPicPr preferRelativeResize="0"/>
          <p:nvPr/>
        </p:nvPicPr>
        <p:blipFill>
          <a:blip r:embed="rId3">
            <a:alphaModFix/>
          </a:blip>
          <a:stretch>
            <a:fillRect/>
          </a:stretch>
        </p:blipFill>
        <p:spPr>
          <a:xfrm>
            <a:off x="4690283" y="1897362"/>
            <a:ext cx="4248893" cy="2131113"/>
          </a:xfrm>
          <a:prstGeom prst="rect">
            <a:avLst/>
          </a:prstGeom>
          <a:noFill/>
          <a:ln>
            <a:noFill/>
          </a:ln>
        </p:spPr>
      </p:pic>
      <p:grpSp>
        <p:nvGrpSpPr>
          <p:cNvPr id="351" name="Google Shape;351;p39"/>
          <p:cNvGrpSpPr/>
          <p:nvPr/>
        </p:nvGrpSpPr>
        <p:grpSpPr>
          <a:xfrm>
            <a:off x="367650" y="885582"/>
            <a:ext cx="8408700" cy="400215"/>
            <a:chOff x="423600" y="663650"/>
            <a:chExt cx="8408700" cy="582300"/>
          </a:xfrm>
        </p:grpSpPr>
        <p:sp>
          <p:nvSpPr>
            <p:cNvPr id="352" name="Google Shape;352;p39"/>
            <p:cNvSpPr/>
            <p:nvPr/>
          </p:nvSpPr>
          <p:spPr>
            <a:xfrm>
              <a:off x="423600" y="663650"/>
              <a:ext cx="8408700" cy="57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9"/>
            <p:cNvSpPr txBox="1"/>
            <p:nvPr/>
          </p:nvSpPr>
          <p:spPr>
            <a:xfrm>
              <a:off x="487800" y="663650"/>
              <a:ext cx="8168400" cy="58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DR 6.1: </a:t>
              </a:r>
              <a:r>
                <a:rPr lang="en">
                  <a:solidFill>
                    <a:schemeClr val="dk1"/>
                  </a:solidFill>
                </a:rPr>
                <a:t>External battery shall operate for one year without charging</a:t>
              </a:r>
              <a:endParaRPr>
                <a:solidFill>
                  <a:schemeClr val="dk1"/>
                </a:solidFil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0"/>
          <p:cNvSpPr txBox="1">
            <a:spLocks noGrp="1"/>
          </p:cNvSpPr>
          <p:nvPr>
            <p:ph type="title"/>
          </p:nvPr>
        </p:nvSpPr>
        <p:spPr>
          <a:xfrm>
            <a:off x="311700" y="238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 6.1 Satisfaction [Power Supply Lifetime] (cont.)</a:t>
            </a:r>
            <a:endParaRPr/>
          </a:p>
        </p:txBody>
      </p:sp>
      <p:sp>
        <p:nvSpPr>
          <p:cNvPr id="359" name="Google Shape;359;p40"/>
          <p:cNvSpPr txBox="1">
            <a:spLocks noGrp="1"/>
          </p:cNvSpPr>
          <p:nvPr>
            <p:ph type="body" idx="1"/>
          </p:nvPr>
        </p:nvSpPr>
        <p:spPr>
          <a:xfrm>
            <a:off x="311700" y="1458738"/>
            <a:ext cx="8520600" cy="2976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chemeClr val="dk1"/>
                </a:solidFill>
              </a:rPr>
              <a:t>To limit power consumption during sleep, a MOSFET will cut off power to the temperature sensors</a:t>
            </a:r>
            <a:endParaRPr>
              <a:solidFill>
                <a:schemeClr val="dk1"/>
              </a:solidFill>
            </a:endParaRPr>
          </a:p>
          <a:p>
            <a:pPr marL="457200" lvl="0" indent="-342900" algn="l" rtl="0">
              <a:spcBef>
                <a:spcPts val="1000"/>
              </a:spcBef>
              <a:spcAft>
                <a:spcPts val="0"/>
              </a:spcAft>
              <a:buClr>
                <a:schemeClr val="dk1"/>
              </a:buClr>
              <a:buSzPts val="1800"/>
              <a:buChar char="●"/>
            </a:pPr>
            <a:r>
              <a:rPr lang="en">
                <a:solidFill>
                  <a:schemeClr val="dk1"/>
                </a:solidFill>
              </a:rPr>
              <a:t>The MOSFET in the power source voltage sensor will only be on for the duration required to make a measurement</a:t>
            </a:r>
            <a:endParaRPr>
              <a:solidFill>
                <a:schemeClr val="dk1"/>
              </a:solidFill>
            </a:endParaRPr>
          </a:p>
          <a:p>
            <a:pPr marL="457200" lvl="0" indent="-342900" algn="l" rtl="0">
              <a:spcBef>
                <a:spcPts val="1000"/>
              </a:spcBef>
              <a:spcAft>
                <a:spcPts val="0"/>
              </a:spcAft>
              <a:buClr>
                <a:schemeClr val="dk1"/>
              </a:buClr>
              <a:buSzPts val="1800"/>
              <a:buChar char="●"/>
            </a:pPr>
            <a:r>
              <a:rPr lang="en">
                <a:solidFill>
                  <a:schemeClr val="dk1"/>
                </a:solidFill>
              </a:rPr>
              <a:t>The buffers in the voltage sensors can be shut down so the sensor circuits draw reduced power when not measuring</a:t>
            </a:r>
            <a:endParaRPr>
              <a:solidFill>
                <a:schemeClr val="dk1"/>
              </a:solidFill>
            </a:endParaRPr>
          </a:p>
        </p:txBody>
      </p:sp>
      <p:sp>
        <p:nvSpPr>
          <p:cNvPr id="360" name="Google Shape;360;p40"/>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361" name="Google Shape;361;p40"/>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grpSp>
        <p:nvGrpSpPr>
          <p:cNvPr id="362" name="Google Shape;362;p40"/>
          <p:cNvGrpSpPr/>
          <p:nvPr/>
        </p:nvGrpSpPr>
        <p:grpSpPr>
          <a:xfrm>
            <a:off x="367650" y="887344"/>
            <a:ext cx="8408700" cy="400215"/>
            <a:chOff x="423600" y="663650"/>
            <a:chExt cx="8408700" cy="582300"/>
          </a:xfrm>
        </p:grpSpPr>
        <p:sp>
          <p:nvSpPr>
            <p:cNvPr id="363" name="Google Shape;363;p40"/>
            <p:cNvSpPr/>
            <p:nvPr/>
          </p:nvSpPr>
          <p:spPr>
            <a:xfrm>
              <a:off x="423600" y="663650"/>
              <a:ext cx="8408700" cy="57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txBox="1"/>
            <p:nvPr/>
          </p:nvSpPr>
          <p:spPr>
            <a:xfrm>
              <a:off x="487800" y="663650"/>
              <a:ext cx="8168400" cy="58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DR 6.1: </a:t>
              </a:r>
              <a:r>
                <a:rPr lang="en">
                  <a:solidFill>
                    <a:schemeClr val="dk1"/>
                  </a:solidFill>
                </a:rPr>
                <a:t>External battery shall operate for one year without charging</a:t>
              </a:r>
              <a:endParaRPr>
                <a:solidFill>
                  <a:schemeClr val="dk1"/>
                </a:solidFil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1"/>
          <p:cNvSpPr txBox="1">
            <a:spLocks noGrp="1"/>
          </p:cNvSpPr>
          <p:nvPr>
            <p:ph type="title"/>
          </p:nvPr>
        </p:nvSpPr>
        <p:spPr>
          <a:xfrm>
            <a:off x="311700" y="2585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 6.2 Satisfaction [Negligible Draw from Stored Battery]</a:t>
            </a:r>
            <a:endParaRPr/>
          </a:p>
        </p:txBody>
      </p:sp>
      <p:sp>
        <p:nvSpPr>
          <p:cNvPr id="370" name="Google Shape;370;p41"/>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371" name="Google Shape;371;p41"/>
          <p:cNvSpPr txBox="1">
            <a:spLocks noGrp="1"/>
          </p:cNvSpPr>
          <p:nvPr>
            <p:ph type="sldNum" idx="12"/>
          </p:nvPr>
        </p:nvSpPr>
        <p:spPr>
          <a:xfrm>
            <a:off x="8472458" y="481813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pic>
        <p:nvPicPr>
          <p:cNvPr id="372" name="Google Shape;372;p41"/>
          <p:cNvPicPr preferRelativeResize="0"/>
          <p:nvPr/>
        </p:nvPicPr>
        <p:blipFill>
          <a:blip r:embed="rId3">
            <a:alphaModFix/>
          </a:blip>
          <a:stretch>
            <a:fillRect/>
          </a:stretch>
        </p:blipFill>
        <p:spPr>
          <a:xfrm>
            <a:off x="4157715" y="1558825"/>
            <a:ext cx="4646723" cy="2895126"/>
          </a:xfrm>
          <a:prstGeom prst="rect">
            <a:avLst/>
          </a:prstGeom>
          <a:noFill/>
          <a:ln>
            <a:noFill/>
          </a:ln>
        </p:spPr>
      </p:pic>
      <p:sp>
        <p:nvSpPr>
          <p:cNvPr id="373" name="Google Shape;373;p41"/>
          <p:cNvSpPr txBox="1"/>
          <p:nvPr/>
        </p:nvSpPr>
        <p:spPr>
          <a:xfrm>
            <a:off x="339563" y="1497475"/>
            <a:ext cx="3818100" cy="2555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Assume MOSFET always leaking:</a:t>
            </a:r>
            <a:endParaRPr/>
          </a:p>
          <a:p>
            <a:pPr marL="914400" lvl="1" indent="-317500" algn="l" rtl="0">
              <a:spcBef>
                <a:spcPts val="0"/>
              </a:spcBef>
              <a:spcAft>
                <a:spcPts val="0"/>
              </a:spcAft>
              <a:buSzPts val="1400"/>
              <a:buChar char="○"/>
            </a:pPr>
            <a:r>
              <a:rPr lang="en"/>
              <a:t>MOSFET ZGVD current &lt;= 1uA</a:t>
            </a:r>
            <a:r>
              <a:rPr lang="en" baseline="30000">
                <a:solidFill>
                  <a:schemeClr val="dk1"/>
                </a:solidFill>
              </a:rPr>
              <a:t>[15]</a:t>
            </a:r>
            <a:endParaRPr/>
          </a:p>
          <a:p>
            <a:pPr marL="914400" lvl="1" indent="-317500" algn="l" rtl="0">
              <a:spcBef>
                <a:spcPts val="0"/>
              </a:spcBef>
              <a:spcAft>
                <a:spcPts val="0"/>
              </a:spcAft>
              <a:buSzPts val="1400"/>
              <a:buChar char="○"/>
            </a:pPr>
            <a:r>
              <a:rPr lang="en"/>
              <a:t>1uA * 24hr/day * 365 day/yr = </a:t>
            </a:r>
            <a:r>
              <a:rPr lang="en" b="1"/>
              <a:t>8.8mAh/yr</a:t>
            </a:r>
            <a:endParaRPr b="1"/>
          </a:p>
          <a:p>
            <a:pPr marL="457200" lvl="0" indent="-317500" algn="l" rtl="0">
              <a:spcBef>
                <a:spcPts val="0"/>
              </a:spcBef>
              <a:spcAft>
                <a:spcPts val="0"/>
              </a:spcAft>
              <a:buSzPts val="1400"/>
              <a:buChar char="●"/>
            </a:pPr>
            <a:r>
              <a:rPr lang="en"/>
              <a:t>Assume voltage sensor on 1 min/hr:</a:t>
            </a:r>
            <a:endParaRPr/>
          </a:p>
          <a:p>
            <a:pPr marL="914400" lvl="1" indent="-317500" algn="l" rtl="0">
              <a:spcBef>
                <a:spcPts val="0"/>
              </a:spcBef>
              <a:spcAft>
                <a:spcPts val="0"/>
              </a:spcAft>
              <a:buSzPts val="1400"/>
              <a:buChar char="○"/>
            </a:pPr>
            <a:r>
              <a:rPr lang="en"/>
              <a:t>24V / 1.118MΩ = 21uA</a:t>
            </a:r>
            <a:endParaRPr/>
          </a:p>
          <a:p>
            <a:pPr marL="914400" lvl="1" indent="-317500" algn="l" rtl="0">
              <a:spcBef>
                <a:spcPts val="0"/>
              </a:spcBef>
              <a:spcAft>
                <a:spcPts val="0"/>
              </a:spcAft>
              <a:buSzPts val="1400"/>
              <a:buChar char="○"/>
            </a:pPr>
            <a:r>
              <a:rPr lang="en"/>
              <a:t>21uA * 24hr/day * 365 day/yr / 60 = </a:t>
            </a:r>
            <a:r>
              <a:rPr lang="en" b="1"/>
              <a:t>3.1mAh/yr</a:t>
            </a:r>
            <a:endParaRPr b="1"/>
          </a:p>
          <a:p>
            <a:pPr marL="457200" lvl="0" indent="-317500" algn="l" rtl="0">
              <a:spcBef>
                <a:spcPts val="0"/>
              </a:spcBef>
              <a:spcAft>
                <a:spcPts val="0"/>
              </a:spcAft>
              <a:buSzPts val="1400"/>
              <a:buChar char="●"/>
            </a:pPr>
            <a:r>
              <a:rPr lang="en"/>
              <a:t>Max allowable current draw = 23mAh/yr</a:t>
            </a:r>
            <a:endParaRPr/>
          </a:p>
          <a:p>
            <a:pPr marL="914400" lvl="1" indent="-317500" algn="l" rtl="0">
              <a:spcBef>
                <a:spcPts val="0"/>
              </a:spcBef>
              <a:spcAft>
                <a:spcPts val="0"/>
              </a:spcAft>
              <a:buSzPts val="1400"/>
              <a:buChar char="○"/>
            </a:pPr>
            <a:r>
              <a:rPr lang="en">
                <a:solidFill>
                  <a:schemeClr val="dk1"/>
                </a:solidFill>
              </a:rPr>
              <a:t>8.8mAh/yr + 3.1mAh/yr = </a:t>
            </a:r>
            <a:r>
              <a:rPr lang="en" b="1" u="sng">
                <a:solidFill>
                  <a:schemeClr val="dk1"/>
                </a:solidFill>
              </a:rPr>
              <a:t>11.9mAh/yr</a:t>
            </a:r>
            <a:endParaRPr b="1" u="sng"/>
          </a:p>
        </p:txBody>
      </p:sp>
      <p:grpSp>
        <p:nvGrpSpPr>
          <p:cNvPr id="374" name="Google Shape;374;p41"/>
          <p:cNvGrpSpPr/>
          <p:nvPr/>
        </p:nvGrpSpPr>
        <p:grpSpPr>
          <a:xfrm>
            <a:off x="367650" y="915157"/>
            <a:ext cx="8408700" cy="400215"/>
            <a:chOff x="423600" y="663650"/>
            <a:chExt cx="8408700" cy="582300"/>
          </a:xfrm>
        </p:grpSpPr>
        <p:sp>
          <p:nvSpPr>
            <p:cNvPr id="375" name="Google Shape;375;p41"/>
            <p:cNvSpPr/>
            <p:nvPr/>
          </p:nvSpPr>
          <p:spPr>
            <a:xfrm>
              <a:off x="423600" y="663650"/>
              <a:ext cx="8408700" cy="57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1"/>
            <p:cNvSpPr txBox="1"/>
            <p:nvPr/>
          </p:nvSpPr>
          <p:spPr>
            <a:xfrm>
              <a:off x="487800" y="663650"/>
              <a:ext cx="8168400" cy="58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DR 6.2: </a:t>
              </a:r>
              <a:r>
                <a:rPr lang="en">
                  <a:solidFill>
                    <a:schemeClr val="dk1"/>
                  </a:solidFill>
                </a:rPr>
                <a:t>External battery shall draw negligible charge from stored battery</a:t>
              </a:r>
              <a:endParaRPr>
                <a:solidFill>
                  <a:schemeClr val="dk1"/>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1648400"/>
            <a:ext cx="8520600" cy="20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Project Purpose and Objectives</a:t>
            </a:r>
            <a:endParaRPr sz="4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2"/>
          <p:cNvSpPr txBox="1">
            <a:spLocks noGrp="1"/>
          </p:cNvSpPr>
          <p:nvPr>
            <p:ph type="title"/>
          </p:nvPr>
        </p:nvSpPr>
        <p:spPr>
          <a:xfrm>
            <a:off x="311700" y="668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Sensor/Circuitry Requirement Satisfaction Summary</a:t>
            </a:r>
            <a:endParaRPr/>
          </a:p>
        </p:txBody>
      </p:sp>
      <p:sp>
        <p:nvSpPr>
          <p:cNvPr id="382" name="Google Shape;382;p42"/>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383" name="Google Shape;383;p42"/>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graphicFrame>
        <p:nvGraphicFramePr>
          <p:cNvPr id="384" name="Google Shape;384;p42"/>
          <p:cNvGraphicFramePr/>
          <p:nvPr/>
        </p:nvGraphicFramePr>
        <p:xfrm>
          <a:off x="265013" y="639550"/>
          <a:ext cx="8613950" cy="4175460"/>
        </p:xfrm>
        <a:graphic>
          <a:graphicData uri="http://schemas.openxmlformats.org/drawingml/2006/table">
            <a:tbl>
              <a:tblPr>
                <a:noFill/>
                <a:tableStyleId>{543D7239-3DDF-41B7-8C53-F2D600C7B973}</a:tableStyleId>
              </a:tblPr>
              <a:tblGrid>
                <a:gridCol w="860050">
                  <a:extLst>
                    <a:ext uri="{9D8B030D-6E8A-4147-A177-3AD203B41FA5}">
                      <a16:colId xmlns:a16="http://schemas.microsoft.com/office/drawing/2014/main" val="20000"/>
                    </a:ext>
                  </a:extLst>
                </a:gridCol>
                <a:gridCol w="2602625">
                  <a:extLst>
                    <a:ext uri="{9D8B030D-6E8A-4147-A177-3AD203B41FA5}">
                      <a16:colId xmlns:a16="http://schemas.microsoft.com/office/drawing/2014/main" val="20001"/>
                    </a:ext>
                  </a:extLst>
                </a:gridCol>
                <a:gridCol w="5151275">
                  <a:extLst>
                    <a:ext uri="{9D8B030D-6E8A-4147-A177-3AD203B41FA5}">
                      <a16:colId xmlns:a16="http://schemas.microsoft.com/office/drawing/2014/main" val="20002"/>
                    </a:ext>
                  </a:extLst>
                </a:gridCol>
              </a:tblGrid>
              <a:tr h="391225">
                <a:tc>
                  <a:txBody>
                    <a:bodyPr/>
                    <a:lstStyle/>
                    <a:p>
                      <a:pPr marL="0" lvl="0" indent="0" algn="ctr" rtl="0">
                        <a:spcBef>
                          <a:spcPts val="0"/>
                        </a:spcBef>
                        <a:spcAft>
                          <a:spcPts val="0"/>
                        </a:spcAft>
                        <a:buNone/>
                      </a:pPr>
                      <a:r>
                        <a:rPr lang="en">
                          <a:solidFill>
                            <a:schemeClr val="lt1"/>
                          </a:solidFill>
                        </a:rPr>
                        <a:t>DR</a:t>
                      </a:r>
                      <a:endParaRPr>
                        <a:solidFill>
                          <a:schemeClr val="lt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
                          <a:solidFill>
                            <a:schemeClr val="lt1"/>
                          </a:solidFill>
                        </a:rPr>
                        <a:t>Description</a:t>
                      </a:r>
                      <a:endParaRPr>
                        <a:solidFill>
                          <a:schemeClr val="lt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
                          <a:solidFill>
                            <a:schemeClr val="lt1"/>
                          </a:solidFill>
                        </a:rPr>
                        <a:t>Satisfied?</a:t>
                      </a:r>
                      <a:endParaRPr>
                        <a:solidFill>
                          <a:schemeClr val="lt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n"/>
                        <a:t>1.1</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000"/>
                        </a:spcAft>
                        <a:buNone/>
                      </a:pPr>
                      <a:r>
                        <a:rPr lang="en">
                          <a:solidFill>
                            <a:schemeClr val="dk1"/>
                          </a:solidFill>
                        </a:rPr>
                        <a:t>20 to 33.6V Range</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000"/>
                        </a:spcAft>
                        <a:buNone/>
                      </a:pPr>
                      <a:r>
                        <a:rPr lang="en">
                          <a:solidFill>
                            <a:schemeClr val="dk1"/>
                          </a:solidFill>
                        </a:rPr>
                        <a:t>Resistors bring this range into the acceptable ADC input range</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AA84F"/>
                    </a:solidFill>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n"/>
                        <a:t>1.2</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000"/>
                        </a:spcAft>
                        <a:buNone/>
                      </a:pPr>
                      <a:r>
                        <a:rPr lang="en">
                          <a:solidFill>
                            <a:schemeClr val="dk1"/>
                          </a:solidFill>
                        </a:rPr>
                        <a:t>100mV Accuracy</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000"/>
                        </a:spcAft>
                        <a:buNone/>
                      </a:pPr>
                      <a:r>
                        <a:rPr lang="en">
                          <a:solidFill>
                            <a:schemeClr val="dk1"/>
                          </a:solidFill>
                        </a:rPr>
                        <a:t>Voltage error model</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AA84F"/>
                    </a:solidFill>
                  </a:tcPr>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n"/>
                        <a:t>1.3</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000"/>
                        </a:spcAft>
                        <a:buNone/>
                      </a:pPr>
                      <a:r>
                        <a:rPr lang="en">
                          <a:solidFill>
                            <a:schemeClr val="dk1"/>
                          </a:solidFill>
                        </a:rPr>
                        <a:t>System - Battery Connection</a:t>
                      </a:r>
                      <a:endParaRPr>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000"/>
                        </a:spcAft>
                        <a:buNone/>
                      </a:pPr>
                      <a:r>
                        <a:rPr lang="en">
                          <a:solidFill>
                            <a:schemeClr val="dk1"/>
                          </a:solidFill>
                        </a:rPr>
                        <a:t>Connector provided by customer will be wired to SBMS</a:t>
                      </a:r>
                      <a:endParaRPr>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AA84F"/>
                    </a:solidFill>
                  </a:tcPr>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n"/>
                        <a:t>1.4</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000"/>
                        </a:spcAft>
                        <a:buNone/>
                      </a:pPr>
                      <a:r>
                        <a:rPr lang="en">
                          <a:solidFill>
                            <a:schemeClr val="dk1"/>
                          </a:solidFill>
                        </a:rPr>
                        <a:t>DC Voltage Measurements</a:t>
                      </a:r>
                      <a:endParaRPr>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000"/>
                        </a:spcAft>
                        <a:buNone/>
                      </a:pPr>
                      <a:r>
                        <a:rPr lang="en">
                          <a:solidFill>
                            <a:schemeClr val="dk1"/>
                          </a:solidFill>
                        </a:rPr>
                        <a:t>Voltage sensor converts DC input to DC signal for ADC</a:t>
                      </a:r>
                      <a:endParaRPr>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AA84F"/>
                    </a:solidFill>
                  </a:tcPr>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n"/>
                        <a:t>2.1</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000"/>
                        </a:spcAft>
                        <a:buNone/>
                      </a:pPr>
                      <a:r>
                        <a:rPr lang="en">
                          <a:solidFill>
                            <a:schemeClr val="dk1"/>
                          </a:solidFill>
                        </a:rPr>
                        <a:t>0 to 20°C Range</a:t>
                      </a:r>
                      <a:endParaRPr>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000"/>
                        </a:spcAft>
                        <a:buNone/>
                      </a:pPr>
                      <a:r>
                        <a:rPr lang="en">
                          <a:solidFill>
                            <a:schemeClr val="dk1"/>
                          </a:solidFill>
                        </a:rPr>
                        <a:t>Guaranteed by manufacturer</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AA84F"/>
                    </a:solidFill>
                  </a:tcPr>
                </a:tc>
                <a:extLst>
                  <a:ext uri="{0D108BD9-81ED-4DB2-BD59-A6C34878D82A}">
                    <a16:rowId xmlns:a16="http://schemas.microsoft.com/office/drawing/2014/main" val="10005"/>
                  </a:ext>
                </a:extLst>
              </a:tr>
              <a:tr h="0">
                <a:tc>
                  <a:txBody>
                    <a:bodyPr/>
                    <a:lstStyle/>
                    <a:p>
                      <a:pPr marL="0" lvl="0" indent="0" algn="ctr" rtl="0">
                        <a:spcBef>
                          <a:spcPts val="0"/>
                        </a:spcBef>
                        <a:spcAft>
                          <a:spcPts val="0"/>
                        </a:spcAft>
                        <a:buNone/>
                      </a:pPr>
                      <a:r>
                        <a:rPr lang="en"/>
                        <a:t>2.2</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000"/>
                        </a:spcAft>
                        <a:buNone/>
                      </a:pPr>
                      <a:r>
                        <a:rPr lang="en">
                          <a:solidFill>
                            <a:schemeClr val="dk1"/>
                          </a:solidFill>
                        </a:rPr>
                        <a:t>0.1°C Accuracy</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000"/>
                        </a:spcAft>
                        <a:buNone/>
                      </a:pPr>
                      <a:r>
                        <a:rPr lang="en">
                          <a:solidFill>
                            <a:schemeClr val="dk1"/>
                          </a:solidFill>
                        </a:rPr>
                        <a:t>Guaranteed by manufacturer over desired range</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AA84F"/>
                    </a:solidFill>
                  </a:tcPr>
                </a:tc>
                <a:extLst>
                  <a:ext uri="{0D108BD9-81ED-4DB2-BD59-A6C34878D82A}">
                    <a16:rowId xmlns:a16="http://schemas.microsoft.com/office/drawing/2014/main" val="10006"/>
                  </a:ext>
                </a:extLst>
              </a:tr>
              <a:tr h="391225">
                <a:tc>
                  <a:txBody>
                    <a:bodyPr/>
                    <a:lstStyle/>
                    <a:p>
                      <a:pPr marL="0" lvl="0" indent="0" algn="ctr" rtl="0">
                        <a:spcBef>
                          <a:spcPts val="0"/>
                        </a:spcBef>
                        <a:spcAft>
                          <a:spcPts val="0"/>
                        </a:spcAft>
                        <a:buNone/>
                      </a:pPr>
                      <a:r>
                        <a:rPr lang="en"/>
                        <a:t>2.3</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000"/>
                        </a:spcAft>
                        <a:buNone/>
                      </a:pPr>
                      <a:r>
                        <a:rPr lang="en">
                          <a:solidFill>
                            <a:schemeClr val="dk1"/>
                          </a:solidFill>
                        </a:rPr>
                        <a:t>Measures Battery Environment</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000"/>
                        </a:spcAft>
                        <a:buNone/>
                      </a:pPr>
                      <a:r>
                        <a:rPr lang="en">
                          <a:solidFill>
                            <a:schemeClr val="dk1"/>
                          </a:solidFill>
                        </a:rPr>
                        <a:t>Sensors will be taped against battery chassis at multiple points</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AA84F"/>
                    </a:solidFill>
                  </a:tcPr>
                </a:tc>
                <a:extLst>
                  <a:ext uri="{0D108BD9-81ED-4DB2-BD59-A6C34878D82A}">
                    <a16:rowId xmlns:a16="http://schemas.microsoft.com/office/drawing/2014/main" val="10007"/>
                  </a:ext>
                </a:extLst>
              </a:tr>
              <a:tr h="391225">
                <a:tc>
                  <a:txBody>
                    <a:bodyPr/>
                    <a:lstStyle/>
                    <a:p>
                      <a:pPr marL="0" lvl="0" indent="0" algn="ctr" rtl="0">
                        <a:spcBef>
                          <a:spcPts val="0"/>
                        </a:spcBef>
                        <a:spcAft>
                          <a:spcPts val="0"/>
                        </a:spcAft>
                        <a:buNone/>
                      </a:pPr>
                      <a:r>
                        <a:rPr lang="en"/>
                        <a:t>6.1</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000"/>
                        </a:spcAft>
                        <a:buNone/>
                      </a:pPr>
                      <a:r>
                        <a:rPr lang="en">
                          <a:solidFill>
                            <a:schemeClr val="dk1"/>
                          </a:solidFill>
                        </a:rPr>
                        <a:t>Power Supply Lifetime</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000"/>
                        </a:spcAft>
                        <a:buNone/>
                      </a:pPr>
                      <a:r>
                        <a:rPr lang="en">
                          <a:solidFill>
                            <a:schemeClr val="dk1"/>
                          </a:solidFill>
                        </a:rPr>
                        <a:t>Sensors shut down during sleep cycles / backup battery</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D966"/>
                    </a:solidFill>
                  </a:tcPr>
                </a:tc>
                <a:extLst>
                  <a:ext uri="{0D108BD9-81ED-4DB2-BD59-A6C34878D82A}">
                    <a16:rowId xmlns:a16="http://schemas.microsoft.com/office/drawing/2014/main" val="10008"/>
                  </a:ext>
                </a:extLst>
              </a:tr>
              <a:tr h="391225">
                <a:tc>
                  <a:txBody>
                    <a:bodyPr/>
                    <a:lstStyle/>
                    <a:p>
                      <a:pPr marL="0" lvl="0" indent="0" algn="ctr" rtl="0">
                        <a:spcBef>
                          <a:spcPts val="0"/>
                        </a:spcBef>
                        <a:spcAft>
                          <a:spcPts val="0"/>
                        </a:spcAft>
                        <a:buNone/>
                      </a:pPr>
                      <a:r>
                        <a:rPr lang="en"/>
                        <a:t>6.2</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Low Draw from Stored Battery</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Power draw calculations</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AA84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Power System Analysis/Experiment</a:t>
            </a:r>
            <a:endParaRPr/>
          </a:p>
        </p:txBody>
      </p:sp>
      <p:sp>
        <p:nvSpPr>
          <p:cNvPr id="390" name="Google Shape;390;p43"/>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391" name="Google Shape;391;p43"/>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graphicFrame>
        <p:nvGraphicFramePr>
          <p:cNvPr id="392" name="Google Shape;392;p43"/>
          <p:cNvGraphicFramePr/>
          <p:nvPr/>
        </p:nvGraphicFramePr>
        <p:xfrm>
          <a:off x="497538" y="1232300"/>
          <a:ext cx="8148900" cy="800160"/>
        </p:xfrm>
        <a:graphic>
          <a:graphicData uri="http://schemas.openxmlformats.org/drawingml/2006/table">
            <a:tbl>
              <a:tblPr>
                <a:noFill/>
                <a:tableStyleId>{543D7239-3DDF-41B7-8C53-F2D600C7B973}</a:tableStyleId>
              </a:tblPr>
              <a:tblGrid>
                <a:gridCol w="918375">
                  <a:extLst>
                    <a:ext uri="{9D8B030D-6E8A-4147-A177-3AD203B41FA5}">
                      <a16:colId xmlns:a16="http://schemas.microsoft.com/office/drawing/2014/main" val="20000"/>
                    </a:ext>
                  </a:extLst>
                </a:gridCol>
                <a:gridCol w="2929400">
                  <a:extLst>
                    <a:ext uri="{9D8B030D-6E8A-4147-A177-3AD203B41FA5}">
                      <a16:colId xmlns:a16="http://schemas.microsoft.com/office/drawing/2014/main" val="20001"/>
                    </a:ext>
                  </a:extLst>
                </a:gridCol>
                <a:gridCol w="4301125">
                  <a:extLst>
                    <a:ext uri="{9D8B030D-6E8A-4147-A177-3AD203B41FA5}">
                      <a16:colId xmlns:a16="http://schemas.microsoft.com/office/drawing/2014/main" val="20002"/>
                    </a:ext>
                  </a:extLst>
                </a:gridCol>
              </a:tblGrid>
              <a:tr h="396200">
                <a:tc>
                  <a:txBody>
                    <a:bodyPr/>
                    <a:lstStyle/>
                    <a:p>
                      <a:pPr marL="0" lvl="0" indent="0" algn="ctr" rtl="0">
                        <a:spcBef>
                          <a:spcPts val="0"/>
                        </a:spcBef>
                        <a:spcAft>
                          <a:spcPts val="0"/>
                        </a:spcAft>
                        <a:buNone/>
                      </a:pPr>
                      <a:r>
                        <a:rPr lang="en">
                          <a:solidFill>
                            <a:schemeClr val="lt1"/>
                          </a:solidFill>
                        </a:rPr>
                        <a:t>FR</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
                          <a:solidFill>
                            <a:schemeClr val="lt1"/>
                          </a:solidFill>
                        </a:rPr>
                        <a:t>Description</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
                          <a:solidFill>
                            <a:schemeClr val="lt1"/>
                          </a:solidFill>
                        </a:rPr>
                        <a:t>Satisfaction Strategy</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403950">
                <a:tc>
                  <a:txBody>
                    <a:bodyPr/>
                    <a:lstStyle/>
                    <a:p>
                      <a:pPr marL="0" lvl="0" indent="0" algn="ctr" rtl="0">
                        <a:spcBef>
                          <a:spcPts val="0"/>
                        </a:spcBef>
                        <a:spcAft>
                          <a:spcPts val="0"/>
                        </a:spcAft>
                        <a:buNone/>
                      </a:pPr>
                      <a:r>
                        <a:rPr lang="en"/>
                        <a:t>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Power Supply Lifetime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chemeClr val="dk1"/>
                          </a:solidFill>
                        </a:rPr>
                        <a:t>Power Modeling, Experimental Validation, Redundancy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aphicFrame>
        <p:nvGraphicFramePr>
          <p:cNvPr id="397" name="Google Shape;397;p44"/>
          <p:cNvGraphicFramePr/>
          <p:nvPr/>
        </p:nvGraphicFramePr>
        <p:xfrm>
          <a:off x="350275" y="826250"/>
          <a:ext cx="8443450" cy="4021845"/>
        </p:xfrm>
        <a:graphic>
          <a:graphicData uri="http://schemas.openxmlformats.org/drawingml/2006/table">
            <a:tbl>
              <a:tblPr>
                <a:noFill/>
                <a:tableStyleId>{543D7239-3DDF-41B7-8C53-F2D600C7B973}</a:tableStyleId>
              </a:tblPr>
              <a:tblGrid>
                <a:gridCol w="2486450">
                  <a:extLst>
                    <a:ext uri="{9D8B030D-6E8A-4147-A177-3AD203B41FA5}">
                      <a16:colId xmlns:a16="http://schemas.microsoft.com/office/drawing/2014/main" val="20000"/>
                    </a:ext>
                  </a:extLst>
                </a:gridCol>
                <a:gridCol w="1186750">
                  <a:extLst>
                    <a:ext uri="{9D8B030D-6E8A-4147-A177-3AD203B41FA5}">
                      <a16:colId xmlns:a16="http://schemas.microsoft.com/office/drawing/2014/main" val="20001"/>
                    </a:ext>
                  </a:extLst>
                </a:gridCol>
                <a:gridCol w="4770250">
                  <a:extLst>
                    <a:ext uri="{9D8B030D-6E8A-4147-A177-3AD203B41FA5}">
                      <a16:colId xmlns:a16="http://schemas.microsoft.com/office/drawing/2014/main" val="20002"/>
                    </a:ext>
                  </a:extLst>
                </a:gridCol>
              </a:tblGrid>
              <a:tr h="580925">
                <a:tc>
                  <a:txBody>
                    <a:bodyPr/>
                    <a:lstStyle/>
                    <a:p>
                      <a:pPr marL="0" lvl="0" indent="0" algn="l" rtl="0">
                        <a:spcBef>
                          <a:spcPts val="0"/>
                        </a:spcBef>
                        <a:spcAft>
                          <a:spcPts val="0"/>
                        </a:spcAft>
                        <a:buNone/>
                      </a:pP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Current</a:t>
                      </a:r>
                      <a:endParaRPr/>
                    </a:p>
                    <a:p>
                      <a:pPr marL="0" lvl="0" indent="0" algn="ctr" rtl="0">
                        <a:spcBef>
                          <a:spcPts val="0"/>
                        </a:spcBef>
                        <a:spcAft>
                          <a:spcPts val="0"/>
                        </a:spcAft>
                        <a:buNone/>
                      </a:pPr>
                      <a:r>
                        <a:rPr lang="en"/>
                        <a:t>[mA]</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Sources or Justification</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80925">
                <a:tc>
                  <a:txBody>
                    <a:bodyPr/>
                    <a:lstStyle/>
                    <a:p>
                      <a:pPr marL="0" lvl="0" indent="0" algn="l" rtl="0">
                        <a:spcBef>
                          <a:spcPts val="0"/>
                        </a:spcBef>
                        <a:spcAft>
                          <a:spcPts val="0"/>
                        </a:spcAft>
                        <a:buNone/>
                      </a:pPr>
                      <a:r>
                        <a:rPr lang="en"/>
                        <a:t>Voltage Sensor + Peripherals</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0.010   (on)</a:t>
                      </a:r>
                      <a:endParaRPr/>
                    </a:p>
                    <a:p>
                      <a:pPr marL="0" lvl="0" indent="0" algn="l" rtl="0">
                        <a:spcBef>
                          <a:spcPts val="0"/>
                        </a:spcBef>
                        <a:spcAft>
                          <a:spcPts val="0"/>
                        </a:spcAft>
                        <a:buNone/>
                      </a:pPr>
                      <a:r>
                        <a:rPr lang="en"/>
                        <a:t>0.003   (off)</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LTC2063</a:t>
                      </a:r>
                      <a:r>
                        <a:rPr lang="en" baseline="30000">
                          <a:solidFill>
                            <a:schemeClr val="dk1"/>
                          </a:solidFill>
                        </a:rPr>
                        <a:t>[14]</a:t>
                      </a:r>
                      <a:r>
                        <a:rPr lang="en"/>
                        <a:t> &amp; FDV303N</a:t>
                      </a:r>
                      <a:r>
                        <a:rPr lang="en" baseline="30000">
                          <a:solidFill>
                            <a:schemeClr val="dk1"/>
                          </a:solidFill>
                        </a:rPr>
                        <a:t>[24]</a:t>
                      </a:r>
                      <a:r>
                        <a:rPr lang="en"/>
                        <a:t> Datasheets</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80925">
                <a:tc>
                  <a:txBody>
                    <a:bodyPr/>
                    <a:lstStyle/>
                    <a:p>
                      <a:pPr marL="0" lvl="0" indent="0" algn="l" rtl="0">
                        <a:spcBef>
                          <a:spcPts val="0"/>
                        </a:spcBef>
                        <a:spcAft>
                          <a:spcPts val="0"/>
                        </a:spcAft>
                        <a:buNone/>
                      </a:pPr>
                      <a:r>
                        <a:rPr lang="en"/>
                        <a:t>Temp. Sensor + Peripherals</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0.120   (on)</a:t>
                      </a:r>
                      <a:endParaRPr/>
                    </a:p>
                    <a:p>
                      <a:pPr marL="0" lvl="0" indent="0" algn="l" rtl="0">
                        <a:spcBef>
                          <a:spcPts val="0"/>
                        </a:spcBef>
                        <a:spcAft>
                          <a:spcPts val="0"/>
                        </a:spcAft>
                        <a:buNone/>
                      </a:pPr>
                      <a:r>
                        <a:rPr lang="en"/>
                        <a:t>0.002   (off)</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SMT172 Datasheet Active Draw</a:t>
                      </a:r>
                      <a:r>
                        <a:rPr lang="en" baseline="30000">
                          <a:solidFill>
                            <a:schemeClr val="dk1"/>
                          </a:solidFill>
                        </a:rPr>
                        <a:t>[4]</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06550">
                <a:tc>
                  <a:txBody>
                    <a:bodyPr/>
                    <a:lstStyle/>
                    <a:p>
                      <a:pPr marL="0" lvl="0" indent="0" algn="l" rtl="0">
                        <a:spcBef>
                          <a:spcPts val="0"/>
                        </a:spcBef>
                        <a:spcAft>
                          <a:spcPts val="0"/>
                        </a:spcAft>
                        <a:buNone/>
                      </a:pPr>
                      <a:r>
                        <a:rPr lang="en"/>
                        <a:t>Board - Wake</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6.400</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Nordic Semiconductors Datasheet, pg 62</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06550">
                <a:tc>
                  <a:txBody>
                    <a:bodyPr/>
                    <a:lstStyle/>
                    <a:p>
                      <a:pPr marL="0" lvl="0" indent="0" algn="l" rtl="0">
                        <a:spcBef>
                          <a:spcPts val="0"/>
                        </a:spcBef>
                        <a:spcAft>
                          <a:spcPts val="0"/>
                        </a:spcAft>
                        <a:buNone/>
                      </a:pPr>
                      <a:r>
                        <a:rPr lang="en"/>
                        <a:t>Board - Sleep</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0.00084</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chemeClr val="dk1"/>
                          </a:solidFill>
                        </a:rPr>
                        <a:t>Nordic Semiconductors Datasheet, pg 59</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2050">
                <a:tc>
                  <a:txBody>
                    <a:bodyPr/>
                    <a:lstStyle/>
                    <a:p>
                      <a:pPr marL="0" lvl="0" indent="0" algn="l" rtl="0">
                        <a:spcBef>
                          <a:spcPts val="0"/>
                        </a:spcBef>
                        <a:spcAft>
                          <a:spcPts val="0"/>
                        </a:spcAft>
                        <a:buNone/>
                      </a:pPr>
                      <a:r>
                        <a:rPr lang="en"/>
                        <a:t>Total  -  Wake </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r>
                        <a:rPr lang="en"/>
                        <a:t>6.530</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a:t>Calculated</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5"/>
                  </a:ext>
                </a:extLst>
              </a:tr>
              <a:tr h="402900">
                <a:tc>
                  <a:txBody>
                    <a:bodyPr/>
                    <a:lstStyle/>
                    <a:p>
                      <a:pPr marL="0" lvl="0" indent="0" algn="l" rtl="0">
                        <a:spcBef>
                          <a:spcPts val="0"/>
                        </a:spcBef>
                        <a:spcAft>
                          <a:spcPts val="0"/>
                        </a:spcAft>
                        <a:buNone/>
                      </a:pPr>
                      <a:r>
                        <a:rPr lang="en"/>
                        <a:t>Total  -  Sleep</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r>
                        <a:rPr lang="en"/>
                        <a:t>0.123</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Clr>
                          <a:schemeClr val="dk1"/>
                        </a:buClr>
                        <a:buSzPts val="1100"/>
                        <a:buFont typeface="Arial"/>
                        <a:buNone/>
                      </a:pPr>
                      <a:r>
                        <a:rPr lang="en">
                          <a:solidFill>
                            <a:schemeClr val="dk1"/>
                          </a:solidFill>
                        </a:rPr>
                        <a:t>Calculated</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6"/>
                  </a:ext>
                </a:extLst>
              </a:tr>
              <a:tr h="575225">
                <a:tc>
                  <a:txBody>
                    <a:bodyPr/>
                    <a:lstStyle/>
                    <a:p>
                      <a:pPr marL="0" lvl="0" indent="0" algn="l" rtl="0">
                        <a:spcBef>
                          <a:spcPts val="0"/>
                        </a:spcBef>
                        <a:spcAft>
                          <a:spcPts val="0"/>
                        </a:spcAft>
                        <a:buNone/>
                      </a:pPr>
                      <a:r>
                        <a:rPr lang="en"/>
                        <a:t>Required Yearly Supply</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4C2F4"/>
                    </a:solidFill>
                  </a:tcPr>
                </a:tc>
                <a:tc>
                  <a:txBody>
                    <a:bodyPr/>
                    <a:lstStyle/>
                    <a:p>
                      <a:pPr marL="0" lvl="0" indent="0" algn="ctr" rtl="0">
                        <a:spcBef>
                          <a:spcPts val="0"/>
                        </a:spcBef>
                        <a:spcAft>
                          <a:spcPts val="0"/>
                        </a:spcAft>
                        <a:buNone/>
                      </a:pPr>
                      <a:r>
                        <a:rPr lang="en" b="1"/>
                        <a:t>1,240 mAh</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4C2F4"/>
                    </a:solidFill>
                  </a:tcPr>
                </a:tc>
                <a:tc>
                  <a:txBody>
                    <a:bodyPr/>
                    <a:lstStyle/>
                    <a:p>
                      <a:pPr marL="0" lvl="0" indent="0" algn="ctr" rtl="0">
                        <a:spcBef>
                          <a:spcPts val="0"/>
                        </a:spcBef>
                        <a:spcAft>
                          <a:spcPts val="0"/>
                        </a:spcAft>
                        <a:buNone/>
                      </a:pPr>
                      <a:r>
                        <a:rPr lang="en">
                          <a:solidFill>
                            <a:srgbClr val="A4C2F4"/>
                          </a:solidFill>
                        </a:rPr>
                        <a:t>Calculated:                                           </a:t>
                      </a:r>
                      <a:endParaRPr>
                        <a:solidFill>
                          <a:srgbClr val="A4C2F4"/>
                        </a:solidFill>
                      </a:endParaRPr>
                    </a:p>
                    <a:p>
                      <a:pPr marL="0" lvl="0" indent="0" algn="ctr" rtl="0">
                        <a:spcBef>
                          <a:spcPts val="0"/>
                        </a:spcBef>
                        <a:spcAft>
                          <a:spcPts val="0"/>
                        </a:spcAft>
                        <a:buNone/>
                      </a:pPr>
                      <a:r>
                        <a:rPr lang="en"/>
                        <a:t>  </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4C2F4"/>
                    </a:solidFill>
                  </a:tcPr>
                </a:tc>
                <a:extLst>
                  <a:ext uri="{0D108BD9-81ED-4DB2-BD59-A6C34878D82A}">
                    <a16:rowId xmlns:a16="http://schemas.microsoft.com/office/drawing/2014/main" val="10007"/>
                  </a:ext>
                </a:extLst>
              </a:tr>
            </a:tbl>
          </a:graphicData>
        </a:graphic>
      </p:graphicFrame>
      <p:sp>
        <p:nvSpPr>
          <p:cNvPr id="398" name="Google Shape;398;p44"/>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399" name="Google Shape;399;p44"/>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pic>
        <p:nvPicPr>
          <p:cNvPr id="400" name="Google Shape;400;p44"/>
          <p:cNvPicPr preferRelativeResize="0"/>
          <p:nvPr/>
        </p:nvPicPr>
        <p:blipFill>
          <a:blip r:embed="rId3">
            <a:alphaModFix/>
          </a:blip>
          <a:stretch>
            <a:fillRect/>
          </a:stretch>
        </p:blipFill>
        <p:spPr>
          <a:xfrm>
            <a:off x="5501250" y="4335425"/>
            <a:ext cx="1799300" cy="393600"/>
          </a:xfrm>
          <a:prstGeom prst="rect">
            <a:avLst/>
          </a:prstGeom>
          <a:noFill/>
          <a:ln>
            <a:noFill/>
          </a:ln>
        </p:spPr>
      </p:pic>
      <p:sp>
        <p:nvSpPr>
          <p:cNvPr id="401" name="Google Shape;401;p44"/>
          <p:cNvSpPr txBox="1">
            <a:spLocks noGrp="1"/>
          </p:cNvSpPr>
          <p:nvPr>
            <p:ph type="title"/>
          </p:nvPr>
        </p:nvSpPr>
        <p:spPr>
          <a:xfrm>
            <a:off x="0" y="-59000"/>
            <a:ext cx="94425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220"/>
              <a:t>DR 6.1 Satisfaction [Power Supply Lifetime] - Current Draws</a:t>
            </a:r>
            <a:endParaRPr sz="2220"/>
          </a:p>
        </p:txBody>
      </p:sp>
      <p:sp>
        <p:nvSpPr>
          <p:cNvPr id="402" name="Google Shape;402;p44"/>
          <p:cNvSpPr/>
          <p:nvPr/>
        </p:nvSpPr>
        <p:spPr>
          <a:xfrm>
            <a:off x="350150" y="445400"/>
            <a:ext cx="8443500" cy="304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4"/>
          <p:cNvSpPr txBox="1"/>
          <p:nvPr/>
        </p:nvSpPr>
        <p:spPr>
          <a:xfrm>
            <a:off x="350275" y="387750"/>
            <a:ext cx="554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DR 6.1 </a:t>
            </a:r>
            <a:r>
              <a:rPr lang="en" sz="1300">
                <a:solidFill>
                  <a:schemeClr val="dk1"/>
                </a:solidFill>
              </a:rPr>
              <a:t>External battery shall operate for one year without charging</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5"/>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graphicFrame>
        <p:nvGraphicFramePr>
          <p:cNvPr id="409" name="Google Shape;409;p45"/>
          <p:cNvGraphicFramePr/>
          <p:nvPr/>
        </p:nvGraphicFramePr>
        <p:xfrm>
          <a:off x="311700" y="826838"/>
          <a:ext cx="8520600" cy="3630755"/>
        </p:xfrm>
        <a:graphic>
          <a:graphicData uri="http://schemas.openxmlformats.org/drawingml/2006/table">
            <a:tbl>
              <a:tblPr>
                <a:noFill/>
                <a:tableStyleId>{543D7239-3DDF-41B7-8C53-F2D600C7B973}</a:tableStyleId>
              </a:tblPr>
              <a:tblGrid>
                <a:gridCol w="1212625">
                  <a:extLst>
                    <a:ext uri="{9D8B030D-6E8A-4147-A177-3AD203B41FA5}">
                      <a16:colId xmlns:a16="http://schemas.microsoft.com/office/drawing/2014/main" val="20000"/>
                    </a:ext>
                  </a:extLst>
                </a:gridCol>
                <a:gridCol w="638000">
                  <a:extLst>
                    <a:ext uri="{9D8B030D-6E8A-4147-A177-3AD203B41FA5}">
                      <a16:colId xmlns:a16="http://schemas.microsoft.com/office/drawing/2014/main" val="20001"/>
                    </a:ext>
                  </a:extLst>
                </a:gridCol>
                <a:gridCol w="899875">
                  <a:extLst>
                    <a:ext uri="{9D8B030D-6E8A-4147-A177-3AD203B41FA5}">
                      <a16:colId xmlns:a16="http://schemas.microsoft.com/office/drawing/2014/main" val="20002"/>
                    </a:ext>
                  </a:extLst>
                </a:gridCol>
                <a:gridCol w="2618825">
                  <a:extLst>
                    <a:ext uri="{9D8B030D-6E8A-4147-A177-3AD203B41FA5}">
                      <a16:colId xmlns:a16="http://schemas.microsoft.com/office/drawing/2014/main" val="20003"/>
                    </a:ext>
                  </a:extLst>
                </a:gridCol>
                <a:gridCol w="3151275">
                  <a:extLst>
                    <a:ext uri="{9D8B030D-6E8A-4147-A177-3AD203B41FA5}">
                      <a16:colId xmlns:a16="http://schemas.microsoft.com/office/drawing/2014/main" val="20004"/>
                    </a:ext>
                  </a:extLst>
                </a:gridCol>
              </a:tblGrid>
              <a:tr h="367050">
                <a:tc>
                  <a:txBody>
                    <a:bodyPr/>
                    <a:lstStyle/>
                    <a:p>
                      <a:pPr marL="0" lvl="0" indent="0" algn="l" rtl="0">
                        <a:spcBef>
                          <a:spcPts val="0"/>
                        </a:spcBef>
                        <a:spcAft>
                          <a:spcPts val="0"/>
                        </a:spcAft>
                        <a:buNone/>
                      </a:pP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Loss</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Multiplier</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Battery Size Required [mAh]</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Sources or Justification</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02425">
                <a:tc>
                  <a:txBody>
                    <a:bodyPr/>
                    <a:lstStyle/>
                    <a:p>
                      <a:pPr marL="0" lvl="0" indent="0" algn="l" rtl="0">
                        <a:spcBef>
                          <a:spcPts val="0"/>
                        </a:spcBef>
                        <a:spcAft>
                          <a:spcPts val="0"/>
                        </a:spcAft>
                        <a:buNone/>
                      </a:pPr>
                      <a:r>
                        <a:rPr lang="en"/>
                        <a:t>Required Supply</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4C2F4"/>
                    </a:solidFill>
                  </a:tcPr>
                </a:tc>
                <a:tc>
                  <a:txBody>
                    <a:bodyPr/>
                    <a:lstStyle/>
                    <a:p>
                      <a:pPr marL="0" lvl="0" indent="0" algn="ctr" rtl="0">
                        <a:spcBef>
                          <a:spcPts val="0"/>
                        </a:spcBef>
                        <a:spcAft>
                          <a:spcPts val="0"/>
                        </a:spcAft>
                        <a:buNone/>
                      </a:pPr>
                      <a:r>
                        <a:rPr lang="en"/>
                        <a:t>-</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4C2F4"/>
                    </a:solidFill>
                  </a:tcPr>
                </a:tc>
                <a:tc>
                  <a:txBody>
                    <a:bodyPr/>
                    <a:lstStyle/>
                    <a:p>
                      <a:pPr marL="0" lvl="0" indent="0" algn="ctr" rtl="0">
                        <a:spcBef>
                          <a:spcPts val="0"/>
                        </a:spcBef>
                        <a:spcAft>
                          <a:spcPts val="0"/>
                        </a:spcAft>
                        <a:buNone/>
                      </a:pPr>
                      <a:r>
                        <a:rPr lang="en"/>
                        <a:t>-</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4C2F4"/>
                    </a:solidFill>
                  </a:tcPr>
                </a:tc>
                <a:tc>
                  <a:txBody>
                    <a:bodyPr/>
                    <a:lstStyle/>
                    <a:p>
                      <a:pPr marL="0" lvl="0" indent="0" algn="ctr" rtl="0">
                        <a:spcBef>
                          <a:spcPts val="0"/>
                        </a:spcBef>
                        <a:spcAft>
                          <a:spcPts val="0"/>
                        </a:spcAft>
                        <a:buNone/>
                      </a:pPr>
                      <a:r>
                        <a:rPr lang="en"/>
                        <a:t>1,240</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4C2F4"/>
                    </a:solidFill>
                  </a:tcPr>
                </a:tc>
                <a:tc>
                  <a:txBody>
                    <a:bodyPr/>
                    <a:lstStyle/>
                    <a:p>
                      <a:pPr marL="0" lvl="0" indent="0" algn="ctr" rtl="0">
                        <a:spcBef>
                          <a:spcPts val="0"/>
                        </a:spcBef>
                        <a:spcAft>
                          <a:spcPts val="0"/>
                        </a:spcAft>
                        <a:buNone/>
                      </a:pPr>
                      <a:r>
                        <a:rPr lang="en"/>
                        <a:t>Prev. Slide</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4C2F4"/>
                    </a:solidFill>
                  </a:tcPr>
                </a:tc>
                <a:extLst>
                  <a:ext uri="{0D108BD9-81ED-4DB2-BD59-A6C34878D82A}">
                    <a16:rowId xmlns:a16="http://schemas.microsoft.com/office/drawing/2014/main" val="10001"/>
                  </a:ext>
                </a:extLst>
              </a:tr>
              <a:tr h="502425">
                <a:tc>
                  <a:txBody>
                    <a:bodyPr/>
                    <a:lstStyle/>
                    <a:p>
                      <a:pPr marL="0" lvl="0" indent="0" algn="l" rtl="0">
                        <a:spcBef>
                          <a:spcPts val="0"/>
                        </a:spcBef>
                        <a:spcAft>
                          <a:spcPts val="0"/>
                        </a:spcAft>
                        <a:buNone/>
                      </a:pPr>
                      <a:r>
                        <a:rPr lang="en"/>
                        <a:t>Low-Temp </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0%</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1</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1,240</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Storage temp (58</a:t>
                      </a:r>
                      <a:r>
                        <a:rPr lang="en" baseline="30000"/>
                        <a:t>o</a:t>
                      </a:r>
                      <a:r>
                        <a:rPr lang="en"/>
                        <a:t>F) is not cold enough to affect capacity</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6300">
                <a:tc>
                  <a:txBody>
                    <a:bodyPr/>
                    <a:lstStyle/>
                    <a:p>
                      <a:pPr marL="0" lvl="0" indent="0" algn="l" rtl="0">
                        <a:spcBef>
                          <a:spcPts val="0"/>
                        </a:spcBef>
                        <a:spcAft>
                          <a:spcPts val="0"/>
                        </a:spcAft>
                        <a:buNone/>
                      </a:pPr>
                      <a:r>
                        <a:rPr lang="en"/>
                        <a:t>Temporal </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60%</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2.5</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3,100</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~5% loss in capacity </a:t>
                      </a:r>
                      <a:r>
                        <a:rPr lang="en" u="sng"/>
                        <a:t>per month</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02425">
                <a:tc>
                  <a:txBody>
                    <a:bodyPr/>
                    <a:lstStyle/>
                    <a:p>
                      <a:pPr marL="0" lvl="0" indent="0" algn="l" rtl="0">
                        <a:spcBef>
                          <a:spcPts val="0"/>
                        </a:spcBef>
                        <a:spcAft>
                          <a:spcPts val="0"/>
                        </a:spcAft>
                        <a:buNone/>
                      </a:pPr>
                      <a:r>
                        <a:rPr lang="en"/>
                        <a:t>Discharge</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20%</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1.25</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3,875</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~80% of rated capacity is usable;</a:t>
                      </a:r>
                      <a:endParaRPr/>
                    </a:p>
                    <a:p>
                      <a:pPr marL="0" lvl="0" indent="0" algn="ctr" rtl="0">
                        <a:spcBef>
                          <a:spcPts val="0"/>
                        </a:spcBef>
                        <a:spcAft>
                          <a:spcPts val="0"/>
                        </a:spcAft>
                        <a:buNone/>
                      </a:pPr>
                      <a:r>
                        <a:rPr lang="en"/>
                        <a:t>Experimental validation</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02425">
                <a:tc>
                  <a:txBody>
                    <a:bodyPr/>
                    <a:lstStyle/>
                    <a:p>
                      <a:pPr marL="0" lvl="0" indent="0" algn="l" rtl="0">
                        <a:spcBef>
                          <a:spcPts val="0"/>
                        </a:spcBef>
                        <a:spcAft>
                          <a:spcPts val="0"/>
                        </a:spcAft>
                        <a:buNone/>
                      </a:pPr>
                      <a:r>
                        <a:rPr lang="en"/>
                        <a:t>Converter</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20%</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1.25</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4,844</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Boost  3.7V -&gt; 5V</a:t>
                      </a:r>
                      <a:endParaRPr/>
                    </a:p>
                    <a:p>
                      <a:pPr marL="0" lvl="0" indent="0" algn="ctr" rtl="0">
                        <a:spcBef>
                          <a:spcPts val="0"/>
                        </a:spcBef>
                        <a:spcAft>
                          <a:spcPts val="0"/>
                        </a:spcAft>
                        <a:buNone/>
                      </a:pPr>
                      <a:r>
                        <a:rPr lang="en"/>
                        <a:t>Buck 5V -&gt; 3.3V</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34525">
                <a:tc>
                  <a:txBody>
                    <a:bodyPr/>
                    <a:lstStyle/>
                    <a:p>
                      <a:pPr marL="0" lvl="0" indent="0" algn="l" rtl="0">
                        <a:spcBef>
                          <a:spcPts val="0"/>
                        </a:spcBef>
                        <a:spcAft>
                          <a:spcPts val="0"/>
                        </a:spcAft>
                        <a:buNone/>
                      </a:pPr>
                      <a:r>
                        <a:rPr lang="en"/>
                        <a:t>FOS</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2</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9,688</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70400">
                <a:tc>
                  <a:txBody>
                    <a:bodyPr/>
                    <a:lstStyle/>
                    <a:p>
                      <a:pPr marL="0" lvl="0" indent="0" algn="l" rtl="0">
                        <a:spcBef>
                          <a:spcPts val="0"/>
                        </a:spcBef>
                        <a:spcAft>
                          <a:spcPts val="0"/>
                        </a:spcAft>
                        <a:buNone/>
                      </a:pPr>
                      <a:r>
                        <a:rPr lang="en"/>
                        <a:t>Desired Size:</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a:t>-</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a:t>-</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Clr>
                          <a:schemeClr val="dk1"/>
                        </a:buClr>
                        <a:buSzPts val="1100"/>
                        <a:buFont typeface="Arial"/>
                        <a:buNone/>
                      </a:pPr>
                      <a:r>
                        <a:rPr lang="en" b="1">
                          <a:solidFill>
                            <a:schemeClr val="dk1"/>
                          </a:solidFill>
                        </a:rPr>
                        <a:t>10,000 mAh</a:t>
                      </a:r>
                      <a:endParaRPr b="1"/>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a:t>-</a:t>
                      </a:r>
                      <a:endParaRPr/>
                    </a:p>
                  </a:txBody>
                  <a:tcPr marL="45700" marR="45700" marT="45700" marB="457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7"/>
                  </a:ext>
                </a:extLst>
              </a:tr>
            </a:tbl>
          </a:graphicData>
        </a:graphic>
      </p:graphicFrame>
      <p:sp>
        <p:nvSpPr>
          <p:cNvPr id="410" name="Google Shape;410;p45"/>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411" name="Google Shape;411;p45"/>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sp>
        <p:nvSpPr>
          <p:cNvPr id="412" name="Google Shape;412;p45"/>
          <p:cNvSpPr txBox="1">
            <a:spLocks noGrp="1"/>
          </p:cNvSpPr>
          <p:nvPr>
            <p:ph type="title"/>
          </p:nvPr>
        </p:nvSpPr>
        <p:spPr>
          <a:xfrm>
            <a:off x="0" y="-59000"/>
            <a:ext cx="94425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220"/>
              <a:t>DR 6.1 Satisfaction [Power Supply Lifetime] - Current Draws</a:t>
            </a:r>
            <a:endParaRPr sz="2220"/>
          </a:p>
        </p:txBody>
      </p:sp>
      <p:sp>
        <p:nvSpPr>
          <p:cNvPr id="413" name="Google Shape;413;p45"/>
          <p:cNvSpPr/>
          <p:nvPr/>
        </p:nvSpPr>
        <p:spPr>
          <a:xfrm>
            <a:off x="311700" y="445400"/>
            <a:ext cx="8520600" cy="304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5"/>
          <p:cNvSpPr txBox="1"/>
          <p:nvPr/>
        </p:nvSpPr>
        <p:spPr>
          <a:xfrm>
            <a:off x="311700" y="387750"/>
            <a:ext cx="548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DR 6.1 </a:t>
            </a:r>
            <a:r>
              <a:rPr lang="en" sz="1300">
                <a:solidFill>
                  <a:schemeClr val="dk1"/>
                </a:solidFill>
              </a:rPr>
              <a:t>External battery shall operate for one year without charging</a:t>
            </a:r>
            <a:endParaRPr>
              <a:solidFill>
                <a:schemeClr val="dk1"/>
              </a:solidFill>
            </a:endParaRPr>
          </a:p>
        </p:txBody>
      </p:sp>
      <p:sp>
        <p:nvSpPr>
          <p:cNvPr id="415" name="Google Shape;415;p45"/>
          <p:cNvSpPr/>
          <p:nvPr/>
        </p:nvSpPr>
        <p:spPr>
          <a:xfrm>
            <a:off x="311700" y="4529550"/>
            <a:ext cx="8520600" cy="304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5"/>
          <p:cNvSpPr txBox="1"/>
          <p:nvPr/>
        </p:nvSpPr>
        <p:spPr>
          <a:xfrm>
            <a:off x="311700" y="4471900"/>
            <a:ext cx="6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Selected Battery: </a:t>
            </a:r>
            <a:r>
              <a:rPr lang="en" b="1"/>
              <a:t>MakerFocus 10,000 mAh Lithium Polymer Battery</a:t>
            </a:r>
            <a:r>
              <a:rPr lang="en"/>
              <a:t> </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cxnSp>
        <p:nvCxnSpPr>
          <p:cNvPr id="421" name="Google Shape;421;p46"/>
          <p:cNvCxnSpPr/>
          <p:nvPr/>
        </p:nvCxnSpPr>
        <p:spPr>
          <a:xfrm>
            <a:off x="6379288" y="4171763"/>
            <a:ext cx="14400" cy="277800"/>
          </a:xfrm>
          <a:prstGeom prst="straightConnector1">
            <a:avLst/>
          </a:prstGeom>
          <a:noFill/>
          <a:ln w="28575" cap="flat" cmpd="sng">
            <a:solidFill>
              <a:srgbClr val="FF0000"/>
            </a:solidFill>
            <a:prstDash val="solid"/>
            <a:round/>
            <a:headEnd type="none" w="med" len="med"/>
            <a:tailEnd type="none" w="med" len="med"/>
          </a:ln>
        </p:spPr>
      </p:cxnSp>
      <p:cxnSp>
        <p:nvCxnSpPr>
          <p:cNvPr id="422" name="Google Shape;422;p46"/>
          <p:cNvCxnSpPr/>
          <p:nvPr/>
        </p:nvCxnSpPr>
        <p:spPr>
          <a:xfrm>
            <a:off x="6473563" y="4177125"/>
            <a:ext cx="14400" cy="277800"/>
          </a:xfrm>
          <a:prstGeom prst="straightConnector1">
            <a:avLst/>
          </a:prstGeom>
          <a:noFill/>
          <a:ln w="28575" cap="flat" cmpd="sng">
            <a:solidFill>
              <a:schemeClr val="accent1"/>
            </a:solidFill>
            <a:prstDash val="solid"/>
            <a:round/>
            <a:headEnd type="none" w="med" len="med"/>
            <a:tailEnd type="none" w="med" len="med"/>
          </a:ln>
        </p:spPr>
      </p:cxnSp>
      <p:sp>
        <p:nvSpPr>
          <p:cNvPr id="423" name="Google Shape;423;p46"/>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424" name="Google Shape;424;p46"/>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pic>
        <p:nvPicPr>
          <p:cNvPr id="425" name="Google Shape;425;p46"/>
          <p:cNvPicPr preferRelativeResize="0"/>
          <p:nvPr/>
        </p:nvPicPr>
        <p:blipFill>
          <a:blip r:embed="rId3">
            <a:alphaModFix/>
          </a:blip>
          <a:stretch>
            <a:fillRect/>
          </a:stretch>
        </p:blipFill>
        <p:spPr>
          <a:xfrm>
            <a:off x="4962150" y="811500"/>
            <a:ext cx="3913283" cy="2934950"/>
          </a:xfrm>
          <a:prstGeom prst="rect">
            <a:avLst/>
          </a:prstGeom>
          <a:noFill/>
          <a:ln>
            <a:noFill/>
          </a:ln>
        </p:spPr>
      </p:pic>
      <p:pic>
        <p:nvPicPr>
          <p:cNvPr id="426" name="Google Shape;426;p46"/>
          <p:cNvPicPr preferRelativeResize="0"/>
          <p:nvPr/>
        </p:nvPicPr>
        <p:blipFill>
          <a:blip r:embed="rId4">
            <a:alphaModFix/>
          </a:blip>
          <a:stretch>
            <a:fillRect/>
          </a:stretch>
        </p:blipFill>
        <p:spPr>
          <a:xfrm>
            <a:off x="0" y="850613"/>
            <a:ext cx="4772453" cy="4035775"/>
          </a:xfrm>
          <a:prstGeom prst="rect">
            <a:avLst/>
          </a:prstGeom>
          <a:noFill/>
          <a:ln>
            <a:noFill/>
          </a:ln>
        </p:spPr>
      </p:pic>
      <p:sp>
        <p:nvSpPr>
          <p:cNvPr id="427" name="Google Shape;427;p46"/>
          <p:cNvSpPr/>
          <p:nvPr/>
        </p:nvSpPr>
        <p:spPr>
          <a:xfrm>
            <a:off x="6319988" y="4386275"/>
            <a:ext cx="1566000" cy="4650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1000mAh Battery</a:t>
            </a:r>
            <a:endParaRPr/>
          </a:p>
        </p:txBody>
      </p:sp>
      <p:sp>
        <p:nvSpPr>
          <p:cNvPr id="428" name="Google Shape;428;p46"/>
          <p:cNvSpPr txBox="1"/>
          <p:nvPr/>
        </p:nvSpPr>
        <p:spPr>
          <a:xfrm>
            <a:off x="3741900" y="0"/>
            <a:ext cx="540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endParaRPr>
          </a:p>
        </p:txBody>
      </p:sp>
      <p:sp>
        <p:nvSpPr>
          <p:cNvPr id="429" name="Google Shape;429;p46"/>
          <p:cNvSpPr txBox="1">
            <a:spLocks noGrp="1"/>
          </p:cNvSpPr>
          <p:nvPr>
            <p:ph type="title"/>
          </p:nvPr>
        </p:nvSpPr>
        <p:spPr>
          <a:xfrm>
            <a:off x="0" y="-59000"/>
            <a:ext cx="94425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220"/>
              <a:t>DR 6.1 Satisfaction [Power Supply Lifetime] - Battery Capacity</a:t>
            </a:r>
            <a:endParaRPr sz="2220"/>
          </a:p>
        </p:txBody>
      </p:sp>
      <p:sp>
        <p:nvSpPr>
          <p:cNvPr id="430" name="Google Shape;430;p46"/>
          <p:cNvSpPr/>
          <p:nvPr/>
        </p:nvSpPr>
        <p:spPr>
          <a:xfrm>
            <a:off x="5654738" y="3781575"/>
            <a:ext cx="2528100" cy="46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Keithley 2460 Sourcemeter</a:t>
            </a:r>
            <a:endParaRPr/>
          </a:p>
        </p:txBody>
      </p:sp>
      <p:sp>
        <p:nvSpPr>
          <p:cNvPr id="431" name="Google Shape;431;p46"/>
          <p:cNvSpPr/>
          <p:nvPr/>
        </p:nvSpPr>
        <p:spPr>
          <a:xfrm>
            <a:off x="311700" y="445400"/>
            <a:ext cx="8520600" cy="304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6"/>
          <p:cNvSpPr txBox="1"/>
          <p:nvPr/>
        </p:nvSpPr>
        <p:spPr>
          <a:xfrm>
            <a:off x="311700" y="387750"/>
            <a:ext cx="548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DR 6.1 </a:t>
            </a:r>
            <a:r>
              <a:rPr lang="en" sz="1300">
                <a:solidFill>
                  <a:schemeClr val="dk1"/>
                </a:solidFill>
              </a:rPr>
              <a:t>External battery shall operate for one year without charging</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Power System Requirement Satisfaction</a:t>
            </a:r>
            <a:endParaRPr/>
          </a:p>
        </p:txBody>
      </p:sp>
      <p:sp>
        <p:nvSpPr>
          <p:cNvPr id="438" name="Google Shape;438;p47"/>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439" name="Google Shape;439;p47"/>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35</a:t>
            </a:fld>
            <a:endParaRPr/>
          </a:p>
        </p:txBody>
      </p:sp>
      <p:graphicFrame>
        <p:nvGraphicFramePr>
          <p:cNvPr id="440" name="Google Shape;440;p47"/>
          <p:cNvGraphicFramePr/>
          <p:nvPr/>
        </p:nvGraphicFramePr>
        <p:xfrm>
          <a:off x="491613" y="1158475"/>
          <a:ext cx="8160750" cy="1219140"/>
        </p:xfrm>
        <a:graphic>
          <a:graphicData uri="http://schemas.openxmlformats.org/drawingml/2006/table">
            <a:tbl>
              <a:tblPr>
                <a:noFill/>
                <a:tableStyleId>{543D7239-3DDF-41B7-8C53-F2D600C7B973}</a:tableStyleId>
              </a:tblPr>
              <a:tblGrid>
                <a:gridCol w="924475">
                  <a:extLst>
                    <a:ext uri="{9D8B030D-6E8A-4147-A177-3AD203B41FA5}">
                      <a16:colId xmlns:a16="http://schemas.microsoft.com/office/drawing/2014/main" val="20000"/>
                    </a:ext>
                  </a:extLst>
                </a:gridCol>
                <a:gridCol w="2700300">
                  <a:extLst>
                    <a:ext uri="{9D8B030D-6E8A-4147-A177-3AD203B41FA5}">
                      <a16:colId xmlns:a16="http://schemas.microsoft.com/office/drawing/2014/main" val="20001"/>
                    </a:ext>
                  </a:extLst>
                </a:gridCol>
                <a:gridCol w="4535975">
                  <a:extLst>
                    <a:ext uri="{9D8B030D-6E8A-4147-A177-3AD203B41FA5}">
                      <a16:colId xmlns:a16="http://schemas.microsoft.com/office/drawing/2014/main" val="20002"/>
                    </a:ext>
                  </a:extLst>
                </a:gridCol>
              </a:tblGrid>
              <a:tr h="258925">
                <a:tc>
                  <a:txBody>
                    <a:bodyPr/>
                    <a:lstStyle/>
                    <a:p>
                      <a:pPr marL="0" lvl="0" indent="0" algn="ctr" rtl="0">
                        <a:spcBef>
                          <a:spcPts val="0"/>
                        </a:spcBef>
                        <a:spcAft>
                          <a:spcPts val="0"/>
                        </a:spcAft>
                        <a:buNone/>
                      </a:pPr>
                      <a:r>
                        <a:rPr lang="en">
                          <a:solidFill>
                            <a:schemeClr val="lt1"/>
                          </a:solidFill>
                        </a:rPr>
                        <a:t>DR</a:t>
                      </a:r>
                      <a:endParaRPr>
                        <a:solidFill>
                          <a:schemeClr val="lt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
                          <a:solidFill>
                            <a:schemeClr val="lt1"/>
                          </a:solidFill>
                        </a:rPr>
                        <a:t>Name</a:t>
                      </a:r>
                      <a:endParaRPr>
                        <a:solidFill>
                          <a:schemeClr val="lt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
                          <a:solidFill>
                            <a:schemeClr val="lt1"/>
                          </a:solidFill>
                        </a:rPr>
                        <a:t>Satisfied?</a:t>
                      </a:r>
                      <a:endParaRPr>
                        <a:solidFill>
                          <a:schemeClr val="lt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363975">
                <a:tc>
                  <a:txBody>
                    <a:bodyPr/>
                    <a:lstStyle/>
                    <a:p>
                      <a:pPr marL="0" lvl="0" indent="0" algn="ctr" rtl="0">
                        <a:spcBef>
                          <a:spcPts val="0"/>
                        </a:spcBef>
                        <a:spcAft>
                          <a:spcPts val="0"/>
                        </a:spcAft>
                        <a:buNone/>
                      </a:pPr>
                      <a:r>
                        <a:rPr lang="en"/>
                        <a:t>6.1</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Power Supply Lifetime</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Battery with required size chosen based on power model and expected capacity proved by experimental modeling</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AA84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8"/>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Driving Requirements Satisfaction</a:t>
            </a:r>
            <a:endParaRPr/>
          </a:p>
        </p:txBody>
      </p:sp>
      <p:sp>
        <p:nvSpPr>
          <p:cNvPr id="446" name="Google Shape;446;p48"/>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447" name="Google Shape;447;p48"/>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graphicFrame>
        <p:nvGraphicFramePr>
          <p:cNvPr id="448" name="Google Shape;448;p48"/>
          <p:cNvGraphicFramePr/>
          <p:nvPr/>
        </p:nvGraphicFramePr>
        <p:xfrm>
          <a:off x="968613" y="1429625"/>
          <a:ext cx="7206775" cy="2383300"/>
        </p:xfrm>
        <a:graphic>
          <a:graphicData uri="http://schemas.openxmlformats.org/drawingml/2006/table">
            <a:tbl>
              <a:tblPr>
                <a:noFill/>
                <a:tableStyleId>{543D7239-3DDF-41B7-8C53-F2D600C7B973}</a:tableStyleId>
              </a:tblPr>
              <a:tblGrid>
                <a:gridCol w="860050">
                  <a:extLst>
                    <a:ext uri="{9D8B030D-6E8A-4147-A177-3AD203B41FA5}">
                      <a16:colId xmlns:a16="http://schemas.microsoft.com/office/drawing/2014/main" val="20000"/>
                    </a:ext>
                  </a:extLst>
                </a:gridCol>
                <a:gridCol w="4714600">
                  <a:extLst>
                    <a:ext uri="{9D8B030D-6E8A-4147-A177-3AD203B41FA5}">
                      <a16:colId xmlns:a16="http://schemas.microsoft.com/office/drawing/2014/main" val="20001"/>
                    </a:ext>
                  </a:extLst>
                </a:gridCol>
                <a:gridCol w="1632125">
                  <a:extLst>
                    <a:ext uri="{9D8B030D-6E8A-4147-A177-3AD203B41FA5}">
                      <a16:colId xmlns:a16="http://schemas.microsoft.com/office/drawing/2014/main" val="20002"/>
                    </a:ext>
                  </a:extLst>
                </a:gridCol>
              </a:tblGrid>
              <a:tr h="396200">
                <a:tc>
                  <a:txBody>
                    <a:bodyPr/>
                    <a:lstStyle/>
                    <a:p>
                      <a:pPr marL="0" lvl="0" indent="0" algn="ctr" rtl="0">
                        <a:spcBef>
                          <a:spcPts val="0"/>
                        </a:spcBef>
                        <a:spcAft>
                          <a:spcPts val="0"/>
                        </a:spcAft>
                        <a:buNone/>
                      </a:pPr>
                      <a:r>
                        <a:rPr lang="en">
                          <a:solidFill>
                            <a:schemeClr val="lt1"/>
                          </a:solidFill>
                        </a:rPr>
                        <a:t>FR</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
                          <a:solidFill>
                            <a:schemeClr val="lt1"/>
                          </a:solidFill>
                        </a:rPr>
                        <a:t>Description</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
                          <a:solidFill>
                            <a:schemeClr val="lt1"/>
                          </a:solidFill>
                        </a:rPr>
                        <a:t>Satisfied?</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
                        <a:t>FR1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System shall measure voltage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Yes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AA84F"/>
                    </a:solidFill>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
                        <a:t>FR2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System shall measure temperature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rgbClr val="000000"/>
                        </a:buClr>
                        <a:buSzPts val="1100"/>
                        <a:buFont typeface="Arial"/>
                        <a:buNone/>
                      </a:pPr>
                      <a:r>
                        <a:rPr lang="en">
                          <a:solidFill>
                            <a:schemeClr val="dk1"/>
                          </a:solidFill>
                        </a:rPr>
                        <a:t>Yes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AA84F"/>
                    </a:solidFill>
                  </a:tcPr>
                </a:tc>
                <a:extLst>
                  <a:ext uri="{0D108BD9-81ED-4DB2-BD59-A6C34878D82A}">
                    <a16:rowId xmlns:a16="http://schemas.microsoft.com/office/drawing/2014/main" val="10002"/>
                  </a:ext>
                </a:extLst>
              </a:tr>
              <a:tr h="402250">
                <a:tc>
                  <a:txBody>
                    <a:bodyPr/>
                    <a:lstStyle/>
                    <a:p>
                      <a:pPr marL="0" lvl="0" indent="0" algn="ctr" rtl="0">
                        <a:spcBef>
                          <a:spcPts val="0"/>
                        </a:spcBef>
                        <a:spcAft>
                          <a:spcPts val="0"/>
                        </a:spcAft>
                        <a:buNone/>
                      </a:pPr>
                      <a:r>
                        <a:rPr lang="en"/>
                        <a:t>FR5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System shall transmit and receive data wirelessly</a:t>
                      </a:r>
                      <a:endParaRPr>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Yes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AA84F"/>
                    </a:solidFill>
                  </a:tcPr>
                </a:tc>
                <a:extLst>
                  <a:ext uri="{0D108BD9-81ED-4DB2-BD59-A6C34878D82A}">
                    <a16:rowId xmlns:a16="http://schemas.microsoft.com/office/drawing/2014/main" val="10003"/>
                  </a:ext>
                </a:extLst>
              </a:tr>
              <a:tr h="396200">
                <a:tc>
                  <a:txBody>
                    <a:bodyPr/>
                    <a:lstStyle/>
                    <a:p>
                      <a:pPr marL="0" lvl="0" indent="0" algn="ctr" rtl="0">
                        <a:spcBef>
                          <a:spcPts val="0"/>
                        </a:spcBef>
                        <a:spcAft>
                          <a:spcPts val="0"/>
                        </a:spcAft>
                        <a:buNone/>
                      </a:pPr>
                      <a:r>
                        <a:rPr lang="en"/>
                        <a:t>FR6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System shall be battery-powered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Yes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AA84F"/>
                    </a:solidFill>
                  </a:tcPr>
                </a:tc>
                <a:extLst>
                  <a:ext uri="{0D108BD9-81ED-4DB2-BD59-A6C34878D82A}">
                    <a16:rowId xmlns:a16="http://schemas.microsoft.com/office/drawing/2014/main" val="10004"/>
                  </a:ext>
                </a:extLst>
              </a:tr>
              <a:tr h="396200">
                <a:tc>
                  <a:txBody>
                    <a:bodyPr/>
                    <a:lstStyle/>
                    <a:p>
                      <a:pPr marL="0" lvl="0" indent="0" algn="ctr" rtl="0">
                        <a:spcBef>
                          <a:spcPts val="0"/>
                        </a:spcBef>
                        <a:spcAft>
                          <a:spcPts val="0"/>
                        </a:spcAft>
                        <a:buNone/>
                      </a:pPr>
                      <a:r>
                        <a:rPr lang="en"/>
                        <a:t>FR7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System shall save received data with a timestamp</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Yes</a:t>
                      </a:r>
                      <a:endParaRPr>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AA84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452"/>
        <p:cNvGrpSpPr/>
        <p:nvPr/>
      </p:nvGrpSpPr>
      <p:grpSpPr>
        <a:xfrm>
          <a:off x="0" y="0"/>
          <a:ext cx="0" cy="0"/>
          <a:chOff x="0" y="0"/>
          <a:chExt cx="0" cy="0"/>
        </a:xfrm>
      </p:grpSpPr>
      <p:sp>
        <p:nvSpPr>
          <p:cNvPr id="453" name="Google Shape;453;p49"/>
          <p:cNvSpPr txBox="1">
            <a:spLocks noGrp="1"/>
          </p:cNvSpPr>
          <p:nvPr>
            <p:ph type="title"/>
          </p:nvPr>
        </p:nvSpPr>
        <p:spPr>
          <a:xfrm>
            <a:off x="311700" y="1896100"/>
            <a:ext cx="8520600" cy="193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Project Risks</a:t>
            </a:r>
            <a:endParaRPr sz="4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0"/>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 Scoring</a:t>
            </a:r>
            <a:endParaRPr/>
          </a:p>
        </p:txBody>
      </p:sp>
      <p:sp>
        <p:nvSpPr>
          <p:cNvPr id="459" name="Google Shape;459;p50"/>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a:t>
            </a:r>
            <a:r>
              <a:rPr lang="en" sz="1000">
                <a:solidFill>
                  <a:schemeClr val="lt1"/>
                </a:solidFill>
              </a:rPr>
              <a:t>Risks</a:t>
            </a:r>
            <a:r>
              <a:rPr lang="en" sz="1000">
                <a:solidFill>
                  <a:srgbClr val="B7B7B7"/>
                </a:solidFill>
              </a:rPr>
              <a:t>      Verification &amp; Validation      Project Planning      References      Backup    </a:t>
            </a:r>
            <a:endParaRPr sz="1000">
              <a:highlight>
                <a:schemeClr val="lt1"/>
              </a:highlight>
            </a:endParaRPr>
          </a:p>
        </p:txBody>
      </p:sp>
      <p:sp>
        <p:nvSpPr>
          <p:cNvPr id="460" name="Google Shape;460;p50"/>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graphicFrame>
        <p:nvGraphicFramePr>
          <p:cNvPr id="461" name="Google Shape;461;p50"/>
          <p:cNvGraphicFramePr/>
          <p:nvPr/>
        </p:nvGraphicFramePr>
        <p:xfrm>
          <a:off x="129438" y="1254650"/>
          <a:ext cx="3216150" cy="2803980"/>
        </p:xfrm>
        <a:graphic>
          <a:graphicData uri="http://schemas.openxmlformats.org/drawingml/2006/table">
            <a:tbl>
              <a:tblPr>
                <a:noFill/>
                <a:tableStyleId>{543D7239-3DDF-41B7-8C53-F2D600C7B973}</a:tableStyleId>
              </a:tblPr>
              <a:tblGrid>
                <a:gridCol w="1485125">
                  <a:extLst>
                    <a:ext uri="{9D8B030D-6E8A-4147-A177-3AD203B41FA5}">
                      <a16:colId xmlns:a16="http://schemas.microsoft.com/office/drawing/2014/main" val="20000"/>
                    </a:ext>
                  </a:extLst>
                </a:gridCol>
                <a:gridCol w="1731025">
                  <a:extLst>
                    <a:ext uri="{9D8B030D-6E8A-4147-A177-3AD203B41FA5}">
                      <a16:colId xmlns:a16="http://schemas.microsoft.com/office/drawing/2014/main" val="20001"/>
                    </a:ext>
                  </a:extLst>
                </a:gridCol>
              </a:tblGrid>
              <a:tr h="374975">
                <a:tc>
                  <a:txBody>
                    <a:bodyPr/>
                    <a:lstStyle/>
                    <a:p>
                      <a:pPr marL="0" lvl="0" indent="0" algn="ctr" rtl="0">
                        <a:spcBef>
                          <a:spcPts val="0"/>
                        </a:spcBef>
                        <a:spcAft>
                          <a:spcPts val="0"/>
                        </a:spcAft>
                        <a:buNone/>
                      </a:pPr>
                      <a:r>
                        <a:rPr lang="en"/>
                        <a:t>Severity Level</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Definition</a:t>
                      </a:r>
                      <a:endParaRPr/>
                    </a:p>
                  </a:txBody>
                  <a:tcPr marL="91425" marR="91425" marT="91425" marB="91425">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
                        <a:t>Minimal (1)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DRs &amp; FRs Met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
                        <a:t>Minor (2)</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1 DR Failed</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ctr" rtl="0">
                        <a:spcBef>
                          <a:spcPts val="0"/>
                        </a:spcBef>
                        <a:spcAft>
                          <a:spcPts val="0"/>
                        </a:spcAft>
                        <a:buNone/>
                      </a:pPr>
                      <a:r>
                        <a:rPr lang="en"/>
                        <a:t>Major (3)</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Multiple DRs Failed Under One FR</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ctr" rtl="0">
                        <a:spcBef>
                          <a:spcPts val="0"/>
                        </a:spcBef>
                        <a:spcAft>
                          <a:spcPts val="0"/>
                        </a:spcAft>
                        <a:buNone/>
                      </a:pPr>
                      <a:r>
                        <a:rPr lang="en"/>
                        <a:t>Serious (4)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Multiple DRs Failed Under Multiple FRs</a:t>
                      </a:r>
                      <a:endParaRPr>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96200">
                <a:tc>
                  <a:txBody>
                    <a:bodyPr/>
                    <a:lstStyle/>
                    <a:p>
                      <a:pPr marL="0" lvl="0" indent="0" algn="ctr" rtl="0">
                        <a:spcBef>
                          <a:spcPts val="0"/>
                        </a:spcBef>
                        <a:spcAft>
                          <a:spcPts val="0"/>
                        </a:spcAft>
                        <a:buNone/>
                      </a:pPr>
                      <a:r>
                        <a:rPr lang="en"/>
                        <a:t>Catastrophic (5)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FR(s) Failed</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462" name="Google Shape;462;p50"/>
          <p:cNvGraphicFramePr/>
          <p:nvPr/>
        </p:nvGraphicFramePr>
        <p:xfrm>
          <a:off x="5697088" y="1559425"/>
          <a:ext cx="3324050" cy="2194410"/>
        </p:xfrm>
        <a:graphic>
          <a:graphicData uri="http://schemas.openxmlformats.org/drawingml/2006/table">
            <a:tbl>
              <a:tblPr>
                <a:noFill/>
                <a:tableStyleId>{543D7239-3DDF-41B7-8C53-F2D600C7B973}</a:tableStyleId>
              </a:tblPr>
              <a:tblGrid>
                <a:gridCol w="1515775">
                  <a:extLst>
                    <a:ext uri="{9D8B030D-6E8A-4147-A177-3AD203B41FA5}">
                      <a16:colId xmlns:a16="http://schemas.microsoft.com/office/drawing/2014/main" val="20000"/>
                    </a:ext>
                  </a:extLst>
                </a:gridCol>
                <a:gridCol w="1808275">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n"/>
                        <a:t>Numerical Value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Risk Level</a:t>
                      </a:r>
                      <a:endParaRPr/>
                    </a:p>
                  </a:txBody>
                  <a:tcPr marL="91425" marR="91425" marT="91425" marB="91425">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
                        <a:t>1-3</a:t>
                      </a: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Acceptable Risk</a:t>
                      </a: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
                        <a:t>4-6</a:t>
                      </a: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Requires Monitoring</a:t>
                      </a: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r h="396200">
                <a:tc>
                  <a:txBody>
                    <a:bodyPr/>
                    <a:lstStyle/>
                    <a:p>
                      <a:pPr marL="0" lvl="0" indent="0" algn="ctr" rtl="0">
                        <a:spcBef>
                          <a:spcPts val="0"/>
                        </a:spcBef>
                        <a:spcAft>
                          <a:spcPts val="0"/>
                        </a:spcAft>
                        <a:buNone/>
                      </a:pPr>
                      <a:r>
                        <a:rPr lang="en"/>
                        <a:t>8-12</a:t>
                      </a: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Requires Constant Mitigation</a:t>
                      </a: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extLst>
                  <a:ext uri="{0D108BD9-81ED-4DB2-BD59-A6C34878D82A}">
                    <a16:rowId xmlns:a16="http://schemas.microsoft.com/office/drawing/2014/main" val="10003"/>
                  </a:ext>
                </a:extLst>
              </a:tr>
              <a:tr h="393150">
                <a:tc>
                  <a:txBody>
                    <a:bodyPr/>
                    <a:lstStyle/>
                    <a:p>
                      <a:pPr marL="0" lvl="0" indent="0" algn="ctr" rtl="0">
                        <a:spcBef>
                          <a:spcPts val="0"/>
                        </a:spcBef>
                        <a:spcAft>
                          <a:spcPts val="0"/>
                        </a:spcAft>
                        <a:buNone/>
                      </a:pPr>
                      <a:r>
                        <a:rPr lang="en"/>
                        <a:t>15-25</a:t>
                      </a: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Unacceptable Risk</a:t>
                      </a: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4"/>
                  </a:ext>
                </a:extLst>
              </a:tr>
            </a:tbl>
          </a:graphicData>
        </a:graphic>
      </p:graphicFrame>
      <p:graphicFrame>
        <p:nvGraphicFramePr>
          <p:cNvPr id="463" name="Google Shape;463;p50"/>
          <p:cNvGraphicFramePr/>
          <p:nvPr/>
        </p:nvGraphicFramePr>
        <p:xfrm>
          <a:off x="3791100" y="1146213"/>
          <a:ext cx="1460475" cy="3020830"/>
        </p:xfrm>
        <a:graphic>
          <a:graphicData uri="http://schemas.openxmlformats.org/drawingml/2006/table">
            <a:tbl>
              <a:tblPr>
                <a:noFill/>
                <a:tableStyleId>{543D7239-3DDF-41B7-8C53-F2D600C7B973}</a:tableStyleId>
              </a:tblPr>
              <a:tblGrid>
                <a:gridCol w="1460475">
                  <a:extLst>
                    <a:ext uri="{9D8B030D-6E8A-4147-A177-3AD203B41FA5}">
                      <a16:colId xmlns:a16="http://schemas.microsoft.com/office/drawing/2014/main" val="20000"/>
                    </a:ext>
                  </a:extLst>
                </a:gridCol>
              </a:tblGrid>
              <a:tr h="373075">
                <a:tc>
                  <a:txBody>
                    <a:bodyPr/>
                    <a:lstStyle/>
                    <a:p>
                      <a:pPr marL="0" lvl="0" indent="0" algn="ctr" rtl="0">
                        <a:spcBef>
                          <a:spcPts val="0"/>
                        </a:spcBef>
                        <a:spcAft>
                          <a:spcPts val="0"/>
                        </a:spcAft>
                        <a:buNone/>
                      </a:pPr>
                      <a:r>
                        <a:rPr lang="en"/>
                        <a:t>Likelihood Level</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531750">
                <a:tc>
                  <a:txBody>
                    <a:bodyPr/>
                    <a:lstStyle/>
                    <a:p>
                      <a:pPr marL="0" lvl="0" indent="0" algn="ctr" rtl="0">
                        <a:spcBef>
                          <a:spcPts val="0"/>
                        </a:spcBef>
                        <a:spcAft>
                          <a:spcPts val="0"/>
                        </a:spcAft>
                        <a:buNone/>
                      </a:pPr>
                      <a:r>
                        <a:rPr lang="en"/>
                        <a:t>Extremely Improbable (1)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7450">
                <a:tc>
                  <a:txBody>
                    <a:bodyPr/>
                    <a:lstStyle/>
                    <a:p>
                      <a:pPr marL="0" lvl="0" indent="0" algn="ctr" rtl="0">
                        <a:spcBef>
                          <a:spcPts val="0"/>
                        </a:spcBef>
                        <a:spcAft>
                          <a:spcPts val="0"/>
                        </a:spcAft>
                        <a:buNone/>
                      </a:pPr>
                      <a:r>
                        <a:rPr lang="en"/>
                        <a:t>Low Likelihood (2)</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73075">
                <a:tc>
                  <a:txBody>
                    <a:bodyPr/>
                    <a:lstStyle/>
                    <a:p>
                      <a:pPr marL="0" lvl="0" indent="0" algn="ctr" rtl="0">
                        <a:spcBef>
                          <a:spcPts val="0"/>
                        </a:spcBef>
                        <a:spcAft>
                          <a:spcPts val="0"/>
                        </a:spcAft>
                        <a:buNone/>
                      </a:pPr>
                      <a:r>
                        <a:rPr lang="en"/>
                        <a:t>Likely (3)</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99700">
                <a:tc>
                  <a:txBody>
                    <a:bodyPr/>
                    <a:lstStyle/>
                    <a:p>
                      <a:pPr marL="0" lvl="0" indent="0" algn="ctr" rtl="0">
                        <a:spcBef>
                          <a:spcPts val="0"/>
                        </a:spcBef>
                        <a:spcAft>
                          <a:spcPts val="0"/>
                        </a:spcAft>
                        <a:buNone/>
                      </a:pPr>
                      <a:r>
                        <a:rPr lang="en">
                          <a:solidFill>
                            <a:schemeClr val="dk1"/>
                          </a:solidFill>
                        </a:rPr>
                        <a:t>Highly Likely</a:t>
                      </a:r>
                      <a:r>
                        <a:rPr lang="en"/>
                        <a:t> (4)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36300">
                <a:tc>
                  <a:txBody>
                    <a:bodyPr/>
                    <a:lstStyle/>
                    <a:p>
                      <a:pPr marL="0" lvl="0" indent="0" algn="ctr" rtl="0">
                        <a:spcBef>
                          <a:spcPts val="0"/>
                        </a:spcBef>
                        <a:spcAft>
                          <a:spcPts val="0"/>
                        </a:spcAft>
                        <a:buNone/>
                      </a:pPr>
                      <a:r>
                        <a:rPr lang="en"/>
                        <a:t>Almost Certain (5)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464" name="Google Shape;464;p50"/>
          <p:cNvSpPr txBox="1"/>
          <p:nvPr/>
        </p:nvSpPr>
        <p:spPr>
          <a:xfrm>
            <a:off x="3345600" y="2410325"/>
            <a:ext cx="445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t>x</a:t>
            </a:r>
            <a:endParaRPr sz="2000" b="1"/>
          </a:p>
        </p:txBody>
      </p:sp>
      <p:sp>
        <p:nvSpPr>
          <p:cNvPr id="465" name="Google Shape;465;p50"/>
          <p:cNvSpPr txBox="1"/>
          <p:nvPr/>
        </p:nvSpPr>
        <p:spPr>
          <a:xfrm>
            <a:off x="5251575" y="2410338"/>
            <a:ext cx="445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t>=</a:t>
            </a:r>
            <a:endParaRPr sz="20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1"/>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 Table</a:t>
            </a:r>
            <a:endParaRPr/>
          </a:p>
        </p:txBody>
      </p:sp>
      <p:graphicFrame>
        <p:nvGraphicFramePr>
          <p:cNvPr id="471" name="Google Shape;471;p51"/>
          <p:cNvGraphicFramePr/>
          <p:nvPr/>
        </p:nvGraphicFramePr>
        <p:xfrm>
          <a:off x="210863" y="789125"/>
          <a:ext cx="8722275" cy="3754155"/>
        </p:xfrm>
        <a:graphic>
          <a:graphicData uri="http://schemas.openxmlformats.org/drawingml/2006/table">
            <a:tbl>
              <a:tblPr>
                <a:noFill/>
                <a:tableStyleId>{543D7239-3DDF-41B7-8C53-F2D600C7B973}</a:tableStyleId>
              </a:tblPr>
              <a:tblGrid>
                <a:gridCol w="794475">
                  <a:extLst>
                    <a:ext uri="{9D8B030D-6E8A-4147-A177-3AD203B41FA5}">
                      <a16:colId xmlns:a16="http://schemas.microsoft.com/office/drawing/2014/main" val="20000"/>
                    </a:ext>
                  </a:extLst>
                </a:gridCol>
                <a:gridCol w="2762375">
                  <a:extLst>
                    <a:ext uri="{9D8B030D-6E8A-4147-A177-3AD203B41FA5}">
                      <a16:colId xmlns:a16="http://schemas.microsoft.com/office/drawing/2014/main" val="20001"/>
                    </a:ext>
                  </a:extLst>
                </a:gridCol>
                <a:gridCol w="3330200">
                  <a:extLst>
                    <a:ext uri="{9D8B030D-6E8A-4147-A177-3AD203B41FA5}">
                      <a16:colId xmlns:a16="http://schemas.microsoft.com/office/drawing/2014/main" val="20002"/>
                    </a:ext>
                  </a:extLst>
                </a:gridCol>
                <a:gridCol w="990025">
                  <a:extLst>
                    <a:ext uri="{9D8B030D-6E8A-4147-A177-3AD203B41FA5}">
                      <a16:colId xmlns:a16="http://schemas.microsoft.com/office/drawing/2014/main" val="20003"/>
                    </a:ext>
                  </a:extLst>
                </a:gridCol>
                <a:gridCol w="845200">
                  <a:extLst>
                    <a:ext uri="{9D8B030D-6E8A-4147-A177-3AD203B41FA5}">
                      <a16:colId xmlns:a16="http://schemas.microsoft.com/office/drawing/2014/main" val="20004"/>
                    </a:ext>
                  </a:extLst>
                </a:gridCol>
              </a:tblGrid>
              <a:tr h="366700">
                <a:tc>
                  <a:txBody>
                    <a:bodyPr/>
                    <a:lstStyle/>
                    <a:p>
                      <a:pPr marL="0" lvl="0" indent="0" algn="ctr" rtl="0">
                        <a:spcBef>
                          <a:spcPts val="0"/>
                        </a:spcBef>
                        <a:spcAft>
                          <a:spcPts val="0"/>
                        </a:spcAft>
                        <a:buNone/>
                      </a:pPr>
                      <a:r>
                        <a:rPr lang="en" sz="1200">
                          <a:solidFill>
                            <a:schemeClr val="lt1"/>
                          </a:solidFill>
                        </a:rPr>
                        <a:t>Risk ID</a:t>
                      </a:r>
                      <a:endParaRPr sz="1200">
                        <a:solidFill>
                          <a:schemeClr val="lt1"/>
                        </a:solidFill>
                      </a:endParaRPr>
                    </a:p>
                  </a:txBody>
                  <a:tcPr marL="91425" marR="91425" marT="91425" marB="91425">
                    <a:solidFill>
                      <a:srgbClr val="595959"/>
                    </a:solidFill>
                  </a:tcPr>
                </a:tc>
                <a:tc>
                  <a:txBody>
                    <a:bodyPr/>
                    <a:lstStyle/>
                    <a:p>
                      <a:pPr marL="0" lvl="0" indent="0" algn="ctr" rtl="0">
                        <a:spcBef>
                          <a:spcPts val="0"/>
                        </a:spcBef>
                        <a:spcAft>
                          <a:spcPts val="0"/>
                        </a:spcAft>
                        <a:buNone/>
                      </a:pPr>
                      <a:r>
                        <a:rPr lang="en" sz="1200">
                          <a:solidFill>
                            <a:schemeClr val="lt1"/>
                          </a:solidFill>
                        </a:rPr>
                        <a:t>Risk Description</a:t>
                      </a:r>
                      <a:endParaRPr sz="1200">
                        <a:solidFill>
                          <a:schemeClr val="lt1"/>
                        </a:solidFill>
                      </a:endParaRPr>
                    </a:p>
                  </a:txBody>
                  <a:tcPr marL="91425" marR="91425" marT="91425" marB="91425">
                    <a:solidFill>
                      <a:srgbClr val="595959"/>
                    </a:solidFill>
                  </a:tcPr>
                </a:tc>
                <a:tc>
                  <a:txBody>
                    <a:bodyPr/>
                    <a:lstStyle/>
                    <a:p>
                      <a:pPr marL="0" lvl="0" indent="0" algn="ctr" rtl="0">
                        <a:spcBef>
                          <a:spcPts val="0"/>
                        </a:spcBef>
                        <a:spcAft>
                          <a:spcPts val="0"/>
                        </a:spcAft>
                        <a:buNone/>
                      </a:pPr>
                      <a:r>
                        <a:rPr lang="en" sz="1200">
                          <a:solidFill>
                            <a:schemeClr val="lt1"/>
                          </a:solidFill>
                        </a:rPr>
                        <a:t>Effect</a:t>
                      </a:r>
                      <a:endParaRPr sz="1200">
                        <a:solidFill>
                          <a:schemeClr val="lt1"/>
                        </a:solidFill>
                      </a:endParaRPr>
                    </a:p>
                  </a:txBody>
                  <a:tcPr marL="91425" marR="91425" marT="91425" marB="91425">
                    <a:solidFill>
                      <a:srgbClr val="595959"/>
                    </a:solidFill>
                  </a:tcPr>
                </a:tc>
                <a:tc>
                  <a:txBody>
                    <a:bodyPr/>
                    <a:lstStyle/>
                    <a:p>
                      <a:pPr marL="0" lvl="0" indent="0" algn="ctr" rtl="0">
                        <a:spcBef>
                          <a:spcPts val="0"/>
                        </a:spcBef>
                        <a:spcAft>
                          <a:spcPts val="0"/>
                        </a:spcAft>
                        <a:buNone/>
                      </a:pPr>
                      <a:r>
                        <a:rPr lang="en" sz="1200">
                          <a:solidFill>
                            <a:schemeClr val="lt1"/>
                          </a:solidFill>
                        </a:rPr>
                        <a:t>Likelihood</a:t>
                      </a:r>
                      <a:endParaRPr sz="1200">
                        <a:solidFill>
                          <a:schemeClr val="lt1"/>
                        </a:solidFill>
                      </a:endParaRPr>
                    </a:p>
                  </a:txBody>
                  <a:tcPr marL="91425" marR="91425" marT="91425" marB="91425">
                    <a:solidFill>
                      <a:srgbClr val="595959"/>
                    </a:solidFill>
                  </a:tcPr>
                </a:tc>
                <a:tc>
                  <a:txBody>
                    <a:bodyPr/>
                    <a:lstStyle/>
                    <a:p>
                      <a:pPr marL="0" lvl="0" indent="0" algn="ctr" rtl="0">
                        <a:spcBef>
                          <a:spcPts val="0"/>
                        </a:spcBef>
                        <a:spcAft>
                          <a:spcPts val="0"/>
                        </a:spcAft>
                        <a:buNone/>
                      </a:pPr>
                      <a:r>
                        <a:rPr lang="en" sz="1200">
                          <a:solidFill>
                            <a:schemeClr val="lt1"/>
                          </a:solidFill>
                        </a:rPr>
                        <a:t>Severity</a:t>
                      </a:r>
                      <a:endParaRPr sz="1200">
                        <a:solidFill>
                          <a:schemeClr val="lt1"/>
                        </a:solidFill>
                      </a:endParaRPr>
                    </a:p>
                  </a:txBody>
                  <a:tcPr marL="91425" marR="91425" marT="91425" marB="91425">
                    <a:solidFill>
                      <a:srgbClr val="595959"/>
                    </a:solidFill>
                  </a:tcPr>
                </a:tc>
                <a:extLst>
                  <a:ext uri="{0D108BD9-81ED-4DB2-BD59-A6C34878D82A}">
                    <a16:rowId xmlns:a16="http://schemas.microsoft.com/office/drawing/2014/main" val="10000"/>
                  </a:ext>
                </a:extLst>
              </a:tr>
              <a:tr h="485400">
                <a:tc>
                  <a:txBody>
                    <a:bodyPr/>
                    <a:lstStyle/>
                    <a:p>
                      <a:pPr marL="0" lvl="0" indent="0" algn="ctr" rtl="0">
                        <a:spcBef>
                          <a:spcPts val="0"/>
                        </a:spcBef>
                        <a:spcAft>
                          <a:spcPts val="0"/>
                        </a:spcAft>
                        <a:buNone/>
                      </a:pPr>
                      <a:r>
                        <a:rPr lang="en" sz="1200"/>
                        <a:t>1</a:t>
                      </a:r>
                      <a:endParaRPr sz="1200"/>
                    </a:p>
                  </a:txBody>
                  <a:tcPr marL="91425" marR="91425" marT="91425" marB="91425" anchor="ctr"/>
                </a:tc>
                <a:tc>
                  <a:txBody>
                    <a:bodyPr/>
                    <a:lstStyle/>
                    <a:p>
                      <a:pPr marL="0" lvl="0" indent="0" algn="ctr" rtl="0">
                        <a:spcBef>
                          <a:spcPts val="0"/>
                        </a:spcBef>
                        <a:spcAft>
                          <a:spcPts val="0"/>
                        </a:spcAft>
                        <a:buNone/>
                      </a:pPr>
                      <a:r>
                        <a:rPr lang="en" sz="1200"/>
                        <a:t>NRF development board backordered</a:t>
                      </a:r>
                      <a:endParaRPr sz="1200"/>
                    </a:p>
                  </a:txBody>
                  <a:tcPr marL="91425" marR="91425" marT="91425" marB="91425" anchor="ctr"/>
                </a:tc>
                <a:tc>
                  <a:txBody>
                    <a:bodyPr/>
                    <a:lstStyle/>
                    <a:p>
                      <a:pPr marL="0" lvl="0" indent="0" algn="ctr" rtl="0">
                        <a:spcBef>
                          <a:spcPts val="0"/>
                        </a:spcBef>
                        <a:spcAft>
                          <a:spcPts val="0"/>
                        </a:spcAft>
                        <a:buNone/>
                      </a:pPr>
                      <a:r>
                        <a:rPr lang="en" sz="1200"/>
                        <a:t>Will be difficult to debug code, which could lead to various design requirement failures</a:t>
                      </a:r>
                      <a:endParaRPr sz="1200"/>
                    </a:p>
                  </a:txBody>
                  <a:tcPr marL="91425" marR="91425" marT="91425" marB="91425" anchor="ctr"/>
                </a:tc>
                <a:tc>
                  <a:txBody>
                    <a:bodyPr/>
                    <a:lstStyle/>
                    <a:p>
                      <a:pPr marL="0" lvl="0" indent="0" algn="ctr" rtl="0">
                        <a:spcBef>
                          <a:spcPts val="0"/>
                        </a:spcBef>
                        <a:spcAft>
                          <a:spcPts val="0"/>
                        </a:spcAft>
                        <a:buNone/>
                      </a:pPr>
                      <a:r>
                        <a:rPr lang="en" sz="1200"/>
                        <a:t>2</a:t>
                      </a:r>
                      <a:endParaRPr sz="1200"/>
                    </a:p>
                  </a:txBody>
                  <a:tcPr marL="91425" marR="91425" marT="91425" marB="91425" anchor="ctr"/>
                </a:tc>
                <a:tc>
                  <a:txBody>
                    <a:bodyPr/>
                    <a:lstStyle/>
                    <a:p>
                      <a:pPr marL="0" lvl="0" indent="0" algn="ctr" rtl="0">
                        <a:spcBef>
                          <a:spcPts val="0"/>
                        </a:spcBef>
                        <a:spcAft>
                          <a:spcPts val="0"/>
                        </a:spcAft>
                        <a:buNone/>
                      </a:pPr>
                      <a:r>
                        <a:rPr lang="en" sz="1200"/>
                        <a:t>4</a:t>
                      </a:r>
                      <a:endParaRPr sz="1200"/>
                    </a:p>
                  </a:txBody>
                  <a:tcPr marL="91425" marR="91425" marT="91425" marB="91425" anchor="ctr"/>
                </a:tc>
                <a:extLst>
                  <a:ext uri="{0D108BD9-81ED-4DB2-BD59-A6C34878D82A}">
                    <a16:rowId xmlns:a16="http://schemas.microsoft.com/office/drawing/2014/main" val="10001"/>
                  </a:ext>
                </a:extLst>
              </a:tr>
              <a:tr h="461825">
                <a:tc>
                  <a:txBody>
                    <a:bodyPr/>
                    <a:lstStyle/>
                    <a:p>
                      <a:pPr marL="0" lvl="0" indent="0" algn="ctr" rtl="0">
                        <a:spcBef>
                          <a:spcPts val="0"/>
                        </a:spcBef>
                        <a:spcAft>
                          <a:spcPts val="0"/>
                        </a:spcAft>
                        <a:buNone/>
                      </a:pPr>
                      <a:r>
                        <a:rPr lang="en" sz="1200"/>
                        <a:t>2</a:t>
                      </a:r>
                      <a:endParaRPr sz="1200"/>
                    </a:p>
                  </a:txBody>
                  <a:tcPr marL="91425" marR="91425" marT="91425" marB="91425" anchor="ctr"/>
                </a:tc>
                <a:tc>
                  <a:txBody>
                    <a:bodyPr/>
                    <a:lstStyle/>
                    <a:p>
                      <a:pPr marL="0" lvl="0" indent="0" algn="ctr" rtl="0">
                        <a:spcBef>
                          <a:spcPts val="0"/>
                        </a:spcBef>
                        <a:spcAft>
                          <a:spcPts val="0"/>
                        </a:spcAft>
                        <a:buNone/>
                      </a:pPr>
                      <a:r>
                        <a:rPr lang="en" sz="1200"/>
                        <a:t>Temperature chamber at EnerSys cannot be used</a:t>
                      </a:r>
                      <a:endParaRPr sz="1200"/>
                    </a:p>
                  </a:txBody>
                  <a:tcPr marL="91425" marR="91425" marT="91425" marB="91425" anchor="ctr"/>
                </a:tc>
                <a:tc>
                  <a:txBody>
                    <a:bodyPr/>
                    <a:lstStyle/>
                    <a:p>
                      <a:pPr marL="0" lvl="0" indent="0" algn="ctr" rtl="0">
                        <a:spcBef>
                          <a:spcPts val="0"/>
                        </a:spcBef>
                        <a:spcAft>
                          <a:spcPts val="0"/>
                        </a:spcAft>
                        <a:buNone/>
                      </a:pPr>
                      <a:r>
                        <a:rPr lang="en" sz="1200"/>
                        <a:t>Temperature range requirement cannot be verified</a:t>
                      </a:r>
                      <a:endParaRPr sz="1200"/>
                    </a:p>
                  </a:txBody>
                  <a:tcPr marL="91425" marR="91425" marT="91425" marB="91425" anchor="ctr"/>
                </a:tc>
                <a:tc>
                  <a:txBody>
                    <a:bodyPr/>
                    <a:lstStyle/>
                    <a:p>
                      <a:pPr marL="0" lvl="0" indent="0" algn="ctr" rtl="0">
                        <a:spcBef>
                          <a:spcPts val="0"/>
                        </a:spcBef>
                        <a:spcAft>
                          <a:spcPts val="0"/>
                        </a:spcAft>
                        <a:buNone/>
                      </a:pPr>
                      <a:r>
                        <a:rPr lang="en" sz="1200"/>
                        <a:t>4</a:t>
                      </a:r>
                      <a:endParaRPr sz="1200"/>
                    </a:p>
                  </a:txBody>
                  <a:tcPr marL="91425" marR="91425" marT="91425" marB="91425" anchor="ctr"/>
                </a:tc>
                <a:tc>
                  <a:txBody>
                    <a:bodyPr/>
                    <a:lstStyle/>
                    <a:p>
                      <a:pPr marL="0" lvl="0" indent="0" algn="ctr" rtl="0">
                        <a:spcBef>
                          <a:spcPts val="0"/>
                        </a:spcBef>
                        <a:spcAft>
                          <a:spcPts val="0"/>
                        </a:spcAft>
                        <a:buNone/>
                      </a:pPr>
                      <a:r>
                        <a:rPr lang="en" sz="1200"/>
                        <a:t>2</a:t>
                      </a:r>
                      <a:endParaRPr sz="1200"/>
                    </a:p>
                  </a:txBody>
                  <a:tcPr marL="91425" marR="91425" marT="91425" marB="91425" anchor="ctr"/>
                </a:tc>
                <a:extLst>
                  <a:ext uri="{0D108BD9-81ED-4DB2-BD59-A6C34878D82A}">
                    <a16:rowId xmlns:a16="http://schemas.microsoft.com/office/drawing/2014/main" val="10002"/>
                  </a:ext>
                </a:extLst>
              </a:tr>
              <a:tr h="501200">
                <a:tc>
                  <a:txBody>
                    <a:bodyPr/>
                    <a:lstStyle/>
                    <a:p>
                      <a:pPr marL="0" lvl="0" indent="0" algn="ctr" rtl="0">
                        <a:spcBef>
                          <a:spcPts val="0"/>
                        </a:spcBef>
                        <a:spcAft>
                          <a:spcPts val="0"/>
                        </a:spcAft>
                        <a:buNone/>
                      </a:pPr>
                      <a:r>
                        <a:rPr lang="en" sz="1200"/>
                        <a:t>3</a:t>
                      </a:r>
                      <a:endParaRPr sz="1200"/>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en" sz="1200">
                          <a:solidFill>
                            <a:schemeClr val="dk1"/>
                          </a:solidFill>
                        </a:rPr>
                        <a:t>Wireless communication with on-site system fails due to an obstruction</a:t>
                      </a:r>
                      <a:endParaRPr sz="1200"/>
                    </a:p>
                  </a:txBody>
                  <a:tcPr marL="91425" marR="91425" marT="91425" marB="91425" anchor="ctr"/>
                </a:tc>
                <a:tc>
                  <a:txBody>
                    <a:bodyPr/>
                    <a:lstStyle/>
                    <a:p>
                      <a:pPr marL="0" lvl="0" indent="0" algn="ctr" rtl="0">
                        <a:spcBef>
                          <a:spcPts val="0"/>
                        </a:spcBef>
                        <a:spcAft>
                          <a:spcPts val="0"/>
                        </a:spcAft>
                        <a:buNone/>
                      </a:pPr>
                      <a:r>
                        <a:rPr lang="en" sz="1200"/>
                        <a:t>Data cannot be received by on-site system for processing</a:t>
                      </a:r>
                      <a:endParaRPr sz="1200"/>
                    </a:p>
                  </a:txBody>
                  <a:tcPr marL="91425" marR="91425" marT="91425" marB="91425" anchor="ctr"/>
                </a:tc>
                <a:tc>
                  <a:txBody>
                    <a:bodyPr/>
                    <a:lstStyle/>
                    <a:p>
                      <a:pPr marL="0" lvl="0" indent="0" algn="ctr" rtl="0">
                        <a:spcBef>
                          <a:spcPts val="0"/>
                        </a:spcBef>
                        <a:spcAft>
                          <a:spcPts val="0"/>
                        </a:spcAft>
                        <a:buNone/>
                      </a:pPr>
                      <a:r>
                        <a:rPr lang="en" sz="1200"/>
                        <a:t>2</a:t>
                      </a:r>
                      <a:endParaRPr sz="1200"/>
                    </a:p>
                  </a:txBody>
                  <a:tcPr marL="91425" marR="91425" marT="91425" marB="91425" anchor="ctr"/>
                </a:tc>
                <a:tc>
                  <a:txBody>
                    <a:bodyPr/>
                    <a:lstStyle/>
                    <a:p>
                      <a:pPr marL="0" lvl="0" indent="0" algn="ctr" rtl="0">
                        <a:spcBef>
                          <a:spcPts val="0"/>
                        </a:spcBef>
                        <a:spcAft>
                          <a:spcPts val="0"/>
                        </a:spcAft>
                        <a:buNone/>
                      </a:pPr>
                      <a:r>
                        <a:rPr lang="en" sz="1200"/>
                        <a:t>5</a:t>
                      </a:r>
                      <a:endParaRPr sz="1200"/>
                    </a:p>
                  </a:txBody>
                  <a:tcPr marL="91425" marR="91425" marT="91425" marB="91425" anchor="ctr"/>
                </a:tc>
                <a:extLst>
                  <a:ext uri="{0D108BD9-81ED-4DB2-BD59-A6C34878D82A}">
                    <a16:rowId xmlns:a16="http://schemas.microsoft.com/office/drawing/2014/main" val="10003"/>
                  </a:ext>
                </a:extLst>
              </a:tr>
              <a:tr h="545900">
                <a:tc>
                  <a:txBody>
                    <a:bodyPr/>
                    <a:lstStyle/>
                    <a:p>
                      <a:pPr marL="0" lvl="0" indent="0" algn="ctr" rtl="0">
                        <a:spcBef>
                          <a:spcPts val="0"/>
                        </a:spcBef>
                        <a:spcAft>
                          <a:spcPts val="0"/>
                        </a:spcAft>
                        <a:buNone/>
                      </a:pPr>
                      <a:r>
                        <a:rPr lang="en" sz="1200"/>
                        <a:t>4</a:t>
                      </a:r>
                      <a:endParaRPr sz="1200"/>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en" sz="1200"/>
                        <a:t>External battery has lower capacity than stated by manufacturer/system draws more power than expected</a:t>
                      </a:r>
                      <a:endParaRPr sz="1200"/>
                    </a:p>
                  </a:txBody>
                  <a:tcPr marL="91425" marR="91425" marT="91425" marB="91425" anchor="ctr"/>
                </a:tc>
                <a:tc>
                  <a:txBody>
                    <a:bodyPr/>
                    <a:lstStyle/>
                    <a:p>
                      <a:pPr marL="0" lvl="0" indent="0" algn="ctr" rtl="0">
                        <a:spcBef>
                          <a:spcPts val="0"/>
                        </a:spcBef>
                        <a:spcAft>
                          <a:spcPts val="0"/>
                        </a:spcAft>
                        <a:buNone/>
                      </a:pPr>
                      <a:r>
                        <a:rPr lang="en" sz="1200"/>
                        <a:t>Battery will be drained sooner than expected, causing the whole system to die</a:t>
                      </a:r>
                      <a:endParaRPr sz="1200"/>
                    </a:p>
                  </a:txBody>
                  <a:tcPr marL="91425" marR="91425" marT="91425" marB="91425" anchor="ctr"/>
                </a:tc>
                <a:tc>
                  <a:txBody>
                    <a:bodyPr/>
                    <a:lstStyle/>
                    <a:p>
                      <a:pPr marL="0" lvl="0" indent="0" algn="ctr" rtl="0">
                        <a:spcBef>
                          <a:spcPts val="0"/>
                        </a:spcBef>
                        <a:spcAft>
                          <a:spcPts val="0"/>
                        </a:spcAft>
                        <a:buNone/>
                      </a:pPr>
                      <a:r>
                        <a:rPr lang="en" sz="1200"/>
                        <a:t>3</a:t>
                      </a:r>
                      <a:endParaRPr sz="1200"/>
                    </a:p>
                  </a:txBody>
                  <a:tcPr marL="91425" marR="91425" marT="91425" marB="91425" anchor="ctr"/>
                </a:tc>
                <a:tc>
                  <a:txBody>
                    <a:bodyPr/>
                    <a:lstStyle/>
                    <a:p>
                      <a:pPr marL="0" lvl="0" indent="0" algn="ctr" rtl="0">
                        <a:spcBef>
                          <a:spcPts val="0"/>
                        </a:spcBef>
                        <a:spcAft>
                          <a:spcPts val="0"/>
                        </a:spcAft>
                        <a:buNone/>
                      </a:pPr>
                      <a:r>
                        <a:rPr lang="en" sz="1200"/>
                        <a:t>5</a:t>
                      </a:r>
                      <a:endParaRPr sz="1200"/>
                    </a:p>
                  </a:txBody>
                  <a:tcPr marL="91425" marR="91425" marT="91425" marB="91425" anchor="ctr"/>
                </a:tc>
                <a:extLst>
                  <a:ext uri="{0D108BD9-81ED-4DB2-BD59-A6C34878D82A}">
                    <a16:rowId xmlns:a16="http://schemas.microsoft.com/office/drawing/2014/main" val="10004"/>
                  </a:ext>
                </a:extLst>
              </a:tr>
              <a:tr h="461525">
                <a:tc>
                  <a:txBody>
                    <a:bodyPr/>
                    <a:lstStyle/>
                    <a:p>
                      <a:pPr marL="0" lvl="0" indent="0" algn="ctr" rtl="0">
                        <a:spcBef>
                          <a:spcPts val="0"/>
                        </a:spcBef>
                        <a:spcAft>
                          <a:spcPts val="0"/>
                        </a:spcAft>
                        <a:buNone/>
                      </a:pPr>
                      <a:r>
                        <a:rPr lang="en" sz="1200"/>
                        <a:t>5</a:t>
                      </a:r>
                      <a:endParaRPr sz="1200"/>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en" sz="1200">
                          <a:solidFill>
                            <a:schemeClr val="dk1"/>
                          </a:solidFill>
                        </a:rPr>
                        <a:t>Unable to interface with customer computer due to computer state</a:t>
                      </a:r>
                      <a:endParaRPr sz="1200"/>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en" sz="1200">
                          <a:solidFill>
                            <a:schemeClr val="dk1"/>
                          </a:solidFill>
                        </a:rPr>
                        <a:t>Data will be received, but it cannot be saved to on-site system and sent to customer</a:t>
                      </a:r>
                      <a:endParaRPr sz="1200"/>
                    </a:p>
                  </a:txBody>
                  <a:tcPr marL="91425" marR="91425" marT="91425" marB="91425" anchor="ctr"/>
                </a:tc>
                <a:tc>
                  <a:txBody>
                    <a:bodyPr/>
                    <a:lstStyle/>
                    <a:p>
                      <a:pPr marL="0" lvl="0" indent="0" algn="ctr" rtl="0">
                        <a:spcBef>
                          <a:spcPts val="0"/>
                        </a:spcBef>
                        <a:spcAft>
                          <a:spcPts val="0"/>
                        </a:spcAft>
                        <a:buNone/>
                      </a:pPr>
                      <a:r>
                        <a:rPr lang="en" sz="1200"/>
                        <a:t>4</a:t>
                      </a:r>
                      <a:endParaRPr sz="1200"/>
                    </a:p>
                  </a:txBody>
                  <a:tcPr marL="91425" marR="91425" marT="91425" marB="91425" anchor="ctr"/>
                </a:tc>
                <a:tc>
                  <a:txBody>
                    <a:bodyPr/>
                    <a:lstStyle/>
                    <a:p>
                      <a:pPr marL="0" lvl="0" indent="0" algn="ctr" rtl="0">
                        <a:spcBef>
                          <a:spcPts val="0"/>
                        </a:spcBef>
                        <a:spcAft>
                          <a:spcPts val="0"/>
                        </a:spcAft>
                        <a:buNone/>
                      </a:pPr>
                      <a:r>
                        <a:rPr lang="en" sz="1200"/>
                        <a:t>5</a:t>
                      </a:r>
                      <a:endParaRPr sz="1200"/>
                    </a:p>
                  </a:txBody>
                  <a:tcPr marL="91425" marR="91425" marT="91425" marB="91425" anchor="ctr"/>
                </a:tc>
                <a:extLst>
                  <a:ext uri="{0D108BD9-81ED-4DB2-BD59-A6C34878D82A}">
                    <a16:rowId xmlns:a16="http://schemas.microsoft.com/office/drawing/2014/main" val="10005"/>
                  </a:ext>
                </a:extLst>
              </a:tr>
              <a:tr h="461525">
                <a:tc>
                  <a:txBody>
                    <a:bodyPr/>
                    <a:lstStyle/>
                    <a:p>
                      <a:pPr marL="0" lvl="0" indent="0" algn="ctr" rtl="0">
                        <a:spcBef>
                          <a:spcPts val="0"/>
                        </a:spcBef>
                        <a:spcAft>
                          <a:spcPts val="0"/>
                        </a:spcAft>
                        <a:buNone/>
                      </a:pPr>
                      <a:r>
                        <a:rPr lang="en" sz="1200"/>
                        <a:t>6</a:t>
                      </a:r>
                      <a:endParaRPr sz="1200"/>
                    </a:p>
                  </a:txBody>
                  <a:tcPr marL="91425" marR="91425" marT="91425" marB="91425" anchor="ctr"/>
                </a:tc>
                <a:tc>
                  <a:txBody>
                    <a:bodyPr/>
                    <a:lstStyle/>
                    <a:p>
                      <a:pPr marL="0" lvl="0" indent="0" algn="ctr" rtl="0">
                        <a:spcBef>
                          <a:spcPts val="0"/>
                        </a:spcBef>
                        <a:spcAft>
                          <a:spcPts val="0"/>
                        </a:spcAft>
                        <a:buNone/>
                      </a:pPr>
                      <a:r>
                        <a:rPr lang="en" sz="1200">
                          <a:solidFill>
                            <a:schemeClr val="dk1"/>
                          </a:solidFill>
                        </a:rPr>
                        <a:t>Temperature sensor backordered</a:t>
                      </a:r>
                      <a:endParaRPr sz="1200">
                        <a:solidFill>
                          <a:schemeClr val="dk1"/>
                        </a:solidFill>
                      </a:endParaRPr>
                    </a:p>
                  </a:txBody>
                  <a:tcPr marL="91425" marR="91425" marT="91425" marB="91425" anchor="ctr"/>
                </a:tc>
                <a:tc>
                  <a:txBody>
                    <a:bodyPr/>
                    <a:lstStyle/>
                    <a:p>
                      <a:pPr marL="0" lvl="0" indent="0" algn="ctr" rtl="0">
                        <a:spcBef>
                          <a:spcPts val="0"/>
                        </a:spcBef>
                        <a:spcAft>
                          <a:spcPts val="0"/>
                        </a:spcAft>
                        <a:buNone/>
                      </a:pPr>
                      <a:r>
                        <a:rPr lang="en" sz="1200">
                          <a:solidFill>
                            <a:schemeClr val="dk1"/>
                          </a:solidFill>
                        </a:rPr>
                        <a:t>Unable to measure temperature of the system</a:t>
                      </a:r>
                      <a:endParaRPr sz="1200">
                        <a:solidFill>
                          <a:schemeClr val="dk1"/>
                        </a:solidFill>
                      </a:endParaRPr>
                    </a:p>
                  </a:txBody>
                  <a:tcPr marL="91425" marR="91425" marT="91425" marB="91425" anchor="ctr"/>
                </a:tc>
                <a:tc>
                  <a:txBody>
                    <a:bodyPr/>
                    <a:lstStyle/>
                    <a:p>
                      <a:pPr marL="0" lvl="0" indent="0" algn="ctr" rtl="0">
                        <a:spcBef>
                          <a:spcPts val="0"/>
                        </a:spcBef>
                        <a:spcAft>
                          <a:spcPts val="0"/>
                        </a:spcAft>
                        <a:buNone/>
                      </a:pPr>
                      <a:r>
                        <a:rPr lang="en" sz="1200"/>
                        <a:t>3</a:t>
                      </a:r>
                      <a:endParaRPr sz="1200"/>
                    </a:p>
                  </a:txBody>
                  <a:tcPr marL="91425" marR="91425" marT="91425" marB="91425" anchor="ctr"/>
                </a:tc>
                <a:tc>
                  <a:txBody>
                    <a:bodyPr/>
                    <a:lstStyle/>
                    <a:p>
                      <a:pPr marL="0" lvl="0" indent="0" algn="ctr" rtl="0">
                        <a:spcBef>
                          <a:spcPts val="0"/>
                        </a:spcBef>
                        <a:spcAft>
                          <a:spcPts val="0"/>
                        </a:spcAft>
                        <a:buNone/>
                      </a:pPr>
                      <a:r>
                        <a:rPr lang="en" sz="1200"/>
                        <a:t>5</a:t>
                      </a:r>
                      <a:endParaRPr sz="1200"/>
                    </a:p>
                  </a:txBody>
                  <a:tcPr marL="91425" marR="91425" marT="91425" marB="91425" anchor="ctr"/>
                </a:tc>
                <a:extLst>
                  <a:ext uri="{0D108BD9-81ED-4DB2-BD59-A6C34878D82A}">
                    <a16:rowId xmlns:a16="http://schemas.microsoft.com/office/drawing/2014/main" val="10006"/>
                  </a:ext>
                </a:extLst>
              </a:tr>
            </a:tbl>
          </a:graphicData>
        </a:graphic>
      </p:graphicFrame>
      <p:sp>
        <p:nvSpPr>
          <p:cNvPr id="472" name="Google Shape;472;p51"/>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a:t>
            </a:r>
            <a:r>
              <a:rPr lang="en" sz="1000">
                <a:solidFill>
                  <a:schemeClr val="lt1"/>
                </a:solidFill>
              </a:rPr>
              <a:t>Risks</a:t>
            </a:r>
            <a:r>
              <a:rPr lang="en" sz="1000">
                <a:solidFill>
                  <a:srgbClr val="B7B7B7"/>
                </a:solidFill>
              </a:rPr>
              <a:t>      Verification &amp; Validation      Project Planning      References      Backup    </a:t>
            </a:r>
            <a:endParaRPr sz="1000">
              <a:highlight>
                <a:schemeClr val="lt1"/>
              </a:highlight>
            </a:endParaRPr>
          </a:p>
        </p:txBody>
      </p:sp>
      <p:sp>
        <p:nvSpPr>
          <p:cNvPr id="473" name="Google Shape;473;p51"/>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Motivation</a:t>
            </a:r>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chemeClr val="dk1"/>
                </a:solidFill>
              </a:rPr>
              <a:t>EnerSys ABSL batteries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Storage</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Health Deterioration</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Quality checks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Bagging Process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Time-consuming</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Mission Statement:</a:t>
            </a:r>
            <a:endParaRPr b="1">
              <a:solidFill>
                <a:schemeClr val="dk1"/>
              </a:solidFill>
            </a:endParaRPr>
          </a:p>
          <a:p>
            <a:pPr marL="914400" lvl="1" indent="-317500" algn="l" rtl="0">
              <a:spcBef>
                <a:spcPts val="0"/>
              </a:spcBef>
              <a:spcAft>
                <a:spcPts val="0"/>
              </a:spcAft>
              <a:buClr>
                <a:schemeClr val="dk1"/>
              </a:buClr>
              <a:buSzPts val="1400"/>
              <a:buChar char="○"/>
            </a:pPr>
            <a:r>
              <a:rPr lang="en" sz="1600" b="1" i="1">
                <a:solidFill>
                  <a:schemeClr val="dk1"/>
                </a:solidFill>
              </a:rPr>
              <a:t>SBMS shall measure the voltage of an 8S3P battery and the temperature of the 8S3P’s environment and wirelessly send this data to an on-site system</a:t>
            </a:r>
            <a:endParaRPr b="1">
              <a:solidFill>
                <a:schemeClr val="dk1"/>
              </a:solidFill>
            </a:endParaRPr>
          </a:p>
        </p:txBody>
      </p:sp>
      <p:sp>
        <p:nvSpPr>
          <p:cNvPr id="77" name="Google Shape;77;p16"/>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rPr>
              <a:t>Overview</a:t>
            </a:r>
            <a:r>
              <a:rPr lang="en" sz="1000">
                <a:solidFill>
                  <a:srgbClr val="B7B7B7"/>
                </a:solidFill>
              </a:rPr>
              <a:t>      Design Solution      CPEs      Requirements Satisfaction      Risks      Verification &amp; Validation      Project Planning      References      Backup    </a:t>
            </a:r>
            <a:endParaRPr sz="1000">
              <a:highlight>
                <a:schemeClr val="lt1"/>
              </a:highlight>
            </a:endParaRPr>
          </a:p>
        </p:txBody>
      </p:sp>
      <p:sp>
        <p:nvSpPr>
          <p:cNvPr id="78" name="Google Shape;78;p16"/>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 Matrix (Pre-Mitigation)</a:t>
            </a:r>
            <a:endParaRPr/>
          </a:p>
        </p:txBody>
      </p:sp>
      <p:graphicFrame>
        <p:nvGraphicFramePr>
          <p:cNvPr id="479" name="Google Shape;479;p52"/>
          <p:cNvGraphicFramePr/>
          <p:nvPr/>
        </p:nvGraphicFramePr>
        <p:xfrm>
          <a:off x="311700" y="914588"/>
          <a:ext cx="6995900" cy="3594460"/>
        </p:xfrm>
        <a:graphic>
          <a:graphicData uri="http://schemas.openxmlformats.org/drawingml/2006/table">
            <a:tbl>
              <a:tblPr>
                <a:noFill/>
                <a:tableStyleId>{543D7239-3DDF-41B7-8C53-F2D600C7B973}</a:tableStyleId>
              </a:tblPr>
              <a:tblGrid>
                <a:gridCol w="1085900">
                  <a:extLst>
                    <a:ext uri="{9D8B030D-6E8A-4147-A177-3AD203B41FA5}">
                      <a16:colId xmlns:a16="http://schemas.microsoft.com/office/drawing/2014/main" val="20000"/>
                    </a:ext>
                  </a:extLst>
                </a:gridCol>
                <a:gridCol w="1182000">
                  <a:extLst>
                    <a:ext uri="{9D8B030D-6E8A-4147-A177-3AD203B41FA5}">
                      <a16:colId xmlns:a16="http://schemas.microsoft.com/office/drawing/2014/main" val="20001"/>
                    </a:ext>
                  </a:extLst>
                </a:gridCol>
                <a:gridCol w="1182000">
                  <a:extLst>
                    <a:ext uri="{9D8B030D-6E8A-4147-A177-3AD203B41FA5}">
                      <a16:colId xmlns:a16="http://schemas.microsoft.com/office/drawing/2014/main" val="20002"/>
                    </a:ext>
                  </a:extLst>
                </a:gridCol>
                <a:gridCol w="1182000">
                  <a:extLst>
                    <a:ext uri="{9D8B030D-6E8A-4147-A177-3AD203B41FA5}">
                      <a16:colId xmlns:a16="http://schemas.microsoft.com/office/drawing/2014/main" val="20003"/>
                    </a:ext>
                  </a:extLst>
                </a:gridCol>
                <a:gridCol w="1182000">
                  <a:extLst>
                    <a:ext uri="{9D8B030D-6E8A-4147-A177-3AD203B41FA5}">
                      <a16:colId xmlns:a16="http://schemas.microsoft.com/office/drawing/2014/main" val="20004"/>
                    </a:ext>
                  </a:extLst>
                </a:gridCol>
                <a:gridCol w="1182000">
                  <a:extLst>
                    <a:ext uri="{9D8B030D-6E8A-4147-A177-3AD203B41FA5}">
                      <a16:colId xmlns:a16="http://schemas.microsoft.com/office/drawing/2014/main" val="20005"/>
                    </a:ext>
                  </a:extLst>
                </a:gridCol>
              </a:tblGrid>
              <a:tr h="639650">
                <a:tc>
                  <a:txBody>
                    <a:bodyPr/>
                    <a:lstStyle/>
                    <a:p>
                      <a:pPr marL="0" lvl="0" indent="0" algn="ctr" rtl="0">
                        <a:spcBef>
                          <a:spcPts val="0"/>
                        </a:spcBef>
                        <a:spcAft>
                          <a:spcPts val="0"/>
                        </a:spcAft>
                        <a:buNone/>
                      </a:pPr>
                      <a:r>
                        <a:rPr lang="en"/>
                        <a:t>Almost Certain</a:t>
                      </a:r>
                      <a:endParaRPr/>
                    </a:p>
                  </a:txBody>
                  <a:tcPr marL="91425" marR="91425" marT="91425" marB="91425"/>
                </a:tc>
                <a:tc>
                  <a:txBody>
                    <a:bodyPr/>
                    <a:lstStyle/>
                    <a:p>
                      <a:pPr marL="0" lvl="0" indent="0" algn="ctr" rtl="0">
                        <a:spcBef>
                          <a:spcPts val="0"/>
                        </a:spcBef>
                        <a:spcAft>
                          <a:spcPts val="0"/>
                        </a:spcAft>
                        <a:buNone/>
                      </a:pPr>
                      <a:endParaRPr b="1"/>
                    </a:p>
                  </a:txBody>
                  <a:tcPr marL="91425" marR="91425" marT="91425" marB="91425" anchor="ctr">
                    <a:solidFill>
                      <a:srgbClr val="FFE599"/>
                    </a:solidFill>
                  </a:tcPr>
                </a:tc>
                <a:tc>
                  <a:txBody>
                    <a:bodyPr/>
                    <a:lstStyle/>
                    <a:p>
                      <a:pPr marL="0" lvl="0" indent="0" algn="ctr" rtl="0">
                        <a:spcBef>
                          <a:spcPts val="0"/>
                        </a:spcBef>
                        <a:spcAft>
                          <a:spcPts val="0"/>
                        </a:spcAft>
                        <a:buNone/>
                      </a:pPr>
                      <a:endParaRPr b="1"/>
                    </a:p>
                  </a:txBody>
                  <a:tcPr marL="91425" marR="91425" marT="91425" marB="91425" anchor="ctr">
                    <a:solidFill>
                      <a:srgbClr val="F6B26B"/>
                    </a:solidFill>
                  </a:tcPr>
                </a:tc>
                <a:tc>
                  <a:txBody>
                    <a:bodyPr/>
                    <a:lstStyle/>
                    <a:p>
                      <a:pPr marL="0" lvl="0" indent="0" algn="ctr" rtl="0">
                        <a:spcBef>
                          <a:spcPts val="0"/>
                        </a:spcBef>
                        <a:spcAft>
                          <a:spcPts val="0"/>
                        </a:spcAft>
                        <a:buNone/>
                      </a:pPr>
                      <a:endParaRPr b="1"/>
                    </a:p>
                  </a:txBody>
                  <a:tcPr marL="91425" marR="91425" marT="91425" marB="91425" anchor="ctr">
                    <a:solidFill>
                      <a:srgbClr val="E06666"/>
                    </a:solidFill>
                  </a:tcPr>
                </a:tc>
                <a:tc>
                  <a:txBody>
                    <a:bodyPr/>
                    <a:lstStyle/>
                    <a:p>
                      <a:pPr marL="0" lvl="0" indent="0" algn="ctr" rtl="0">
                        <a:spcBef>
                          <a:spcPts val="0"/>
                        </a:spcBef>
                        <a:spcAft>
                          <a:spcPts val="0"/>
                        </a:spcAft>
                        <a:buNone/>
                      </a:pPr>
                      <a:endParaRPr b="1"/>
                    </a:p>
                  </a:txBody>
                  <a:tcPr marL="91425" marR="91425" marT="91425" marB="91425" anchor="ctr">
                    <a:solidFill>
                      <a:srgbClr val="E06666"/>
                    </a:solidFill>
                  </a:tcPr>
                </a:tc>
                <a:tc>
                  <a:txBody>
                    <a:bodyPr/>
                    <a:lstStyle/>
                    <a:p>
                      <a:pPr marL="0" lvl="0" indent="0" algn="ctr" rtl="0">
                        <a:spcBef>
                          <a:spcPts val="0"/>
                        </a:spcBef>
                        <a:spcAft>
                          <a:spcPts val="0"/>
                        </a:spcAft>
                        <a:buNone/>
                      </a:pPr>
                      <a:endParaRPr b="1"/>
                    </a:p>
                  </a:txBody>
                  <a:tcPr marL="91425" marR="91425" marT="91425" marB="91425" anchor="ctr">
                    <a:solidFill>
                      <a:srgbClr val="E06666"/>
                    </a:solidFill>
                  </a:tcPr>
                </a:tc>
                <a:extLst>
                  <a:ext uri="{0D108BD9-81ED-4DB2-BD59-A6C34878D82A}">
                    <a16:rowId xmlns:a16="http://schemas.microsoft.com/office/drawing/2014/main" val="10000"/>
                  </a:ext>
                </a:extLst>
              </a:tr>
              <a:tr h="639650">
                <a:tc>
                  <a:txBody>
                    <a:bodyPr/>
                    <a:lstStyle/>
                    <a:p>
                      <a:pPr marL="0" lvl="0" indent="0" algn="ctr" rtl="0">
                        <a:spcBef>
                          <a:spcPts val="0"/>
                        </a:spcBef>
                        <a:spcAft>
                          <a:spcPts val="0"/>
                        </a:spcAft>
                        <a:buNone/>
                      </a:pPr>
                      <a:r>
                        <a:rPr lang="en"/>
                        <a:t>Highly Likely</a:t>
                      </a:r>
                      <a:endParaRPr/>
                    </a:p>
                  </a:txBody>
                  <a:tcPr marL="91425" marR="91425" marT="91425" marB="91425"/>
                </a:tc>
                <a:tc>
                  <a:txBody>
                    <a:bodyPr/>
                    <a:lstStyle/>
                    <a:p>
                      <a:pPr marL="0" lvl="0" indent="0" algn="ctr" rtl="0">
                        <a:spcBef>
                          <a:spcPts val="0"/>
                        </a:spcBef>
                        <a:spcAft>
                          <a:spcPts val="0"/>
                        </a:spcAft>
                        <a:buNone/>
                      </a:pPr>
                      <a:endParaRPr b="1"/>
                    </a:p>
                  </a:txBody>
                  <a:tcPr marL="91425" marR="91425" marT="91425" marB="91425" anchor="ctr">
                    <a:solidFill>
                      <a:srgbClr val="FFE599"/>
                    </a:solidFill>
                  </a:tcPr>
                </a:tc>
                <a:tc>
                  <a:txBody>
                    <a:bodyPr/>
                    <a:lstStyle/>
                    <a:p>
                      <a:pPr marL="0" lvl="0" indent="0" algn="ctr" rtl="0">
                        <a:spcBef>
                          <a:spcPts val="0"/>
                        </a:spcBef>
                        <a:spcAft>
                          <a:spcPts val="0"/>
                        </a:spcAft>
                        <a:buNone/>
                      </a:pPr>
                      <a:r>
                        <a:rPr lang="en" b="1"/>
                        <a:t>2</a:t>
                      </a:r>
                      <a:endParaRPr b="1"/>
                    </a:p>
                  </a:txBody>
                  <a:tcPr marL="91425" marR="91425" marT="91425" marB="91425" anchor="ctr">
                    <a:solidFill>
                      <a:srgbClr val="F6B26B"/>
                    </a:solidFill>
                  </a:tcPr>
                </a:tc>
                <a:tc>
                  <a:txBody>
                    <a:bodyPr/>
                    <a:lstStyle/>
                    <a:p>
                      <a:pPr marL="0" lvl="0" indent="0" algn="ctr" rtl="0">
                        <a:spcBef>
                          <a:spcPts val="0"/>
                        </a:spcBef>
                        <a:spcAft>
                          <a:spcPts val="0"/>
                        </a:spcAft>
                        <a:buNone/>
                      </a:pPr>
                      <a:endParaRPr b="1"/>
                    </a:p>
                  </a:txBody>
                  <a:tcPr marL="91425" marR="91425" marT="91425" marB="91425" anchor="ctr">
                    <a:solidFill>
                      <a:srgbClr val="F6B26B"/>
                    </a:solidFill>
                  </a:tcPr>
                </a:tc>
                <a:tc>
                  <a:txBody>
                    <a:bodyPr/>
                    <a:lstStyle/>
                    <a:p>
                      <a:pPr marL="0" lvl="0" indent="0" algn="ctr" rtl="0">
                        <a:spcBef>
                          <a:spcPts val="0"/>
                        </a:spcBef>
                        <a:spcAft>
                          <a:spcPts val="0"/>
                        </a:spcAft>
                        <a:buNone/>
                      </a:pPr>
                      <a:endParaRPr b="1"/>
                    </a:p>
                  </a:txBody>
                  <a:tcPr marL="91425" marR="91425" marT="91425" marB="91425" anchor="ctr">
                    <a:solidFill>
                      <a:srgbClr val="E06666"/>
                    </a:solidFill>
                  </a:tcPr>
                </a:tc>
                <a:tc>
                  <a:txBody>
                    <a:bodyPr/>
                    <a:lstStyle/>
                    <a:p>
                      <a:pPr marL="0" lvl="0" indent="0" algn="ctr" rtl="0">
                        <a:spcBef>
                          <a:spcPts val="0"/>
                        </a:spcBef>
                        <a:spcAft>
                          <a:spcPts val="0"/>
                        </a:spcAft>
                        <a:buNone/>
                      </a:pPr>
                      <a:r>
                        <a:rPr lang="en" b="1"/>
                        <a:t>5</a:t>
                      </a:r>
                      <a:endParaRPr b="1"/>
                    </a:p>
                  </a:txBody>
                  <a:tcPr marL="91425" marR="91425" marT="91425" marB="91425" anchor="ctr">
                    <a:solidFill>
                      <a:srgbClr val="E06666"/>
                    </a:solidFill>
                  </a:tcPr>
                </a:tc>
                <a:extLst>
                  <a:ext uri="{0D108BD9-81ED-4DB2-BD59-A6C34878D82A}">
                    <a16:rowId xmlns:a16="http://schemas.microsoft.com/office/drawing/2014/main" val="10001"/>
                  </a:ext>
                </a:extLst>
              </a:tr>
              <a:tr h="639650">
                <a:tc>
                  <a:txBody>
                    <a:bodyPr/>
                    <a:lstStyle/>
                    <a:p>
                      <a:pPr marL="0" lvl="0" indent="0" algn="ctr" rtl="0">
                        <a:spcBef>
                          <a:spcPts val="0"/>
                        </a:spcBef>
                        <a:spcAft>
                          <a:spcPts val="0"/>
                        </a:spcAft>
                        <a:buNone/>
                      </a:pPr>
                      <a:r>
                        <a:rPr lang="en"/>
                        <a:t>Likely</a:t>
                      </a:r>
                      <a:endParaRPr/>
                    </a:p>
                  </a:txBody>
                  <a:tcPr marL="91425" marR="91425" marT="91425" marB="91425" anchor="ctr"/>
                </a:tc>
                <a:tc>
                  <a:txBody>
                    <a:bodyPr/>
                    <a:lstStyle/>
                    <a:p>
                      <a:pPr marL="0" lvl="0" indent="0" algn="ctr" rtl="0">
                        <a:spcBef>
                          <a:spcPts val="0"/>
                        </a:spcBef>
                        <a:spcAft>
                          <a:spcPts val="0"/>
                        </a:spcAft>
                        <a:buNone/>
                      </a:pPr>
                      <a:endParaRPr b="1"/>
                    </a:p>
                  </a:txBody>
                  <a:tcPr marL="91425" marR="91425" marT="91425" marB="91425" anchor="ctr">
                    <a:solidFill>
                      <a:srgbClr val="B6D7A8"/>
                    </a:solidFill>
                  </a:tcPr>
                </a:tc>
                <a:tc>
                  <a:txBody>
                    <a:bodyPr/>
                    <a:lstStyle/>
                    <a:p>
                      <a:pPr marL="0" lvl="0" indent="0" algn="ctr" rtl="0">
                        <a:spcBef>
                          <a:spcPts val="0"/>
                        </a:spcBef>
                        <a:spcAft>
                          <a:spcPts val="0"/>
                        </a:spcAft>
                        <a:buNone/>
                      </a:pPr>
                      <a:endParaRPr b="1"/>
                    </a:p>
                  </a:txBody>
                  <a:tcPr marL="91425" marR="91425" marT="91425" marB="91425" anchor="ctr">
                    <a:solidFill>
                      <a:srgbClr val="FFE599"/>
                    </a:solidFill>
                  </a:tcPr>
                </a:tc>
                <a:tc>
                  <a:txBody>
                    <a:bodyPr/>
                    <a:lstStyle/>
                    <a:p>
                      <a:pPr marL="0" lvl="0" indent="0" algn="ctr" rtl="0">
                        <a:spcBef>
                          <a:spcPts val="0"/>
                        </a:spcBef>
                        <a:spcAft>
                          <a:spcPts val="0"/>
                        </a:spcAft>
                        <a:buNone/>
                      </a:pPr>
                      <a:endParaRPr b="1"/>
                    </a:p>
                  </a:txBody>
                  <a:tcPr marL="91425" marR="91425" marT="91425" marB="91425" anchor="ctr">
                    <a:solidFill>
                      <a:srgbClr val="F6B26B"/>
                    </a:solidFill>
                  </a:tcPr>
                </a:tc>
                <a:tc>
                  <a:txBody>
                    <a:bodyPr/>
                    <a:lstStyle/>
                    <a:p>
                      <a:pPr marL="0" lvl="0" indent="0" algn="ctr" rtl="0">
                        <a:spcBef>
                          <a:spcPts val="0"/>
                        </a:spcBef>
                        <a:spcAft>
                          <a:spcPts val="0"/>
                        </a:spcAft>
                        <a:buNone/>
                      </a:pPr>
                      <a:endParaRPr b="1"/>
                    </a:p>
                  </a:txBody>
                  <a:tcPr marL="91425" marR="91425" marT="91425" marB="91425" anchor="ctr">
                    <a:solidFill>
                      <a:srgbClr val="F6B26B"/>
                    </a:solidFill>
                  </a:tcPr>
                </a:tc>
                <a:tc>
                  <a:txBody>
                    <a:bodyPr/>
                    <a:lstStyle/>
                    <a:p>
                      <a:pPr marL="0" lvl="0" indent="0" algn="ctr" rtl="0">
                        <a:spcBef>
                          <a:spcPts val="0"/>
                        </a:spcBef>
                        <a:spcAft>
                          <a:spcPts val="0"/>
                        </a:spcAft>
                        <a:buNone/>
                      </a:pPr>
                      <a:r>
                        <a:rPr lang="en" b="1"/>
                        <a:t>4, 6</a:t>
                      </a:r>
                      <a:endParaRPr b="1"/>
                    </a:p>
                  </a:txBody>
                  <a:tcPr marL="91425" marR="91425" marT="91425" marB="91425" anchor="ctr">
                    <a:solidFill>
                      <a:srgbClr val="E06666"/>
                    </a:solidFill>
                  </a:tcPr>
                </a:tc>
                <a:extLst>
                  <a:ext uri="{0D108BD9-81ED-4DB2-BD59-A6C34878D82A}">
                    <a16:rowId xmlns:a16="http://schemas.microsoft.com/office/drawing/2014/main" val="10002"/>
                  </a:ext>
                </a:extLst>
              </a:tr>
              <a:tr h="639650">
                <a:tc>
                  <a:txBody>
                    <a:bodyPr/>
                    <a:lstStyle/>
                    <a:p>
                      <a:pPr marL="0" lvl="0" indent="0" algn="ctr" rtl="0">
                        <a:spcBef>
                          <a:spcPts val="0"/>
                        </a:spcBef>
                        <a:spcAft>
                          <a:spcPts val="0"/>
                        </a:spcAft>
                        <a:buNone/>
                      </a:pPr>
                      <a:r>
                        <a:rPr lang="en"/>
                        <a:t>Low Likelihood</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b="1"/>
                    </a:p>
                  </a:txBody>
                  <a:tcPr marL="91425" marR="91425" marT="91425" marB="91425" anchor="ctr">
                    <a:solidFill>
                      <a:srgbClr val="B6D7A8"/>
                    </a:solidFill>
                  </a:tcPr>
                </a:tc>
                <a:tc>
                  <a:txBody>
                    <a:bodyPr/>
                    <a:lstStyle/>
                    <a:p>
                      <a:pPr marL="0" lvl="0" indent="0" algn="ctr" rtl="0">
                        <a:spcBef>
                          <a:spcPts val="0"/>
                        </a:spcBef>
                        <a:spcAft>
                          <a:spcPts val="0"/>
                        </a:spcAft>
                        <a:buNone/>
                      </a:pPr>
                      <a:endParaRPr b="1"/>
                    </a:p>
                  </a:txBody>
                  <a:tcPr marL="91425" marR="91425" marT="91425" marB="91425" anchor="ctr">
                    <a:solidFill>
                      <a:srgbClr val="FFE599"/>
                    </a:solidFill>
                  </a:tcPr>
                </a:tc>
                <a:tc>
                  <a:txBody>
                    <a:bodyPr/>
                    <a:lstStyle/>
                    <a:p>
                      <a:pPr marL="0" lvl="0" indent="0" algn="ctr" rtl="0">
                        <a:spcBef>
                          <a:spcPts val="0"/>
                        </a:spcBef>
                        <a:spcAft>
                          <a:spcPts val="0"/>
                        </a:spcAft>
                        <a:buNone/>
                      </a:pPr>
                      <a:endParaRPr b="1"/>
                    </a:p>
                  </a:txBody>
                  <a:tcPr marL="91425" marR="91425" marT="91425" marB="91425" anchor="ctr">
                    <a:solidFill>
                      <a:srgbClr val="FFE599"/>
                    </a:solidFill>
                  </a:tcPr>
                </a:tc>
                <a:tc>
                  <a:txBody>
                    <a:bodyPr/>
                    <a:lstStyle/>
                    <a:p>
                      <a:pPr marL="0" lvl="0" indent="0" algn="ctr" rtl="0">
                        <a:spcBef>
                          <a:spcPts val="0"/>
                        </a:spcBef>
                        <a:spcAft>
                          <a:spcPts val="0"/>
                        </a:spcAft>
                        <a:buNone/>
                      </a:pPr>
                      <a:r>
                        <a:rPr lang="en" b="1"/>
                        <a:t>1</a:t>
                      </a:r>
                      <a:endParaRPr b="1"/>
                    </a:p>
                  </a:txBody>
                  <a:tcPr marL="91425" marR="91425" marT="91425" marB="91425" anchor="ctr">
                    <a:solidFill>
                      <a:srgbClr val="F6B26B"/>
                    </a:solidFill>
                  </a:tcPr>
                </a:tc>
                <a:tc>
                  <a:txBody>
                    <a:bodyPr/>
                    <a:lstStyle/>
                    <a:p>
                      <a:pPr marL="0" lvl="0" indent="0" algn="ctr" rtl="0">
                        <a:spcBef>
                          <a:spcPts val="0"/>
                        </a:spcBef>
                        <a:spcAft>
                          <a:spcPts val="0"/>
                        </a:spcAft>
                        <a:buNone/>
                      </a:pPr>
                      <a:r>
                        <a:rPr lang="en" b="1"/>
                        <a:t>3</a:t>
                      </a:r>
                      <a:endParaRPr b="1"/>
                    </a:p>
                  </a:txBody>
                  <a:tcPr marL="91425" marR="91425" marT="91425" marB="91425" anchor="ctr">
                    <a:solidFill>
                      <a:srgbClr val="F6B26B"/>
                    </a:solidFill>
                  </a:tcPr>
                </a:tc>
                <a:extLst>
                  <a:ext uri="{0D108BD9-81ED-4DB2-BD59-A6C34878D82A}">
                    <a16:rowId xmlns:a16="http://schemas.microsoft.com/office/drawing/2014/main" val="10003"/>
                  </a:ext>
                </a:extLst>
              </a:tr>
              <a:tr h="639650">
                <a:tc>
                  <a:txBody>
                    <a:bodyPr/>
                    <a:lstStyle/>
                    <a:p>
                      <a:pPr marL="0" lvl="0" indent="0" algn="ctr" rtl="0">
                        <a:spcBef>
                          <a:spcPts val="0"/>
                        </a:spcBef>
                        <a:spcAft>
                          <a:spcPts val="0"/>
                        </a:spcAft>
                        <a:buNone/>
                      </a:pPr>
                      <a:r>
                        <a:rPr lang="en"/>
                        <a:t>Extremely Improbable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b="1"/>
                    </a:p>
                  </a:txBody>
                  <a:tcPr marL="91425" marR="91425" marT="91425" marB="91425" anchor="ctr">
                    <a:solidFill>
                      <a:srgbClr val="B6D7A8"/>
                    </a:solidFill>
                  </a:tcPr>
                </a:tc>
                <a:tc>
                  <a:txBody>
                    <a:bodyPr/>
                    <a:lstStyle/>
                    <a:p>
                      <a:pPr marL="0" lvl="0" indent="0" algn="ctr" rtl="0">
                        <a:spcBef>
                          <a:spcPts val="0"/>
                        </a:spcBef>
                        <a:spcAft>
                          <a:spcPts val="0"/>
                        </a:spcAft>
                        <a:buNone/>
                      </a:pPr>
                      <a:endParaRPr b="1"/>
                    </a:p>
                  </a:txBody>
                  <a:tcPr marL="91425" marR="91425" marT="91425" marB="91425" anchor="ctr">
                    <a:solidFill>
                      <a:srgbClr val="B6D7A8"/>
                    </a:solidFill>
                  </a:tcPr>
                </a:tc>
                <a:tc>
                  <a:txBody>
                    <a:bodyPr/>
                    <a:lstStyle/>
                    <a:p>
                      <a:pPr marL="0" lvl="0" indent="0" algn="ctr" rtl="0">
                        <a:spcBef>
                          <a:spcPts val="0"/>
                        </a:spcBef>
                        <a:spcAft>
                          <a:spcPts val="0"/>
                        </a:spcAft>
                        <a:buNone/>
                      </a:pPr>
                      <a:endParaRPr b="1"/>
                    </a:p>
                  </a:txBody>
                  <a:tcPr marL="91425" marR="91425" marT="91425" marB="91425" anchor="ctr">
                    <a:solidFill>
                      <a:srgbClr val="FFE599"/>
                    </a:solidFill>
                  </a:tcPr>
                </a:tc>
                <a:tc>
                  <a:txBody>
                    <a:bodyPr/>
                    <a:lstStyle/>
                    <a:p>
                      <a:pPr marL="0" lvl="0" indent="0" algn="ctr" rtl="0">
                        <a:spcBef>
                          <a:spcPts val="0"/>
                        </a:spcBef>
                        <a:spcAft>
                          <a:spcPts val="0"/>
                        </a:spcAft>
                        <a:buNone/>
                      </a:pPr>
                      <a:endParaRPr b="1"/>
                    </a:p>
                  </a:txBody>
                  <a:tcPr marL="91425" marR="91425" marT="91425" marB="91425" anchor="ctr">
                    <a:solidFill>
                      <a:srgbClr val="FFE599"/>
                    </a:solidFill>
                  </a:tcPr>
                </a:tc>
                <a:extLst>
                  <a:ext uri="{0D108BD9-81ED-4DB2-BD59-A6C34878D82A}">
                    <a16:rowId xmlns:a16="http://schemas.microsoft.com/office/drawing/2014/main" val="10004"/>
                  </a:ext>
                </a:extLst>
              </a:tr>
              <a:tr h="374050">
                <a:tc>
                  <a:txBody>
                    <a:bodyPr/>
                    <a:lstStyle/>
                    <a:p>
                      <a:pPr marL="0" lvl="0" indent="0" algn="ctr"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t>Minimal</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Minor</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en"/>
                        <a:t>Major</a:t>
                      </a:r>
                      <a:endParaRPr/>
                    </a:p>
                  </a:txBody>
                  <a:tcPr marL="91425" marR="91425" marT="91425" marB="91425"/>
                </a:tc>
                <a:tc>
                  <a:txBody>
                    <a:bodyPr/>
                    <a:lstStyle/>
                    <a:p>
                      <a:pPr marL="0" lvl="0" indent="0" algn="ctr" rtl="0">
                        <a:spcBef>
                          <a:spcPts val="0"/>
                        </a:spcBef>
                        <a:spcAft>
                          <a:spcPts val="0"/>
                        </a:spcAft>
                        <a:buNone/>
                      </a:pPr>
                      <a:r>
                        <a:rPr lang="en"/>
                        <a:t>Serious</a:t>
                      </a:r>
                      <a:endParaRPr/>
                    </a:p>
                  </a:txBody>
                  <a:tcPr marL="91425" marR="91425" marT="91425" marB="91425"/>
                </a:tc>
                <a:tc>
                  <a:txBody>
                    <a:bodyPr/>
                    <a:lstStyle/>
                    <a:p>
                      <a:pPr marL="0" lvl="0" indent="0" algn="ctr" rtl="0">
                        <a:spcBef>
                          <a:spcPts val="0"/>
                        </a:spcBef>
                        <a:spcAft>
                          <a:spcPts val="0"/>
                        </a:spcAft>
                        <a:buNone/>
                      </a:pPr>
                      <a:r>
                        <a:rPr lang="en"/>
                        <a:t>Catastrophic</a:t>
                      </a:r>
                      <a:endParaRPr/>
                    </a:p>
                  </a:txBody>
                  <a:tcPr marL="91425" marR="91425" marT="91425" marB="91425"/>
                </a:tc>
                <a:extLst>
                  <a:ext uri="{0D108BD9-81ED-4DB2-BD59-A6C34878D82A}">
                    <a16:rowId xmlns:a16="http://schemas.microsoft.com/office/drawing/2014/main" val="10005"/>
                  </a:ext>
                </a:extLst>
              </a:tr>
            </a:tbl>
          </a:graphicData>
        </a:graphic>
      </p:graphicFrame>
      <p:sp>
        <p:nvSpPr>
          <p:cNvPr id="480" name="Google Shape;480;p52"/>
          <p:cNvSpPr txBox="1"/>
          <p:nvPr/>
        </p:nvSpPr>
        <p:spPr>
          <a:xfrm>
            <a:off x="2635000" y="4432838"/>
            <a:ext cx="2349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Severity</a:t>
            </a:r>
            <a:endParaRPr sz="1600"/>
          </a:p>
        </p:txBody>
      </p:sp>
      <p:sp>
        <p:nvSpPr>
          <p:cNvPr id="481" name="Google Shape;481;p52"/>
          <p:cNvSpPr txBox="1"/>
          <p:nvPr/>
        </p:nvSpPr>
        <p:spPr>
          <a:xfrm rot="-5400000">
            <a:off x="-1025050" y="2283825"/>
            <a:ext cx="2349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Likelihood</a:t>
            </a:r>
            <a:endParaRPr sz="1600"/>
          </a:p>
        </p:txBody>
      </p:sp>
      <p:sp>
        <p:nvSpPr>
          <p:cNvPr id="482" name="Google Shape;482;p52"/>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a:t>
            </a:r>
            <a:r>
              <a:rPr lang="en" sz="1000">
                <a:solidFill>
                  <a:schemeClr val="lt1"/>
                </a:solidFill>
              </a:rPr>
              <a:t>Risks</a:t>
            </a:r>
            <a:r>
              <a:rPr lang="en" sz="1000">
                <a:solidFill>
                  <a:srgbClr val="B7B7B7"/>
                </a:solidFill>
              </a:rPr>
              <a:t>      Verification &amp; Validation      Project Planning      References      Backup    </a:t>
            </a:r>
            <a:endParaRPr sz="1000">
              <a:highlight>
                <a:schemeClr val="lt1"/>
              </a:highlight>
            </a:endParaRPr>
          </a:p>
        </p:txBody>
      </p:sp>
      <p:sp>
        <p:nvSpPr>
          <p:cNvPr id="483" name="Google Shape;483;p52"/>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40</a:t>
            </a:fld>
            <a:endParaRPr/>
          </a:p>
        </p:txBody>
      </p:sp>
      <p:sp>
        <p:nvSpPr>
          <p:cNvPr id="484" name="Google Shape;484;p52"/>
          <p:cNvSpPr txBox="1"/>
          <p:nvPr/>
        </p:nvSpPr>
        <p:spPr>
          <a:xfrm>
            <a:off x="7398750" y="1326575"/>
            <a:ext cx="1701300" cy="2770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t>Key</a:t>
            </a:r>
            <a:endParaRPr sz="1200"/>
          </a:p>
          <a:p>
            <a:pPr marL="228600" lvl="0" indent="-190500" algn="l" rtl="0">
              <a:spcBef>
                <a:spcPts val="0"/>
              </a:spcBef>
              <a:spcAft>
                <a:spcPts val="0"/>
              </a:spcAft>
              <a:buSzPts val="1200"/>
              <a:buAutoNum type="arabicPeriod"/>
            </a:pPr>
            <a:r>
              <a:rPr lang="en" sz="1200"/>
              <a:t>NRF development board backordered</a:t>
            </a:r>
            <a:endParaRPr sz="1200"/>
          </a:p>
          <a:p>
            <a:pPr marL="228600" lvl="0" indent="-190500" algn="l" rtl="0">
              <a:spcBef>
                <a:spcPts val="0"/>
              </a:spcBef>
              <a:spcAft>
                <a:spcPts val="0"/>
              </a:spcAft>
              <a:buSzPts val="1200"/>
              <a:buAutoNum type="arabicPeriod"/>
            </a:pPr>
            <a:r>
              <a:rPr lang="en" sz="1200"/>
              <a:t>EnerSys temp chamber unusable</a:t>
            </a:r>
            <a:endParaRPr sz="1200"/>
          </a:p>
          <a:p>
            <a:pPr marL="228600" lvl="0" indent="-190500" algn="l" rtl="0">
              <a:spcBef>
                <a:spcPts val="0"/>
              </a:spcBef>
              <a:spcAft>
                <a:spcPts val="0"/>
              </a:spcAft>
              <a:buSzPts val="1200"/>
              <a:buAutoNum type="arabicPeriod"/>
            </a:pPr>
            <a:r>
              <a:rPr lang="en" sz="1200"/>
              <a:t>Wireless communication failure</a:t>
            </a:r>
            <a:endParaRPr sz="1200"/>
          </a:p>
          <a:p>
            <a:pPr marL="228600" lvl="0" indent="-190500" algn="l" rtl="0">
              <a:spcBef>
                <a:spcPts val="0"/>
              </a:spcBef>
              <a:spcAft>
                <a:spcPts val="0"/>
              </a:spcAft>
              <a:buSzPts val="1200"/>
              <a:buAutoNum type="arabicPeriod"/>
            </a:pPr>
            <a:r>
              <a:rPr lang="en" sz="1200"/>
              <a:t>External battery failure</a:t>
            </a:r>
            <a:endParaRPr sz="1200"/>
          </a:p>
          <a:p>
            <a:pPr marL="228600" lvl="0" indent="-190500" algn="l" rtl="0">
              <a:spcBef>
                <a:spcPts val="0"/>
              </a:spcBef>
              <a:spcAft>
                <a:spcPts val="0"/>
              </a:spcAft>
              <a:buSzPts val="1200"/>
              <a:buAutoNum type="arabicPeriod"/>
            </a:pPr>
            <a:r>
              <a:rPr lang="en" sz="1200"/>
              <a:t>Computer interface failure </a:t>
            </a:r>
            <a:endParaRPr sz="1200"/>
          </a:p>
          <a:p>
            <a:pPr marL="228600" lvl="0" indent="-190500" algn="l" rtl="0">
              <a:spcBef>
                <a:spcPts val="0"/>
              </a:spcBef>
              <a:spcAft>
                <a:spcPts val="0"/>
              </a:spcAft>
              <a:buSzPts val="1200"/>
              <a:buAutoNum type="arabicPeriod"/>
            </a:pPr>
            <a:r>
              <a:rPr lang="en" sz="1200"/>
              <a:t>Temp sensor backordered</a:t>
            </a:r>
            <a:endParaRPr sz="1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3"/>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 Matrix for Risk ID 1 (Post-Mitigation)</a:t>
            </a:r>
            <a:endParaRPr/>
          </a:p>
        </p:txBody>
      </p:sp>
      <p:graphicFrame>
        <p:nvGraphicFramePr>
          <p:cNvPr id="490" name="Google Shape;490;p53"/>
          <p:cNvGraphicFramePr/>
          <p:nvPr/>
        </p:nvGraphicFramePr>
        <p:xfrm>
          <a:off x="311700" y="914588"/>
          <a:ext cx="6995900" cy="3594460"/>
        </p:xfrm>
        <a:graphic>
          <a:graphicData uri="http://schemas.openxmlformats.org/drawingml/2006/table">
            <a:tbl>
              <a:tblPr>
                <a:noFill/>
                <a:tableStyleId>{543D7239-3DDF-41B7-8C53-F2D600C7B973}</a:tableStyleId>
              </a:tblPr>
              <a:tblGrid>
                <a:gridCol w="1085900">
                  <a:extLst>
                    <a:ext uri="{9D8B030D-6E8A-4147-A177-3AD203B41FA5}">
                      <a16:colId xmlns:a16="http://schemas.microsoft.com/office/drawing/2014/main" val="20000"/>
                    </a:ext>
                  </a:extLst>
                </a:gridCol>
                <a:gridCol w="1182000">
                  <a:extLst>
                    <a:ext uri="{9D8B030D-6E8A-4147-A177-3AD203B41FA5}">
                      <a16:colId xmlns:a16="http://schemas.microsoft.com/office/drawing/2014/main" val="20001"/>
                    </a:ext>
                  </a:extLst>
                </a:gridCol>
                <a:gridCol w="1182000">
                  <a:extLst>
                    <a:ext uri="{9D8B030D-6E8A-4147-A177-3AD203B41FA5}">
                      <a16:colId xmlns:a16="http://schemas.microsoft.com/office/drawing/2014/main" val="20002"/>
                    </a:ext>
                  </a:extLst>
                </a:gridCol>
                <a:gridCol w="1182000">
                  <a:extLst>
                    <a:ext uri="{9D8B030D-6E8A-4147-A177-3AD203B41FA5}">
                      <a16:colId xmlns:a16="http://schemas.microsoft.com/office/drawing/2014/main" val="20003"/>
                    </a:ext>
                  </a:extLst>
                </a:gridCol>
                <a:gridCol w="1182000">
                  <a:extLst>
                    <a:ext uri="{9D8B030D-6E8A-4147-A177-3AD203B41FA5}">
                      <a16:colId xmlns:a16="http://schemas.microsoft.com/office/drawing/2014/main" val="20004"/>
                    </a:ext>
                  </a:extLst>
                </a:gridCol>
                <a:gridCol w="1182000">
                  <a:extLst>
                    <a:ext uri="{9D8B030D-6E8A-4147-A177-3AD203B41FA5}">
                      <a16:colId xmlns:a16="http://schemas.microsoft.com/office/drawing/2014/main" val="20005"/>
                    </a:ext>
                  </a:extLst>
                </a:gridCol>
              </a:tblGrid>
              <a:tr h="639650">
                <a:tc>
                  <a:txBody>
                    <a:bodyPr/>
                    <a:lstStyle/>
                    <a:p>
                      <a:pPr marL="0" lvl="0" indent="0" algn="ctr" rtl="0">
                        <a:spcBef>
                          <a:spcPts val="0"/>
                        </a:spcBef>
                        <a:spcAft>
                          <a:spcPts val="0"/>
                        </a:spcAft>
                        <a:buNone/>
                      </a:pPr>
                      <a:r>
                        <a:rPr lang="en"/>
                        <a:t>Almost Certain</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0"/>
                  </a:ext>
                </a:extLst>
              </a:tr>
              <a:tr h="639650">
                <a:tc>
                  <a:txBody>
                    <a:bodyPr/>
                    <a:lstStyle/>
                    <a:p>
                      <a:pPr marL="0" lvl="0" indent="0" algn="ctr" rtl="0">
                        <a:spcBef>
                          <a:spcPts val="0"/>
                        </a:spcBef>
                        <a:spcAft>
                          <a:spcPts val="0"/>
                        </a:spcAft>
                        <a:buNone/>
                      </a:pPr>
                      <a:r>
                        <a:rPr lang="en"/>
                        <a:t>Highly Likely</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1"/>
                  </a:ext>
                </a:extLst>
              </a:tr>
              <a:tr h="639650">
                <a:tc>
                  <a:txBody>
                    <a:bodyPr/>
                    <a:lstStyle/>
                    <a:p>
                      <a:pPr marL="0" lvl="0" indent="0" algn="ctr" rtl="0">
                        <a:spcBef>
                          <a:spcPts val="0"/>
                        </a:spcBef>
                        <a:spcAft>
                          <a:spcPts val="0"/>
                        </a:spcAft>
                        <a:buNone/>
                      </a:pPr>
                      <a:r>
                        <a:rPr lang="en"/>
                        <a:t>Likely</a:t>
                      </a:r>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l" rtl="0">
                        <a:spcBef>
                          <a:spcPts val="0"/>
                        </a:spcBef>
                        <a:spcAft>
                          <a:spcPts val="0"/>
                        </a:spcAft>
                        <a:buClr>
                          <a:schemeClr val="dk1"/>
                        </a:buClr>
                        <a:buSzPts val="1100"/>
                        <a:buFont typeface="Arial"/>
                        <a:buNone/>
                      </a:pP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2"/>
                  </a:ext>
                </a:extLst>
              </a:tr>
              <a:tr h="639650">
                <a:tc>
                  <a:txBody>
                    <a:bodyPr/>
                    <a:lstStyle/>
                    <a:p>
                      <a:pPr marL="0" lvl="0" indent="0" algn="ctr" rtl="0">
                        <a:spcBef>
                          <a:spcPts val="0"/>
                        </a:spcBef>
                        <a:spcAft>
                          <a:spcPts val="0"/>
                        </a:spcAft>
                        <a:buNone/>
                      </a:pPr>
                      <a:r>
                        <a:rPr lang="en"/>
                        <a:t>Low Likelihood</a:t>
                      </a:r>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b="1"/>
                        <a:t>1</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Clr>
                          <a:schemeClr val="dk1"/>
                        </a:buClr>
                        <a:buSzPts val="1100"/>
                        <a:buFont typeface="Arial"/>
                        <a:buNone/>
                      </a:pPr>
                      <a:r>
                        <a:rPr lang="en" b="1"/>
                        <a:t>    </a:t>
                      </a:r>
                      <a:endParaRPr b="1"/>
                    </a:p>
                    <a:p>
                      <a:pPr marL="0" lvl="0" indent="0" algn="ctr" rtl="0">
                        <a:spcBef>
                          <a:spcPts val="0"/>
                        </a:spcBef>
                        <a:spcAft>
                          <a:spcPts val="0"/>
                        </a:spcAft>
                        <a:buClr>
                          <a:schemeClr val="dk1"/>
                        </a:buClr>
                        <a:buSzPts val="1100"/>
                        <a:buFont typeface="Arial"/>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endParaRPr b="1"/>
                    </a:p>
                    <a:p>
                      <a:pPr marL="0" lvl="0" indent="0" algn="ctr" rtl="0">
                        <a:spcBef>
                          <a:spcPts val="0"/>
                        </a:spcBef>
                        <a:spcAft>
                          <a:spcPts val="0"/>
                        </a:spcAft>
                        <a:buNone/>
                      </a:pPr>
                      <a:r>
                        <a:rPr lang="en" b="1"/>
                        <a:t>            </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en" b="1">
                          <a:solidFill>
                            <a:srgbClr val="666666"/>
                          </a:solidFill>
                        </a:rPr>
                        <a:t>1</a:t>
                      </a:r>
                      <a:endParaRPr b="1">
                        <a:solidFill>
                          <a:srgbClr val="666666"/>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l" rtl="0">
                        <a:spcBef>
                          <a:spcPts val="0"/>
                        </a:spcBef>
                        <a:spcAft>
                          <a:spcPts val="0"/>
                        </a:spcAft>
                        <a:buNone/>
                      </a:pPr>
                      <a:r>
                        <a:rPr lang="en" b="1">
                          <a:solidFill>
                            <a:srgbClr val="666666"/>
                          </a:solidFill>
                        </a:rPr>
                        <a:t>          </a:t>
                      </a:r>
                      <a:endParaRPr b="1">
                        <a:solidFill>
                          <a:srgbClr val="666666"/>
                        </a:solidFill>
                      </a:endParaRPr>
                    </a:p>
                    <a:p>
                      <a:pPr marL="0" lvl="0" indent="0" algn="l" rtl="0">
                        <a:spcBef>
                          <a:spcPts val="0"/>
                        </a:spcBef>
                        <a:spcAft>
                          <a:spcPts val="0"/>
                        </a:spcAft>
                        <a:buNone/>
                      </a:pPr>
                      <a:r>
                        <a:rPr lang="en" b="1">
                          <a:solidFill>
                            <a:srgbClr val="666666"/>
                          </a:solidFill>
                        </a:rPr>
                        <a:t>  </a:t>
                      </a:r>
                      <a:endParaRPr b="1">
                        <a:solidFill>
                          <a:srgbClr val="666666"/>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extLst>
                  <a:ext uri="{0D108BD9-81ED-4DB2-BD59-A6C34878D82A}">
                    <a16:rowId xmlns:a16="http://schemas.microsoft.com/office/drawing/2014/main" val="10003"/>
                  </a:ext>
                </a:extLst>
              </a:tr>
              <a:tr h="639650">
                <a:tc>
                  <a:txBody>
                    <a:bodyPr/>
                    <a:lstStyle/>
                    <a:p>
                      <a:pPr marL="0" lvl="0" indent="0" algn="ctr" rtl="0">
                        <a:spcBef>
                          <a:spcPts val="0"/>
                        </a:spcBef>
                        <a:spcAft>
                          <a:spcPts val="0"/>
                        </a:spcAft>
                        <a:buNone/>
                      </a:pPr>
                      <a:r>
                        <a:rPr lang="en"/>
                        <a:t>Extremely Improbable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b="1">
                        <a:solidFill>
                          <a:srgbClr val="666666"/>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r h="374050">
                <a:tc>
                  <a:txBody>
                    <a:bodyPr/>
                    <a:lstStyle/>
                    <a:p>
                      <a:pPr marL="0" lvl="0" indent="0" algn="ctr"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t>Minimal</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Minor</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Major</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Serious</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Catastrophic</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5"/>
                  </a:ext>
                </a:extLst>
              </a:tr>
            </a:tbl>
          </a:graphicData>
        </a:graphic>
      </p:graphicFrame>
      <p:sp>
        <p:nvSpPr>
          <p:cNvPr id="491" name="Google Shape;491;p53"/>
          <p:cNvSpPr txBox="1"/>
          <p:nvPr/>
        </p:nvSpPr>
        <p:spPr>
          <a:xfrm rot="-5400000">
            <a:off x="-1025050" y="2283825"/>
            <a:ext cx="2349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Likelihood</a:t>
            </a:r>
            <a:endParaRPr sz="1600"/>
          </a:p>
        </p:txBody>
      </p:sp>
      <p:sp>
        <p:nvSpPr>
          <p:cNvPr id="492" name="Google Shape;492;p53"/>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a:t>
            </a:r>
            <a:r>
              <a:rPr lang="en" sz="1000">
                <a:solidFill>
                  <a:schemeClr val="lt1"/>
                </a:solidFill>
              </a:rPr>
              <a:t>Risks</a:t>
            </a:r>
            <a:r>
              <a:rPr lang="en" sz="1000">
                <a:solidFill>
                  <a:srgbClr val="B7B7B7"/>
                </a:solidFill>
              </a:rPr>
              <a:t>      Verification &amp; Validation      Project Planning      References      Backup    </a:t>
            </a:r>
            <a:endParaRPr sz="1000">
              <a:highlight>
                <a:schemeClr val="lt1"/>
              </a:highlight>
            </a:endParaRPr>
          </a:p>
        </p:txBody>
      </p:sp>
      <p:sp>
        <p:nvSpPr>
          <p:cNvPr id="493" name="Google Shape;493;p53"/>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41</a:t>
            </a:fld>
            <a:endParaRPr/>
          </a:p>
        </p:txBody>
      </p:sp>
      <p:cxnSp>
        <p:nvCxnSpPr>
          <p:cNvPr id="494" name="Google Shape;494;p53"/>
          <p:cNvCxnSpPr/>
          <p:nvPr/>
        </p:nvCxnSpPr>
        <p:spPr>
          <a:xfrm rot="10800000">
            <a:off x="2134950" y="3161200"/>
            <a:ext cx="3285900" cy="0"/>
          </a:xfrm>
          <a:prstGeom prst="straightConnector1">
            <a:avLst/>
          </a:prstGeom>
          <a:noFill/>
          <a:ln w="19050" cap="flat" cmpd="sng">
            <a:solidFill>
              <a:schemeClr val="dk2"/>
            </a:solidFill>
            <a:prstDash val="solid"/>
            <a:round/>
            <a:headEnd type="none" w="med" len="med"/>
            <a:tailEnd type="triangle" w="med" len="med"/>
          </a:ln>
        </p:spPr>
      </p:cxnSp>
      <p:graphicFrame>
        <p:nvGraphicFramePr>
          <p:cNvPr id="495" name="Google Shape;495;p53"/>
          <p:cNvGraphicFramePr/>
          <p:nvPr/>
        </p:nvGraphicFramePr>
        <p:xfrm>
          <a:off x="7381850" y="914600"/>
          <a:ext cx="1639300" cy="3840390"/>
        </p:xfrm>
        <a:graphic>
          <a:graphicData uri="http://schemas.openxmlformats.org/drawingml/2006/table">
            <a:tbl>
              <a:tblPr>
                <a:noFill/>
                <a:tableStyleId>{543D7239-3DDF-41B7-8C53-F2D600C7B973}</a:tableStyleId>
              </a:tblPr>
              <a:tblGrid>
                <a:gridCol w="1639300">
                  <a:extLst>
                    <a:ext uri="{9D8B030D-6E8A-4147-A177-3AD203B41FA5}">
                      <a16:colId xmlns:a16="http://schemas.microsoft.com/office/drawing/2014/main" val="20000"/>
                    </a:ext>
                  </a:extLst>
                </a:gridCol>
              </a:tblGrid>
              <a:tr h="639650">
                <a:tc>
                  <a:txBody>
                    <a:bodyPr/>
                    <a:lstStyle/>
                    <a:p>
                      <a:pPr marL="0" lvl="0" indent="0" algn="l" rtl="0">
                        <a:spcBef>
                          <a:spcPts val="0"/>
                        </a:spcBef>
                        <a:spcAft>
                          <a:spcPts val="0"/>
                        </a:spcAft>
                        <a:buNone/>
                      </a:pPr>
                      <a:r>
                        <a:rPr lang="en" sz="1200" b="1"/>
                        <a:t>Risk:</a:t>
                      </a:r>
                      <a:r>
                        <a:rPr lang="en" sz="1200"/>
                        <a:t> NRF development board backordered</a:t>
                      </a:r>
                      <a:endParaRPr sz="1200"/>
                    </a:p>
                  </a:txBody>
                  <a:tcPr marL="91425" marR="91425" marT="91425" marB="91425"/>
                </a:tc>
                <a:extLst>
                  <a:ext uri="{0D108BD9-81ED-4DB2-BD59-A6C34878D82A}">
                    <a16:rowId xmlns:a16="http://schemas.microsoft.com/office/drawing/2014/main" val="10000"/>
                  </a:ext>
                </a:extLst>
              </a:tr>
              <a:tr h="925650">
                <a:tc>
                  <a:txBody>
                    <a:bodyPr/>
                    <a:lstStyle/>
                    <a:p>
                      <a:pPr marL="0" lvl="0" indent="0" algn="l" rtl="0">
                        <a:spcBef>
                          <a:spcPts val="0"/>
                        </a:spcBef>
                        <a:spcAft>
                          <a:spcPts val="0"/>
                        </a:spcAft>
                        <a:buNone/>
                      </a:pPr>
                      <a:r>
                        <a:rPr lang="en" sz="1200" b="1"/>
                        <a:t>Mitigation Strategy: </a:t>
                      </a:r>
                      <a:r>
                        <a:rPr lang="en" sz="1200">
                          <a:solidFill>
                            <a:schemeClr val="dk1"/>
                          </a:solidFill>
                        </a:rPr>
                        <a:t>Order ASAP and use existing hardware owned by team members</a:t>
                      </a:r>
                      <a:endParaRPr sz="1200"/>
                    </a:p>
                  </a:txBody>
                  <a:tcPr marL="91425" marR="91425" marT="91425" marB="91425"/>
                </a:tc>
                <a:extLst>
                  <a:ext uri="{0D108BD9-81ED-4DB2-BD59-A6C34878D82A}">
                    <a16:rowId xmlns:a16="http://schemas.microsoft.com/office/drawing/2014/main" val="10001"/>
                  </a:ext>
                </a:extLst>
              </a:tr>
              <a:tr h="1702650">
                <a:tc>
                  <a:txBody>
                    <a:bodyPr/>
                    <a:lstStyle/>
                    <a:p>
                      <a:pPr marL="0" lvl="0" indent="0" algn="l" rtl="0">
                        <a:spcBef>
                          <a:spcPts val="0"/>
                        </a:spcBef>
                        <a:spcAft>
                          <a:spcPts val="0"/>
                        </a:spcAft>
                        <a:buNone/>
                      </a:pPr>
                      <a:r>
                        <a:rPr lang="en" sz="1200" b="1"/>
                        <a:t>Outcome: </a:t>
                      </a:r>
                      <a:r>
                        <a:rPr lang="en" sz="1200"/>
                        <a:t>Debugging can be done early on with existing hardware, allowing the system to be tested before additional boards arrive, so design requirements can be met with confidence</a:t>
                      </a:r>
                      <a:endParaRPr sz="1200"/>
                    </a:p>
                  </a:txBody>
                  <a:tcPr marL="91425" marR="91425" marT="91425" marB="91425"/>
                </a:tc>
                <a:extLst>
                  <a:ext uri="{0D108BD9-81ED-4DB2-BD59-A6C34878D82A}">
                    <a16:rowId xmlns:a16="http://schemas.microsoft.com/office/drawing/2014/main" val="10002"/>
                  </a:ext>
                </a:extLst>
              </a:tr>
            </a:tbl>
          </a:graphicData>
        </a:graphic>
      </p:graphicFrame>
      <p:sp>
        <p:nvSpPr>
          <p:cNvPr id="496" name="Google Shape;496;p53"/>
          <p:cNvSpPr txBox="1"/>
          <p:nvPr/>
        </p:nvSpPr>
        <p:spPr>
          <a:xfrm>
            <a:off x="2635000" y="4432838"/>
            <a:ext cx="2349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Severity</a:t>
            </a:r>
            <a:endParaRPr sz="16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 Matrix for Risk ID 2 (Post-Mitigation)</a:t>
            </a:r>
            <a:endParaRPr/>
          </a:p>
        </p:txBody>
      </p:sp>
      <p:graphicFrame>
        <p:nvGraphicFramePr>
          <p:cNvPr id="502" name="Google Shape;502;p54"/>
          <p:cNvGraphicFramePr/>
          <p:nvPr/>
        </p:nvGraphicFramePr>
        <p:xfrm>
          <a:off x="311700" y="914588"/>
          <a:ext cx="6995900" cy="3594460"/>
        </p:xfrm>
        <a:graphic>
          <a:graphicData uri="http://schemas.openxmlformats.org/drawingml/2006/table">
            <a:tbl>
              <a:tblPr>
                <a:noFill/>
                <a:tableStyleId>{543D7239-3DDF-41B7-8C53-F2D600C7B973}</a:tableStyleId>
              </a:tblPr>
              <a:tblGrid>
                <a:gridCol w="1085900">
                  <a:extLst>
                    <a:ext uri="{9D8B030D-6E8A-4147-A177-3AD203B41FA5}">
                      <a16:colId xmlns:a16="http://schemas.microsoft.com/office/drawing/2014/main" val="20000"/>
                    </a:ext>
                  </a:extLst>
                </a:gridCol>
                <a:gridCol w="1182000">
                  <a:extLst>
                    <a:ext uri="{9D8B030D-6E8A-4147-A177-3AD203B41FA5}">
                      <a16:colId xmlns:a16="http://schemas.microsoft.com/office/drawing/2014/main" val="20001"/>
                    </a:ext>
                  </a:extLst>
                </a:gridCol>
                <a:gridCol w="1182000">
                  <a:extLst>
                    <a:ext uri="{9D8B030D-6E8A-4147-A177-3AD203B41FA5}">
                      <a16:colId xmlns:a16="http://schemas.microsoft.com/office/drawing/2014/main" val="20002"/>
                    </a:ext>
                  </a:extLst>
                </a:gridCol>
                <a:gridCol w="1182000">
                  <a:extLst>
                    <a:ext uri="{9D8B030D-6E8A-4147-A177-3AD203B41FA5}">
                      <a16:colId xmlns:a16="http://schemas.microsoft.com/office/drawing/2014/main" val="20003"/>
                    </a:ext>
                  </a:extLst>
                </a:gridCol>
                <a:gridCol w="1182000">
                  <a:extLst>
                    <a:ext uri="{9D8B030D-6E8A-4147-A177-3AD203B41FA5}">
                      <a16:colId xmlns:a16="http://schemas.microsoft.com/office/drawing/2014/main" val="20004"/>
                    </a:ext>
                  </a:extLst>
                </a:gridCol>
                <a:gridCol w="1182000">
                  <a:extLst>
                    <a:ext uri="{9D8B030D-6E8A-4147-A177-3AD203B41FA5}">
                      <a16:colId xmlns:a16="http://schemas.microsoft.com/office/drawing/2014/main" val="20005"/>
                    </a:ext>
                  </a:extLst>
                </a:gridCol>
              </a:tblGrid>
              <a:tr h="639650">
                <a:tc>
                  <a:txBody>
                    <a:bodyPr/>
                    <a:lstStyle/>
                    <a:p>
                      <a:pPr marL="0" lvl="0" indent="0" algn="ctr" rtl="0">
                        <a:spcBef>
                          <a:spcPts val="0"/>
                        </a:spcBef>
                        <a:spcAft>
                          <a:spcPts val="0"/>
                        </a:spcAft>
                        <a:buNone/>
                      </a:pPr>
                      <a:r>
                        <a:rPr lang="en"/>
                        <a:t>Almost Certain</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0"/>
                  </a:ext>
                </a:extLst>
              </a:tr>
              <a:tr h="639650">
                <a:tc>
                  <a:txBody>
                    <a:bodyPr/>
                    <a:lstStyle/>
                    <a:p>
                      <a:pPr marL="0" lvl="0" indent="0" algn="ctr" rtl="0">
                        <a:spcBef>
                          <a:spcPts val="0"/>
                        </a:spcBef>
                        <a:spcAft>
                          <a:spcPts val="0"/>
                        </a:spcAft>
                        <a:buNone/>
                      </a:pPr>
                      <a:r>
                        <a:rPr lang="en"/>
                        <a:t>Highly Likely</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b="1">
                          <a:solidFill>
                            <a:schemeClr val="dk1"/>
                          </a:solidFill>
                        </a:rPr>
                        <a:t>2</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en" b="1">
                          <a:solidFill>
                            <a:srgbClr val="666666"/>
                          </a:solidFill>
                        </a:rPr>
                        <a:t>          2      </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Clr>
                          <a:schemeClr val="dk1"/>
                        </a:buClr>
                        <a:buSzPts val="1100"/>
                        <a:buFont typeface="Arial"/>
                        <a:buNone/>
                      </a:pPr>
                      <a:r>
                        <a:rPr lang="en" b="1">
                          <a:solidFill>
                            <a:srgbClr val="666666"/>
                          </a:solidFill>
                        </a:rPr>
                        <a:t>    </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1"/>
                  </a:ext>
                </a:extLst>
              </a:tr>
              <a:tr h="639650">
                <a:tc>
                  <a:txBody>
                    <a:bodyPr/>
                    <a:lstStyle/>
                    <a:p>
                      <a:pPr marL="0" lvl="0" indent="0" algn="ctr" rtl="0">
                        <a:spcBef>
                          <a:spcPts val="0"/>
                        </a:spcBef>
                        <a:spcAft>
                          <a:spcPts val="0"/>
                        </a:spcAft>
                        <a:buNone/>
                      </a:pPr>
                      <a:r>
                        <a:rPr lang="en"/>
                        <a:t>Likely</a:t>
                      </a:r>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2"/>
                  </a:ext>
                </a:extLst>
              </a:tr>
              <a:tr h="639650">
                <a:tc>
                  <a:txBody>
                    <a:bodyPr/>
                    <a:lstStyle/>
                    <a:p>
                      <a:pPr marL="0" lvl="0" indent="0" algn="ctr" rtl="0">
                        <a:spcBef>
                          <a:spcPts val="0"/>
                        </a:spcBef>
                        <a:spcAft>
                          <a:spcPts val="0"/>
                        </a:spcAft>
                        <a:buNone/>
                      </a:pPr>
                      <a:r>
                        <a:rPr lang="en"/>
                        <a:t>Low Likelihood</a:t>
                      </a:r>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extLst>
                  <a:ext uri="{0D108BD9-81ED-4DB2-BD59-A6C34878D82A}">
                    <a16:rowId xmlns:a16="http://schemas.microsoft.com/office/drawing/2014/main" val="10003"/>
                  </a:ext>
                </a:extLst>
              </a:tr>
              <a:tr h="639650">
                <a:tc>
                  <a:txBody>
                    <a:bodyPr/>
                    <a:lstStyle/>
                    <a:p>
                      <a:pPr marL="0" lvl="0" indent="0" algn="ctr" rtl="0">
                        <a:spcBef>
                          <a:spcPts val="0"/>
                        </a:spcBef>
                        <a:spcAft>
                          <a:spcPts val="0"/>
                        </a:spcAft>
                        <a:buNone/>
                      </a:pPr>
                      <a:r>
                        <a:rPr lang="en"/>
                        <a:t>Extremely Improbable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b="1">
                        <a:solidFill>
                          <a:srgbClr val="666666"/>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r h="374050">
                <a:tc>
                  <a:txBody>
                    <a:bodyPr/>
                    <a:lstStyle/>
                    <a:p>
                      <a:pPr marL="0" lvl="0" indent="0" algn="ctr"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t>Minimal</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Minor</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Major</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Serious</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Catastrophic</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5"/>
                  </a:ext>
                </a:extLst>
              </a:tr>
            </a:tbl>
          </a:graphicData>
        </a:graphic>
      </p:graphicFrame>
      <p:sp>
        <p:nvSpPr>
          <p:cNvPr id="503" name="Google Shape;503;p54"/>
          <p:cNvSpPr txBox="1"/>
          <p:nvPr/>
        </p:nvSpPr>
        <p:spPr>
          <a:xfrm>
            <a:off x="2635000" y="4432838"/>
            <a:ext cx="2349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Severity</a:t>
            </a:r>
            <a:endParaRPr sz="1600"/>
          </a:p>
        </p:txBody>
      </p:sp>
      <p:sp>
        <p:nvSpPr>
          <p:cNvPr id="504" name="Google Shape;504;p54"/>
          <p:cNvSpPr txBox="1"/>
          <p:nvPr/>
        </p:nvSpPr>
        <p:spPr>
          <a:xfrm rot="-5400000">
            <a:off x="-1025050" y="2283825"/>
            <a:ext cx="2349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Likelihood</a:t>
            </a:r>
            <a:endParaRPr sz="1600"/>
          </a:p>
        </p:txBody>
      </p:sp>
      <p:sp>
        <p:nvSpPr>
          <p:cNvPr id="505" name="Google Shape;505;p54"/>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a:t>
            </a:r>
            <a:r>
              <a:rPr lang="en" sz="1000">
                <a:solidFill>
                  <a:schemeClr val="lt1"/>
                </a:solidFill>
              </a:rPr>
              <a:t>Risks</a:t>
            </a:r>
            <a:r>
              <a:rPr lang="en" sz="1000">
                <a:solidFill>
                  <a:srgbClr val="B7B7B7"/>
                </a:solidFill>
              </a:rPr>
              <a:t>      Verification &amp; Validation      Project Planning      References      Backup    </a:t>
            </a:r>
            <a:endParaRPr sz="1000">
              <a:highlight>
                <a:schemeClr val="lt1"/>
              </a:highlight>
            </a:endParaRPr>
          </a:p>
        </p:txBody>
      </p:sp>
      <p:sp>
        <p:nvSpPr>
          <p:cNvPr id="506" name="Google Shape;506;p54"/>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42</a:t>
            </a:fld>
            <a:endParaRPr/>
          </a:p>
        </p:txBody>
      </p:sp>
      <p:cxnSp>
        <p:nvCxnSpPr>
          <p:cNvPr id="507" name="Google Shape;507;p54"/>
          <p:cNvCxnSpPr/>
          <p:nvPr/>
        </p:nvCxnSpPr>
        <p:spPr>
          <a:xfrm rot="10800000">
            <a:off x="2109925" y="1876500"/>
            <a:ext cx="999600" cy="0"/>
          </a:xfrm>
          <a:prstGeom prst="straightConnector1">
            <a:avLst/>
          </a:prstGeom>
          <a:noFill/>
          <a:ln w="19050" cap="flat" cmpd="sng">
            <a:solidFill>
              <a:schemeClr val="dk2"/>
            </a:solidFill>
            <a:prstDash val="solid"/>
            <a:round/>
            <a:headEnd type="none" w="med" len="med"/>
            <a:tailEnd type="triangle" w="med" len="med"/>
          </a:ln>
        </p:spPr>
      </p:cxnSp>
      <p:graphicFrame>
        <p:nvGraphicFramePr>
          <p:cNvPr id="508" name="Google Shape;508;p54"/>
          <p:cNvGraphicFramePr/>
          <p:nvPr/>
        </p:nvGraphicFramePr>
        <p:xfrm>
          <a:off x="7381850" y="914600"/>
          <a:ext cx="1639300" cy="3594450"/>
        </p:xfrm>
        <a:graphic>
          <a:graphicData uri="http://schemas.openxmlformats.org/drawingml/2006/table">
            <a:tbl>
              <a:tblPr>
                <a:noFill/>
                <a:tableStyleId>{543D7239-3DDF-41B7-8C53-F2D600C7B973}</a:tableStyleId>
              </a:tblPr>
              <a:tblGrid>
                <a:gridCol w="1639300">
                  <a:extLst>
                    <a:ext uri="{9D8B030D-6E8A-4147-A177-3AD203B41FA5}">
                      <a16:colId xmlns:a16="http://schemas.microsoft.com/office/drawing/2014/main" val="20000"/>
                    </a:ext>
                  </a:extLst>
                </a:gridCol>
              </a:tblGrid>
              <a:tr h="916350">
                <a:tc>
                  <a:txBody>
                    <a:bodyPr/>
                    <a:lstStyle/>
                    <a:p>
                      <a:pPr marL="0" lvl="0" indent="0" algn="l" rtl="0">
                        <a:spcBef>
                          <a:spcPts val="0"/>
                        </a:spcBef>
                        <a:spcAft>
                          <a:spcPts val="0"/>
                        </a:spcAft>
                        <a:buNone/>
                      </a:pPr>
                      <a:r>
                        <a:rPr lang="en" sz="1200" b="1"/>
                        <a:t>Risk:</a:t>
                      </a:r>
                      <a:r>
                        <a:rPr lang="en" sz="1200"/>
                        <a:t> Temperature chamber at EnerSys cannot be used</a:t>
                      </a:r>
                      <a:endParaRPr sz="1200"/>
                    </a:p>
                  </a:txBody>
                  <a:tcPr marL="91425" marR="91425" marT="91425" marB="91425"/>
                </a:tc>
                <a:extLst>
                  <a:ext uri="{0D108BD9-81ED-4DB2-BD59-A6C34878D82A}">
                    <a16:rowId xmlns:a16="http://schemas.microsoft.com/office/drawing/2014/main" val="10000"/>
                  </a:ext>
                </a:extLst>
              </a:tr>
              <a:tr h="1148250">
                <a:tc>
                  <a:txBody>
                    <a:bodyPr/>
                    <a:lstStyle/>
                    <a:p>
                      <a:pPr marL="0" lvl="0" indent="0" algn="l" rtl="0">
                        <a:spcBef>
                          <a:spcPts val="0"/>
                        </a:spcBef>
                        <a:spcAft>
                          <a:spcPts val="0"/>
                        </a:spcAft>
                        <a:buNone/>
                      </a:pPr>
                      <a:r>
                        <a:rPr lang="en" sz="1200" b="1"/>
                        <a:t>Mitigation Strategy: </a:t>
                      </a:r>
                      <a:r>
                        <a:rPr lang="en" sz="1200">
                          <a:solidFill>
                            <a:schemeClr val="dk1"/>
                          </a:solidFill>
                        </a:rPr>
                        <a:t>Rent temperature chamber from Espec for nearly $1,000</a:t>
                      </a:r>
                      <a:endParaRPr sz="1200">
                        <a:solidFill>
                          <a:schemeClr val="dk1"/>
                        </a:solidFill>
                      </a:endParaRPr>
                    </a:p>
                  </a:txBody>
                  <a:tcPr marL="91425" marR="91425" marT="91425" marB="91425"/>
                </a:tc>
                <a:extLst>
                  <a:ext uri="{0D108BD9-81ED-4DB2-BD59-A6C34878D82A}">
                    <a16:rowId xmlns:a16="http://schemas.microsoft.com/office/drawing/2014/main" val="10001"/>
                  </a:ext>
                </a:extLst>
              </a:tr>
              <a:tr h="1529850">
                <a:tc>
                  <a:txBody>
                    <a:bodyPr/>
                    <a:lstStyle/>
                    <a:p>
                      <a:pPr marL="0" lvl="0" indent="0" algn="l" rtl="0">
                        <a:spcBef>
                          <a:spcPts val="0"/>
                        </a:spcBef>
                        <a:spcAft>
                          <a:spcPts val="0"/>
                        </a:spcAft>
                        <a:buNone/>
                      </a:pPr>
                      <a:r>
                        <a:rPr lang="en" sz="1200" b="1"/>
                        <a:t>Outcome: </a:t>
                      </a:r>
                      <a:r>
                        <a:rPr lang="en" sz="1200">
                          <a:solidFill>
                            <a:schemeClr val="dk1"/>
                          </a:solidFill>
                        </a:rPr>
                        <a:t>Major increase in project budget, but temperature range can be verified</a:t>
                      </a:r>
                      <a:endParaRPr sz="120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5"/>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 Matrix for Risk ID 3 (Post-Mitigation)</a:t>
            </a:r>
            <a:endParaRPr/>
          </a:p>
        </p:txBody>
      </p:sp>
      <p:graphicFrame>
        <p:nvGraphicFramePr>
          <p:cNvPr id="514" name="Google Shape;514;p55"/>
          <p:cNvGraphicFramePr/>
          <p:nvPr/>
        </p:nvGraphicFramePr>
        <p:xfrm>
          <a:off x="311700" y="914588"/>
          <a:ext cx="6995900" cy="3594460"/>
        </p:xfrm>
        <a:graphic>
          <a:graphicData uri="http://schemas.openxmlformats.org/drawingml/2006/table">
            <a:tbl>
              <a:tblPr>
                <a:noFill/>
                <a:tableStyleId>{543D7239-3DDF-41B7-8C53-F2D600C7B973}</a:tableStyleId>
              </a:tblPr>
              <a:tblGrid>
                <a:gridCol w="1085900">
                  <a:extLst>
                    <a:ext uri="{9D8B030D-6E8A-4147-A177-3AD203B41FA5}">
                      <a16:colId xmlns:a16="http://schemas.microsoft.com/office/drawing/2014/main" val="20000"/>
                    </a:ext>
                  </a:extLst>
                </a:gridCol>
                <a:gridCol w="1182000">
                  <a:extLst>
                    <a:ext uri="{9D8B030D-6E8A-4147-A177-3AD203B41FA5}">
                      <a16:colId xmlns:a16="http://schemas.microsoft.com/office/drawing/2014/main" val="20001"/>
                    </a:ext>
                  </a:extLst>
                </a:gridCol>
                <a:gridCol w="1182000">
                  <a:extLst>
                    <a:ext uri="{9D8B030D-6E8A-4147-A177-3AD203B41FA5}">
                      <a16:colId xmlns:a16="http://schemas.microsoft.com/office/drawing/2014/main" val="20002"/>
                    </a:ext>
                  </a:extLst>
                </a:gridCol>
                <a:gridCol w="1182000">
                  <a:extLst>
                    <a:ext uri="{9D8B030D-6E8A-4147-A177-3AD203B41FA5}">
                      <a16:colId xmlns:a16="http://schemas.microsoft.com/office/drawing/2014/main" val="20003"/>
                    </a:ext>
                  </a:extLst>
                </a:gridCol>
                <a:gridCol w="1182000">
                  <a:extLst>
                    <a:ext uri="{9D8B030D-6E8A-4147-A177-3AD203B41FA5}">
                      <a16:colId xmlns:a16="http://schemas.microsoft.com/office/drawing/2014/main" val="20004"/>
                    </a:ext>
                  </a:extLst>
                </a:gridCol>
                <a:gridCol w="1182000">
                  <a:extLst>
                    <a:ext uri="{9D8B030D-6E8A-4147-A177-3AD203B41FA5}">
                      <a16:colId xmlns:a16="http://schemas.microsoft.com/office/drawing/2014/main" val="20005"/>
                    </a:ext>
                  </a:extLst>
                </a:gridCol>
              </a:tblGrid>
              <a:tr h="639650">
                <a:tc>
                  <a:txBody>
                    <a:bodyPr/>
                    <a:lstStyle/>
                    <a:p>
                      <a:pPr marL="0" lvl="0" indent="0" algn="ctr" rtl="0">
                        <a:spcBef>
                          <a:spcPts val="0"/>
                        </a:spcBef>
                        <a:spcAft>
                          <a:spcPts val="0"/>
                        </a:spcAft>
                        <a:buNone/>
                      </a:pPr>
                      <a:r>
                        <a:rPr lang="en"/>
                        <a:t>Almost Certain</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0"/>
                  </a:ext>
                </a:extLst>
              </a:tr>
              <a:tr h="639650">
                <a:tc>
                  <a:txBody>
                    <a:bodyPr/>
                    <a:lstStyle/>
                    <a:p>
                      <a:pPr marL="0" lvl="0" indent="0" algn="ctr" rtl="0">
                        <a:spcBef>
                          <a:spcPts val="0"/>
                        </a:spcBef>
                        <a:spcAft>
                          <a:spcPts val="0"/>
                        </a:spcAft>
                        <a:buNone/>
                      </a:pPr>
                      <a:r>
                        <a:rPr lang="en"/>
                        <a:t>Highly Likely</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1"/>
                  </a:ext>
                </a:extLst>
              </a:tr>
              <a:tr h="639650">
                <a:tc>
                  <a:txBody>
                    <a:bodyPr/>
                    <a:lstStyle/>
                    <a:p>
                      <a:pPr marL="0" lvl="0" indent="0" algn="ctr" rtl="0">
                        <a:spcBef>
                          <a:spcPts val="0"/>
                        </a:spcBef>
                        <a:spcAft>
                          <a:spcPts val="0"/>
                        </a:spcAft>
                        <a:buNone/>
                      </a:pPr>
                      <a:r>
                        <a:rPr lang="en"/>
                        <a:t>Likely</a:t>
                      </a:r>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2"/>
                  </a:ext>
                </a:extLst>
              </a:tr>
              <a:tr h="639650">
                <a:tc>
                  <a:txBody>
                    <a:bodyPr/>
                    <a:lstStyle/>
                    <a:p>
                      <a:pPr marL="0" lvl="0" indent="0" algn="ctr" rtl="0">
                        <a:spcBef>
                          <a:spcPts val="0"/>
                        </a:spcBef>
                        <a:spcAft>
                          <a:spcPts val="0"/>
                        </a:spcAft>
                        <a:buNone/>
                      </a:pPr>
                      <a:r>
                        <a:rPr lang="en"/>
                        <a:t>Low Likelihood</a:t>
                      </a:r>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t>3</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b="1"/>
                    </a:p>
                    <a:p>
                      <a:pPr marL="0" lvl="0" indent="0" algn="ctr" rtl="0">
                        <a:spcBef>
                          <a:spcPts val="0"/>
                        </a:spcBef>
                        <a:spcAft>
                          <a:spcPts val="0"/>
                        </a:spcAft>
                        <a:buNone/>
                      </a:pPr>
                      <a:r>
                        <a:rPr lang="en" b="1"/>
                        <a:t>                </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en" b="1">
                          <a:solidFill>
                            <a:srgbClr val="666666"/>
                          </a:solidFill>
                        </a:rPr>
                        <a:t>            </a:t>
                      </a:r>
                      <a:endParaRPr b="1">
                        <a:solidFill>
                          <a:srgbClr val="666666"/>
                        </a:solidFill>
                      </a:endParaRPr>
                    </a:p>
                    <a:p>
                      <a:pPr marL="0" lvl="0" indent="0" algn="l" rtl="0">
                        <a:spcBef>
                          <a:spcPts val="0"/>
                        </a:spcBef>
                        <a:spcAft>
                          <a:spcPts val="0"/>
                        </a:spcAft>
                        <a:buClr>
                          <a:schemeClr val="dk1"/>
                        </a:buClr>
                        <a:buSzPts val="1100"/>
                        <a:buFont typeface="Arial"/>
                        <a:buNone/>
                      </a:pPr>
                      <a:endParaRPr b="1">
                        <a:solidFill>
                          <a:srgbClr val="666666"/>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r>
                        <a:rPr lang="en" b="1">
                          <a:solidFill>
                            <a:srgbClr val="666666"/>
                          </a:solidFill>
                        </a:rPr>
                        <a:t>3</a:t>
                      </a:r>
                      <a:endParaRPr b="1">
                        <a:solidFill>
                          <a:srgbClr val="666666"/>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extLst>
                  <a:ext uri="{0D108BD9-81ED-4DB2-BD59-A6C34878D82A}">
                    <a16:rowId xmlns:a16="http://schemas.microsoft.com/office/drawing/2014/main" val="10003"/>
                  </a:ext>
                </a:extLst>
              </a:tr>
              <a:tr h="639650">
                <a:tc>
                  <a:txBody>
                    <a:bodyPr/>
                    <a:lstStyle/>
                    <a:p>
                      <a:pPr marL="0" lvl="0" indent="0" algn="ctr" rtl="0">
                        <a:spcBef>
                          <a:spcPts val="0"/>
                        </a:spcBef>
                        <a:spcAft>
                          <a:spcPts val="0"/>
                        </a:spcAft>
                        <a:buNone/>
                      </a:pPr>
                      <a:r>
                        <a:rPr lang="en"/>
                        <a:t>Extremely Improbable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b="1">
                        <a:solidFill>
                          <a:srgbClr val="666666"/>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en" b="1">
                          <a:solidFill>
                            <a:srgbClr val="666666"/>
                          </a:solidFill>
                        </a:rPr>
                        <a:t>      </a:t>
                      </a:r>
                      <a:endParaRPr b="1">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r h="374050">
                <a:tc>
                  <a:txBody>
                    <a:bodyPr/>
                    <a:lstStyle/>
                    <a:p>
                      <a:pPr marL="0" lvl="0" indent="0" algn="ctr"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t>Minimal</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Minor</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Major</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Serious</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Catastrophic</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5"/>
                  </a:ext>
                </a:extLst>
              </a:tr>
            </a:tbl>
          </a:graphicData>
        </a:graphic>
      </p:graphicFrame>
      <p:sp>
        <p:nvSpPr>
          <p:cNvPr id="515" name="Google Shape;515;p55"/>
          <p:cNvSpPr txBox="1"/>
          <p:nvPr/>
        </p:nvSpPr>
        <p:spPr>
          <a:xfrm>
            <a:off x="2635000" y="4432838"/>
            <a:ext cx="2349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Severity</a:t>
            </a:r>
            <a:endParaRPr sz="1600"/>
          </a:p>
        </p:txBody>
      </p:sp>
      <p:sp>
        <p:nvSpPr>
          <p:cNvPr id="516" name="Google Shape;516;p55"/>
          <p:cNvSpPr txBox="1"/>
          <p:nvPr/>
        </p:nvSpPr>
        <p:spPr>
          <a:xfrm rot="-5400000">
            <a:off x="-1025050" y="2283825"/>
            <a:ext cx="2349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Likelihood</a:t>
            </a:r>
            <a:endParaRPr sz="1600"/>
          </a:p>
        </p:txBody>
      </p:sp>
      <p:sp>
        <p:nvSpPr>
          <p:cNvPr id="517" name="Google Shape;517;p55"/>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a:t>
            </a:r>
            <a:r>
              <a:rPr lang="en" sz="1000">
                <a:solidFill>
                  <a:schemeClr val="lt1"/>
                </a:solidFill>
              </a:rPr>
              <a:t>Risks</a:t>
            </a:r>
            <a:r>
              <a:rPr lang="en" sz="1000">
                <a:solidFill>
                  <a:srgbClr val="B7B7B7"/>
                </a:solidFill>
              </a:rPr>
              <a:t>      Verification &amp; Validation      Project Planning      References      Backup    </a:t>
            </a:r>
            <a:endParaRPr sz="1000">
              <a:highlight>
                <a:schemeClr val="lt1"/>
              </a:highlight>
            </a:endParaRPr>
          </a:p>
        </p:txBody>
      </p:sp>
      <p:sp>
        <p:nvSpPr>
          <p:cNvPr id="518" name="Google Shape;518;p55"/>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43</a:t>
            </a:fld>
            <a:endParaRPr/>
          </a:p>
        </p:txBody>
      </p:sp>
      <p:cxnSp>
        <p:nvCxnSpPr>
          <p:cNvPr id="519" name="Google Shape;519;p55"/>
          <p:cNvCxnSpPr/>
          <p:nvPr/>
        </p:nvCxnSpPr>
        <p:spPr>
          <a:xfrm rot="10800000">
            <a:off x="2182425" y="3150625"/>
            <a:ext cx="4380900" cy="0"/>
          </a:xfrm>
          <a:prstGeom prst="straightConnector1">
            <a:avLst/>
          </a:prstGeom>
          <a:noFill/>
          <a:ln w="19050" cap="flat" cmpd="sng">
            <a:solidFill>
              <a:schemeClr val="dk2"/>
            </a:solidFill>
            <a:prstDash val="solid"/>
            <a:round/>
            <a:headEnd type="none" w="med" len="med"/>
            <a:tailEnd type="triangle" w="med" len="med"/>
          </a:ln>
        </p:spPr>
      </p:cxnSp>
      <p:graphicFrame>
        <p:nvGraphicFramePr>
          <p:cNvPr id="520" name="Google Shape;520;p55"/>
          <p:cNvGraphicFramePr/>
          <p:nvPr/>
        </p:nvGraphicFramePr>
        <p:xfrm>
          <a:off x="7381850" y="914600"/>
          <a:ext cx="1639300" cy="3865625"/>
        </p:xfrm>
        <a:graphic>
          <a:graphicData uri="http://schemas.openxmlformats.org/drawingml/2006/table">
            <a:tbl>
              <a:tblPr>
                <a:noFill/>
                <a:tableStyleId>{543D7239-3DDF-41B7-8C53-F2D600C7B973}</a:tableStyleId>
              </a:tblPr>
              <a:tblGrid>
                <a:gridCol w="1639300">
                  <a:extLst>
                    <a:ext uri="{9D8B030D-6E8A-4147-A177-3AD203B41FA5}">
                      <a16:colId xmlns:a16="http://schemas.microsoft.com/office/drawing/2014/main" val="20000"/>
                    </a:ext>
                  </a:extLst>
                </a:gridCol>
              </a:tblGrid>
              <a:tr h="756725">
                <a:tc>
                  <a:txBody>
                    <a:bodyPr/>
                    <a:lstStyle/>
                    <a:p>
                      <a:pPr marL="0" lvl="0" indent="0" algn="l" rtl="0">
                        <a:spcBef>
                          <a:spcPts val="0"/>
                        </a:spcBef>
                        <a:spcAft>
                          <a:spcPts val="0"/>
                        </a:spcAft>
                        <a:buNone/>
                      </a:pPr>
                      <a:r>
                        <a:rPr lang="en" sz="1200" b="1"/>
                        <a:t>Risk:</a:t>
                      </a:r>
                      <a:r>
                        <a:rPr lang="en" sz="1200"/>
                        <a:t> Wireless communication failure</a:t>
                      </a:r>
                      <a:endParaRPr sz="1200"/>
                    </a:p>
                  </a:txBody>
                  <a:tcPr marL="91425" marR="91425" marT="91425" marB="91425"/>
                </a:tc>
                <a:extLst>
                  <a:ext uri="{0D108BD9-81ED-4DB2-BD59-A6C34878D82A}">
                    <a16:rowId xmlns:a16="http://schemas.microsoft.com/office/drawing/2014/main" val="10000"/>
                  </a:ext>
                </a:extLst>
              </a:tr>
              <a:tr h="1135100">
                <a:tc>
                  <a:txBody>
                    <a:bodyPr/>
                    <a:lstStyle/>
                    <a:p>
                      <a:pPr marL="0" lvl="0" indent="0" algn="l" rtl="0">
                        <a:spcBef>
                          <a:spcPts val="0"/>
                        </a:spcBef>
                        <a:spcAft>
                          <a:spcPts val="0"/>
                        </a:spcAft>
                        <a:buNone/>
                      </a:pPr>
                      <a:r>
                        <a:rPr lang="en" sz="1200" b="1"/>
                        <a:t>Mitigation Strategy: </a:t>
                      </a:r>
                      <a:endParaRPr sz="1200" b="1"/>
                    </a:p>
                    <a:p>
                      <a:pPr marL="0" lvl="0" indent="0" algn="l" rtl="0">
                        <a:spcBef>
                          <a:spcPts val="0"/>
                        </a:spcBef>
                        <a:spcAft>
                          <a:spcPts val="0"/>
                        </a:spcAft>
                        <a:buNone/>
                      </a:pPr>
                      <a:r>
                        <a:rPr lang="en" sz="1200"/>
                        <a:t>Store data to flash memory of in-box controller until communication is possible; increase signal power to blast through obstruction</a:t>
                      </a:r>
                      <a:endParaRPr sz="1200"/>
                    </a:p>
                  </a:txBody>
                  <a:tcPr marL="91425" marR="91425" marT="91425" marB="91425"/>
                </a:tc>
                <a:extLst>
                  <a:ext uri="{0D108BD9-81ED-4DB2-BD59-A6C34878D82A}">
                    <a16:rowId xmlns:a16="http://schemas.microsoft.com/office/drawing/2014/main" val="10001"/>
                  </a:ext>
                </a:extLst>
              </a:tr>
              <a:tr h="1430550">
                <a:tc>
                  <a:txBody>
                    <a:bodyPr/>
                    <a:lstStyle/>
                    <a:p>
                      <a:pPr marL="0" lvl="0" indent="0" algn="l" rtl="0">
                        <a:spcBef>
                          <a:spcPts val="0"/>
                        </a:spcBef>
                        <a:spcAft>
                          <a:spcPts val="0"/>
                        </a:spcAft>
                        <a:buNone/>
                      </a:pPr>
                      <a:r>
                        <a:rPr lang="en" sz="1200" b="1"/>
                        <a:t>Outcome: </a:t>
                      </a:r>
                      <a:r>
                        <a:rPr lang="en" sz="1200"/>
                        <a:t>Sensor measurements still accounted for and will be received once communication with on-site system is reestablished</a:t>
                      </a:r>
                      <a:endParaRPr sz="120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6"/>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 Matrix for Risk ID 4 (Post-Mitigation)</a:t>
            </a:r>
            <a:endParaRPr/>
          </a:p>
        </p:txBody>
      </p:sp>
      <p:graphicFrame>
        <p:nvGraphicFramePr>
          <p:cNvPr id="526" name="Google Shape;526;p56"/>
          <p:cNvGraphicFramePr/>
          <p:nvPr/>
        </p:nvGraphicFramePr>
        <p:xfrm>
          <a:off x="311700" y="914588"/>
          <a:ext cx="6995900" cy="3594460"/>
        </p:xfrm>
        <a:graphic>
          <a:graphicData uri="http://schemas.openxmlformats.org/drawingml/2006/table">
            <a:tbl>
              <a:tblPr>
                <a:noFill/>
                <a:tableStyleId>{543D7239-3DDF-41B7-8C53-F2D600C7B973}</a:tableStyleId>
              </a:tblPr>
              <a:tblGrid>
                <a:gridCol w="1085900">
                  <a:extLst>
                    <a:ext uri="{9D8B030D-6E8A-4147-A177-3AD203B41FA5}">
                      <a16:colId xmlns:a16="http://schemas.microsoft.com/office/drawing/2014/main" val="20000"/>
                    </a:ext>
                  </a:extLst>
                </a:gridCol>
                <a:gridCol w="1182000">
                  <a:extLst>
                    <a:ext uri="{9D8B030D-6E8A-4147-A177-3AD203B41FA5}">
                      <a16:colId xmlns:a16="http://schemas.microsoft.com/office/drawing/2014/main" val="20001"/>
                    </a:ext>
                  </a:extLst>
                </a:gridCol>
                <a:gridCol w="1182000">
                  <a:extLst>
                    <a:ext uri="{9D8B030D-6E8A-4147-A177-3AD203B41FA5}">
                      <a16:colId xmlns:a16="http://schemas.microsoft.com/office/drawing/2014/main" val="20002"/>
                    </a:ext>
                  </a:extLst>
                </a:gridCol>
                <a:gridCol w="1182000">
                  <a:extLst>
                    <a:ext uri="{9D8B030D-6E8A-4147-A177-3AD203B41FA5}">
                      <a16:colId xmlns:a16="http://schemas.microsoft.com/office/drawing/2014/main" val="20003"/>
                    </a:ext>
                  </a:extLst>
                </a:gridCol>
                <a:gridCol w="1182000">
                  <a:extLst>
                    <a:ext uri="{9D8B030D-6E8A-4147-A177-3AD203B41FA5}">
                      <a16:colId xmlns:a16="http://schemas.microsoft.com/office/drawing/2014/main" val="20004"/>
                    </a:ext>
                  </a:extLst>
                </a:gridCol>
                <a:gridCol w="1182000">
                  <a:extLst>
                    <a:ext uri="{9D8B030D-6E8A-4147-A177-3AD203B41FA5}">
                      <a16:colId xmlns:a16="http://schemas.microsoft.com/office/drawing/2014/main" val="20005"/>
                    </a:ext>
                  </a:extLst>
                </a:gridCol>
              </a:tblGrid>
              <a:tr h="639650">
                <a:tc>
                  <a:txBody>
                    <a:bodyPr/>
                    <a:lstStyle/>
                    <a:p>
                      <a:pPr marL="0" lvl="0" indent="0" algn="ctr" rtl="0">
                        <a:spcBef>
                          <a:spcPts val="0"/>
                        </a:spcBef>
                        <a:spcAft>
                          <a:spcPts val="0"/>
                        </a:spcAft>
                        <a:buNone/>
                      </a:pPr>
                      <a:r>
                        <a:rPr lang="en"/>
                        <a:t>Almost Certain</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0"/>
                  </a:ext>
                </a:extLst>
              </a:tr>
              <a:tr h="639650">
                <a:tc>
                  <a:txBody>
                    <a:bodyPr/>
                    <a:lstStyle/>
                    <a:p>
                      <a:pPr marL="0" lvl="0" indent="0" algn="ctr" rtl="0">
                        <a:spcBef>
                          <a:spcPts val="0"/>
                        </a:spcBef>
                        <a:spcAft>
                          <a:spcPts val="0"/>
                        </a:spcAft>
                        <a:buNone/>
                      </a:pPr>
                      <a:r>
                        <a:rPr lang="en"/>
                        <a:t>Highly Likely</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Clr>
                          <a:schemeClr val="dk1"/>
                        </a:buClr>
                        <a:buSzPts val="1100"/>
                        <a:buFont typeface="Arial"/>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1"/>
                  </a:ext>
                </a:extLst>
              </a:tr>
              <a:tr h="639650">
                <a:tc>
                  <a:txBody>
                    <a:bodyPr/>
                    <a:lstStyle/>
                    <a:p>
                      <a:pPr marL="0" lvl="0" indent="0" algn="ctr" rtl="0">
                        <a:spcBef>
                          <a:spcPts val="0"/>
                        </a:spcBef>
                        <a:spcAft>
                          <a:spcPts val="0"/>
                        </a:spcAft>
                        <a:buNone/>
                      </a:pPr>
                      <a:r>
                        <a:rPr lang="en"/>
                        <a:t>Likely</a:t>
                      </a:r>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Clr>
                          <a:schemeClr val="dk1"/>
                        </a:buClr>
                        <a:buSzPts val="1100"/>
                        <a:buFont typeface="Arial"/>
                        <a:buNone/>
                      </a:pPr>
                      <a:r>
                        <a:rPr lang="en" b="1">
                          <a:solidFill>
                            <a:srgbClr val="666666"/>
                          </a:solidFill>
                        </a:rPr>
                        <a:t>4</a:t>
                      </a:r>
                      <a:endParaRPr b="1">
                        <a:solidFill>
                          <a:srgbClr val="666666"/>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2"/>
                  </a:ext>
                </a:extLst>
              </a:tr>
              <a:tr h="639650">
                <a:tc>
                  <a:txBody>
                    <a:bodyPr/>
                    <a:lstStyle/>
                    <a:p>
                      <a:pPr marL="0" lvl="0" indent="0" algn="ctr" rtl="0">
                        <a:spcBef>
                          <a:spcPts val="0"/>
                        </a:spcBef>
                        <a:spcAft>
                          <a:spcPts val="0"/>
                        </a:spcAft>
                        <a:buNone/>
                      </a:pPr>
                      <a:r>
                        <a:rPr lang="en"/>
                        <a:t>Low Likelihood</a:t>
                      </a:r>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extLst>
                  <a:ext uri="{0D108BD9-81ED-4DB2-BD59-A6C34878D82A}">
                    <a16:rowId xmlns:a16="http://schemas.microsoft.com/office/drawing/2014/main" val="10003"/>
                  </a:ext>
                </a:extLst>
              </a:tr>
              <a:tr h="639650">
                <a:tc>
                  <a:txBody>
                    <a:bodyPr/>
                    <a:lstStyle/>
                    <a:p>
                      <a:pPr marL="0" lvl="0" indent="0" algn="ctr" rtl="0">
                        <a:spcBef>
                          <a:spcPts val="0"/>
                        </a:spcBef>
                        <a:spcAft>
                          <a:spcPts val="0"/>
                        </a:spcAft>
                        <a:buNone/>
                      </a:pPr>
                      <a:r>
                        <a:rPr lang="en"/>
                        <a:t>Extremely Improbable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chemeClr val="dk1"/>
                          </a:solidFill>
                        </a:rPr>
                        <a:t>4</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 b="1"/>
                        <a:t>            </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b="1">
                        <a:solidFill>
                          <a:srgbClr val="666666"/>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r h="374050">
                <a:tc>
                  <a:txBody>
                    <a:bodyPr/>
                    <a:lstStyle/>
                    <a:p>
                      <a:pPr marL="0" lvl="0" indent="0" algn="ctr"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t>Minimal</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Minor</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Major</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Serious</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Catastrophic</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5"/>
                  </a:ext>
                </a:extLst>
              </a:tr>
            </a:tbl>
          </a:graphicData>
        </a:graphic>
      </p:graphicFrame>
      <p:sp>
        <p:nvSpPr>
          <p:cNvPr id="527" name="Google Shape;527;p56"/>
          <p:cNvSpPr txBox="1"/>
          <p:nvPr/>
        </p:nvSpPr>
        <p:spPr>
          <a:xfrm>
            <a:off x="2635000" y="4432838"/>
            <a:ext cx="2349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Severity</a:t>
            </a:r>
            <a:endParaRPr sz="1600"/>
          </a:p>
        </p:txBody>
      </p:sp>
      <p:sp>
        <p:nvSpPr>
          <p:cNvPr id="528" name="Google Shape;528;p56"/>
          <p:cNvSpPr txBox="1"/>
          <p:nvPr/>
        </p:nvSpPr>
        <p:spPr>
          <a:xfrm rot="-5400000">
            <a:off x="-1025050" y="2283825"/>
            <a:ext cx="2349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Likelihood</a:t>
            </a:r>
            <a:endParaRPr sz="1600"/>
          </a:p>
        </p:txBody>
      </p:sp>
      <p:sp>
        <p:nvSpPr>
          <p:cNvPr id="529" name="Google Shape;529;p56"/>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a:t>
            </a:r>
            <a:r>
              <a:rPr lang="en" sz="1000">
                <a:solidFill>
                  <a:schemeClr val="lt1"/>
                </a:solidFill>
              </a:rPr>
              <a:t>Risks</a:t>
            </a:r>
            <a:r>
              <a:rPr lang="en" sz="1000">
                <a:solidFill>
                  <a:srgbClr val="B7B7B7"/>
                </a:solidFill>
              </a:rPr>
              <a:t>      Verification &amp; Validation      Project Planning      References      Backup    </a:t>
            </a:r>
            <a:endParaRPr sz="1000">
              <a:highlight>
                <a:schemeClr val="lt1"/>
              </a:highlight>
            </a:endParaRPr>
          </a:p>
        </p:txBody>
      </p:sp>
      <p:sp>
        <p:nvSpPr>
          <p:cNvPr id="530" name="Google Shape;530;p56"/>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44</a:t>
            </a:fld>
            <a:endParaRPr/>
          </a:p>
        </p:txBody>
      </p:sp>
      <p:cxnSp>
        <p:nvCxnSpPr>
          <p:cNvPr id="531" name="Google Shape;531;p56"/>
          <p:cNvCxnSpPr/>
          <p:nvPr/>
        </p:nvCxnSpPr>
        <p:spPr>
          <a:xfrm flipH="1">
            <a:off x="2157150" y="2559150"/>
            <a:ext cx="4436100" cy="1180800"/>
          </a:xfrm>
          <a:prstGeom prst="straightConnector1">
            <a:avLst/>
          </a:prstGeom>
          <a:noFill/>
          <a:ln w="19050" cap="flat" cmpd="sng">
            <a:solidFill>
              <a:schemeClr val="dk2"/>
            </a:solidFill>
            <a:prstDash val="solid"/>
            <a:round/>
            <a:headEnd type="none" w="med" len="med"/>
            <a:tailEnd type="triangle" w="med" len="med"/>
          </a:ln>
        </p:spPr>
      </p:cxnSp>
      <p:graphicFrame>
        <p:nvGraphicFramePr>
          <p:cNvPr id="532" name="Google Shape;532;p56"/>
          <p:cNvGraphicFramePr/>
          <p:nvPr/>
        </p:nvGraphicFramePr>
        <p:xfrm>
          <a:off x="7381850" y="914600"/>
          <a:ext cx="1639300" cy="3840390"/>
        </p:xfrm>
        <a:graphic>
          <a:graphicData uri="http://schemas.openxmlformats.org/drawingml/2006/table">
            <a:tbl>
              <a:tblPr>
                <a:noFill/>
                <a:tableStyleId>{543D7239-3DDF-41B7-8C53-F2D600C7B973}</a:tableStyleId>
              </a:tblPr>
              <a:tblGrid>
                <a:gridCol w="1639300">
                  <a:extLst>
                    <a:ext uri="{9D8B030D-6E8A-4147-A177-3AD203B41FA5}">
                      <a16:colId xmlns:a16="http://schemas.microsoft.com/office/drawing/2014/main" val="20000"/>
                    </a:ext>
                  </a:extLst>
                </a:gridCol>
              </a:tblGrid>
              <a:tr h="504600">
                <a:tc>
                  <a:txBody>
                    <a:bodyPr/>
                    <a:lstStyle/>
                    <a:p>
                      <a:pPr marL="0" lvl="0" indent="0" algn="l" rtl="0">
                        <a:spcBef>
                          <a:spcPts val="0"/>
                        </a:spcBef>
                        <a:spcAft>
                          <a:spcPts val="0"/>
                        </a:spcAft>
                        <a:buNone/>
                      </a:pPr>
                      <a:r>
                        <a:rPr lang="en" sz="1200" b="1"/>
                        <a:t>Risk:</a:t>
                      </a:r>
                      <a:r>
                        <a:rPr lang="en" sz="1200"/>
                        <a:t> External battery failure</a:t>
                      </a:r>
                      <a:endParaRPr sz="1200"/>
                    </a:p>
                  </a:txBody>
                  <a:tcPr marL="91425" marR="91425" marT="91425" marB="91425"/>
                </a:tc>
                <a:extLst>
                  <a:ext uri="{0D108BD9-81ED-4DB2-BD59-A6C34878D82A}">
                    <a16:rowId xmlns:a16="http://schemas.microsoft.com/office/drawing/2014/main" val="10000"/>
                  </a:ext>
                </a:extLst>
              </a:tr>
              <a:tr h="1936025">
                <a:tc>
                  <a:txBody>
                    <a:bodyPr/>
                    <a:lstStyle/>
                    <a:p>
                      <a:pPr marL="0" lvl="0" indent="0" algn="l" rtl="0">
                        <a:spcBef>
                          <a:spcPts val="0"/>
                        </a:spcBef>
                        <a:spcAft>
                          <a:spcPts val="0"/>
                        </a:spcAft>
                        <a:buNone/>
                      </a:pPr>
                      <a:r>
                        <a:rPr lang="en" sz="1200" b="1"/>
                        <a:t>Mitigation Strategy:</a:t>
                      </a:r>
                      <a:endParaRPr sz="1200" b="1"/>
                    </a:p>
                    <a:p>
                      <a:pPr marL="171450" lvl="0" indent="-133350" algn="l" rtl="0">
                        <a:spcBef>
                          <a:spcPts val="0"/>
                        </a:spcBef>
                        <a:spcAft>
                          <a:spcPts val="0"/>
                        </a:spcAft>
                        <a:buClr>
                          <a:schemeClr val="dk1"/>
                        </a:buClr>
                        <a:buSzPts val="1200"/>
                        <a:buChar char="●"/>
                      </a:pPr>
                      <a:r>
                        <a:rPr lang="en" sz="1200">
                          <a:solidFill>
                            <a:schemeClr val="dk1"/>
                          </a:solidFill>
                        </a:rPr>
                        <a:t>Test battery prior to integration to ensure that discharge curve is as expected</a:t>
                      </a:r>
                      <a:endParaRPr sz="1200">
                        <a:solidFill>
                          <a:schemeClr val="dk1"/>
                        </a:solidFill>
                      </a:endParaRPr>
                    </a:p>
                    <a:p>
                      <a:pPr marL="171450" lvl="0" indent="-133350" algn="l" rtl="0">
                        <a:spcBef>
                          <a:spcPts val="0"/>
                        </a:spcBef>
                        <a:spcAft>
                          <a:spcPts val="0"/>
                        </a:spcAft>
                        <a:buClr>
                          <a:schemeClr val="dk1"/>
                        </a:buClr>
                        <a:buSzPts val="1200"/>
                        <a:buChar char="●"/>
                      </a:pPr>
                      <a:r>
                        <a:rPr lang="en" sz="1200">
                          <a:solidFill>
                            <a:schemeClr val="dk1"/>
                          </a:solidFill>
                        </a:rPr>
                        <a:t>Include safety factor of 2</a:t>
                      </a:r>
                      <a:endParaRPr sz="1200">
                        <a:solidFill>
                          <a:schemeClr val="dk1"/>
                        </a:solidFill>
                      </a:endParaRPr>
                    </a:p>
                    <a:p>
                      <a:pPr marL="171450" lvl="0" indent="-133350" algn="l" rtl="0">
                        <a:spcBef>
                          <a:spcPts val="0"/>
                        </a:spcBef>
                        <a:spcAft>
                          <a:spcPts val="0"/>
                        </a:spcAft>
                        <a:buClr>
                          <a:schemeClr val="dk1"/>
                        </a:buClr>
                        <a:buSzPts val="1200"/>
                        <a:buChar char="●"/>
                      </a:pPr>
                      <a:r>
                        <a:rPr lang="en" sz="1200">
                          <a:solidFill>
                            <a:schemeClr val="dk1"/>
                          </a:solidFill>
                        </a:rPr>
                        <a:t>Include a backup battery</a:t>
                      </a:r>
                      <a:endParaRPr sz="1200"/>
                    </a:p>
                  </a:txBody>
                  <a:tcPr marL="91425" marR="91425" marT="91425" marB="91425"/>
                </a:tc>
                <a:extLst>
                  <a:ext uri="{0D108BD9-81ED-4DB2-BD59-A6C34878D82A}">
                    <a16:rowId xmlns:a16="http://schemas.microsoft.com/office/drawing/2014/main" val="10001"/>
                  </a:ext>
                </a:extLst>
              </a:tr>
              <a:tr h="1097525">
                <a:tc>
                  <a:txBody>
                    <a:bodyPr/>
                    <a:lstStyle/>
                    <a:p>
                      <a:pPr marL="0" lvl="0" indent="0" algn="l" rtl="0">
                        <a:spcBef>
                          <a:spcPts val="0"/>
                        </a:spcBef>
                        <a:spcAft>
                          <a:spcPts val="0"/>
                        </a:spcAft>
                        <a:buNone/>
                      </a:pPr>
                      <a:r>
                        <a:rPr lang="en" sz="1200" b="1"/>
                        <a:t>Outcome: </a:t>
                      </a:r>
                      <a:r>
                        <a:rPr lang="en" sz="1200"/>
                        <a:t>Reduced likelihood as battery is truly larger than needed, and reduced severity as there is a backup</a:t>
                      </a:r>
                      <a:endParaRPr sz="120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57"/>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 Matrix for Risk ID 5 (Post-Mitigation)</a:t>
            </a:r>
            <a:endParaRPr/>
          </a:p>
        </p:txBody>
      </p:sp>
      <p:graphicFrame>
        <p:nvGraphicFramePr>
          <p:cNvPr id="538" name="Google Shape;538;p57"/>
          <p:cNvGraphicFramePr/>
          <p:nvPr/>
        </p:nvGraphicFramePr>
        <p:xfrm>
          <a:off x="311700" y="914588"/>
          <a:ext cx="6995900" cy="3594460"/>
        </p:xfrm>
        <a:graphic>
          <a:graphicData uri="http://schemas.openxmlformats.org/drawingml/2006/table">
            <a:tbl>
              <a:tblPr>
                <a:noFill/>
                <a:tableStyleId>{543D7239-3DDF-41B7-8C53-F2D600C7B973}</a:tableStyleId>
              </a:tblPr>
              <a:tblGrid>
                <a:gridCol w="1085900">
                  <a:extLst>
                    <a:ext uri="{9D8B030D-6E8A-4147-A177-3AD203B41FA5}">
                      <a16:colId xmlns:a16="http://schemas.microsoft.com/office/drawing/2014/main" val="20000"/>
                    </a:ext>
                  </a:extLst>
                </a:gridCol>
                <a:gridCol w="1182000">
                  <a:extLst>
                    <a:ext uri="{9D8B030D-6E8A-4147-A177-3AD203B41FA5}">
                      <a16:colId xmlns:a16="http://schemas.microsoft.com/office/drawing/2014/main" val="20001"/>
                    </a:ext>
                  </a:extLst>
                </a:gridCol>
                <a:gridCol w="1182000">
                  <a:extLst>
                    <a:ext uri="{9D8B030D-6E8A-4147-A177-3AD203B41FA5}">
                      <a16:colId xmlns:a16="http://schemas.microsoft.com/office/drawing/2014/main" val="20002"/>
                    </a:ext>
                  </a:extLst>
                </a:gridCol>
                <a:gridCol w="1182000">
                  <a:extLst>
                    <a:ext uri="{9D8B030D-6E8A-4147-A177-3AD203B41FA5}">
                      <a16:colId xmlns:a16="http://schemas.microsoft.com/office/drawing/2014/main" val="20003"/>
                    </a:ext>
                  </a:extLst>
                </a:gridCol>
                <a:gridCol w="1182000">
                  <a:extLst>
                    <a:ext uri="{9D8B030D-6E8A-4147-A177-3AD203B41FA5}">
                      <a16:colId xmlns:a16="http://schemas.microsoft.com/office/drawing/2014/main" val="20004"/>
                    </a:ext>
                  </a:extLst>
                </a:gridCol>
                <a:gridCol w="1182000">
                  <a:extLst>
                    <a:ext uri="{9D8B030D-6E8A-4147-A177-3AD203B41FA5}">
                      <a16:colId xmlns:a16="http://schemas.microsoft.com/office/drawing/2014/main" val="20005"/>
                    </a:ext>
                  </a:extLst>
                </a:gridCol>
              </a:tblGrid>
              <a:tr h="639650">
                <a:tc>
                  <a:txBody>
                    <a:bodyPr/>
                    <a:lstStyle/>
                    <a:p>
                      <a:pPr marL="0" lvl="0" indent="0" algn="ctr" rtl="0">
                        <a:spcBef>
                          <a:spcPts val="0"/>
                        </a:spcBef>
                        <a:spcAft>
                          <a:spcPts val="0"/>
                        </a:spcAft>
                        <a:buNone/>
                      </a:pPr>
                      <a:r>
                        <a:rPr lang="en"/>
                        <a:t>Almost Certain</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0"/>
                  </a:ext>
                </a:extLst>
              </a:tr>
              <a:tr h="639650">
                <a:tc>
                  <a:txBody>
                    <a:bodyPr/>
                    <a:lstStyle/>
                    <a:p>
                      <a:pPr marL="0" lvl="0" indent="0" algn="ctr" rtl="0">
                        <a:spcBef>
                          <a:spcPts val="0"/>
                        </a:spcBef>
                        <a:spcAft>
                          <a:spcPts val="0"/>
                        </a:spcAft>
                        <a:buNone/>
                      </a:pPr>
                      <a:r>
                        <a:rPr lang="en"/>
                        <a:t>Highly Likely</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Clr>
                          <a:schemeClr val="dk1"/>
                        </a:buClr>
                        <a:buSzPts val="1100"/>
                        <a:buFont typeface="Arial"/>
                        <a:buNone/>
                      </a:pPr>
                      <a:r>
                        <a:rPr lang="en" b="1">
                          <a:solidFill>
                            <a:srgbClr val="666666"/>
                          </a:solidFill>
                        </a:rPr>
                        <a:t>5</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1"/>
                  </a:ext>
                </a:extLst>
              </a:tr>
              <a:tr h="639650">
                <a:tc>
                  <a:txBody>
                    <a:bodyPr/>
                    <a:lstStyle/>
                    <a:p>
                      <a:pPr marL="0" lvl="0" indent="0" algn="ctr" rtl="0">
                        <a:spcBef>
                          <a:spcPts val="0"/>
                        </a:spcBef>
                        <a:spcAft>
                          <a:spcPts val="0"/>
                        </a:spcAft>
                        <a:buNone/>
                      </a:pPr>
                      <a:r>
                        <a:rPr lang="en"/>
                        <a:t>Likely</a:t>
                      </a:r>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2"/>
                  </a:ext>
                </a:extLst>
              </a:tr>
              <a:tr h="639650">
                <a:tc>
                  <a:txBody>
                    <a:bodyPr/>
                    <a:lstStyle/>
                    <a:p>
                      <a:pPr marL="0" lvl="0" indent="0" algn="ctr" rtl="0">
                        <a:spcBef>
                          <a:spcPts val="0"/>
                        </a:spcBef>
                        <a:spcAft>
                          <a:spcPts val="0"/>
                        </a:spcAft>
                        <a:buNone/>
                      </a:pPr>
                      <a:r>
                        <a:rPr lang="en"/>
                        <a:t>Low Likelihood</a:t>
                      </a:r>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extLst>
                  <a:ext uri="{0D108BD9-81ED-4DB2-BD59-A6C34878D82A}">
                    <a16:rowId xmlns:a16="http://schemas.microsoft.com/office/drawing/2014/main" val="10003"/>
                  </a:ext>
                </a:extLst>
              </a:tr>
              <a:tr h="639650">
                <a:tc>
                  <a:txBody>
                    <a:bodyPr/>
                    <a:lstStyle/>
                    <a:p>
                      <a:pPr marL="0" lvl="0" indent="0" algn="ctr" rtl="0">
                        <a:spcBef>
                          <a:spcPts val="0"/>
                        </a:spcBef>
                        <a:spcAft>
                          <a:spcPts val="0"/>
                        </a:spcAft>
                        <a:buNone/>
                      </a:pPr>
                      <a:r>
                        <a:rPr lang="en"/>
                        <a:t>Extremely Improbable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b="1">
                        <a:solidFill>
                          <a:srgbClr val="666666"/>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en" b="1">
                          <a:solidFill>
                            <a:schemeClr val="dk1"/>
                          </a:solidFill>
                        </a:rPr>
                        <a:t>5</a:t>
                      </a:r>
                      <a:endParaRPr b="1">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r h="374050">
                <a:tc>
                  <a:txBody>
                    <a:bodyPr/>
                    <a:lstStyle/>
                    <a:p>
                      <a:pPr marL="0" lvl="0" indent="0" algn="ctr"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t>Minimal</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Minor</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Major</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Serious</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Catastrophic</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5"/>
                  </a:ext>
                </a:extLst>
              </a:tr>
            </a:tbl>
          </a:graphicData>
        </a:graphic>
      </p:graphicFrame>
      <p:sp>
        <p:nvSpPr>
          <p:cNvPr id="539" name="Google Shape;539;p57"/>
          <p:cNvSpPr txBox="1"/>
          <p:nvPr/>
        </p:nvSpPr>
        <p:spPr>
          <a:xfrm>
            <a:off x="2635000" y="4432838"/>
            <a:ext cx="2349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Severity</a:t>
            </a:r>
            <a:endParaRPr sz="1600"/>
          </a:p>
        </p:txBody>
      </p:sp>
      <p:sp>
        <p:nvSpPr>
          <p:cNvPr id="540" name="Google Shape;540;p57"/>
          <p:cNvSpPr txBox="1"/>
          <p:nvPr/>
        </p:nvSpPr>
        <p:spPr>
          <a:xfrm rot="-5400000">
            <a:off x="-1025050" y="2283825"/>
            <a:ext cx="2349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Likelihood</a:t>
            </a:r>
            <a:endParaRPr sz="1600"/>
          </a:p>
        </p:txBody>
      </p:sp>
      <p:sp>
        <p:nvSpPr>
          <p:cNvPr id="541" name="Google Shape;541;p57"/>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a:t>
            </a:r>
            <a:r>
              <a:rPr lang="en" sz="1000">
                <a:solidFill>
                  <a:schemeClr val="lt1"/>
                </a:solidFill>
              </a:rPr>
              <a:t>Risks</a:t>
            </a:r>
            <a:r>
              <a:rPr lang="en" sz="1000">
                <a:solidFill>
                  <a:srgbClr val="B7B7B7"/>
                </a:solidFill>
              </a:rPr>
              <a:t>      Verification &amp; Validation      Project Planning      References      Backup    </a:t>
            </a:r>
            <a:endParaRPr sz="1000">
              <a:highlight>
                <a:schemeClr val="lt1"/>
              </a:highlight>
            </a:endParaRPr>
          </a:p>
        </p:txBody>
      </p:sp>
      <p:sp>
        <p:nvSpPr>
          <p:cNvPr id="542" name="Google Shape;542;p57"/>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45</a:t>
            </a:fld>
            <a:endParaRPr/>
          </a:p>
        </p:txBody>
      </p:sp>
      <p:cxnSp>
        <p:nvCxnSpPr>
          <p:cNvPr id="543" name="Google Shape;543;p57"/>
          <p:cNvCxnSpPr/>
          <p:nvPr/>
        </p:nvCxnSpPr>
        <p:spPr>
          <a:xfrm>
            <a:off x="6712800" y="2004350"/>
            <a:ext cx="0" cy="1666800"/>
          </a:xfrm>
          <a:prstGeom prst="straightConnector1">
            <a:avLst/>
          </a:prstGeom>
          <a:noFill/>
          <a:ln w="19050" cap="flat" cmpd="sng">
            <a:solidFill>
              <a:schemeClr val="dk2"/>
            </a:solidFill>
            <a:prstDash val="solid"/>
            <a:round/>
            <a:headEnd type="none" w="med" len="med"/>
            <a:tailEnd type="triangle" w="med" len="med"/>
          </a:ln>
        </p:spPr>
      </p:cxnSp>
      <p:graphicFrame>
        <p:nvGraphicFramePr>
          <p:cNvPr id="544" name="Google Shape;544;p57"/>
          <p:cNvGraphicFramePr/>
          <p:nvPr/>
        </p:nvGraphicFramePr>
        <p:xfrm>
          <a:off x="7381850" y="914600"/>
          <a:ext cx="1639300" cy="3594450"/>
        </p:xfrm>
        <a:graphic>
          <a:graphicData uri="http://schemas.openxmlformats.org/drawingml/2006/table">
            <a:tbl>
              <a:tblPr>
                <a:noFill/>
                <a:tableStyleId>{543D7239-3DDF-41B7-8C53-F2D600C7B973}</a:tableStyleId>
              </a:tblPr>
              <a:tblGrid>
                <a:gridCol w="1639300">
                  <a:extLst>
                    <a:ext uri="{9D8B030D-6E8A-4147-A177-3AD203B41FA5}">
                      <a16:colId xmlns:a16="http://schemas.microsoft.com/office/drawing/2014/main" val="20000"/>
                    </a:ext>
                  </a:extLst>
                </a:gridCol>
              </a:tblGrid>
              <a:tr h="611450">
                <a:tc>
                  <a:txBody>
                    <a:bodyPr/>
                    <a:lstStyle/>
                    <a:p>
                      <a:pPr marL="0" lvl="0" indent="0" algn="l" rtl="0">
                        <a:spcBef>
                          <a:spcPts val="0"/>
                        </a:spcBef>
                        <a:spcAft>
                          <a:spcPts val="0"/>
                        </a:spcAft>
                        <a:buNone/>
                      </a:pPr>
                      <a:r>
                        <a:rPr lang="en" sz="1200" b="1"/>
                        <a:t>Risk:</a:t>
                      </a:r>
                      <a:r>
                        <a:rPr lang="en" sz="1200"/>
                        <a:t> Computer interface failure </a:t>
                      </a:r>
                      <a:endParaRPr sz="1200"/>
                    </a:p>
                  </a:txBody>
                  <a:tcPr marL="91425" marR="91425" marT="91425" marB="91425"/>
                </a:tc>
                <a:extLst>
                  <a:ext uri="{0D108BD9-81ED-4DB2-BD59-A6C34878D82A}">
                    <a16:rowId xmlns:a16="http://schemas.microsoft.com/office/drawing/2014/main" val="10000"/>
                  </a:ext>
                </a:extLst>
              </a:tr>
              <a:tr h="1472400">
                <a:tc>
                  <a:txBody>
                    <a:bodyPr/>
                    <a:lstStyle/>
                    <a:p>
                      <a:pPr marL="0" lvl="0" indent="0" algn="l" rtl="0">
                        <a:spcBef>
                          <a:spcPts val="0"/>
                        </a:spcBef>
                        <a:spcAft>
                          <a:spcPts val="0"/>
                        </a:spcAft>
                        <a:buNone/>
                      </a:pPr>
                      <a:r>
                        <a:rPr lang="en" sz="1200" b="1"/>
                        <a:t>Mitigation Strategy: </a:t>
                      </a:r>
                      <a:r>
                        <a:rPr lang="en" sz="1200">
                          <a:solidFill>
                            <a:schemeClr val="dk1"/>
                          </a:solidFill>
                        </a:rPr>
                        <a:t>Ensure computer is constantly plugged in/charging and that sleep mode has been disabled</a:t>
                      </a:r>
                      <a:endParaRPr sz="1200">
                        <a:solidFill>
                          <a:schemeClr val="dk1"/>
                        </a:solidFill>
                      </a:endParaRPr>
                    </a:p>
                  </a:txBody>
                  <a:tcPr marL="91425" marR="91425" marT="91425" marB="91425"/>
                </a:tc>
                <a:extLst>
                  <a:ext uri="{0D108BD9-81ED-4DB2-BD59-A6C34878D82A}">
                    <a16:rowId xmlns:a16="http://schemas.microsoft.com/office/drawing/2014/main" val="10001"/>
                  </a:ext>
                </a:extLst>
              </a:tr>
              <a:tr h="1510600">
                <a:tc>
                  <a:txBody>
                    <a:bodyPr/>
                    <a:lstStyle/>
                    <a:p>
                      <a:pPr marL="0" lvl="0" indent="0" algn="l" rtl="0">
                        <a:spcBef>
                          <a:spcPts val="0"/>
                        </a:spcBef>
                        <a:spcAft>
                          <a:spcPts val="0"/>
                        </a:spcAft>
                        <a:buNone/>
                      </a:pPr>
                      <a:r>
                        <a:rPr lang="en" sz="1200" b="1"/>
                        <a:t>Outcome: </a:t>
                      </a:r>
                      <a:r>
                        <a:rPr lang="en" sz="1200">
                          <a:solidFill>
                            <a:schemeClr val="dk1"/>
                          </a:solidFill>
                        </a:rPr>
                        <a:t>Customer computer will not be able to enter power saving sleep mode, but will successfully receive data</a:t>
                      </a:r>
                      <a:endParaRPr sz="120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8"/>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 Matrix for Risk ID 6 (Post-Mitigation)</a:t>
            </a:r>
            <a:endParaRPr/>
          </a:p>
        </p:txBody>
      </p:sp>
      <p:graphicFrame>
        <p:nvGraphicFramePr>
          <p:cNvPr id="550" name="Google Shape;550;p58"/>
          <p:cNvGraphicFramePr/>
          <p:nvPr/>
        </p:nvGraphicFramePr>
        <p:xfrm>
          <a:off x="311700" y="914588"/>
          <a:ext cx="6995900" cy="3594460"/>
        </p:xfrm>
        <a:graphic>
          <a:graphicData uri="http://schemas.openxmlformats.org/drawingml/2006/table">
            <a:tbl>
              <a:tblPr>
                <a:noFill/>
                <a:tableStyleId>{543D7239-3DDF-41B7-8C53-F2D600C7B973}</a:tableStyleId>
              </a:tblPr>
              <a:tblGrid>
                <a:gridCol w="1085900">
                  <a:extLst>
                    <a:ext uri="{9D8B030D-6E8A-4147-A177-3AD203B41FA5}">
                      <a16:colId xmlns:a16="http://schemas.microsoft.com/office/drawing/2014/main" val="20000"/>
                    </a:ext>
                  </a:extLst>
                </a:gridCol>
                <a:gridCol w="1182000">
                  <a:extLst>
                    <a:ext uri="{9D8B030D-6E8A-4147-A177-3AD203B41FA5}">
                      <a16:colId xmlns:a16="http://schemas.microsoft.com/office/drawing/2014/main" val="20001"/>
                    </a:ext>
                  </a:extLst>
                </a:gridCol>
                <a:gridCol w="1182000">
                  <a:extLst>
                    <a:ext uri="{9D8B030D-6E8A-4147-A177-3AD203B41FA5}">
                      <a16:colId xmlns:a16="http://schemas.microsoft.com/office/drawing/2014/main" val="20002"/>
                    </a:ext>
                  </a:extLst>
                </a:gridCol>
                <a:gridCol w="1182000">
                  <a:extLst>
                    <a:ext uri="{9D8B030D-6E8A-4147-A177-3AD203B41FA5}">
                      <a16:colId xmlns:a16="http://schemas.microsoft.com/office/drawing/2014/main" val="20003"/>
                    </a:ext>
                  </a:extLst>
                </a:gridCol>
                <a:gridCol w="1182000">
                  <a:extLst>
                    <a:ext uri="{9D8B030D-6E8A-4147-A177-3AD203B41FA5}">
                      <a16:colId xmlns:a16="http://schemas.microsoft.com/office/drawing/2014/main" val="20004"/>
                    </a:ext>
                  </a:extLst>
                </a:gridCol>
                <a:gridCol w="1182000">
                  <a:extLst>
                    <a:ext uri="{9D8B030D-6E8A-4147-A177-3AD203B41FA5}">
                      <a16:colId xmlns:a16="http://schemas.microsoft.com/office/drawing/2014/main" val="20005"/>
                    </a:ext>
                  </a:extLst>
                </a:gridCol>
              </a:tblGrid>
              <a:tr h="639650">
                <a:tc>
                  <a:txBody>
                    <a:bodyPr/>
                    <a:lstStyle/>
                    <a:p>
                      <a:pPr marL="0" lvl="0" indent="0" algn="ctr" rtl="0">
                        <a:spcBef>
                          <a:spcPts val="0"/>
                        </a:spcBef>
                        <a:spcAft>
                          <a:spcPts val="0"/>
                        </a:spcAft>
                        <a:buNone/>
                      </a:pPr>
                      <a:r>
                        <a:rPr lang="en"/>
                        <a:t>Almost Certain</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0"/>
                  </a:ext>
                </a:extLst>
              </a:tr>
              <a:tr h="639650">
                <a:tc>
                  <a:txBody>
                    <a:bodyPr/>
                    <a:lstStyle/>
                    <a:p>
                      <a:pPr marL="0" lvl="0" indent="0" algn="ctr" rtl="0">
                        <a:spcBef>
                          <a:spcPts val="0"/>
                        </a:spcBef>
                        <a:spcAft>
                          <a:spcPts val="0"/>
                        </a:spcAft>
                        <a:buNone/>
                      </a:pPr>
                      <a:r>
                        <a:rPr lang="en"/>
                        <a:t>Highly Likely</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1"/>
                  </a:ext>
                </a:extLst>
              </a:tr>
              <a:tr h="639650">
                <a:tc>
                  <a:txBody>
                    <a:bodyPr/>
                    <a:lstStyle/>
                    <a:p>
                      <a:pPr marL="0" lvl="0" indent="0" algn="ctr" rtl="0">
                        <a:spcBef>
                          <a:spcPts val="0"/>
                        </a:spcBef>
                        <a:spcAft>
                          <a:spcPts val="0"/>
                        </a:spcAft>
                        <a:buNone/>
                      </a:pPr>
                      <a:r>
                        <a:rPr lang="en"/>
                        <a:t>Likely</a:t>
                      </a:r>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b="1">
                          <a:solidFill>
                            <a:schemeClr val="dk1"/>
                          </a:solidFill>
                        </a:rPr>
                        <a:t>6</a:t>
                      </a:r>
                      <a:endParaRPr b="1">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 b="1">
                          <a:solidFill>
                            <a:srgbClr val="666666"/>
                          </a:solidFill>
                        </a:rPr>
                        <a:t>          </a:t>
                      </a:r>
                      <a:endParaRPr b="1">
                        <a:solidFill>
                          <a:srgbClr val="666666"/>
                        </a:solidFill>
                      </a:endParaRPr>
                    </a:p>
                    <a:p>
                      <a:pPr marL="0" lvl="0" indent="0" algn="l" rtl="0">
                        <a:spcBef>
                          <a:spcPts val="0"/>
                        </a:spcBef>
                        <a:spcAft>
                          <a:spcPts val="0"/>
                        </a:spcAft>
                        <a:buClr>
                          <a:schemeClr val="dk1"/>
                        </a:buClr>
                        <a:buSzPts val="1100"/>
                        <a:buFont typeface="Arial"/>
                        <a:buNone/>
                      </a:pPr>
                      <a:r>
                        <a:rPr lang="en" b="1">
                          <a:solidFill>
                            <a:srgbClr val="666666"/>
                          </a:solidFill>
                        </a:rPr>
                        <a:t>          </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Clr>
                          <a:schemeClr val="dk1"/>
                        </a:buClr>
                        <a:buSzPts val="1100"/>
                        <a:buFont typeface="Arial"/>
                        <a:buNone/>
                      </a:pPr>
                      <a:r>
                        <a:rPr lang="en" b="1">
                          <a:solidFill>
                            <a:srgbClr val="666666"/>
                          </a:solidFill>
                        </a:rPr>
                        <a:t>6    </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2"/>
                  </a:ext>
                </a:extLst>
              </a:tr>
              <a:tr h="639650">
                <a:tc>
                  <a:txBody>
                    <a:bodyPr/>
                    <a:lstStyle/>
                    <a:p>
                      <a:pPr marL="0" lvl="0" indent="0" algn="ctr" rtl="0">
                        <a:spcBef>
                          <a:spcPts val="0"/>
                        </a:spcBef>
                        <a:spcAft>
                          <a:spcPts val="0"/>
                        </a:spcAft>
                        <a:buNone/>
                      </a:pPr>
                      <a:r>
                        <a:rPr lang="en"/>
                        <a:t>Low Likelihood</a:t>
                      </a:r>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extLst>
                  <a:ext uri="{0D108BD9-81ED-4DB2-BD59-A6C34878D82A}">
                    <a16:rowId xmlns:a16="http://schemas.microsoft.com/office/drawing/2014/main" val="10003"/>
                  </a:ext>
                </a:extLst>
              </a:tr>
              <a:tr h="639650">
                <a:tc>
                  <a:txBody>
                    <a:bodyPr/>
                    <a:lstStyle/>
                    <a:p>
                      <a:pPr marL="0" lvl="0" indent="0" algn="ctr" rtl="0">
                        <a:spcBef>
                          <a:spcPts val="0"/>
                        </a:spcBef>
                        <a:spcAft>
                          <a:spcPts val="0"/>
                        </a:spcAft>
                        <a:buNone/>
                      </a:pPr>
                      <a:r>
                        <a:rPr lang="en"/>
                        <a:t>Extremely Improbable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b="1">
                        <a:solidFill>
                          <a:srgbClr val="666666"/>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r h="374050">
                <a:tc>
                  <a:txBody>
                    <a:bodyPr/>
                    <a:lstStyle/>
                    <a:p>
                      <a:pPr marL="0" lvl="0" indent="0" algn="ctr"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t>Minimal</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Minor</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Major</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Serious</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Catastrophic</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5"/>
                  </a:ext>
                </a:extLst>
              </a:tr>
            </a:tbl>
          </a:graphicData>
        </a:graphic>
      </p:graphicFrame>
      <p:sp>
        <p:nvSpPr>
          <p:cNvPr id="551" name="Google Shape;551;p58"/>
          <p:cNvSpPr txBox="1"/>
          <p:nvPr/>
        </p:nvSpPr>
        <p:spPr>
          <a:xfrm>
            <a:off x="2635000" y="4432838"/>
            <a:ext cx="2349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Severity</a:t>
            </a:r>
            <a:endParaRPr sz="1600"/>
          </a:p>
        </p:txBody>
      </p:sp>
      <p:sp>
        <p:nvSpPr>
          <p:cNvPr id="552" name="Google Shape;552;p58"/>
          <p:cNvSpPr txBox="1"/>
          <p:nvPr/>
        </p:nvSpPr>
        <p:spPr>
          <a:xfrm rot="-5400000">
            <a:off x="-1025050" y="2283825"/>
            <a:ext cx="2349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Likelihood</a:t>
            </a:r>
            <a:endParaRPr sz="1600"/>
          </a:p>
        </p:txBody>
      </p:sp>
      <p:sp>
        <p:nvSpPr>
          <p:cNvPr id="553" name="Google Shape;553;p58"/>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a:t>
            </a:r>
            <a:r>
              <a:rPr lang="en" sz="1000">
                <a:solidFill>
                  <a:schemeClr val="lt1"/>
                </a:solidFill>
              </a:rPr>
              <a:t>Risks</a:t>
            </a:r>
            <a:r>
              <a:rPr lang="en" sz="1000">
                <a:solidFill>
                  <a:srgbClr val="B7B7B7"/>
                </a:solidFill>
              </a:rPr>
              <a:t>      Verification &amp; Validation      Project Planning      References      Backup    </a:t>
            </a:r>
            <a:endParaRPr sz="1000">
              <a:highlight>
                <a:schemeClr val="lt1"/>
              </a:highlight>
            </a:endParaRPr>
          </a:p>
        </p:txBody>
      </p:sp>
      <p:sp>
        <p:nvSpPr>
          <p:cNvPr id="554" name="Google Shape;554;p58"/>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46</a:t>
            </a:fld>
            <a:endParaRPr/>
          </a:p>
        </p:txBody>
      </p:sp>
      <p:cxnSp>
        <p:nvCxnSpPr>
          <p:cNvPr id="555" name="Google Shape;555;p58"/>
          <p:cNvCxnSpPr/>
          <p:nvPr/>
        </p:nvCxnSpPr>
        <p:spPr>
          <a:xfrm rot="10800000">
            <a:off x="2135250" y="2499375"/>
            <a:ext cx="4432800" cy="0"/>
          </a:xfrm>
          <a:prstGeom prst="straightConnector1">
            <a:avLst/>
          </a:prstGeom>
          <a:noFill/>
          <a:ln w="19050" cap="flat" cmpd="sng">
            <a:solidFill>
              <a:schemeClr val="dk2"/>
            </a:solidFill>
            <a:prstDash val="solid"/>
            <a:round/>
            <a:headEnd type="none" w="med" len="med"/>
            <a:tailEnd type="triangle" w="med" len="med"/>
          </a:ln>
        </p:spPr>
      </p:cxnSp>
      <p:graphicFrame>
        <p:nvGraphicFramePr>
          <p:cNvPr id="556" name="Google Shape;556;p58"/>
          <p:cNvGraphicFramePr/>
          <p:nvPr/>
        </p:nvGraphicFramePr>
        <p:xfrm>
          <a:off x="7381850" y="914600"/>
          <a:ext cx="1639300" cy="3594450"/>
        </p:xfrm>
        <a:graphic>
          <a:graphicData uri="http://schemas.openxmlformats.org/drawingml/2006/table">
            <a:tbl>
              <a:tblPr>
                <a:noFill/>
                <a:tableStyleId>{543D7239-3DDF-41B7-8C53-F2D600C7B973}</a:tableStyleId>
              </a:tblPr>
              <a:tblGrid>
                <a:gridCol w="1639300">
                  <a:extLst>
                    <a:ext uri="{9D8B030D-6E8A-4147-A177-3AD203B41FA5}">
                      <a16:colId xmlns:a16="http://schemas.microsoft.com/office/drawing/2014/main" val="20000"/>
                    </a:ext>
                  </a:extLst>
                </a:gridCol>
              </a:tblGrid>
              <a:tr h="707150">
                <a:tc>
                  <a:txBody>
                    <a:bodyPr/>
                    <a:lstStyle/>
                    <a:p>
                      <a:pPr marL="0" lvl="0" indent="0" algn="l" rtl="0">
                        <a:spcBef>
                          <a:spcPts val="0"/>
                        </a:spcBef>
                        <a:spcAft>
                          <a:spcPts val="0"/>
                        </a:spcAft>
                        <a:buNone/>
                      </a:pPr>
                      <a:r>
                        <a:rPr lang="en" sz="1200" b="1"/>
                        <a:t>Risk:</a:t>
                      </a:r>
                      <a:r>
                        <a:rPr lang="en" sz="1200"/>
                        <a:t> Temperature sensor backordered</a:t>
                      </a:r>
                      <a:endParaRPr sz="1200"/>
                    </a:p>
                  </a:txBody>
                  <a:tcPr marL="91425" marR="91425" marT="91425" marB="91425"/>
                </a:tc>
                <a:extLst>
                  <a:ext uri="{0D108BD9-81ED-4DB2-BD59-A6C34878D82A}">
                    <a16:rowId xmlns:a16="http://schemas.microsoft.com/office/drawing/2014/main" val="10000"/>
                  </a:ext>
                </a:extLst>
              </a:tr>
              <a:tr h="930175">
                <a:tc>
                  <a:txBody>
                    <a:bodyPr/>
                    <a:lstStyle/>
                    <a:p>
                      <a:pPr marL="0" lvl="0" indent="0" algn="l" rtl="0">
                        <a:spcBef>
                          <a:spcPts val="0"/>
                        </a:spcBef>
                        <a:spcAft>
                          <a:spcPts val="0"/>
                        </a:spcAft>
                        <a:buNone/>
                      </a:pPr>
                      <a:r>
                        <a:rPr lang="en" sz="1200" b="1"/>
                        <a:t>Mitigation Strategy: </a:t>
                      </a:r>
                      <a:r>
                        <a:rPr lang="en" sz="1200">
                          <a:solidFill>
                            <a:schemeClr val="dk1"/>
                          </a:solidFill>
                        </a:rPr>
                        <a:t>Have a backup chip (TMP117)</a:t>
                      </a:r>
                      <a:endParaRPr sz="1200">
                        <a:solidFill>
                          <a:schemeClr val="dk1"/>
                        </a:solidFill>
                      </a:endParaRPr>
                    </a:p>
                  </a:txBody>
                  <a:tcPr marL="91425" marR="91425" marT="91425" marB="91425"/>
                </a:tc>
                <a:extLst>
                  <a:ext uri="{0D108BD9-81ED-4DB2-BD59-A6C34878D82A}">
                    <a16:rowId xmlns:a16="http://schemas.microsoft.com/office/drawing/2014/main" val="10001"/>
                  </a:ext>
                </a:extLst>
              </a:tr>
              <a:tr h="1957125">
                <a:tc>
                  <a:txBody>
                    <a:bodyPr/>
                    <a:lstStyle/>
                    <a:p>
                      <a:pPr marL="0" lvl="0" indent="0" algn="l" rtl="0">
                        <a:spcBef>
                          <a:spcPts val="0"/>
                        </a:spcBef>
                        <a:spcAft>
                          <a:spcPts val="0"/>
                        </a:spcAft>
                        <a:buNone/>
                      </a:pPr>
                      <a:r>
                        <a:rPr lang="en" sz="1200" b="1"/>
                        <a:t>Outcome: </a:t>
                      </a:r>
                      <a:r>
                        <a:rPr lang="en" sz="1200">
                          <a:solidFill>
                            <a:schemeClr val="dk1"/>
                          </a:solidFill>
                        </a:rPr>
                        <a:t>System will be able to measure temperature, but our team will have to port an arduino library to the NRF hardware which will require additional coding</a:t>
                      </a:r>
                      <a:endParaRPr sz="120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9"/>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 Matrix (Post-Mitigation) Summary</a:t>
            </a:r>
            <a:endParaRPr/>
          </a:p>
        </p:txBody>
      </p:sp>
      <p:graphicFrame>
        <p:nvGraphicFramePr>
          <p:cNvPr id="562" name="Google Shape;562;p59"/>
          <p:cNvGraphicFramePr/>
          <p:nvPr/>
        </p:nvGraphicFramePr>
        <p:xfrm>
          <a:off x="311700" y="914588"/>
          <a:ext cx="6995900" cy="3594460"/>
        </p:xfrm>
        <a:graphic>
          <a:graphicData uri="http://schemas.openxmlformats.org/drawingml/2006/table">
            <a:tbl>
              <a:tblPr>
                <a:noFill/>
                <a:tableStyleId>{543D7239-3DDF-41B7-8C53-F2D600C7B973}</a:tableStyleId>
              </a:tblPr>
              <a:tblGrid>
                <a:gridCol w="1085900">
                  <a:extLst>
                    <a:ext uri="{9D8B030D-6E8A-4147-A177-3AD203B41FA5}">
                      <a16:colId xmlns:a16="http://schemas.microsoft.com/office/drawing/2014/main" val="20000"/>
                    </a:ext>
                  </a:extLst>
                </a:gridCol>
                <a:gridCol w="1182000">
                  <a:extLst>
                    <a:ext uri="{9D8B030D-6E8A-4147-A177-3AD203B41FA5}">
                      <a16:colId xmlns:a16="http://schemas.microsoft.com/office/drawing/2014/main" val="20001"/>
                    </a:ext>
                  </a:extLst>
                </a:gridCol>
                <a:gridCol w="1182000">
                  <a:extLst>
                    <a:ext uri="{9D8B030D-6E8A-4147-A177-3AD203B41FA5}">
                      <a16:colId xmlns:a16="http://schemas.microsoft.com/office/drawing/2014/main" val="20002"/>
                    </a:ext>
                  </a:extLst>
                </a:gridCol>
                <a:gridCol w="1182000">
                  <a:extLst>
                    <a:ext uri="{9D8B030D-6E8A-4147-A177-3AD203B41FA5}">
                      <a16:colId xmlns:a16="http://schemas.microsoft.com/office/drawing/2014/main" val="20003"/>
                    </a:ext>
                  </a:extLst>
                </a:gridCol>
                <a:gridCol w="1182000">
                  <a:extLst>
                    <a:ext uri="{9D8B030D-6E8A-4147-A177-3AD203B41FA5}">
                      <a16:colId xmlns:a16="http://schemas.microsoft.com/office/drawing/2014/main" val="20004"/>
                    </a:ext>
                  </a:extLst>
                </a:gridCol>
                <a:gridCol w="1182000">
                  <a:extLst>
                    <a:ext uri="{9D8B030D-6E8A-4147-A177-3AD203B41FA5}">
                      <a16:colId xmlns:a16="http://schemas.microsoft.com/office/drawing/2014/main" val="20005"/>
                    </a:ext>
                  </a:extLst>
                </a:gridCol>
              </a:tblGrid>
              <a:tr h="639650">
                <a:tc>
                  <a:txBody>
                    <a:bodyPr/>
                    <a:lstStyle/>
                    <a:p>
                      <a:pPr marL="0" lvl="0" indent="0" algn="ctr" rtl="0">
                        <a:spcBef>
                          <a:spcPts val="0"/>
                        </a:spcBef>
                        <a:spcAft>
                          <a:spcPts val="0"/>
                        </a:spcAft>
                        <a:buNone/>
                      </a:pPr>
                      <a:r>
                        <a:rPr lang="en"/>
                        <a:t>Almost Certain</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0"/>
                  </a:ext>
                </a:extLst>
              </a:tr>
              <a:tr h="639650">
                <a:tc>
                  <a:txBody>
                    <a:bodyPr/>
                    <a:lstStyle/>
                    <a:p>
                      <a:pPr marL="0" lvl="0" indent="0" algn="ctr" rtl="0">
                        <a:spcBef>
                          <a:spcPts val="0"/>
                        </a:spcBef>
                        <a:spcAft>
                          <a:spcPts val="0"/>
                        </a:spcAft>
                        <a:buNone/>
                      </a:pPr>
                      <a:r>
                        <a:rPr lang="en"/>
                        <a:t>Highly Likely</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b="1"/>
                        <a:t>2</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1"/>
                  </a:ext>
                </a:extLst>
              </a:tr>
              <a:tr h="639650">
                <a:tc>
                  <a:txBody>
                    <a:bodyPr/>
                    <a:lstStyle/>
                    <a:p>
                      <a:pPr marL="0" lvl="0" indent="0" algn="ctr" rtl="0">
                        <a:spcBef>
                          <a:spcPts val="0"/>
                        </a:spcBef>
                        <a:spcAft>
                          <a:spcPts val="0"/>
                        </a:spcAft>
                        <a:buNone/>
                      </a:pPr>
                      <a:r>
                        <a:rPr lang="en"/>
                        <a:t>Likely</a:t>
                      </a:r>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Clr>
                          <a:schemeClr val="dk1"/>
                        </a:buClr>
                        <a:buSzPts val="1100"/>
                        <a:buFont typeface="Arial"/>
                        <a:buNone/>
                      </a:pPr>
                      <a:r>
                        <a:rPr lang="en" b="1">
                          <a:solidFill>
                            <a:schemeClr val="dk1"/>
                          </a:solidFill>
                        </a:rPr>
                        <a:t>6</a:t>
                      </a:r>
                      <a:endParaRPr b="1">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Clr>
                          <a:schemeClr val="dk1"/>
                        </a:buClr>
                        <a:buSzPts val="1100"/>
                        <a:buFont typeface="Arial"/>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06666"/>
                    </a:solidFill>
                  </a:tcPr>
                </a:tc>
                <a:extLst>
                  <a:ext uri="{0D108BD9-81ED-4DB2-BD59-A6C34878D82A}">
                    <a16:rowId xmlns:a16="http://schemas.microsoft.com/office/drawing/2014/main" val="10002"/>
                  </a:ext>
                </a:extLst>
              </a:tr>
              <a:tr h="639650">
                <a:tc>
                  <a:txBody>
                    <a:bodyPr/>
                    <a:lstStyle/>
                    <a:p>
                      <a:pPr marL="0" lvl="0" indent="0" algn="ctr" rtl="0">
                        <a:spcBef>
                          <a:spcPts val="0"/>
                        </a:spcBef>
                        <a:spcAft>
                          <a:spcPts val="0"/>
                        </a:spcAft>
                        <a:buNone/>
                      </a:pPr>
                      <a:r>
                        <a:rPr lang="en"/>
                        <a:t>Low Likelihood</a:t>
                      </a:r>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t>1, 3</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Clr>
                          <a:schemeClr val="dk1"/>
                        </a:buClr>
                        <a:buSzPts val="1100"/>
                        <a:buFont typeface="Arial"/>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extLst>
                  <a:ext uri="{0D108BD9-81ED-4DB2-BD59-A6C34878D82A}">
                    <a16:rowId xmlns:a16="http://schemas.microsoft.com/office/drawing/2014/main" val="10003"/>
                  </a:ext>
                </a:extLst>
              </a:tr>
              <a:tr h="639650">
                <a:tc>
                  <a:txBody>
                    <a:bodyPr/>
                    <a:lstStyle/>
                    <a:p>
                      <a:pPr marL="0" lvl="0" indent="0" algn="ctr" rtl="0">
                        <a:spcBef>
                          <a:spcPts val="0"/>
                        </a:spcBef>
                        <a:spcAft>
                          <a:spcPts val="0"/>
                        </a:spcAft>
                        <a:buNone/>
                      </a:pPr>
                      <a:r>
                        <a:rPr lang="en"/>
                        <a:t>Extremely Improbable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t>4</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b="1">
                        <a:solidFill>
                          <a:srgbClr val="666666"/>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en" b="1"/>
                        <a:t>5</a:t>
                      </a:r>
                      <a:endParaRPr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r h="374050">
                <a:tc>
                  <a:txBody>
                    <a:bodyPr/>
                    <a:lstStyle/>
                    <a:p>
                      <a:pPr marL="0" lvl="0" indent="0" algn="ctr"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t>Minimal</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Minor</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Major</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Serious</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Catastrophic</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5"/>
                  </a:ext>
                </a:extLst>
              </a:tr>
            </a:tbl>
          </a:graphicData>
        </a:graphic>
      </p:graphicFrame>
      <p:sp>
        <p:nvSpPr>
          <p:cNvPr id="563" name="Google Shape;563;p59"/>
          <p:cNvSpPr txBox="1"/>
          <p:nvPr/>
        </p:nvSpPr>
        <p:spPr>
          <a:xfrm>
            <a:off x="2635000" y="4432838"/>
            <a:ext cx="2349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Severity</a:t>
            </a:r>
            <a:endParaRPr sz="1600"/>
          </a:p>
        </p:txBody>
      </p:sp>
      <p:sp>
        <p:nvSpPr>
          <p:cNvPr id="564" name="Google Shape;564;p59"/>
          <p:cNvSpPr txBox="1"/>
          <p:nvPr/>
        </p:nvSpPr>
        <p:spPr>
          <a:xfrm rot="-5400000">
            <a:off x="-1025050" y="2283825"/>
            <a:ext cx="2349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Likelihood</a:t>
            </a:r>
            <a:endParaRPr sz="1600"/>
          </a:p>
        </p:txBody>
      </p:sp>
      <p:sp>
        <p:nvSpPr>
          <p:cNvPr id="565" name="Google Shape;565;p59"/>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a:t>
            </a:r>
            <a:r>
              <a:rPr lang="en" sz="1000">
                <a:solidFill>
                  <a:schemeClr val="lt1"/>
                </a:solidFill>
              </a:rPr>
              <a:t>Risks</a:t>
            </a:r>
            <a:r>
              <a:rPr lang="en" sz="1000">
                <a:solidFill>
                  <a:srgbClr val="B7B7B7"/>
                </a:solidFill>
              </a:rPr>
              <a:t>      Verification &amp; Validation      Project Planning      References      Backup    </a:t>
            </a:r>
            <a:endParaRPr sz="1000">
              <a:highlight>
                <a:schemeClr val="lt1"/>
              </a:highlight>
            </a:endParaRPr>
          </a:p>
        </p:txBody>
      </p:sp>
      <p:sp>
        <p:nvSpPr>
          <p:cNvPr id="566" name="Google Shape;566;p59"/>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47</a:t>
            </a:fld>
            <a:endParaRPr/>
          </a:p>
        </p:txBody>
      </p:sp>
      <p:sp>
        <p:nvSpPr>
          <p:cNvPr id="567" name="Google Shape;567;p59"/>
          <p:cNvSpPr txBox="1"/>
          <p:nvPr/>
        </p:nvSpPr>
        <p:spPr>
          <a:xfrm>
            <a:off x="7398750" y="1326575"/>
            <a:ext cx="1701300" cy="2770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t>Key</a:t>
            </a:r>
            <a:endParaRPr sz="1200"/>
          </a:p>
          <a:p>
            <a:pPr marL="228600" lvl="0" indent="-190500" algn="l" rtl="0">
              <a:spcBef>
                <a:spcPts val="0"/>
              </a:spcBef>
              <a:spcAft>
                <a:spcPts val="0"/>
              </a:spcAft>
              <a:buSzPts val="1200"/>
              <a:buAutoNum type="arabicPeriod"/>
            </a:pPr>
            <a:r>
              <a:rPr lang="en" sz="1200"/>
              <a:t>NRF development board backordered</a:t>
            </a:r>
            <a:endParaRPr sz="1200"/>
          </a:p>
          <a:p>
            <a:pPr marL="228600" lvl="0" indent="-190500" algn="l" rtl="0">
              <a:spcBef>
                <a:spcPts val="0"/>
              </a:spcBef>
              <a:spcAft>
                <a:spcPts val="0"/>
              </a:spcAft>
              <a:buSzPts val="1200"/>
              <a:buAutoNum type="arabicPeriod"/>
            </a:pPr>
            <a:r>
              <a:rPr lang="en" sz="1200"/>
              <a:t>EnerSys temp chamber unusable</a:t>
            </a:r>
            <a:endParaRPr sz="1200"/>
          </a:p>
          <a:p>
            <a:pPr marL="228600" lvl="0" indent="-190500" algn="l" rtl="0">
              <a:spcBef>
                <a:spcPts val="0"/>
              </a:spcBef>
              <a:spcAft>
                <a:spcPts val="0"/>
              </a:spcAft>
              <a:buSzPts val="1200"/>
              <a:buAutoNum type="arabicPeriod"/>
            </a:pPr>
            <a:r>
              <a:rPr lang="en" sz="1200"/>
              <a:t>Wireless communication failure</a:t>
            </a:r>
            <a:endParaRPr sz="1200"/>
          </a:p>
          <a:p>
            <a:pPr marL="228600" lvl="0" indent="-190500" algn="l" rtl="0">
              <a:spcBef>
                <a:spcPts val="0"/>
              </a:spcBef>
              <a:spcAft>
                <a:spcPts val="0"/>
              </a:spcAft>
              <a:buSzPts val="1200"/>
              <a:buAutoNum type="arabicPeriod"/>
            </a:pPr>
            <a:r>
              <a:rPr lang="en" sz="1200"/>
              <a:t>External battery failure</a:t>
            </a:r>
            <a:endParaRPr sz="1200"/>
          </a:p>
          <a:p>
            <a:pPr marL="228600" lvl="0" indent="-190500" algn="l" rtl="0">
              <a:spcBef>
                <a:spcPts val="0"/>
              </a:spcBef>
              <a:spcAft>
                <a:spcPts val="0"/>
              </a:spcAft>
              <a:buSzPts val="1200"/>
              <a:buAutoNum type="arabicPeriod"/>
            </a:pPr>
            <a:r>
              <a:rPr lang="en" sz="1200"/>
              <a:t>Computer interface failure </a:t>
            </a:r>
            <a:endParaRPr sz="1200"/>
          </a:p>
          <a:p>
            <a:pPr marL="228600" lvl="0" indent="-190500" algn="l" rtl="0">
              <a:spcBef>
                <a:spcPts val="0"/>
              </a:spcBef>
              <a:spcAft>
                <a:spcPts val="0"/>
              </a:spcAft>
              <a:buSzPts val="1200"/>
              <a:buAutoNum type="arabicPeriod"/>
            </a:pPr>
            <a:r>
              <a:rPr lang="en" sz="1200"/>
              <a:t>Temp sensor backordered</a:t>
            </a:r>
            <a:endParaRPr sz="12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571"/>
        <p:cNvGrpSpPr/>
        <p:nvPr/>
      </p:nvGrpSpPr>
      <p:grpSpPr>
        <a:xfrm>
          <a:off x="0" y="0"/>
          <a:ext cx="0" cy="0"/>
          <a:chOff x="0" y="0"/>
          <a:chExt cx="0" cy="0"/>
        </a:xfrm>
      </p:grpSpPr>
      <p:sp>
        <p:nvSpPr>
          <p:cNvPr id="572" name="Google Shape;572;p60"/>
          <p:cNvSpPr txBox="1">
            <a:spLocks noGrp="1"/>
          </p:cNvSpPr>
          <p:nvPr>
            <p:ph type="title"/>
          </p:nvPr>
        </p:nvSpPr>
        <p:spPr>
          <a:xfrm>
            <a:off x="311700" y="1835725"/>
            <a:ext cx="8520600" cy="187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Verification and Validation</a:t>
            </a:r>
            <a:endParaRPr sz="4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61"/>
          <p:cNvSpPr txBox="1">
            <a:spLocks noGrp="1"/>
          </p:cNvSpPr>
          <p:nvPr>
            <p:ph type="title"/>
          </p:nvPr>
        </p:nvSpPr>
        <p:spPr>
          <a:xfrm>
            <a:off x="311700" y="-12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Subsystem Verification - Sensors</a:t>
            </a:r>
            <a:endParaRPr/>
          </a:p>
        </p:txBody>
      </p:sp>
      <p:sp>
        <p:nvSpPr>
          <p:cNvPr id="578" name="Google Shape;578;p61"/>
          <p:cNvSpPr/>
          <p:nvPr/>
        </p:nvSpPr>
        <p:spPr>
          <a:xfrm>
            <a:off x="404000" y="489700"/>
            <a:ext cx="8408700" cy="61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1"/>
          <p:cNvSpPr txBox="1"/>
          <p:nvPr/>
        </p:nvSpPr>
        <p:spPr>
          <a:xfrm>
            <a:off x="468200" y="489700"/>
            <a:ext cx="8168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DR 1.2: </a:t>
            </a:r>
            <a:r>
              <a:rPr lang="en">
                <a:solidFill>
                  <a:schemeClr val="dk1"/>
                </a:solidFill>
              </a:rPr>
              <a:t>Voltage sensor shall have a sensitivity of 0.1V</a:t>
            </a:r>
            <a:endParaRPr/>
          </a:p>
          <a:p>
            <a:pPr marL="0" lvl="0" indent="0" algn="l" rtl="0">
              <a:spcBef>
                <a:spcPts val="0"/>
              </a:spcBef>
              <a:spcAft>
                <a:spcPts val="0"/>
              </a:spcAft>
              <a:buNone/>
            </a:pPr>
            <a:r>
              <a:rPr lang="en"/>
              <a:t>DR 2.2: </a:t>
            </a:r>
            <a:r>
              <a:rPr lang="en">
                <a:solidFill>
                  <a:schemeClr val="dk1"/>
                </a:solidFill>
              </a:rPr>
              <a:t>Temperature sensor shall have a sensitivity of 0.1</a:t>
            </a:r>
            <a:r>
              <a:rPr lang="en" baseline="30000">
                <a:solidFill>
                  <a:schemeClr val="dk1"/>
                </a:solidFill>
              </a:rPr>
              <a:t>o</a:t>
            </a:r>
            <a:r>
              <a:rPr lang="en">
                <a:solidFill>
                  <a:schemeClr val="dk1"/>
                </a:solidFill>
              </a:rPr>
              <a:t>C</a:t>
            </a:r>
            <a:endParaRPr/>
          </a:p>
        </p:txBody>
      </p:sp>
      <p:sp>
        <p:nvSpPr>
          <p:cNvPr id="580" name="Google Shape;580;p61"/>
          <p:cNvSpPr txBox="1"/>
          <p:nvPr/>
        </p:nvSpPr>
        <p:spPr>
          <a:xfrm>
            <a:off x="404000" y="1050650"/>
            <a:ext cx="5288100" cy="3848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b="1"/>
              <a:t>Objective</a:t>
            </a:r>
            <a:endParaRPr b="1"/>
          </a:p>
          <a:p>
            <a:pPr marL="914400" lvl="1" indent="-317500" algn="l" rtl="0">
              <a:spcBef>
                <a:spcPts val="0"/>
              </a:spcBef>
              <a:spcAft>
                <a:spcPts val="0"/>
              </a:spcAft>
              <a:buSzPts val="1400"/>
              <a:buChar char="○"/>
            </a:pPr>
            <a:r>
              <a:rPr lang="en"/>
              <a:t>Calibrate software to sensors</a:t>
            </a:r>
            <a:endParaRPr/>
          </a:p>
          <a:p>
            <a:pPr marL="914400" lvl="1" indent="-317500" algn="l" rtl="0">
              <a:spcBef>
                <a:spcPts val="0"/>
              </a:spcBef>
              <a:spcAft>
                <a:spcPts val="0"/>
              </a:spcAft>
              <a:buSzPts val="1400"/>
              <a:buChar char="○"/>
            </a:pPr>
            <a:r>
              <a:rPr lang="en"/>
              <a:t>Confirm both sensors work within accuracy tolerance</a:t>
            </a:r>
            <a:endParaRPr/>
          </a:p>
          <a:p>
            <a:pPr marL="914400" lvl="1" indent="-317500" algn="l" rtl="0">
              <a:spcBef>
                <a:spcPts val="0"/>
              </a:spcBef>
              <a:spcAft>
                <a:spcPts val="0"/>
              </a:spcAft>
              <a:buSzPts val="1400"/>
              <a:buChar char="○"/>
            </a:pPr>
            <a:r>
              <a:rPr lang="en"/>
              <a:t>Compare with error models</a:t>
            </a:r>
            <a:endParaRPr/>
          </a:p>
          <a:p>
            <a:pPr marL="457200" lvl="0" indent="-317500" algn="l" rtl="0">
              <a:spcBef>
                <a:spcPts val="0"/>
              </a:spcBef>
              <a:spcAft>
                <a:spcPts val="0"/>
              </a:spcAft>
              <a:buSzPts val="1400"/>
              <a:buChar char="●"/>
            </a:pPr>
            <a:r>
              <a:rPr lang="en" b="1"/>
              <a:t>Plan</a:t>
            </a:r>
            <a:endParaRPr b="1"/>
          </a:p>
          <a:p>
            <a:pPr marL="914400" lvl="1" indent="-317500" algn="l" rtl="0">
              <a:spcBef>
                <a:spcPts val="0"/>
              </a:spcBef>
              <a:spcAft>
                <a:spcPts val="0"/>
              </a:spcAft>
              <a:buSzPts val="1400"/>
              <a:buChar char="○"/>
            </a:pPr>
            <a:r>
              <a:rPr lang="en">
                <a:solidFill>
                  <a:schemeClr val="dk1"/>
                </a:solidFill>
              </a:rPr>
              <a:t>Input power supply voltage into sensor then measure output with multimeter then check that measurements are within ±0.1V of one another</a:t>
            </a:r>
            <a:endParaRPr>
              <a:solidFill>
                <a:schemeClr val="dk1"/>
              </a:solidFill>
            </a:endParaRPr>
          </a:p>
          <a:p>
            <a:pPr marL="914400" lvl="1" indent="-317500" algn="l" rtl="0">
              <a:spcBef>
                <a:spcPts val="0"/>
              </a:spcBef>
              <a:spcAft>
                <a:spcPts val="0"/>
              </a:spcAft>
              <a:buSzPts val="1400"/>
              <a:buChar char="○"/>
            </a:pPr>
            <a:r>
              <a:rPr lang="en">
                <a:solidFill>
                  <a:schemeClr val="dk1"/>
                </a:solidFill>
              </a:rPr>
              <a:t>Record temperature measured by sensor and by F150 precision thermometer, then check that measurements are within ±0.1</a:t>
            </a:r>
            <a:r>
              <a:rPr lang="en" baseline="30000">
                <a:solidFill>
                  <a:schemeClr val="dk1"/>
                </a:solidFill>
              </a:rPr>
              <a:t>o</a:t>
            </a:r>
            <a:r>
              <a:rPr lang="en">
                <a:solidFill>
                  <a:schemeClr val="dk1"/>
                </a:solidFill>
              </a:rPr>
              <a:t>C of one another</a:t>
            </a:r>
            <a:endParaRPr>
              <a:solidFill>
                <a:schemeClr val="dk1"/>
              </a:solidFill>
            </a:endParaRPr>
          </a:p>
          <a:p>
            <a:pPr marL="457200" lvl="0" indent="-317500" algn="l" rtl="0">
              <a:spcBef>
                <a:spcPts val="0"/>
              </a:spcBef>
              <a:spcAft>
                <a:spcPts val="0"/>
              </a:spcAft>
              <a:buSzPts val="1400"/>
              <a:buChar char="●"/>
            </a:pPr>
            <a:r>
              <a:rPr lang="en" b="1"/>
              <a:t>Measurements</a:t>
            </a:r>
            <a:endParaRPr b="1"/>
          </a:p>
          <a:p>
            <a:pPr marL="914400" lvl="1" indent="-317500" algn="l" rtl="0">
              <a:spcBef>
                <a:spcPts val="0"/>
              </a:spcBef>
              <a:spcAft>
                <a:spcPts val="0"/>
              </a:spcAft>
              <a:buSzPts val="1400"/>
              <a:buChar char="○"/>
            </a:pPr>
            <a:r>
              <a:rPr lang="en"/>
              <a:t>Voltage of power supply at 20V, 25V &amp; 33.6V</a:t>
            </a:r>
            <a:endParaRPr/>
          </a:p>
          <a:p>
            <a:pPr marL="914400" lvl="1" indent="-317500" algn="l" rtl="0">
              <a:spcBef>
                <a:spcPts val="0"/>
              </a:spcBef>
              <a:spcAft>
                <a:spcPts val="0"/>
              </a:spcAft>
              <a:buSzPts val="1400"/>
              <a:buChar char="○"/>
            </a:pPr>
            <a:r>
              <a:rPr lang="en"/>
              <a:t>Temperature of room and controlled chamber</a:t>
            </a:r>
            <a:endParaRPr/>
          </a:p>
          <a:p>
            <a:pPr marL="457200" lvl="0" indent="-317500" algn="l" rtl="0">
              <a:spcBef>
                <a:spcPts val="0"/>
              </a:spcBef>
              <a:spcAft>
                <a:spcPts val="0"/>
              </a:spcAft>
              <a:buSzPts val="1400"/>
              <a:buChar char="●"/>
            </a:pPr>
            <a:r>
              <a:rPr lang="en" b="1"/>
              <a:t>Pass Criteria</a:t>
            </a:r>
            <a:endParaRPr b="1"/>
          </a:p>
          <a:p>
            <a:pPr marL="914400" lvl="1" indent="-317500" algn="l" rtl="0">
              <a:spcBef>
                <a:spcPts val="0"/>
              </a:spcBef>
              <a:spcAft>
                <a:spcPts val="0"/>
              </a:spcAft>
              <a:buSzPts val="1400"/>
              <a:buChar char="○"/>
            </a:pPr>
            <a:r>
              <a:rPr lang="en"/>
              <a:t>Both sensor measurements are within sensitivity tolerance</a:t>
            </a:r>
            <a:endParaRPr/>
          </a:p>
        </p:txBody>
      </p:sp>
      <p:sp>
        <p:nvSpPr>
          <p:cNvPr id="581" name="Google Shape;581;p61"/>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a:t>
            </a:r>
            <a:r>
              <a:rPr lang="en" sz="1000">
                <a:solidFill>
                  <a:schemeClr val="lt1"/>
                </a:solidFill>
              </a:rPr>
              <a:t> Verification &amp; Validation </a:t>
            </a:r>
            <a:r>
              <a:rPr lang="en" sz="1000">
                <a:solidFill>
                  <a:srgbClr val="B7B7B7"/>
                </a:solidFill>
              </a:rPr>
              <a:t>     Project Planning      References      Backup    </a:t>
            </a:r>
            <a:endParaRPr sz="1000">
              <a:highlight>
                <a:schemeClr val="lt1"/>
              </a:highlight>
            </a:endParaRPr>
          </a:p>
        </p:txBody>
      </p:sp>
      <p:sp>
        <p:nvSpPr>
          <p:cNvPr id="582" name="Google Shape;582;p61"/>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49</a:t>
            </a:fld>
            <a:endParaRPr/>
          </a:p>
        </p:txBody>
      </p:sp>
      <p:pic>
        <p:nvPicPr>
          <p:cNvPr id="583" name="Google Shape;583;p61"/>
          <p:cNvPicPr preferRelativeResize="0"/>
          <p:nvPr/>
        </p:nvPicPr>
        <p:blipFill>
          <a:blip r:embed="rId3">
            <a:alphaModFix/>
          </a:blip>
          <a:stretch>
            <a:fillRect/>
          </a:stretch>
        </p:blipFill>
        <p:spPr>
          <a:xfrm>
            <a:off x="5832100" y="1996900"/>
            <a:ext cx="3110025" cy="1761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Concept of Operations (CONOPS)</a:t>
            </a:r>
            <a:endParaRPr/>
          </a:p>
        </p:txBody>
      </p:sp>
      <p:pic>
        <p:nvPicPr>
          <p:cNvPr id="84" name="Google Shape;84;p17"/>
          <p:cNvPicPr preferRelativeResize="0"/>
          <p:nvPr/>
        </p:nvPicPr>
        <p:blipFill>
          <a:blip r:embed="rId3">
            <a:alphaModFix/>
          </a:blip>
          <a:stretch>
            <a:fillRect/>
          </a:stretch>
        </p:blipFill>
        <p:spPr>
          <a:xfrm>
            <a:off x="988238" y="789125"/>
            <a:ext cx="7167518" cy="4029775"/>
          </a:xfrm>
          <a:prstGeom prst="rect">
            <a:avLst/>
          </a:prstGeom>
          <a:noFill/>
          <a:ln>
            <a:noFill/>
          </a:ln>
        </p:spPr>
      </p:pic>
      <p:sp>
        <p:nvSpPr>
          <p:cNvPr id="85" name="Google Shape;85;p17"/>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rPr>
              <a:t>Overview</a:t>
            </a:r>
            <a:r>
              <a:rPr lang="en" sz="1000">
                <a:solidFill>
                  <a:srgbClr val="B7B7B7"/>
                </a:solidFill>
              </a:rPr>
              <a:t>      Design Solution      CPEs      Requirements Satisfaction      Risks      Verification &amp; Validation      Project Planning      References      Backup    </a:t>
            </a:r>
            <a:endParaRPr sz="1000">
              <a:highlight>
                <a:schemeClr val="lt1"/>
              </a:highlight>
            </a:endParaRPr>
          </a:p>
        </p:txBody>
      </p:sp>
      <p:sp>
        <p:nvSpPr>
          <p:cNvPr id="86" name="Google Shape;86;p17"/>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62"/>
          <p:cNvSpPr txBox="1">
            <a:spLocks noGrp="1"/>
          </p:cNvSpPr>
          <p:nvPr>
            <p:ph type="title"/>
          </p:nvPr>
        </p:nvSpPr>
        <p:spPr>
          <a:xfrm>
            <a:off x="311700" y="216650"/>
            <a:ext cx="8520600" cy="496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Subsystem Verification - Physical Integrity</a:t>
            </a:r>
            <a:endParaRPr/>
          </a:p>
        </p:txBody>
      </p:sp>
      <p:sp>
        <p:nvSpPr>
          <p:cNvPr id="589" name="Google Shape;589;p62"/>
          <p:cNvSpPr/>
          <p:nvPr/>
        </p:nvSpPr>
        <p:spPr>
          <a:xfrm>
            <a:off x="423600" y="712850"/>
            <a:ext cx="8408700" cy="64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2"/>
          <p:cNvSpPr txBox="1"/>
          <p:nvPr/>
        </p:nvSpPr>
        <p:spPr>
          <a:xfrm>
            <a:off x="487800" y="719450"/>
            <a:ext cx="8168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DR 4.1: System shall survive dry nitrogen purging at room temperature and a pressure of 2psi</a:t>
            </a:r>
            <a:endParaRPr>
              <a:solidFill>
                <a:schemeClr val="dk1"/>
              </a:solidFill>
            </a:endParaRPr>
          </a:p>
          <a:p>
            <a:pPr marL="0" lvl="0" indent="0" algn="l" rtl="0">
              <a:spcBef>
                <a:spcPts val="0"/>
              </a:spcBef>
              <a:spcAft>
                <a:spcPts val="0"/>
              </a:spcAft>
              <a:buNone/>
            </a:pPr>
            <a:r>
              <a:rPr lang="en"/>
              <a:t>DR 4.2: </a:t>
            </a:r>
            <a:r>
              <a:rPr lang="en">
                <a:solidFill>
                  <a:schemeClr val="dk1"/>
                </a:solidFill>
              </a:rPr>
              <a:t>System shall remain intact during vacuum and heat sealing process</a:t>
            </a:r>
            <a:endParaRPr/>
          </a:p>
        </p:txBody>
      </p:sp>
      <p:sp>
        <p:nvSpPr>
          <p:cNvPr id="591" name="Google Shape;591;p62"/>
          <p:cNvSpPr txBox="1"/>
          <p:nvPr/>
        </p:nvSpPr>
        <p:spPr>
          <a:xfrm>
            <a:off x="423600" y="1438625"/>
            <a:ext cx="4167900" cy="3417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b="1"/>
              <a:t>Objective</a:t>
            </a:r>
            <a:endParaRPr b="1"/>
          </a:p>
          <a:p>
            <a:pPr marL="914400" lvl="1" indent="-317500" algn="l" rtl="0">
              <a:spcBef>
                <a:spcPts val="0"/>
              </a:spcBef>
              <a:spcAft>
                <a:spcPts val="0"/>
              </a:spcAft>
              <a:buSzPts val="1400"/>
              <a:buChar char="○"/>
            </a:pPr>
            <a:r>
              <a:rPr lang="en"/>
              <a:t>Maintain system functionality after passing through a cleaning environment</a:t>
            </a:r>
            <a:endParaRPr/>
          </a:p>
          <a:p>
            <a:pPr marL="457200" lvl="0" indent="-317500" algn="l" rtl="0">
              <a:spcBef>
                <a:spcPts val="0"/>
              </a:spcBef>
              <a:spcAft>
                <a:spcPts val="0"/>
              </a:spcAft>
              <a:buSzPts val="1400"/>
              <a:buChar char="●"/>
            </a:pPr>
            <a:r>
              <a:rPr lang="en" b="1"/>
              <a:t>Plan</a:t>
            </a:r>
            <a:endParaRPr b="1"/>
          </a:p>
          <a:p>
            <a:pPr marL="914400" lvl="1" indent="-317500" algn="l" rtl="0">
              <a:spcBef>
                <a:spcPts val="0"/>
              </a:spcBef>
              <a:spcAft>
                <a:spcPts val="0"/>
              </a:spcAft>
              <a:buSzPts val="1400"/>
              <a:buChar char="○"/>
            </a:pPr>
            <a:r>
              <a:rPr lang="en">
                <a:solidFill>
                  <a:schemeClr val="dk1"/>
                </a:solidFill>
              </a:rPr>
              <a:t>Attach system to battery and insert into a bag</a:t>
            </a:r>
            <a:endParaRPr/>
          </a:p>
          <a:p>
            <a:pPr marL="914400" lvl="1" indent="-317500" algn="l" rtl="0">
              <a:spcBef>
                <a:spcPts val="0"/>
              </a:spcBef>
              <a:spcAft>
                <a:spcPts val="0"/>
              </a:spcAft>
              <a:buSzPts val="1400"/>
              <a:buChar char="○"/>
            </a:pPr>
            <a:r>
              <a:rPr lang="en">
                <a:solidFill>
                  <a:schemeClr val="dk1"/>
                </a:solidFill>
              </a:rPr>
              <a:t>Remove air from bag and then seal bag shut by applying heat</a:t>
            </a:r>
            <a:endParaRPr/>
          </a:p>
          <a:p>
            <a:pPr marL="457200" lvl="0" indent="-317500" algn="l" rtl="0">
              <a:spcBef>
                <a:spcPts val="0"/>
              </a:spcBef>
              <a:spcAft>
                <a:spcPts val="0"/>
              </a:spcAft>
              <a:buSzPts val="1400"/>
              <a:buChar char="●"/>
            </a:pPr>
            <a:r>
              <a:rPr lang="en" b="1"/>
              <a:t>Measurements</a:t>
            </a:r>
            <a:endParaRPr b="1"/>
          </a:p>
          <a:p>
            <a:pPr marL="914400" lvl="1" indent="-317500" algn="l" rtl="0">
              <a:spcBef>
                <a:spcPts val="0"/>
              </a:spcBef>
              <a:spcAft>
                <a:spcPts val="0"/>
              </a:spcAft>
              <a:buSzPts val="1400"/>
              <a:buChar char="○"/>
            </a:pPr>
            <a:r>
              <a:rPr lang="en"/>
              <a:t>Voltage and temperature measurements of system in bag</a:t>
            </a:r>
            <a:endParaRPr/>
          </a:p>
          <a:p>
            <a:pPr marL="457200" lvl="0" indent="-317500" algn="l" rtl="0">
              <a:spcBef>
                <a:spcPts val="0"/>
              </a:spcBef>
              <a:spcAft>
                <a:spcPts val="0"/>
              </a:spcAft>
              <a:buSzPts val="1400"/>
              <a:buChar char="●"/>
            </a:pPr>
            <a:r>
              <a:rPr lang="en" b="1"/>
              <a:t>Pass Criteria</a:t>
            </a:r>
            <a:endParaRPr b="1"/>
          </a:p>
          <a:p>
            <a:pPr marL="914400" lvl="1" indent="-317500" algn="l" rtl="0">
              <a:spcBef>
                <a:spcPts val="0"/>
              </a:spcBef>
              <a:spcAft>
                <a:spcPts val="0"/>
              </a:spcAft>
              <a:buSzPts val="1400"/>
              <a:buChar char="○"/>
            </a:pPr>
            <a:r>
              <a:rPr lang="en"/>
              <a:t>Measurements are taken while inside vacuum and heat sealed environment</a:t>
            </a:r>
            <a:endParaRPr/>
          </a:p>
        </p:txBody>
      </p:sp>
      <p:sp>
        <p:nvSpPr>
          <p:cNvPr id="592" name="Google Shape;592;p62"/>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a:t>
            </a:r>
            <a:r>
              <a:rPr lang="en" sz="1000">
                <a:solidFill>
                  <a:schemeClr val="lt1"/>
                </a:solidFill>
              </a:rPr>
              <a:t> Verification &amp; Validation </a:t>
            </a:r>
            <a:r>
              <a:rPr lang="en" sz="1000">
                <a:solidFill>
                  <a:srgbClr val="B7B7B7"/>
                </a:solidFill>
              </a:rPr>
              <a:t>     Project Planning      References      Backup    </a:t>
            </a:r>
            <a:endParaRPr sz="1000">
              <a:highlight>
                <a:schemeClr val="lt1"/>
              </a:highlight>
            </a:endParaRPr>
          </a:p>
        </p:txBody>
      </p:sp>
      <p:sp>
        <p:nvSpPr>
          <p:cNvPr id="593" name="Google Shape;593;p62"/>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50</a:t>
            </a:fld>
            <a:endParaRPr/>
          </a:p>
        </p:txBody>
      </p:sp>
      <p:pic>
        <p:nvPicPr>
          <p:cNvPr id="594" name="Google Shape;594;p62"/>
          <p:cNvPicPr preferRelativeResize="0"/>
          <p:nvPr/>
        </p:nvPicPr>
        <p:blipFill>
          <a:blip r:embed="rId3">
            <a:alphaModFix/>
          </a:blip>
          <a:stretch>
            <a:fillRect/>
          </a:stretch>
        </p:blipFill>
        <p:spPr>
          <a:xfrm>
            <a:off x="4591500" y="1737769"/>
            <a:ext cx="4582050" cy="268430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Subsystem Verification - Communication Signal</a:t>
            </a:r>
            <a:endParaRPr/>
          </a:p>
        </p:txBody>
      </p:sp>
      <p:sp>
        <p:nvSpPr>
          <p:cNvPr id="600" name="Google Shape;600;p63"/>
          <p:cNvSpPr txBox="1"/>
          <p:nvPr/>
        </p:nvSpPr>
        <p:spPr>
          <a:xfrm>
            <a:off x="423600" y="1174875"/>
            <a:ext cx="4167900" cy="3848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b="1"/>
              <a:t>Objective</a:t>
            </a:r>
            <a:endParaRPr b="1"/>
          </a:p>
          <a:p>
            <a:pPr marL="914400" lvl="1" indent="-317500" algn="l" rtl="0">
              <a:spcBef>
                <a:spcPts val="0"/>
              </a:spcBef>
              <a:spcAft>
                <a:spcPts val="0"/>
              </a:spcAft>
              <a:buSzPts val="1400"/>
              <a:buChar char="○"/>
            </a:pPr>
            <a:r>
              <a:rPr lang="en"/>
              <a:t>Establish and maintain communication with receiver outside of K470 box</a:t>
            </a:r>
            <a:endParaRPr/>
          </a:p>
          <a:p>
            <a:pPr marL="914400" lvl="1" indent="-317500" algn="l" rtl="0">
              <a:spcBef>
                <a:spcPts val="0"/>
              </a:spcBef>
              <a:spcAft>
                <a:spcPts val="0"/>
              </a:spcAft>
              <a:buSzPts val="1400"/>
              <a:buChar char="○"/>
            </a:pPr>
            <a:r>
              <a:rPr lang="en"/>
              <a:t>Compare with experiment</a:t>
            </a:r>
            <a:endParaRPr/>
          </a:p>
          <a:p>
            <a:pPr marL="457200" lvl="0" indent="-317500" algn="l" rtl="0">
              <a:spcBef>
                <a:spcPts val="0"/>
              </a:spcBef>
              <a:spcAft>
                <a:spcPts val="0"/>
              </a:spcAft>
              <a:buSzPts val="1400"/>
              <a:buChar char="●"/>
            </a:pPr>
            <a:r>
              <a:rPr lang="en" b="1"/>
              <a:t>Plan</a:t>
            </a:r>
            <a:endParaRPr b="1"/>
          </a:p>
          <a:p>
            <a:pPr marL="914400" lvl="1" indent="-317500" algn="l" rtl="0">
              <a:spcBef>
                <a:spcPts val="0"/>
              </a:spcBef>
              <a:spcAft>
                <a:spcPts val="0"/>
              </a:spcAft>
              <a:buSzPts val="1400"/>
              <a:buChar char="○"/>
            </a:pPr>
            <a:r>
              <a:rPr lang="en">
                <a:solidFill>
                  <a:schemeClr val="dk1"/>
                </a:solidFill>
              </a:rPr>
              <a:t>Attach system to battery and insert into K470 box</a:t>
            </a:r>
            <a:endParaRPr/>
          </a:p>
          <a:p>
            <a:pPr marL="914400" lvl="1" indent="-317500" algn="l" rtl="0">
              <a:spcBef>
                <a:spcPts val="0"/>
              </a:spcBef>
              <a:spcAft>
                <a:spcPts val="0"/>
              </a:spcAft>
              <a:buSzPts val="1400"/>
              <a:buChar char="○"/>
            </a:pPr>
            <a:r>
              <a:rPr lang="en">
                <a:solidFill>
                  <a:schemeClr val="dk1"/>
                </a:solidFill>
              </a:rPr>
              <a:t>Take measurements with system then send measurements through K470 using BLE</a:t>
            </a:r>
            <a:endParaRPr/>
          </a:p>
          <a:p>
            <a:pPr marL="457200" lvl="0" indent="-317500" algn="l" rtl="0">
              <a:spcBef>
                <a:spcPts val="0"/>
              </a:spcBef>
              <a:spcAft>
                <a:spcPts val="0"/>
              </a:spcAft>
              <a:buSzPts val="1400"/>
              <a:buChar char="●"/>
            </a:pPr>
            <a:r>
              <a:rPr lang="en" b="1"/>
              <a:t>Measurements</a:t>
            </a:r>
            <a:endParaRPr b="1"/>
          </a:p>
          <a:p>
            <a:pPr marL="914400" lvl="1" indent="-317500" algn="l" rtl="0">
              <a:spcBef>
                <a:spcPts val="0"/>
              </a:spcBef>
              <a:spcAft>
                <a:spcPts val="0"/>
              </a:spcAft>
              <a:buSzPts val="1400"/>
              <a:buChar char="○"/>
            </a:pPr>
            <a:r>
              <a:rPr lang="en"/>
              <a:t>Voltage and temperature measurements of system inside box</a:t>
            </a:r>
            <a:endParaRPr/>
          </a:p>
          <a:p>
            <a:pPr marL="457200" lvl="0" indent="-317500" algn="l" rtl="0">
              <a:spcBef>
                <a:spcPts val="0"/>
              </a:spcBef>
              <a:spcAft>
                <a:spcPts val="0"/>
              </a:spcAft>
              <a:buSzPts val="1400"/>
              <a:buChar char="●"/>
            </a:pPr>
            <a:r>
              <a:rPr lang="en" b="1"/>
              <a:t>Pass Criteria</a:t>
            </a:r>
            <a:endParaRPr b="1"/>
          </a:p>
          <a:p>
            <a:pPr marL="914400" lvl="1" indent="-317500" algn="l" rtl="0">
              <a:spcBef>
                <a:spcPts val="0"/>
              </a:spcBef>
              <a:spcAft>
                <a:spcPts val="0"/>
              </a:spcAft>
              <a:buSzPts val="1400"/>
              <a:buChar char="○"/>
            </a:pPr>
            <a:r>
              <a:rPr lang="en"/>
              <a:t>Measurements taken inside K470 box are transmitted via BLE to receiver outside of K470 box</a:t>
            </a:r>
            <a:endParaRPr/>
          </a:p>
        </p:txBody>
      </p:sp>
      <p:sp>
        <p:nvSpPr>
          <p:cNvPr id="601" name="Google Shape;601;p63"/>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a:t>
            </a:r>
            <a:r>
              <a:rPr lang="en" sz="1000">
                <a:solidFill>
                  <a:schemeClr val="lt1"/>
                </a:solidFill>
              </a:rPr>
              <a:t> Verification &amp; Validation </a:t>
            </a:r>
            <a:r>
              <a:rPr lang="en" sz="1000">
                <a:solidFill>
                  <a:srgbClr val="B7B7B7"/>
                </a:solidFill>
              </a:rPr>
              <a:t>     Project Planning      References      Backup    </a:t>
            </a:r>
            <a:endParaRPr sz="1000">
              <a:highlight>
                <a:schemeClr val="lt1"/>
              </a:highlight>
            </a:endParaRPr>
          </a:p>
        </p:txBody>
      </p:sp>
      <p:grpSp>
        <p:nvGrpSpPr>
          <p:cNvPr id="602" name="Google Shape;602;p63"/>
          <p:cNvGrpSpPr/>
          <p:nvPr/>
        </p:nvGrpSpPr>
        <p:grpSpPr>
          <a:xfrm>
            <a:off x="423600" y="663650"/>
            <a:ext cx="8408700" cy="615600"/>
            <a:chOff x="423600" y="663650"/>
            <a:chExt cx="8408700" cy="615600"/>
          </a:xfrm>
        </p:grpSpPr>
        <p:sp>
          <p:nvSpPr>
            <p:cNvPr id="603" name="Google Shape;603;p63"/>
            <p:cNvSpPr/>
            <p:nvPr/>
          </p:nvSpPr>
          <p:spPr>
            <a:xfrm>
              <a:off x="423600" y="663650"/>
              <a:ext cx="8408700" cy="57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3"/>
            <p:cNvSpPr txBox="1"/>
            <p:nvPr/>
          </p:nvSpPr>
          <p:spPr>
            <a:xfrm>
              <a:off x="487800" y="663650"/>
              <a:ext cx="8168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DR 5.4: </a:t>
              </a:r>
              <a:r>
                <a:rPr lang="en">
                  <a:solidFill>
                    <a:schemeClr val="dk1"/>
                  </a:solidFill>
                </a:rPr>
                <a:t>System shall send signals through the K470 Universal Aluminum Box (provided by the customer) that the battery is stored in</a:t>
              </a:r>
              <a:endParaRPr/>
            </a:p>
          </p:txBody>
        </p:sp>
      </p:grpSp>
      <p:sp>
        <p:nvSpPr>
          <p:cNvPr id="605" name="Google Shape;605;p63"/>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51</a:t>
            </a:fld>
            <a:endParaRPr/>
          </a:p>
        </p:txBody>
      </p:sp>
      <p:pic>
        <p:nvPicPr>
          <p:cNvPr id="606" name="Google Shape;606;p63"/>
          <p:cNvPicPr preferRelativeResize="0"/>
          <p:nvPr/>
        </p:nvPicPr>
        <p:blipFill rotWithShape="1">
          <a:blip r:embed="rId3">
            <a:alphaModFix/>
          </a:blip>
          <a:srcRect b="18433"/>
          <a:stretch/>
        </p:blipFill>
        <p:spPr>
          <a:xfrm>
            <a:off x="4521500" y="1888600"/>
            <a:ext cx="4719451" cy="20562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6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Subsystem Verification - Alert System</a:t>
            </a:r>
            <a:endParaRPr/>
          </a:p>
        </p:txBody>
      </p:sp>
      <p:sp>
        <p:nvSpPr>
          <p:cNvPr id="612" name="Google Shape;612;p64"/>
          <p:cNvSpPr/>
          <p:nvPr/>
        </p:nvSpPr>
        <p:spPr>
          <a:xfrm>
            <a:off x="423600" y="663650"/>
            <a:ext cx="8408700" cy="3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4"/>
          <p:cNvSpPr txBox="1"/>
          <p:nvPr/>
        </p:nvSpPr>
        <p:spPr>
          <a:xfrm>
            <a:off x="487800" y="663650"/>
            <a:ext cx="816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FR 3: </a:t>
            </a:r>
            <a:r>
              <a:rPr lang="en">
                <a:solidFill>
                  <a:schemeClr val="dk1"/>
                </a:solidFill>
              </a:rPr>
              <a:t>System shall communicate when voltage and/or temperature reach an undesirable state</a:t>
            </a:r>
            <a:endParaRPr/>
          </a:p>
        </p:txBody>
      </p:sp>
      <p:sp>
        <p:nvSpPr>
          <p:cNvPr id="614" name="Google Shape;614;p64"/>
          <p:cNvSpPr txBox="1"/>
          <p:nvPr/>
        </p:nvSpPr>
        <p:spPr>
          <a:xfrm>
            <a:off x="423600" y="1133825"/>
            <a:ext cx="4167900" cy="3848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b="1"/>
              <a:t>Objective</a:t>
            </a:r>
            <a:endParaRPr b="1"/>
          </a:p>
          <a:p>
            <a:pPr marL="914400" lvl="1" indent="-317500" algn="l" rtl="0">
              <a:spcBef>
                <a:spcPts val="0"/>
              </a:spcBef>
              <a:spcAft>
                <a:spcPts val="0"/>
              </a:spcAft>
              <a:buSzPts val="1400"/>
              <a:buChar char="○"/>
            </a:pPr>
            <a:r>
              <a:rPr lang="en"/>
              <a:t>Communicate with customer when an undesired state is reached</a:t>
            </a:r>
            <a:endParaRPr/>
          </a:p>
          <a:p>
            <a:pPr marL="457200" lvl="0" indent="-317500" algn="l" rtl="0">
              <a:spcBef>
                <a:spcPts val="0"/>
              </a:spcBef>
              <a:spcAft>
                <a:spcPts val="0"/>
              </a:spcAft>
              <a:buSzPts val="1400"/>
              <a:buChar char="●"/>
            </a:pPr>
            <a:r>
              <a:rPr lang="en" b="1"/>
              <a:t>Plan</a:t>
            </a:r>
            <a:endParaRPr b="1"/>
          </a:p>
          <a:p>
            <a:pPr marL="914400" lvl="1" indent="-317500" algn="l" rtl="0">
              <a:spcBef>
                <a:spcPts val="0"/>
              </a:spcBef>
              <a:spcAft>
                <a:spcPts val="0"/>
              </a:spcAft>
              <a:buSzPts val="1400"/>
              <a:buChar char="○"/>
            </a:pPr>
            <a:r>
              <a:rPr lang="en">
                <a:solidFill>
                  <a:schemeClr val="dk1"/>
                </a:solidFill>
              </a:rPr>
              <a:t>Attach system to placeholder battery and insert into a temperature chamber to reach undesirable temperature levels</a:t>
            </a:r>
            <a:endParaRPr/>
          </a:p>
          <a:p>
            <a:pPr marL="914400" lvl="1" indent="-317500" algn="l" rtl="0">
              <a:spcBef>
                <a:spcPts val="0"/>
              </a:spcBef>
              <a:spcAft>
                <a:spcPts val="0"/>
              </a:spcAft>
              <a:buSzPts val="1400"/>
              <a:buChar char="○"/>
            </a:pPr>
            <a:r>
              <a:rPr lang="en">
                <a:solidFill>
                  <a:schemeClr val="dk1"/>
                </a:solidFill>
              </a:rPr>
              <a:t>Attach system to a voltage supply to reach undesirable voltage levels</a:t>
            </a:r>
            <a:endParaRPr/>
          </a:p>
          <a:p>
            <a:pPr marL="457200" lvl="0" indent="-317500" algn="l" rtl="0">
              <a:spcBef>
                <a:spcPts val="0"/>
              </a:spcBef>
              <a:spcAft>
                <a:spcPts val="0"/>
              </a:spcAft>
              <a:buSzPts val="1400"/>
              <a:buChar char="●"/>
            </a:pPr>
            <a:r>
              <a:rPr lang="en" b="1"/>
              <a:t>Measurements</a:t>
            </a:r>
            <a:endParaRPr b="1"/>
          </a:p>
          <a:p>
            <a:pPr marL="914400" lvl="1" indent="-317500" algn="l" rtl="0">
              <a:spcBef>
                <a:spcPts val="0"/>
              </a:spcBef>
              <a:spcAft>
                <a:spcPts val="0"/>
              </a:spcAft>
              <a:buSzPts val="1400"/>
              <a:buChar char="○"/>
            </a:pPr>
            <a:r>
              <a:rPr lang="en"/>
              <a:t>Voltage and temperature measurements of system</a:t>
            </a:r>
            <a:endParaRPr/>
          </a:p>
          <a:p>
            <a:pPr marL="457200" lvl="0" indent="-317500" algn="l" rtl="0">
              <a:spcBef>
                <a:spcPts val="0"/>
              </a:spcBef>
              <a:spcAft>
                <a:spcPts val="0"/>
              </a:spcAft>
              <a:buSzPts val="1400"/>
              <a:buChar char="●"/>
            </a:pPr>
            <a:r>
              <a:rPr lang="en" b="1"/>
              <a:t>Pass Criteria</a:t>
            </a:r>
            <a:endParaRPr b="1"/>
          </a:p>
          <a:p>
            <a:pPr marL="914400" lvl="1" indent="-317500" algn="l" rtl="0">
              <a:spcBef>
                <a:spcPts val="0"/>
              </a:spcBef>
              <a:spcAft>
                <a:spcPts val="0"/>
              </a:spcAft>
              <a:buSzPts val="1400"/>
              <a:buChar char="○"/>
            </a:pPr>
            <a:r>
              <a:rPr lang="en"/>
              <a:t>Measurements taken while inside an undesirable state will issue a warning to the customer </a:t>
            </a:r>
            <a:endParaRPr/>
          </a:p>
        </p:txBody>
      </p:sp>
      <p:sp>
        <p:nvSpPr>
          <p:cNvPr id="615" name="Google Shape;615;p64"/>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a:t>
            </a:r>
            <a:r>
              <a:rPr lang="en" sz="1000">
                <a:solidFill>
                  <a:schemeClr val="lt1"/>
                </a:solidFill>
              </a:rPr>
              <a:t> Verification &amp; Validation </a:t>
            </a:r>
            <a:r>
              <a:rPr lang="en" sz="1000">
                <a:solidFill>
                  <a:srgbClr val="B7B7B7"/>
                </a:solidFill>
              </a:rPr>
              <a:t>     Project Planning      References      Backup    </a:t>
            </a:r>
            <a:endParaRPr sz="1000">
              <a:highlight>
                <a:schemeClr val="lt1"/>
              </a:highlight>
            </a:endParaRPr>
          </a:p>
        </p:txBody>
      </p:sp>
      <p:sp>
        <p:nvSpPr>
          <p:cNvPr id="616" name="Google Shape;616;p64"/>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52</a:t>
            </a:fld>
            <a:endParaRPr/>
          </a:p>
        </p:txBody>
      </p:sp>
      <p:pic>
        <p:nvPicPr>
          <p:cNvPr id="617" name="Google Shape;617;p64"/>
          <p:cNvPicPr preferRelativeResize="0"/>
          <p:nvPr/>
        </p:nvPicPr>
        <p:blipFill>
          <a:blip r:embed="rId3">
            <a:alphaModFix/>
          </a:blip>
          <a:stretch>
            <a:fillRect/>
          </a:stretch>
        </p:blipFill>
        <p:spPr>
          <a:xfrm>
            <a:off x="4687150" y="1415275"/>
            <a:ext cx="4284075" cy="30747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65"/>
          <p:cNvSpPr txBox="1">
            <a:spLocks noGrp="1"/>
          </p:cNvSpPr>
          <p:nvPr>
            <p:ph type="title"/>
          </p:nvPr>
        </p:nvSpPr>
        <p:spPr>
          <a:xfrm>
            <a:off x="311700" y="326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Subsystem Verification - Power Supply</a:t>
            </a:r>
            <a:endParaRPr/>
          </a:p>
        </p:txBody>
      </p:sp>
      <p:sp>
        <p:nvSpPr>
          <p:cNvPr id="623" name="Google Shape;623;p65"/>
          <p:cNvSpPr/>
          <p:nvPr/>
        </p:nvSpPr>
        <p:spPr>
          <a:xfrm>
            <a:off x="423600" y="850050"/>
            <a:ext cx="8408700" cy="3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5"/>
          <p:cNvSpPr txBox="1"/>
          <p:nvPr/>
        </p:nvSpPr>
        <p:spPr>
          <a:xfrm>
            <a:off x="487800" y="850050"/>
            <a:ext cx="816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DR 6.1: </a:t>
            </a:r>
            <a:r>
              <a:rPr lang="en">
                <a:solidFill>
                  <a:schemeClr val="dk1"/>
                </a:solidFill>
              </a:rPr>
              <a:t>External battery shall operate for one year without charging</a:t>
            </a:r>
            <a:endParaRPr/>
          </a:p>
        </p:txBody>
      </p:sp>
      <p:sp>
        <p:nvSpPr>
          <p:cNvPr id="625" name="Google Shape;625;p65"/>
          <p:cNvSpPr txBox="1"/>
          <p:nvPr/>
        </p:nvSpPr>
        <p:spPr>
          <a:xfrm>
            <a:off x="423600" y="1311500"/>
            <a:ext cx="4167900" cy="3632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b="1"/>
              <a:t>Objective</a:t>
            </a:r>
            <a:endParaRPr b="1"/>
          </a:p>
          <a:p>
            <a:pPr marL="914400" lvl="1" indent="-317500" algn="l" rtl="0">
              <a:spcBef>
                <a:spcPts val="0"/>
              </a:spcBef>
              <a:spcAft>
                <a:spcPts val="0"/>
              </a:spcAft>
              <a:buSzPts val="1400"/>
              <a:buChar char="○"/>
            </a:pPr>
            <a:r>
              <a:rPr lang="en"/>
              <a:t>Maintain system functionality for one year of use without charging/changing power supply</a:t>
            </a:r>
            <a:endParaRPr/>
          </a:p>
          <a:p>
            <a:pPr marL="914400" lvl="1" indent="-317500" algn="l" rtl="0">
              <a:spcBef>
                <a:spcPts val="0"/>
              </a:spcBef>
              <a:spcAft>
                <a:spcPts val="0"/>
              </a:spcAft>
              <a:buSzPts val="1400"/>
              <a:buChar char="○"/>
            </a:pPr>
            <a:r>
              <a:rPr lang="en"/>
              <a:t>Compare with power model</a:t>
            </a:r>
            <a:endParaRPr/>
          </a:p>
          <a:p>
            <a:pPr marL="457200" lvl="0" indent="-317500" algn="l" rtl="0">
              <a:spcBef>
                <a:spcPts val="0"/>
              </a:spcBef>
              <a:spcAft>
                <a:spcPts val="0"/>
              </a:spcAft>
              <a:buSzPts val="1400"/>
              <a:buChar char="●"/>
            </a:pPr>
            <a:r>
              <a:rPr lang="en" b="1"/>
              <a:t>Plan</a:t>
            </a:r>
            <a:endParaRPr b="1"/>
          </a:p>
          <a:p>
            <a:pPr marL="914400" lvl="1" indent="-317500" algn="l" rtl="0">
              <a:spcBef>
                <a:spcPts val="0"/>
              </a:spcBef>
              <a:spcAft>
                <a:spcPts val="0"/>
              </a:spcAft>
              <a:buSzPts val="1400"/>
              <a:buChar char="○"/>
            </a:pPr>
            <a:r>
              <a:rPr lang="en">
                <a:solidFill>
                  <a:schemeClr val="dk1"/>
                </a:solidFill>
              </a:rPr>
              <a:t>Attach battery to Keithley 2460 SourceMeter and apply resistance for discharge over a chosen time</a:t>
            </a:r>
            <a:endParaRPr/>
          </a:p>
          <a:p>
            <a:pPr marL="457200" lvl="0" indent="-317500" algn="l" rtl="0">
              <a:spcBef>
                <a:spcPts val="0"/>
              </a:spcBef>
              <a:spcAft>
                <a:spcPts val="0"/>
              </a:spcAft>
              <a:buSzPts val="1400"/>
              <a:buChar char="●"/>
            </a:pPr>
            <a:r>
              <a:rPr lang="en" b="1"/>
              <a:t>Measurements</a:t>
            </a:r>
            <a:endParaRPr b="1"/>
          </a:p>
          <a:p>
            <a:pPr marL="914400" lvl="1" indent="-317500" algn="l" rtl="0">
              <a:spcBef>
                <a:spcPts val="0"/>
              </a:spcBef>
              <a:spcAft>
                <a:spcPts val="0"/>
              </a:spcAft>
              <a:buSzPts val="1400"/>
              <a:buChar char="○"/>
            </a:pPr>
            <a:r>
              <a:rPr lang="en"/>
              <a:t>Discharge curve in volts vs mAh</a:t>
            </a:r>
            <a:endParaRPr/>
          </a:p>
          <a:p>
            <a:pPr marL="457200" lvl="0" indent="-317500" algn="l" rtl="0">
              <a:spcBef>
                <a:spcPts val="0"/>
              </a:spcBef>
              <a:spcAft>
                <a:spcPts val="0"/>
              </a:spcAft>
              <a:buSzPts val="1400"/>
              <a:buChar char="●"/>
            </a:pPr>
            <a:r>
              <a:rPr lang="en" b="1"/>
              <a:t>Pass Criteria</a:t>
            </a:r>
            <a:endParaRPr b="1"/>
          </a:p>
          <a:p>
            <a:pPr marL="914400" lvl="1" indent="-317500" algn="l" rtl="0">
              <a:spcBef>
                <a:spcPts val="0"/>
              </a:spcBef>
              <a:spcAft>
                <a:spcPts val="0"/>
              </a:spcAft>
              <a:buSzPts val="1400"/>
              <a:buChar char="○"/>
            </a:pPr>
            <a:r>
              <a:rPr lang="en"/>
              <a:t>Battery is shown to provide power for chosen fraction of one year when enduring scaled amount of the estimated total load</a:t>
            </a:r>
            <a:endParaRPr/>
          </a:p>
        </p:txBody>
      </p:sp>
      <p:sp>
        <p:nvSpPr>
          <p:cNvPr id="626" name="Google Shape;626;p65"/>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a:t>
            </a:r>
            <a:r>
              <a:rPr lang="en" sz="1000">
                <a:solidFill>
                  <a:schemeClr val="lt1"/>
                </a:solidFill>
              </a:rPr>
              <a:t> Verification &amp; Validation </a:t>
            </a:r>
            <a:r>
              <a:rPr lang="en" sz="1000">
                <a:solidFill>
                  <a:srgbClr val="B7B7B7"/>
                </a:solidFill>
              </a:rPr>
              <a:t>     Project Planning      References      Backup    </a:t>
            </a:r>
            <a:endParaRPr sz="1000">
              <a:highlight>
                <a:schemeClr val="lt1"/>
              </a:highlight>
            </a:endParaRPr>
          </a:p>
        </p:txBody>
      </p:sp>
      <p:sp>
        <p:nvSpPr>
          <p:cNvPr id="627" name="Google Shape;627;p65"/>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53</a:t>
            </a:fld>
            <a:endParaRPr/>
          </a:p>
        </p:txBody>
      </p:sp>
      <p:pic>
        <p:nvPicPr>
          <p:cNvPr id="628" name="Google Shape;628;p65"/>
          <p:cNvPicPr preferRelativeResize="0"/>
          <p:nvPr/>
        </p:nvPicPr>
        <p:blipFill>
          <a:blip r:embed="rId3">
            <a:alphaModFix/>
          </a:blip>
          <a:stretch>
            <a:fillRect/>
          </a:stretch>
        </p:blipFill>
        <p:spPr>
          <a:xfrm>
            <a:off x="4727668" y="2170137"/>
            <a:ext cx="3954807" cy="195398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6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 Validation - Day In The Life</a:t>
            </a:r>
            <a:endParaRPr/>
          </a:p>
        </p:txBody>
      </p:sp>
      <p:sp>
        <p:nvSpPr>
          <p:cNvPr id="634" name="Google Shape;634;p66"/>
          <p:cNvSpPr txBox="1"/>
          <p:nvPr/>
        </p:nvSpPr>
        <p:spPr>
          <a:xfrm>
            <a:off x="0" y="755400"/>
            <a:ext cx="4167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b="1"/>
              <a:t>Objective</a:t>
            </a:r>
            <a:endParaRPr b="1"/>
          </a:p>
          <a:p>
            <a:pPr marL="914400" lvl="1" indent="-317500" algn="l" rtl="0">
              <a:spcBef>
                <a:spcPts val="0"/>
              </a:spcBef>
              <a:spcAft>
                <a:spcPts val="0"/>
              </a:spcAft>
              <a:buSzPts val="1400"/>
              <a:buChar char="○"/>
            </a:pPr>
            <a:r>
              <a:rPr lang="en"/>
              <a:t>Simulate a 24 hour period that the system would undergo in typical use</a:t>
            </a:r>
            <a:endParaRPr/>
          </a:p>
          <a:p>
            <a:pPr marL="457200" lvl="0" indent="-317500" algn="l" rtl="0">
              <a:spcBef>
                <a:spcPts val="0"/>
              </a:spcBef>
              <a:spcAft>
                <a:spcPts val="0"/>
              </a:spcAft>
              <a:buSzPts val="1400"/>
              <a:buChar char="●"/>
            </a:pPr>
            <a:r>
              <a:rPr lang="en" b="1"/>
              <a:t>Plan</a:t>
            </a:r>
            <a:endParaRPr b="1"/>
          </a:p>
          <a:p>
            <a:pPr marL="914400" lvl="1" indent="-317500" algn="l" rtl="0">
              <a:spcBef>
                <a:spcPts val="0"/>
              </a:spcBef>
              <a:spcAft>
                <a:spcPts val="0"/>
              </a:spcAft>
              <a:buSzPts val="1400"/>
              <a:buChar char="○"/>
            </a:pPr>
            <a:r>
              <a:rPr lang="en">
                <a:solidFill>
                  <a:schemeClr val="dk1"/>
                </a:solidFill>
              </a:rPr>
              <a:t>Attach system to battery and insert into K470 box</a:t>
            </a:r>
            <a:endParaRPr/>
          </a:p>
          <a:p>
            <a:pPr marL="914400" lvl="1" indent="-317500" algn="l" rtl="0">
              <a:spcBef>
                <a:spcPts val="0"/>
              </a:spcBef>
              <a:spcAft>
                <a:spcPts val="0"/>
              </a:spcAft>
              <a:buSzPts val="1400"/>
              <a:buChar char="○"/>
            </a:pPr>
            <a:r>
              <a:rPr lang="en">
                <a:solidFill>
                  <a:schemeClr val="dk1"/>
                </a:solidFill>
              </a:rPr>
              <a:t>Take measurements with system then send measurements through K470 using BLE</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Continue for 24 hours with no human intervention</a:t>
            </a:r>
            <a:endParaRPr>
              <a:solidFill>
                <a:schemeClr val="dk1"/>
              </a:solidFill>
            </a:endParaRPr>
          </a:p>
          <a:p>
            <a:pPr marL="457200" lvl="0" indent="-317500" algn="l" rtl="0">
              <a:spcBef>
                <a:spcPts val="0"/>
              </a:spcBef>
              <a:spcAft>
                <a:spcPts val="0"/>
              </a:spcAft>
              <a:buSzPts val="1400"/>
              <a:buChar char="●"/>
            </a:pPr>
            <a:r>
              <a:rPr lang="en" b="1"/>
              <a:t>Measurements</a:t>
            </a:r>
            <a:endParaRPr b="1"/>
          </a:p>
          <a:p>
            <a:pPr marL="914400" lvl="1" indent="-317500" algn="l" rtl="0">
              <a:spcBef>
                <a:spcPts val="0"/>
              </a:spcBef>
              <a:spcAft>
                <a:spcPts val="0"/>
              </a:spcAft>
              <a:buSzPts val="1400"/>
              <a:buChar char="○"/>
            </a:pPr>
            <a:r>
              <a:rPr lang="en"/>
              <a:t>Voltage and temperature measurements of system inside box</a:t>
            </a:r>
            <a:endParaRPr/>
          </a:p>
          <a:p>
            <a:pPr marL="457200" lvl="0" indent="-317500" algn="l" rtl="0">
              <a:spcBef>
                <a:spcPts val="0"/>
              </a:spcBef>
              <a:spcAft>
                <a:spcPts val="0"/>
              </a:spcAft>
              <a:buSzPts val="1400"/>
              <a:buChar char="●"/>
            </a:pPr>
            <a:r>
              <a:rPr lang="en" b="1"/>
              <a:t>Pass Criteria</a:t>
            </a:r>
            <a:endParaRPr b="1"/>
          </a:p>
          <a:p>
            <a:pPr marL="914400" lvl="1" indent="-317500" algn="l" rtl="0">
              <a:spcBef>
                <a:spcPts val="0"/>
              </a:spcBef>
              <a:spcAft>
                <a:spcPts val="0"/>
              </a:spcAft>
              <a:buSzPts val="1400"/>
              <a:buChar char="○"/>
            </a:pPr>
            <a:r>
              <a:rPr lang="en"/>
              <a:t>Measurements taken inside K470 box are transmitted via BLE to receiver outside of K470 box over entire period</a:t>
            </a:r>
            <a:endParaRPr/>
          </a:p>
        </p:txBody>
      </p:sp>
      <p:sp>
        <p:nvSpPr>
          <p:cNvPr id="635" name="Google Shape;635;p66"/>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a:t>
            </a:r>
            <a:r>
              <a:rPr lang="en" sz="1000">
                <a:solidFill>
                  <a:schemeClr val="lt1"/>
                </a:solidFill>
              </a:rPr>
              <a:t> Verification &amp; Validation </a:t>
            </a:r>
            <a:r>
              <a:rPr lang="en" sz="1000">
                <a:solidFill>
                  <a:srgbClr val="B7B7B7"/>
                </a:solidFill>
              </a:rPr>
              <a:t>     Project Planning      References      Backup    </a:t>
            </a:r>
            <a:endParaRPr sz="1000">
              <a:highlight>
                <a:schemeClr val="lt1"/>
              </a:highlight>
            </a:endParaRPr>
          </a:p>
        </p:txBody>
      </p:sp>
      <p:sp>
        <p:nvSpPr>
          <p:cNvPr id="636" name="Google Shape;636;p66"/>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54</a:t>
            </a:fld>
            <a:endParaRPr/>
          </a:p>
        </p:txBody>
      </p:sp>
      <p:pic>
        <p:nvPicPr>
          <p:cNvPr id="637" name="Google Shape;637;p66"/>
          <p:cNvPicPr preferRelativeResize="0"/>
          <p:nvPr/>
        </p:nvPicPr>
        <p:blipFill rotWithShape="1">
          <a:blip r:embed="rId3">
            <a:alphaModFix/>
          </a:blip>
          <a:srcRect b="18433"/>
          <a:stretch/>
        </p:blipFill>
        <p:spPr>
          <a:xfrm>
            <a:off x="4370800" y="1733200"/>
            <a:ext cx="4719451" cy="20562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641"/>
        <p:cNvGrpSpPr/>
        <p:nvPr/>
      </p:nvGrpSpPr>
      <p:grpSpPr>
        <a:xfrm>
          <a:off x="0" y="0"/>
          <a:ext cx="0" cy="0"/>
          <a:chOff x="0" y="0"/>
          <a:chExt cx="0" cy="0"/>
        </a:xfrm>
      </p:grpSpPr>
      <p:sp>
        <p:nvSpPr>
          <p:cNvPr id="642" name="Google Shape;642;p67"/>
          <p:cNvSpPr txBox="1">
            <a:spLocks noGrp="1"/>
          </p:cNvSpPr>
          <p:nvPr>
            <p:ph type="title"/>
          </p:nvPr>
        </p:nvSpPr>
        <p:spPr>
          <a:xfrm>
            <a:off x="311700" y="1832425"/>
            <a:ext cx="8520600" cy="187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Project Planning</a:t>
            </a:r>
            <a:endParaRPr sz="48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68"/>
          <p:cNvSpPr txBox="1">
            <a:spLocks noGrp="1"/>
          </p:cNvSpPr>
          <p:nvPr>
            <p:ph type="title"/>
          </p:nvPr>
        </p:nvSpPr>
        <p:spPr>
          <a:xfrm>
            <a:off x="6900" y="-12175"/>
            <a:ext cx="91440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Work Breakdown Structure (WBS)</a:t>
            </a:r>
            <a:endParaRPr/>
          </a:p>
        </p:txBody>
      </p:sp>
      <p:sp>
        <p:nvSpPr>
          <p:cNvPr id="648" name="Google Shape;648;p68"/>
          <p:cNvSpPr/>
          <p:nvPr/>
        </p:nvSpPr>
        <p:spPr>
          <a:xfrm>
            <a:off x="3945600" y="556313"/>
            <a:ext cx="1252800" cy="360900"/>
          </a:xfrm>
          <a:prstGeom prst="roundRect">
            <a:avLst>
              <a:gd name="adj" fmla="val 16667"/>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SBMS</a:t>
            </a:r>
            <a:endParaRPr b="1">
              <a:solidFill>
                <a:schemeClr val="lt1"/>
              </a:solidFill>
            </a:endParaRPr>
          </a:p>
        </p:txBody>
      </p:sp>
      <p:cxnSp>
        <p:nvCxnSpPr>
          <p:cNvPr id="649" name="Google Shape;649;p68"/>
          <p:cNvCxnSpPr/>
          <p:nvPr/>
        </p:nvCxnSpPr>
        <p:spPr>
          <a:xfrm>
            <a:off x="1167025" y="1009600"/>
            <a:ext cx="6807600" cy="0"/>
          </a:xfrm>
          <a:prstGeom prst="straightConnector1">
            <a:avLst/>
          </a:prstGeom>
          <a:noFill/>
          <a:ln w="19050" cap="flat" cmpd="sng">
            <a:solidFill>
              <a:schemeClr val="dk1"/>
            </a:solidFill>
            <a:prstDash val="solid"/>
            <a:round/>
            <a:headEnd type="none" w="med" len="med"/>
            <a:tailEnd type="none" w="med" len="med"/>
          </a:ln>
        </p:spPr>
      </p:cxnSp>
      <p:sp>
        <p:nvSpPr>
          <p:cNvPr id="650" name="Google Shape;650;p68"/>
          <p:cNvSpPr/>
          <p:nvPr/>
        </p:nvSpPr>
        <p:spPr>
          <a:xfrm>
            <a:off x="126300" y="1102000"/>
            <a:ext cx="2105700" cy="360900"/>
          </a:xfrm>
          <a:prstGeom prst="roundRect">
            <a:avLst>
              <a:gd name="adj" fmla="val 16667"/>
            </a:avLst>
          </a:prstGeom>
          <a:solidFill>
            <a:srgbClr val="33333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Project Management</a:t>
            </a:r>
            <a:endParaRPr b="1">
              <a:solidFill>
                <a:schemeClr val="lt1"/>
              </a:solidFill>
            </a:endParaRPr>
          </a:p>
        </p:txBody>
      </p:sp>
      <p:cxnSp>
        <p:nvCxnSpPr>
          <p:cNvPr id="651" name="Google Shape;651;p68"/>
          <p:cNvCxnSpPr/>
          <p:nvPr/>
        </p:nvCxnSpPr>
        <p:spPr>
          <a:xfrm rot="10800000">
            <a:off x="4572000" y="917213"/>
            <a:ext cx="0" cy="94500"/>
          </a:xfrm>
          <a:prstGeom prst="straightConnector1">
            <a:avLst/>
          </a:prstGeom>
          <a:noFill/>
          <a:ln w="19050" cap="flat" cmpd="sng">
            <a:solidFill>
              <a:schemeClr val="dk1"/>
            </a:solidFill>
            <a:prstDash val="solid"/>
            <a:round/>
            <a:headEnd type="none" w="med" len="med"/>
            <a:tailEnd type="none" w="med" len="med"/>
          </a:ln>
        </p:spPr>
      </p:cxnSp>
      <p:sp>
        <p:nvSpPr>
          <p:cNvPr id="652" name="Google Shape;652;p68"/>
          <p:cNvSpPr/>
          <p:nvPr/>
        </p:nvSpPr>
        <p:spPr>
          <a:xfrm>
            <a:off x="119275" y="15574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Fall Final Report</a:t>
            </a:r>
            <a:endParaRPr sz="1200" b="1">
              <a:solidFill>
                <a:schemeClr val="lt1"/>
              </a:solidFill>
            </a:endParaRPr>
          </a:p>
        </p:txBody>
      </p:sp>
      <p:cxnSp>
        <p:nvCxnSpPr>
          <p:cNvPr id="653" name="Google Shape;653;p68"/>
          <p:cNvCxnSpPr/>
          <p:nvPr/>
        </p:nvCxnSpPr>
        <p:spPr>
          <a:xfrm rot="10800000">
            <a:off x="1172125" y="1007488"/>
            <a:ext cx="0" cy="94500"/>
          </a:xfrm>
          <a:prstGeom prst="straightConnector1">
            <a:avLst/>
          </a:prstGeom>
          <a:noFill/>
          <a:ln w="19050" cap="flat" cmpd="sng">
            <a:solidFill>
              <a:schemeClr val="dk1"/>
            </a:solidFill>
            <a:prstDash val="solid"/>
            <a:round/>
            <a:headEnd type="none" w="med" len="med"/>
            <a:tailEnd type="none" w="med" len="med"/>
          </a:ln>
        </p:spPr>
      </p:cxnSp>
      <p:cxnSp>
        <p:nvCxnSpPr>
          <p:cNvPr id="654" name="Google Shape;654;p68"/>
          <p:cNvCxnSpPr/>
          <p:nvPr/>
        </p:nvCxnSpPr>
        <p:spPr>
          <a:xfrm rot="10800000">
            <a:off x="1172125" y="1462888"/>
            <a:ext cx="0" cy="94500"/>
          </a:xfrm>
          <a:prstGeom prst="straightConnector1">
            <a:avLst/>
          </a:prstGeom>
          <a:noFill/>
          <a:ln w="19050" cap="flat" cmpd="sng">
            <a:solidFill>
              <a:schemeClr val="dk1"/>
            </a:solidFill>
            <a:prstDash val="solid"/>
            <a:round/>
            <a:headEnd type="none" w="med" len="med"/>
            <a:tailEnd type="none" w="med" len="med"/>
          </a:ln>
        </p:spPr>
      </p:cxnSp>
      <p:sp>
        <p:nvSpPr>
          <p:cNvPr id="655" name="Google Shape;655;p68"/>
          <p:cNvSpPr/>
          <p:nvPr/>
        </p:nvSpPr>
        <p:spPr>
          <a:xfrm>
            <a:off x="119275" y="18769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Test Readiness Review</a:t>
            </a:r>
            <a:endParaRPr sz="1200" b="1">
              <a:solidFill>
                <a:schemeClr val="lt1"/>
              </a:solidFill>
            </a:endParaRPr>
          </a:p>
        </p:txBody>
      </p:sp>
      <p:cxnSp>
        <p:nvCxnSpPr>
          <p:cNvPr id="656" name="Google Shape;656;p68"/>
          <p:cNvCxnSpPr/>
          <p:nvPr/>
        </p:nvCxnSpPr>
        <p:spPr>
          <a:xfrm rot="10800000">
            <a:off x="1172125" y="1782388"/>
            <a:ext cx="0" cy="94500"/>
          </a:xfrm>
          <a:prstGeom prst="straightConnector1">
            <a:avLst/>
          </a:prstGeom>
          <a:noFill/>
          <a:ln w="19050" cap="flat" cmpd="sng">
            <a:solidFill>
              <a:schemeClr val="dk1"/>
            </a:solidFill>
            <a:prstDash val="solid"/>
            <a:round/>
            <a:headEnd type="none" w="med" len="med"/>
            <a:tailEnd type="none" w="med" len="med"/>
          </a:ln>
        </p:spPr>
      </p:cxnSp>
      <p:sp>
        <p:nvSpPr>
          <p:cNvPr id="657" name="Google Shape;657;p68"/>
          <p:cNvSpPr/>
          <p:nvPr/>
        </p:nvSpPr>
        <p:spPr>
          <a:xfrm>
            <a:off x="125125" y="21964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AIAA Conference Paper</a:t>
            </a:r>
            <a:endParaRPr sz="1200" b="1">
              <a:solidFill>
                <a:schemeClr val="lt1"/>
              </a:solidFill>
            </a:endParaRPr>
          </a:p>
        </p:txBody>
      </p:sp>
      <p:cxnSp>
        <p:nvCxnSpPr>
          <p:cNvPr id="658" name="Google Shape;658;p68"/>
          <p:cNvCxnSpPr/>
          <p:nvPr/>
        </p:nvCxnSpPr>
        <p:spPr>
          <a:xfrm rot="10800000">
            <a:off x="1177975" y="2101888"/>
            <a:ext cx="0" cy="94500"/>
          </a:xfrm>
          <a:prstGeom prst="straightConnector1">
            <a:avLst/>
          </a:prstGeom>
          <a:noFill/>
          <a:ln w="19050" cap="flat" cmpd="sng">
            <a:solidFill>
              <a:schemeClr val="dk1"/>
            </a:solidFill>
            <a:prstDash val="solid"/>
            <a:round/>
            <a:headEnd type="none" w="med" len="med"/>
            <a:tailEnd type="none" w="med" len="med"/>
          </a:ln>
        </p:spPr>
      </p:cxnSp>
      <p:sp>
        <p:nvSpPr>
          <p:cNvPr id="659" name="Google Shape;659;p68"/>
          <p:cNvSpPr/>
          <p:nvPr/>
        </p:nvSpPr>
        <p:spPr>
          <a:xfrm>
            <a:off x="125125" y="25159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Spring Final Review</a:t>
            </a:r>
            <a:endParaRPr sz="1200" b="1">
              <a:solidFill>
                <a:schemeClr val="lt1"/>
              </a:solidFill>
            </a:endParaRPr>
          </a:p>
        </p:txBody>
      </p:sp>
      <p:cxnSp>
        <p:nvCxnSpPr>
          <p:cNvPr id="660" name="Google Shape;660;p68"/>
          <p:cNvCxnSpPr/>
          <p:nvPr/>
        </p:nvCxnSpPr>
        <p:spPr>
          <a:xfrm rot="10800000">
            <a:off x="1177975" y="2421388"/>
            <a:ext cx="0" cy="94500"/>
          </a:xfrm>
          <a:prstGeom prst="straightConnector1">
            <a:avLst/>
          </a:prstGeom>
          <a:noFill/>
          <a:ln w="19050" cap="flat" cmpd="sng">
            <a:solidFill>
              <a:schemeClr val="dk1"/>
            </a:solidFill>
            <a:prstDash val="solid"/>
            <a:round/>
            <a:headEnd type="none" w="med" len="med"/>
            <a:tailEnd type="none" w="med" len="med"/>
          </a:ln>
        </p:spPr>
      </p:cxnSp>
      <p:sp>
        <p:nvSpPr>
          <p:cNvPr id="661" name="Google Shape;661;p68"/>
          <p:cNvSpPr/>
          <p:nvPr/>
        </p:nvSpPr>
        <p:spPr>
          <a:xfrm>
            <a:off x="119275" y="28354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Project Final Report</a:t>
            </a:r>
            <a:endParaRPr sz="1200" b="1">
              <a:solidFill>
                <a:schemeClr val="lt1"/>
              </a:solidFill>
            </a:endParaRPr>
          </a:p>
        </p:txBody>
      </p:sp>
      <p:cxnSp>
        <p:nvCxnSpPr>
          <p:cNvPr id="662" name="Google Shape;662;p68"/>
          <p:cNvCxnSpPr/>
          <p:nvPr/>
        </p:nvCxnSpPr>
        <p:spPr>
          <a:xfrm rot="10800000">
            <a:off x="1172125" y="2740888"/>
            <a:ext cx="0" cy="94500"/>
          </a:xfrm>
          <a:prstGeom prst="straightConnector1">
            <a:avLst/>
          </a:prstGeom>
          <a:noFill/>
          <a:ln w="19050" cap="flat" cmpd="sng">
            <a:solidFill>
              <a:schemeClr val="dk1"/>
            </a:solidFill>
            <a:prstDash val="solid"/>
            <a:round/>
            <a:headEnd type="none" w="med" len="med"/>
            <a:tailEnd type="none" w="med" len="med"/>
          </a:ln>
        </p:spPr>
      </p:cxnSp>
      <p:sp>
        <p:nvSpPr>
          <p:cNvPr id="663" name="Google Shape;663;p68"/>
          <p:cNvSpPr/>
          <p:nvPr/>
        </p:nvSpPr>
        <p:spPr>
          <a:xfrm>
            <a:off x="6926250" y="1104100"/>
            <a:ext cx="2105700" cy="360900"/>
          </a:xfrm>
          <a:prstGeom prst="roundRect">
            <a:avLst>
              <a:gd name="adj" fmla="val 16667"/>
            </a:avLst>
          </a:prstGeom>
          <a:solidFill>
            <a:srgbClr val="33333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Testing</a:t>
            </a:r>
            <a:endParaRPr b="1">
              <a:solidFill>
                <a:schemeClr val="lt1"/>
              </a:solidFill>
            </a:endParaRPr>
          </a:p>
        </p:txBody>
      </p:sp>
      <p:sp>
        <p:nvSpPr>
          <p:cNvPr id="664" name="Google Shape;664;p68"/>
          <p:cNvSpPr/>
          <p:nvPr/>
        </p:nvSpPr>
        <p:spPr>
          <a:xfrm>
            <a:off x="6919225" y="15595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Voltage</a:t>
            </a:r>
            <a:endParaRPr sz="1200" b="1">
              <a:solidFill>
                <a:schemeClr val="lt1"/>
              </a:solidFill>
            </a:endParaRPr>
          </a:p>
        </p:txBody>
      </p:sp>
      <p:cxnSp>
        <p:nvCxnSpPr>
          <p:cNvPr id="665" name="Google Shape;665;p68"/>
          <p:cNvCxnSpPr/>
          <p:nvPr/>
        </p:nvCxnSpPr>
        <p:spPr>
          <a:xfrm rot="10800000">
            <a:off x="7972075" y="1009588"/>
            <a:ext cx="0" cy="94500"/>
          </a:xfrm>
          <a:prstGeom prst="straightConnector1">
            <a:avLst/>
          </a:prstGeom>
          <a:noFill/>
          <a:ln w="19050" cap="flat" cmpd="sng">
            <a:solidFill>
              <a:schemeClr val="dk1"/>
            </a:solidFill>
            <a:prstDash val="solid"/>
            <a:round/>
            <a:headEnd type="none" w="med" len="med"/>
            <a:tailEnd type="none" w="med" len="med"/>
          </a:ln>
        </p:spPr>
      </p:cxnSp>
      <p:cxnSp>
        <p:nvCxnSpPr>
          <p:cNvPr id="666" name="Google Shape;666;p68"/>
          <p:cNvCxnSpPr/>
          <p:nvPr/>
        </p:nvCxnSpPr>
        <p:spPr>
          <a:xfrm rot="10800000">
            <a:off x="7972075" y="1464988"/>
            <a:ext cx="0" cy="94500"/>
          </a:xfrm>
          <a:prstGeom prst="straightConnector1">
            <a:avLst/>
          </a:prstGeom>
          <a:noFill/>
          <a:ln w="19050" cap="flat" cmpd="sng">
            <a:solidFill>
              <a:schemeClr val="dk1"/>
            </a:solidFill>
            <a:prstDash val="solid"/>
            <a:round/>
            <a:headEnd type="none" w="med" len="med"/>
            <a:tailEnd type="none" w="med" len="med"/>
          </a:ln>
        </p:spPr>
      </p:cxnSp>
      <p:sp>
        <p:nvSpPr>
          <p:cNvPr id="667" name="Google Shape;667;p68"/>
          <p:cNvSpPr/>
          <p:nvPr/>
        </p:nvSpPr>
        <p:spPr>
          <a:xfrm>
            <a:off x="6919225" y="18790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Temperature</a:t>
            </a:r>
            <a:endParaRPr sz="1200" b="1">
              <a:solidFill>
                <a:schemeClr val="lt1"/>
              </a:solidFill>
            </a:endParaRPr>
          </a:p>
        </p:txBody>
      </p:sp>
      <p:cxnSp>
        <p:nvCxnSpPr>
          <p:cNvPr id="668" name="Google Shape;668;p68"/>
          <p:cNvCxnSpPr/>
          <p:nvPr/>
        </p:nvCxnSpPr>
        <p:spPr>
          <a:xfrm rot="10800000">
            <a:off x="7972075" y="1784488"/>
            <a:ext cx="0" cy="94500"/>
          </a:xfrm>
          <a:prstGeom prst="straightConnector1">
            <a:avLst/>
          </a:prstGeom>
          <a:noFill/>
          <a:ln w="19050" cap="flat" cmpd="sng">
            <a:solidFill>
              <a:schemeClr val="dk1"/>
            </a:solidFill>
            <a:prstDash val="solid"/>
            <a:round/>
            <a:headEnd type="none" w="med" len="med"/>
            <a:tailEnd type="none" w="med" len="med"/>
          </a:ln>
        </p:spPr>
      </p:cxnSp>
      <p:sp>
        <p:nvSpPr>
          <p:cNvPr id="669" name="Google Shape;669;p68"/>
          <p:cNvSpPr/>
          <p:nvPr/>
        </p:nvSpPr>
        <p:spPr>
          <a:xfrm>
            <a:off x="6925075" y="21985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Power</a:t>
            </a:r>
            <a:endParaRPr sz="1200" b="1">
              <a:solidFill>
                <a:schemeClr val="lt1"/>
              </a:solidFill>
            </a:endParaRPr>
          </a:p>
        </p:txBody>
      </p:sp>
      <p:cxnSp>
        <p:nvCxnSpPr>
          <p:cNvPr id="670" name="Google Shape;670;p68"/>
          <p:cNvCxnSpPr/>
          <p:nvPr/>
        </p:nvCxnSpPr>
        <p:spPr>
          <a:xfrm rot="10800000">
            <a:off x="7977925" y="2103988"/>
            <a:ext cx="0" cy="94500"/>
          </a:xfrm>
          <a:prstGeom prst="straightConnector1">
            <a:avLst/>
          </a:prstGeom>
          <a:noFill/>
          <a:ln w="19050" cap="flat" cmpd="sng">
            <a:solidFill>
              <a:schemeClr val="dk1"/>
            </a:solidFill>
            <a:prstDash val="solid"/>
            <a:round/>
            <a:headEnd type="none" w="med" len="med"/>
            <a:tailEnd type="none" w="med" len="med"/>
          </a:ln>
        </p:spPr>
      </p:cxnSp>
      <p:sp>
        <p:nvSpPr>
          <p:cNvPr id="671" name="Google Shape;671;p68"/>
          <p:cNvSpPr/>
          <p:nvPr/>
        </p:nvSpPr>
        <p:spPr>
          <a:xfrm>
            <a:off x="6925075" y="25180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Alerts</a:t>
            </a:r>
            <a:endParaRPr sz="1200" b="1">
              <a:solidFill>
                <a:schemeClr val="lt1"/>
              </a:solidFill>
            </a:endParaRPr>
          </a:p>
        </p:txBody>
      </p:sp>
      <p:cxnSp>
        <p:nvCxnSpPr>
          <p:cNvPr id="672" name="Google Shape;672;p68"/>
          <p:cNvCxnSpPr/>
          <p:nvPr/>
        </p:nvCxnSpPr>
        <p:spPr>
          <a:xfrm rot="10800000">
            <a:off x="7977925" y="2423488"/>
            <a:ext cx="0" cy="94500"/>
          </a:xfrm>
          <a:prstGeom prst="straightConnector1">
            <a:avLst/>
          </a:prstGeom>
          <a:noFill/>
          <a:ln w="19050" cap="flat" cmpd="sng">
            <a:solidFill>
              <a:schemeClr val="dk1"/>
            </a:solidFill>
            <a:prstDash val="solid"/>
            <a:round/>
            <a:headEnd type="none" w="med" len="med"/>
            <a:tailEnd type="none" w="med" len="med"/>
          </a:ln>
        </p:spPr>
      </p:cxnSp>
      <p:sp>
        <p:nvSpPr>
          <p:cNvPr id="673" name="Google Shape;673;p68"/>
          <p:cNvSpPr/>
          <p:nvPr/>
        </p:nvSpPr>
        <p:spPr>
          <a:xfrm>
            <a:off x="6919225" y="28375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Configurability</a:t>
            </a:r>
            <a:endParaRPr sz="1200" b="1">
              <a:solidFill>
                <a:schemeClr val="lt1"/>
              </a:solidFill>
            </a:endParaRPr>
          </a:p>
        </p:txBody>
      </p:sp>
      <p:cxnSp>
        <p:nvCxnSpPr>
          <p:cNvPr id="674" name="Google Shape;674;p68"/>
          <p:cNvCxnSpPr/>
          <p:nvPr/>
        </p:nvCxnSpPr>
        <p:spPr>
          <a:xfrm rot="10800000">
            <a:off x="7972075" y="2742988"/>
            <a:ext cx="0" cy="94500"/>
          </a:xfrm>
          <a:prstGeom prst="straightConnector1">
            <a:avLst/>
          </a:prstGeom>
          <a:noFill/>
          <a:ln w="19050" cap="flat" cmpd="sng">
            <a:solidFill>
              <a:schemeClr val="dk1"/>
            </a:solidFill>
            <a:prstDash val="solid"/>
            <a:round/>
            <a:headEnd type="none" w="med" len="med"/>
            <a:tailEnd type="none" w="med" len="med"/>
          </a:ln>
        </p:spPr>
      </p:cxnSp>
      <p:sp>
        <p:nvSpPr>
          <p:cNvPr id="675" name="Google Shape;675;p68"/>
          <p:cNvSpPr/>
          <p:nvPr/>
        </p:nvSpPr>
        <p:spPr>
          <a:xfrm>
            <a:off x="6919225" y="31570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Communication Signal</a:t>
            </a:r>
            <a:endParaRPr sz="1200" b="1">
              <a:solidFill>
                <a:schemeClr val="lt1"/>
              </a:solidFill>
            </a:endParaRPr>
          </a:p>
        </p:txBody>
      </p:sp>
      <p:cxnSp>
        <p:nvCxnSpPr>
          <p:cNvPr id="676" name="Google Shape;676;p68"/>
          <p:cNvCxnSpPr/>
          <p:nvPr/>
        </p:nvCxnSpPr>
        <p:spPr>
          <a:xfrm rot="10800000">
            <a:off x="7972075" y="3062488"/>
            <a:ext cx="0" cy="94500"/>
          </a:xfrm>
          <a:prstGeom prst="straightConnector1">
            <a:avLst/>
          </a:prstGeom>
          <a:noFill/>
          <a:ln w="19050" cap="flat" cmpd="sng">
            <a:solidFill>
              <a:schemeClr val="dk1"/>
            </a:solidFill>
            <a:prstDash val="solid"/>
            <a:round/>
            <a:headEnd type="none" w="med" len="med"/>
            <a:tailEnd type="none" w="med" len="med"/>
          </a:ln>
        </p:spPr>
      </p:cxnSp>
      <p:sp>
        <p:nvSpPr>
          <p:cNvPr id="677" name="Google Shape;677;p68"/>
          <p:cNvSpPr/>
          <p:nvPr/>
        </p:nvSpPr>
        <p:spPr>
          <a:xfrm>
            <a:off x="6925075" y="34765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Survivability</a:t>
            </a:r>
            <a:endParaRPr sz="1200" b="1">
              <a:solidFill>
                <a:schemeClr val="lt1"/>
              </a:solidFill>
            </a:endParaRPr>
          </a:p>
        </p:txBody>
      </p:sp>
      <p:cxnSp>
        <p:nvCxnSpPr>
          <p:cNvPr id="678" name="Google Shape;678;p68"/>
          <p:cNvCxnSpPr/>
          <p:nvPr/>
        </p:nvCxnSpPr>
        <p:spPr>
          <a:xfrm rot="10800000">
            <a:off x="7977925" y="3381988"/>
            <a:ext cx="0" cy="94500"/>
          </a:xfrm>
          <a:prstGeom prst="straightConnector1">
            <a:avLst/>
          </a:prstGeom>
          <a:noFill/>
          <a:ln w="19050" cap="flat" cmpd="sng">
            <a:solidFill>
              <a:schemeClr val="dk1"/>
            </a:solidFill>
            <a:prstDash val="solid"/>
            <a:round/>
            <a:headEnd type="none" w="med" len="med"/>
            <a:tailEnd type="none" w="med" len="med"/>
          </a:ln>
        </p:spPr>
      </p:cxnSp>
      <p:sp>
        <p:nvSpPr>
          <p:cNvPr id="679" name="Google Shape;679;p68"/>
          <p:cNvSpPr/>
          <p:nvPr/>
        </p:nvSpPr>
        <p:spPr>
          <a:xfrm>
            <a:off x="6925075" y="3796000"/>
            <a:ext cx="2105700" cy="3936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Day-in-the-life (On-Campus)</a:t>
            </a:r>
            <a:endParaRPr sz="1200" b="1">
              <a:solidFill>
                <a:schemeClr val="lt1"/>
              </a:solidFill>
            </a:endParaRPr>
          </a:p>
        </p:txBody>
      </p:sp>
      <p:cxnSp>
        <p:nvCxnSpPr>
          <p:cNvPr id="680" name="Google Shape;680;p68"/>
          <p:cNvCxnSpPr/>
          <p:nvPr/>
        </p:nvCxnSpPr>
        <p:spPr>
          <a:xfrm rot="10800000">
            <a:off x="7977925" y="3701488"/>
            <a:ext cx="0" cy="94500"/>
          </a:xfrm>
          <a:prstGeom prst="straightConnector1">
            <a:avLst/>
          </a:prstGeom>
          <a:noFill/>
          <a:ln w="19050" cap="flat" cmpd="sng">
            <a:solidFill>
              <a:schemeClr val="dk1"/>
            </a:solidFill>
            <a:prstDash val="solid"/>
            <a:round/>
            <a:headEnd type="none" w="med" len="med"/>
            <a:tailEnd type="none" w="med" len="med"/>
          </a:ln>
        </p:spPr>
      </p:cxnSp>
      <p:sp>
        <p:nvSpPr>
          <p:cNvPr id="681" name="Google Shape;681;p68"/>
          <p:cNvSpPr/>
          <p:nvPr/>
        </p:nvSpPr>
        <p:spPr>
          <a:xfrm>
            <a:off x="6919225" y="427595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Day-in-the-life (EnerSys)</a:t>
            </a:r>
            <a:endParaRPr sz="1200">
              <a:solidFill>
                <a:schemeClr val="lt1"/>
              </a:solidFill>
            </a:endParaRPr>
          </a:p>
        </p:txBody>
      </p:sp>
      <p:cxnSp>
        <p:nvCxnSpPr>
          <p:cNvPr id="682" name="Google Shape;682;p68"/>
          <p:cNvCxnSpPr/>
          <p:nvPr/>
        </p:nvCxnSpPr>
        <p:spPr>
          <a:xfrm rot="10800000">
            <a:off x="7972075" y="4181438"/>
            <a:ext cx="0" cy="94500"/>
          </a:xfrm>
          <a:prstGeom prst="straightConnector1">
            <a:avLst/>
          </a:prstGeom>
          <a:noFill/>
          <a:ln w="19050" cap="flat" cmpd="sng">
            <a:solidFill>
              <a:schemeClr val="dk1"/>
            </a:solidFill>
            <a:prstDash val="solid"/>
            <a:round/>
            <a:headEnd type="none" w="med" len="med"/>
            <a:tailEnd type="none" w="med" len="med"/>
          </a:ln>
        </p:spPr>
      </p:cxnSp>
      <p:sp>
        <p:nvSpPr>
          <p:cNvPr id="683" name="Google Shape;683;p68"/>
          <p:cNvSpPr/>
          <p:nvPr/>
        </p:nvSpPr>
        <p:spPr>
          <a:xfrm>
            <a:off x="4663463" y="1104100"/>
            <a:ext cx="2105700" cy="360900"/>
          </a:xfrm>
          <a:prstGeom prst="roundRect">
            <a:avLst>
              <a:gd name="adj" fmla="val 16667"/>
            </a:avLst>
          </a:prstGeom>
          <a:solidFill>
            <a:srgbClr val="33333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Electronics &amp; Hardware</a:t>
            </a:r>
            <a:endParaRPr b="1">
              <a:solidFill>
                <a:schemeClr val="lt1"/>
              </a:solidFill>
            </a:endParaRPr>
          </a:p>
        </p:txBody>
      </p:sp>
      <p:sp>
        <p:nvSpPr>
          <p:cNvPr id="684" name="Google Shape;684;p68"/>
          <p:cNvSpPr/>
          <p:nvPr/>
        </p:nvSpPr>
        <p:spPr>
          <a:xfrm>
            <a:off x="4656438" y="15595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Ordering</a:t>
            </a:r>
            <a:endParaRPr sz="1200" b="1">
              <a:solidFill>
                <a:schemeClr val="lt1"/>
              </a:solidFill>
            </a:endParaRPr>
          </a:p>
        </p:txBody>
      </p:sp>
      <p:cxnSp>
        <p:nvCxnSpPr>
          <p:cNvPr id="685" name="Google Shape;685;p68"/>
          <p:cNvCxnSpPr/>
          <p:nvPr/>
        </p:nvCxnSpPr>
        <p:spPr>
          <a:xfrm rot="10800000">
            <a:off x="5709288" y="1009588"/>
            <a:ext cx="0" cy="94500"/>
          </a:xfrm>
          <a:prstGeom prst="straightConnector1">
            <a:avLst/>
          </a:prstGeom>
          <a:noFill/>
          <a:ln w="19050" cap="flat" cmpd="sng">
            <a:solidFill>
              <a:schemeClr val="dk1"/>
            </a:solidFill>
            <a:prstDash val="solid"/>
            <a:round/>
            <a:headEnd type="none" w="med" len="med"/>
            <a:tailEnd type="none" w="med" len="med"/>
          </a:ln>
        </p:spPr>
      </p:cxnSp>
      <p:cxnSp>
        <p:nvCxnSpPr>
          <p:cNvPr id="686" name="Google Shape;686;p68"/>
          <p:cNvCxnSpPr/>
          <p:nvPr/>
        </p:nvCxnSpPr>
        <p:spPr>
          <a:xfrm rot="10800000">
            <a:off x="5709288" y="1464988"/>
            <a:ext cx="0" cy="94500"/>
          </a:xfrm>
          <a:prstGeom prst="straightConnector1">
            <a:avLst/>
          </a:prstGeom>
          <a:noFill/>
          <a:ln w="19050" cap="flat" cmpd="sng">
            <a:solidFill>
              <a:schemeClr val="dk1"/>
            </a:solidFill>
            <a:prstDash val="solid"/>
            <a:round/>
            <a:headEnd type="none" w="med" len="med"/>
            <a:tailEnd type="none" w="med" len="med"/>
          </a:ln>
        </p:spPr>
      </p:cxnSp>
      <p:sp>
        <p:nvSpPr>
          <p:cNvPr id="687" name="Google Shape;687;p68"/>
          <p:cNvSpPr/>
          <p:nvPr/>
        </p:nvSpPr>
        <p:spPr>
          <a:xfrm>
            <a:off x="4656438" y="18790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Breadboard Prototyping</a:t>
            </a:r>
            <a:endParaRPr sz="1200" b="1">
              <a:solidFill>
                <a:schemeClr val="lt1"/>
              </a:solidFill>
            </a:endParaRPr>
          </a:p>
        </p:txBody>
      </p:sp>
      <p:cxnSp>
        <p:nvCxnSpPr>
          <p:cNvPr id="688" name="Google Shape;688;p68"/>
          <p:cNvCxnSpPr/>
          <p:nvPr/>
        </p:nvCxnSpPr>
        <p:spPr>
          <a:xfrm rot="10800000">
            <a:off x="5709288" y="1784488"/>
            <a:ext cx="0" cy="94500"/>
          </a:xfrm>
          <a:prstGeom prst="straightConnector1">
            <a:avLst/>
          </a:prstGeom>
          <a:noFill/>
          <a:ln w="19050" cap="flat" cmpd="sng">
            <a:solidFill>
              <a:schemeClr val="dk1"/>
            </a:solidFill>
            <a:prstDash val="solid"/>
            <a:round/>
            <a:headEnd type="none" w="med" len="med"/>
            <a:tailEnd type="none" w="med" len="med"/>
          </a:ln>
        </p:spPr>
      </p:cxnSp>
      <p:sp>
        <p:nvSpPr>
          <p:cNvPr id="689" name="Google Shape;689;p68"/>
          <p:cNvSpPr/>
          <p:nvPr/>
        </p:nvSpPr>
        <p:spPr>
          <a:xfrm>
            <a:off x="4662288" y="21985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PCB Integration</a:t>
            </a:r>
            <a:endParaRPr sz="1200" b="1">
              <a:solidFill>
                <a:schemeClr val="lt1"/>
              </a:solidFill>
            </a:endParaRPr>
          </a:p>
        </p:txBody>
      </p:sp>
      <p:cxnSp>
        <p:nvCxnSpPr>
          <p:cNvPr id="690" name="Google Shape;690;p68"/>
          <p:cNvCxnSpPr/>
          <p:nvPr/>
        </p:nvCxnSpPr>
        <p:spPr>
          <a:xfrm rot="10800000">
            <a:off x="5715138" y="2103988"/>
            <a:ext cx="0" cy="94500"/>
          </a:xfrm>
          <a:prstGeom prst="straightConnector1">
            <a:avLst/>
          </a:prstGeom>
          <a:noFill/>
          <a:ln w="19050" cap="flat" cmpd="sng">
            <a:solidFill>
              <a:schemeClr val="dk1"/>
            </a:solidFill>
            <a:prstDash val="solid"/>
            <a:round/>
            <a:headEnd type="none" w="med" len="med"/>
            <a:tailEnd type="none" w="med" len="med"/>
          </a:ln>
        </p:spPr>
      </p:cxnSp>
      <p:sp>
        <p:nvSpPr>
          <p:cNvPr id="691" name="Google Shape;691;p68"/>
          <p:cNvSpPr/>
          <p:nvPr/>
        </p:nvSpPr>
        <p:spPr>
          <a:xfrm>
            <a:off x="4662288" y="25180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System Container Printing</a:t>
            </a:r>
            <a:endParaRPr sz="1200" b="1">
              <a:solidFill>
                <a:schemeClr val="lt1"/>
              </a:solidFill>
            </a:endParaRPr>
          </a:p>
        </p:txBody>
      </p:sp>
      <p:cxnSp>
        <p:nvCxnSpPr>
          <p:cNvPr id="692" name="Google Shape;692;p68"/>
          <p:cNvCxnSpPr/>
          <p:nvPr/>
        </p:nvCxnSpPr>
        <p:spPr>
          <a:xfrm rot="10800000">
            <a:off x="5715138" y="2423488"/>
            <a:ext cx="0" cy="94500"/>
          </a:xfrm>
          <a:prstGeom prst="straightConnector1">
            <a:avLst/>
          </a:prstGeom>
          <a:noFill/>
          <a:ln w="19050" cap="flat" cmpd="sng">
            <a:solidFill>
              <a:schemeClr val="dk1"/>
            </a:solidFill>
            <a:prstDash val="solid"/>
            <a:round/>
            <a:headEnd type="none" w="med" len="med"/>
            <a:tailEnd type="none" w="med" len="med"/>
          </a:ln>
        </p:spPr>
      </p:cxnSp>
      <p:sp>
        <p:nvSpPr>
          <p:cNvPr id="693" name="Google Shape;693;p68"/>
          <p:cNvSpPr/>
          <p:nvPr/>
        </p:nvSpPr>
        <p:spPr>
          <a:xfrm>
            <a:off x="2391375" y="1104100"/>
            <a:ext cx="2105700" cy="360900"/>
          </a:xfrm>
          <a:prstGeom prst="roundRect">
            <a:avLst>
              <a:gd name="adj" fmla="val 16667"/>
            </a:avLst>
          </a:prstGeom>
          <a:solidFill>
            <a:srgbClr val="33333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Software</a:t>
            </a:r>
            <a:endParaRPr b="1">
              <a:solidFill>
                <a:schemeClr val="lt1"/>
              </a:solidFill>
            </a:endParaRPr>
          </a:p>
        </p:txBody>
      </p:sp>
      <p:sp>
        <p:nvSpPr>
          <p:cNvPr id="694" name="Google Shape;694;p68"/>
          <p:cNvSpPr/>
          <p:nvPr/>
        </p:nvSpPr>
        <p:spPr>
          <a:xfrm>
            <a:off x="2384350" y="15595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In-Box Processing</a:t>
            </a:r>
            <a:endParaRPr sz="1200">
              <a:solidFill>
                <a:schemeClr val="lt1"/>
              </a:solidFill>
            </a:endParaRPr>
          </a:p>
        </p:txBody>
      </p:sp>
      <p:cxnSp>
        <p:nvCxnSpPr>
          <p:cNvPr id="695" name="Google Shape;695;p68"/>
          <p:cNvCxnSpPr/>
          <p:nvPr/>
        </p:nvCxnSpPr>
        <p:spPr>
          <a:xfrm rot="10800000">
            <a:off x="3437200" y="1009588"/>
            <a:ext cx="0" cy="94500"/>
          </a:xfrm>
          <a:prstGeom prst="straightConnector1">
            <a:avLst/>
          </a:prstGeom>
          <a:noFill/>
          <a:ln w="19050" cap="flat" cmpd="sng">
            <a:solidFill>
              <a:schemeClr val="dk1"/>
            </a:solidFill>
            <a:prstDash val="solid"/>
            <a:round/>
            <a:headEnd type="none" w="med" len="med"/>
            <a:tailEnd type="none" w="med" len="med"/>
          </a:ln>
        </p:spPr>
      </p:cxnSp>
      <p:cxnSp>
        <p:nvCxnSpPr>
          <p:cNvPr id="696" name="Google Shape;696;p68"/>
          <p:cNvCxnSpPr/>
          <p:nvPr/>
        </p:nvCxnSpPr>
        <p:spPr>
          <a:xfrm rot="10800000">
            <a:off x="3437200" y="1464988"/>
            <a:ext cx="0" cy="94500"/>
          </a:xfrm>
          <a:prstGeom prst="straightConnector1">
            <a:avLst/>
          </a:prstGeom>
          <a:noFill/>
          <a:ln w="19050" cap="flat" cmpd="sng">
            <a:solidFill>
              <a:schemeClr val="dk1"/>
            </a:solidFill>
            <a:prstDash val="solid"/>
            <a:round/>
            <a:headEnd type="none" w="med" len="med"/>
            <a:tailEnd type="none" w="med" len="med"/>
          </a:ln>
        </p:spPr>
      </p:cxnSp>
      <p:sp>
        <p:nvSpPr>
          <p:cNvPr id="697" name="Google Shape;697;p68"/>
          <p:cNvSpPr/>
          <p:nvPr/>
        </p:nvSpPr>
        <p:spPr>
          <a:xfrm>
            <a:off x="2384350" y="18790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In-Box Dongle</a:t>
            </a:r>
            <a:endParaRPr sz="1200">
              <a:solidFill>
                <a:schemeClr val="lt1"/>
              </a:solidFill>
            </a:endParaRPr>
          </a:p>
        </p:txBody>
      </p:sp>
      <p:cxnSp>
        <p:nvCxnSpPr>
          <p:cNvPr id="698" name="Google Shape;698;p68"/>
          <p:cNvCxnSpPr/>
          <p:nvPr/>
        </p:nvCxnSpPr>
        <p:spPr>
          <a:xfrm rot="10800000">
            <a:off x="3437200" y="1784488"/>
            <a:ext cx="0" cy="94500"/>
          </a:xfrm>
          <a:prstGeom prst="straightConnector1">
            <a:avLst/>
          </a:prstGeom>
          <a:noFill/>
          <a:ln w="19050" cap="flat" cmpd="sng">
            <a:solidFill>
              <a:schemeClr val="dk1"/>
            </a:solidFill>
            <a:prstDash val="solid"/>
            <a:round/>
            <a:headEnd type="none" w="med" len="med"/>
            <a:tailEnd type="none" w="med" len="med"/>
          </a:ln>
        </p:spPr>
      </p:cxnSp>
      <p:sp>
        <p:nvSpPr>
          <p:cNvPr id="699" name="Google Shape;699;p68"/>
          <p:cNvSpPr/>
          <p:nvPr/>
        </p:nvSpPr>
        <p:spPr>
          <a:xfrm>
            <a:off x="2390200" y="21985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In-Box Configuration</a:t>
            </a:r>
            <a:endParaRPr sz="1200">
              <a:solidFill>
                <a:schemeClr val="lt1"/>
              </a:solidFill>
            </a:endParaRPr>
          </a:p>
        </p:txBody>
      </p:sp>
      <p:cxnSp>
        <p:nvCxnSpPr>
          <p:cNvPr id="700" name="Google Shape;700;p68"/>
          <p:cNvCxnSpPr/>
          <p:nvPr/>
        </p:nvCxnSpPr>
        <p:spPr>
          <a:xfrm rot="10800000">
            <a:off x="3443050" y="2103988"/>
            <a:ext cx="0" cy="94500"/>
          </a:xfrm>
          <a:prstGeom prst="straightConnector1">
            <a:avLst/>
          </a:prstGeom>
          <a:noFill/>
          <a:ln w="19050" cap="flat" cmpd="sng">
            <a:solidFill>
              <a:schemeClr val="dk1"/>
            </a:solidFill>
            <a:prstDash val="solid"/>
            <a:round/>
            <a:headEnd type="none" w="med" len="med"/>
            <a:tailEnd type="none" w="med" len="med"/>
          </a:ln>
        </p:spPr>
      </p:cxnSp>
      <p:sp>
        <p:nvSpPr>
          <p:cNvPr id="701" name="Google Shape;701;p68"/>
          <p:cNvSpPr/>
          <p:nvPr/>
        </p:nvSpPr>
        <p:spPr>
          <a:xfrm>
            <a:off x="2390200" y="25180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On-Site Data Processing</a:t>
            </a:r>
            <a:endParaRPr sz="1200">
              <a:solidFill>
                <a:schemeClr val="lt1"/>
              </a:solidFill>
            </a:endParaRPr>
          </a:p>
        </p:txBody>
      </p:sp>
      <p:cxnSp>
        <p:nvCxnSpPr>
          <p:cNvPr id="702" name="Google Shape;702;p68"/>
          <p:cNvCxnSpPr/>
          <p:nvPr/>
        </p:nvCxnSpPr>
        <p:spPr>
          <a:xfrm rot="10800000">
            <a:off x="3443050" y="2423488"/>
            <a:ext cx="0" cy="94500"/>
          </a:xfrm>
          <a:prstGeom prst="straightConnector1">
            <a:avLst/>
          </a:prstGeom>
          <a:noFill/>
          <a:ln w="19050" cap="flat" cmpd="sng">
            <a:solidFill>
              <a:schemeClr val="dk1"/>
            </a:solidFill>
            <a:prstDash val="solid"/>
            <a:round/>
            <a:headEnd type="none" w="med" len="med"/>
            <a:tailEnd type="none" w="med" len="med"/>
          </a:ln>
        </p:spPr>
      </p:cxnSp>
      <p:sp>
        <p:nvSpPr>
          <p:cNvPr id="703" name="Google Shape;703;p68"/>
          <p:cNvSpPr/>
          <p:nvPr/>
        </p:nvSpPr>
        <p:spPr>
          <a:xfrm>
            <a:off x="2384350" y="28375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On-Site Dongle</a:t>
            </a:r>
            <a:endParaRPr sz="1200">
              <a:solidFill>
                <a:schemeClr val="lt1"/>
              </a:solidFill>
            </a:endParaRPr>
          </a:p>
        </p:txBody>
      </p:sp>
      <p:cxnSp>
        <p:nvCxnSpPr>
          <p:cNvPr id="704" name="Google Shape;704;p68"/>
          <p:cNvCxnSpPr/>
          <p:nvPr/>
        </p:nvCxnSpPr>
        <p:spPr>
          <a:xfrm rot="10800000">
            <a:off x="3437200" y="2742988"/>
            <a:ext cx="0" cy="94500"/>
          </a:xfrm>
          <a:prstGeom prst="straightConnector1">
            <a:avLst/>
          </a:prstGeom>
          <a:noFill/>
          <a:ln w="19050" cap="flat" cmpd="sng">
            <a:solidFill>
              <a:schemeClr val="dk1"/>
            </a:solidFill>
            <a:prstDash val="solid"/>
            <a:round/>
            <a:headEnd type="none" w="med" len="med"/>
            <a:tailEnd type="none" w="med" len="med"/>
          </a:ln>
        </p:spPr>
      </p:cxnSp>
      <p:sp>
        <p:nvSpPr>
          <p:cNvPr id="705" name="Google Shape;705;p68"/>
          <p:cNvSpPr/>
          <p:nvPr/>
        </p:nvSpPr>
        <p:spPr>
          <a:xfrm>
            <a:off x="2384350" y="31570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On-Site Configuration</a:t>
            </a:r>
            <a:endParaRPr sz="1200">
              <a:solidFill>
                <a:schemeClr val="lt1"/>
              </a:solidFill>
            </a:endParaRPr>
          </a:p>
        </p:txBody>
      </p:sp>
      <p:cxnSp>
        <p:nvCxnSpPr>
          <p:cNvPr id="706" name="Google Shape;706;p68"/>
          <p:cNvCxnSpPr/>
          <p:nvPr/>
        </p:nvCxnSpPr>
        <p:spPr>
          <a:xfrm rot="10800000">
            <a:off x="3437200" y="3062488"/>
            <a:ext cx="0" cy="94500"/>
          </a:xfrm>
          <a:prstGeom prst="straightConnector1">
            <a:avLst/>
          </a:prstGeom>
          <a:noFill/>
          <a:ln w="19050" cap="flat" cmpd="sng">
            <a:solidFill>
              <a:schemeClr val="dk1"/>
            </a:solidFill>
            <a:prstDash val="solid"/>
            <a:round/>
            <a:headEnd type="none" w="med" len="med"/>
            <a:tailEnd type="none" w="med" len="med"/>
          </a:ln>
        </p:spPr>
      </p:cxnSp>
      <p:sp>
        <p:nvSpPr>
          <p:cNvPr id="707" name="Google Shape;707;p68"/>
          <p:cNvSpPr/>
          <p:nvPr/>
        </p:nvSpPr>
        <p:spPr>
          <a:xfrm>
            <a:off x="2390200" y="34765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On-Site GUI</a:t>
            </a:r>
            <a:endParaRPr sz="1200">
              <a:solidFill>
                <a:schemeClr val="lt1"/>
              </a:solidFill>
            </a:endParaRPr>
          </a:p>
        </p:txBody>
      </p:sp>
      <p:cxnSp>
        <p:nvCxnSpPr>
          <p:cNvPr id="708" name="Google Shape;708;p68"/>
          <p:cNvCxnSpPr/>
          <p:nvPr/>
        </p:nvCxnSpPr>
        <p:spPr>
          <a:xfrm rot="10800000">
            <a:off x="3443050" y="3381988"/>
            <a:ext cx="0" cy="94500"/>
          </a:xfrm>
          <a:prstGeom prst="straightConnector1">
            <a:avLst/>
          </a:prstGeom>
          <a:noFill/>
          <a:ln w="19050" cap="flat" cmpd="sng">
            <a:solidFill>
              <a:schemeClr val="dk1"/>
            </a:solidFill>
            <a:prstDash val="solid"/>
            <a:round/>
            <a:headEnd type="none" w="med" len="med"/>
            <a:tailEnd type="none" w="med" len="med"/>
          </a:ln>
        </p:spPr>
      </p:cxnSp>
      <p:sp>
        <p:nvSpPr>
          <p:cNvPr id="709" name="Google Shape;709;p68"/>
          <p:cNvSpPr/>
          <p:nvPr/>
        </p:nvSpPr>
        <p:spPr>
          <a:xfrm>
            <a:off x="2390200" y="37960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Communication Timing</a:t>
            </a:r>
            <a:endParaRPr sz="1200">
              <a:solidFill>
                <a:schemeClr val="lt1"/>
              </a:solidFill>
            </a:endParaRPr>
          </a:p>
        </p:txBody>
      </p:sp>
      <p:cxnSp>
        <p:nvCxnSpPr>
          <p:cNvPr id="710" name="Google Shape;710;p68"/>
          <p:cNvCxnSpPr/>
          <p:nvPr/>
        </p:nvCxnSpPr>
        <p:spPr>
          <a:xfrm rot="10800000">
            <a:off x="3443050" y="3701488"/>
            <a:ext cx="0" cy="94500"/>
          </a:xfrm>
          <a:prstGeom prst="straightConnector1">
            <a:avLst/>
          </a:prstGeom>
          <a:noFill/>
          <a:ln w="19050" cap="flat" cmpd="sng">
            <a:solidFill>
              <a:schemeClr val="dk1"/>
            </a:solidFill>
            <a:prstDash val="solid"/>
            <a:round/>
            <a:headEnd type="none" w="med" len="med"/>
            <a:tailEnd type="none" w="med" len="med"/>
          </a:ln>
        </p:spPr>
      </p:cxnSp>
      <p:sp>
        <p:nvSpPr>
          <p:cNvPr id="711" name="Google Shape;711;p68"/>
          <p:cNvSpPr/>
          <p:nvPr/>
        </p:nvSpPr>
        <p:spPr>
          <a:xfrm>
            <a:off x="2391375" y="41155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Advertising</a:t>
            </a:r>
            <a:endParaRPr sz="1200">
              <a:solidFill>
                <a:schemeClr val="lt1"/>
              </a:solidFill>
            </a:endParaRPr>
          </a:p>
        </p:txBody>
      </p:sp>
      <p:cxnSp>
        <p:nvCxnSpPr>
          <p:cNvPr id="712" name="Google Shape;712;p68"/>
          <p:cNvCxnSpPr/>
          <p:nvPr/>
        </p:nvCxnSpPr>
        <p:spPr>
          <a:xfrm rot="10800000">
            <a:off x="3444225" y="4020988"/>
            <a:ext cx="0" cy="94500"/>
          </a:xfrm>
          <a:prstGeom prst="straightConnector1">
            <a:avLst/>
          </a:prstGeom>
          <a:noFill/>
          <a:ln w="19050" cap="flat" cmpd="sng">
            <a:solidFill>
              <a:schemeClr val="dk1"/>
            </a:solidFill>
            <a:prstDash val="solid"/>
            <a:round/>
            <a:headEnd type="none" w="med" len="med"/>
            <a:tailEnd type="none" w="med" len="med"/>
          </a:ln>
        </p:spPr>
      </p:cxnSp>
      <p:sp>
        <p:nvSpPr>
          <p:cNvPr id="713" name="Google Shape;713;p68"/>
          <p:cNvSpPr/>
          <p:nvPr/>
        </p:nvSpPr>
        <p:spPr>
          <a:xfrm>
            <a:off x="2391375" y="4435000"/>
            <a:ext cx="2105700" cy="225000"/>
          </a:xfrm>
          <a:prstGeom prst="roundRect">
            <a:avLst>
              <a:gd name="adj" fmla="val 16667"/>
            </a:avLst>
          </a:prstGeom>
          <a:solidFill>
            <a:srgbClr val="6666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Battery Relay</a:t>
            </a:r>
            <a:endParaRPr sz="1200">
              <a:solidFill>
                <a:schemeClr val="lt1"/>
              </a:solidFill>
            </a:endParaRPr>
          </a:p>
        </p:txBody>
      </p:sp>
      <p:cxnSp>
        <p:nvCxnSpPr>
          <p:cNvPr id="714" name="Google Shape;714;p68"/>
          <p:cNvCxnSpPr/>
          <p:nvPr/>
        </p:nvCxnSpPr>
        <p:spPr>
          <a:xfrm rot="10800000">
            <a:off x="3444225" y="4340488"/>
            <a:ext cx="0" cy="94500"/>
          </a:xfrm>
          <a:prstGeom prst="straightConnector1">
            <a:avLst/>
          </a:prstGeom>
          <a:noFill/>
          <a:ln w="19050" cap="flat" cmpd="sng">
            <a:solidFill>
              <a:schemeClr val="dk1"/>
            </a:solidFill>
            <a:prstDash val="solid"/>
            <a:round/>
            <a:headEnd type="none" w="med" len="med"/>
            <a:tailEnd type="none" w="med" len="med"/>
          </a:ln>
        </p:spPr>
      </p:cxnSp>
      <p:sp>
        <p:nvSpPr>
          <p:cNvPr id="715" name="Google Shape;715;p68"/>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a:t>
            </a:r>
            <a:r>
              <a:rPr lang="en" sz="1000">
                <a:solidFill>
                  <a:schemeClr val="lt1"/>
                </a:solidFill>
              </a:rPr>
              <a:t> </a:t>
            </a:r>
            <a:r>
              <a:rPr lang="en" sz="1000">
                <a:solidFill>
                  <a:srgbClr val="B7B7B7"/>
                </a:solidFill>
              </a:rPr>
              <a:t>Verification &amp; Validation</a:t>
            </a:r>
            <a:r>
              <a:rPr lang="en" sz="1000">
                <a:solidFill>
                  <a:schemeClr val="lt1"/>
                </a:solidFill>
              </a:rPr>
              <a:t> </a:t>
            </a:r>
            <a:r>
              <a:rPr lang="en" sz="1000">
                <a:solidFill>
                  <a:srgbClr val="B7B7B7"/>
                </a:solidFill>
              </a:rPr>
              <a:t>     </a:t>
            </a:r>
            <a:r>
              <a:rPr lang="en" sz="1000">
                <a:solidFill>
                  <a:schemeClr val="lt1"/>
                </a:solidFill>
              </a:rPr>
              <a:t>Project Planning</a:t>
            </a:r>
            <a:r>
              <a:rPr lang="en" sz="1000">
                <a:solidFill>
                  <a:srgbClr val="B7B7B7"/>
                </a:solidFill>
              </a:rPr>
              <a:t>      References      Backup    </a:t>
            </a:r>
            <a:endParaRPr sz="1000">
              <a:highlight>
                <a:schemeClr val="lt1"/>
              </a:highlight>
            </a:endParaRPr>
          </a:p>
        </p:txBody>
      </p:sp>
      <p:sp>
        <p:nvSpPr>
          <p:cNvPr id="716" name="Google Shape;716;p68"/>
          <p:cNvSpPr txBox="1">
            <a:spLocks noGrp="1"/>
          </p:cNvSpPr>
          <p:nvPr>
            <p:ph type="sldNum" idx="12"/>
          </p:nvPr>
        </p:nvSpPr>
        <p:spPr>
          <a:xfrm>
            <a:off x="8595308" y="483069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69"/>
          <p:cNvSpPr txBox="1">
            <a:spLocks noGrp="1"/>
          </p:cNvSpPr>
          <p:nvPr>
            <p:ph type="title"/>
          </p:nvPr>
        </p:nvSpPr>
        <p:spPr>
          <a:xfrm>
            <a:off x="0" y="0"/>
            <a:ext cx="9144000" cy="45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Spring Semester Work Plan</a:t>
            </a:r>
            <a:endParaRPr/>
          </a:p>
        </p:txBody>
      </p:sp>
      <p:sp>
        <p:nvSpPr>
          <p:cNvPr id="722" name="Google Shape;722;p69"/>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a:t>
            </a:r>
            <a:r>
              <a:rPr lang="en" sz="1000">
                <a:solidFill>
                  <a:schemeClr val="lt1"/>
                </a:solidFill>
              </a:rPr>
              <a:t> </a:t>
            </a:r>
            <a:r>
              <a:rPr lang="en" sz="1000">
                <a:solidFill>
                  <a:srgbClr val="B7B7B7"/>
                </a:solidFill>
              </a:rPr>
              <a:t>Verification &amp; Validation</a:t>
            </a:r>
            <a:r>
              <a:rPr lang="en" sz="1000">
                <a:solidFill>
                  <a:schemeClr val="lt1"/>
                </a:solidFill>
              </a:rPr>
              <a:t> </a:t>
            </a:r>
            <a:r>
              <a:rPr lang="en" sz="1000">
                <a:solidFill>
                  <a:srgbClr val="B7B7B7"/>
                </a:solidFill>
              </a:rPr>
              <a:t>     </a:t>
            </a:r>
            <a:r>
              <a:rPr lang="en" sz="1000">
                <a:solidFill>
                  <a:schemeClr val="lt1"/>
                </a:solidFill>
              </a:rPr>
              <a:t>Project Planning</a:t>
            </a:r>
            <a:r>
              <a:rPr lang="en" sz="1000">
                <a:solidFill>
                  <a:srgbClr val="B7B7B7"/>
                </a:solidFill>
              </a:rPr>
              <a:t>      References      Backup    </a:t>
            </a:r>
            <a:endParaRPr sz="1000">
              <a:highlight>
                <a:schemeClr val="lt1"/>
              </a:highlight>
            </a:endParaRPr>
          </a:p>
        </p:txBody>
      </p:sp>
      <p:sp>
        <p:nvSpPr>
          <p:cNvPr id="723" name="Google Shape;723;p69"/>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57</a:t>
            </a:fld>
            <a:endParaRPr/>
          </a:p>
        </p:txBody>
      </p:sp>
      <p:pic>
        <p:nvPicPr>
          <p:cNvPr id="724" name="Google Shape;724;p69"/>
          <p:cNvPicPr preferRelativeResize="0"/>
          <p:nvPr/>
        </p:nvPicPr>
        <p:blipFill>
          <a:blip r:embed="rId3">
            <a:alphaModFix/>
          </a:blip>
          <a:stretch>
            <a:fillRect/>
          </a:stretch>
        </p:blipFill>
        <p:spPr>
          <a:xfrm>
            <a:off x="138300" y="509000"/>
            <a:ext cx="8867401" cy="4377401"/>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70"/>
          <p:cNvSpPr txBox="1">
            <a:spLocks noGrp="1"/>
          </p:cNvSpPr>
          <p:nvPr>
            <p:ph type="title"/>
          </p:nvPr>
        </p:nvSpPr>
        <p:spPr>
          <a:xfrm>
            <a:off x="0" y="0"/>
            <a:ext cx="9144000" cy="45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Spring Semester Work Plan: First Month</a:t>
            </a:r>
            <a:endParaRPr/>
          </a:p>
        </p:txBody>
      </p:sp>
      <p:pic>
        <p:nvPicPr>
          <p:cNvPr id="730" name="Google Shape;730;p70"/>
          <p:cNvPicPr preferRelativeResize="0"/>
          <p:nvPr/>
        </p:nvPicPr>
        <p:blipFill>
          <a:blip r:embed="rId3">
            <a:alphaModFix/>
          </a:blip>
          <a:stretch>
            <a:fillRect/>
          </a:stretch>
        </p:blipFill>
        <p:spPr>
          <a:xfrm>
            <a:off x="36013" y="767261"/>
            <a:ext cx="9071974" cy="3737089"/>
          </a:xfrm>
          <a:prstGeom prst="rect">
            <a:avLst/>
          </a:prstGeom>
          <a:noFill/>
          <a:ln>
            <a:noFill/>
          </a:ln>
        </p:spPr>
      </p:pic>
      <p:sp>
        <p:nvSpPr>
          <p:cNvPr id="731" name="Google Shape;731;p70"/>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a:t>
            </a:r>
            <a:r>
              <a:rPr lang="en" sz="1000">
                <a:solidFill>
                  <a:schemeClr val="lt1"/>
                </a:solidFill>
              </a:rPr>
              <a:t> </a:t>
            </a:r>
            <a:r>
              <a:rPr lang="en" sz="1000">
                <a:solidFill>
                  <a:srgbClr val="B7B7B7"/>
                </a:solidFill>
              </a:rPr>
              <a:t>Verification &amp; Validation</a:t>
            </a:r>
            <a:r>
              <a:rPr lang="en" sz="1000">
                <a:solidFill>
                  <a:schemeClr val="lt1"/>
                </a:solidFill>
              </a:rPr>
              <a:t> </a:t>
            </a:r>
            <a:r>
              <a:rPr lang="en" sz="1000">
                <a:solidFill>
                  <a:srgbClr val="B7B7B7"/>
                </a:solidFill>
              </a:rPr>
              <a:t>     </a:t>
            </a:r>
            <a:r>
              <a:rPr lang="en" sz="1000">
                <a:solidFill>
                  <a:schemeClr val="lt1"/>
                </a:solidFill>
              </a:rPr>
              <a:t>Project Planning</a:t>
            </a:r>
            <a:r>
              <a:rPr lang="en" sz="1000">
                <a:solidFill>
                  <a:srgbClr val="B7B7B7"/>
                </a:solidFill>
              </a:rPr>
              <a:t>      References      Backup    </a:t>
            </a:r>
            <a:endParaRPr sz="1000">
              <a:highlight>
                <a:schemeClr val="lt1"/>
              </a:highlight>
            </a:endParaRPr>
          </a:p>
        </p:txBody>
      </p:sp>
      <p:sp>
        <p:nvSpPr>
          <p:cNvPr id="732" name="Google Shape;732;p70"/>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pic>
        <p:nvPicPr>
          <p:cNvPr id="737" name="Google Shape;737;p71"/>
          <p:cNvPicPr preferRelativeResize="0"/>
          <p:nvPr/>
        </p:nvPicPr>
        <p:blipFill>
          <a:blip r:embed="rId3">
            <a:alphaModFix/>
          </a:blip>
          <a:stretch>
            <a:fillRect/>
          </a:stretch>
        </p:blipFill>
        <p:spPr>
          <a:xfrm>
            <a:off x="1375575" y="331400"/>
            <a:ext cx="6255950" cy="4487501"/>
          </a:xfrm>
          <a:prstGeom prst="rect">
            <a:avLst/>
          </a:prstGeom>
          <a:noFill/>
          <a:ln>
            <a:noFill/>
          </a:ln>
        </p:spPr>
      </p:pic>
      <p:sp>
        <p:nvSpPr>
          <p:cNvPr id="738" name="Google Shape;738;p71"/>
          <p:cNvSpPr txBox="1">
            <a:spLocks noGrp="1"/>
          </p:cNvSpPr>
          <p:nvPr>
            <p:ph type="title"/>
          </p:nvPr>
        </p:nvSpPr>
        <p:spPr>
          <a:xfrm>
            <a:off x="203350" y="684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Cost Plan</a:t>
            </a:r>
            <a:endParaRPr/>
          </a:p>
        </p:txBody>
      </p:sp>
      <p:sp>
        <p:nvSpPr>
          <p:cNvPr id="739" name="Google Shape;739;p71"/>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a:t>
            </a:r>
            <a:r>
              <a:rPr lang="en" sz="1000">
                <a:solidFill>
                  <a:schemeClr val="lt1"/>
                </a:solidFill>
              </a:rPr>
              <a:t> </a:t>
            </a:r>
            <a:r>
              <a:rPr lang="en" sz="1000">
                <a:solidFill>
                  <a:srgbClr val="B7B7B7"/>
                </a:solidFill>
              </a:rPr>
              <a:t>Verification &amp; Validation</a:t>
            </a:r>
            <a:r>
              <a:rPr lang="en" sz="1000">
                <a:solidFill>
                  <a:schemeClr val="lt1"/>
                </a:solidFill>
              </a:rPr>
              <a:t> </a:t>
            </a:r>
            <a:r>
              <a:rPr lang="en" sz="1000">
                <a:solidFill>
                  <a:srgbClr val="B7B7B7"/>
                </a:solidFill>
              </a:rPr>
              <a:t>     </a:t>
            </a:r>
            <a:r>
              <a:rPr lang="en" sz="1000">
                <a:solidFill>
                  <a:schemeClr val="lt1"/>
                </a:solidFill>
              </a:rPr>
              <a:t>Project Planning</a:t>
            </a:r>
            <a:r>
              <a:rPr lang="en" sz="1000">
                <a:solidFill>
                  <a:srgbClr val="B7B7B7"/>
                </a:solidFill>
              </a:rPr>
              <a:t>      References      Backup    </a:t>
            </a:r>
            <a:endParaRPr sz="1000">
              <a:highlight>
                <a:schemeClr val="lt1"/>
              </a:highlight>
            </a:endParaRPr>
          </a:p>
        </p:txBody>
      </p:sp>
      <p:sp>
        <p:nvSpPr>
          <p:cNvPr id="740" name="Google Shape;740;p71"/>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1933450"/>
            <a:ext cx="8520600" cy="17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Design Solution</a:t>
            </a:r>
            <a:endParaRPr sz="48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grpSp>
        <p:nvGrpSpPr>
          <p:cNvPr id="745" name="Google Shape;745;p72"/>
          <p:cNvGrpSpPr/>
          <p:nvPr/>
        </p:nvGrpSpPr>
        <p:grpSpPr>
          <a:xfrm>
            <a:off x="612700" y="406238"/>
            <a:ext cx="7918599" cy="4026225"/>
            <a:chOff x="612700" y="482438"/>
            <a:chExt cx="7918599" cy="4026225"/>
          </a:xfrm>
        </p:grpSpPr>
        <p:pic>
          <p:nvPicPr>
            <p:cNvPr id="746" name="Google Shape;746;p72"/>
            <p:cNvPicPr preferRelativeResize="0"/>
            <p:nvPr/>
          </p:nvPicPr>
          <p:blipFill>
            <a:blip r:embed="rId3">
              <a:alphaModFix/>
            </a:blip>
            <a:stretch>
              <a:fillRect/>
            </a:stretch>
          </p:blipFill>
          <p:spPr>
            <a:xfrm>
              <a:off x="612700" y="482438"/>
              <a:ext cx="7918599" cy="4026225"/>
            </a:xfrm>
            <a:prstGeom prst="rect">
              <a:avLst/>
            </a:prstGeom>
            <a:noFill/>
            <a:ln>
              <a:noFill/>
            </a:ln>
          </p:spPr>
        </p:pic>
        <p:sp>
          <p:nvSpPr>
            <p:cNvPr id="747" name="Google Shape;747;p72"/>
            <p:cNvSpPr txBox="1"/>
            <p:nvPr/>
          </p:nvSpPr>
          <p:spPr>
            <a:xfrm>
              <a:off x="5196725" y="3513625"/>
              <a:ext cx="3588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Didact Gothic"/>
                  <a:ea typeface="Didact Gothic"/>
                  <a:cs typeface="Didact Gothic"/>
                  <a:sym typeface="Didact Gothic"/>
                </a:rPr>
                <a:t>(mls)</a:t>
              </a:r>
              <a:endParaRPr sz="700">
                <a:latin typeface="Didact Gothic"/>
                <a:ea typeface="Didact Gothic"/>
                <a:cs typeface="Didact Gothic"/>
                <a:sym typeface="Didact Gothic"/>
              </a:endParaRPr>
            </a:p>
          </p:txBody>
        </p:sp>
        <p:sp>
          <p:nvSpPr>
            <p:cNvPr id="748" name="Google Shape;748;p72"/>
            <p:cNvSpPr txBox="1"/>
            <p:nvPr/>
          </p:nvSpPr>
          <p:spPr>
            <a:xfrm>
              <a:off x="5196725" y="3208825"/>
              <a:ext cx="3588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Didact Gothic"/>
                  <a:ea typeface="Didact Gothic"/>
                  <a:cs typeface="Didact Gothic"/>
                  <a:sym typeface="Didact Gothic"/>
                </a:rPr>
                <a:t>(mls)</a:t>
              </a:r>
              <a:endParaRPr sz="700">
                <a:latin typeface="Didact Gothic"/>
                <a:ea typeface="Didact Gothic"/>
                <a:cs typeface="Didact Gothic"/>
                <a:sym typeface="Didact Gothic"/>
              </a:endParaRPr>
            </a:p>
          </p:txBody>
        </p:sp>
      </p:grpSp>
      <p:sp>
        <p:nvSpPr>
          <p:cNvPr id="749" name="Google Shape;749;p72"/>
          <p:cNvSpPr txBox="1">
            <a:spLocks noGrp="1"/>
          </p:cNvSpPr>
          <p:nvPr>
            <p:ph type="title"/>
          </p:nvPr>
        </p:nvSpPr>
        <p:spPr>
          <a:xfrm>
            <a:off x="203350" y="684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Cost Plan</a:t>
            </a:r>
            <a:endParaRPr/>
          </a:p>
        </p:txBody>
      </p:sp>
      <p:sp>
        <p:nvSpPr>
          <p:cNvPr id="750" name="Google Shape;750;p72"/>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a:t>
            </a:r>
            <a:r>
              <a:rPr lang="en" sz="1000">
                <a:solidFill>
                  <a:schemeClr val="lt1"/>
                </a:solidFill>
              </a:rPr>
              <a:t> </a:t>
            </a:r>
            <a:r>
              <a:rPr lang="en" sz="1000">
                <a:solidFill>
                  <a:srgbClr val="B7B7B7"/>
                </a:solidFill>
              </a:rPr>
              <a:t>Verification &amp; Validation</a:t>
            </a:r>
            <a:r>
              <a:rPr lang="en" sz="1000">
                <a:solidFill>
                  <a:schemeClr val="lt1"/>
                </a:solidFill>
              </a:rPr>
              <a:t> </a:t>
            </a:r>
            <a:r>
              <a:rPr lang="en" sz="1000">
                <a:solidFill>
                  <a:srgbClr val="B7B7B7"/>
                </a:solidFill>
              </a:rPr>
              <a:t>     </a:t>
            </a:r>
            <a:r>
              <a:rPr lang="en" sz="1000">
                <a:solidFill>
                  <a:schemeClr val="lt1"/>
                </a:solidFill>
              </a:rPr>
              <a:t>Project Planning</a:t>
            </a:r>
            <a:r>
              <a:rPr lang="en" sz="1000">
                <a:solidFill>
                  <a:srgbClr val="B7B7B7"/>
                </a:solidFill>
              </a:rPr>
              <a:t>      References      Backup    </a:t>
            </a:r>
            <a:endParaRPr sz="1000">
              <a:highlight>
                <a:schemeClr val="lt1"/>
              </a:highlight>
            </a:endParaRPr>
          </a:p>
        </p:txBody>
      </p:sp>
      <p:sp>
        <p:nvSpPr>
          <p:cNvPr id="751" name="Google Shape;751;p72"/>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60</a:t>
            </a:fld>
            <a:endParaRPr/>
          </a:p>
        </p:txBody>
      </p:sp>
      <p:pic>
        <p:nvPicPr>
          <p:cNvPr id="752" name="Google Shape;752;p72"/>
          <p:cNvPicPr preferRelativeResize="0"/>
          <p:nvPr/>
        </p:nvPicPr>
        <p:blipFill>
          <a:blip r:embed="rId4">
            <a:alphaModFix/>
          </a:blip>
          <a:stretch>
            <a:fillRect/>
          </a:stretch>
        </p:blipFill>
        <p:spPr>
          <a:xfrm>
            <a:off x="612700" y="4218813"/>
            <a:ext cx="3162300" cy="60007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73"/>
          <p:cNvSpPr txBox="1">
            <a:spLocks noGrp="1"/>
          </p:cNvSpPr>
          <p:nvPr>
            <p:ph type="title"/>
          </p:nvPr>
        </p:nvSpPr>
        <p:spPr>
          <a:xfrm>
            <a:off x="0" y="-493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Test Plan</a:t>
            </a:r>
            <a:endParaRPr/>
          </a:p>
        </p:txBody>
      </p:sp>
      <p:sp>
        <p:nvSpPr>
          <p:cNvPr id="758" name="Google Shape;758;p73"/>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a:t>
            </a:r>
            <a:r>
              <a:rPr lang="en" sz="1000">
                <a:solidFill>
                  <a:schemeClr val="lt1"/>
                </a:solidFill>
              </a:rPr>
              <a:t> </a:t>
            </a:r>
            <a:r>
              <a:rPr lang="en" sz="1000">
                <a:solidFill>
                  <a:srgbClr val="B7B7B7"/>
                </a:solidFill>
              </a:rPr>
              <a:t>Verification &amp; Validation</a:t>
            </a:r>
            <a:r>
              <a:rPr lang="en" sz="1000">
                <a:solidFill>
                  <a:schemeClr val="lt1"/>
                </a:solidFill>
              </a:rPr>
              <a:t> </a:t>
            </a:r>
            <a:r>
              <a:rPr lang="en" sz="1000">
                <a:solidFill>
                  <a:srgbClr val="B7B7B7"/>
                </a:solidFill>
              </a:rPr>
              <a:t>     </a:t>
            </a:r>
            <a:r>
              <a:rPr lang="en" sz="1000">
                <a:solidFill>
                  <a:schemeClr val="lt1"/>
                </a:solidFill>
              </a:rPr>
              <a:t>Project Planning</a:t>
            </a:r>
            <a:r>
              <a:rPr lang="en" sz="1000">
                <a:solidFill>
                  <a:srgbClr val="B7B7B7"/>
                </a:solidFill>
              </a:rPr>
              <a:t>      References      Backup    </a:t>
            </a:r>
            <a:endParaRPr sz="1000">
              <a:highlight>
                <a:schemeClr val="lt1"/>
              </a:highlight>
            </a:endParaRPr>
          </a:p>
        </p:txBody>
      </p:sp>
      <p:sp>
        <p:nvSpPr>
          <p:cNvPr id="759" name="Google Shape;759;p73"/>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61</a:t>
            </a:fld>
            <a:endParaRPr/>
          </a:p>
        </p:txBody>
      </p:sp>
      <p:graphicFrame>
        <p:nvGraphicFramePr>
          <p:cNvPr id="760" name="Google Shape;760;p73"/>
          <p:cNvGraphicFramePr/>
          <p:nvPr/>
        </p:nvGraphicFramePr>
        <p:xfrm>
          <a:off x="550650" y="578475"/>
          <a:ext cx="2854000" cy="4255725"/>
        </p:xfrm>
        <a:graphic>
          <a:graphicData uri="http://schemas.openxmlformats.org/drawingml/2006/table">
            <a:tbl>
              <a:tblPr>
                <a:noFill/>
                <a:tableStyleId>{543D7239-3DDF-41B7-8C53-F2D600C7B973}</a:tableStyleId>
              </a:tblPr>
              <a:tblGrid>
                <a:gridCol w="1427000">
                  <a:extLst>
                    <a:ext uri="{9D8B030D-6E8A-4147-A177-3AD203B41FA5}">
                      <a16:colId xmlns:a16="http://schemas.microsoft.com/office/drawing/2014/main" val="20000"/>
                    </a:ext>
                  </a:extLst>
                </a:gridCol>
                <a:gridCol w="1427000">
                  <a:extLst>
                    <a:ext uri="{9D8B030D-6E8A-4147-A177-3AD203B41FA5}">
                      <a16:colId xmlns:a16="http://schemas.microsoft.com/office/drawing/2014/main" val="20001"/>
                    </a:ext>
                  </a:extLst>
                </a:gridCol>
              </a:tblGrid>
              <a:tr h="759725">
                <a:tc>
                  <a:txBody>
                    <a:bodyPr/>
                    <a:lstStyle/>
                    <a:p>
                      <a:pPr marL="0" lvl="0" indent="0" algn="ctr" rtl="0">
                        <a:spcBef>
                          <a:spcPts val="0"/>
                        </a:spcBef>
                        <a:spcAft>
                          <a:spcPts val="0"/>
                        </a:spcAft>
                        <a:buNone/>
                      </a:pPr>
                      <a:r>
                        <a:rPr lang="en" b="1"/>
                        <a:t>Test Name</a:t>
                      </a:r>
                      <a:endParaRPr b="1"/>
                    </a:p>
                  </a:txBody>
                  <a:tcPr marL="91425" marR="91425" marT="91425" marB="91425" anchor="ctr">
                    <a:solidFill>
                      <a:schemeClr val="lt2"/>
                    </a:solidFill>
                  </a:tcPr>
                </a:tc>
                <a:tc>
                  <a:txBody>
                    <a:bodyPr/>
                    <a:lstStyle/>
                    <a:p>
                      <a:pPr marL="0" lvl="0" indent="0" algn="ctr" rtl="0">
                        <a:spcBef>
                          <a:spcPts val="0"/>
                        </a:spcBef>
                        <a:spcAft>
                          <a:spcPts val="0"/>
                        </a:spcAft>
                        <a:buNone/>
                      </a:pPr>
                      <a:r>
                        <a:rPr lang="en" b="1"/>
                        <a:t>CPE Addressed</a:t>
                      </a:r>
                      <a:endParaRPr b="1"/>
                    </a:p>
                  </a:txBody>
                  <a:tcPr marL="91425" marR="91425" marT="91425" marB="91425" anchor="ctr">
                    <a:solidFill>
                      <a:schemeClr val="lt2"/>
                    </a:solidFill>
                  </a:tcPr>
                </a:tc>
                <a:extLst>
                  <a:ext uri="{0D108BD9-81ED-4DB2-BD59-A6C34878D82A}">
                    <a16:rowId xmlns:a16="http://schemas.microsoft.com/office/drawing/2014/main" val="10000"/>
                  </a:ext>
                </a:extLst>
              </a:tr>
              <a:tr h="656150">
                <a:tc>
                  <a:txBody>
                    <a:bodyPr/>
                    <a:lstStyle/>
                    <a:p>
                      <a:pPr marL="0" lvl="0" indent="0" algn="ctr" rtl="0">
                        <a:spcBef>
                          <a:spcPts val="0"/>
                        </a:spcBef>
                        <a:spcAft>
                          <a:spcPts val="0"/>
                        </a:spcAft>
                        <a:buNone/>
                      </a:pPr>
                      <a:r>
                        <a:rPr lang="en"/>
                        <a:t>Sensor Functionality</a:t>
                      </a:r>
                      <a:endParaRPr/>
                    </a:p>
                  </a:txBody>
                  <a:tcPr marL="91425" marR="91425" marT="91425" marB="91425" anchor="ctr"/>
                </a:tc>
                <a:tc>
                  <a:txBody>
                    <a:bodyPr/>
                    <a:lstStyle/>
                    <a:p>
                      <a:pPr marL="0" lvl="0" indent="0" algn="ctr" rtl="0">
                        <a:spcBef>
                          <a:spcPts val="0"/>
                        </a:spcBef>
                        <a:spcAft>
                          <a:spcPts val="0"/>
                        </a:spcAft>
                        <a:buNone/>
                      </a:pPr>
                      <a:r>
                        <a:rPr lang="en"/>
                        <a:t>1</a:t>
                      </a:r>
                      <a:endParaRPr/>
                    </a:p>
                  </a:txBody>
                  <a:tcPr marL="91425" marR="91425" marT="91425" marB="91425" anchor="ctr"/>
                </a:tc>
                <a:extLst>
                  <a:ext uri="{0D108BD9-81ED-4DB2-BD59-A6C34878D82A}">
                    <a16:rowId xmlns:a16="http://schemas.microsoft.com/office/drawing/2014/main" val="10001"/>
                  </a:ext>
                </a:extLst>
              </a:tr>
              <a:tr h="713425">
                <a:tc>
                  <a:txBody>
                    <a:bodyPr/>
                    <a:lstStyle/>
                    <a:p>
                      <a:pPr marL="0" lvl="0" indent="0" algn="ctr" rtl="0">
                        <a:spcBef>
                          <a:spcPts val="0"/>
                        </a:spcBef>
                        <a:spcAft>
                          <a:spcPts val="0"/>
                        </a:spcAft>
                        <a:buNone/>
                      </a:pPr>
                      <a:r>
                        <a:rPr lang="en"/>
                        <a:t>Survivability</a:t>
                      </a:r>
                      <a:endParaRPr/>
                    </a:p>
                  </a:txBody>
                  <a:tcPr marL="91425" marR="91425" marT="91425" marB="91425" anchor="ctr"/>
                </a:tc>
                <a:tc>
                  <a:txBody>
                    <a:bodyPr/>
                    <a:lstStyle/>
                    <a:p>
                      <a:pPr marL="0" lvl="0" indent="0" algn="ctr" rtl="0">
                        <a:spcBef>
                          <a:spcPts val="0"/>
                        </a:spcBef>
                        <a:spcAft>
                          <a:spcPts val="0"/>
                        </a:spcAft>
                        <a:buNone/>
                      </a:pPr>
                      <a:r>
                        <a:rPr lang="en"/>
                        <a:t>4</a:t>
                      </a:r>
                      <a:endParaRPr/>
                    </a:p>
                  </a:txBody>
                  <a:tcPr marL="91425" marR="91425" marT="91425" marB="91425" anchor="ctr"/>
                </a:tc>
                <a:extLst>
                  <a:ext uri="{0D108BD9-81ED-4DB2-BD59-A6C34878D82A}">
                    <a16:rowId xmlns:a16="http://schemas.microsoft.com/office/drawing/2014/main" val="10002"/>
                  </a:ext>
                </a:extLst>
              </a:tr>
              <a:tr h="713425">
                <a:tc>
                  <a:txBody>
                    <a:bodyPr/>
                    <a:lstStyle/>
                    <a:p>
                      <a:pPr marL="0" lvl="0" indent="0" algn="ctr" rtl="0">
                        <a:spcBef>
                          <a:spcPts val="0"/>
                        </a:spcBef>
                        <a:spcAft>
                          <a:spcPts val="0"/>
                        </a:spcAft>
                        <a:buNone/>
                      </a:pPr>
                      <a:r>
                        <a:rPr lang="en"/>
                        <a:t>Communication Signal</a:t>
                      </a:r>
                      <a:endParaRPr/>
                    </a:p>
                  </a:txBody>
                  <a:tcPr marL="91425" marR="91425" marT="91425" marB="91425" anchor="ctr"/>
                </a:tc>
                <a:tc>
                  <a:txBody>
                    <a:bodyPr/>
                    <a:lstStyle/>
                    <a:p>
                      <a:pPr marL="0" lvl="0" indent="0" algn="ctr" rtl="0">
                        <a:spcBef>
                          <a:spcPts val="0"/>
                        </a:spcBef>
                        <a:spcAft>
                          <a:spcPts val="0"/>
                        </a:spcAft>
                        <a:buNone/>
                      </a:pPr>
                      <a:r>
                        <a:rPr lang="en"/>
                        <a:t>2,3</a:t>
                      </a:r>
                      <a:endParaRPr/>
                    </a:p>
                  </a:txBody>
                  <a:tcPr marL="91425" marR="91425" marT="91425" marB="91425" anchor="ctr"/>
                </a:tc>
                <a:extLst>
                  <a:ext uri="{0D108BD9-81ED-4DB2-BD59-A6C34878D82A}">
                    <a16:rowId xmlns:a16="http://schemas.microsoft.com/office/drawing/2014/main" val="10003"/>
                  </a:ext>
                </a:extLst>
              </a:tr>
              <a:tr h="706500">
                <a:tc>
                  <a:txBody>
                    <a:bodyPr/>
                    <a:lstStyle/>
                    <a:p>
                      <a:pPr marL="0" lvl="0" indent="0" algn="ctr" rtl="0">
                        <a:spcBef>
                          <a:spcPts val="0"/>
                        </a:spcBef>
                        <a:spcAft>
                          <a:spcPts val="0"/>
                        </a:spcAft>
                        <a:buNone/>
                      </a:pPr>
                      <a:r>
                        <a:rPr lang="en"/>
                        <a:t>Alert System</a:t>
                      </a:r>
                      <a:endParaRPr/>
                    </a:p>
                  </a:txBody>
                  <a:tcPr marL="91425" marR="91425" marT="91425" marB="91425" anchor="ctr"/>
                </a:tc>
                <a:tc>
                  <a:txBody>
                    <a:bodyPr/>
                    <a:lstStyle/>
                    <a:p>
                      <a:pPr marL="0" lvl="0" indent="0" algn="ctr" rtl="0">
                        <a:spcBef>
                          <a:spcPts val="0"/>
                        </a:spcBef>
                        <a:spcAft>
                          <a:spcPts val="0"/>
                        </a:spcAft>
                        <a:buNone/>
                      </a:pPr>
                      <a:r>
                        <a:rPr lang="en"/>
                        <a:t>1,2,3</a:t>
                      </a:r>
                      <a:endParaRPr/>
                    </a:p>
                  </a:txBody>
                  <a:tcPr marL="91425" marR="91425" marT="91425" marB="91425" anchor="ctr"/>
                </a:tc>
                <a:extLst>
                  <a:ext uri="{0D108BD9-81ED-4DB2-BD59-A6C34878D82A}">
                    <a16:rowId xmlns:a16="http://schemas.microsoft.com/office/drawing/2014/main" val="10004"/>
                  </a:ext>
                </a:extLst>
              </a:tr>
              <a:tr h="706500">
                <a:tc>
                  <a:txBody>
                    <a:bodyPr/>
                    <a:lstStyle/>
                    <a:p>
                      <a:pPr marL="0" lvl="0" indent="0" algn="ctr" rtl="0">
                        <a:spcBef>
                          <a:spcPts val="0"/>
                        </a:spcBef>
                        <a:spcAft>
                          <a:spcPts val="0"/>
                        </a:spcAft>
                        <a:buNone/>
                      </a:pPr>
                      <a:r>
                        <a:rPr lang="en"/>
                        <a:t>Power Supply</a:t>
                      </a:r>
                      <a:endParaRPr/>
                    </a:p>
                  </a:txBody>
                  <a:tcPr marL="91425" marR="91425" marT="91425" marB="91425" anchor="ctr"/>
                </a:tc>
                <a:tc>
                  <a:txBody>
                    <a:bodyPr/>
                    <a:lstStyle/>
                    <a:p>
                      <a:pPr marL="0" lvl="0" indent="0" algn="ctr" rtl="0">
                        <a:spcBef>
                          <a:spcPts val="0"/>
                        </a:spcBef>
                        <a:spcAft>
                          <a:spcPts val="0"/>
                        </a:spcAft>
                        <a:buNone/>
                      </a:pPr>
                      <a:r>
                        <a:rPr lang="en"/>
                        <a:t>5</a:t>
                      </a:r>
                      <a:endParaRPr/>
                    </a:p>
                  </a:txBody>
                  <a:tcPr marL="91425" marR="91425" marT="91425" marB="91425" anchor="ctr"/>
                </a:tc>
                <a:extLst>
                  <a:ext uri="{0D108BD9-81ED-4DB2-BD59-A6C34878D82A}">
                    <a16:rowId xmlns:a16="http://schemas.microsoft.com/office/drawing/2014/main" val="10005"/>
                  </a:ext>
                </a:extLst>
              </a:tr>
            </a:tbl>
          </a:graphicData>
        </a:graphic>
      </p:graphicFrame>
      <p:graphicFrame>
        <p:nvGraphicFramePr>
          <p:cNvPr id="761" name="Google Shape;761;p73"/>
          <p:cNvGraphicFramePr/>
          <p:nvPr/>
        </p:nvGraphicFramePr>
        <p:xfrm>
          <a:off x="3404650" y="578475"/>
          <a:ext cx="5174575" cy="396210"/>
        </p:xfrm>
        <a:graphic>
          <a:graphicData uri="http://schemas.openxmlformats.org/drawingml/2006/table">
            <a:tbl>
              <a:tblPr>
                <a:noFill/>
                <a:tableStyleId>{543D7239-3DDF-41B7-8C53-F2D600C7B973}</a:tableStyleId>
              </a:tblPr>
              <a:tblGrid>
                <a:gridCol w="5174575">
                  <a:extLst>
                    <a:ext uri="{9D8B030D-6E8A-4147-A177-3AD203B41FA5}">
                      <a16:colId xmlns:a16="http://schemas.microsoft.com/office/drawing/2014/main" val="20000"/>
                    </a:ext>
                  </a:extLst>
                </a:gridCol>
              </a:tblGrid>
              <a:tr h="306275">
                <a:tc>
                  <a:txBody>
                    <a:bodyPr/>
                    <a:lstStyle/>
                    <a:p>
                      <a:pPr marL="0" lvl="0" indent="0" algn="ctr" rtl="0">
                        <a:spcBef>
                          <a:spcPts val="0"/>
                        </a:spcBef>
                        <a:spcAft>
                          <a:spcPts val="0"/>
                        </a:spcAft>
                        <a:buNone/>
                      </a:pPr>
                      <a:r>
                        <a:rPr lang="en" b="1"/>
                        <a:t>Scheduling</a:t>
                      </a:r>
                      <a:endParaRPr b="1"/>
                    </a:p>
                  </a:txBody>
                  <a:tcPr marL="91425" marR="91425" marT="91425" marB="91425" anchor="ctr">
                    <a:solidFill>
                      <a:schemeClr val="lt2"/>
                    </a:solidFill>
                  </a:tcPr>
                </a:tc>
                <a:extLst>
                  <a:ext uri="{0D108BD9-81ED-4DB2-BD59-A6C34878D82A}">
                    <a16:rowId xmlns:a16="http://schemas.microsoft.com/office/drawing/2014/main" val="10000"/>
                  </a:ext>
                </a:extLst>
              </a:tr>
            </a:tbl>
          </a:graphicData>
        </a:graphic>
      </p:graphicFrame>
      <p:graphicFrame>
        <p:nvGraphicFramePr>
          <p:cNvPr id="762" name="Google Shape;762;p73"/>
          <p:cNvGraphicFramePr/>
          <p:nvPr/>
        </p:nvGraphicFramePr>
        <p:xfrm>
          <a:off x="3404650" y="939125"/>
          <a:ext cx="5174550" cy="3895075"/>
        </p:xfrm>
        <a:graphic>
          <a:graphicData uri="http://schemas.openxmlformats.org/drawingml/2006/table">
            <a:tbl>
              <a:tblPr>
                <a:noFill/>
                <a:tableStyleId>{543D7239-3DDF-41B7-8C53-F2D600C7B973}</a:tableStyleId>
              </a:tblPr>
              <a:tblGrid>
                <a:gridCol w="1724850">
                  <a:extLst>
                    <a:ext uri="{9D8B030D-6E8A-4147-A177-3AD203B41FA5}">
                      <a16:colId xmlns:a16="http://schemas.microsoft.com/office/drawing/2014/main" val="20000"/>
                    </a:ext>
                  </a:extLst>
                </a:gridCol>
                <a:gridCol w="1564125">
                  <a:extLst>
                    <a:ext uri="{9D8B030D-6E8A-4147-A177-3AD203B41FA5}">
                      <a16:colId xmlns:a16="http://schemas.microsoft.com/office/drawing/2014/main" val="20001"/>
                    </a:ext>
                  </a:extLst>
                </a:gridCol>
                <a:gridCol w="1885575">
                  <a:extLst>
                    <a:ext uri="{9D8B030D-6E8A-4147-A177-3AD203B41FA5}">
                      <a16:colId xmlns:a16="http://schemas.microsoft.com/office/drawing/2014/main" val="20002"/>
                    </a:ext>
                  </a:extLst>
                </a:gridCol>
              </a:tblGrid>
              <a:tr h="399075">
                <a:tc>
                  <a:txBody>
                    <a:bodyPr/>
                    <a:lstStyle/>
                    <a:p>
                      <a:pPr marL="0" lvl="0" indent="0" algn="ctr" rtl="0">
                        <a:spcBef>
                          <a:spcPts val="0"/>
                        </a:spcBef>
                        <a:spcAft>
                          <a:spcPts val="0"/>
                        </a:spcAft>
                        <a:buNone/>
                      </a:pPr>
                      <a:r>
                        <a:rPr lang="en" sz="1200" b="1"/>
                        <a:t>Location</a:t>
                      </a:r>
                      <a:endParaRPr sz="1200" b="1"/>
                    </a:p>
                  </a:txBody>
                  <a:tcPr marL="91425" marR="91425" marT="91425" marB="91425" anchor="ctr">
                    <a:solidFill>
                      <a:schemeClr val="lt2"/>
                    </a:solidFill>
                  </a:tcPr>
                </a:tc>
                <a:tc>
                  <a:txBody>
                    <a:bodyPr/>
                    <a:lstStyle/>
                    <a:p>
                      <a:pPr marL="0" lvl="0" indent="0" algn="ctr" rtl="0">
                        <a:spcBef>
                          <a:spcPts val="0"/>
                        </a:spcBef>
                        <a:spcAft>
                          <a:spcPts val="0"/>
                        </a:spcAft>
                        <a:buNone/>
                      </a:pPr>
                      <a:r>
                        <a:rPr lang="en" sz="1200" b="1"/>
                        <a:t>Anticipated Date</a:t>
                      </a:r>
                      <a:endParaRPr sz="1200" b="1"/>
                    </a:p>
                  </a:txBody>
                  <a:tcPr marL="91425" marR="91425" marT="91425" marB="91425" anchor="ctr">
                    <a:solidFill>
                      <a:schemeClr val="lt2"/>
                    </a:solidFill>
                  </a:tcPr>
                </a:tc>
                <a:tc>
                  <a:txBody>
                    <a:bodyPr/>
                    <a:lstStyle/>
                    <a:p>
                      <a:pPr marL="0" lvl="0" indent="0" algn="ctr" rtl="0">
                        <a:spcBef>
                          <a:spcPts val="0"/>
                        </a:spcBef>
                        <a:spcAft>
                          <a:spcPts val="0"/>
                        </a:spcAft>
                        <a:buNone/>
                      </a:pPr>
                      <a:r>
                        <a:rPr lang="en" sz="1200" b="1"/>
                        <a:t>Hazards or Challenges</a:t>
                      </a:r>
                      <a:endParaRPr sz="1200" b="1"/>
                    </a:p>
                  </a:txBody>
                  <a:tcPr marL="91425" marR="91425" marT="91425" marB="91425" anchor="ctr">
                    <a:solidFill>
                      <a:schemeClr val="lt2"/>
                    </a:solidFill>
                  </a:tcPr>
                </a:tc>
                <a:extLst>
                  <a:ext uri="{0D108BD9-81ED-4DB2-BD59-A6C34878D82A}">
                    <a16:rowId xmlns:a16="http://schemas.microsoft.com/office/drawing/2014/main" val="10000"/>
                  </a:ext>
                </a:extLst>
              </a:tr>
              <a:tr h="653825">
                <a:tc>
                  <a:txBody>
                    <a:bodyPr/>
                    <a:lstStyle/>
                    <a:p>
                      <a:pPr marL="0" lvl="0" indent="0" algn="ctr" rtl="0">
                        <a:spcBef>
                          <a:spcPts val="0"/>
                        </a:spcBef>
                        <a:spcAft>
                          <a:spcPts val="0"/>
                        </a:spcAft>
                        <a:buNone/>
                      </a:pPr>
                      <a:r>
                        <a:rPr lang="en"/>
                        <a:t>Electronics Lab</a:t>
                      </a:r>
                      <a:endParaRPr/>
                    </a:p>
                  </a:txBody>
                  <a:tcPr marL="91425" marR="91425" marT="91425" marB="91425" anchor="ctr"/>
                </a:tc>
                <a:tc>
                  <a:txBody>
                    <a:bodyPr/>
                    <a:lstStyle/>
                    <a:p>
                      <a:pPr marL="0" lvl="0" indent="0" algn="ctr" rtl="0">
                        <a:spcBef>
                          <a:spcPts val="0"/>
                        </a:spcBef>
                        <a:spcAft>
                          <a:spcPts val="0"/>
                        </a:spcAft>
                        <a:buNone/>
                      </a:pPr>
                      <a:r>
                        <a:rPr lang="en"/>
                        <a:t>February 2022</a:t>
                      </a:r>
                      <a:endParaRPr/>
                    </a:p>
                  </a:txBody>
                  <a:tcPr marL="91425" marR="91425" marT="91425" marB="91425" anchor="ctr"/>
                </a:tc>
                <a:tc>
                  <a:txBody>
                    <a:bodyPr/>
                    <a:lstStyle/>
                    <a:p>
                      <a:pPr marL="0" lvl="0" indent="0" algn="ctr" rtl="0">
                        <a:spcBef>
                          <a:spcPts val="0"/>
                        </a:spcBef>
                        <a:spcAft>
                          <a:spcPts val="0"/>
                        </a:spcAft>
                        <a:buNone/>
                      </a:pPr>
                      <a:r>
                        <a:rPr lang="en"/>
                        <a:t>Calibrating measurement system</a:t>
                      </a:r>
                      <a:endParaRPr/>
                    </a:p>
                  </a:txBody>
                  <a:tcPr marL="91425" marR="91425" marT="91425" marB="91425" anchor="ctr"/>
                </a:tc>
                <a:extLst>
                  <a:ext uri="{0D108BD9-81ED-4DB2-BD59-A6C34878D82A}">
                    <a16:rowId xmlns:a16="http://schemas.microsoft.com/office/drawing/2014/main" val="10001"/>
                  </a:ext>
                </a:extLst>
              </a:tr>
              <a:tr h="715750">
                <a:tc>
                  <a:txBody>
                    <a:bodyPr/>
                    <a:lstStyle/>
                    <a:p>
                      <a:pPr marL="0" lvl="0" indent="0" algn="ctr" rtl="0">
                        <a:spcBef>
                          <a:spcPts val="0"/>
                        </a:spcBef>
                        <a:spcAft>
                          <a:spcPts val="0"/>
                        </a:spcAft>
                        <a:buNone/>
                      </a:pPr>
                      <a:r>
                        <a:rPr lang="en"/>
                        <a:t>Pilot Lab</a:t>
                      </a:r>
                      <a:endParaRPr/>
                    </a:p>
                  </a:txBody>
                  <a:tcPr marL="91425" marR="91425" marT="91425" marB="91425" anchor="ctr"/>
                </a:tc>
                <a:tc>
                  <a:txBody>
                    <a:bodyPr/>
                    <a:lstStyle/>
                    <a:p>
                      <a:pPr marL="0" lvl="0" indent="0" algn="ctr" rtl="0">
                        <a:spcBef>
                          <a:spcPts val="0"/>
                        </a:spcBef>
                        <a:spcAft>
                          <a:spcPts val="0"/>
                        </a:spcAft>
                        <a:buNone/>
                      </a:pPr>
                      <a:r>
                        <a:rPr lang="en"/>
                        <a:t>April 2022</a:t>
                      </a:r>
                      <a:endParaRPr/>
                    </a:p>
                  </a:txBody>
                  <a:tcPr marL="91425" marR="91425" marT="91425" marB="91425" anchor="ctr"/>
                </a:tc>
                <a:tc>
                  <a:txBody>
                    <a:bodyPr/>
                    <a:lstStyle/>
                    <a:p>
                      <a:pPr marL="0" lvl="0" indent="0" algn="ctr" rtl="0">
                        <a:spcBef>
                          <a:spcPts val="0"/>
                        </a:spcBef>
                        <a:spcAft>
                          <a:spcPts val="0"/>
                        </a:spcAft>
                        <a:buNone/>
                      </a:pPr>
                      <a:r>
                        <a:rPr lang="en"/>
                        <a:t>Achieving a perfect vacuum seal</a:t>
                      </a:r>
                      <a:endParaRPr/>
                    </a:p>
                  </a:txBody>
                  <a:tcPr marL="91425" marR="91425" marT="91425" marB="91425" anchor="ctr"/>
                </a:tc>
                <a:extLst>
                  <a:ext uri="{0D108BD9-81ED-4DB2-BD59-A6C34878D82A}">
                    <a16:rowId xmlns:a16="http://schemas.microsoft.com/office/drawing/2014/main" val="10002"/>
                  </a:ext>
                </a:extLst>
              </a:tr>
              <a:tr h="713425">
                <a:tc>
                  <a:txBody>
                    <a:bodyPr/>
                    <a:lstStyle/>
                    <a:p>
                      <a:pPr marL="0" lvl="0" indent="0" algn="ctr" rtl="0">
                        <a:spcBef>
                          <a:spcPts val="0"/>
                        </a:spcBef>
                        <a:spcAft>
                          <a:spcPts val="0"/>
                        </a:spcAft>
                        <a:buNone/>
                      </a:pPr>
                      <a:r>
                        <a:rPr lang="en"/>
                        <a:t>Pilot Lab</a:t>
                      </a:r>
                      <a:endParaRPr/>
                    </a:p>
                  </a:txBody>
                  <a:tcPr marL="91425" marR="91425" marT="91425" marB="91425" anchor="ctr"/>
                </a:tc>
                <a:tc>
                  <a:txBody>
                    <a:bodyPr/>
                    <a:lstStyle/>
                    <a:p>
                      <a:pPr marL="0" lvl="0" indent="0" algn="ctr" rtl="0">
                        <a:spcBef>
                          <a:spcPts val="0"/>
                        </a:spcBef>
                        <a:spcAft>
                          <a:spcPts val="0"/>
                        </a:spcAft>
                        <a:buNone/>
                      </a:pPr>
                      <a:r>
                        <a:rPr lang="en"/>
                        <a:t>March 2022</a:t>
                      </a:r>
                      <a:endParaRPr/>
                    </a:p>
                  </a:txBody>
                  <a:tcPr marL="91425" marR="91425" marT="91425" marB="91425" anchor="ctr"/>
                </a:tc>
                <a:tc>
                  <a:txBody>
                    <a:bodyPr/>
                    <a:lstStyle/>
                    <a:p>
                      <a:pPr marL="0" lvl="0" indent="0" algn="ctr" rtl="0">
                        <a:spcBef>
                          <a:spcPts val="0"/>
                        </a:spcBef>
                        <a:spcAft>
                          <a:spcPts val="0"/>
                        </a:spcAft>
                        <a:buNone/>
                      </a:pPr>
                      <a:r>
                        <a:rPr lang="en"/>
                        <a:t>N/A</a:t>
                      </a:r>
                      <a:endParaRPr/>
                    </a:p>
                  </a:txBody>
                  <a:tcPr marL="91425" marR="91425" marT="91425" marB="91425" anchor="ctr"/>
                </a:tc>
                <a:extLst>
                  <a:ext uri="{0D108BD9-81ED-4DB2-BD59-A6C34878D82A}">
                    <a16:rowId xmlns:a16="http://schemas.microsoft.com/office/drawing/2014/main" val="10003"/>
                  </a:ext>
                </a:extLst>
              </a:tr>
              <a:tr h="706500">
                <a:tc>
                  <a:txBody>
                    <a:bodyPr/>
                    <a:lstStyle/>
                    <a:p>
                      <a:pPr marL="0" lvl="0" indent="0" algn="ctr" rtl="0">
                        <a:spcBef>
                          <a:spcPts val="0"/>
                        </a:spcBef>
                        <a:spcAft>
                          <a:spcPts val="0"/>
                        </a:spcAft>
                        <a:buNone/>
                      </a:pPr>
                      <a:r>
                        <a:rPr lang="en"/>
                        <a:t>Pilot Lab</a:t>
                      </a:r>
                      <a:endParaRPr/>
                    </a:p>
                  </a:txBody>
                  <a:tcPr marL="91425" marR="91425" marT="91425" marB="91425" anchor="ctr"/>
                </a:tc>
                <a:tc>
                  <a:txBody>
                    <a:bodyPr/>
                    <a:lstStyle/>
                    <a:p>
                      <a:pPr marL="0" lvl="0" indent="0" algn="ctr" rtl="0">
                        <a:spcBef>
                          <a:spcPts val="0"/>
                        </a:spcBef>
                        <a:spcAft>
                          <a:spcPts val="0"/>
                        </a:spcAft>
                        <a:buNone/>
                      </a:pPr>
                      <a:r>
                        <a:rPr lang="en"/>
                        <a:t>February 2022</a:t>
                      </a:r>
                      <a:endParaRPr/>
                    </a:p>
                  </a:txBody>
                  <a:tcPr marL="91425" marR="91425" marT="91425" marB="91425" anchor="ctr"/>
                </a:tc>
                <a:tc>
                  <a:txBody>
                    <a:bodyPr/>
                    <a:lstStyle/>
                    <a:p>
                      <a:pPr marL="0" lvl="0" indent="0" algn="ctr" rtl="0">
                        <a:spcBef>
                          <a:spcPts val="0"/>
                        </a:spcBef>
                        <a:spcAft>
                          <a:spcPts val="0"/>
                        </a:spcAft>
                        <a:buNone/>
                      </a:pPr>
                      <a:r>
                        <a:rPr lang="en"/>
                        <a:t>N/A</a:t>
                      </a:r>
                      <a:endParaRPr/>
                    </a:p>
                  </a:txBody>
                  <a:tcPr marL="91425" marR="91425" marT="91425" marB="91425" anchor="ctr"/>
                </a:tc>
                <a:extLst>
                  <a:ext uri="{0D108BD9-81ED-4DB2-BD59-A6C34878D82A}">
                    <a16:rowId xmlns:a16="http://schemas.microsoft.com/office/drawing/2014/main" val="10004"/>
                  </a:ext>
                </a:extLst>
              </a:tr>
              <a:tr h="706500">
                <a:tc>
                  <a:txBody>
                    <a:bodyPr/>
                    <a:lstStyle/>
                    <a:p>
                      <a:pPr marL="0" lvl="0" indent="0" algn="ctr" rtl="0">
                        <a:spcBef>
                          <a:spcPts val="0"/>
                        </a:spcBef>
                        <a:spcAft>
                          <a:spcPts val="0"/>
                        </a:spcAft>
                        <a:buNone/>
                      </a:pPr>
                      <a:r>
                        <a:rPr lang="en"/>
                        <a:t>Electronics Lab</a:t>
                      </a:r>
                      <a:endParaRPr/>
                    </a:p>
                  </a:txBody>
                  <a:tcPr marL="91425" marR="91425" marT="91425" marB="91425" anchor="ctr"/>
                </a:tc>
                <a:tc>
                  <a:txBody>
                    <a:bodyPr/>
                    <a:lstStyle/>
                    <a:p>
                      <a:pPr marL="0" lvl="0" indent="0" algn="ctr" rtl="0">
                        <a:spcBef>
                          <a:spcPts val="0"/>
                        </a:spcBef>
                        <a:spcAft>
                          <a:spcPts val="0"/>
                        </a:spcAft>
                        <a:buNone/>
                      </a:pPr>
                      <a:r>
                        <a:rPr lang="en"/>
                        <a:t>March 2022</a:t>
                      </a:r>
                      <a:endParaRPr/>
                    </a:p>
                  </a:txBody>
                  <a:tcPr marL="91425" marR="91425" marT="91425" marB="91425" anchor="ctr"/>
                </a:tc>
                <a:tc>
                  <a:txBody>
                    <a:bodyPr/>
                    <a:lstStyle/>
                    <a:p>
                      <a:pPr marL="0" lvl="0" indent="0" algn="ctr" rtl="0">
                        <a:spcBef>
                          <a:spcPts val="0"/>
                        </a:spcBef>
                        <a:spcAft>
                          <a:spcPts val="0"/>
                        </a:spcAft>
                        <a:buNone/>
                      </a:pPr>
                      <a:r>
                        <a:rPr lang="en"/>
                        <a:t>N/A</a:t>
                      </a:r>
                      <a:endParaRPr/>
                    </a:p>
                  </a:txBody>
                  <a:tcPr marL="91425" marR="91425" marT="91425" marB="91425"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74"/>
          <p:cNvSpPr txBox="1">
            <a:spLocks noGrp="1"/>
          </p:cNvSpPr>
          <p:nvPr>
            <p:ph type="title"/>
          </p:nvPr>
        </p:nvSpPr>
        <p:spPr>
          <a:xfrm>
            <a:off x="0" y="-493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Test Plan</a:t>
            </a:r>
            <a:endParaRPr/>
          </a:p>
        </p:txBody>
      </p:sp>
      <p:sp>
        <p:nvSpPr>
          <p:cNvPr id="768" name="Google Shape;768;p74"/>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a:t>
            </a:r>
            <a:r>
              <a:rPr lang="en" sz="1000">
                <a:solidFill>
                  <a:schemeClr val="lt1"/>
                </a:solidFill>
              </a:rPr>
              <a:t> </a:t>
            </a:r>
            <a:r>
              <a:rPr lang="en" sz="1000">
                <a:solidFill>
                  <a:srgbClr val="B7B7B7"/>
                </a:solidFill>
              </a:rPr>
              <a:t>Verification &amp; Validation</a:t>
            </a:r>
            <a:r>
              <a:rPr lang="en" sz="1000">
                <a:solidFill>
                  <a:schemeClr val="lt1"/>
                </a:solidFill>
              </a:rPr>
              <a:t> </a:t>
            </a:r>
            <a:r>
              <a:rPr lang="en" sz="1000">
                <a:solidFill>
                  <a:srgbClr val="B7B7B7"/>
                </a:solidFill>
              </a:rPr>
              <a:t>     </a:t>
            </a:r>
            <a:r>
              <a:rPr lang="en" sz="1000">
                <a:solidFill>
                  <a:schemeClr val="lt1"/>
                </a:solidFill>
              </a:rPr>
              <a:t>Project Planning</a:t>
            </a:r>
            <a:r>
              <a:rPr lang="en" sz="1000">
                <a:solidFill>
                  <a:srgbClr val="B7B7B7"/>
                </a:solidFill>
              </a:rPr>
              <a:t>      References      Backup    </a:t>
            </a:r>
            <a:endParaRPr sz="1000">
              <a:highlight>
                <a:schemeClr val="lt1"/>
              </a:highlight>
            </a:endParaRPr>
          </a:p>
        </p:txBody>
      </p:sp>
      <p:sp>
        <p:nvSpPr>
          <p:cNvPr id="769" name="Google Shape;769;p74"/>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62</a:t>
            </a:fld>
            <a:endParaRPr/>
          </a:p>
        </p:txBody>
      </p:sp>
      <p:graphicFrame>
        <p:nvGraphicFramePr>
          <p:cNvPr id="770" name="Google Shape;770;p74"/>
          <p:cNvGraphicFramePr/>
          <p:nvPr/>
        </p:nvGraphicFramePr>
        <p:xfrm>
          <a:off x="550675" y="1146650"/>
          <a:ext cx="2854000" cy="3094950"/>
        </p:xfrm>
        <a:graphic>
          <a:graphicData uri="http://schemas.openxmlformats.org/drawingml/2006/table">
            <a:tbl>
              <a:tblPr>
                <a:noFill/>
                <a:tableStyleId>{543D7239-3DDF-41B7-8C53-F2D600C7B973}</a:tableStyleId>
              </a:tblPr>
              <a:tblGrid>
                <a:gridCol w="1427000">
                  <a:extLst>
                    <a:ext uri="{9D8B030D-6E8A-4147-A177-3AD203B41FA5}">
                      <a16:colId xmlns:a16="http://schemas.microsoft.com/office/drawing/2014/main" val="20000"/>
                    </a:ext>
                  </a:extLst>
                </a:gridCol>
                <a:gridCol w="1427000">
                  <a:extLst>
                    <a:ext uri="{9D8B030D-6E8A-4147-A177-3AD203B41FA5}">
                      <a16:colId xmlns:a16="http://schemas.microsoft.com/office/drawing/2014/main" val="20001"/>
                    </a:ext>
                  </a:extLst>
                </a:gridCol>
              </a:tblGrid>
              <a:tr h="795275">
                <a:tc>
                  <a:txBody>
                    <a:bodyPr/>
                    <a:lstStyle/>
                    <a:p>
                      <a:pPr marL="0" lvl="0" indent="0" algn="ctr" rtl="0">
                        <a:spcBef>
                          <a:spcPts val="0"/>
                        </a:spcBef>
                        <a:spcAft>
                          <a:spcPts val="0"/>
                        </a:spcAft>
                        <a:buNone/>
                      </a:pPr>
                      <a:r>
                        <a:rPr lang="en" b="1"/>
                        <a:t>Test Name</a:t>
                      </a:r>
                      <a:endParaRPr b="1"/>
                    </a:p>
                  </a:txBody>
                  <a:tcPr marL="91425" marR="91425" marT="91425" marB="91425" anchor="ctr">
                    <a:solidFill>
                      <a:schemeClr val="lt2"/>
                    </a:solidFill>
                  </a:tcPr>
                </a:tc>
                <a:tc>
                  <a:txBody>
                    <a:bodyPr/>
                    <a:lstStyle/>
                    <a:p>
                      <a:pPr marL="0" lvl="0" indent="0" algn="ctr" rtl="0">
                        <a:spcBef>
                          <a:spcPts val="0"/>
                        </a:spcBef>
                        <a:spcAft>
                          <a:spcPts val="0"/>
                        </a:spcAft>
                        <a:buNone/>
                      </a:pPr>
                      <a:r>
                        <a:rPr lang="en" b="1"/>
                        <a:t>CPE Addressed</a:t>
                      </a:r>
                      <a:endParaRPr b="1"/>
                    </a:p>
                  </a:txBody>
                  <a:tcPr marL="91425" marR="91425" marT="91425" marB="91425" anchor="ctr">
                    <a:solidFill>
                      <a:schemeClr val="lt2"/>
                    </a:solidFill>
                  </a:tcPr>
                </a:tc>
                <a:extLst>
                  <a:ext uri="{0D108BD9-81ED-4DB2-BD59-A6C34878D82A}">
                    <a16:rowId xmlns:a16="http://schemas.microsoft.com/office/drawing/2014/main" val="10000"/>
                  </a:ext>
                </a:extLst>
              </a:tr>
              <a:tr h="653825">
                <a:tc>
                  <a:txBody>
                    <a:bodyPr/>
                    <a:lstStyle/>
                    <a:p>
                      <a:pPr marL="0" lvl="0" indent="0" algn="ctr" rtl="0">
                        <a:spcBef>
                          <a:spcPts val="0"/>
                        </a:spcBef>
                        <a:spcAft>
                          <a:spcPts val="0"/>
                        </a:spcAft>
                        <a:buNone/>
                      </a:pPr>
                      <a:r>
                        <a:rPr lang="en"/>
                        <a:t>Full System Test</a:t>
                      </a:r>
                      <a:endParaRPr/>
                    </a:p>
                  </a:txBody>
                  <a:tcPr marL="91425" marR="91425" marT="91425" marB="91425" anchor="ctr"/>
                </a:tc>
                <a:tc>
                  <a:txBody>
                    <a:bodyPr/>
                    <a:lstStyle/>
                    <a:p>
                      <a:pPr marL="0" lvl="0" indent="0" algn="ctr" rtl="0">
                        <a:spcBef>
                          <a:spcPts val="0"/>
                        </a:spcBef>
                        <a:spcAft>
                          <a:spcPts val="0"/>
                        </a:spcAft>
                        <a:buNone/>
                      </a:pPr>
                      <a:r>
                        <a:rPr lang="en"/>
                        <a:t>All</a:t>
                      </a:r>
                      <a:endParaRPr/>
                    </a:p>
                  </a:txBody>
                  <a:tcPr marL="91425" marR="91425" marT="91425" marB="91425" anchor="ctr"/>
                </a:tc>
                <a:extLst>
                  <a:ext uri="{0D108BD9-81ED-4DB2-BD59-A6C34878D82A}">
                    <a16:rowId xmlns:a16="http://schemas.microsoft.com/office/drawing/2014/main" val="10001"/>
                  </a:ext>
                </a:extLst>
              </a:tr>
              <a:tr h="822925">
                <a:tc>
                  <a:txBody>
                    <a:bodyPr/>
                    <a:lstStyle/>
                    <a:p>
                      <a:pPr marL="0" lvl="0" indent="0" algn="ctr" rtl="0">
                        <a:spcBef>
                          <a:spcPts val="0"/>
                        </a:spcBef>
                        <a:spcAft>
                          <a:spcPts val="0"/>
                        </a:spcAft>
                        <a:buNone/>
                      </a:pPr>
                      <a:r>
                        <a:rPr lang="en"/>
                        <a:t>Day In The Life</a:t>
                      </a:r>
                      <a:endParaRPr/>
                    </a:p>
                  </a:txBody>
                  <a:tcPr marL="91425" marR="91425" marT="91425" marB="91425" anchor="ctr"/>
                </a:tc>
                <a:tc>
                  <a:txBody>
                    <a:bodyPr/>
                    <a:lstStyle/>
                    <a:p>
                      <a:pPr marL="0" lvl="0" indent="0" algn="ctr" rtl="0">
                        <a:spcBef>
                          <a:spcPts val="0"/>
                        </a:spcBef>
                        <a:spcAft>
                          <a:spcPts val="0"/>
                        </a:spcAft>
                        <a:buNone/>
                      </a:pPr>
                      <a:r>
                        <a:rPr lang="en"/>
                        <a:t>All</a:t>
                      </a:r>
                      <a:endParaRPr/>
                    </a:p>
                  </a:txBody>
                  <a:tcPr marL="91425" marR="91425" marT="91425" marB="91425" anchor="ctr"/>
                </a:tc>
                <a:extLst>
                  <a:ext uri="{0D108BD9-81ED-4DB2-BD59-A6C34878D82A}">
                    <a16:rowId xmlns:a16="http://schemas.microsoft.com/office/drawing/2014/main" val="10002"/>
                  </a:ext>
                </a:extLst>
              </a:tr>
              <a:tr h="822925">
                <a:tc>
                  <a:txBody>
                    <a:bodyPr/>
                    <a:lstStyle/>
                    <a:p>
                      <a:pPr marL="0" lvl="0" indent="0" algn="ctr" rtl="0">
                        <a:spcBef>
                          <a:spcPts val="0"/>
                        </a:spcBef>
                        <a:spcAft>
                          <a:spcPts val="0"/>
                        </a:spcAft>
                        <a:buNone/>
                      </a:pPr>
                      <a:r>
                        <a:rPr lang="en"/>
                        <a:t>Handover</a:t>
                      </a:r>
                      <a:endParaRPr/>
                    </a:p>
                  </a:txBody>
                  <a:tcPr marL="91425" marR="91425" marT="91425" marB="91425" anchor="ctr"/>
                </a:tc>
                <a:tc>
                  <a:txBody>
                    <a:bodyPr/>
                    <a:lstStyle/>
                    <a:p>
                      <a:pPr marL="0" lvl="0" indent="0" algn="ctr" rtl="0">
                        <a:spcBef>
                          <a:spcPts val="0"/>
                        </a:spcBef>
                        <a:spcAft>
                          <a:spcPts val="0"/>
                        </a:spcAft>
                        <a:buNone/>
                      </a:pPr>
                      <a:r>
                        <a:rPr lang="en"/>
                        <a:t>All</a:t>
                      </a:r>
                      <a:endParaRPr/>
                    </a:p>
                  </a:txBody>
                  <a:tcPr marL="91425" marR="91425" marT="91425" marB="91425" anchor="ctr"/>
                </a:tc>
                <a:extLst>
                  <a:ext uri="{0D108BD9-81ED-4DB2-BD59-A6C34878D82A}">
                    <a16:rowId xmlns:a16="http://schemas.microsoft.com/office/drawing/2014/main" val="10003"/>
                  </a:ext>
                </a:extLst>
              </a:tr>
            </a:tbl>
          </a:graphicData>
        </a:graphic>
      </p:graphicFrame>
      <p:graphicFrame>
        <p:nvGraphicFramePr>
          <p:cNvPr id="771" name="Google Shape;771;p74"/>
          <p:cNvGraphicFramePr/>
          <p:nvPr/>
        </p:nvGraphicFramePr>
        <p:xfrm>
          <a:off x="3404663" y="1146650"/>
          <a:ext cx="5174575" cy="396210"/>
        </p:xfrm>
        <a:graphic>
          <a:graphicData uri="http://schemas.openxmlformats.org/drawingml/2006/table">
            <a:tbl>
              <a:tblPr>
                <a:noFill/>
                <a:tableStyleId>{543D7239-3DDF-41B7-8C53-F2D600C7B973}</a:tableStyleId>
              </a:tblPr>
              <a:tblGrid>
                <a:gridCol w="5174575">
                  <a:extLst>
                    <a:ext uri="{9D8B030D-6E8A-4147-A177-3AD203B41FA5}">
                      <a16:colId xmlns:a16="http://schemas.microsoft.com/office/drawing/2014/main" val="20000"/>
                    </a:ext>
                  </a:extLst>
                </a:gridCol>
              </a:tblGrid>
              <a:tr h="306275">
                <a:tc>
                  <a:txBody>
                    <a:bodyPr/>
                    <a:lstStyle/>
                    <a:p>
                      <a:pPr marL="0" lvl="0" indent="0" algn="ctr" rtl="0">
                        <a:spcBef>
                          <a:spcPts val="0"/>
                        </a:spcBef>
                        <a:spcAft>
                          <a:spcPts val="0"/>
                        </a:spcAft>
                        <a:buNone/>
                      </a:pPr>
                      <a:r>
                        <a:rPr lang="en" b="1"/>
                        <a:t>Scheduling</a:t>
                      </a:r>
                      <a:endParaRPr b="1"/>
                    </a:p>
                  </a:txBody>
                  <a:tcPr marL="91425" marR="91425" marT="91425" marB="91425" anchor="ctr">
                    <a:solidFill>
                      <a:schemeClr val="lt2"/>
                    </a:solidFill>
                  </a:tcPr>
                </a:tc>
                <a:extLst>
                  <a:ext uri="{0D108BD9-81ED-4DB2-BD59-A6C34878D82A}">
                    <a16:rowId xmlns:a16="http://schemas.microsoft.com/office/drawing/2014/main" val="10000"/>
                  </a:ext>
                </a:extLst>
              </a:tr>
            </a:tbl>
          </a:graphicData>
        </a:graphic>
      </p:graphicFrame>
      <p:graphicFrame>
        <p:nvGraphicFramePr>
          <p:cNvPr id="772" name="Google Shape;772;p74"/>
          <p:cNvGraphicFramePr/>
          <p:nvPr/>
        </p:nvGraphicFramePr>
        <p:xfrm>
          <a:off x="3404663" y="1542838"/>
          <a:ext cx="5174550" cy="2698760"/>
        </p:xfrm>
        <a:graphic>
          <a:graphicData uri="http://schemas.openxmlformats.org/drawingml/2006/table">
            <a:tbl>
              <a:tblPr>
                <a:noFill/>
                <a:tableStyleId>{543D7239-3DDF-41B7-8C53-F2D600C7B973}</a:tableStyleId>
              </a:tblPr>
              <a:tblGrid>
                <a:gridCol w="1724850">
                  <a:extLst>
                    <a:ext uri="{9D8B030D-6E8A-4147-A177-3AD203B41FA5}">
                      <a16:colId xmlns:a16="http://schemas.microsoft.com/office/drawing/2014/main" val="20000"/>
                    </a:ext>
                  </a:extLst>
                </a:gridCol>
                <a:gridCol w="1564125">
                  <a:extLst>
                    <a:ext uri="{9D8B030D-6E8A-4147-A177-3AD203B41FA5}">
                      <a16:colId xmlns:a16="http://schemas.microsoft.com/office/drawing/2014/main" val="20001"/>
                    </a:ext>
                  </a:extLst>
                </a:gridCol>
                <a:gridCol w="1885575">
                  <a:extLst>
                    <a:ext uri="{9D8B030D-6E8A-4147-A177-3AD203B41FA5}">
                      <a16:colId xmlns:a16="http://schemas.microsoft.com/office/drawing/2014/main" val="20002"/>
                    </a:ext>
                  </a:extLst>
                </a:gridCol>
              </a:tblGrid>
              <a:tr h="399075">
                <a:tc>
                  <a:txBody>
                    <a:bodyPr/>
                    <a:lstStyle/>
                    <a:p>
                      <a:pPr marL="0" lvl="0" indent="0" algn="ctr" rtl="0">
                        <a:spcBef>
                          <a:spcPts val="0"/>
                        </a:spcBef>
                        <a:spcAft>
                          <a:spcPts val="0"/>
                        </a:spcAft>
                        <a:buNone/>
                      </a:pPr>
                      <a:r>
                        <a:rPr lang="en" sz="1200" b="1"/>
                        <a:t>Location</a:t>
                      </a:r>
                      <a:endParaRPr sz="1200" b="1"/>
                    </a:p>
                  </a:txBody>
                  <a:tcPr marL="91425" marR="91425" marT="91425" marB="91425" anchor="ctr">
                    <a:solidFill>
                      <a:schemeClr val="lt2"/>
                    </a:solidFill>
                  </a:tcPr>
                </a:tc>
                <a:tc>
                  <a:txBody>
                    <a:bodyPr/>
                    <a:lstStyle/>
                    <a:p>
                      <a:pPr marL="0" lvl="0" indent="0" algn="ctr" rtl="0">
                        <a:spcBef>
                          <a:spcPts val="0"/>
                        </a:spcBef>
                        <a:spcAft>
                          <a:spcPts val="0"/>
                        </a:spcAft>
                        <a:buNone/>
                      </a:pPr>
                      <a:r>
                        <a:rPr lang="en" sz="1200" b="1"/>
                        <a:t>Anticipated Date</a:t>
                      </a:r>
                      <a:endParaRPr sz="1200" b="1"/>
                    </a:p>
                  </a:txBody>
                  <a:tcPr marL="91425" marR="91425" marT="91425" marB="91425" anchor="ctr">
                    <a:solidFill>
                      <a:schemeClr val="lt2"/>
                    </a:solidFill>
                  </a:tcPr>
                </a:tc>
                <a:tc>
                  <a:txBody>
                    <a:bodyPr/>
                    <a:lstStyle/>
                    <a:p>
                      <a:pPr marL="0" lvl="0" indent="0" algn="ctr" rtl="0">
                        <a:spcBef>
                          <a:spcPts val="0"/>
                        </a:spcBef>
                        <a:spcAft>
                          <a:spcPts val="0"/>
                        </a:spcAft>
                        <a:buNone/>
                      </a:pPr>
                      <a:r>
                        <a:rPr lang="en" sz="1200" b="1"/>
                        <a:t>Hazards or Challenges</a:t>
                      </a:r>
                      <a:endParaRPr sz="1200" b="1"/>
                    </a:p>
                  </a:txBody>
                  <a:tcPr marL="91425" marR="91425" marT="91425" marB="91425" anchor="ctr">
                    <a:solidFill>
                      <a:schemeClr val="lt2"/>
                    </a:solidFill>
                  </a:tcPr>
                </a:tc>
                <a:extLst>
                  <a:ext uri="{0D108BD9-81ED-4DB2-BD59-A6C34878D82A}">
                    <a16:rowId xmlns:a16="http://schemas.microsoft.com/office/drawing/2014/main" val="10000"/>
                  </a:ext>
                </a:extLst>
              </a:tr>
              <a:tr h="653825">
                <a:tc>
                  <a:txBody>
                    <a:bodyPr/>
                    <a:lstStyle/>
                    <a:p>
                      <a:pPr marL="0" lvl="0" indent="0" algn="ctr" rtl="0">
                        <a:spcBef>
                          <a:spcPts val="0"/>
                        </a:spcBef>
                        <a:spcAft>
                          <a:spcPts val="0"/>
                        </a:spcAft>
                        <a:buNone/>
                      </a:pPr>
                      <a:r>
                        <a:rPr lang="en"/>
                        <a:t>Electronics Lab</a:t>
                      </a:r>
                      <a:endParaRPr/>
                    </a:p>
                  </a:txBody>
                  <a:tcPr marL="91425" marR="91425" marT="91425" marB="91425" anchor="ctr"/>
                </a:tc>
                <a:tc>
                  <a:txBody>
                    <a:bodyPr/>
                    <a:lstStyle/>
                    <a:p>
                      <a:pPr marL="0" lvl="0" indent="0" algn="ctr" rtl="0">
                        <a:spcBef>
                          <a:spcPts val="0"/>
                        </a:spcBef>
                        <a:spcAft>
                          <a:spcPts val="0"/>
                        </a:spcAft>
                        <a:buNone/>
                      </a:pPr>
                      <a:r>
                        <a:rPr lang="en"/>
                        <a:t>April 2022</a:t>
                      </a:r>
                      <a:endParaRPr/>
                    </a:p>
                  </a:txBody>
                  <a:tcPr marL="91425" marR="91425" marT="91425" marB="91425" anchor="ctr"/>
                </a:tc>
                <a:tc>
                  <a:txBody>
                    <a:bodyPr/>
                    <a:lstStyle/>
                    <a:p>
                      <a:pPr marL="0" lvl="0" indent="0" algn="ctr" rtl="0">
                        <a:spcBef>
                          <a:spcPts val="0"/>
                        </a:spcBef>
                        <a:spcAft>
                          <a:spcPts val="0"/>
                        </a:spcAft>
                        <a:buNone/>
                      </a:pPr>
                      <a:r>
                        <a:rPr lang="en"/>
                        <a:t>N/A</a:t>
                      </a:r>
                      <a:endParaRPr/>
                    </a:p>
                  </a:txBody>
                  <a:tcPr marL="91425" marR="91425" marT="91425" marB="91425" anchor="ctr"/>
                </a:tc>
                <a:extLst>
                  <a:ext uri="{0D108BD9-81ED-4DB2-BD59-A6C34878D82A}">
                    <a16:rowId xmlns:a16="http://schemas.microsoft.com/office/drawing/2014/main" val="10001"/>
                  </a:ext>
                </a:extLst>
              </a:tr>
              <a:tr h="715750">
                <a:tc>
                  <a:txBody>
                    <a:bodyPr/>
                    <a:lstStyle/>
                    <a:p>
                      <a:pPr marL="0" lvl="0" indent="0" algn="ctr" rtl="0">
                        <a:spcBef>
                          <a:spcPts val="0"/>
                        </a:spcBef>
                        <a:spcAft>
                          <a:spcPts val="0"/>
                        </a:spcAft>
                        <a:buNone/>
                      </a:pPr>
                      <a:r>
                        <a:rPr lang="en"/>
                        <a:t>Electronics Lab</a:t>
                      </a:r>
                      <a:endParaRPr/>
                    </a:p>
                  </a:txBody>
                  <a:tcPr marL="91425" marR="91425" marT="91425" marB="91425" anchor="ctr"/>
                </a:tc>
                <a:tc>
                  <a:txBody>
                    <a:bodyPr/>
                    <a:lstStyle/>
                    <a:p>
                      <a:pPr marL="0" lvl="0" indent="0" algn="ctr" rtl="0">
                        <a:spcBef>
                          <a:spcPts val="0"/>
                        </a:spcBef>
                        <a:spcAft>
                          <a:spcPts val="0"/>
                        </a:spcAft>
                        <a:buNone/>
                      </a:pPr>
                      <a:r>
                        <a:rPr lang="en"/>
                        <a:t>April 2022</a:t>
                      </a:r>
                      <a:endParaRPr/>
                    </a:p>
                  </a:txBody>
                  <a:tcPr marL="91425" marR="91425" marT="91425" marB="91425" anchor="ctr"/>
                </a:tc>
                <a:tc>
                  <a:txBody>
                    <a:bodyPr/>
                    <a:lstStyle/>
                    <a:p>
                      <a:pPr marL="0" lvl="0" indent="0" algn="ctr" rtl="0">
                        <a:spcBef>
                          <a:spcPts val="0"/>
                        </a:spcBef>
                        <a:spcAft>
                          <a:spcPts val="0"/>
                        </a:spcAft>
                        <a:buNone/>
                      </a:pPr>
                      <a:r>
                        <a:rPr lang="en"/>
                        <a:t>Maintaining test environment overnight</a:t>
                      </a:r>
                      <a:endParaRPr/>
                    </a:p>
                  </a:txBody>
                  <a:tcPr marL="91425" marR="91425" marT="91425" marB="91425" anchor="ctr"/>
                </a:tc>
                <a:extLst>
                  <a:ext uri="{0D108BD9-81ED-4DB2-BD59-A6C34878D82A}">
                    <a16:rowId xmlns:a16="http://schemas.microsoft.com/office/drawing/2014/main" val="10002"/>
                  </a:ext>
                </a:extLst>
              </a:tr>
              <a:tr h="713425">
                <a:tc>
                  <a:txBody>
                    <a:bodyPr/>
                    <a:lstStyle/>
                    <a:p>
                      <a:pPr marL="0" lvl="0" indent="0" algn="ctr" rtl="0">
                        <a:spcBef>
                          <a:spcPts val="0"/>
                        </a:spcBef>
                        <a:spcAft>
                          <a:spcPts val="0"/>
                        </a:spcAft>
                        <a:buNone/>
                      </a:pPr>
                      <a:r>
                        <a:rPr lang="en"/>
                        <a:t>EnerSys Facilities</a:t>
                      </a:r>
                      <a:endParaRPr/>
                    </a:p>
                  </a:txBody>
                  <a:tcPr marL="91425" marR="91425" marT="91425" marB="91425" anchor="ctr"/>
                </a:tc>
                <a:tc>
                  <a:txBody>
                    <a:bodyPr/>
                    <a:lstStyle/>
                    <a:p>
                      <a:pPr marL="0" lvl="0" indent="0" algn="ctr" rtl="0">
                        <a:spcBef>
                          <a:spcPts val="0"/>
                        </a:spcBef>
                        <a:spcAft>
                          <a:spcPts val="0"/>
                        </a:spcAft>
                        <a:buNone/>
                      </a:pPr>
                      <a:r>
                        <a:rPr lang="en"/>
                        <a:t>April 2022</a:t>
                      </a:r>
                      <a:endParaRPr/>
                    </a:p>
                  </a:txBody>
                  <a:tcPr marL="91425" marR="91425" marT="91425" marB="91425" anchor="ctr"/>
                </a:tc>
                <a:tc>
                  <a:txBody>
                    <a:bodyPr/>
                    <a:lstStyle/>
                    <a:p>
                      <a:pPr marL="0" lvl="0" indent="0" algn="ctr" rtl="0">
                        <a:spcBef>
                          <a:spcPts val="0"/>
                        </a:spcBef>
                        <a:spcAft>
                          <a:spcPts val="0"/>
                        </a:spcAft>
                        <a:buNone/>
                      </a:pPr>
                      <a:r>
                        <a:rPr lang="en"/>
                        <a:t>Transmitting through several K470 boxes if needed</a:t>
                      </a:r>
                      <a:endParaRPr/>
                    </a:p>
                  </a:txBody>
                  <a:tcPr marL="91425" marR="91425" marT="91425" marB="91425"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Acknowledgements</a:t>
            </a:r>
            <a:endParaRPr/>
          </a:p>
        </p:txBody>
      </p:sp>
      <p:sp>
        <p:nvSpPr>
          <p:cNvPr id="778" name="Google Shape;778;p75"/>
          <p:cNvSpPr txBox="1">
            <a:spLocks noGrp="1"/>
          </p:cNvSpPr>
          <p:nvPr>
            <p:ph type="body" idx="1"/>
          </p:nvPr>
        </p:nvSpPr>
        <p:spPr>
          <a:xfrm>
            <a:off x="936900" y="1083900"/>
            <a:ext cx="7270200" cy="38025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r>
              <a:rPr lang="en" b="1" dirty="0"/>
              <a:t>EnerSys ABSL Team</a:t>
            </a:r>
            <a:endParaRPr b="1" dirty="0"/>
          </a:p>
          <a:p>
            <a:pPr marL="0" lvl="0" indent="0" algn="ctr" rtl="0">
              <a:lnSpc>
                <a:spcPct val="100000"/>
              </a:lnSpc>
              <a:spcBef>
                <a:spcPts val="0"/>
              </a:spcBef>
              <a:spcAft>
                <a:spcPts val="0"/>
              </a:spcAft>
              <a:buNone/>
            </a:pPr>
            <a:r>
              <a:rPr lang="en" dirty="0"/>
              <a:t>Jacqueline Maldonado, Brice Lucero, Travis Mault, Ryan Pritchard</a:t>
            </a:r>
            <a:endParaRPr dirty="0"/>
          </a:p>
          <a:p>
            <a:pPr marL="0" lvl="0" indent="0" algn="ctr" rtl="0">
              <a:lnSpc>
                <a:spcPct val="100000"/>
              </a:lnSpc>
              <a:spcBef>
                <a:spcPts val="0"/>
              </a:spcBef>
              <a:spcAft>
                <a:spcPts val="0"/>
              </a:spcAft>
              <a:buNone/>
            </a:pPr>
            <a:endParaRPr dirty="0"/>
          </a:p>
          <a:p>
            <a:pPr marL="0" lvl="0" indent="0" algn="ctr" rtl="0">
              <a:lnSpc>
                <a:spcPct val="100000"/>
              </a:lnSpc>
              <a:spcBef>
                <a:spcPts val="0"/>
              </a:spcBef>
              <a:spcAft>
                <a:spcPts val="0"/>
              </a:spcAft>
              <a:buNone/>
            </a:pPr>
            <a:r>
              <a:rPr lang="en" b="1" dirty="0"/>
              <a:t>Team Advisor</a:t>
            </a:r>
            <a:endParaRPr b="1" dirty="0"/>
          </a:p>
          <a:p>
            <a:pPr marL="0" lvl="0" indent="0" algn="ctr" rtl="0">
              <a:lnSpc>
                <a:spcPct val="100000"/>
              </a:lnSpc>
              <a:spcBef>
                <a:spcPts val="0"/>
              </a:spcBef>
              <a:spcAft>
                <a:spcPts val="0"/>
              </a:spcAft>
              <a:buNone/>
            </a:pPr>
            <a:r>
              <a:rPr lang="en" dirty="0"/>
              <a:t>Dr. Jean Koster</a:t>
            </a:r>
            <a:endParaRPr dirty="0"/>
          </a:p>
          <a:p>
            <a:pPr marL="0" lvl="0" indent="0" algn="ctr" rtl="0">
              <a:lnSpc>
                <a:spcPct val="100000"/>
              </a:lnSpc>
              <a:spcBef>
                <a:spcPts val="0"/>
              </a:spcBef>
              <a:spcAft>
                <a:spcPts val="0"/>
              </a:spcAft>
              <a:buNone/>
            </a:pPr>
            <a:endParaRPr dirty="0"/>
          </a:p>
          <a:p>
            <a:pPr marL="0" lvl="0" indent="0" algn="ctr" rtl="0">
              <a:lnSpc>
                <a:spcPct val="100000"/>
              </a:lnSpc>
              <a:spcBef>
                <a:spcPts val="0"/>
              </a:spcBef>
              <a:spcAft>
                <a:spcPts val="0"/>
              </a:spcAft>
              <a:buNone/>
            </a:pPr>
            <a:r>
              <a:rPr lang="en" b="1" dirty="0"/>
              <a:t>Projects Advisory Board</a:t>
            </a:r>
            <a:endParaRPr b="1" dirty="0"/>
          </a:p>
          <a:p>
            <a:pPr marL="0" lvl="0" indent="0" algn="ctr" rtl="0">
              <a:lnSpc>
                <a:spcPct val="100000"/>
              </a:lnSpc>
              <a:spcBef>
                <a:spcPts val="0"/>
              </a:spcBef>
              <a:spcAft>
                <a:spcPts val="0"/>
              </a:spcAft>
              <a:buNone/>
            </a:pPr>
            <a:r>
              <a:rPr lang="en" dirty="0"/>
              <a:t>Dr. Jelliffe Jackson, Dr. Jade Morton, Dr. Christopher Roseman, </a:t>
            </a:r>
            <a:endParaRPr dirty="0"/>
          </a:p>
          <a:p>
            <a:pPr marL="0" lvl="0" indent="0" algn="ctr" rtl="0">
              <a:lnSpc>
                <a:spcPct val="100000"/>
              </a:lnSpc>
              <a:spcBef>
                <a:spcPts val="0"/>
              </a:spcBef>
              <a:spcAft>
                <a:spcPts val="0"/>
              </a:spcAft>
              <a:buNone/>
            </a:pPr>
            <a:r>
              <a:rPr lang="en" dirty="0"/>
              <a:t>Dr. Jean Koster, Dr. Melvin Rafi, Professor Matt Rhode</a:t>
            </a:r>
            <a:endParaRPr dirty="0"/>
          </a:p>
          <a:p>
            <a:pPr marL="0" lvl="0" indent="0" algn="ctr" rtl="0">
              <a:lnSpc>
                <a:spcPct val="100000"/>
              </a:lnSpc>
              <a:spcBef>
                <a:spcPts val="0"/>
              </a:spcBef>
              <a:spcAft>
                <a:spcPts val="0"/>
              </a:spcAft>
              <a:buNone/>
            </a:pPr>
            <a:endParaRPr dirty="0"/>
          </a:p>
          <a:p>
            <a:pPr marL="0" lvl="0" indent="0" algn="ctr" rtl="0">
              <a:lnSpc>
                <a:spcPct val="100000"/>
              </a:lnSpc>
              <a:spcBef>
                <a:spcPts val="0"/>
              </a:spcBef>
              <a:spcAft>
                <a:spcPts val="0"/>
              </a:spcAft>
              <a:buNone/>
            </a:pPr>
            <a:r>
              <a:rPr lang="en" b="1" dirty="0"/>
              <a:t>Additional Support</a:t>
            </a:r>
            <a:endParaRPr b="1" dirty="0"/>
          </a:p>
          <a:p>
            <a:pPr marL="0" lvl="0" indent="0" algn="ctr" rtl="0">
              <a:lnSpc>
                <a:spcPct val="100000"/>
              </a:lnSpc>
              <a:spcBef>
                <a:spcPts val="0"/>
              </a:spcBef>
              <a:spcAft>
                <a:spcPts val="0"/>
              </a:spcAft>
              <a:buNone/>
            </a:pPr>
            <a:r>
              <a:rPr lang="en" dirty="0"/>
              <a:t>Professor Trudy Schwartz, Professor Bobby Hodgkinson, </a:t>
            </a:r>
            <a:endParaRPr dirty="0"/>
          </a:p>
          <a:p>
            <a:pPr marL="0" lvl="0" indent="0" algn="ctr" rtl="0">
              <a:lnSpc>
                <a:spcPct val="100000"/>
              </a:lnSpc>
              <a:spcBef>
                <a:spcPts val="0"/>
              </a:spcBef>
              <a:spcAft>
                <a:spcPts val="0"/>
              </a:spcAft>
              <a:buNone/>
            </a:pPr>
            <a:r>
              <a:rPr lang="en" dirty="0"/>
              <a:t>Emma Markovich, Colin Claytor</a:t>
            </a:r>
            <a:endParaRPr dirty="0"/>
          </a:p>
          <a:p>
            <a:pPr marL="0" lvl="0" indent="0" algn="ctr" rtl="0">
              <a:lnSpc>
                <a:spcPct val="100000"/>
              </a:lnSpc>
              <a:spcBef>
                <a:spcPts val="0"/>
              </a:spcBef>
              <a:spcAft>
                <a:spcPts val="0"/>
              </a:spcAft>
              <a:buClr>
                <a:schemeClr val="dk1"/>
              </a:buClr>
              <a:buSzPts val="1100"/>
              <a:buFont typeface="Arial"/>
              <a:buNone/>
            </a:pPr>
            <a:endParaRPr dirty="0"/>
          </a:p>
          <a:p>
            <a:pPr marL="0" lvl="0" indent="0" algn="ctr" rtl="0">
              <a:lnSpc>
                <a:spcPct val="100000"/>
              </a:lnSpc>
              <a:spcBef>
                <a:spcPts val="0"/>
              </a:spcBef>
              <a:spcAft>
                <a:spcPts val="0"/>
              </a:spcAft>
              <a:buNone/>
            </a:pPr>
            <a:endParaRPr dirty="0"/>
          </a:p>
        </p:txBody>
      </p:sp>
      <p:sp>
        <p:nvSpPr>
          <p:cNvPr id="779" name="Google Shape;779;p75"/>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a:t>
            </a:r>
            <a:r>
              <a:rPr lang="en" sz="1000">
                <a:solidFill>
                  <a:schemeClr val="lt1"/>
                </a:solidFill>
              </a:rPr>
              <a:t> </a:t>
            </a:r>
            <a:r>
              <a:rPr lang="en" sz="1000">
                <a:solidFill>
                  <a:srgbClr val="B7B7B7"/>
                </a:solidFill>
              </a:rPr>
              <a:t>Verification &amp; Validation</a:t>
            </a:r>
            <a:r>
              <a:rPr lang="en" sz="1000">
                <a:solidFill>
                  <a:schemeClr val="lt1"/>
                </a:solidFill>
              </a:rPr>
              <a:t> </a:t>
            </a:r>
            <a:r>
              <a:rPr lang="en" sz="1000">
                <a:solidFill>
                  <a:srgbClr val="B7B7B7"/>
                </a:solidFill>
              </a:rPr>
              <a:t>     Project Planning      </a:t>
            </a:r>
            <a:r>
              <a:rPr lang="en" sz="1000">
                <a:solidFill>
                  <a:schemeClr val="lt1"/>
                </a:solidFill>
              </a:rPr>
              <a:t>References</a:t>
            </a:r>
            <a:r>
              <a:rPr lang="en" sz="1000">
                <a:solidFill>
                  <a:srgbClr val="B7B7B7"/>
                </a:solidFill>
              </a:rPr>
              <a:t>      Backup    </a:t>
            </a:r>
            <a:endParaRPr sz="1000">
              <a:highlight>
                <a:schemeClr val="lt1"/>
              </a:highlight>
            </a:endParaRPr>
          </a:p>
        </p:txBody>
      </p:sp>
      <p:sp>
        <p:nvSpPr>
          <p:cNvPr id="780" name="Google Shape;780;p75"/>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786" name="Google Shape;786;p76"/>
          <p:cNvSpPr txBox="1">
            <a:spLocks noGrp="1"/>
          </p:cNvSpPr>
          <p:nvPr>
            <p:ph type="body" idx="1"/>
          </p:nvPr>
        </p:nvSpPr>
        <p:spPr>
          <a:xfrm>
            <a:off x="239800" y="1115025"/>
            <a:ext cx="8680500" cy="3619800"/>
          </a:xfrm>
          <a:prstGeom prst="rect">
            <a:avLst/>
          </a:prstGeom>
        </p:spPr>
        <p:txBody>
          <a:bodyPr spcFirstLastPara="1" wrap="square" lIns="91425" tIns="91425" rIns="91425" bIns="91425" anchor="t" anchorCtr="0">
            <a:normAutofit/>
          </a:bodyPr>
          <a:lstStyle/>
          <a:p>
            <a:pPr marL="457200" lvl="0" indent="-292100" algn="l" rtl="0">
              <a:lnSpc>
                <a:spcPct val="100000"/>
              </a:lnSpc>
              <a:spcBef>
                <a:spcPts val="0"/>
              </a:spcBef>
              <a:spcAft>
                <a:spcPts val="0"/>
              </a:spcAft>
              <a:buClr>
                <a:schemeClr val="dk1"/>
              </a:buClr>
              <a:buSzPts val="1000"/>
              <a:buAutoNum type="arabicPeriod"/>
            </a:pPr>
            <a:r>
              <a:rPr lang="en" sz="1000">
                <a:solidFill>
                  <a:schemeClr val="dk1"/>
                </a:solidFill>
              </a:rPr>
              <a:t>“ERA3AEB113V,” Newark. Available: </a:t>
            </a:r>
            <a:r>
              <a:rPr lang="en" sz="1000" u="sng">
                <a:solidFill>
                  <a:schemeClr val="hlink"/>
                </a:solidFill>
                <a:hlinkClick r:id="rId3"/>
              </a:rPr>
              <a:t>https://www.newark.com/panasonic-electronic-components/era3aeb113v/surface-mount-thin-film-resistor/dp/62W8736</a:t>
            </a:r>
            <a:endParaRPr sz="1000">
              <a:solidFill>
                <a:schemeClr val="dk1"/>
              </a:solidFill>
            </a:endParaRPr>
          </a:p>
          <a:p>
            <a:pPr marL="457200" lvl="0" indent="-292100" algn="l" rtl="0">
              <a:lnSpc>
                <a:spcPct val="100000"/>
              </a:lnSpc>
              <a:spcBef>
                <a:spcPts val="0"/>
              </a:spcBef>
              <a:spcAft>
                <a:spcPts val="0"/>
              </a:spcAft>
              <a:buClr>
                <a:schemeClr val="dk1"/>
              </a:buClr>
              <a:buSzPts val="1000"/>
              <a:buAutoNum type="arabicPeriod"/>
            </a:pPr>
            <a:r>
              <a:rPr lang="en" sz="1000">
                <a:solidFill>
                  <a:schemeClr val="dk1"/>
                </a:solidFill>
              </a:rPr>
              <a:t>“ERA-3AEB302V,” Mouser. Available: </a:t>
            </a:r>
            <a:r>
              <a:rPr lang="en" sz="1000" u="sng">
                <a:solidFill>
                  <a:schemeClr val="hlink"/>
                </a:solidFill>
                <a:hlinkClick r:id="rId4"/>
              </a:rPr>
              <a:t>https://www.mouser.com/ProductDetail/Panasonic/ERA-3AEB302V?qs=%2Fha2pyFaduhb05ESoU1Edd%252B%252BYQj5NEVJ4yV8H3JHdTrOH%252BIkW8jYRA%3D%3D</a:t>
            </a:r>
            <a:endParaRPr sz="1000">
              <a:solidFill>
                <a:schemeClr val="dk1"/>
              </a:solidFill>
            </a:endParaRPr>
          </a:p>
          <a:p>
            <a:pPr marL="457200" lvl="0" indent="-292100" algn="l" rtl="0">
              <a:lnSpc>
                <a:spcPct val="100000"/>
              </a:lnSpc>
              <a:spcBef>
                <a:spcPts val="0"/>
              </a:spcBef>
              <a:spcAft>
                <a:spcPts val="0"/>
              </a:spcAft>
              <a:buClr>
                <a:schemeClr val="dk1"/>
              </a:buClr>
              <a:buSzPts val="1000"/>
              <a:buAutoNum type="arabicPeriod"/>
            </a:pPr>
            <a:r>
              <a:rPr lang="en" sz="1000"/>
              <a:t>“</a:t>
            </a:r>
            <a:r>
              <a:rPr lang="en" sz="1000">
                <a:solidFill>
                  <a:schemeClr val="dk1"/>
                </a:solidFill>
              </a:rPr>
              <a:t>TMP117 Datasheet,” Texas Instruments, Revised April 2021. Available: </a:t>
            </a:r>
            <a:r>
              <a:rPr lang="en" sz="1000" u="sng">
                <a:solidFill>
                  <a:schemeClr val="accent5"/>
                </a:solidFill>
                <a:hlinkClick r:id="rId5">
                  <a:extLst>
                    <a:ext uri="{A12FA001-AC4F-418D-AE19-62706E023703}">
                      <ahyp:hlinkClr xmlns:ahyp="http://schemas.microsoft.com/office/drawing/2018/hyperlinkcolor" val="tx"/>
                    </a:ext>
                  </a:extLst>
                </a:hlinkClick>
              </a:rPr>
              <a:t>https://www.ti.com/product/TMP117</a:t>
            </a:r>
            <a:endParaRPr sz="1000">
              <a:solidFill>
                <a:schemeClr val="dk1"/>
              </a:solidFill>
            </a:endParaRPr>
          </a:p>
          <a:p>
            <a:pPr marL="457200" lvl="0" indent="-292100" algn="l" rtl="0">
              <a:lnSpc>
                <a:spcPct val="100000"/>
              </a:lnSpc>
              <a:spcBef>
                <a:spcPts val="0"/>
              </a:spcBef>
              <a:spcAft>
                <a:spcPts val="0"/>
              </a:spcAft>
              <a:buClr>
                <a:schemeClr val="dk1"/>
              </a:buClr>
              <a:buSzPts val="1000"/>
              <a:buAutoNum type="arabicPeriod"/>
            </a:pPr>
            <a:r>
              <a:rPr lang="en" sz="1000">
                <a:solidFill>
                  <a:schemeClr val="dk1"/>
                </a:solidFill>
              </a:rPr>
              <a:t>“SMT172 Datasheet,” Smartec, Last Updated March 20, 2017. Available: </a:t>
            </a:r>
            <a:r>
              <a:rPr lang="en" sz="1000" u="sng">
                <a:solidFill>
                  <a:schemeClr val="accent5"/>
                </a:solidFill>
                <a:hlinkClick r:id="rId6">
                  <a:extLst>
                    <a:ext uri="{A12FA001-AC4F-418D-AE19-62706E023703}">
                      <ahyp:hlinkClr xmlns:ahyp="http://schemas.microsoft.com/office/drawing/2018/hyperlinkcolor" val="tx"/>
                    </a:ext>
                  </a:extLst>
                </a:hlinkClick>
              </a:rPr>
              <a:t>https://www.smartec-sensors.com/cms/media/Datasheets/Temperature/SMT172-datasheet.pdf</a:t>
            </a:r>
            <a:endParaRPr sz="1000">
              <a:solidFill>
                <a:schemeClr val="dk1"/>
              </a:solidFill>
            </a:endParaRPr>
          </a:p>
          <a:p>
            <a:pPr marL="457200" lvl="0" indent="-292100" algn="l" rtl="0">
              <a:lnSpc>
                <a:spcPct val="100000"/>
              </a:lnSpc>
              <a:spcBef>
                <a:spcPts val="0"/>
              </a:spcBef>
              <a:spcAft>
                <a:spcPts val="0"/>
              </a:spcAft>
              <a:buClr>
                <a:schemeClr val="dk1"/>
              </a:buClr>
              <a:buSzPts val="1000"/>
              <a:buAutoNum type="arabicPeriod"/>
            </a:pPr>
            <a:r>
              <a:rPr lang="en" sz="1000">
                <a:solidFill>
                  <a:schemeClr val="dk1"/>
                </a:solidFill>
              </a:rPr>
              <a:t>“nRF52840,” Nordic Semiconductors. Available: </a:t>
            </a:r>
            <a:r>
              <a:rPr lang="en" sz="1000" u="sng">
                <a:solidFill>
                  <a:schemeClr val="accent5"/>
                </a:solidFill>
                <a:hlinkClick r:id="rId7">
                  <a:extLst>
                    <a:ext uri="{A12FA001-AC4F-418D-AE19-62706E023703}">
                      <ahyp:hlinkClr xmlns:ahyp="http://schemas.microsoft.com/office/drawing/2018/hyperlinkcolor" val="tx"/>
                    </a:ext>
                  </a:extLst>
                </a:hlinkClick>
              </a:rPr>
              <a:t>https://www.nordicsemi.com/-/media/Software-and-other-downloads/Product-Briefs/old-versions/nRF52840PBv20.pdf?la=en&amp;hash=516968A8D06D7F41C8B14B6639DD9E14099E2853</a:t>
            </a:r>
            <a:endParaRPr sz="1000">
              <a:solidFill>
                <a:schemeClr val="dk1"/>
              </a:solidFill>
            </a:endParaRPr>
          </a:p>
          <a:p>
            <a:pPr marL="457200" lvl="0" indent="-292100" algn="l" rtl="0">
              <a:lnSpc>
                <a:spcPct val="100000"/>
              </a:lnSpc>
              <a:spcBef>
                <a:spcPts val="0"/>
              </a:spcBef>
              <a:spcAft>
                <a:spcPts val="0"/>
              </a:spcAft>
              <a:buClr>
                <a:schemeClr val="dk1"/>
              </a:buClr>
              <a:buSzPts val="1000"/>
              <a:buAutoNum type="arabicPeriod"/>
            </a:pPr>
            <a:r>
              <a:rPr lang="en" sz="1000">
                <a:solidFill>
                  <a:schemeClr val="dk1"/>
                </a:solidFill>
              </a:rPr>
              <a:t>“Air - Thermal Conductivity vs. Temperature and Pressure.” </a:t>
            </a:r>
            <a:r>
              <a:rPr lang="en" sz="1000" i="1">
                <a:solidFill>
                  <a:schemeClr val="dk1"/>
                </a:solidFill>
              </a:rPr>
              <a:t>Engineering ToolBox</a:t>
            </a:r>
            <a:r>
              <a:rPr lang="en" sz="1000">
                <a:solidFill>
                  <a:schemeClr val="dk1"/>
                </a:solidFill>
              </a:rPr>
              <a:t>. Available: </a:t>
            </a:r>
            <a:r>
              <a:rPr lang="en" sz="1000" u="sng">
                <a:solidFill>
                  <a:schemeClr val="hlink"/>
                </a:solidFill>
                <a:hlinkClick r:id="rId8"/>
              </a:rPr>
              <a:t>https://www.engineeringtoolbox.com/air-properties-viscosity-conductivity-heat-capacity-d_1509.html</a:t>
            </a:r>
            <a:endParaRPr sz="1000">
              <a:solidFill>
                <a:schemeClr val="dk1"/>
              </a:solidFill>
            </a:endParaRPr>
          </a:p>
          <a:p>
            <a:pPr marL="457200" lvl="0" indent="-292100" algn="l" rtl="0">
              <a:lnSpc>
                <a:spcPct val="100000"/>
              </a:lnSpc>
              <a:spcBef>
                <a:spcPts val="0"/>
              </a:spcBef>
              <a:spcAft>
                <a:spcPts val="0"/>
              </a:spcAft>
              <a:buClr>
                <a:schemeClr val="dk1"/>
              </a:buClr>
              <a:buSzPts val="1000"/>
              <a:buAutoNum type="arabicPeriod"/>
            </a:pPr>
            <a:r>
              <a:rPr lang="en" sz="1000">
                <a:solidFill>
                  <a:schemeClr val="dk1"/>
                </a:solidFill>
              </a:rPr>
              <a:t>“Thermal Conductivity of Metals, Metallic Elements and Alloys.” </a:t>
            </a:r>
            <a:r>
              <a:rPr lang="en" sz="1000" i="1">
                <a:solidFill>
                  <a:schemeClr val="dk1"/>
                </a:solidFill>
              </a:rPr>
              <a:t>Engineering ToolBox</a:t>
            </a:r>
            <a:r>
              <a:rPr lang="en" sz="1000">
                <a:solidFill>
                  <a:schemeClr val="dk1"/>
                </a:solidFill>
              </a:rPr>
              <a:t>. Available: </a:t>
            </a:r>
            <a:r>
              <a:rPr lang="en" sz="1000" u="sng">
                <a:solidFill>
                  <a:schemeClr val="hlink"/>
                </a:solidFill>
                <a:hlinkClick r:id="rId9"/>
              </a:rPr>
              <a:t>https://www.engineeringtoolbox.com/thermal-conductivity-metals-d_858.html</a:t>
            </a:r>
            <a:endParaRPr sz="1000">
              <a:solidFill>
                <a:schemeClr val="dk1"/>
              </a:solidFill>
            </a:endParaRPr>
          </a:p>
          <a:p>
            <a:pPr marL="457200" lvl="0" indent="-292100" algn="l" rtl="0">
              <a:lnSpc>
                <a:spcPct val="100000"/>
              </a:lnSpc>
              <a:spcBef>
                <a:spcPts val="0"/>
              </a:spcBef>
              <a:spcAft>
                <a:spcPts val="0"/>
              </a:spcAft>
              <a:buClr>
                <a:schemeClr val="dk1"/>
              </a:buClr>
              <a:buSzPts val="1000"/>
              <a:buAutoNum type="arabicPeriod"/>
            </a:pPr>
            <a:r>
              <a:rPr lang="en" sz="1000">
                <a:solidFill>
                  <a:schemeClr val="dk1"/>
                </a:solidFill>
              </a:rPr>
              <a:t>“Properties of Silicon and Silicon Wafers.” </a:t>
            </a:r>
            <a:r>
              <a:rPr lang="en" sz="1000" i="1">
                <a:solidFill>
                  <a:schemeClr val="dk1"/>
                </a:solidFill>
              </a:rPr>
              <a:t>El</a:t>
            </a:r>
            <a:r>
              <a:rPr lang="en" sz="1000">
                <a:solidFill>
                  <a:schemeClr val="dk1"/>
                </a:solidFill>
              </a:rPr>
              <a:t>,Available: </a:t>
            </a:r>
            <a:br>
              <a:rPr lang="en" sz="1000">
                <a:solidFill>
                  <a:schemeClr val="dk1"/>
                </a:solidFill>
              </a:rPr>
            </a:br>
            <a:r>
              <a:rPr lang="en" sz="1000">
                <a:solidFill>
                  <a:schemeClr val="dk1"/>
                </a:solidFill>
              </a:rPr>
              <a:t> </a:t>
            </a:r>
            <a:r>
              <a:rPr lang="en" sz="1000" u="sng">
                <a:solidFill>
                  <a:schemeClr val="hlink"/>
                </a:solidFill>
                <a:hlinkClick r:id="rId10"/>
              </a:rPr>
              <a:t>https://www.el-cat.com/silicon-properties.htm</a:t>
            </a:r>
            <a:endParaRPr sz="1000">
              <a:solidFill>
                <a:schemeClr val="dk1"/>
              </a:solidFill>
            </a:endParaRPr>
          </a:p>
          <a:p>
            <a:pPr marL="457200" lvl="0" indent="-292100" algn="l" rtl="0">
              <a:lnSpc>
                <a:spcPct val="100000"/>
              </a:lnSpc>
              <a:spcBef>
                <a:spcPts val="0"/>
              </a:spcBef>
              <a:spcAft>
                <a:spcPts val="0"/>
              </a:spcAft>
              <a:buClr>
                <a:schemeClr val="dk1"/>
              </a:buClr>
              <a:buSzPts val="1000"/>
              <a:buAutoNum type="arabicPeriod"/>
            </a:pPr>
            <a:r>
              <a:rPr lang="en" sz="1000">
                <a:solidFill>
                  <a:schemeClr val="dk1"/>
                </a:solidFill>
              </a:rPr>
              <a:t>“The Thermal Conductivity of Unfilled Plastics – C-Therm Technologies Ltd..” </a:t>
            </a:r>
            <a:r>
              <a:rPr lang="en" sz="1000" i="1">
                <a:solidFill>
                  <a:schemeClr val="dk1"/>
                </a:solidFill>
              </a:rPr>
              <a:t>C</a:t>
            </a:r>
            <a:r>
              <a:rPr lang="en" sz="1000">
                <a:solidFill>
                  <a:schemeClr val="dk1"/>
                </a:solidFill>
              </a:rPr>
              <a:t>, 10 Dec. 2020/ Available: </a:t>
            </a:r>
            <a:r>
              <a:rPr lang="en" sz="1000" u="sng">
                <a:solidFill>
                  <a:schemeClr val="hlink"/>
                </a:solidFill>
                <a:hlinkClick r:id="rId11"/>
              </a:rPr>
              <a:t>https://ctherm.com/resources/newsroom/blog/the-thermal-conductivity-of-unfilled-plastics/</a:t>
            </a:r>
            <a:endParaRPr sz="1000">
              <a:solidFill>
                <a:schemeClr val="dk1"/>
              </a:solidFill>
            </a:endParaRPr>
          </a:p>
          <a:p>
            <a:pPr marL="457200" lvl="0" indent="-292100" algn="l" rtl="0">
              <a:lnSpc>
                <a:spcPct val="100000"/>
              </a:lnSpc>
              <a:spcBef>
                <a:spcPts val="0"/>
              </a:spcBef>
              <a:spcAft>
                <a:spcPts val="0"/>
              </a:spcAft>
              <a:buClr>
                <a:schemeClr val="dk1"/>
              </a:buClr>
              <a:buSzPts val="1000"/>
              <a:buAutoNum type="arabicPeriod"/>
            </a:pPr>
            <a:r>
              <a:rPr lang="en" sz="1000" i="1">
                <a:solidFill>
                  <a:schemeClr val="dk1"/>
                </a:solidFill>
              </a:rPr>
              <a:t>Measurement of the Effective Radial Thermal ... - NASA</a:t>
            </a:r>
            <a:r>
              <a:rPr lang="en" sz="1000">
                <a:solidFill>
                  <a:schemeClr val="dk1"/>
                </a:solidFill>
              </a:rPr>
              <a:t>. Available: </a:t>
            </a:r>
            <a:r>
              <a:rPr lang="en" sz="1000" u="sng">
                <a:solidFill>
                  <a:schemeClr val="hlink"/>
                </a:solidFill>
                <a:hlinkClick r:id="rId12"/>
              </a:rPr>
              <a:t>https://tfaws.nasa.gov/wp-content/uploads/TFAWS18-IN-08_Paper.pdf</a:t>
            </a:r>
            <a:endParaRPr sz="1000">
              <a:solidFill>
                <a:schemeClr val="dk1"/>
              </a:solidFill>
            </a:endParaRPr>
          </a:p>
          <a:p>
            <a:pPr marL="457200" lvl="0" indent="-292100" algn="l" rtl="0">
              <a:lnSpc>
                <a:spcPct val="100000"/>
              </a:lnSpc>
              <a:spcBef>
                <a:spcPts val="0"/>
              </a:spcBef>
              <a:spcAft>
                <a:spcPts val="0"/>
              </a:spcAft>
              <a:buClr>
                <a:schemeClr val="dk1"/>
              </a:buClr>
              <a:buSzPts val="1000"/>
              <a:buAutoNum type="arabicPeriod"/>
            </a:pPr>
            <a:r>
              <a:rPr lang="en" sz="1000">
                <a:solidFill>
                  <a:schemeClr val="dk1"/>
                </a:solidFill>
              </a:rPr>
              <a:t>Townsend, Kevin. “Introduction to Bluetooth Low Energy.” </a:t>
            </a:r>
            <a:r>
              <a:rPr lang="en" sz="1000" i="1">
                <a:solidFill>
                  <a:schemeClr val="dk1"/>
                </a:solidFill>
              </a:rPr>
              <a:t>Adafruit Learning System</a:t>
            </a:r>
            <a:r>
              <a:rPr lang="en" sz="1000">
                <a:solidFill>
                  <a:schemeClr val="dk1"/>
                </a:solidFill>
              </a:rPr>
              <a:t>. Available: </a:t>
            </a:r>
            <a:r>
              <a:rPr lang="en" sz="1000" u="sng">
                <a:solidFill>
                  <a:schemeClr val="hlink"/>
                </a:solidFill>
                <a:hlinkClick r:id="rId13"/>
              </a:rPr>
              <a:t>https://learn.adafruit.com/introduction-to-bluetooth-low-energy/gatt</a:t>
            </a:r>
            <a:endParaRPr sz="1000">
              <a:solidFill>
                <a:schemeClr val="dk1"/>
              </a:solidFill>
            </a:endParaRPr>
          </a:p>
          <a:p>
            <a:pPr marL="457200" lvl="0" indent="-292100" algn="l" rtl="0">
              <a:lnSpc>
                <a:spcPct val="100000"/>
              </a:lnSpc>
              <a:spcBef>
                <a:spcPts val="0"/>
              </a:spcBef>
              <a:spcAft>
                <a:spcPts val="0"/>
              </a:spcAft>
              <a:buClr>
                <a:schemeClr val="dk1"/>
              </a:buClr>
              <a:buSzPts val="1000"/>
              <a:buAutoNum type="arabicPeriod"/>
            </a:pPr>
            <a:r>
              <a:rPr lang="en" sz="1000">
                <a:solidFill>
                  <a:schemeClr val="dk1"/>
                </a:solidFill>
              </a:rPr>
              <a:t>“RF Wireless World.” </a:t>
            </a:r>
            <a:r>
              <a:rPr lang="en" sz="1000" i="1">
                <a:solidFill>
                  <a:schemeClr val="dk1"/>
                </a:solidFill>
              </a:rPr>
              <a:t>BLE Advertising Packet Format | BLE Data Packet Format</a:t>
            </a:r>
            <a:r>
              <a:rPr lang="en" sz="1000">
                <a:solidFill>
                  <a:schemeClr val="dk1"/>
                </a:solidFill>
              </a:rPr>
              <a:t>, Available: </a:t>
            </a:r>
            <a:r>
              <a:rPr lang="en" sz="1000" u="sng">
                <a:solidFill>
                  <a:schemeClr val="hlink"/>
                </a:solidFill>
                <a:hlinkClick r:id="rId14"/>
              </a:rPr>
              <a:t>https://www.rfwireless-world.com/Terminology/BLE-Advertising-and-Data-Packet-Format.html</a:t>
            </a:r>
            <a:endParaRPr sz="1000">
              <a:solidFill>
                <a:schemeClr val="dk1"/>
              </a:solidFill>
            </a:endParaRPr>
          </a:p>
        </p:txBody>
      </p:sp>
      <p:sp>
        <p:nvSpPr>
          <p:cNvPr id="787" name="Google Shape;787;p76"/>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a:t>
            </a:r>
            <a:r>
              <a:rPr lang="en" sz="1000">
                <a:solidFill>
                  <a:schemeClr val="lt1"/>
                </a:solidFill>
              </a:rPr>
              <a:t> </a:t>
            </a:r>
            <a:r>
              <a:rPr lang="en" sz="1000">
                <a:solidFill>
                  <a:srgbClr val="B7B7B7"/>
                </a:solidFill>
              </a:rPr>
              <a:t>Verification &amp; Validation</a:t>
            </a:r>
            <a:r>
              <a:rPr lang="en" sz="1000">
                <a:solidFill>
                  <a:schemeClr val="lt1"/>
                </a:solidFill>
              </a:rPr>
              <a:t> </a:t>
            </a:r>
            <a:r>
              <a:rPr lang="en" sz="1000">
                <a:solidFill>
                  <a:srgbClr val="B7B7B7"/>
                </a:solidFill>
              </a:rPr>
              <a:t>     Project Planning      </a:t>
            </a:r>
            <a:r>
              <a:rPr lang="en" sz="1000">
                <a:solidFill>
                  <a:schemeClr val="lt1"/>
                </a:solidFill>
              </a:rPr>
              <a:t>References</a:t>
            </a:r>
            <a:r>
              <a:rPr lang="en" sz="1000">
                <a:solidFill>
                  <a:srgbClr val="B7B7B7"/>
                </a:solidFill>
              </a:rPr>
              <a:t>      Backup    </a:t>
            </a:r>
            <a:endParaRPr sz="1000">
              <a:highlight>
                <a:schemeClr val="lt1"/>
              </a:highlight>
            </a:endParaRPr>
          </a:p>
        </p:txBody>
      </p:sp>
      <p:sp>
        <p:nvSpPr>
          <p:cNvPr id="788" name="Google Shape;788;p76"/>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 (cont.)</a:t>
            </a:r>
            <a:endParaRPr/>
          </a:p>
        </p:txBody>
      </p:sp>
      <p:sp>
        <p:nvSpPr>
          <p:cNvPr id="794" name="Google Shape;794;p77"/>
          <p:cNvSpPr txBox="1">
            <a:spLocks noGrp="1"/>
          </p:cNvSpPr>
          <p:nvPr>
            <p:ph type="body" idx="1"/>
          </p:nvPr>
        </p:nvSpPr>
        <p:spPr>
          <a:xfrm>
            <a:off x="239800" y="1115025"/>
            <a:ext cx="8680500" cy="3619800"/>
          </a:xfrm>
          <a:prstGeom prst="rect">
            <a:avLst/>
          </a:prstGeom>
        </p:spPr>
        <p:txBody>
          <a:bodyPr spcFirstLastPara="1" wrap="square" lIns="91425" tIns="91425" rIns="91425" bIns="91425" anchor="t" anchorCtr="0">
            <a:normAutofit/>
          </a:bodyPr>
          <a:lstStyle/>
          <a:p>
            <a:pPr marL="457200" lvl="0" indent="-228600" algn="l" rtl="0">
              <a:lnSpc>
                <a:spcPct val="100000"/>
              </a:lnSpc>
              <a:spcBef>
                <a:spcPts val="0"/>
              </a:spcBef>
              <a:spcAft>
                <a:spcPts val="0"/>
              </a:spcAft>
              <a:buNone/>
            </a:pPr>
            <a:r>
              <a:rPr lang="en" sz="1000">
                <a:solidFill>
                  <a:schemeClr val="dk1"/>
                </a:solidFill>
              </a:rPr>
              <a:t>13. “MCS0402MD1004BE000,” Digikey. Available: </a:t>
            </a:r>
            <a:r>
              <a:rPr lang="en" sz="1000" u="sng">
                <a:solidFill>
                  <a:schemeClr val="hlink"/>
                </a:solidFill>
                <a:hlinkClick r:id="rId3"/>
              </a:rPr>
              <a:t>https://www.digikey.bg/en/products/detail/vishay-dale/MCS0402MD1004BE000/14324215</a:t>
            </a:r>
            <a:endParaRPr sz="1000">
              <a:solidFill>
                <a:schemeClr val="dk1"/>
              </a:solidFill>
            </a:endParaRPr>
          </a:p>
          <a:p>
            <a:pPr marL="457200" lvl="0" indent="-228600" algn="l" rtl="0">
              <a:lnSpc>
                <a:spcPct val="100000"/>
              </a:lnSpc>
              <a:spcBef>
                <a:spcPts val="0"/>
              </a:spcBef>
              <a:spcAft>
                <a:spcPts val="0"/>
              </a:spcAft>
              <a:buNone/>
            </a:pPr>
            <a:r>
              <a:rPr lang="en" sz="1000">
                <a:solidFill>
                  <a:schemeClr val="dk1"/>
                </a:solidFill>
              </a:rPr>
              <a:t>14. “LTC2063” Analog Devices. Available: </a:t>
            </a:r>
            <a:r>
              <a:rPr lang="en" sz="1000" u="sng">
                <a:solidFill>
                  <a:schemeClr val="hlink"/>
                </a:solidFill>
                <a:hlinkClick r:id="rId4"/>
              </a:rPr>
              <a:t>https://www.analog.com/en/products/ltc2063.html#product-overview</a:t>
            </a:r>
            <a:endParaRPr sz="1000">
              <a:solidFill>
                <a:schemeClr val="dk1"/>
              </a:solidFill>
            </a:endParaRPr>
          </a:p>
          <a:p>
            <a:pPr marL="457200" lvl="0" indent="-228600" algn="l" rtl="0">
              <a:lnSpc>
                <a:spcPct val="100000"/>
              </a:lnSpc>
              <a:spcBef>
                <a:spcPts val="0"/>
              </a:spcBef>
              <a:spcAft>
                <a:spcPts val="0"/>
              </a:spcAft>
              <a:buNone/>
            </a:pPr>
            <a:r>
              <a:rPr lang="en" sz="1000">
                <a:solidFill>
                  <a:schemeClr val="dk1"/>
                </a:solidFill>
              </a:rPr>
              <a:t>15. “FDV303N - Digital FET” ON Semiconductor. Available: </a:t>
            </a:r>
            <a:r>
              <a:rPr lang="en" sz="1000" u="sng">
                <a:solidFill>
                  <a:schemeClr val="hlink"/>
                </a:solidFill>
                <a:hlinkClick r:id="rId5"/>
              </a:rPr>
              <a:t>https://www.onsemi.com/pdf/datasheet/fdv303n-d.pdf</a:t>
            </a:r>
            <a:endParaRPr sz="1000">
              <a:solidFill>
                <a:schemeClr val="dk1"/>
              </a:solidFill>
            </a:endParaRPr>
          </a:p>
          <a:p>
            <a:pPr marL="457200" lvl="0" indent="-228600" algn="l" rtl="0">
              <a:lnSpc>
                <a:spcPct val="100000"/>
              </a:lnSpc>
              <a:spcBef>
                <a:spcPts val="0"/>
              </a:spcBef>
              <a:spcAft>
                <a:spcPts val="0"/>
              </a:spcAft>
              <a:buNone/>
            </a:pPr>
            <a:r>
              <a:rPr lang="en" sz="1000">
                <a:solidFill>
                  <a:schemeClr val="dk1"/>
                </a:solidFill>
              </a:rPr>
              <a:t>16. “MAX4544” Maxim Integrated. Available: </a:t>
            </a:r>
            <a:r>
              <a:rPr lang="en" sz="1000" u="sng">
                <a:solidFill>
                  <a:schemeClr val="hlink"/>
                </a:solidFill>
                <a:hlinkClick r:id="rId6"/>
              </a:rPr>
              <a:t>https://www.maximintegrated.com/en/products/analog/analog-switches-multiplexers/MAX4544.html</a:t>
            </a:r>
            <a:endParaRPr sz="1000">
              <a:solidFill>
                <a:schemeClr val="dk1"/>
              </a:solidFill>
            </a:endParaRPr>
          </a:p>
          <a:p>
            <a:pPr marL="457200" lvl="0" indent="-228600" algn="l" rtl="0">
              <a:lnSpc>
                <a:spcPct val="100000"/>
              </a:lnSpc>
              <a:spcBef>
                <a:spcPts val="0"/>
              </a:spcBef>
              <a:spcAft>
                <a:spcPts val="0"/>
              </a:spcAft>
              <a:buNone/>
            </a:pPr>
            <a:r>
              <a:rPr lang="en" sz="1000">
                <a:solidFill>
                  <a:schemeClr val="dk1"/>
                </a:solidFill>
              </a:rPr>
              <a:t>17. “RP73PF1E118KBTD,” Digikey. Available: </a:t>
            </a:r>
            <a:r>
              <a:rPr lang="en" sz="1000" u="sng">
                <a:solidFill>
                  <a:schemeClr val="hlink"/>
                </a:solidFill>
                <a:hlinkClick r:id="rId7"/>
              </a:rPr>
              <a:t>https://www.digikey.com/en/products/detail/te-connectivity-passive-product/RP73PF1E118KBTD/8261060</a:t>
            </a:r>
            <a:endParaRPr sz="1000">
              <a:solidFill>
                <a:schemeClr val="dk1"/>
              </a:solidFill>
            </a:endParaRPr>
          </a:p>
          <a:p>
            <a:pPr marL="457200" lvl="0" indent="-228600" algn="l" rtl="0">
              <a:lnSpc>
                <a:spcPct val="100000"/>
              </a:lnSpc>
              <a:spcBef>
                <a:spcPts val="0"/>
              </a:spcBef>
              <a:spcAft>
                <a:spcPts val="0"/>
              </a:spcAft>
              <a:buNone/>
            </a:pPr>
            <a:r>
              <a:rPr lang="en" sz="1000">
                <a:solidFill>
                  <a:schemeClr val="dk1"/>
                </a:solidFill>
              </a:rPr>
              <a:t>18. “10,000 mAh Battery”, Makerfocus. Available: </a:t>
            </a:r>
            <a:r>
              <a:rPr lang="en" sz="1000" u="sng">
                <a:solidFill>
                  <a:schemeClr val="hlink"/>
                </a:solidFill>
                <a:hlinkClick r:id="rId8"/>
              </a:rPr>
              <a:t>https://www.makerfocus.com/products/makerfocus-3-7v-lipo-battery-10000mah-lithium-rechargeable-battery-9065115-with-micro-ph2-0-plug-for-raspberry-pi-ups-board?_pos=1&amp;_sid=6a377f236&amp;_ss=r</a:t>
            </a:r>
            <a:endParaRPr sz="1000">
              <a:solidFill>
                <a:schemeClr val="dk1"/>
              </a:solidFill>
            </a:endParaRPr>
          </a:p>
          <a:p>
            <a:pPr marL="457200" lvl="0" indent="-228600" algn="l" rtl="0">
              <a:lnSpc>
                <a:spcPct val="100000"/>
              </a:lnSpc>
              <a:spcBef>
                <a:spcPts val="0"/>
              </a:spcBef>
              <a:spcAft>
                <a:spcPts val="0"/>
              </a:spcAft>
              <a:buNone/>
            </a:pPr>
            <a:r>
              <a:rPr lang="en" sz="1000">
                <a:solidFill>
                  <a:schemeClr val="dk1"/>
                </a:solidFill>
              </a:rPr>
              <a:t>19. “CGA3E2X7R1H104K080AA,” Digikey. Available: </a:t>
            </a:r>
            <a:r>
              <a:rPr lang="en" sz="1000" u="sng">
                <a:solidFill>
                  <a:schemeClr val="hlink"/>
                </a:solidFill>
                <a:hlinkClick r:id="rId9"/>
              </a:rPr>
              <a:t>https://www.digikey.com/en/products/detail/tdk-corporation/CGA3E2X7R1H104K080AA/2443144</a:t>
            </a:r>
            <a:endParaRPr sz="1000">
              <a:solidFill>
                <a:schemeClr val="dk1"/>
              </a:solidFill>
            </a:endParaRPr>
          </a:p>
          <a:p>
            <a:pPr marL="457200" lvl="0" indent="-228600" algn="l" rtl="0">
              <a:lnSpc>
                <a:spcPct val="100000"/>
              </a:lnSpc>
              <a:spcBef>
                <a:spcPts val="0"/>
              </a:spcBef>
              <a:spcAft>
                <a:spcPts val="0"/>
              </a:spcAft>
              <a:buNone/>
            </a:pPr>
            <a:r>
              <a:rPr lang="en" sz="1000">
                <a:solidFill>
                  <a:schemeClr val="dk1"/>
                </a:solidFill>
              </a:rPr>
              <a:t>20. “61301011821,” Mouser. Available: </a:t>
            </a:r>
            <a:r>
              <a:rPr lang="en" sz="1000" u="sng">
                <a:solidFill>
                  <a:schemeClr val="hlink"/>
                </a:solidFill>
                <a:hlinkClick r:id="rId10"/>
              </a:rPr>
              <a:t>https://www.mouser.com/ProductDetail/Wurth-Elektronik/61301011821?qs=W%252B2sBeLta1ZhlLR0YCzonQ%3D%3D</a:t>
            </a:r>
            <a:endParaRPr sz="1000">
              <a:solidFill>
                <a:schemeClr val="dk1"/>
              </a:solidFill>
            </a:endParaRPr>
          </a:p>
          <a:p>
            <a:pPr marL="457200" lvl="0" indent="-228600" algn="l" rtl="0">
              <a:lnSpc>
                <a:spcPct val="100000"/>
              </a:lnSpc>
              <a:spcBef>
                <a:spcPts val="0"/>
              </a:spcBef>
              <a:spcAft>
                <a:spcPts val="0"/>
              </a:spcAft>
              <a:buNone/>
            </a:pPr>
            <a:r>
              <a:rPr lang="en" sz="1000">
                <a:solidFill>
                  <a:schemeClr val="dk1"/>
                </a:solidFill>
              </a:rPr>
              <a:t>21. “Adafruit MiniBoost 5V @ 100mA Charge Pump - AP3602A,” Adafruit. Available: </a:t>
            </a:r>
            <a:r>
              <a:rPr lang="en" sz="1000" u="sng">
                <a:solidFill>
                  <a:schemeClr val="hlink"/>
                </a:solidFill>
                <a:hlinkClick r:id="rId11"/>
              </a:rPr>
              <a:t>https://www.adafruit.com/product/3661?gclid=Cj0KCQiA7oyNBhDiARIsADtGRZZnpuExyqBrbn59R64kl9sqkQ00pMlgd3CpbBy_UVoWxRPjFBfqlyYaAh3SEALw_wcB</a:t>
            </a:r>
            <a:endParaRPr sz="1000">
              <a:solidFill>
                <a:schemeClr val="dk1"/>
              </a:solidFill>
            </a:endParaRPr>
          </a:p>
          <a:p>
            <a:pPr marL="457200" lvl="0" indent="-228600" algn="l" rtl="0">
              <a:lnSpc>
                <a:spcPct val="100000"/>
              </a:lnSpc>
              <a:spcBef>
                <a:spcPts val="0"/>
              </a:spcBef>
              <a:spcAft>
                <a:spcPts val="0"/>
              </a:spcAft>
              <a:buNone/>
            </a:pPr>
            <a:r>
              <a:rPr lang="en" sz="1000">
                <a:solidFill>
                  <a:schemeClr val="dk1"/>
                </a:solidFill>
              </a:rPr>
              <a:t>22. Lindh, J., “Bluetooth low energy Beacons,” Texas Instruments. Available:</a:t>
            </a:r>
            <a:endParaRPr sz="1000">
              <a:solidFill>
                <a:schemeClr val="dk1"/>
              </a:solidFill>
            </a:endParaRPr>
          </a:p>
          <a:p>
            <a:pPr marL="0" lvl="0" indent="0" algn="l" rtl="0">
              <a:lnSpc>
                <a:spcPct val="100000"/>
              </a:lnSpc>
              <a:spcBef>
                <a:spcPts val="0"/>
              </a:spcBef>
              <a:spcAft>
                <a:spcPts val="0"/>
              </a:spcAft>
              <a:buNone/>
            </a:pPr>
            <a:r>
              <a:rPr lang="en" sz="1000">
                <a:solidFill>
                  <a:schemeClr val="dk1"/>
                </a:solidFill>
              </a:rPr>
              <a:t>             </a:t>
            </a:r>
            <a:r>
              <a:rPr lang="en" sz="1000" u="sng">
                <a:solidFill>
                  <a:schemeClr val="hlink"/>
                </a:solidFill>
                <a:hlinkClick r:id="rId12"/>
              </a:rPr>
              <a:t>https://www.ti.com/lit/an/swra475a/swra475a.pdf?ts=1638134655301&amp;ref_url=https%253A%252F%252Fwww.google.com%252F</a:t>
            </a:r>
            <a:endParaRPr sz="1000">
              <a:solidFill>
                <a:schemeClr val="dk1"/>
              </a:solidFill>
            </a:endParaRPr>
          </a:p>
          <a:p>
            <a:pPr marL="457200" lvl="0" indent="-228600" algn="l" rtl="0">
              <a:lnSpc>
                <a:spcPct val="100000"/>
              </a:lnSpc>
              <a:spcBef>
                <a:spcPts val="0"/>
              </a:spcBef>
              <a:spcAft>
                <a:spcPts val="0"/>
              </a:spcAft>
              <a:buNone/>
            </a:pPr>
            <a:r>
              <a:rPr lang="en" sz="1000">
                <a:solidFill>
                  <a:schemeClr val="dk1"/>
                </a:solidFill>
              </a:rPr>
              <a:t>23. “JST Right-Angle Connector - Through-Hole 2-Pin,” Sparkfun. Available: </a:t>
            </a:r>
            <a:r>
              <a:rPr lang="en" sz="1000" u="sng">
                <a:solidFill>
                  <a:schemeClr val="hlink"/>
                </a:solidFill>
                <a:hlinkClick r:id="rId13"/>
              </a:rPr>
              <a:t>https://www.sparkfun.com/products/9749</a:t>
            </a:r>
            <a:endParaRPr sz="1000">
              <a:solidFill>
                <a:schemeClr val="dk1"/>
              </a:solidFill>
            </a:endParaRPr>
          </a:p>
          <a:p>
            <a:pPr marL="457200" lvl="0" indent="-228600" algn="l" rtl="0">
              <a:lnSpc>
                <a:spcPct val="100000"/>
              </a:lnSpc>
              <a:spcBef>
                <a:spcPts val="0"/>
              </a:spcBef>
              <a:spcAft>
                <a:spcPts val="0"/>
              </a:spcAft>
              <a:buNone/>
            </a:pPr>
            <a:r>
              <a:rPr lang="en" sz="1000">
                <a:solidFill>
                  <a:schemeClr val="dk1"/>
                </a:solidFill>
              </a:rPr>
              <a:t>24. “onsemi FDV303N,” LCSC Electronics. Available: </a:t>
            </a:r>
            <a:r>
              <a:rPr lang="en" sz="1000" u="sng">
                <a:solidFill>
                  <a:schemeClr val="hlink"/>
                </a:solidFill>
                <a:hlinkClick r:id="rId14"/>
              </a:rPr>
              <a:t>https://lcsc.com/product-detail/MOSFETs_onsemi-FDV303N_C80498.html</a:t>
            </a:r>
            <a:endParaRPr sz="1000">
              <a:solidFill>
                <a:schemeClr val="dk1"/>
              </a:solidFill>
            </a:endParaRPr>
          </a:p>
          <a:p>
            <a:pPr marL="457200" lvl="0" indent="-228600" algn="l" rtl="0">
              <a:lnSpc>
                <a:spcPct val="100000"/>
              </a:lnSpc>
              <a:spcBef>
                <a:spcPts val="0"/>
              </a:spcBef>
              <a:spcAft>
                <a:spcPts val="0"/>
              </a:spcAft>
              <a:buNone/>
            </a:pPr>
            <a:r>
              <a:rPr lang="en" sz="1000">
                <a:solidFill>
                  <a:schemeClr val="dk1"/>
                </a:solidFill>
              </a:rPr>
              <a:t>25. “Student PCB Sponsorship &amp; Discounts,” Advanced Circuits. Available: </a:t>
            </a:r>
            <a:r>
              <a:rPr lang="en" sz="1000" u="sng">
                <a:solidFill>
                  <a:schemeClr val="hlink"/>
                </a:solidFill>
                <a:hlinkClick r:id="rId15"/>
              </a:rPr>
              <a:t>https://www.4pcb.com/pcb-student-discount.html</a:t>
            </a:r>
            <a:endParaRPr sz="1000">
              <a:solidFill>
                <a:schemeClr val="dk1"/>
              </a:solidFill>
            </a:endParaRPr>
          </a:p>
          <a:p>
            <a:pPr marL="457200" lvl="0" indent="-228600" algn="l" rtl="0">
              <a:lnSpc>
                <a:spcPct val="100000"/>
              </a:lnSpc>
              <a:spcBef>
                <a:spcPts val="0"/>
              </a:spcBef>
              <a:spcAft>
                <a:spcPts val="0"/>
              </a:spcAft>
              <a:buNone/>
            </a:pPr>
            <a:r>
              <a:rPr lang="en" sz="1000">
                <a:solidFill>
                  <a:schemeClr val="dk1"/>
                </a:solidFill>
              </a:rPr>
              <a:t>26. “PLA,” MakerBot. Available: </a:t>
            </a:r>
            <a:r>
              <a:rPr lang="en" sz="1000" u="sng">
                <a:solidFill>
                  <a:schemeClr val="hlink"/>
                </a:solidFill>
                <a:hlinkClick r:id="rId16"/>
              </a:rPr>
              <a:t>https://store.makerbot.com/3d-printers-materials/method-spools/pla-material</a:t>
            </a:r>
            <a:endParaRPr sz="1000">
              <a:solidFill>
                <a:schemeClr val="dk1"/>
              </a:solidFill>
            </a:endParaRPr>
          </a:p>
        </p:txBody>
      </p:sp>
      <p:sp>
        <p:nvSpPr>
          <p:cNvPr id="795" name="Google Shape;795;p77"/>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a:t>
            </a:r>
            <a:r>
              <a:rPr lang="en" sz="1000">
                <a:solidFill>
                  <a:schemeClr val="lt1"/>
                </a:solidFill>
              </a:rPr>
              <a:t> </a:t>
            </a:r>
            <a:r>
              <a:rPr lang="en" sz="1000">
                <a:solidFill>
                  <a:srgbClr val="B7B7B7"/>
                </a:solidFill>
              </a:rPr>
              <a:t>Verification &amp; Validation</a:t>
            </a:r>
            <a:r>
              <a:rPr lang="en" sz="1000">
                <a:solidFill>
                  <a:schemeClr val="lt1"/>
                </a:solidFill>
              </a:rPr>
              <a:t> </a:t>
            </a:r>
            <a:r>
              <a:rPr lang="en" sz="1000">
                <a:solidFill>
                  <a:srgbClr val="B7B7B7"/>
                </a:solidFill>
              </a:rPr>
              <a:t>     Project Planning      </a:t>
            </a:r>
            <a:r>
              <a:rPr lang="en" sz="1000">
                <a:solidFill>
                  <a:schemeClr val="lt1"/>
                </a:solidFill>
              </a:rPr>
              <a:t>References</a:t>
            </a:r>
            <a:r>
              <a:rPr lang="en" sz="1000">
                <a:solidFill>
                  <a:srgbClr val="B7B7B7"/>
                </a:solidFill>
              </a:rPr>
              <a:t>      Backup    </a:t>
            </a:r>
            <a:endParaRPr sz="1000">
              <a:highlight>
                <a:schemeClr val="lt1"/>
              </a:highlight>
            </a:endParaRPr>
          </a:p>
        </p:txBody>
      </p:sp>
      <p:sp>
        <p:nvSpPr>
          <p:cNvPr id="796" name="Google Shape;796;p77"/>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 (cont.)</a:t>
            </a:r>
            <a:endParaRPr/>
          </a:p>
        </p:txBody>
      </p:sp>
      <p:sp>
        <p:nvSpPr>
          <p:cNvPr id="802" name="Google Shape;802;p78"/>
          <p:cNvSpPr txBox="1">
            <a:spLocks noGrp="1"/>
          </p:cNvSpPr>
          <p:nvPr>
            <p:ph type="body" idx="1"/>
          </p:nvPr>
        </p:nvSpPr>
        <p:spPr>
          <a:xfrm>
            <a:off x="239800" y="1115025"/>
            <a:ext cx="8680500" cy="3619800"/>
          </a:xfrm>
          <a:prstGeom prst="rect">
            <a:avLst/>
          </a:prstGeom>
        </p:spPr>
        <p:txBody>
          <a:bodyPr spcFirstLastPara="1" wrap="square" lIns="91425" tIns="91425" rIns="91425" bIns="91425" anchor="t" anchorCtr="0">
            <a:normAutofit/>
          </a:bodyPr>
          <a:lstStyle/>
          <a:p>
            <a:pPr marL="457200" lvl="0" indent="-228600" algn="l" rtl="0">
              <a:lnSpc>
                <a:spcPct val="100000"/>
              </a:lnSpc>
              <a:spcBef>
                <a:spcPts val="0"/>
              </a:spcBef>
              <a:spcAft>
                <a:spcPts val="0"/>
              </a:spcAft>
              <a:buNone/>
            </a:pPr>
            <a:r>
              <a:rPr lang="en" sz="1000" dirty="0">
                <a:solidFill>
                  <a:schemeClr val="dk1"/>
                </a:solidFill>
              </a:rPr>
              <a:t>27. “8 inch 200mm Impulse Bag Sealer, Manual Bag Sealer Heat Seal Closer, Adjustable Timer Electric Heat Seal Closer Packaging Sealer with 2 Free Replacement Kit, Blue,” Amazon. Available: </a:t>
            </a:r>
            <a:r>
              <a:rPr lang="en" sz="1000" u="sng" dirty="0">
                <a:solidFill>
                  <a:schemeClr val="hlink"/>
                </a:solidFill>
                <a:hlinkClick r:id="rId3"/>
              </a:rPr>
              <a:t>https://www.amazon.com/Impulse-Sealer-Adjustable-Electric-Replacement/dp/B08GCBNN9W/</a:t>
            </a:r>
            <a:endParaRPr sz="1000" dirty="0">
              <a:solidFill>
                <a:schemeClr val="dk1"/>
              </a:solidFill>
            </a:endParaRPr>
          </a:p>
          <a:p>
            <a:pPr marL="457200" lvl="0" indent="-228600" algn="l" rtl="0">
              <a:lnSpc>
                <a:spcPct val="100000"/>
              </a:lnSpc>
              <a:spcBef>
                <a:spcPts val="0"/>
              </a:spcBef>
              <a:spcAft>
                <a:spcPts val="0"/>
              </a:spcAft>
              <a:buNone/>
            </a:pPr>
            <a:r>
              <a:rPr lang="en" sz="1000" dirty="0">
                <a:solidFill>
                  <a:schemeClr val="dk1"/>
                </a:solidFill>
              </a:rPr>
              <a:t>28. “GERYON Vacuum Sealer, Automatic Food Sealer Machine for Food Savers w/Starter Kit|Led Indicator Lights|Easy to Clean|Dry &amp; Moist Food Modes| Compact Design (Black),” Amazon. Available: </a:t>
            </a:r>
            <a:r>
              <a:rPr lang="en" sz="1000" u="sng" dirty="0">
                <a:solidFill>
                  <a:schemeClr val="hlink"/>
                </a:solidFill>
                <a:hlinkClick r:id="rId4"/>
              </a:rPr>
              <a:t>https://www.amazon.com/GERYON-Automatic-Machine-Starter-Indicator/dp/B07B4X61Z4/ref=sr_1_5?keywords=vacuum%2Bsealer&amp;qid=1638161536&amp;sr=8-5&amp;th=1</a:t>
            </a:r>
            <a:endParaRPr sz="1000" dirty="0">
              <a:solidFill>
                <a:schemeClr val="dk1"/>
              </a:solidFill>
            </a:endParaRPr>
          </a:p>
          <a:p>
            <a:pPr marL="457200" lvl="0" indent="-228600" algn="l" rtl="0">
              <a:lnSpc>
                <a:spcPct val="100000"/>
              </a:lnSpc>
              <a:spcBef>
                <a:spcPts val="0"/>
              </a:spcBef>
              <a:spcAft>
                <a:spcPts val="0"/>
              </a:spcAft>
              <a:buNone/>
            </a:pPr>
            <a:r>
              <a:rPr lang="en" sz="1000" dirty="0">
                <a:solidFill>
                  <a:schemeClr val="dk1"/>
                </a:solidFill>
              </a:rPr>
              <a:t>29. “Saleae Logic Pro 8,” Saleae. Available: </a:t>
            </a:r>
            <a:r>
              <a:rPr lang="en" sz="1000" u="sng" dirty="0">
                <a:solidFill>
                  <a:schemeClr val="hlink"/>
                </a:solidFill>
                <a:hlinkClick r:id="rId5"/>
              </a:rPr>
              <a:t>https://usd.saleae.com/products/saleae-logic-pro-8?variant=7076781686844</a:t>
            </a:r>
            <a:endParaRPr lang="en" sz="1000" u="sng" dirty="0">
              <a:solidFill>
                <a:schemeClr val="hlink"/>
              </a:solidFill>
            </a:endParaRPr>
          </a:p>
          <a:p>
            <a:pPr marL="457200" lvl="0" indent="-228600" algn="l" rtl="0">
              <a:lnSpc>
                <a:spcPct val="100000"/>
              </a:lnSpc>
              <a:spcBef>
                <a:spcPts val="0"/>
              </a:spcBef>
              <a:spcAft>
                <a:spcPts val="0"/>
              </a:spcAft>
              <a:buNone/>
            </a:pPr>
            <a:r>
              <a:rPr lang="en-US" sz="1000" dirty="0">
                <a:solidFill>
                  <a:schemeClr val="dk1"/>
                </a:solidFill>
              </a:rPr>
              <a:t>30. ”Nordic Semiconductor USB CDC ACM” Nordic </a:t>
            </a:r>
            <a:r>
              <a:rPr lang="en-US" sz="1000" dirty="0" err="1">
                <a:solidFill>
                  <a:schemeClr val="dk1"/>
                </a:solidFill>
              </a:rPr>
              <a:t>Infocenter</a:t>
            </a:r>
            <a:r>
              <a:rPr lang="en-US" sz="1000" dirty="0">
                <a:solidFill>
                  <a:schemeClr val="dk1"/>
                </a:solidFill>
              </a:rPr>
              <a:t>. </a:t>
            </a:r>
            <a:r>
              <a:rPr lang="en-US" sz="1000" dirty="0">
                <a:solidFill>
                  <a:schemeClr val="dk1"/>
                </a:solidFill>
                <a:hlinkClick r:id="rId6"/>
              </a:rPr>
              <a:t>https://infocenter.nordicsemi.com/index.jsp?topic=%2Fcom.nordic.infocenter.sdk5.v15.2.0%2Fusbd_cdc_acm_example.html</a:t>
            </a:r>
            <a:endParaRPr lang="en-US" sz="1000" dirty="0">
              <a:solidFill>
                <a:schemeClr val="dk1"/>
              </a:solidFill>
            </a:endParaRPr>
          </a:p>
          <a:p>
            <a:pPr marL="457200" lvl="0" indent="-228600" algn="l" rtl="0">
              <a:lnSpc>
                <a:spcPct val="100000"/>
              </a:lnSpc>
              <a:spcBef>
                <a:spcPts val="0"/>
              </a:spcBef>
              <a:spcAft>
                <a:spcPts val="0"/>
              </a:spcAft>
              <a:buNone/>
            </a:pPr>
            <a:r>
              <a:rPr lang="en-US" sz="1000" dirty="0">
                <a:solidFill>
                  <a:schemeClr val="dk1"/>
                </a:solidFill>
              </a:rPr>
              <a:t>31. “</a:t>
            </a:r>
            <a:r>
              <a:rPr lang="en-US" sz="1000" dirty="0" err="1">
                <a:solidFill>
                  <a:schemeClr val="dk1"/>
                </a:solidFill>
              </a:rPr>
              <a:t>PySerial</a:t>
            </a:r>
            <a:r>
              <a:rPr lang="en-US" sz="1000" dirty="0">
                <a:solidFill>
                  <a:schemeClr val="dk1"/>
                </a:solidFill>
              </a:rPr>
              <a:t>” Python. </a:t>
            </a:r>
            <a:r>
              <a:rPr lang="en-US" sz="1000" dirty="0">
                <a:solidFill>
                  <a:schemeClr val="dk1"/>
                </a:solidFill>
                <a:hlinkClick r:id="rId7"/>
              </a:rPr>
              <a:t>https://pyserial.readthedocs.io/en/latest/</a:t>
            </a:r>
            <a:endParaRPr lang="en-US" sz="1000" dirty="0">
              <a:solidFill>
                <a:schemeClr val="dk1"/>
              </a:solidFill>
            </a:endParaRPr>
          </a:p>
          <a:p>
            <a:pPr marL="457200" lvl="0" indent="-228600" algn="l" rtl="0">
              <a:lnSpc>
                <a:spcPct val="100000"/>
              </a:lnSpc>
              <a:spcBef>
                <a:spcPts val="0"/>
              </a:spcBef>
              <a:spcAft>
                <a:spcPts val="0"/>
              </a:spcAft>
              <a:buNone/>
            </a:pPr>
            <a:r>
              <a:rPr lang="en-US" sz="1000" dirty="0">
                <a:solidFill>
                  <a:schemeClr val="dk1"/>
                </a:solidFill>
              </a:rPr>
              <a:t>32. “Simple Mail Transfer Protocol” Python. </a:t>
            </a:r>
            <a:r>
              <a:rPr lang="en-US" sz="1000" dirty="0">
                <a:solidFill>
                  <a:schemeClr val="dk1"/>
                </a:solidFill>
                <a:hlinkClick r:id="rId8"/>
              </a:rPr>
              <a:t>https://docs.python.org/3/library/smtplib.html</a:t>
            </a:r>
            <a:endParaRPr lang="en-US" sz="1000" dirty="0">
              <a:solidFill>
                <a:schemeClr val="dk1"/>
              </a:solidFill>
            </a:endParaRPr>
          </a:p>
          <a:p>
            <a:pPr marL="457200" lvl="0" indent="-228600" algn="l" rtl="0">
              <a:lnSpc>
                <a:spcPct val="100000"/>
              </a:lnSpc>
              <a:spcBef>
                <a:spcPts val="0"/>
              </a:spcBef>
              <a:spcAft>
                <a:spcPts val="0"/>
              </a:spcAft>
              <a:buNone/>
            </a:pPr>
            <a:endParaRPr lang="en-US" sz="1000" dirty="0">
              <a:solidFill>
                <a:schemeClr val="dk1"/>
              </a:solidFill>
            </a:endParaRPr>
          </a:p>
          <a:p>
            <a:pPr marL="457200" lvl="0" indent="-228600" algn="l" rtl="0">
              <a:lnSpc>
                <a:spcPct val="100000"/>
              </a:lnSpc>
              <a:spcBef>
                <a:spcPts val="0"/>
              </a:spcBef>
              <a:spcAft>
                <a:spcPts val="0"/>
              </a:spcAft>
              <a:buNone/>
            </a:pPr>
            <a:endParaRPr sz="1000" dirty="0">
              <a:solidFill>
                <a:schemeClr val="dk1"/>
              </a:solidFill>
            </a:endParaRPr>
          </a:p>
          <a:p>
            <a:pPr marL="457200" lvl="0" indent="-228600" algn="l" rtl="0">
              <a:lnSpc>
                <a:spcPct val="100000"/>
              </a:lnSpc>
              <a:spcBef>
                <a:spcPts val="0"/>
              </a:spcBef>
              <a:spcAft>
                <a:spcPts val="0"/>
              </a:spcAft>
              <a:buNone/>
            </a:pPr>
            <a:endParaRPr sz="1000" dirty="0">
              <a:solidFill>
                <a:schemeClr val="dk1"/>
              </a:solidFill>
            </a:endParaRPr>
          </a:p>
        </p:txBody>
      </p:sp>
      <p:sp>
        <p:nvSpPr>
          <p:cNvPr id="803" name="Google Shape;803;p78"/>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a:t>
            </a:r>
            <a:r>
              <a:rPr lang="en" sz="1000">
                <a:solidFill>
                  <a:schemeClr val="lt1"/>
                </a:solidFill>
              </a:rPr>
              <a:t> </a:t>
            </a:r>
            <a:r>
              <a:rPr lang="en" sz="1000">
                <a:solidFill>
                  <a:srgbClr val="B7B7B7"/>
                </a:solidFill>
              </a:rPr>
              <a:t>Verification &amp; Validation</a:t>
            </a:r>
            <a:r>
              <a:rPr lang="en" sz="1000">
                <a:solidFill>
                  <a:schemeClr val="lt1"/>
                </a:solidFill>
              </a:rPr>
              <a:t> </a:t>
            </a:r>
            <a:r>
              <a:rPr lang="en" sz="1000">
                <a:solidFill>
                  <a:srgbClr val="B7B7B7"/>
                </a:solidFill>
              </a:rPr>
              <a:t>     Project Planning      </a:t>
            </a:r>
            <a:r>
              <a:rPr lang="en" sz="1000">
                <a:solidFill>
                  <a:schemeClr val="lt1"/>
                </a:solidFill>
              </a:rPr>
              <a:t>References</a:t>
            </a:r>
            <a:r>
              <a:rPr lang="en" sz="1000">
                <a:solidFill>
                  <a:srgbClr val="B7B7B7"/>
                </a:solidFill>
              </a:rPr>
              <a:t>      Backup    </a:t>
            </a:r>
            <a:endParaRPr sz="1000">
              <a:highlight>
                <a:schemeClr val="lt1"/>
              </a:highlight>
            </a:endParaRPr>
          </a:p>
        </p:txBody>
      </p:sp>
      <p:sp>
        <p:nvSpPr>
          <p:cNvPr id="804" name="Google Shape;804;p78"/>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808"/>
        <p:cNvGrpSpPr/>
        <p:nvPr/>
      </p:nvGrpSpPr>
      <p:grpSpPr>
        <a:xfrm>
          <a:off x="0" y="0"/>
          <a:ext cx="0" cy="0"/>
          <a:chOff x="0" y="0"/>
          <a:chExt cx="0" cy="0"/>
        </a:xfrm>
      </p:grpSpPr>
      <p:sp>
        <p:nvSpPr>
          <p:cNvPr id="809" name="Google Shape;809;p79"/>
          <p:cNvSpPr txBox="1">
            <a:spLocks noGrp="1"/>
          </p:cNvSpPr>
          <p:nvPr>
            <p:ph type="title"/>
          </p:nvPr>
        </p:nvSpPr>
        <p:spPr>
          <a:xfrm>
            <a:off x="311700" y="1571625"/>
            <a:ext cx="8520600" cy="159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Thank You!</a:t>
            </a:r>
            <a:endParaRPr sz="4800"/>
          </a:p>
          <a:p>
            <a:pPr marL="0" lvl="0" indent="0" algn="ctr" rtl="0">
              <a:spcBef>
                <a:spcPts val="0"/>
              </a:spcBef>
              <a:spcAft>
                <a:spcPts val="0"/>
              </a:spcAft>
              <a:buNone/>
            </a:pPr>
            <a:r>
              <a:rPr lang="en" sz="4800"/>
              <a:t>Questions?</a:t>
            </a:r>
            <a:endParaRPr sz="48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813"/>
        <p:cNvGrpSpPr/>
        <p:nvPr/>
      </p:nvGrpSpPr>
      <p:grpSpPr>
        <a:xfrm>
          <a:off x="0" y="0"/>
          <a:ext cx="0" cy="0"/>
          <a:chOff x="0" y="0"/>
          <a:chExt cx="0" cy="0"/>
        </a:xfrm>
      </p:grpSpPr>
      <p:sp>
        <p:nvSpPr>
          <p:cNvPr id="814" name="Google Shape;814;p80"/>
          <p:cNvSpPr txBox="1">
            <a:spLocks noGrp="1"/>
          </p:cNvSpPr>
          <p:nvPr>
            <p:ph type="title"/>
          </p:nvPr>
        </p:nvSpPr>
        <p:spPr>
          <a:xfrm>
            <a:off x="311700" y="1894200"/>
            <a:ext cx="8520600" cy="181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Backup Slides</a:t>
            </a:r>
            <a:endParaRPr sz="48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81"/>
          <p:cNvSpPr txBox="1">
            <a:spLocks noGrp="1"/>
          </p:cNvSpPr>
          <p:nvPr>
            <p:ph type="title"/>
          </p:nvPr>
        </p:nvSpPr>
        <p:spPr>
          <a:xfrm>
            <a:off x="311700" y="319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SBMS Organizational Chart</a:t>
            </a:r>
            <a:endParaRPr/>
          </a:p>
        </p:txBody>
      </p:sp>
      <p:sp>
        <p:nvSpPr>
          <p:cNvPr id="820" name="Google Shape;820;p81"/>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821" name="Google Shape;821;p81"/>
          <p:cNvSpPr/>
          <p:nvPr/>
        </p:nvSpPr>
        <p:spPr>
          <a:xfrm>
            <a:off x="3931800" y="1493525"/>
            <a:ext cx="1252800" cy="360900"/>
          </a:xfrm>
          <a:prstGeom prst="roundRect">
            <a:avLst>
              <a:gd name="adj" fmla="val 16667"/>
            </a:avLst>
          </a:prstGeom>
          <a:solidFill>
            <a:srgbClr val="9E9E9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dk1"/>
                </a:solidFill>
              </a:rPr>
              <a:t>Project Manager</a:t>
            </a:r>
            <a:endParaRPr sz="800">
              <a:solidFill>
                <a:schemeClr val="dk1"/>
              </a:solidFill>
            </a:endParaRPr>
          </a:p>
          <a:p>
            <a:pPr marL="0" lvl="0" indent="0" algn="ctr" rtl="0">
              <a:spcBef>
                <a:spcPts val="0"/>
              </a:spcBef>
              <a:spcAft>
                <a:spcPts val="0"/>
              </a:spcAft>
              <a:buNone/>
            </a:pPr>
            <a:r>
              <a:rPr lang="en" sz="800" b="1">
                <a:solidFill>
                  <a:schemeClr val="dk1"/>
                </a:solidFill>
              </a:rPr>
              <a:t>Jamie Henault</a:t>
            </a:r>
            <a:endParaRPr sz="800" b="1">
              <a:solidFill>
                <a:schemeClr val="dk1"/>
              </a:solidFill>
            </a:endParaRPr>
          </a:p>
        </p:txBody>
      </p:sp>
      <p:sp>
        <p:nvSpPr>
          <p:cNvPr id="822" name="Google Shape;822;p81"/>
          <p:cNvSpPr/>
          <p:nvPr/>
        </p:nvSpPr>
        <p:spPr>
          <a:xfrm>
            <a:off x="5674900" y="1493525"/>
            <a:ext cx="1252800" cy="360900"/>
          </a:xfrm>
          <a:prstGeom prst="roundRect">
            <a:avLst>
              <a:gd name="adj" fmla="val 16667"/>
            </a:avLst>
          </a:prstGeom>
          <a:solidFill>
            <a:srgbClr val="9E9E9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dk1"/>
                </a:solidFill>
              </a:rPr>
              <a:t>Finance Lead</a:t>
            </a:r>
            <a:endParaRPr sz="800">
              <a:solidFill>
                <a:schemeClr val="dk1"/>
              </a:solidFill>
            </a:endParaRPr>
          </a:p>
          <a:p>
            <a:pPr marL="0" lvl="0" indent="0" algn="ctr" rtl="0">
              <a:spcBef>
                <a:spcPts val="0"/>
              </a:spcBef>
              <a:spcAft>
                <a:spcPts val="0"/>
              </a:spcAft>
              <a:buNone/>
            </a:pPr>
            <a:r>
              <a:rPr lang="en" sz="800" b="1">
                <a:solidFill>
                  <a:schemeClr val="dk1"/>
                </a:solidFill>
              </a:rPr>
              <a:t>Richard Folsom</a:t>
            </a:r>
            <a:endParaRPr sz="800" b="1">
              <a:solidFill>
                <a:schemeClr val="dk1"/>
              </a:solidFill>
            </a:endParaRPr>
          </a:p>
        </p:txBody>
      </p:sp>
      <p:sp>
        <p:nvSpPr>
          <p:cNvPr id="823" name="Google Shape;823;p81"/>
          <p:cNvSpPr/>
          <p:nvPr/>
        </p:nvSpPr>
        <p:spPr>
          <a:xfrm>
            <a:off x="2188700" y="1712913"/>
            <a:ext cx="1252800" cy="360900"/>
          </a:xfrm>
          <a:prstGeom prst="roundRect">
            <a:avLst>
              <a:gd name="adj" fmla="val 16667"/>
            </a:avLst>
          </a:prstGeom>
          <a:solidFill>
            <a:srgbClr val="9E9E9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dk1"/>
                </a:solidFill>
              </a:rPr>
              <a:t>Customer</a:t>
            </a:r>
            <a:endParaRPr sz="800">
              <a:solidFill>
                <a:schemeClr val="dk1"/>
              </a:solidFill>
            </a:endParaRPr>
          </a:p>
          <a:p>
            <a:pPr marL="0" lvl="0" indent="0" algn="ctr" rtl="0">
              <a:spcBef>
                <a:spcPts val="0"/>
              </a:spcBef>
              <a:spcAft>
                <a:spcPts val="0"/>
              </a:spcAft>
              <a:buNone/>
            </a:pPr>
            <a:r>
              <a:rPr lang="en" sz="800" b="1">
                <a:solidFill>
                  <a:schemeClr val="dk1"/>
                </a:solidFill>
              </a:rPr>
              <a:t>EnerSys ABSL</a:t>
            </a:r>
            <a:endParaRPr sz="800" b="1">
              <a:solidFill>
                <a:schemeClr val="dk1"/>
              </a:solidFill>
            </a:endParaRPr>
          </a:p>
        </p:txBody>
      </p:sp>
      <p:sp>
        <p:nvSpPr>
          <p:cNvPr id="824" name="Google Shape;824;p81"/>
          <p:cNvSpPr/>
          <p:nvPr/>
        </p:nvSpPr>
        <p:spPr>
          <a:xfrm>
            <a:off x="2188700" y="1274138"/>
            <a:ext cx="1252800" cy="360900"/>
          </a:xfrm>
          <a:prstGeom prst="roundRect">
            <a:avLst>
              <a:gd name="adj" fmla="val 16667"/>
            </a:avLst>
          </a:prstGeom>
          <a:solidFill>
            <a:srgbClr val="9E9E9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dk1"/>
                </a:solidFill>
              </a:rPr>
              <a:t>Advisor</a:t>
            </a:r>
            <a:endParaRPr sz="800">
              <a:solidFill>
                <a:schemeClr val="dk1"/>
              </a:solidFill>
            </a:endParaRPr>
          </a:p>
          <a:p>
            <a:pPr marL="0" lvl="0" indent="0" algn="ctr" rtl="0">
              <a:spcBef>
                <a:spcPts val="0"/>
              </a:spcBef>
              <a:spcAft>
                <a:spcPts val="0"/>
              </a:spcAft>
              <a:buNone/>
            </a:pPr>
            <a:r>
              <a:rPr lang="en" sz="800" b="1">
                <a:solidFill>
                  <a:schemeClr val="dk1"/>
                </a:solidFill>
              </a:rPr>
              <a:t>Dr. Jean Koster</a:t>
            </a:r>
            <a:endParaRPr sz="800" b="1">
              <a:solidFill>
                <a:schemeClr val="dk1"/>
              </a:solidFill>
            </a:endParaRPr>
          </a:p>
        </p:txBody>
      </p:sp>
      <p:sp>
        <p:nvSpPr>
          <p:cNvPr id="825" name="Google Shape;825;p81"/>
          <p:cNvSpPr/>
          <p:nvPr/>
        </p:nvSpPr>
        <p:spPr>
          <a:xfrm>
            <a:off x="56538" y="2748713"/>
            <a:ext cx="1234500" cy="468300"/>
          </a:xfrm>
          <a:prstGeom prst="roundRect">
            <a:avLst>
              <a:gd name="adj" fmla="val 16667"/>
            </a:avLst>
          </a:prstGeom>
          <a:solidFill>
            <a:srgbClr val="9E9E9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dk1"/>
                </a:solidFill>
              </a:rPr>
              <a:t>Systems Engineer Lead</a:t>
            </a:r>
            <a:endParaRPr sz="800">
              <a:solidFill>
                <a:schemeClr val="dk1"/>
              </a:solidFill>
            </a:endParaRPr>
          </a:p>
          <a:p>
            <a:pPr marL="0" lvl="0" indent="0" algn="ctr" rtl="0">
              <a:spcBef>
                <a:spcPts val="0"/>
              </a:spcBef>
              <a:spcAft>
                <a:spcPts val="0"/>
              </a:spcAft>
              <a:buNone/>
            </a:pPr>
            <a:r>
              <a:rPr lang="en" sz="800" b="1">
                <a:solidFill>
                  <a:schemeClr val="dk1"/>
                </a:solidFill>
              </a:rPr>
              <a:t>Nathan Zhao</a:t>
            </a:r>
            <a:endParaRPr sz="800" b="1">
              <a:solidFill>
                <a:schemeClr val="dk1"/>
              </a:solidFill>
            </a:endParaRPr>
          </a:p>
        </p:txBody>
      </p:sp>
      <p:sp>
        <p:nvSpPr>
          <p:cNvPr id="826" name="Google Shape;826;p81"/>
          <p:cNvSpPr/>
          <p:nvPr/>
        </p:nvSpPr>
        <p:spPr>
          <a:xfrm>
            <a:off x="1355942" y="2748713"/>
            <a:ext cx="1234500" cy="468300"/>
          </a:xfrm>
          <a:prstGeom prst="roundRect">
            <a:avLst>
              <a:gd name="adj" fmla="val 16667"/>
            </a:avLst>
          </a:prstGeom>
          <a:solidFill>
            <a:srgbClr val="9E9E9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dk1"/>
                </a:solidFill>
              </a:rPr>
              <a:t>Power Lead</a:t>
            </a:r>
            <a:endParaRPr sz="800">
              <a:solidFill>
                <a:schemeClr val="dk1"/>
              </a:solidFill>
            </a:endParaRPr>
          </a:p>
          <a:p>
            <a:pPr marL="0" lvl="0" indent="0" algn="ctr" rtl="0">
              <a:spcBef>
                <a:spcPts val="0"/>
              </a:spcBef>
              <a:spcAft>
                <a:spcPts val="0"/>
              </a:spcAft>
              <a:buNone/>
            </a:pPr>
            <a:r>
              <a:rPr lang="en" sz="800" b="1">
                <a:solidFill>
                  <a:schemeClr val="dk1"/>
                </a:solidFill>
              </a:rPr>
              <a:t>Ian Adler</a:t>
            </a:r>
            <a:endParaRPr sz="800" b="1">
              <a:solidFill>
                <a:schemeClr val="dk1"/>
              </a:solidFill>
            </a:endParaRPr>
          </a:p>
        </p:txBody>
      </p:sp>
      <p:sp>
        <p:nvSpPr>
          <p:cNvPr id="827" name="Google Shape;827;p81"/>
          <p:cNvSpPr/>
          <p:nvPr/>
        </p:nvSpPr>
        <p:spPr>
          <a:xfrm>
            <a:off x="2655346" y="2749063"/>
            <a:ext cx="1234500" cy="468300"/>
          </a:xfrm>
          <a:prstGeom prst="roundRect">
            <a:avLst>
              <a:gd name="adj" fmla="val 16667"/>
            </a:avLst>
          </a:prstGeom>
          <a:solidFill>
            <a:srgbClr val="9E9E9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dk1"/>
                </a:solidFill>
              </a:rPr>
              <a:t>Data Processing Lead</a:t>
            </a:r>
            <a:endParaRPr sz="800">
              <a:solidFill>
                <a:schemeClr val="dk1"/>
              </a:solidFill>
            </a:endParaRPr>
          </a:p>
          <a:p>
            <a:pPr marL="0" lvl="0" indent="0" algn="ctr" rtl="0">
              <a:spcBef>
                <a:spcPts val="0"/>
              </a:spcBef>
              <a:spcAft>
                <a:spcPts val="0"/>
              </a:spcAft>
              <a:buNone/>
            </a:pPr>
            <a:r>
              <a:rPr lang="en" sz="800" b="1">
                <a:solidFill>
                  <a:schemeClr val="dk1"/>
                </a:solidFill>
              </a:rPr>
              <a:t>Joseph Harrell</a:t>
            </a:r>
            <a:endParaRPr sz="800" b="1">
              <a:solidFill>
                <a:schemeClr val="dk1"/>
              </a:solidFill>
            </a:endParaRPr>
          </a:p>
        </p:txBody>
      </p:sp>
      <p:sp>
        <p:nvSpPr>
          <p:cNvPr id="828" name="Google Shape;828;p81"/>
          <p:cNvSpPr/>
          <p:nvPr/>
        </p:nvSpPr>
        <p:spPr>
          <a:xfrm>
            <a:off x="5254154" y="2749413"/>
            <a:ext cx="1234500" cy="468300"/>
          </a:xfrm>
          <a:prstGeom prst="roundRect">
            <a:avLst>
              <a:gd name="adj" fmla="val 16667"/>
            </a:avLst>
          </a:prstGeom>
          <a:solidFill>
            <a:srgbClr val="9E9E9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dk1"/>
                </a:solidFill>
              </a:rPr>
              <a:t>Testing/Validation Lead</a:t>
            </a:r>
            <a:endParaRPr sz="800">
              <a:solidFill>
                <a:schemeClr val="dk1"/>
              </a:solidFill>
            </a:endParaRPr>
          </a:p>
          <a:p>
            <a:pPr marL="0" lvl="0" indent="0" algn="ctr" rtl="0">
              <a:spcBef>
                <a:spcPts val="0"/>
              </a:spcBef>
              <a:spcAft>
                <a:spcPts val="0"/>
              </a:spcAft>
              <a:buNone/>
            </a:pPr>
            <a:r>
              <a:rPr lang="en" sz="800" b="1">
                <a:solidFill>
                  <a:schemeClr val="dk1"/>
                </a:solidFill>
              </a:rPr>
              <a:t>Devin Geegan</a:t>
            </a:r>
            <a:endParaRPr sz="800" b="1">
              <a:solidFill>
                <a:schemeClr val="dk1"/>
              </a:solidFill>
            </a:endParaRPr>
          </a:p>
        </p:txBody>
      </p:sp>
      <p:sp>
        <p:nvSpPr>
          <p:cNvPr id="829" name="Google Shape;829;p81"/>
          <p:cNvSpPr/>
          <p:nvPr/>
        </p:nvSpPr>
        <p:spPr>
          <a:xfrm>
            <a:off x="6553558" y="2749763"/>
            <a:ext cx="1234500" cy="468300"/>
          </a:xfrm>
          <a:prstGeom prst="roundRect">
            <a:avLst>
              <a:gd name="adj" fmla="val 16667"/>
            </a:avLst>
          </a:prstGeom>
          <a:solidFill>
            <a:srgbClr val="9E9E9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dk1"/>
                </a:solidFill>
              </a:rPr>
              <a:t>Sensor + Hardware Lead</a:t>
            </a:r>
            <a:endParaRPr sz="800">
              <a:solidFill>
                <a:schemeClr val="dk1"/>
              </a:solidFill>
            </a:endParaRPr>
          </a:p>
          <a:p>
            <a:pPr marL="0" lvl="0" indent="0" algn="ctr" rtl="0">
              <a:spcBef>
                <a:spcPts val="0"/>
              </a:spcBef>
              <a:spcAft>
                <a:spcPts val="0"/>
              </a:spcAft>
              <a:buNone/>
            </a:pPr>
            <a:r>
              <a:rPr lang="en" sz="800" b="1">
                <a:solidFill>
                  <a:schemeClr val="dk1"/>
                </a:solidFill>
              </a:rPr>
              <a:t>Ben Gavin</a:t>
            </a:r>
            <a:endParaRPr sz="800" b="1">
              <a:solidFill>
                <a:schemeClr val="dk1"/>
              </a:solidFill>
            </a:endParaRPr>
          </a:p>
        </p:txBody>
      </p:sp>
      <p:sp>
        <p:nvSpPr>
          <p:cNvPr id="830" name="Google Shape;830;p81"/>
          <p:cNvSpPr/>
          <p:nvPr/>
        </p:nvSpPr>
        <p:spPr>
          <a:xfrm>
            <a:off x="3954750" y="2750113"/>
            <a:ext cx="1234500" cy="468300"/>
          </a:xfrm>
          <a:prstGeom prst="roundRect">
            <a:avLst>
              <a:gd name="adj" fmla="val 16667"/>
            </a:avLst>
          </a:prstGeom>
          <a:solidFill>
            <a:srgbClr val="9E9E9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dk1"/>
                </a:solidFill>
              </a:rPr>
              <a:t>Communications Lead</a:t>
            </a:r>
            <a:endParaRPr sz="800">
              <a:solidFill>
                <a:schemeClr val="dk1"/>
              </a:solidFill>
            </a:endParaRPr>
          </a:p>
          <a:p>
            <a:pPr marL="0" lvl="0" indent="0" algn="ctr" rtl="0">
              <a:spcBef>
                <a:spcPts val="0"/>
              </a:spcBef>
              <a:spcAft>
                <a:spcPts val="0"/>
              </a:spcAft>
              <a:buNone/>
            </a:pPr>
            <a:r>
              <a:rPr lang="en" sz="800" b="1">
                <a:solidFill>
                  <a:schemeClr val="dk1"/>
                </a:solidFill>
              </a:rPr>
              <a:t>Evan Meany</a:t>
            </a:r>
            <a:endParaRPr sz="800" b="1">
              <a:solidFill>
                <a:schemeClr val="dk1"/>
              </a:solidFill>
            </a:endParaRPr>
          </a:p>
        </p:txBody>
      </p:sp>
      <p:sp>
        <p:nvSpPr>
          <p:cNvPr id="831" name="Google Shape;831;p81"/>
          <p:cNvSpPr/>
          <p:nvPr/>
        </p:nvSpPr>
        <p:spPr>
          <a:xfrm>
            <a:off x="7852963" y="2750113"/>
            <a:ext cx="1234500" cy="466200"/>
          </a:xfrm>
          <a:prstGeom prst="roundRect">
            <a:avLst>
              <a:gd name="adj" fmla="val 16667"/>
            </a:avLst>
          </a:prstGeom>
          <a:solidFill>
            <a:srgbClr val="9E9E9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dk1"/>
                </a:solidFill>
              </a:rPr>
              <a:t>Commands Lead</a:t>
            </a:r>
            <a:endParaRPr sz="800">
              <a:solidFill>
                <a:schemeClr val="dk1"/>
              </a:solidFill>
            </a:endParaRPr>
          </a:p>
          <a:p>
            <a:pPr marL="0" lvl="0" indent="0" algn="ctr" rtl="0">
              <a:spcBef>
                <a:spcPts val="0"/>
              </a:spcBef>
              <a:spcAft>
                <a:spcPts val="0"/>
              </a:spcAft>
              <a:buNone/>
            </a:pPr>
            <a:r>
              <a:rPr lang="en" sz="800" b="1">
                <a:solidFill>
                  <a:schemeClr val="dk1"/>
                </a:solidFill>
              </a:rPr>
              <a:t>Shreeyash Nadella</a:t>
            </a:r>
            <a:endParaRPr sz="800" b="1">
              <a:solidFill>
                <a:schemeClr val="dk1"/>
              </a:solidFill>
            </a:endParaRPr>
          </a:p>
        </p:txBody>
      </p:sp>
      <p:sp>
        <p:nvSpPr>
          <p:cNvPr id="832" name="Google Shape;832;p81"/>
          <p:cNvSpPr/>
          <p:nvPr/>
        </p:nvSpPr>
        <p:spPr>
          <a:xfrm>
            <a:off x="3945600" y="3325900"/>
            <a:ext cx="1225200" cy="685500"/>
          </a:xfrm>
          <a:prstGeom prst="roundRect">
            <a:avLst>
              <a:gd name="adj" fmla="val 16667"/>
            </a:avLst>
          </a:prstGeom>
          <a:solidFill>
            <a:srgbClr val="9E9E9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50">
                <a:solidFill>
                  <a:schemeClr val="dk1"/>
                </a:solidFill>
              </a:rPr>
              <a:t>Subteam</a:t>
            </a:r>
            <a:endParaRPr sz="850">
              <a:solidFill>
                <a:schemeClr val="dk1"/>
              </a:solidFill>
            </a:endParaRPr>
          </a:p>
          <a:p>
            <a:pPr marL="0" lvl="0" indent="0" algn="ctr" rtl="0">
              <a:spcBef>
                <a:spcPts val="0"/>
              </a:spcBef>
              <a:spcAft>
                <a:spcPts val="0"/>
              </a:spcAft>
              <a:buNone/>
            </a:pPr>
            <a:r>
              <a:rPr lang="en" sz="850" b="1">
                <a:solidFill>
                  <a:schemeClr val="dk1"/>
                </a:solidFill>
              </a:rPr>
              <a:t>Nathan Zhao</a:t>
            </a:r>
            <a:endParaRPr sz="850" b="1">
              <a:solidFill>
                <a:schemeClr val="dk1"/>
              </a:solidFill>
            </a:endParaRPr>
          </a:p>
          <a:p>
            <a:pPr marL="0" lvl="0" indent="0" algn="ctr" rtl="0">
              <a:spcBef>
                <a:spcPts val="0"/>
              </a:spcBef>
              <a:spcAft>
                <a:spcPts val="0"/>
              </a:spcAft>
              <a:buClr>
                <a:schemeClr val="dk1"/>
              </a:buClr>
              <a:buSzPts val="1100"/>
              <a:buFont typeface="Arial"/>
              <a:buNone/>
            </a:pPr>
            <a:r>
              <a:rPr lang="en" sz="850" b="1">
                <a:solidFill>
                  <a:schemeClr val="dk1"/>
                </a:solidFill>
              </a:rPr>
              <a:t>Shreeyash Nadella</a:t>
            </a:r>
            <a:endParaRPr sz="850" b="1">
              <a:solidFill>
                <a:schemeClr val="dk1"/>
              </a:solidFill>
            </a:endParaRPr>
          </a:p>
          <a:p>
            <a:pPr marL="0" lvl="0" indent="0" algn="ctr" rtl="0">
              <a:spcBef>
                <a:spcPts val="0"/>
              </a:spcBef>
              <a:spcAft>
                <a:spcPts val="0"/>
              </a:spcAft>
              <a:buNone/>
            </a:pPr>
            <a:r>
              <a:rPr lang="en" sz="850" b="1">
                <a:solidFill>
                  <a:schemeClr val="dk1"/>
                </a:solidFill>
              </a:rPr>
              <a:t>Joseph Harrell</a:t>
            </a:r>
            <a:endParaRPr sz="850" b="1">
              <a:solidFill>
                <a:schemeClr val="dk1"/>
              </a:solidFill>
            </a:endParaRPr>
          </a:p>
        </p:txBody>
      </p:sp>
      <p:sp>
        <p:nvSpPr>
          <p:cNvPr id="833" name="Google Shape;833;p81"/>
          <p:cNvSpPr/>
          <p:nvPr/>
        </p:nvSpPr>
        <p:spPr>
          <a:xfrm>
            <a:off x="1360600" y="3325900"/>
            <a:ext cx="1225200" cy="685500"/>
          </a:xfrm>
          <a:prstGeom prst="roundRect">
            <a:avLst>
              <a:gd name="adj" fmla="val 16667"/>
            </a:avLst>
          </a:prstGeom>
          <a:solidFill>
            <a:srgbClr val="9E9E9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50">
                <a:solidFill>
                  <a:schemeClr val="dk1"/>
                </a:solidFill>
              </a:rPr>
              <a:t>Subteam</a:t>
            </a:r>
            <a:endParaRPr sz="850">
              <a:solidFill>
                <a:schemeClr val="dk1"/>
              </a:solidFill>
            </a:endParaRPr>
          </a:p>
          <a:p>
            <a:pPr marL="0" lvl="0" indent="0" algn="ctr" rtl="0">
              <a:spcBef>
                <a:spcPts val="0"/>
              </a:spcBef>
              <a:spcAft>
                <a:spcPts val="0"/>
              </a:spcAft>
              <a:buNone/>
            </a:pPr>
            <a:r>
              <a:rPr lang="en" sz="850" b="1">
                <a:solidFill>
                  <a:schemeClr val="dk1"/>
                </a:solidFill>
              </a:rPr>
              <a:t>Nathan Zhao</a:t>
            </a:r>
            <a:endParaRPr sz="850" b="1">
              <a:solidFill>
                <a:schemeClr val="dk1"/>
              </a:solidFill>
            </a:endParaRPr>
          </a:p>
          <a:p>
            <a:pPr marL="0" lvl="0" indent="0" algn="ctr" rtl="0">
              <a:spcBef>
                <a:spcPts val="0"/>
              </a:spcBef>
              <a:spcAft>
                <a:spcPts val="0"/>
              </a:spcAft>
              <a:buNone/>
            </a:pPr>
            <a:r>
              <a:rPr lang="en" sz="850" b="1">
                <a:solidFill>
                  <a:schemeClr val="dk1"/>
                </a:solidFill>
              </a:rPr>
              <a:t>Ben Gavin</a:t>
            </a:r>
            <a:endParaRPr sz="850" b="1">
              <a:solidFill>
                <a:schemeClr val="dk1"/>
              </a:solidFill>
            </a:endParaRPr>
          </a:p>
          <a:p>
            <a:pPr marL="0" lvl="0" indent="0" algn="ctr" rtl="0">
              <a:spcBef>
                <a:spcPts val="0"/>
              </a:spcBef>
              <a:spcAft>
                <a:spcPts val="0"/>
              </a:spcAft>
              <a:buNone/>
            </a:pPr>
            <a:r>
              <a:rPr lang="en" sz="850" b="1">
                <a:solidFill>
                  <a:schemeClr val="dk1"/>
                </a:solidFill>
              </a:rPr>
              <a:t>Richard Folsom</a:t>
            </a:r>
            <a:endParaRPr sz="850" b="1">
              <a:solidFill>
                <a:schemeClr val="dk1"/>
              </a:solidFill>
            </a:endParaRPr>
          </a:p>
          <a:p>
            <a:pPr marL="0" lvl="0" indent="0" algn="ctr" rtl="0">
              <a:spcBef>
                <a:spcPts val="0"/>
              </a:spcBef>
              <a:spcAft>
                <a:spcPts val="0"/>
              </a:spcAft>
              <a:buNone/>
            </a:pPr>
            <a:r>
              <a:rPr lang="en" sz="850" b="1">
                <a:solidFill>
                  <a:schemeClr val="dk1"/>
                </a:solidFill>
              </a:rPr>
              <a:t>Joseph Harrell</a:t>
            </a:r>
            <a:endParaRPr sz="850" b="1">
              <a:solidFill>
                <a:schemeClr val="dk1"/>
              </a:solidFill>
            </a:endParaRPr>
          </a:p>
        </p:txBody>
      </p:sp>
      <p:sp>
        <p:nvSpPr>
          <p:cNvPr id="834" name="Google Shape;834;p81"/>
          <p:cNvSpPr/>
          <p:nvPr/>
        </p:nvSpPr>
        <p:spPr>
          <a:xfrm>
            <a:off x="2660000" y="3325900"/>
            <a:ext cx="1225200" cy="685500"/>
          </a:xfrm>
          <a:prstGeom prst="roundRect">
            <a:avLst>
              <a:gd name="adj" fmla="val 16667"/>
            </a:avLst>
          </a:prstGeom>
          <a:solidFill>
            <a:srgbClr val="9E9E9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50">
                <a:solidFill>
                  <a:schemeClr val="dk1"/>
                </a:solidFill>
              </a:rPr>
              <a:t>Subteam</a:t>
            </a:r>
            <a:endParaRPr sz="850">
              <a:solidFill>
                <a:schemeClr val="dk1"/>
              </a:solidFill>
            </a:endParaRPr>
          </a:p>
          <a:p>
            <a:pPr marL="0" lvl="0" indent="0" algn="ctr" rtl="0">
              <a:spcBef>
                <a:spcPts val="0"/>
              </a:spcBef>
              <a:spcAft>
                <a:spcPts val="0"/>
              </a:spcAft>
              <a:buNone/>
            </a:pPr>
            <a:r>
              <a:rPr lang="en" sz="850" b="1">
                <a:solidFill>
                  <a:schemeClr val="dk1"/>
                </a:solidFill>
              </a:rPr>
              <a:t>Nathan Zhao</a:t>
            </a:r>
            <a:endParaRPr sz="850" b="1">
              <a:solidFill>
                <a:schemeClr val="dk1"/>
              </a:solidFill>
            </a:endParaRPr>
          </a:p>
          <a:p>
            <a:pPr marL="0" lvl="0" indent="0" algn="ctr" rtl="0">
              <a:spcBef>
                <a:spcPts val="0"/>
              </a:spcBef>
              <a:spcAft>
                <a:spcPts val="0"/>
              </a:spcAft>
              <a:buNone/>
            </a:pPr>
            <a:r>
              <a:rPr lang="en" sz="850" b="1">
                <a:solidFill>
                  <a:schemeClr val="dk1"/>
                </a:solidFill>
              </a:rPr>
              <a:t>Ben Gavin</a:t>
            </a:r>
            <a:endParaRPr sz="850" b="1">
              <a:solidFill>
                <a:schemeClr val="dk1"/>
              </a:solidFill>
            </a:endParaRPr>
          </a:p>
          <a:p>
            <a:pPr marL="0" lvl="0" indent="0" algn="ctr" rtl="0">
              <a:spcBef>
                <a:spcPts val="0"/>
              </a:spcBef>
              <a:spcAft>
                <a:spcPts val="0"/>
              </a:spcAft>
              <a:buNone/>
            </a:pPr>
            <a:r>
              <a:rPr lang="en" sz="850" b="1">
                <a:solidFill>
                  <a:schemeClr val="dk1"/>
                </a:solidFill>
              </a:rPr>
              <a:t>Devin Geegan</a:t>
            </a:r>
            <a:endParaRPr sz="850" b="1">
              <a:solidFill>
                <a:schemeClr val="dk1"/>
              </a:solidFill>
            </a:endParaRPr>
          </a:p>
          <a:p>
            <a:pPr marL="0" lvl="0" indent="0" algn="ctr" rtl="0">
              <a:spcBef>
                <a:spcPts val="0"/>
              </a:spcBef>
              <a:spcAft>
                <a:spcPts val="0"/>
              </a:spcAft>
              <a:buNone/>
            </a:pPr>
            <a:r>
              <a:rPr lang="en" sz="850" b="1">
                <a:solidFill>
                  <a:schemeClr val="dk1"/>
                </a:solidFill>
              </a:rPr>
              <a:t>Evan Meany</a:t>
            </a:r>
            <a:endParaRPr sz="850" b="1">
              <a:solidFill>
                <a:schemeClr val="dk1"/>
              </a:solidFill>
            </a:endParaRPr>
          </a:p>
        </p:txBody>
      </p:sp>
      <p:sp>
        <p:nvSpPr>
          <p:cNvPr id="835" name="Google Shape;835;p81"/>
          <p:cNvSpPr/>
          <p:nvPr/>
        </p:nvSpPr>
        <p:spPr>
          <a:xfrm>
            <a:off x="5258800" y="3325900"/>
            <a:ext cx="1225200" cy="685500"/>
          </a:xfrm>
          <a:prstGeom prst="roundRect">
            <a:avLst>
              <a:gd name="adj" fmla="val 16667"/>
            </a:avLst>
          </a:prstGeom>
          <a:solidFill>
            <a:srgbClr val="9E9E9E"/>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850">
                <a:solidFill>
                  <a:schemeClr val="dk1"/>
                </a:solidFill>
              </a:rPr>
              <a:t>Subteam</a:t>
            </a:r>
            <a:endParaRPr sz="850">
              <a:solidFill>
                <a:schemeClr val="dk1"/>
              </a:solidFill>
            </a:endParaRPr>
          </a:p>
          <a:p>
            <a:pPr marL="0" lvl="0" indent="0" algn="ctr" rtl="0">
              <a:spcBef>
                <a:spcPts val="0"/>
              </a:spcBef>
              <a:spcAft>
                <a:spcPts val="0"/>
              </a:spcAft>
              <a:buNone/>
            </a:pPr>
            <a:r>
              <a:rPr lang="en" sz="850" b="1">
                <a:solidFill>
                  <a:schemeClr val="dk1"/>
                </a:solidFill>
              </a:rPr>
              <a:t>Jamie Henault</a:t>
            </a:r>
            <a:endParaRPr sz="850" b="1">
              <a:solidFill>
                <a:schemeClr val="dk1"/>
              </a:solidFill>
            </a:endParaRPr>
          </a:p>
          <a:p>
            <a:pPr marL="0" lvl="0" indent="0" algn="ctr" rtl="0">
              <a:spcBef>
                <a:spcPts val="0"/>
              </a:spcBef>
              <a:spcAft>
                <a:spcPts val="0"/>
              </a:spcAft>
              <a:buNone/>
            </a:pPr>
            <a:r>
              <a:rPr lang="en" sz="850" b="1">
                <a:solidFill>
                  <a:schemeClr val="dk1"/>
                </a:solidFill>
              </a:rPr>
              <a:t>Richard Folsom</a:t>
            </a:r>
            <a:endParaRPr sz="850" b="1">
              <a:solidFill>
                <a:schemeClr val="dk1"/>
              </a:solidFill>
            </a:endParaRPr>
          </a:p>
        </p:txBody>
      </p:sp>
      <p:sp>
        <p:nvSpPr>
          <p:cNvPr id="836" name="Google Shape;836;p81"/>
          <p:cNvSpPr/>
          <p:nvPr/>
        </p:nvSpPr>
        <p:spPr>
          <a:xfrm>
            <a:off x="6572000" y="3325900"/>
            <a:ext cx="1225200" cy="685500"/>
          </a:xfrm>
          <a:prstGeom prst="roundRect">
            <a:avLst>
              <a:gd name="adj" fmla="val 16667"/>
            </a:avLst>
          </a:prstGeom>
          <a:solidFill>
            <a:srgbClr val="9E9E9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50">
                <a:solidFill>
                  <a:schemeClr val="dk1"/>
                </a:solidFill>
              </a:rPr>
              <a:t>Subteam</a:t>
            </a:r>
            <a:endParaRPr sz="850">
              <a:solidFill>
                <a:schemeClr val="dk1"/>
              </a:solidFill>
            </a:endParaRPr>
          </a:p>
          <a:p>
            <a:pPr marL="0" lvl="0" indent="0" algn="ctr" rtl="0">
              <a:spcBef>
                <a:spcPts val="0"/>
              </a:spcBef>
              <a:spcAft>
                <a:spcPts val="0"/>
              </a:spcAft>
              <a:buNone/>
            </a:pPr>
            <a:r>
              <a:rPr lang="en" sz="850" b="1">
                <a:solidFill>
                  <a:schemeClr val="dk1"/>
                </a:solidFill>
              </a:rPr>
              <a:t>Ian Adler</a:t>
            </a:r>
            <a:endParaRPr sz="850" b="1">
              <a:solidFill>
                <a:schemeClr val="dk1"/>
              </a:solidFill>
            </a:endParaRPr>
          </a:p>
          <a:p>
            <a:pPr marL="0" lvl="0" indent="0" algn="ctr" rtl="0">
              <a:spcBef>
                <a:spcPts val="0"/>
              </a:spcBef>
              <a:spcAft>
                <a:spcPts val="0"/>
              </a:spcAft>
              <a:buNone/>
            </a:pPr>
            <a:r>
              <a:rPr lang="en" sz="850" b="1">
                <a:solidFill>
                  <a:schemeClr val="dk1"/>
                </a:solidFill>
              </a:rPr>
              <a:t>Jamie Henault</a:t>
            </a:r>
            <a:endParaRPr sz="850" b="1">
              <a:solidFill>
                <a:schemeClr val="dk1"/>
              </a:solidFill>
            </a:endParaRPr>
          </a:p>
          <a:p>
            <a:pPr marL="0" lvl="0" indent="0" algn="ctr" rtl="0">
              <a:spcBef>
                <a:spcPts val="0"/>
              </a:spcBef>
              <a:spcAft>
                <a:spcPts val="0"/>
              </a:spcAft>
              <a:buNone/>
            </a:pPr>
            <a:r>
              <a:rPr lang="en" sz="850" b="1">
                <a:solidFill>
                  <a:schemeClr val="dk1"/>
                </a:solidFill>
              </a:rPr>
              <a:t>Richard Folsom</a:t>
            </a:r>
            <a:endParaRPr sz="850" b="1">
              <a:solidFill>
                <a:schemeClr val="dk1"/>
              </a:solidFill>
            </a:endParaRPr>
          </a:p>
          <a:p>
            <a:pPr marL="0" lvl="0" indent="0" algn="ctr" rtl="0">
              <a:spcBef>
                <a:spcPts val="0"/>
              </a:spcBef>
              <a:spcAft>
                <a:spcPts val="0"/>
              </a:spcAft>
              <a:buNone/>
            </a:pPr>
            <a:r>
              <a:rPr lang="en" sz="850" b="1">
                <a:solidFill>
                  <a:schemeClr val="dk1"/>
                </a:solidFill>
              </a:rPr>
              <a:t>Shreeyash Nadella</a:t>
            </a:r>
            <a:endParaRPr sz="850" b="1">
              <a:solidFill>
                <a:schemeClr val="dk1"/>
              </a:solidFill>
            </a:endParaRPr>
          </a:p>
        </p:txBody>
      </p:sp>
      <p:sp>
        <p:nvSpPr>
          <p:cNvPr id="837" name="Google Shape;837;p81"/>
          <p:cNvSpPr/>
          <p:nvPr/>
        </p:nvSpPr>
        <p:spPr>
          <a:xfrm>
            <a:off x="7857600" y="3325900"/>
            <a:ext cx="1225200" cy="685500"/>
          </a:xfrm>
          <a:prstGeom prst="roundRect">
            <a:avLst>
              <a:gd name="adj" fmla="val 16667"/>
            </a:avLst>
          </a:prstGeom>
          <a:solidFill>
            <a:srgbClr val="9E9E9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50">
                <a:solidFill>
                  <a:schemeClr val="dk1"/>
                </a:solidFill>
              </a:rPr>
              <a:t>Subteam</a:t>
            </a:r>
            <a:endParaRPr sz="850">
              <a:solidFill>
                <a:schemeClr val="dk1"/>
              </a:solidFill>
            </a:endParaRPr>
          </a:p>
          <a:p>
            <a:pPr marL="0" lvl="0" indent="0" algn="ctr" rtl="0">
              <a:spcBef>
                <a:spcPts val="0"/>
              </a:spcBef>
              <a:spcAft>
                <a:spcPts val="0"/>
              </a:spcAft>
              <a:buNone/>
            </a:pPr>
            <a:r>
              <a:rPr lang="en" sz="850" b="1">
                <a:solidFill>
                  <a:schemeClr val="dk1"/>
                </a:solidFill>
              </a:rPr>
              <a:t>Nathan Zhao</a:t>
            </a:r>
            <a:endParaRPr sz="850" b="1">
              <a:solidFill>
                <a:schemeClr val="dk1"/>
              </a:solidFill>
            </a:endParaRPr>
          </a:p>
          <a:p>
            <a:pPr marL="0" lvl="0" indent="0" algn="ctr" rtl="0">
              <a:spcBef>
                <a:spcPts val="0"/>
              </a:spcBef>
              <a:spcAft>
                <a:spcPts val="0"/>
              </a:spcAft>
              <a:buNone/>
            </a:pPr>
            <a:r>
              <a:rPr lang="en" sz="850" b="1">
                <a:solidFill>
                  <a:schemeClr val="dk1"/>
                </a:solidFill>
              </a:rPr>
              <a:t>Ian Adler</a:t>
            </a:r>
            <a:endParaRPr sz="850" b="1">
              <a:solidFill>
                <a:schemeClr val="dk1"/>
              </a:solidFill>
            </a:endParaRPr>
          </a:p>
          <a:p>
            <a:pPr marL="0" lvl="0" indent="0" algn="ctr" rtl="0">
              <a:spcBef>
                <a:spcPts val="0"/>
              </a:spcBef>
              <a:spcAft>
                <a:spcPts val="0"/>
              </a:spcAft>
              <a:buNone/>
            </a:pPr>
            <a:r>
              <a:rPr lang="en" sz="850" b="1">
                <a:solidFill>
                  <a:schemeClr val="dk1"/>
                </a:solidFill>
              </a:rPr>
              <a:t>Joseph Harrell</a:t>
            </a:r>
            <a:endParaRPr sz="850" b="1">
              <a:solidFill>
                <a:schemeClr val="dk1"/>
              </a:solidFill>
            </a:endParaRPr>
          </a:p>
          <a:p>
            <a:pPr marL="0" lvl="0" indent="0" algn="ctr" rtl="0">
              <a:spcBef>
                <a:spcPts val="0"/>
              </a:spcBef>
              <a:spcAft>
                <a:spcPts val="0"/>
              </a:spcAft>
              <a:buNone/>
            </a:pPr>
            <a:r>
              <a:rPr lang="en" sz="850" b="1">
                <a:solidFill>
                  <a:schemeClr val="dk1"/>
                </a:solidFill>
              </a:rPr>
              <a:t>Evan Meany</a:t>
            </a:r>
            <a:endParaRPr sz="850" b="1">
              <a:solidFill>
                <a:schemeClr val="dk1"/>
              </a:solidFill>
            </a:endParaRPr>
          </a:p>
        </p:txBody>
      </p:sp>
      <p:cxnSp>
        <p:nvCxnSpPr>
          <p:cNvPr id="838" name="Google Shape;838;p81"/>
          <p:cNvCxnSpPr>
            <a:stCxn id="826" idx="2"/>
            <a:endCxn id="833" idx="0"/>
          </p:cNvCxnSpPr>
          <p:nvPr/>
        </p:nvCxnSpPr>
        <p:spPr>
          <a:xfrm>
            <a:off x="1973192" y="3217013"/>
            <a:ext cx="0" cy="108900"/>
          </a:xfrm>
          <a:prstGeom prst="straightConnector1">
            <a:avLst/>
          </a:prstGeom>
          <a:noFill/>
          <a:ln w="19050" cap="flat" cmpd="sng">
            <a:solidFill>
              <a:srgbClr val="222222"/>
            </a:solidFill>
            <a:prstDash val="solid"/>
            <a:round/>
            <a:headEnd type="none" w="med" len="med"/>
            <a:tailEnd type="none" w="med" len="med"/>
          </a:ln>
        </p:spPr>
      </p:cxnSp>
      <p:cxnSp>
        <p:nvCxnSpPr>
          <p:cNvPr id="839" name="Google Shape;839;p81"/>
          <p:cNvCxnSpPr/>
          <p:nvPr/>
        </p:nvCxnSpPr>
        <p:spPr>
          <a:xfrm>
            <a:off x="3244992" y="3217013"/>
            <a:ext cx="0" cy="108900"/>
          </a:xfrm>
          <a:prstGeom prst="straightConnector1">
            <a:avLst/>
          </a:prstGeom>
          <a:noFill/>
          <a:ln w="19050" cap="flat" cmpd="sng">
            <a:solidFill>
              <a:srgbClr val="222222"/>
            </a:solidFill>
            <a:prstDash val="solid"/>
            <a:round/>
            <a:headEnd type="none" w="med" len="med"/>
            <a:tailEnd type="none" w="med" len="med"/>
          </a:ln>
        </p:spPr>
      </p:cxnSp>
      <p:cxnSp>
        <p:nvCxnSpPr>
          <p:cNvPr id="840" name="Google Shape;840;p81"/>
          <p:cNvCxnSpPr/>
          <p:nvPr/>
        </p:nvCxnSpPr>
        <p:spPr>
          <a:xfrm>
            <a:off x="4558192" y="3217013"/>
            <a:ext cx="0" cy="108900"/>
          </a:xfrm>
          <a:prstGeom prst="straightConnector1">
            <a:avLst/>
          </a:prstGeom>
          <a:noFill/>
          <a:ln w="19050" cap="flat" cmpd="sng">
            <a:solidFill>
              <a:srgbClr val="222222"/>
            </a:solidFill>
            <a:prstDash val="solid"/>
            <a:round/>
            <a:headEnd type="none" w="med" len="med"/>
            <a:tailEnd type="none" w="med" len="med"/>
          </a:ln>
        </p:spPr>
      </p:cxnSp>
      <p:cxnSp>
        <p:nvCxnSpPr>
          <p:cNvPr id="841" name="Google Shape;841;p81"/>
          <p:cNvCxnSpPr/>
          <p:nvPr/>
        </p:nvCxnSpPr>
        <p:spPr>
          <a:xfrm>
            <a:off x="5871392" y="3217013"/>
            <a:ext cx="0" cy="108900"/>
          </a:xfrm>
          <a:prstGeom prst="straightConnector1">
            <a:avLst/>
          </a:prstGeom>
          <a:noFill/>
          <a:ln w="19050" cap="flat" cmpd="sng">
            <a:solidFill>
              <a:srgbClr val="222222"/>
            </a:solidFill>
            <a:prstDash val="solid"/>
            <a:round/>
            <a:headEnd type="none" w="med" len="med"/>
            <a:tailEnd type="none" w="med" len="med"/>
          </a:ln>
        </p:spPr>
      </p:cxnSp>
      <p:cxnSp>
        <p:nvCxnSpPr>
          <p:cNvPr id="842" name="Google Shape;842;p81"/>
          <p:cNvCxnSpPr/>
          <p:nvPr/>
        </p:nvCxnSpPr>
        <p:spPr>
          <a:xfrm>
            <a:off x="7170792" y="3217013"/>
            <a:ext cx="0" cy="108900"/>
          </a:xfrm>
          <a:prstGeom prst="straightConnector1">
            <a:avLst/>
          </a:prstGeom>
          <a:noFill/>
          <a:ln w="19050" cap="flat" cmpd="sng">
            <a:solidFill>
              <a:srgbClr val="222222"/>
            </a:solidFill>
            <a:prstDash val="solid"/>
            <a:round/>
            <a:headEnd type="none" w="med" len="med"/>
            <a:tailEnd type="none" w="med" len="med"/>
          </a:ln>
        </p:spPr>
      </p:cxnSp>
      <p:cxnSp>
        <p:nvCxnSpPr>
          <p:cNvPr id="843" name="Google Shape;843;p81"/>
          <p:cNvCxnSpPr/>
          <p:nvPr/>
        </p:nvCxnSpPr>
        <p:spPr>
          <a:xfrm>
            <a:off x="8470217" y="3217013"/>
            <a:ext cx="0" cy="108900"/>
          </a:xfrm>
          <a:prstGeom prst="straightConnector1">
            <a:avLst/>
          </a:prstGeom>
          <a:noFill/>
          <a:ln w="19050" cap="flat" cmpd="sng">
            <a:solidFill>
              <a:srgbClr val="222222"/>
            </a:solidFill>
            <a:prstDash val="solid"/>
            <a:round/>
            <a:headEnd type="none" w="med" len="med"/>
            <a:tailEnd type="none" w="med" len="med"/>
          </a:ln>
        </p:spPr>
      </p:cxnSp>
      <p:cxnSp>
        <p:nvCxnSpPr>
          <p:cNvPr id="844" name="Google Shape;844;p81"/>
          <p:cNvCxnSpPr>
            <a:stCxn id="825" idx="0"/>
          </p:cNvCxnSpPr>
          <p:nvPr/>
        </p:nvCxnSpPr>
        <p:spPr>
          <a:xfrm rot="10800000">
            <a:off x="673788" y="2582213"/>
            <a:ext cx="0" cy="166500"/>
          </a:xfrm>
          <a:prstGeom prst="straightConnector1">
            <a:avLst/>
          </a:prstGeom>
          <a:noFill/>
          <a:ln w="19050" cap="flat" cmpd="sng">
            <a:solidFill>
              <a:schemeClr val="dk1"/>
            </a:solidFill>
            <a:prstDash val="solid"/>
            <a:round/>
            <a:headEnd type="none" w="med" len="med"/>
            <a:tailEnd type="none" w="med" len="med"/>
          </a:ln>
        </p:spPr>
      </p:cxnSp>
      <p:cxnSp>
        <p:nvCxnSpPr>
          <p:cNvPr id="845" name="Google Shape;845;p81"/>
          <p:cNvCxnSpPr/>
          <p:nvPr/>
        </p:nvCxnSpPr>
        <p:spPr>
          <a:xfrm rot="10800000">
            <a:off x="1973188" y="2582213"/>
            <a:ext cx="0" cy="166500"/>
          </a:xfrm>
          <a:prstGeom prst="straightConnector1">
            <a:avLst/>
          </a:prstGeom>
          <a:noFill/>
          <a:ln w="19050" cap="flat" cmpd="sng">
            <a:solidFill>
              <a:schemeClr val="dk1"/>
            </a:solidFill>
            <a:prstDash val="solid"/>
            <a:round/>
            <a:headEnd type="none" w="med" len="med"/>
            <a:tailEnd type="none" w="med" len="med"/>
          </a:ln>
        </p:spPr>
      </p:cxnSp>
      <p:cxnSp>
        <p:nvCxnSpPr>
          <p:cNvPr id="846" name="Google Shape;846;p81"/>
          <p:cNvCxnSpPr/>
          <p:nvPr/>
        </p:nvCxnSpPr>
        <p:spPr>
          <a:xfrm rot="10800000">
            <a:off x="3244988" y="2582213"/>
            <a:ext cx="0" cy="166500"/>
          </a:xfrm>
          <a:prstGeom prst="straightConnector1">
            <a:avLst/>
          </a:prstGeom>
          <a:noFill/>
          <a:ln w="19050" cap="flat" cmpd="sng">
            <a:solidFill>
              <a:schemeClr val="dk1"/>
            </a:solidFill>
            <a:prstDash val="solid"/>
            <a:round/>
            <a:headEnd type="none" w="med" len="med"/>
            <a:tailEnd type="none" w="med" len="med"/>
          </a:ln>
        </p:spPr>
      </p:cxnSp>
      <p:cxnSp>
        <p:nvCxnSpPr>
          <p:cNvPr id="847" name="Google Shape;847;p81"/>
          <p:cNvCxnSpPr>
            <a:endCxn id="821" idx="2"/>
          </p:cNvCxnSpPr>
          <p:nvPr/>
        </p:nvCxnSpPr>
        <p:spPr>
          <a:xfrm rot="10800000">
            <a:off x="4558200" y="1854425"/>
            <a:ext cx="0" cy="894300"/>
          </a:xfrm>
          <a:prstGeom prst="straightConnector1">
            <a:avLst/>
          </a:prstGeom>
          <a:noFill/>
          <a:ln w="19050" cap="flat" cmpd="sng">
            <a:solidFill>
              <a:schemeClr val="dk1"/>
            </a:solidFill>
            <a:prstDash val="solid"/>
            <a:round/>
            <a:headEnd type="none" w="med" len="med"/>
            <a:tailEnd type="none" w="med" len="med"/>
          </a:ln>
        </p:spPr>
      </p:cxnSp>
      <p:cxnSp>
        <p:nvCxnSpPr>
          <p:cNvPr id="848" name="Google Shape;848;p81"/>
          <p:cNvCxnSpPr/>
          <p:nvPr/>
        </p:nvCxnSpPr>
        <p:spPr>
          <a:xfrm rot="10800000">
            <a:off x="5871388" y="2582213"/>
            <a:ext cx="0" cy="166500"/>
          </a:xfrm>
          <a:prstGeom prst="straightConnector1">
            <a:avLst/>
          </a:prstGeom>
          <a:noFill/>
          <a:ln w="19050" cap="flat" cmpd="sng">
            <a:solidFill>
              <a:schemeClr val="dk1"/>
            </a:solidFill>
            <a:prstDash val="solid"/>
            <a:round/>
            <a:headEnd type="none" w="med" len="med"/>
            <a:tailEnd type="none" w="med" len="med"/>
          </a:ln>
        </p:spPr>
      </p:cxnSp>
      <p:cxnSp>
        <p:nvCxnSpPr>
          <p:cNvPr id="849" name="Google Shape;849;p81"/>
          <p:cNvCxnSpPr/>
          <p:nvPr/>
        </p:nvCxnSpPr>
        <p:spPr>
          <a:xfrm rot="10800000">
            <a:off x="7184588" y="2582213"/>
            <a:ext cx="0" cy="166500"/>
          </a:xfrm>
          <a:prstGeom prst="straightConnector1">
            <a:avLst/>
          </a:prstGeom>
          <a:noFill/>
          <a:ln w="19050" cap="flat" cmpd="sng">
            <a:solidFill>
              <a:schemeClr val="dk1"/>
            </a:solidFill>
            <a:prstDash val="solid"/>
            <a:round/>
            <a:headEnd type="none" w="med" len="med"/>
            <a:tailEnd type="none" w="med" len="med"/>
          </a:ln>
        </p:spPr>
      </p:cxnSp>
      <p:cxnSp>
        <p:nvCxnSpPr>
          <p:cNvPr id="850" name="Google Shape;850;p81"/>
          <p:cNvCxnSpPr/>
          <p:nvPr/>
        </p:nvCxnSpPr>
        <p:spPr>
          <a:xfrm rot="10800000">
            <a:off x="8470188" y="2582213"/>
            <a:ext cx="0" cy="166500"/>
          </a:xfrm>
          <a:prstGeom prst="straightConnector1">
            <a:avLst/>
          </a:prstGeom>
          <a:noFill/>
          <a:ln w="19050" cap="flat" cmpd="sng">
            <a:solidFill>
              <a:schemeClr val="dk1"/>
            </a:solidFill>
            <a:prstDash val="solid"/>
            <a:round/>
            <a:headEnd type="none" w="med" len="med"/>
            <a:tailEnd type="none" w="med" len="med"/>
          </a:ln>
        </p:spPr>
      </p:cxnSp>
      <p:cxnSp>
        <p:nvCxnSpPr>
          <p:cNvPr id="851" name="Google Shape;851;p81"/>
          <p:cNvCxnSpPr/>
          <p:nvPr/>
        </p:nvCxnSpPr>
        <p:spPr>
          <a:xfrm>
            <a:off x="670200" y="2587752"/>
            <a:ext cx="7803600" cy="0"/>
          </a:xfrm>
          <a:prstGeom prst="straightConnector1">
            <a:avLst/>
          </a:prstGeom>
          <a:noFill/>
          <a:ln w="19050" cap="flat" cmpd="sng">
            <a:solidFill>
              <a:schemeClr val="dk1"/>
            </a:solidFill>
            <a:prstDash val="solid"/>
            <a:round/>
            <a:headEnd type="none" w="med" len="med"/>
            <a:tailEnd type="none" w="med" len="med"/>
          </a:ln>
        </p:spPr>
      </p:cxnSp>
      <p:cxnSp>
        <p:nvCxnSpPr>
          <p:cNvPr id="852" name="Google Shape;852;p81"/>
          <p:cNvCxnSpPr>
            <a:stCxn id="821" idx="3"/>
            <a:endCxn id="822" idx="1"/>
          </p:cNvCxnSpPr>
          <p:nvPr/>
        </p:nvCxnSpPr>
        <p:spPr>
          <a:xfrm>
            <a:off x="5184600" y="1673975"/>
            <a:ext cx="490200" cy="0"/>
          </a:xfrm>
          <a:prstGeom prst="straightConnector1">
            <a:avLst/>
          </a:prstGeom>
          <a:noFill/>
          <a:ln w="19050" cap="flat" cmpd="sng">
            <a:solidFill>
              <a:schemeClr val="dk1"/>
            </a:solidFill>
            <a:prstDash val="solid"/>
            <a:round/>
            <a:headEnd type="none" w="med" len="med"/>
            <a:tailEnd type="none" w="med" len="med"/>
          </a:ln>
        </p:spPr>
      </p:cxnSp>
      <p:cxnSp>
        <p:nvCxnSpPr>
          <p:cNvPr id="853" name="Google Shape;853;p81"/>
          <p:cNvCxnSpPr>
            <a:stCxn id="821" idx="1"/>
          </p:cNvCxnSpPr>
          <p:nvPr/>
        </p:nvCxnSpPr>
        <p:spPr>
          <a:xfrm rot="10800000">
            <a:off x="3686100" y="1673975"/>
            <a:ext cx="245700" cy="0"/>
          </a:xfrm>
          <a:prstGeom prst="straightConnector1">
            <a:avLst/>
          </a:prstGeom>
          <a:noFill/>
          <a:ln w="19050" cap="flat" cmpd="sng">
            <a:solidFill>
              <a:schemeClr val="dk1"/>
            </a:solidFill>
            <a:prstDash val="solid"/>
            <a:round/>
            <a:headEnd type="none" w="med" len="med"/>
            <a:tailEnd type="none" w="med" len="med"/>
          </a:ln>
        </p:spPr>
      </p:cxnSp>
      <p:cxnSp>
        <p:nvCxnSpPr>
          <p:cNvPr id="854" name="Google Shape;854;p81"/>
          <p:cNvCxnSpPr/>
          <p:nvPr/>
        </p:nvCxnSpPr>
        <p:spPr>
          <a:xfrm rot="10800000">
            <a:off x="3686100" y="1450600"/>
            <a:ext cx="0" cy="445500"/>
          </a:xfrm>
          <a:prstGeom prst="straightConnector1">
            <a:avLst/>
          </a:prstGeom>
          <a:noFill/>
          <a:ln w="19050" cap="flat" cmpd="sng">
            <a:solidFill>
              <a:schemeClr val="dk1"/>
            </a:solidFill>
            <a:prstDash val="solid"/>
            <a:round/>
            <a:headEnd type="none" w="med" len="med"/>
            <a:tailEnd type="none" w="med" len="med"/>
          </a:ln>
        </p:spPr>
      </p:cxnSp>
      <p:cxnSp>
        <p:nvCxnSpPr>
          <p:cNvPr id="855" name="Google Shape;855;p81"/>
          <p:cNvCxnSpPr>
            <a:stCxn id="824" idx="3"/>
          </p:cNvCxnSpPr>
          <p:nvPr/>
        </p:nvCxnSpPr>
        <p:spPr>
          <a:xfrm>
            <a:off x="3441500" y="1454588"/>
            <a:ext cx="251700" cy="0"/>
          </a:xfrm>
          <a:prstGeom prst="straightConnector1">
            <a:avLst/>
          </a:prstGeom>
          <a:noFill/>
          <a:ln w="19050" cap="flat" cmpd="sng">
            <a:solidFill>
              <a:schemeClr val="dk1"/>
            </a:solidFill>
            <a:prstDash val="solid"/>
            <a:round/>
            <a:headEnd type="none" w="med" len="med"/>
            <a:tailEnd type="none" w="med" len="med"/>
          </a:ln>
        </p:spPr>
      </p:cxnSp>
      <p:cxnSp>
        <p:nvCxnSpPr>
          <p:cNvPr id="856" name="Google Shape;856;p81"/>
          <p:cNvCxnSpPr/>
          <p:nvPr/>
        </p:nvCxnSpPr>
        <p:spPr>
          <a:xfrm>
            <a:off x="3441500" y="1893363"/>
            <a:ext cx="251700" cy="0"/>
          </a:xfrm>
          <a:prstGeom prst="straightConnector1">
            <a:avLst/>
          </a:prstGeom>
          <a:noFill/>
          <a:ln w="19050" cap="flat" cmpd="sng">
            <a:solidFill>
              <a:schemeClr val="dk1"/>
            </a:solidFill>
            <a:prstDash val="solid"/>
            <a:round/>
            <a:headEnd type="none" w="med" len="med"/>
            <a:tailEnd type="none" w="med" len="med"/>
          </a:ln>
        </p:spPr>
      </p:cxnSp>
      <p:sp>
        <p:nvSpPr>
          <p:cNvPr id="857" name="Google Shape;857;p81"/>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9"/>
          <p:cNvPicPr preferRelativeResize="0"/>
          <p:nvPr/>
        </p:nvPicPr>
        <p:blipFill>
          <a:blip r:embed="rId3">
            <a:alphaModFix/>
          </a:blip>
          <a:stretch>
            <a:fillRect/>
          </a:stretch>
        </p:blipFill>
        <p:spPr>
          <a:xfrm>
            <a:off x="221201" y="462767"/>
            <a:ext cx="10172702" cy="5722159"/>
          </a:xfrm>
          <a:prstGeom prst="rect">
            <a:avLst/>
          </a:prstGeom>
          <a:noFill/>
          <a:ln>
            <a:noFill/>
          </a:ln>
        </p:spPr>
      </p:pic>
      <p:sp>
        <p:nvSpPr>
          <p:cNvPr id="97" name="Google Shape;97;p19"/>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Baseline Design (Storage)</a:t>
            </a:r>
            <a:endParaRPr/>
          </a:p>
          <a:p>
            <a:pPr marL="0" lvl="0" indent="0" algn="l" rtl="0">
              <a:spcBef>
                <a:spcPts val="0"/>
              </a:spcBef>
              <a:spcAft>
                <a:spcPts val="0"/>
              </a:spcAft>
              <a:buNone/>
            </a:pPr>
            <a:endParaRPr/>
          </a:p>
        </p:txBody>
      </p:sp>
      <p:sp>
        <p:nvSpPr>
          <p:cNvPr id="98" name="Google Shape;98;p19"/>
          <p:cNvSpPr/>
          <p:nvPr/>
        </p:nvSpPr>
        <p:spPr>
          <a:xfrm rot="2695289">
            <a:off x="796342" y="1776516"/>
            <a:ext cx="464357" cy="150189"/>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9"/>
          <p:cNvSpPr txBox="1"/>
          <p:nvPr/>
        </p:nvSpPr>
        <p:spPr>
          <a:xfrm>
            <a:off x="273875" y="1116363"/>
            <a:ext cx="993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K470 Zarges Box</a:t>
            </a:r>
            <a:endParaRPr sz="1200"/>
          </a:p>
        </p:txBody>
      </p:sp>
      <p:sp>
        <p:nvSpPr>
          <p:cNvPr id="100" name="Google Shape;100;p19"/>
          <p:cNvSpPr txBox="1"/>
          <p:nvPr/>
        </p:nvSpPr>
        <p:spPr>
          <a:xfrm>
            <a:off x="184025" y="3141463"/>
            <a:ext cx="993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Styrofoam Layer</a:t>
            </a:r>
            <a:endParaRPr sz="1200"/>
          </a:p>
        </p:txBody>
      </p:sp>
      <p:sp>
        <p:nvSpPr>
          <p:cNvPr id="101" name="Google Shape;101;p19"/>
          <p:cNvSpPr/>
          <p:nvPr/>
        </p:nvSpPr>
        <p:spPr>
          <a:xfrm rot="-4005">
            <a:off x="811025" y="3402545"/>
            <a:ext cx="772501" cy="150300"/>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9"/>
          <p:cNvSpPr txBox="1"/>
          <p:nvPr/>
        </p:nvSpPr>
        <p:spPr>
          <a:xfrm>
            <a:off x="115325" y="3852400"/>
            <a:ext cx="1130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Heat/Vacuum Sealed Bag  </a:t>
            </a:r>
            <a:endParaRPr sz="1200"/>
          </a:p>
        </p:txBody>
      </p:sp>
      <p:sp>
        <p:nvSpPr>
          <p:cNvPr id="103" name="Google Shape;103;p19"/>
          <p:cNvSpPr/>
          <p:nvPr/>
        </p:nvSpPr>
        <p:spPr>
          <a:xfrm rot="-4430">
            <a:off x="1083751" y="4145235"/>
            <a:ext cx="698401" cy="150300"/>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9"/>
          <p:cNvSpPr txBox="1"/>
          <p:nvPr/>
        </p:nvSpPr>
        <p:spPr>
          <a:xfrm>
            <a:off x="7929125" y="3094263"/>
            <a:ext cx="993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Monitoring System</a:t>
            </a:r>
            <a:endParaRPr sz="1200"/>
          </a:p>
        </p:txBody>
      </p:sp>
      <p:sp>
        <p:nvSpPr>
          <p:cNvPr id="105" name="Google Shape;105;p19"/>
          <p:cNvSpPr/>
          <p:nvPr/>
        </p:nvSpPr>
        <p:spPr>
          <a:xfrm rot="10579539">
            <a:off x="6820687" y="3343364"/>
            <a:ext cx="1104771" cy="150307"/>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9"/>
          <p:cNvSpPr/>
          <p:nvPr/>
        </p:nvSpPr>
        <p:spPr>
          <a:xfrm rot="10799534">
            <a:off x="5726875" y="2068646"/>
            <a:ext cx="2211000" cy="150300"/>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9"/>
          <p:cNvSpPr txBox="1"/>
          <p:nvPr/>
        </p:nvSpPr>
        <p:spPr>
          <a:xfrm>
            <a:off x="7929125" y="1959150"/>
            <a:ext cx="1112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200">
                <a:solidFill>
                  <a:schemeClr val="dk1"/>
                </a:solidFill>
              </a:rPr>
              <a:t>SMT172</a:t>
            </a:r>
            <a:endParaRPr sz="1200"/>
          </a:p>
        </p:txBody>
      </p:sp>
      <p:sp>
        <p:nvSpPr>
          <p:cNvPr id="108" name="Google Shape;108;p19"/>
          <p:cNvSpPr txBox="1"/>
          <p:nvPr/>
        </p:nvSpPr>
        <p:spPr>
          <a:xfrm>
            <a:off x="381350" y="2420413"/>
            <a:ext cx="1112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SMT172</a:t>
            </a:r>
            <a:endParaRPr sz="1200"/>
          </a:p>
        </p:txBody>
      </p:sp>
      <p:sp>
        <p:nvSpPr>
          <p:cNvPr id="109" name="Google Shape;109;p19"/>
          <p:cNvSpPr/>
          <p:nvPr/>
        </p:nvSpPr>
        <p:spPr>
          <a:xfrm rot="-4383">
            <a:off x="1083747" y="2529914"/>
            <a:ext cx="941101" cy="150300"/>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a:t>
            </a:r>
            <a:r>
              <a:rPr lang="en" sz="1000">
                <a:solidFill>
                  <a:schemeClr val="lt1"/>
                </a:solidFill>
              </a:rPr>
              <a:t>Design Solution</a:t>
            </a:r>
            <a:r>
              <a:rPr lang="en" sz="1000">
                <a:solidFill>
                  <a:srgbClr val="B7B7B7"/>
                </a:solidFill>
              </a:rPr>
              <a:t>      CPEs      Requirements Satisfaction      Risks      Verification &amp; Validation      Project Planning      References      Backup    </a:t>
            </a:r>
            <a:endParaRPr sz="1000">
              <a:highlight>
                <a:schemeClr val="lt1"/>
              </a:highlight>
            </a:endParaRPr>
          </a:p>
        </p:txBody>
      </p:sp>
      <p:sp>
        <p:nvSpPr>
          <p:cNvPr id="111" name="Google Shape;111;p19"/>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112" name="Google Shape;112;p19"/>
          <p:cNvSpPr txBox="1"/>
          <p:nvPr/>
        </p:nvSpPr>
        <p:spPr>
          <a:xfrm>
            <a:off x="7814500" y="2294688"/>
            <a:ext cx="993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25-pin dsub connector</a:t>
            </a:r>
            <a:endParaRPr sz="1200"/>
          </a:p>
        </p:txBody>
      </p:sp>
      <p:sp>
        <p:nvSpPr>
          <p:cNvPr id="113" name="Google Shape;113;p19"/>
          <p:cNvSpPr/>
          <p:nvPr/>
        </p:nvSpPr>
        <p:spPr>
          <a:xfrm rot="10795335">
            <a:off x="5603510" y="2462093"/>
            <a:ext cx="2211002" cy="150600"/>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82"/>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Requirements</a:t>
            </a:r>
            <a:endParaRPr/>
          </a:p>
        </p:txBody>
      </p:sp>
      <p:graphicFrame>
        <p:nvGraphicFramePr>
          <p:cNvPr id="863" name="Google Shape;863;p82"/>
          <p:cNvGraphicFramePr/>
          <p:nvPr/>
        </p:nvGraphicFramePr>
        <p:xfrm>
          <a:off x="154063" y="784863"/>
          <a:ext cx="8835875" cy="3962100"/>
        </p:xfrm>
        <a:graphic>
          <a:graphicData uri="http://schemas.openxmlformats.org/drawingml/2006/table">
            <a:tbl>
              <a:tblPr>
                <a:noFill/>
                <a:tableStyleId>{543D7239-3DDF-41B7-8C53-F2D600C7B973}</a:tableStyleId>
              </a:tblPr>
              <a:tblGrid>
                <a:gridCol w="556925">
                  <a:extLst>
                    <a:ext uri="{9D8B030D-6E8A-4147-A177-3AD203B41FA5}">
                      <a16:colId xmlns:a16="http://schemas.microsoft.com/office/drawing/2014/main" val="20000"/>
                    </a:ext>
                  </a:extLst>
                </a:gridCol>
                <a:gridCol w="762150">
                  <a:extLst>
                    <a:ext uri="{9D8B030D-6E8A-4147-A177-3AD203B41FA5}">
                      <a16:colId xmlns:a16="http://schemas.microsoft.com/office/drawing/2014/main" val="20001"/>
                    </a:ext>
                  </a:extLst>
                </a:gridCol>
                <a:gridCol w="7516800">
                  <a:extLst>
                    <a:ext uri="{9D8B030D-6E8A-4147-A177-3AD203B41FA5}">
                      <a16:colId xmlns:a16="http://schemas.microsoft.com/office/drawing/2014/main" val="20002"/>
                    </a:ext>
                  </a:extLst>
                </a:gridCol>
              </a:tblGrid>
              <a:tr h="396200">
                <a:tc>
                  <a:txBody>
                    <a:bodyPr/>
                    <a:lstStyle/>
                    <a:p>
                      <a:pPr marL="0" lvl="0" indent="0" algn="l" rtl="0">
                        <a:spcBef>
                          <a:spcPts val="0"/>
                        </a:spcBef>
                        <a:spcAft>
                          <a:spcPts val="0"/>
                        </a:spcAft>
                        <a:buNone/>
                      </a:pPr>
                      <a:r>
                        <a:rPr lang="en"/>
                        <a:t>FR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solidFill>
                  </a:tcPr>
                </a:tc>
                <a:tc>
                  <a:txBody>
                    <a:bodyPr/>
                    <a:lstStyle/>
                    <a:p>
                      <a:pPr marL="0" lvl="0" indent="0" algn="l" rtl="0">
                        <a:spcBef>
                          <a:spcPts val="0"/>
                        </a:spcBef>
                        <a:spcAft>
                          <a:spcPts val="0"/>
                        </a:spcAft>
                        <a:buNone/>
                      </a:pPr>
                      <a:r>
                        <a:rPr lang="en"/>
                        <a:t>DR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solidFill>
                  </a:tcPr>
                </a:tc>
                <a:tc>
                  <a:txBody>
                    <a:bodyPr/>
                    <a:lstStyle/>
                    <a:p>
                      <a:pPr marL="0" lvl="0" indent="0" algn="l" rtl="0">
                        <a:spcBef>
                          <a:spcPts val="0"/>
                        </a:spcBef>
                        <a:spcAft>
                          <a:spcPts val="0"/>
                        </a:spcAft>
                        <a:buNone/>
                      </a:pPr>
                      <a:r>
                        <a:rPr lang="en"/>
                        <a:t>Requirement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solidFill>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System shall measure voltage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1.1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Voltage sensor shall have a range of at least 20-33.6V</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1.2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Voltage sensor shall have a sensitivity of 0.1V</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1.3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Voltage sensor shall connect to the customer’s 8S3P battery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1.4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Voltage sensor shall measure DC voltage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96200">
                <a:tc>
                  <a:txBody>
                    <a:bodyPr/>
                    <a:lstStyle/>
                    <a:p>
                      <a:pPr marL="0" lvl="0" indent="0" algn="ctr" rtl="0">
                        <a:spcBef>
                          <a:spcPts val="0"/>
                        </a:spcBef>
                        <a:spcAft>
                          <a:spcPts val="0"/>
                        </a:spcAft>
                        <a:buNone/>
                      </a:pPr>
                      <a:r>
                        <a:rPr lang="en"/>
                        <a:t>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System shall measure temperature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2.1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Temperature sensor shall have a range of at least 0-20</a:t>
                      </a:r>
                      <a:r>
                        <a:rPr lang="en" baseline="30000"/>
                        <a:t>o</a:t>
                      </a:r>
                      <a:r>
                        <a:rPr lang="en"/>
                        <a:t>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2.2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Temperature sensor shall have a sensitivity of 0.1</a:t>
                      </a:r>
                      <a:r>
                        <a:rPr lang="en" baseline="30000"/>
                        <a:t>o</a:t>
                      </a:r>
                      <a:r>
                        <a:rPr lang="en"/>
                        <a:t>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2.3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Temperature sensor shall measure the temperature of the battery environment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864" name="Google Shape;864;p82"/>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865" name="Google Shape;865;p82"/>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8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Requirements Continued</a:t>
            </a:r>
            <a:endParaRPr/>
          </a:p>
        </p:txBody>
      </p:sp>
      <p:graphicFrame>
        <p:nvGraphicFramePr>
          <p:cNvPr id="871" name="Google Shape;871;p83"/>
          <p:cNvGraphicFramePr/>
          <p:nvPr/>
        </p:nvGraphicFramePr>
        <p:xfrm>
          <a:off x="155325" y="789113"/>
          <a:ext cx="8835875" cy="3962100"/>
        </p:xfrm>
        <a:graphic>
          <a:graphicData uri="http://schemas.openxmlformats.org/drawingml/2006/table">
            <a:tbl>
              <a:tblPr>
                <a:noFill/>
                <a:tableStyleId>{543D7239-3DDF-41B7-8C53-F2D600C7B973}</a:tableStyleId>
              </a:tblPr>
              <a:tblGrid>
                <a:gridCol w="556925">
                  <a:extLst>
                    <a:ext uri="{9D8B030D-6E8A-4147-A177-3AD203B41FA5}">
                      <a16:colId xmlns:a16="http://schemas.microsoft.com/office/drawing/2014/main" val="20000"/>
                    </a:ext>
                  </a:extLst>
                </a:gridCol>
                <a:gridCol w="762175">
                  <a:extLst>
                    <a:ext uri="{9D8B030D-6E8A-4147-A177-3AD203B41FA5}">
                      <a16:colId xmlns:a16="http://schemas.microsoft.com/office/drawing/2014/main" val="20001"/>
                    </a:ext>
                  </a:extLst>
                </a:gridCol>
                <a:gridCol w="7516775">
                  <a:extLst>
                    <a:ext uri="{9D8B030D-6E8A-4147-A177-3AD203B41FA5}">
                      <a16:colId xmlns:a16="http://schemas.microsoft.com/office/drawing/2014/main" val="20002"/>
                    </a:ext>
                  </a:extLst>
                </a:gridCol>
              </a:tblGrid>
              <a:tr h="396200">
                <a:tc>
                  <a:txBody>
                    <a:bodyPr/>
                    <a:lstStyle/>
                    <a:p>
                      <a:pPr marL="0" lvl="0" indent="0" algn="l" rtl="0">
                        <a:spcBef>
                          <a:spcPts val="0"/>
                        </a:spcBef>
                        <a:spcAft>
                          <a:spcPts val="0"/>
                        </a:spcAft>
                        <a:buNone/>
                      </a:pPr>
                      <a:r>
                        <a:rPr lang="en"/>
                        <a:t>FR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solidFill>
                  </a:tcPr>
                </a:tc>
                <a:tc>
                  <a:txBody>
                    <a:bodyPr/>
                    <a:lstStyle/>
                    <a:p>
                      <a:pPr marL="0" lvl="0" indent="0" algn="l" rtl="0">
                        <a:spcBef>
                          <a:spcPts val="0"/>
                        </a:spcBef>
                        <a:spcAft>
                          <a:spcPts val="0"/>
                        </a:spcAft>
                        <a:buNone/>
                      </a:pPr>
                      <a:r>
                        <a:rPr lang="en"/>
                        <a:t>DR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solidFill>
                  </a:tcPr>
                </a:tc>
                <a:tc>
                  <a:txBody>
                    <a:bodyPr/>
                    <a:lstStyle/>
                    <a:p>
                      <a:pPr marL="0" lvl="0" indent="0" algn="l" rtl="0">
                        <a:spcBef>
                          <a:spcPts val="0"/>
                        </a:spcBef>
                        <a:spcAft>
                          <a:spcPts val="0"/>
                        </a:spcAft>
                        <a:buNone/>
                      </a:pPr>
                      <a:r>
                        <a:rPr lang="en"/>
                        <a:t>Requirement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solidFill>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
                        <a:t>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System shall communicate when voltage and temperature reach an undesirable state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3.1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Alert shall be generated when voltage exceeds 33.6V</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3.2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Alert shall be generated when voltage drops below 20V</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3.3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Alert shall be generated when temperature exceeds 20</a:t>
                      </a:r>
                      <a:r>
                        <a:rPr lang="en" baseline="30000"/>
                        <a:t>o</a:t>
                      </a:r>
                      <a:r>
                        <a:rPr lang="en"/>
                        <a:t>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3.4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Alert shall be generated when temperature drops below 0</a:t>
                      </a:r>
                      <a:r>
                        <a:rPr lang="en" baseline="30000"/>
                        <a:t>o</a:t>
                      </a:r>
                      <a:r>
                        <a:rPr lang="en"/>
                        <a:t>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8350">
                <a:tc>
                  <a:txBody>
                    <a:bodyPr/>
                    <a:lstStyle/>
                    <a:p>
                      <a:pPr marL="0" lvl="0" indent="0" algn="ctr" rtl="0">
                        <a:spcBef>
                          <a:spcPts val="0"/>
                        </a:spcBef>
                        <a:spcAft>
                          <a:spcPts val="0"/>
                        </a:spcAft>
                        <a:buNone/>
                      </a:pPr>
                      <a:r>
                        <a:rPr lang="en"/>
                        <a:t>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System shall continue operation after sanitization &amp; bagging process performed by customer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4.1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System shall survive dry nitrogen purging at room temperature and a pressure of 2psi</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4.2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System shall remain intact during vacuum and heat sealing process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96200">
                <a:tc>
                  <a:txBody>
                    <a:bodyPr/>
                    <a:lstStyle/>
                    <a:p>
                      <a:pPr marL="0" lvl="0" indent="0" algn="ctr" rtl="0">
                        <a:spcBef>
                          <a:spcPts val="0"/>
                        </a:spcBef>
                        <a:spcAft>
                          <a:spcPts val="0"/>
                        </a:spcAft>
                        <a:buNone/>
                      </a:pPr>
                      <a:r>
                        <a:rPr lang="en"/>
                        <a:t>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System shall transmit and receive data wirelessly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872" name="Google Shape;872;p83"/>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873" name="Google Shape;873;p83"/>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8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Requirements Continued</a:t>
            </a:r>
            <a:endParaRPr/>
          </a:p>
        </p:txBody>
      </p:sp>
      <p:graphicFrame>
        <p:nvGraphicFramePr>
          <p:cNvPr id="879" name="Google Shape;879;p84"/>
          <p:cNvGraphicFramePr/>
          <p:nvPr/>
        </p:nvGraphicFramePr>
        <p:xfrm>
          <a:off x="155325" y="789113"/>
          <a:ext cx="8835875" cy="3992610"/>
        </p:xfrm>
        <a:graphic>
          <a:graphicData uri="http://schemas.openxmlformats.org/drawingml/2006/table">
            <a:tbl>
              <a:tblPr>
                <a:noFill/>
                <a:tableStyleId>{543D7239-3DDF-41B7-8C53-F2D600C7B973}</a:tableStyleId>
              </a:tblPr>
              <a:tblGrid>
                <a:gridCol w="556925">
                  <a:extLst>
                    <a:ext uri="{9D8B030D-6E8A-4147-A177-3AD203B41FA5}">
                      <a16:colId xmlns:a16="http://schemas.microsoft.com/office/drawing/2014/main" val="20000"/>
                    </a:ext>
                  </a:extLst>
                </a:gridCol>
                <a:gridCol w="762175">
                  <a:extLst>
                    <a:ext uri="{9D8B030D-6E8A-4147-A177-3AD203B41FA5}">
                      <a16:colId xmlns:a16="http://schemas.microsoft.com/office/drawing/2014/main" val="20001"/>
                    </a:ext>
                  </a:extLst>
                </a:gridCol>
                <a:gridCol w="7516775">
                  <a:extLst>
                    <a:ext uri="{9D8B030D-6E8A-4147-A177-3AD203B41FA5}">
                      <a16:colId xmlns:a16="http://schemas.microsoft.com/office/drawing/2014/main" val="20002"/>
                    </a:ext>
                  </a:extLst>
                </a:gridCol>
              </a:tblGrid>
              <a:tr h="396200">
                <a:tc>
                  <a:txBody>
                    <a:bodyPr/>
                    <a:lstStyle/>
                    <a:p>
                      <a:pPr marL="0" lvl="0" indent="0" algn="l" rtl="0">
                        <a:spcBef>
                          <a:spcPts val="0"/>
                        </a:spcBef>
                        <a:spcAft>
                          <a:spcPts val="0"/>
                        </a:spcAft>
                        <a:buNone/>
                      </a:pPr>
                      <a:r>
                        <a:rPr lang="en"/>
                        <a:t>FR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solidFill>
                  </a:tcPr>
                </a:tc>
                <a:tc>
                  <a:txBody>
                    <a:bodyPr/>
                    <a:lstStyle/>
                    <a:p>
                      <a:pPr marL="0" lvl="0" indent="0" algn="l" rtl="0">
                        <a:spcBef>
                          <a:spcPts val="0"/>
                        </a:spcBef>
                        <a:spcAft>
                          <a:spcPts val="0"/>
                        </a:spcAft>
                        <a:buNone/>
                      </a:pPr>
                      <a:r>
                        <a:rPr lang="en"/>
                        <a:t>DR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solidFill>
                  </a:tcPr>
                </a:tc>
                <a:tc>
                  <a:txBody>
                    <a:bodyPr/>
                    <a:lstStyle/>
                    <a:p>
                      <a:pPr marL="0" lvl="0" indent="0" algn="l" rtl="0">
                        <a:spcBef>
                          <a:spcPts val="0"/>
                        </a:spcBef>
                        <a:spcAft>
                          <a:spcPts val="0"/>
                        </a:spcAft>
                        <a:buNone/>
                      </a:pPr>
                      <a:r>
                        <a:rPr lang="en"/>
                        <a:t>Requirement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solidFill>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5.1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Data communication process shall be autonomous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5.2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System shall send/receive voltage measurements to on-site system wirelessly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5.3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System shall send/receive temperature measurements to on-site system wirelessly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5.4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System shall send signals through the K470 Universal Aluminum Box (provided by the customer) that the battery is stored in</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5.4.1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System shall send signals through a secondary K470 Universal Aluminum Box next to the one it is being stored in</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8350">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5.5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Data shall be transmitted over a distance of at least three feet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96200">
                <a:tc>
                  <a:txBody>
                    <a:bodyPr/>
                    <a:lstStyle/>
                    <a:p>
                      <a:pPr marL="0" lvl="0" indent="0" algn="ctr" rtl="0">
                        <a:spcBef>
                          <a:spcPts val="0"/>
                        </a:spcBef>
                        <a:spcAft>
                          <a:spcPts val="0"/>
                        </a:spcAft>
                        <a:buNone/>
                      </a:pPr>
                      <a:r>
                        <a:rPr lang="en"/>
                        <a:t>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System shall be battery-powered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6.1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External battery shall operate for one year without charging</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880" name="Google Shape;880;p84"/>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881" name="Google Shape;881;p84"/>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85"/>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887" name="Google Shape;887;p85"/>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73</a:t>
            </a:fld>
            <a:endParaRPr/>
          </a:p>
        </p:txBody>
      </p:sp>
      <p:sp>
        <p:nvSpPr>
          <p:cNvPr id="888" name="Google Shape;888;p85"/>
          <p:cNvSpPr txBox="1"/>
          <p:nvPr/>
        </p:nvSpPr>
        <p:spPr>
          <a:xfrm>
            <a:off x="311700" y="1402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a:solidFill>
                  <a:srgbClr val="000000"/>
                </a:solidFill>
              </a:rPr>
              <a:t>Requirements Continued</a:t>
            </a:r>
            <a:endParaRPr sz="2800">
              <a:solidFill>
                <a:srgbClr val="000000"/>
              </a:solidFill>
            </a:endParaRPr>
          </a:p>
        </p:txBody>
      </p:sp>
      <p:graphicFrame>
        <p:nvGraphicFramePr>
          <p:cNvPr id="889" name="Google Shape;889;p85"/>
          <p:cNvGraphicFramePr/>
          <p:nvPr/>
        </p:nvGraphicFramePr>
        <p:xfrm>
          <a:off x="155325" y="789113"/>
          <a:ext cx="8835875" cy="3565890"/>
        </p:xfrm>
        <a:graphic>
          <a:graphicData uri="http://schemas.openxmlformats.org/drawingml/2006/table">
            <a:tbl>
              <a:tblPr>
                <a:noFill/>
                <a:tableStyleId>{543D7239-3DDF-41B7-8C53-F2D600C7B973}</a:tableStyleId>
              </a:tblPr>
              <a:tblGrid>
                <a:gridCol w="501625">
                  <a:extLst>
                    <a:ext uri="{9D8B030D-6E8A-4147-A177-3AD203B41FA5}">
                      <a16:colId xmlns:a16="http://schemas.microsoft.com/office/drawing/2014/main" val="20000"/>
                    </a:ext>
                  </a:extLst>
                </a:gridCol>
                <a:gridCol w="762175">
                  <a:extLst>
                    <a:ext uri="{9D8B030D-6E8A-4147-A177-3AD203B41FA5}">
                      <a16:colId xmlns:a16="http://schemas.microsoft.com/office/drawing/2014/main" val="20001"/>
                    </a:ext>
                  </a:extLst>
                </a:gridCol>
                <a:gridCol w="7572075">
                  <a:extLst>
                    <a:ext uri="{9D8B030D-6E8A-4147-A177-3AD203B41FA5}">
                      <a16:colId xmlns:a16="http://schemas.microsoft.com/office/drawing/2014/main" val="20002"/>
                    </a:ext>
                  </a:extLst>
                </a:gridCol>
              </a:tblGrid>
              <a:tr h="396200">
                <a:tc>
                  <a:txBody>
                    <a:bodyPr/>
                    <a:lstStyle/>
                    <a:p>
                      <a:pPr marL="0" lvl="0" indent="0" algn="l" rtl="0">
                        <a:spcBef>
                          <a:spcPts val="0"/>
                        </a:spcBef>
                        <a:spcAft>
                          <a:spcPts val="0"/>
                        </a:spcAft>
                        <a:buNone/>
                      </a:pPr>
                      <a:r>
                        <a:rPr lang="en"/>
                        <a:t>FR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E9E9E"/>
                    </a:solidFill>
                  </a:tcPr>
                </a:tc>
                <a:tc>
                  <a:txBody>
                    <a:bodyPr/>
                    <a:lstStyle/>
                    <a:p>
                      <a:pPr marL="0" lvl="0" indent="0" algn="l" rtl="0">
                        <a:spcBef>
                          <a:spcPts val="0"/>
                        </a:spcBef>
                        <a:spcAft>
                          <a:spcPts val="0"/>
                        </a:spcAft>
                        <a:buNone/>
                      </a:pPr>
                      <a:r>
                        <a:rPr lang="en"/>
                        <a:t>DR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E9E9E"/>
                    </a:solidFill>
                  </a:tcPr>
                </a:tc>
                <a:tc>
                  <a:txBody>
                    <a:bodyPr/>
                    <a:lstStyle/>
                    <a:p>
                      <a:pPr marL="0" lvl="0" indent="0" algn="l" rtl="0">
                        <a:spcBef>
                          <a:spcPts val="0"/>
                        </a:spcBef>
                        <a:spcAft>
                          <a:spcPts val="0"/>
                        </a:spcAft>
                        <a:buNone/>
                      </a:pPr>
                      <a:r>
                        <a:rPr lang="en"/>
                        <a:t>Requirement</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E9E9E"/>
                    </a:solidFill>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6.2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External battery shall draw negligible charge from stored battery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
                        <a:t>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System shall save received data with a timestamp</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7.1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System shall save raw data</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7.1.1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System shall save specific voltage and temperature values, so long as requirement 7.1 is met</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7.2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Data shall be sent once an hour by default configuration</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835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7.2.1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System shall have a configurable transmission frequency option</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7.2.1.1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A user interface shall be made to input configuration changes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96200">
                <a:tc>
                  <a:txBody>
                    <a:bodyPr/>
                    <a:lstStyle/>
                    <a:p>
                      <a:pPr marL="0" lvl="0" indent="0" algn="ctr"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7.3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Data shall be presented in a .txt file</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Voltage Sensor Error Setup &amp; Requirements</a:t>
            </a:r>
            <a:endParaRPr/>
          </a:p>
        </p:txBody>
      </p:sp>
      <p:graphicFrame>
        <p:nvGraphicFramePr>
          <p:cNvPr id="895" name="Google Shape;895;p86"/>
          <p:cNvGraphicFramePr/>
          <p:nvPr/>
        </p:nvGraphicFramePr>
        <p:xfrm>
          <a:off x="700513" y="1215825"/>
          <a:ext cx="7742975" cy="442300"/>
        </p:xfrm>
        <a:graphic>
          <a:graphicData uri="http://schemas.openxmlformats.org/drawingml/2006/table">
            <a:tbl>
              <a:tblPr>
                <a:noFill/>
                <a:tableStyleId>{543D7239-3DDF-41B7-8C53-F2D600C7B973}</a:tableStyleId>
              </a:tblPr>
              <a:tblGrid>
                <a:gridCol w="831675">
                  <a:extLst>
                    <a:ext uri="{9D8B030D-6E8A-4147-A177-3AD203B41FA5}">
                      <a16:colId xmlns:a16="http://schemas.microsoft.com/office/drawing/2014/main" val="20000"/>
                    </a:ext>
                  </a:extLst>
                </a:gridCol>
                <a:gridCol w="6911300">
                  <a:extLst>
                    <a:ext uri="{9D8B030D-6E8A-4147-A177-3AD203B41FA5}">
                      <a16:colId xmlns:a16="http://schemas.microsoft.com/office/drawing/2014/main" val="20001"/>
                    </a:ext>
                  </a:extLst>
                </a:gridCol>
              </a:tblGrid>
              <a:tr h="442300">
                <a:tc>
                  <a:txBody>
                    <a:bodyPr/>
                    <a:lstStyle/>
                    <a:p>
                      <a:pPr marL="0" lvl="0" indent="0" algn="ctr" rtl="0">
                        <a:spcBef>
                          <a:spcPts val="0"/>
                        </a:spcBef>
                        <a:spcAft>
                          <a:spcPts val="0"/>
                        </a:spcAft>
                        <a:buNone/>
                      </a:pPr>
                      <a:r>
                        <a:rPr lang="en"/>
                        <a:t>DR 2.1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Voltage sensor shall have a sensitivity of 0.1V</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896" name="Google Shape;896;p86"/>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897" name="Google Shape;897;p86"/>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74</a:t>
            </a:fld>
            <a:endParaRPr/>
          </a:p>
        </p:txBody>
      </p:sp>
      <p:pic>
        <p:nvPicPr>
          <p:cNvPr id="898" name="Google Shape;898;p86"/>
          <p:cNvPicPr preferRelativeResize="0"/>
          <p:nvPr/>
        </p:nvPicPr>
        <p:blipFill>
          <a:blip r:embed="rId3">
            <a:alphaModFix/>
          </a:blip>
          <a:stretch>
            <a:fillRect/>
          </a:stretch>
        </p:blipFill>
        <p:spPr>
          <a:xfrm>
            <a:off x="636175" y="1988650"/>
            <a:ext cx="3867150" cy="2190750"/>
          </a:xfrm>
          <a:prstGeom prst="rect">
            <a:avLst/>
          </a:prstGeom>
          <a:noFill/>
          <a:ln>
            <a:noFill/>
          </a:ln>
        </p:spPr>
      </p:pic>
      <p:sp>
        <p:nvSpPr>
          <p:cNvPr id="899" name="Google Shape;899;p86"/>
          <p:cNvSpPr txBox="1"/>
          <p:nvPr/>
        </p:nvSpPr>
        <p:spPr>
          <a:xfrm>
            <a:off x="5032775" y="2119138"/>
            <a:ext cx="1554300" cy="213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a:solidFill>
                  <a:schemeClr val="dk1"/>
                </a:solidFill>
              </a:rPr>
              <a:t>8S3P</a:t>
            </a:r>
            <a:r>
              <a:rPr lang="en" sz="1600" baseline="30000">
                <a:solidFill>
                  <a:schemeClr val="dk1"/>
                </a:solidFill>
              </a:rPr>
              <a:t>[13][17]</a:t>
            </a:r>
            <a:r>
              <a:rPr lang="en" sz="1600">
                <a:solidFill>
                  <a:schemeClr val="dk1"/>
                </a:solidFill>
              </a:rPr>
              <a:t> </a:t>
            </a:r>
            <a:endParaRPr sz="1600">
              <a:solidFill>
                <a:schemeClr val="dk1"/>
              </a:solidFill>
            </a:endParaRPr>
          </a:p>
          <a:p>
            <a:pPr marL="0" lvl="0" indent="0" algn="ctr" rtl="0">
              <a:lnSpc>
                <a:spcPct val="115000"/>
              </a:lnSpc>
              <a:spcBef>
                <a:spcPts val="0"/>
              </a:spcBef>
              <a:spcAft>
                <a:spcPts val="0"/>
              </a:spcAft>
              <a:buNone/>
            </a:pPr>
            <a:r>
              <a:rPr lang="en" sz="1600">
                <a:solidFill>
                  <a:schemeClr val="dk1"/>
                </a:solidFill>
              </a:rPr>
              <a:t>R</a:t>
            </a:r>
            <a:r>
              <a:rPr lang="en" sz="1600" baseline="-25000">
                <a:solidFill>
                  <a:schemeClr val="dk1"/>
                </a:solidFill>
              </a:rPr>
              <a:t>1 </a:t>
            </a:r>
            <a:r>
              <a:rPr lang="en" sz="1600">
                <a:solidFill>
                  <a:schemeClr val="dk1"/>
                </a:solidFill>
              </a:rPr>
              <a:t>= 1MΩ</a:t>
            </a:r>
            <a:endParaRPr sz="1600">
              <a:solidFill>
                <a:schemeClr val="dk1"/>
              </a:solidFill>
            </a:endParaRPr>
          </a:p>
          <a:p>
            <a:pPr marL="0" lvl="0" indent="0" algn="ctr" rtl="0">
              <a:lnSpc>
                <a:spcPct val="115000"/>
              </a:lnSpc>
              <a:spcBef>
                <a:spcPts val="0"/>
              </a:spcBef>
              <a:spcAft>
                <a:spcPts val="0"/>
              </a:spcAft>
              <a:buNone/>
            </a:pPr>
            <a:r>
              <a:rPr lang="en" sz="1600">
                <a:solidFill>
                  <a:schemeClr val="dk1"/>
                </a:solidFill>
              </a:rPr>
              <a:t>R</a:t>
            </a:r>
            <a:r>
              <a:rPr lang="en" sz="1600" baseline="-25000">
                <a:solidFill>
                  <a:schemeClr val="dk1"/>
                </a:solidFill>
              </a:rPr>
              <a:t>2 </a:t>
            </a:r>
            <a:r>
              <a:rPr lang="en" sz="1600">
                <a:solidFill>
                  <a:schemeClr val="dk1"/>
                </a:solidFill>
              </a:rPr>
              <a:t>= 118kΩ</a:t>
            </a:r>
            <a:endParaRPr sz="160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 sz="1600">
                <a:solidFill>
                  <a:schemeClr val="dk1"/>
                </a:solidFill>
              </a:rPr>
              <a:t>V</a:t>
            </a:r>
            <a:r>
              <a:rPr lang="en" sz="1600" baseline="-25000">
                <a:solidFill>
                  <a:schemeClr val="dk1"/>
                </a:solidFill>
              </a:rPr>
              <a:t>max(1)</a:t>
            </a:r>
            <a:r>
              <a:rPr lang="en" sz="1600">
                <a:solidFill>
                  <a:schemeClr val="dk1"/>
                </a:solidFill>
              </a:rPr>
              <a:t> = 50V</a:t>
            </a:r>
            <a:endParaRPr sz="160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 sz="1600">
                <a:solidFill>
                  <a:schemeClr val="dk1"/>
                </a:solidFill>
              </a:rPr>
              <a:t>V</a:t>
            </a:r>
            <a:r>
              <a:rPr lang="en" sz="1600" baseline="-25000">
                <a:solidFill>
                  <a:schemeClr val="dk1"/>
                </a:solidFill>
              </a:rPr>
              <a:t>max(2)</a:t>
            </a:r>
            <a:r>
              <a:rPr lang="en" sz="1600">
                <a:solidFill>
                  <a:schemeClr val="dk1"/>
                </a:solidFill>
              </a:rPr>
              <a:t> = 200V</a:t>
            </a:r>
            <a:endParaRPr sz="1600">
              <a:solidFill>
                <a:schemeClr val="dk1"/>
              </a:solidFill>
            </a:endParaRPr>
          </a:p>
          <a:p>
            <a:pPr marL="0" lvl="0" indent="0" algn="ctr" rtl="0">
              <a:lnSpc>
                <a:spcPct val="115000"/>
              </a:lnSpc>
              <a:spcBef>
                <a:spcPts val="0"/>
              </a:spcBef>
              <a:spcAft>
                <a:spcPts val="0"/>
              </a:spcAft>
              <a:buNone/>
            </a:pPr>
            <a:r>
              <a:rPr lang="en" sz="1600">
                <a:solidFill>
                  <a:schemeClr val="dk1"/>
                </a:solidFill>
              </a:rPr>
              <a:t>P</a:t>
            </a:r>
            <a:r>
              <a:rPr lang="en" sz="1600" baseline="-25000">
                <a:solidFill>
                  <a:schemeClr val="dk1"/>
                </a:solidFill>
              </a:rPr>
              <a:t>max(1,2)</a:t>
            </a:r>
            <a:r>
              <a:rPr lang="en" sz="1600">
                <a:solidFill>
                  <a:schemeClr val="dk1"/>
                </a:solidFill>
              </a:rPr>
              <a:t> = 0.1W</a:t>
            </a:r>
            <a:endParaRPr sz="1600">
              <a:solidFill>
                <a:schemeClr val="dk1"/>
              </a:solidFill>
            </a:endParaRPr>
          </a:p>
          <a:p>
            <a:pPr marL="0" lvl="0" indent="0" algn="ctr" rtl="0">
              <a:lnSpc>
                <a:spcPct val="115000"/>
              </a:lnSpc>
              <a:spcBef>
                <a:spcPts val="0"/>
              </a:spcBef>
              <a:spcAft>
                <a:spcPts val="0"/>
              </a:spcAft>
              <a:buNone/>
            </a:pPr>
            <a:endParaRPr sz="1600">
              <a:solidFill>
                <a:schemeClr val="dk1"/>
              </a:solidFill>
            </a:endParaRPr>
          </a:p>
        </p:txBody>
      </p:sp>
      <p:sp>
        <p:nvSpPr>
          <p:cNvPr id="900" name="Google Shape;900;p86"/>
          <p:cNvSpPr txBox="1"/>
          <p:nvPr/>
        </p:nvSpPr>
        <p:spPr>
          <a:xfrm>
            <a:off x="6587050" y="2101738"/>
            <a:ext cx="1980000" cy="1563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a:solidFill>
                  <a:schemeClr val="dk1"/>
                </a:solidFill>
              </a:rPr>
              <a:t>External Battery</a:t>
            </a:r>
            <a:r>
              <a:rPr lang="en" sz="1600" baseline="30000">
                <a:solidFill>
                  <a:schemeClr val="dk1"/>
                </a:solidFill>
              </a:rPr>
              <a:t>[1][2]</a:t>
            </a:r>
            <a:endParaRPr sz="1600" baseline="30000">
              <a:solidFill>
                <a:schemeClr val="dk1"/>
              </a:solidFill>
            </a:endParaRPr>
          </a:p>
          <a:p>
            <a:pPr marL="0" lvl="0" indent="0" algn="ctr" rtl="0">
              <a:lnSpc>
                <a:spcPct val="115000"/>
              </a:lnSpc>
              <a:spcBef>
                <a:spcPts val="0"/>
              </a:spcBef>
              <a:spcAft>
                <a:spcPts val="0"/>
              </a:spcAft>
              <a:buNone/>
            </a:pPr>
            <a:r>
              <a:rPr lang="en" sz="1600">
                <a:solidFill>
                  <a:schemeClr val="dk1"/>
                </a:solidFill>
              </a:rPr>
              <a:t>R</a:t>
            </a:r>
            <a:r>
              <a:rPr lang="en" sz="1600" baseline="-25000">
                <a:solidFill>
                  <a:schemeClr val="dk1"/>
                </a:solidFill>
              </a:rPr>
              <a:t>1 </a:t>
            </a:r>
            <a:r>
              <a:rPr lang="en" sz="1600">
                <a:solidFill>
                  <a:schemeClr val="dk1"/>
                </a:solidFill>
              </a:rPr>
              <a:t>= 11kΩ</a:t>
            </a:r>
            <a:endParaRPr sz="1600">
              <a:solidFill>
                <a:schemeClr val="dk1"/>
              </a:solidFill>
            </a:endParaRPr>
          </a:p>
          <a:p>
            <a:pPr marL="0" lvl="0" indent="0" algn="ctr" rtl="0">
              <a:lnSpc>
                <a:spcPct val="115000"/>
              </a:lnSpc>
              <a:spcBef>
                <a:spcPts val="0"/>
              </a:spcBef>
              <a:spcAft>
                <a:spcPts val="0"/>
              </a:spcAft>
              <a:buNone/>
            </a:pPr>
            <a:r>
              <a:rPr lang="en" sz="1600">
                <a:solidFill>
                  <a:schemeClr val="dk1"/>
                </a:solidFill>
              </a:rPr>
              <a:t>R</a:t>
            </a:r>
            <a:r>
              <a:rPr lang="en" sz="1600" baseline="-25000">
                <a:solidFill>
                  <a:schemeClr val="dk1"/>
                </a:solidFill>
              </a:rPr>
              <a:t>2 </a:t>
            </a:r>
            <a:r>
              <a:rPr lang="en" sz="1600">
                <a:solidFill>
                  <a:schemeClr val="dk1"/>
                </a:solidFill>
              </a:rPr>
              <a:t>= 3kΩ</a:t>
            </a:r>
            <a:endParaRPr sz="1600">
              <a:solidFill>
                <a:schemeClr val="dk1"/>
              </a:solidFill>
            </a:endParaRPr>
          </a:p>
          <a:p>
            <a:pPr marL="0" lvl="0" indent="0" algn="ctr" rtl="0">
              <a:lnSpc>
                <a:spcPct val="115000"/>
              </a:lnSpc>
              <a:spcBef>
                <a:spcPts val="0"/>
              </a:spcBef>
              <a:spcAft>
                <a:spcPts val="0"/>
              </a:spcAft>
              <a:buNone/>
            </a:pPr>
            <a:r>
              <a:rPr lang="en" sz="1600">
                <a:solidFill>
                  <a:schemeClr val="dk1"/>
                </a:solidFill>
              </a:rPr>
              <a:t>V</a:t>
            </a:r>
            <a:r>
              <a:rPr lang="en" sz="1600" baseline="-25000">
                <a:solidFill>
                  <a:schemeClr val="dk1"/>
                </a:solidFill>
              </a:rPr>
              <a:t>max(1,2)</a:t>
            </a:r>
            <a:r>
              <a:rPr lang="en" sz="1600">
                <a:solidFill>
                  <a:schemeClr val="dk1"/>
                </a:solidFill>
              </a:rPr>
              <a:t> = 75V</a:t>
            </a:r>
            <a:endParaRPr sz="1600">
              <a:solidFill>
                <a:schemeClr val="dk1"/>
              </a:solidFill>
            </a:endParaRPr>
          </a:p>
          <a:p>
            <a:pPr marL="0" lvl="0" indent="0" algn="ctr" rtl="0">
              <a:lnSpc>
                <a:spcPct val="115000"/>
              </a:lnSpc>
              <a:spcBef>
                <a:spcPts val="0"/>
              </a:spcBef>
              <a:spcAft>
                <a:spcPts val="0"/>
              </a:spcAft>
              <a:buNone/>
            </a:pPr>
            <a:r>
              <a:rPr lang="en" sz="1600">
                <a:solidFill>
                  <a:schemeClr val="dk1"/>
                </a:solidFill>
              </a:rPr>
              <a:t>P</a:t>
            </a:r>
            <a:r>
              <a:rPr lang="en" sz="1600" baseline="-25000">
                <a:solidFill>
                  <a:schemeClr val="dk1"/>
                </a:solidFill>
              </a:rPr>
              <a:t>max(1,2)</a:t>
            </a:r>
            <a:r>
              <a:rPr lang="en" sz="1600">
                <a:solidFill>
                  <a:schemeClr val="dk1"/>
                </a:solidFill>
              </a:rPr>
              <a:t> = 0.1W</a:t>
            </a:r>
            <a:endParaRPr sz="1600">
              <a:solidFill>
                <a:schemeClr val="dk1"/>
              </a:solidFill>
            </a:endParaRPr>
          </a:p>
        </p:txBody>
      </p:sp>
      <p:cxnSp>
        <p:nvCxnSpPr>
          <p:cNvPr id="901" name="Google Shape;901;p86"/>
          <p:cNvCxnSpPr/>
          <p:nvPr/>
        </p:nvCxnSpPr>
        <p:spPr>
          <a:xfrm>
            <a:off x="4899875" y="2445075"/>
            <a:ext cx="3632400" cy="0"/>
          </a:xfrm>
          <a:prstGeom prst="straightConnector1">
            <a:avLst/>
          </a:prstGeom>
          <a:noFill/>
          <a:ln w="19050" cap="flat" cmpd="sng">
            <a:solidFill>
              <a:srgbClr val="222222"/>
            </a:solidFill>
            <a:prstDash val="solid"/>
            <a:round/>
            <a:headEnd type="none" w="med" len="med"/>
            <a:tailEnd type="none" w="med" len="med"/>
          </a:ln>
        </p:spPr>
      </p:cxnSp>
      <p:cxnSp>
        <p:nvCxnSpPr>
          <p:cNvPr id="902" name="Google Shape;902;p86"/>
          <p:cNvCxnSpPr/>
          <p:nvPr/>
        </p:nvCxnSpPr>
        <p:spPr>
          <a:xfrm rot="10800000">
            <a:off x="6586975" y="2119000"/>
            <a:ext cx="6900" cy="1851900"/>
          </a:xfrm>
          <a:prstGeom prst="straightConnector1">
            <a:avLst/>
          </a:prstGeom>
          <a:noFill/>
          <a:ln w="19050" cap="flat" cmpd="sng">
            <a:solidFill>
              <a:srgbClr val="222222"/>
            </a:solidFill>
            <a:prstDash val="solid"/>
            <a:round/>
            <a:headEnd type="none" w="med" len="med"/>
            <a:tailEnd type="none" w="med" len="med"/>
          </a:ln>
        </p:spPr>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87"/>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a:t>Voltage Sensor Error Calculations</a:t>
            </a:r>
            <a:endParaRPr sz="2420"/>
          </a:p>
        </p:txBody>
      </p:sp>
      <p:sp>
        <p:nvSpPr>
          <p:cNvPr id="908" name="Google Shape;908;p87"/>
          <p:cNvSpPr txBox="1">
            <a:spLocks noGrp="1"/>
          </p:cNvSpPr>
          <p:nvPr>
            <p:ph type="body" idx="1"/>
          </p:nvPr>
        </p:nvSpPr>
        <p:spPr>
          <a:xfrm>
            <a:off x="218025" y="964925"/>
            <a:ext cx="4246200" cy="37050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1"/>
              </a:buClr>
              <a:buSzPts val="1600"/>
              <a:buChar char="●"/>
            </a:pPr>
            <a:r>
              <a:rPr lang="en" sz="1600">
                <a:solidFill>
                  <a:schemeClr val="dk1"/>
                </a:solidFill>
              </a:rPr>
              <a:t>Actual Voltage (V</a:t>
            </a:r>
            <a:r>
              <a:rPr lang="en" sz="1600" baseline="-25000">
                <a:solidFill>
                  <a:schemeClr val="dk1"/>
                </a:solidFill>
              </a:rPr>
              <a:t>1</a:t>
            </a:r>
            <a:r>
              <a:rPr lang="en" sz="1600">
                <a:solidFill>
                  <a:schemeClr val="dk1"/>
                </a:solidFill>
              </a:rPr>
              <a:t>)</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Random value from 20 to 33.6V</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Expected Resistances</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R</a:t>
            </a:r>
            <a:r>
              <a:rPr lang="en" sz="1600" baseline="-25000">
                <a:solidFill>
                  <a:schemeClr val="dk1"/>
                </a:solidFill>
              </a:rPr>
              <a:t>1,exp</a:t>
            </a:r>
            <a:r>
              <a:rPr lang="en" sz="1600">
                <a:solidFill>
                  <a:schemeClr val="dk1"/>
                </a:solidFill>
              </a:rPr>
              <a:t>= 1MΩ</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R</a:t>
            </a:r>
            <a:r>
              <a:rPr lang="en" sz="1600" baseline="-25000">
                <a:solidFill>
                  <a:schemeClr val="dk1"/>
                </a:solidFill>
              </a:rPr>
              <a:t>2,exp</a:t>
            </a:r>
            <a:r>
              <a:rPr lang="en" sz="1600">
                <a:solidFill>
                  <a:schemeClr val="dk1"/>
                </a:solidFill>
              </a:rPr>
              <a:t>= 118kΩ</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Expected Intermediate Voltage (V</a:t>
            </a:r>
            <a:r>
              <a:rPr lang="en" sz="1600" baseline="-25000">
                <a:solidFill>
                  <a:schemeClr val="dk1"/>
                </a:solidFill>
              </a:rPr>
              <a:t>2,exp</a:t>
            </a:r>
            <a:r>
              <a:rPr lang="en" sz="1600">
                <a:solidFill>
                  <a:schemeClr val="dk1"/>
                </a:solidFill>
              </a:rPr>
              <a:t>)</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V</a:t>
            </a:r>
            <a:r>
              <a:rPr lang="en" sz="1600" baseline="-25000">
                <a:solidFill>
                  <a:schemeClr val="dk1"/>
                </a:solidFill>
              </a:rPr>
              <a:t>2,exp</a:t>
            </a:r>
            <a:r>
              <a:rPr lang="en" sz="1600">
                <a:solidFill>
                  <a:schemeClr val="dk1"/>
                </a:solidFill>
              </a:rPr>
              <a:t> = (R</a:t>
            </a:r>
            <a:r>
              <a:rPr lang="en" sz="1600" baseline="-25000">
                <a:solidFill>
                  <a:schemeClr val="dk1"/>
                </a:solidFill>
              </a:rPr>
              <a:t>2,exp</a:t>
            </a:r>
            <a:r>
              <a:rPr lang="en" sz="1600">
                <a:solidFill>
                  <a:schemeClr val="dk1"/>
                </a:solidFill>
              </a:rPr>
              <a:t>*V</a:t>
            </a:r>
            <a:r>
              <a:rPr lang="en" sz="1600" baseline="-25000">
                <a:solidFill>
                  <a:schemeClr val="dk1"/>
                </a:solidFill>
              </a:rPr>
              <a:t>1</a:t>
            </a:r>
            <a:r>
              <a:rPr lang="en" sz="1600">
                <a:solidFill>
                  <a:schemeClr val="dk1"/>
                </a:solidFill>
              </a:rPr>
              <a:t>) / (R</a:t>
            </a:r>
            <a:r>
              <a:rPr lang="en" sz="1600" baseline="-25000">
                <a:solidFill>
                  <a:schemeClr val="dk1"/>
                </a:solidFill>
              </a:rPr>
              <a:t>1,exp</a:t>
            </a:r>
            <a:r>
              <a:rPr lang="en" sz="1600">
                <a:solidFill>
                  <a:schemeClr val="dk1"/>
                </a:solidFill>
              </a:rPr>
              <a:t> + R</a:t>
            </a:r>
            <a:r>
              <a:rPr lang="en" sz="1600" baseline="-25000">
                <a:solidFill>
                  <a:schemeClr val="dk1"/>
                </a:solidFill>
              </a:rPr>
              <a:t>2,exp</a:t>
            </a:r>
            <a:r>
              <a:rPr lang="en" sz="1600">
                <a:solidFill>
                  <a:schemeClr val="dk1"/>
                </a:solidFill>
              </a:rPr>
              <a:t>)</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Resistor Tolerances (R</a:t>
            </a:r>
            <a:r>
              <a:rPr lang="en" sz="1600" baseline="-25000">
                <a:solidFill>
                  <a:schemeClr val="dk1"/>
                </a:solidFill>
              </a:rPr>
              <a:t>1,tol</a:t>
            </a:r>
            <a:r>
              <a:rPr lang="en" sz="1600">
                <a:solidFill>
                  <a:schemeClr val="dk1"/>
                </a:solidFill>
              </a:rPr>
              <a:t>, R</a:t>
            </a:r>
            <a:r>
              <a:rPr lang="en" sz="1600" baseline="-25000">
                <a:solidFill>
                  <a:schemeClr val="dk1"/>
                </a:solidFill>
              </a:rPr>
              <a:t>2,tol</a:t>
            </a:r>
            <a:r>
              <a:rPr lang="en" sz="1600">
                <a:solidFill>
                  <a:schemeClr val="dk1"/>
                </a:solidFill>
              </a:rPr>
              <a:t>)</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Random values from -1% to +1%</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Actual Resistances (R</a:t>
            </a:r>
            <a:r>
              <a:rPr lang="en" sz="1600" baseline="-25000">
                <a:solidFill>
                  <a:schemeClr val="dk1"/>
                </a:solidFill>
              </a:rPr>
              <a:t>1,act</a:t>
            </a:r>
            <a:r>
              <a:rPr lang="en" sz="1600">
                <a:solidFill>
                  <a:schemeClr val="dk1"/>
                </a:solidFill>
              </a:rPr>
              <a:t>, R</a:t>
            </a:r>
            <a:r>
              <a:rPr lang="en" sz="1600" baseline="-25000">
                <a:solidFill>
                  <a:schemeClr val="dk1"/>
                </a:solidFill>
              </a:rPr>
              <a:t>2,act</a:t>
            </a:r>
            <a:r>
              <a:rPr lang="en" sz="1600">
                <a:solidFill>
                  <a:schemeClr val="dk1"/>
                </a:solidFill>
              </a:rPr>
              <a:t>)</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R</a:t>
            </a:r>
            <a:r>
              <a:rPr lang="en" sz="1600" baseline="-25000">
                <a:solidFill>
                  <a:schemeClr val="dk1"/>
                </a:solidFill>
              </a:rPr>
              <a:t>1,act</a:t>
            </a:r>
            <a:r>
              <a:rPr lang="en" sz="1600">
                <a:solidFill>
                  <a:schemeClr val="dk1"/>
                </a:solidFill>
              </a:rPr>
              <a:t> = R</a:t>
            </a:r>
            <a:r>
              <a:rPr lang="en" sz="1600" baseline="-25000">
                <a:solidFill>
                  <a:schemeClr val="dk1"/>
                </a:solidFill>
              </a:rPr>
              <a:t>1,exp</a:t>
            </a:r>
            <a:r>
              <a:rPr lang="en" sz="1600">
                <a:solidFill>
                  <a:schemeClr val="dk1"/>
                </a:solidFill>
              </a:rPr>
              <a:t> + R</a:t>
            </a:r>
            <a:r>
              <a:rPr lang="en" sz="1600" baseline="-25000">
                <a:solidFill>
                  <a:schemeClr val="dk1"/>
                </a:solidFill>
              </a:rPr>
              <a:t>1,exp </a:t>
            </a:r>
            <a:r>
              <a:rPr lang="en" sz="1600">
                <a:solidFill>
                  <a:schemeClr val="dk1"/>
                </a:solidFill>
              </a:rPr>
              <a:t>* R</a:t>
            </a:r>
            <a:r>
              <a:rPr lang="en" sz="1600" baseline="-25000">
                <a:solidFill>
                  <a:schemeClr val="dk1"/>
                </a:solidFill>
              </a:rPr>
              <a:t>1,tol</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R</a:t>
            </a:r>
            <a:r>
              <a:rPr lang="en" sz="1600" baseline="-25000">
                <a:solidFill>
                  <a:schemeClr val="dk1"/>
                </a:solidFill>
              </a:rPr>
              <a:t>2,act </a:t>
            </a:r>
            <a:r>
              <a:rPr lang="en" sz="1600">
                <a:solidFill>
                  <a:schemeClr val="dk1"/>
                </a:solidFill>
              </a:rPr>
              <a:t>= R</a:t>
            </a:r>
            <a:r>
              <a:rPr lang="en" sz="1600" baseline="-25000">
                <a:solidFill>
                  <a:schemeClr val="dk1"/>
                </a:solidFill>
              </a:rPr>
              <a:t>2,exp</a:t>
            </a:r>
            <a:r>
              <a:rPr lang="en" sz="1600">
                <a:solidFill>
                  <a:schemeClr val="dk1"/>
                </a:solidFill>
              </a:rPr>
              <a:t> + R</a:t>
            </a:r>
            <a:r>
              <a:rPr lang="en" sz="1600" baseline="-25000">
                <a:solidFill>
                  <a:schemeClr val="dk1"/>
                </a:solidFill>
              </a:rPr>
              <a:t>2,exp </a:t>
            </a:r>
            <a:r>
              <a:rPr lang="en" sz="1600">
                <a:solidFill>
                  <a:schemeClr val="dk1"/>
                </a:solidFill>
              </a:rPr>
              <a:t>* R</a:t>
            </a:r>
            <a:r>
              <a:rPr lang="en" sz="1600" baseline="-25000">
                <a:solidFill>
                  <a:schemeClr val="dk1"/>
                </a:solidFill>
              </a:rPr>
              <a:t>2,tol</a:t>
            </a:r>
            <a:endParaRPr sz="1600" baseline="-25000">
              <a:solidFill>
                <a:schemeClr val="dk1"/>
              </a:solidFill>
            </a:endParaRPr>
          </a:p>
        </p:txBody>
      </p:sp>
      <p:sp>
        <p:nvSpPr>
          <p:cNvPr id="909" name="Google Shape;909;p87"/>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910" name="Google Shape;910;p87"/>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75</a:t>
            </a:fld>
            <a:endParaRPr/>
          </a:p>
        </p:txBody>
      </p:sp>
      <p:pic>
        <p:nvPicPr>
          <p:cNvPr id="911" name="Google Shape;911;p87"/>
          <p:cNvPicPr preferRelativeResize="0"/>
          <p:nvPr/>
        </p:nvPicPr>
        <p:blipFill>
          <a:blip r:embed="rId3">
            <a:alphaModFix/>
          </a:blip>
          <a:stretch>
            <a:fillRect/>
          </a:stretch>
        </p:blipFill>
        <p:spPr>
          <a:xfrm>
            <a:off x="5414213" y="2989983"/>
            <a:ext cx="3061275" cy="1734205"/>
          </a:xfrm>
          <a:prstGeom prst="rect">
            <a:avLst/>
          </a:prstGeom>
          <a:noFill/>
          <a:ln>
            <a:noFill/>
          </a:ln>
        </p:spPr>
      </p:pic>
      <p:cxnSp>
        <p:nvCxnSpPr>
          <p:cNvPr id="912" name="Google Shape;912;p87"/>
          <p:cNvCxnSpPr/>
          <p:nvPr/>
        </p:nvCxnSpPr>
        <p:spPr>
          <a:xfrm>
            <a:off x="4572000" y="1117563"/>
            <a:ext cx="0" cy="3592800"/>
          </a:xfrm>
          <a:prstGeom prst="straightConnector1">
            <a:avLst/>
          </a:prstGeom>
          <a:noFill/>
          <a:ln w="19050" cap="flat" cmpd="sng">
            <a:solidFill>
              <a:schemeClr val="dk1"/>
            </a:solidFill>
            <a:prstDash val="solid"/>
            <a:round/>
            <a:headEnd type="none" w="med" len="med"/>
            <a:tailEnd type="none" w="med" len="med"/>
          </a:ln>
        </p:spPr>
      </p:cxnSp>
      <p:sp>
        <p:nvSpPr>
          <p:cNvPr id="913" name="Google Shape;913;p87"/>
          <p:cNvSpPr txBox="1">
            <a:spLocks noGrp="1"/>
          </p:cNvSpPr>
          <p:nvPr>
            <p:ph type="body" idx="2"/>
          </p:nvPr>
        </p:nvSpPr>
        <p:spPr>
          <a:xfrm>
            <a:off x="4805725" y="941525"/>
            <a:ext cx="4215300" cy="1962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 sz="1600">
                <a:solidFill>
                  <a:schemeClr val="dk1"/>
                </a:solidFill>
              </a:rPr>
              <a:t>Actual Intermediate Voltage (V</a:t>
            </a:r>
            <a:r>
              <a:rPr lang="en" sz="1600" baseline="-25000">
                <a:solidFill>
                  <a:schemeClr val="dk1"/>
                </a:solidFill>
              </a:rPr>
              <a:t>2,act</a:t>
            </a:r>
            <a:r>
              <a:rPr lang="en" sz="1600">
                <a:solidFill>
                  <a:schemeClr val="dk1"/>
                </a:solidFill>
              </a:rPr>
              <a:t>)</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V</a:t>
            </a:r>
            <a:r>
              <a:rPr lang="en" sz="1600" baseline="-25000">
                <a:solidFill>
                  <a:schemeClr val="dk1"/>
                </a:solidFill>
              </a:rPr>
              <a:t>2,act</a:t>
            </a:r>
            <a:r>
              <a:rPr lang="en" sz="1600">
                <a:solidFill>
                  <a:schemeClr val="dk1"/>
                </a:solidFill>
              </a:rPr>
              <a:t> = (R</a:t>
            </a:r>
            <a:r>
              <a:rPr lang="en" sz="1600" baseline="-25000">
                <a:solidFill>
                  <a:schemeClr val="dk1"/>
                </a:solidFill>
              </a:rPr>
              <a:t>2,act</a:t>
            </a:r>
            <a:r>
              <a:rPr lang="en" sz="1600">
                <a:solidFill>
                  <a:schemeClr val="dk1"/>
                </a:solidFill>
              </a:rPr>
              <a:t>*V</a:t>
            </a:r>
            <a:r>
              <a:rPr lang="en" sz="1600" baseline="-25000">
                <a:solidFill>
                  <a:schemeClr val="dk1"/>
                </a:solidFill>
              </a:rPr>
              <a:t>1</a:t>
            </a:r>
            <a:r>
              <a:rPr lang="en" sz="1600">
                <a:solidFill>
                  <a:schemeClr val="dk1"/>
                </a:solidFill>
              </a:rPr>
              <a:t>) / (R</a:t>
            </a:r>
            <a:r>
              <a:rPr lang="en" sz="1600" baseline="-25000">
                <a:solidFill>
                  <a:schemeClr val="dk1"/>
                </a:solidFill>
              </a:rPr>
              <a:t>1,act</a:t>
            </a:r>
            <a:r>
              <a:rPr lang="en" sz="1600">
                <a:solidFill>
                  <a:schemeClr val="dk1"/>
                </a:solidFill>
              </a:rPr>
              <a:t> + R</a:t>
            </a:r>
            <a:r>
              <a:rPr lang="en" sz="1600" baseline="-25000">
                <a:solidFill>
                  <a:schemeClr val="dk1"/>
                </a:solidFill>
              </a:rPr>
              <a:t>2,act</a:t>
            </a:r>
            <a:r>
              <a:rPr lang="en" sz="1600">
                <a:solidFill>
                  <a:schemeClr val="dk1"/>
                </a:solidFill>
              </a:rPr>
              <a:t>)</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Op-amp Error (V</a:t>
            </a:r>
            <a:r>
              <a:rPr lang="en" sz="1600" baseline="-25000">
                <a:solidFill>
                  <a:schemeClr val="dk1"/>
                </a:solidFill>
              </a:rPr>
              <a:t>op,err</a:t>
            </a:r>
            <a:r>
              <a:rPr lang="en" sz="1600">
                <a:solidFill>
                  <a:schemeClr val="dk1"/>
                </a:solidFill>
              </a:rPr>
              <a:t>)</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Random value from -5μV to +5μV</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Actual Intermediate Voltage (V</a:t>
            </a:r>
            <a:r>
              <a:rPr lang="en" sz="1600" baseline="-25000">
                <a:solidFill>
                  <a:schemeClr val="dk1"/>
                </a:solidFill>
              </a:rPr>
              <a:t>3,act</a:t>
            </a:r>
            <a:r>
              <a:rPr lang="en" sz="1600">
                <a:solidFill>
                  <a:schemeClr val="dk1"/>
                </a:solidFill>
              </a:rPr>
              <a:t>)</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V</a:t>
            </a:r>
            <a:r>
              <a:rPr lang="en" sz="1600" baseline="-25000">
                <a:solidFill>
                  <a:schemeClr val="dk1"/>
                </a:solidFill>
              </a:rPr>
              <a:t>3,act</a:t>
            </a:r>
            <a:r>
              <a:rPr lang="en" sz="1600">
                <a:solidFill>
                  <a:schemeClr val="dk1"/>
                </a:solidFill>
              </a:rPr>
              <a:t> = V</a:t>
            </a:r>
            <a:r>
              <a:rPr lang="en" sz="1600" baseline="-25000">
                <a:solidFill>
                  <a:schemeClr val="dk1"/>
                </a:solidFill>
              </a:rPr>
              <a:t>2,act</a:t>
            </a:r>
            <a:r>
              <a:rPr lang="en" sz="1600">
                <a:solidFill>
                  <a:schemeClr val="dk1"/>
                </a:solidFill>
              </a:rPr>
              <a:t> + V</a:t>
            </a:r>
            <a:r>
              <a:rPr lang="en" sz="1600" baseline="-25000">
                <a:solidFill>
                  <a:schemeClr val="dk1"/>
                </a:solidFill>
              </a:rPr>
              <a:t>op,err</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endParaRPr sz="1600" baseline="-25000">
              <a:solidFill>
                <a:schemeClr val="dk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88"/>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a:t>Voltage Sensor Error Calculations (cont.)</a:t>
            </a:r>
            <a:endParaRPr sz="2420"/>
          </a:p>
        </p:txBody>
      </p:sp>
      <p:sp>
        <p:nvSpPr>
          <p:cNvPr id="919" name="Google Shape;919;p88"/>
          <p:cNvSpPr txBox="1">
            <a:spLocks noGrp="1"/>
          </p:cNvSpPr>
          <p:nvPr>
            <p:ph type="body" idx="1"/>
          </p:nvPr>
        </p:nvSpPr>
        <p:spPr>
          <a:xfrm>
            <a:off x="218025" y="964925"/>
            <a:ext cx="4246200" cy="3705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 sz="1600">
                <a:solidFill>
                  <a:schemeClr val="dk1"/>
                </a:solidFill>
              </a:rPr>
              <a:t>ADC Differential Nonlinearity Error (E</a:t>
            </a:r>
            <a:r>
              <a:rPr lang="en" sz="1600" baseline="-25000">
                <a:solidFill>
                  <a:schemeClr val="dk1"/>
                </a:solidFill>
              </a:rPr>
              <a:t>D</a:t>
            </a:r>
            <a:r>
              <a:rPr lang="en" sz="1600">
                <a:solidFill>
                  <a:schemeClr val="dk1"/>
                </a:solidFill>
              </a:rPr>
              <a:t>)</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Random Value from -0.95 to +1.3</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ADC Integral Nonlinearity Error (E</a:t>
            </a:r>
            <a:r>
              <a:rPr lang="en" sz="1600" baseline="-25000">
                <a:solidFill>
                  <a:schemeClr val="dk1"/>
                </a:solidFill>
              </a:rPr>
              <a:t>I</a:t>
            </a:r>
            <a:r>
              <a:rPr lang="en" sz="1600">
                <a:solidFill>
                  <a:schemeClr val="dk1"/>
                </a:solidFill>
              </a:rPr>
              <a:t>)</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Random Value from -10 to +10</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ADC Gain Error (E</a:t>
            </a:r>
            <a:r>
              <a:rPr lang="en" sz="1600" baseline="-25000">
                <a:solidFill>
                  <a:schemeClr val="dk1"/>
                </a:solidFill>
              </a:rPr>
              <a:t>G</a:t>
            </a:r>
            <a:r>
              <a:rPr lang="en" sz="1600">
                <a:solidFill>
                  <a:schemeClr val="dk1"/>
                </a:solidFill>
              </a:rPr>
              <a:t>)</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Random Value from -0.03 to +0.03</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ADC Total Error (E</a:t>
            </a:r>
            <a:r>
              <a:rPr lang="en" sz="1600" baseline="-25000">
                <a:solidFill>
                  <a:schemeClr val="dk1"/>
                </a:solidFill>
              </a:rPr>
              <a:t>ADC</a:t>
            </a:r>
            <a:r>
              <a:rPr lang="en" sz="1600">
                <a:solidFill>
                  <a:schemeClr val="dk1"/>
                </a:solidFill>
              </a:rPr>
              <a:t>)</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E</a:t>
            </a:r>
            <a:r>
              <a:rPr lang="en" sz="1600" baseline="-25000">
                <a:solidFill>
                  <a:schemeClr val="dk1"/>
                </a:solidFill>
              </a:rPr>
              <a:t>ADC</a:t>
            </a:r>
            <a:r>
              <a:rPr lang="en" sz="1600">
                <a:solidFill>
                  <a:schemeClr val="dk1"/>
                </a:solidFill>
              </a:rPr>
              <a:t> = (E</a:t>
            </a:r>
            <a:r>
              <a:rPr lang="en" sz="1600" baseline="-25000">
                <a:solidFill>
                  <a:schemeClr val="dk1"/>
                </a:solidFill>
              </a:rPr>
              <a:t>D</a:t>
            </a:r>
            <a:r>
              <a:rPr lang="en" sz="1600">
                <a:solidFill>
                  <a:schemeClr val="dk1"/>
                </a:solidFill>
              </a:rPr>
              <a:t> + E</a:t>
            </a:r>
            <a:r>
              <a:rPr lang="en" sz="1600" baseline="-25000">
                <a:solidFill>
                  <a:schemeClr val="dk1"/>
                </a:solidFill>
              </a:rPr>
              <a:t>I</a:t>
            </a:r>
            <a:r>
              <a:rPr lang="en" sz="1600">
                <a:solidFill>
                  <a:schemeClr val="dk1"/>
                </a:solidFill>
              </a:rPr>
              <a:t> + E</a:t>
            </a:r>
            <a:r>
              <a:rPr lang="en" sz="1600" baseline="-25000">
                <a:solidFill>
                  <a:schemeClr val="dk1"/>
                </a:solidFill>
              </a:rPr>
              <a:t>G</a:t>
            </a:r>
            <a:r>
              <a:rPr lang="en" sz="1600">
                <a:solidFill>
                  <a:schemeClr val="dk1"/>
                </a:solidFill>
              </a:rPr>
              <a:t> + 1)*V</a:t>
            </a:r>
            <a:r>
              <a:rPr lang="en" sz="1600" baseline="-25000">
                <a:solidFill>
                  <a:schemeClr val="dk1"/>
                </a:solidFill>
              </a:rPr>
              <a:t>3,act </a:t>
            </a:r>
            <a:r>
              <a:rPr lang="en" sz="1600">
                <a:solidFill>
                  <a:schemeClr val="dk1"/>
                </a:solidFill>
              </a:rPr>
              <a:t>/ 2</a:t>
            </a:r>
            <a:r>
              <a:rPr lang="en" sz="1600" baseline="30000">
                <a:solidFill>
                  <a:schemeClr val="dk1"/>
                </a:solidFill>
              </a:rPr>
              <a:t>12</a:t>
            </a:r>
            <a:endParaRPr sz="1600" baseline="300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Actual Final Voltage (V</a:t>
            </a:r>
            <a:r>
              <a:rPr lang="en" sz="1600" baseline="-25000">
                <a:solidFill>
                  <a:schemeClr val="dk1"/>
                </a:solidFill>
              </a:rPr>
              <a:t>4,act</a:t>
            </a:r>
            <a:r>
              <a:rPr lang="en" sz="1600">
                <a:solidFill>
                  <a:schemeClr val="dk1"/>
                </a:solidFill>
              </a:rPr>
              <a:t>) </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V</a:t>
            </a:r>
            <a:r>
              <a:rPr lang="en" sz="1600" baseline="-25000">
                <a:solidFill>
                  <a:schemeClr val="dk1"/>
                </a:solidFill>
              </a:rPr>
              <a:t>4,act</a:t>
            </a:r>
            <a:r>
              <a:rPr lang="en" sz="1600">
                <a:solidFill>
                  <a:schemeClr val="dk1"/>
                </a:solidFill>
              </a:rPr>
              <a:t> = V</a:t>
            </a:r>
            <a:r>
              <a:rPr lang="en" sz="1600" baseline="-25000">
                <a:solidFill>
                  <a:schemeClr val="dk1"/>
                </a:solidFill>
              </a:rPr>
              <a:t>3,act</a:t>
            </a:r>
            <a:r>
              <a:rPr lang="en" sz="1600">
                <a:solidFill>
                  <a:schemeClr val="dk1"/>
                </a:solidFill>
              </a:rPr>
              <a:t> + E</a:t>
            </a:r>
            <a:r>
              <a:rPr lang="en" sz="1600" baseline="-25000">
                <a:solidFill>
                  <a:schemeClr val="dk1"/>
                </a:solidFill>
              </a:rPr>
              <a:t>ADC</a:t>
            </a:r>
            <a:endParaRPr sz="1600" baseline="-250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Absolute Voltage Error (V</a:t>
            </a:r>
            <a:r>
              <a:rPr lang="en" sz="1600" baseline="-25000">
                <a:solidFill>
                  <a:schemeClr val="dk1"/>
                </a:solidFill>
              </a:rPr>
              <a:t>E</a:t>
            </a:r>
            <a:r>
              <a:rPr lang="en" sz="1600">
                <a:solidFill>
                  <a:schemeClr val="dk1"/>
                </a:solidFill>
              </a:rPr>
              <a:t>)</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V</a:t>
            </a:r>
            <a:r>
              <a:rPr lang="en" sz="1600" baseline="-25000">
                <a:solidFill>
                  <a:schemeClr val="dk1"/>
                </a:solidFill>
              </a:rPr>
              <a:t>E</a:t>
            </a:r>
            <a:r>
              <a:rPr lang="en" sz="1600">
                <a:solidFill>
                  <a:schemeClr val="dk1"/>
                </a:solidFill>
              </a:rPr>
              <a:t> = V</a:t>
            </a:r>
            <a:r>
              <a:rPr lang="en" sz="1600" baseline="-25000">
                <a:solidFill>
                  <a:schemeClr val="dk1"/>
                </a:solidFill>
              </a:rPr>
              <a:t>4,act </a:t>
            </a:r>
            <a:r>
              <a:rPr lang="en" sz="1600">
                <a:solidFill>
                  <a:schemeClr val="dk1"/>
                </a:solidFill>
              </a:rPr>
              <a:t>- V</a:t>
            </a:r>
            <a:r>
              <a:rPr lang="en" sz="1600" baseline="-25000">
                <a:solidFill>
                  <a:schemeClr val="dk1"/>
                </a:solidFill>
              </a:rPr>
              <a:t>2,exp</a:t>
            </a:r>
            <a:endParaRPr sz="1600">
              <a:solidFill>
                <a:schemeClr val="dk1"/>
              </a:solidFill>
            </a:endParaRPr>
          </a:p>
        </p:txBody>
      </p:sp>
      <p:sp>
        <p:nvSpPr>
          <p:cNvPr id="920" name="Google Shape;920;p88"/>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921" name="Google Shape;921;p88"/>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76</a:t>
            </a:fld>
            <a:endParaRPr/>
          </a:p>
        </p:txBody>
      </p:sp>
      <p:pic>
        <p:nvPicPr>
          <p:cNvPr id="922" name="Google Shape;922;p88"/>
          <p:cNvPicPr preferRelativeResize="0"/>
          <p:nvPr/>
        </p:nvPicPr>
        <p:blipFill>
          <a:blip r:embed="rId3">
            <a:alphaModFix/>
          </a:blip>
          <a:stretch>
            <a:fillRect/>
          </a:stretch>
        </p:blipFill>
        <p:spPr>
          <a:xfrm>
            <a:off x="5420838" y="2736633"/>
            <a:ext cx="3061275" cy="1734205"/>
          </a:xfrm>
          <a:prstGeom prst="rect">
            <a:avLst/>
          </a:prstGeom>
          <a:noFill/>
          <a:ln>
            <a:noFill/>
          </a:ln>
        </p:spPr>
      </p:pic>
      <p:cxnSp>
        <p:nvCxnSpPr>
          <p:cNvPr id="923" name="Google Shape;923;p88"/>
          <p:cNvCxnSpPr/>
          <p:nvPr/>
        </p:nvCxnSpPr>
        <p:spPr>
          <a:xfrm>
            <a:off x="4572000" y="1117563"/>
            <a:ext cx="0" cy="3592800"/>
          </a:xfrm>
          <a:prstGeom prst="straightConnector1">
            <a:avLst/>
          </a:prstGeom>
          <a:noFill/>
          <a:ln w="19050" cap="flat" cmpd="sng">
            <a:solidFill>
              <a:schemeClr val="dk1"/>
            </a:solidFill>
            <a:prstDash val="solid"/>
            <a:round/>
            <a:headEnd type="none" w="med" len="med"/>
            <a:tailEnd type="none" w="med" len="med"/>
          </a:ln>
        </p:spPr>
      </p:cxnSp>
      <p:sp>
        <p:nvSpPr>
          <p:cNvPr id="924" name="Google Shape;924;p88"/>
          <p:cNvSpPr txBox="1">
            <a:spLocks noGrp="1"/>
          </p:cNvSpPr>
          <p:nvPr>
            <p:ph type="body" idx="2"/>
          </p:nvPr>
        </p:nvSpPr>
        <p:spPr>
          <a:xfrm>
            <a:off x="4805725" y="941525"/>
            <a:ext cx="4291500" cy="1962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 sz="1600">
                <a:solidFill>
                  <a:schemeClr val="dk1"/>
                </a:solidFill>
              </a:rPr>
              <a:t>Absolute Voltage Error Scaled Back up to Input Voltage Range (V</a:t>
            </a:r>
            <a:r>
              <a:rPr lang="en" sz="1600" baseline="-25000">
                <a:solidFill>
                  <a:schemeClr val="dk1"/>
                </a:solidFill>
              </a:rPr>
              <a:t>E,scaled</a:t>
            </a:r>
            <a:r>
              <a:rPr lang="en" sz="1600">
                <a:solidFill>
                  <a:schemeClr val="dk1"/>
                </a:solidFill>
              </a:rPr>
              <a:t>)</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V</a:t>
            </a:r>
            <a:r>
              <a:rPr lang="en" sz="1600" baseline="-25000">
                <a:solidFill>
                  <a:schemeClr val="dk1"/>
                </a:solidFill>
              </a:rPr>
              <a:t>E,scaled</a:t>
            </a:r>
            <a:r>
              <a:rPr lang="en" sz="1600">
                <a:solidFill>
                  <a:schemeClr val="dk1"/>
                </a:solidFill>
              </a:rPr>
              <a:t> = (R</a:t>
            </a:r>
            <a:r>
              <a:rPr lang="en" sz="1600" baseline="-25000">
                <a:solidFill>
                  <a:schemeClr val="dk1"/>
                </a:solidFill>
              </a:rPr>
              <a:t>1,exp</a:t>
            </a:r>
            <a:r>
              <a:rPr lang="en" sz="1600">
                <a:solidFill>
                  <a:schemeClr val="dk1"/>
                </a:solidFill>
              </a:rPr>
              <a:t> + R</a:t>
            </a:r>
            <a:r>
              <a:rPr lang="en" sz="1600" baseline="-25000">
                <a:solidFill>
                  <a:schemeClr val="dk1"/>
                </a:solidFill>
              </a:rPr>
              <a:t>2,exp</a:t>
            </a:r>
            <a:r>
              <a:rPr lang="en" sz="1600">
                <a:solidFill>
                  <a:schemeClr val="dk1"/>
                </a:solidFill>
              </a:rPr>
              <a:t>)*(V</a:t>
            </a:r>
            <a:r>
              <a:rPr lang="en" sz="1600" baseline="-25000">
                <a:solidFill>
                  <a:schemeClr val="dk1"/>
                </a:solidFill>
              </a:rPr>
              <a:t>E</a:t>
            </a:r>
            <a:r>
              <a:rPr lang="en" sz="1600">
                <a:solidFill>
                  <a:schemeClr val="dk1"/>
                </a:solidFill>
              </a:rPr>
              <a:t> / R</a:t>
            </a:r>
            <a:r>
              <a:rPr lang="en" sz="1600" baseline="-25000">
                <a:solidFill>
                  <a:schemeClr val="dk1"/>
                </a:solidFill>
              </a:rPr>
              <a:t>2,exp</a:t>
            </a:r>
            <a:r>
              <a:rPr lang="en" sz="1600">
                <a:solidFill>
                  <a:schemeClr val="dk1"/>
                </a:solidFill>
              </a:rPr>
              <a:t>)</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endParaRPr sz="1600" baseline="-25000">
              <a:solidFill>
                <a:schemeClr val="dk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89"/>
          <p:cNvSpPr txBox="1">
            <a:spLocks noGrp="1"/>
          </p:cNvSpPr>
          <p:nvPr>
            <p:ph type="title"/>
          </p:nvPr>
        </p:nvSpPr>
        <p:spPr>
          <a:xfrm>
            <a:off x="311700" y="261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PCB Isometric View &amp; Voltage Sensor Location</a:t>
            </a:r>
            <a:endParaRPr/>
          </a:p>
        </p:txBody>
      </p:sp>
      <p:pic>
        <p:nvPicPr>
          <p:cNvPr id="930" name="Google Shape;930;p89"/>
          <p:cNvPicPr preferRelativeResize="0"/>
          <p:nvPr/>
        </p:nvPicPr>
        <p:blipFill>
          <a:blip r:embed="rId3">
            <a:alphaModFix/>
          </a:blip>
          <a:stretch>
            <a:fillRect/>
          </a:stretch>
        </p:blipFill>
        <p:spPr>
          <a:xfrm>
            <a:off x="4268300" y="919050"/>
            <a:ext cx="4875700" cy="3721526"/>
          </a:xfrm>
          <a:prstGeom prst="rect">
            <a:avLst/>
          </a:prstGeom>
          <a:noFill/>
          <a:ln>
            <a:noFill/>
          </a:ln>
        </p:spPr>
      </p:pic>
      <p:sp>
        <p:nvSpPr>
          <p:cNvPr id="931" name="Google Shape;931;p89"/>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932" name="Google Shape;932;p89"/>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77</a:t>
            </a:fld>
            <a:endParaRPr/>
          </a:p>
        </p:txBody>
      </p:sp>
      <p:sp>
        <p:nvSpPr>
          <p:cNvPr id="933" name="Google Shape;933;p89"/>
          <p:cNvSpPr txBox="1"/>
          <p:nvPr/>
        </p:nvSpPr>
        <p:spPr>
          <a:xfrm>
            <a:off x="1332700" y="4179650"/>
            <a:ext cx="1450800" cy="6156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t>External Battery Voltage Sensor</a:t>
            </a:r>
            <a:endParaRPr/>
          </a:p>
        </p:txBody>
      </p:sp>
      <p:sp>
        <p:nvSpPr>
          <p:cNvPr id="934" name="Google Shape;934;p89"/>
          <p:cNvSpPr txBox="1"/>
          <p:nvPr/>
        </p:nvSpPr>
        <p:spPr>
          <a:xfrm>
            <a:off x="1546200" y="834225"/>
            <a:ext cx="1450800" cy="8313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t>8S3P Customer Battery Voltage Sensor</a:t>
            </a:r>
            <a:endParaRPr/>
          </a:p>
        </p:txBody>
      </p:sp>
      <p:pic>
        <p:nvPicPr>
          <p:cNvPr id="935" name="Google Shape;935;p89"/>
          <p:cNvPicPr preferRelativeResize="0"/>
          <p:nvPr/>
        </p:nvPicPr>
        <p:blipFill>
          <a:blip r:embed="rId4">
            <a:alphaModFix/>
          </a:blip>
          <a:stretch>
            <a:fillRect/>
          </a:stretch>
        </p:blipFill>
        <p:spPr>
          <a:xfrm>
            <a:off x="396150" y="1716563"/>
            <a:ext cx="3566700" cy="2371939"/>
          </a:xfrm>
          <a:prstGeom prst="rect">
            <a:avLst/>
          </a:prstGeom>
          <a:noFill/>
          <a:ln>
            <a:noFill/>
          </a:ln>
        </p:spPr>
      </p:pic>
      <p:sp>
        <p:nvSpPr>
          <p:cNvPr id="936" name="Google Shape;936;p89"/>
          <p:cNvSpPr/>
          <p:nvPr/>
        </p:nvSpPr>
        <p:spPr>
          <a:xfrm>
            <a:off x="468300" y="1750325"/>
            <a:ext cx="953100" cy="11400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9"/>
          <p:cNvSpPr/>
          <p:nvPr/>
        </p:nvSpPr>
        <p:spPr>
          <a:xfrm>
            <a:off x="468300" y="2909525"/>
            <a:ext cx="953100" cy="10749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38" name="Google Shape;938;p89"/>
          <p:cNvCxnSpPr>
            <a:stCxn id="936" idx="0"/>
            <a:endCxn id="934" idx="1"/>
          </p:cNvCxnSpPr>
          <p:nvPr/>
        </p:nvCxnSpPr>
        <p:spPr>
          <a:xfrm rot="10800000" flipH="1">
            <a:off x="944850" y="1249925"/>
            <a:ext cx="601500" cy="500400"/>
          </a:xfrm>
          <a:prstGeom prst="straightConnector1">
            <a:avLst/>
          </a:prstGeom>
          <a:noFill/>
          <a:ln w="19050" cap="flat" cmpd="sng">
            <a:solidFill>
              <a:srgbClr val="0000FF"/>
            </a:solidFill>
            <a:prstDash val="solid"/>
            <a:round/>
            <a:headEnd type="none" w="med" len="med"/>
            <a:tailEnd type="none" w="med" len="med"/>
          </a:ln>
        </p:spPr>
      </p:cxnSp>
      <p:cxnSp>
        <p:nvCxnSpPr>
          <p:cNvPr id="939" name="Google Shape;939;p89"/>
          <p:cNvCxnSpPr>
            <a:stCxn id="937" idx="2"/>
            <a:endCxn id="933" idx="1"/>
          </p:cNvCxnSpPr>
          <p:nvPr/>
        </p:nvCxnSpPr>
        <p:spPr>
          <a:xfrm>
            <a:off x="944850" y="3984425"/>
            <a:ext cx="387900" cy="503100"/>
          </a:xfrm>
          <a:prstGeom prst="straightConnector1">
            <a:avLst/>
          </a:prstGeom>
          <a:noFill/>
          <a:ln w="19050" cap="flat" cmpd="sng">
            <a:solidFill>
              <a:srgbClr val="FF0000"/>
            </a:solidFill>
            <a:prstDash val="solid"/>
            <a:round/>
            <a:headEnd type="none" w="med" len="med"/>
            <a:tailEnd type="none" w="med" len="med"/>
          </a:ln>
        </p:spPr>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90"/>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Electronics/Hardware Bill of Materials</a:t>
            </a:r>
            <a:endParaRPr/>
          </a:p>
        </p:txBody>
      </p:sp>
      <p:graphicFrame>
        <p:nvGraphicFramePr>
          <p:cNvPr id="945" name="Google Shape;945;p90"/>
          <p:cNvGraphicFramePr/>
          <p:nvPr/>
        </p:nvGraphicFramePr>
        <p:xfrm>
          <a:off x="478363" y="499400"/>
          <a:ext cx="7904950" cy="4422386"/>
        </p:xfrm>
        <a:graphic>
          <a:graphicData uri="http://schemas.openxmlformats.org/drawingml/2006/table">
            <a:tbl>
              <a:tblPr>
                <a:noFill/>
                <a:tableStyleId>{543D7239-3DDF-41B7-8C53-F2D600C7B973}</a:tableStyleId>
              </a:tblPr>
              <a:tblGrid>
                <a:gridCol w="2285700">
                  <a:extLst>
                    <a:ext uri="{9D8B030D-6E8A-4147-A177-3AD203B41FA5}">
                      <a16:colId xmlns:a16="http://schemas.microsoft.com/office/drawing/2014/main" val="20000"/>
                    </a:ext>
                  </a:extLst>
                </a:gridCol>
                <a:gridCol w="2490875">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gridCol w="1693275">
                  <a:extLst>
                    <a:ext uri="{9D8B030D-6E8A-4147-A177-3AD203B41FA5}">
                      <a16:colId xmlns:a16="http://schemas.microsoft.com/office/drawing/2014/main" val="20003"/>
                    </a:ext>
                  </a:extLst>
                </a:gridCol>
              </a:tblGrid>
              <a:tr h="310875">
                <a:tc>
                  <a:txBody>
                    <a:bodyPr/>
                    <a:lstStyle/>
                    <a:p>
                      <a:pPr marL="0" lvl="0" indent="0" algn="ctr" rtl="0">
                        <a:lnSpc>
                          <a:spcPct val="70000"/>
                        </a:lnSpc>
                        <a:spcBef>
                          <a:spcPts val="0"/>
                        </a:spcBef>
                        <a:spcAft>
                          <a:spcPts val="0"/>
                        </a:spcAft>
                        <a:buNone/>
                      </a:pPr>
                      <a:r>
                        <a:rPr lang="en" sz="1200"/>
                        <a:t>Component</a:t>
                      </a:r>
                      <a:endParaRPr sz="1200"/>
                    </a:p>
                  </a:txBody>
                  <a:tcPr marL="91425" marR="91425" marT="91425" marB="91425">
                    <a:solidFill>
                      <a:schemeClr val="lt2"/>
                    </a:solidFill>
                  </a:tcPr>
                </a:tc>
                <a:tc>
                  <a:txBody>
                    <a:bodyPr/>
                    <a:lstStyle/>
                    <a:p>
                      <a:pPr marL="0" lvl="0" indent="0" algn="ctr" rtl="0">
                        <a:lnSpc>
                          <a:spcPct val="70000"/>
                        </a:lnSpc>
                        <a:spcBef>
                          <a:spcPts val="0"/>
                        </a:spcBef>
                        <a:spcAft>
                          <a:spcPts val="0"/>
                        </a:spcAft>
                        <a:buNone/>
                      </a:pPr>
                      <a:r>
                        <a:rPr lang="en" sz="1200"/>
                        <a:t>Product</a:t>
                      </a:r>
                      <a:endParaRPr sz="1200"/>
                    </a:p>
                  </a:txBody>
                  <a:tcPr marL="91425" marR="91425" marT="91425" marB="91425">
                    <a:solidFill>
                      <a:schemeClr val="lt2"/>
                    </a:solidFill>
                  </a:tcPr>
                </a:tc>
                <a:tc>
                  <a:txBody>
                    <a:bodyPr/>
                    <a:lstStyle/>
                    <a:p>
                      <a:pPr marL="0" lvl="0" indent="0" algn="ctr" rtl="0">
                        <a:lnSpc>
                          <a:spcPct val="70000"/>
                        </a:lnSpc>
                        <a:spcBef>
                          <a:spcPts val="0"/>
                        </a:spcBef>
                        <a:spcAft>
                          <a:spcPts val="0"/>
                        </a:spcAft>
                        <a:buNone/>
                      </a:pPr>
                      <a:r>
                        <a:rPr lang="en" sz="1200"/>
                        <a:t>Source</a:t>
                      </a:r>
                      <a:endParaRPr sz="1200"/>
                    </a:p>
                  </a:txBody>
                  <a:tcPr marL="91425" marR="91425" marT="91425" marB="91425">
                    <a:solidFill>
                      <a:schemeClr val="lt2"/>
                    </a:solidFill>
                  </a:tcPr>
                </a:tc>
                <a:tc>
                  <a:txBody>
                    <a:bodyPr/>
                    <a:lstStyle/>
                    <a:p>
                      <a:pPr marL="0" lvl="0" indent="0" algn="ctr" rtl="0">
                        <a:lnSpc>
                          <a:spcPct val="70000"/>
                        </a:lnSpc>
                        <a:spcBef>
                          <a:spcPts val="0"/>
                        </a:spcBef>
                        <a:spcAft>
                          <a:spcPts val="0"/>
                        </a:spcAft>
                        <a:buNone/>
                      </a:pPr>
                      <a:r>
                        <a:rPr lang="en" sz="1200"/>
                        <a:t>Price/Unit [$]</a:t>
                      </a:r>
                      <a:endParaRPr sz="1200"/>
                    </a:p>
                  </a:txBody>
                  <a:tcPr marL="91425" marR="91425" marT="91425" marB="91425">
                    <a:solidFill>
                      <a:schemeClr val="lt2"/>
                    </a:solidFill>
                  </a:tcPr>
                </a:tc>
                <a:extLst>
                  <a:ext uri="{0D108BD9-81ED-4DB2-BD59-A6C34878D82A}">
                    <a16:rowId xmlns:a16="http://schemas.microsoft.com/office/drawing/2014/main" val="10000"/>
                  </a:ext>
                </a:extLst>
              </a:tr>
              <a:tr h="310875">
                <a:tc>
                  <a:txBody>
                    <a:bodyPr/>
                    <a:lstStyle/>
                    <a:p>
                      <a:pPr marL="0" lvl="0" indent="0" algn="ctr" rtl="0">
                        <a:lnSpc>
                          <a:spcPct val="70000"/>
                        </a:lnSpc>
                        <a:spcBef>
                          <a:spcPts val="0"/>
                        </a:spcBef>
                        <a:spcAft>
                          <a:spcPts val="0"/>
                        </a:spcAft>
                        <a:buNone/>
                      </a:pPr>
                      <a:r>
                        <a:rPr lang="en" sz="1200"/>
                        <a:t>Op Amp</a:t>
                      </a:r>
                      <a:r>
                        <a:rPr lang="en" sz="1200" baseline="30000"/>
                        <a:t>[14]</a:t>
                      </a:r>
                      <a:endParaRPr sz="1200" baseline="30000"/>
                    </a:p>
                  </a:txBody>
                  <a:tcPr marL="91425" marR="91425" marT="91425" marB="91425"/>
                </a:tc>
                <a:tc>
                  <a:txBody>
                    <a:bodyPr/>
                    <a:lstStyle/>
                    <a:p>
                      <a:pPr marL="0" lvl="0" indent="0" algn="ctr" rtl="0">
                        <a:lnSpc>
                          <a:spcPct val="70000"/>
                        </a:lnSpc>
                        <a:spcBef>
                          <a:spcPts val="0"/>
                        </a:spcBef>
                        <a:spcAft>
                          <a:spcPts val="0"/>
                        </a:spcAft>
                        <a:buNone/>
                      </a:pPr>
                      <a:r>
                        <a:rPr lang="en" sz="1200"/>
                        <a:t>LTC2063</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Mouser</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2.92</a:t>
                      </a:r>
                      <a:endParaRPr sz="1200"/>
                    </a:p>
                  </a:txBody>
                  <a:tcPr marL="91425" marR="91425" marT="91425" marB="91425"/>
                </a:tc>
                <a:extLst>
                  <a:ext uri="{0D108BD9-81ED-4DB2-BD59-A6C34878D82A}">
                    <a16:rowId xmlns:a16="http://schemas.microsoft.com/office/drawing/2014/main" val="10001"/>
                  </a:ext>
                </a:extLst>
              </a:tr>
              <a:tr h="310875">
                <a:tc>
                  <a:txBody>
                    <a:bodyPr/>
                    <a:lstStyle/>
                    <a:p>
                      <a:pPr marL="0" lvl="0" indent="0" algn="ctr" rtl="0">
                        <a:lnSpc>
                          <a:spcPct val="70000"/>
                        </a:lnSpc>
                        <a:spcBef>
                          <a:spcPts val="0"/>
                        </a:spcBef>
                        <a:spcAft>
                          <a:spcPts val="0"/>
                        </a:spcAft>
                        <a:buNone/>
                      </a:pPr>
                      <a:r>
                        <a:rPr lang="en" sz="1200"/>
                        <a:t>N-ch MOSFET</a:t>
                      </a:r>
                      <a:r>
                        <a:rPr lang="en" sz="1200" baseline="30000"/>
                        <a:t>[15]</a:t>
                      </a:r>
                      <a:endParaRPr sz="1200" baseline="30000"/>
                    </a:p>
                  </a:txBody>
                  <a:tcPr marL="91425" marR="91425" marT="91425" marB="91425"/>
                </a:tc>
                <a:tc>
                  <a:txBody>
                    <a:bodyPr/>
                    <a:lstStyle/>
                    <a:p>
                      <a:pPr marL="0" lvl="0" indent="0" algn="ctr" rtl="0">
                        <a:lnSpc>
                          <a:spcPct val="70000"/>
                        </a:lnSpc>
                        <a:spcBef>
                          <a:spcPts val="2400"/>
                        </a:spcBef>
                        <a:spcAft>
                          <a:spcPts val="600"/>
                        </a:spcAft>
                        <a:buNone/>
                      </a:pPr>
                      <a:r>
                        <a:rPr lang="en" sz="1200">
                          <a:solidFill>
                            <a:schemeClr val="dk1"/>
                          </a:solidFill>
                        </a:rPr>
                        <a:t>FDV303N</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LCSC</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0.43</a:t>
                      </a:r>
                      <a:endParaRPr sz="1200"/>
                    </a:p>
                  </a:txBody>
                  <a:tcPr marL="91425" marR="91425" marT="91425" marB="91425"/>
                </a:tc>
                <a:extLst>
                  <a:ext uri="{0D108BD9-81ED-4DB2-BD59-A6C34878D82A}">
                    <a16:rowId xmlns:a16="http://schemas.microsoft.com/office/drawing/2014/main" val="10002"/>
                  </a:ext>
                </a:extLst>
              </a:tr>
              <a:tr h="310875">
                <a:tc>
                  <a:txBody>
                    <a:bodyPr/>
                    <a:lstStyle/>
                    <a:p>
                      <a:pPr marL="0" lvl="0" indent="0" algn="ctr" rtl="0">
                        <a:lnSpc>
                          <a:spcPct val="70000"/>
                        </a:lnSpc>
                        <a:spcBef>
                          <a:spcPts val="0"/>
                        </a:spcBef>
                        <a:spcAft>
                          <a:spcPts val="0"/>
                        </a:spcAft>
                        <a:buNone/>
                      </a:pPr>
                      <a:r>
                        <a:rPr lang="en" sz="1200"/>
                        <a:t>Temp Sensor</a:t>
                      </a:r>
                      <a:r>
                        <a:rPr lang="en" sz="1200" baseline="30000"/>
                        <a:t>[4]</a:t>
                      </a:r>
                      <a:endParaRPr sz="1200" baseline="30000"/>
                    </a:p>
                  </a:txBody>
                  <a:tcPr marL="91425" marR="91425" marT="91425" marB="91425"/>
                </a:tc>
                <a:tc>
                  <a:txBody>
                    <a:bodyPr/>
                    <a:lstStyle/>
                    <a:p>
                      <a:pPr marL="0" lvl="0" indent="0" algn="ctr" rtl="0">
                        <a:lnSpc>
                          <a:spcPct val="70000"/>
                        </a:lnSpc>
                        <a:spcBef>
                          <a:spcPts val="0"/>
                        </a:spcBef>
                        <a:spcAft>
                          <a:spcPts val="0"/>
                        </a:spcAft>
                        <a:buNone/>
                      </a:pPr>
                      <a:r>
                        <a:rPr lang="en" sz="1200"/>
                        <a:t>SMT172</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Newark/Ebay</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3.79</a:t>
                      </a:r>
                      <a:endParaRPr sz="1200"/>
                    </a:p>
                  </a:txBody>
                  <a:tcPr marL="91425" marR="91425" marT="91425" marB="91425"/>
                </a:tc>
                <a:extLst>
                  <a:ext uri="{0D108BD9-81ED-4DB2-BD59-A6C34878D82A}">
                    <a16:rowId xmlns:a16="http://schemas.microsoft.com/office/drawing/2014/main" val="10003"/>
                  </a:ext>
                </a:extLst>
              </a:tr>
              <a:tr h="345625">
                <a:tc>
                  <a:txBody>
                    <a:bodyPr/>
                    <a:lstStyle/>
                    <a:p>
                      <a:pPr marL="0" lvl="0" indent="0" algn="ctr" rtl="0">
                        <a:lnSpc>
                          <a:spcPct val="70000"/>
                        </a:lnSpc>
                        <a:spcBef>
                          <a:spcPts val="0"/>
                        </a:spcBef>
                        <a:spcAft>
                          <a:spcPts val="0"/>
                        </a:spcAft>
                        <a:buNone/>
                      </a:pPr>
                      <a:r>
                        <a:rPr lang="en" sz="1200"/>
                        <a:t>1M Resistor</a:t>
                      </a:r>
                      <a:r>
                        <a:rPr lang="en" sz="1200" baseline="30000"/>
                        <a:t>[13]</a:t>
                      </a:r>
                      <a:endParaRPr sz="1200" baseline="30000"/>
                    </a:p>
                  </a:txBody>
                  <a:tcPr marL="91425" marR="91425" marT="91425" marB="91425"/>
                </a:tc>
                <a:tc>
                  <a:txBody>
                    <a:bodyPr/>
                    <a:lstStyle/>
                    <a:p>
                      <a:pPr marL="0" lvl="0" indent="0" algn="ctr" rtl="0">
                        <a:lnSpc>
                          <a:spcPct val="70000"/>
                        </a:lnSpc>
                        <a:spcBef>
                          <a:spcPts val="2400"/>
                        </a:spcBef>
                        <a:spcAft>
                          <a:spcPts val="600"/>
                        </a:spcAft>
                        <a:buNone/>
                      </a:pPr>
                      <a:r>
                        <a:rPr lang="en" sz="1200">
                          <a:solidFill>
                            <a:schemeClr val="dk1"/>
                          </a:solidFill>
                        </a:rPr>
                        <a:t>MCS0402MD1004BE000</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Digikey</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0.51</a:t>
                      </a:r>
                      <a:endParaRPr sz="1200"/>
                    </a:p>
                  </a:txBody>
                  <a:tcPr marL="91425" marR="91425" marT="91425" marB="91425"/>
                </a:tc>
                <a:extLst>
                  <a:ext uri="{0D108BD9-81ED-4DB2-BD59-A6C34878D82A}">
                    <a16:rowId xmlns:a16="http://schemas.microsoft.com/office/drawing/2014/main" val="10004"/>
                  </a:ext>
                </a:extLst>
              </a:tr>
              <a:tr h="310875">
                <a:tc>
                  <a:txBody>
                    <a:bodyPr/>
                    <a:lstStyle/>
                    <a:p>
                      <a:pPr marL="0" lvl="0" indent="0" algn="ctr" rtl="0">
                        <a:lnSpc>
                          <a:spcPct val="70000"/>
                        </a:lnSpc>
                        <a:spcBef>
                          <a:spcPts val="0"/>
                        </a:spcBef>
                        <a:spcAft>
                          <a:spcPts val="0"/>
                        </a:spcAft>
                        <a:buNone/>
                      </a:pPr>
                      <a:r>
                        <a:rPr lang="en" sz="1200"/>
                        <a:t>118k Resistor</a:t>
                      </a:r>
                      <a:r>
                        <a:rPr lang="en" sz="1200" baseline="30000"/>
                        <a:t>[17]</a:t>
                      </a:r>
                      <a:endParaRPr sz="1200" baseline="30000"/>
                    </a:p>
                  </a:txBody>
                  <a:tcPr marL="91425" marR="91425" marT="91425" marB="91425"/>
                </a:tc>
                <a:tc>
                  <a:txBody>
                    <a:bodyPr/>
                    <a:lstStyle/>
                    <a:p>
                      <a:pPr marL="0" lvl="0" indent="0" algn="ctr" rtl="0">
                        <a:lnSpc>
                          <a:spcPct val="70000"/>
                        </a:lnSpc>
                        <a:spcBef>
                          <a:spcPts val="2400"/>
                        </a:spcBef>
                        <a:spcAft>
                          <a:spcPts val="600"/>
                        </a:spcAft>
                        <a:buNone/>
                      </a:pPr>
                      <a:r>
                        <a:rPr lang="en" sz="1200">
                          <a:solidFill>
                            <a:schemeClr val="dk1"/>
                          </a:solidFill>
                        </a:rPr>
                        <a:t>RP73PF1E118KBTD</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Digikey</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0.59</a:t>
                      </a:r>
                      <a:endParaRPr sz="1200"/>
                    </a:p>
                  </a:txBody>
                  <a:tcPr marL="91425" marR="91425" marT="91425" marB="91425"/>
                </a:tc>
                <a:extLst>
                  <a:ext uri="{0D108BD9-81ED-4DB2-BD59-A6C34878D82A}">
                    <a16:rowId xmlns:a16="http://schemas.microsoft.com/office/drawing/2014/main" val="10005"/>
                  </a:ext>
                </a:extLst>
              </a:tr>
              <a:tr h="310875">
                <a:tc>
                  <a:txBody>
                    <a:bodyPr/>
                    <a:lstStyle/>
                    <a:p>
                      <a:pPr marL="0" lvl="0" indent="0" algn="ctr" rtl="0">
                        <a:lnSpc>
                          <a:spcPct val="70000"/>
                        </a:lnSpc>
                        <a:spcBef>
                          <a:spcPts val="0"/>
                        </a:spcBef>
                        <a:spcAft>
                          <a:spcPts val="0"/>
                        </a:spcAft>
                        <a:buNone/>
                      </a:pPr>
                      <a:r>
                        <a:rPr lang="en" sz="1200"/>
                        <a:t>3k Resistor</a:t>
                      </a:r>
                      <a:r>
                        <a:rPr lang="en" sz="1200" baseline="30000"/>
                        <a:t>[1]</a:t>
                      </a:r>
                      <a:endParaRPr sz="1200" baseline="30000"/>
                    </a:p>
                  </a:txBody>
                  <a:tcPr marL="91425" marR="91425" marT="91425" marB="91425"/>
                </a:tc>
                <a:tc>
                  <a:txBody>
                    <a:bodyPr/>
                    <a:lstStyle/>
                    <a:p>
                      <a:pPr marL="0" lvl="0" indent="0" algn="ctr" rtl="0">
                        <a:lnSpc>
                          <a:spcPct val="70000"/>
                        </a:lnSpc>
                        <a:spcBef>
                          <a:spcPts val="2400"/>
                        </a:spcBef>
                        <a:spcAft>
                          <a:spcPts val="600"/>
                        </a:spcAft>
                        <a:buNone/>
                      </a:pPr>
                      <a:r>
                        <a:rPr lang="en" sz="1200">
                          <a:solidFill>
                            <a:schemeClr val="dk1"/>
                          </a:solidFill>
                        </a:rPr>
                        <a:t>ERA-3AEB302V</a:t>
                      </a:r>
                      <a:endParaRPr sz="1200">
                        <a:solidFill>
                          <a:schemeClr val="dk1"/>
                        </a:solidFill>
                      </a:endParaRPr>
                    </a:p>
                  </a:txBody>
                  <a:tcPr marL="91425" marR="91425" marT="91425" marB="91425"/>
                </a:tc>
                <a:tc>
                  <a:txBody>
                    <a:bodyPr/>
                    <a:lstStyle/>
                    <a:p>
                      <a:pPr marL="0" lvl="0" indent="0" algn="ctr" rtl="0">
                        <a:lnSpc>
                          <a:spcPct val="70000"/>
                        </a:lnSpc>
                        <a:spcBef>
                          <a:spcPts val="0"/>
                        </a:spcBef>
                        <a:spcAft>
                          <a:spcPts val="0"/>
                        </a:spcAft>
                        <a:buNone/>
                      </a:pPr>
                      <a:r>
                        <a:rPr lang="en" sz="1200"/>
                        <a:t>Mouser</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0.34</a:t>
                      </a:r>
                      <a:endParaRPr sz="1200"/>
                    </a:p>
                  </a:txBody>
                  <a:tcPr marL="91425" marR="91425" marT="91425" marB="91425"/>
                </a:tc>
                <a:extLst>
                  <a:ext uri="{0D108BD9-81ED-4DB2-BD59-A6C34878D82A}">
                    <a16:rowId xmlns:a16="http://schemas.microsoft.com/office/drawing/2014/main" val="10006"/>
                  </a:ext>
                </a:extLst>
              </a:tr>
              <a:tr h="310875">
                <a:tc>
                  <a:txBody>
                    <a:bodyPr/>
                    <a:lstStyle/>
                    <a:p>
                      <a:pPr marL="0" lvl="0" indent="0" algn="ctr" rtl="0">
                        <a:lnSpc>
                          <a:spcPct val="70000"/>
                        </a:lnSpc>
                        <a:spcBef>
                          <a:spcPts val="0"/>
                        </a:spcBef>
                        <a:spcAft>
                          <a:spcPts val="0"/>
                        </a:spcAft>
                        <a:buNone/>
                      </a:pPr>
                      <a:r>
                        <a:rPr lang="en" sz="1200"/>
                        <a:t>11k Resistor</a:t>
                      </a:r>
                      <a:r>
                        <a:rPr lang="en" sz="1200" baseline="30000"/>
                        <a:t>[2]</a:t>
                      </a:r>
                      <a:endParaRPr sz="1200" baseline="30000"/>
                    </a:p>
                  </a:txBody>
                  <a:tcPr marL="91425" marR="91425" marT="91425" marB="91425"/>
                </a:tc>
                <a:tc>
                  <a:txBody>
                    <a:bodyPr/>
                    <a:lstStyle/>
                    <a:p>
                      <a:pPr marL="0" lvl="0" indent="0" algn="ctr" rtl="0">
                        <a:lnSpc>
                          <a:spcPct val="70000"/>
                        </a:lnSpc>
                        <a:spcBef>
                          <a:spcPts val="2400"/>
                        </a:spcBef>
                        <a:spcAft>
                          <a:spcPts val="600"/>
                        </a:spcAft>
                        <a:buNone/>
                      </a:pPr>
                      <a:r>
                        <a:rPr lang="en" sz="1200">
                          <a:solidFill>
                            <a:schemeClr val="dk1"/>
                          </a:solidFill>
                        </a:rPr>
                        <a:t>ERA3AEB113V</a:t>
                      </a:r>
                      <a:endParaRPr sz="1200">
                        <a:solidFill>
                          <a:schemeClr val="dk1"/>
                        </a:solidFill>
                      </a:endParaRPr>
                    </a:p>
                  </a:txBody>
                  <a:tcPr marL="91425" marR="91425" marT="91425" marB="91425"/>
                </a:tc>
                <a:tc>
                  <a:txBody>
                    <a:bodyPr/>
                    <a:lstStyle/>
                    <a:p>
                      <a:pPr marL="0" lvl="0" indent="0" algn="ctr" rtl="0">
                        <a:lnSpc>
                          <a:spcPct val="70000"/>
                        </a:lnSpc>
                        <a:spcBef>
                          <a:spcPts val="0"/>
                        </a:spcBef>
                        <a:spcAft>
                          <a:spcPts val="0"/>
                        </a:spcAft>
                        <a:buNone/>
                      </a:pPr>
                      <a:r>
                        <a:rPr lang="en" sz="1200"/>
                        <a:t>Newark</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0.33</a:t>
                      </a:r>
                      <a:endParaRPr sz="1200"/>
                    </a:p>
                  </a:txBody>
                  <a:tcPr marL="91425" marR="91425" marT="91425" marB="91425"/>
                </a:tc>
                <a:extLst>
                  <a:ext uri="{0D108BD9-81ED-4DB2-BD59-A6C34878D82A}">
                    <a16:rowId xmlns:a16="http://schemas.microsoft.com/office/drawing/2014/main" val="10007"/>
                  </a:ext>
                </a:extLst>
              </a:tr>
              <a:tr h="310875">
                <a:tc>
                  <a:txBody>
                    <a:bodyPr/>
                    <a:lstStyle/>
                    <a:p>
                      <a:pPr marL="0" lvl="0" indent="0" algn="ctr" rtl="0">
                        <a:lnSpc>
                          <a:spcPct val="70000"/>
                        </a:lnSpc>
                        <a:spcBef>
                          <a:spcPts val="0"/>
                        </a:spcBef>
                        <a:spcAft>
                          <a:spcPts val="0"/>
                        </a:spcAft>
                        <a:buNone/>
                      </a:pPr>
                      <a:r>
                        <a:rPr lang="en" sz="1200"/>
                        <a:t>Power Converter</a:t>
                      </a:r>
                      <a:r>
                        <a:rPr lang="en" sz="1200" baseline="30000"/>
                        <a:t>[21]</a:t>
                      </a:r>
                      <a:endParaRPr sz="1200" baseline="30000"/>
                    </a:p>
                  </a:txBody>
                  <a:tcPr marL="91425" marR="91425" marT="91425" marB="91425"/>
                </a:tc>
                <a:tc>
                  <a:txBody>
                    <a:bodyPr/>
                    <a:lstStyle/>
                    <a:p>
                      <a:pPr marL="0" lvl="0" indent="0" algn="ctr" rtl="0">
                        <a:lnSpc>
                          <a:spcPct val="70000"/>
                        </a:lnSpc>
                        <a:spcBef>
                          <a:spcPts val="0"/>
                        </a:spcBef>
                        <a:spcAft>
                          <a:spcPts val="0"/>
                        </a:spcAft>
                        <a:buNone/>
                      </a:pPr>
                      <a:r>
                        <a:rPr lang="en" sz="1200"/>
                        <a:t>MiniBoost 5v</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Adafruit</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2.95</a:t>
                      </a:r>
                      <a:endParaRPr sz="1200"/>
                    </a:p>
                  </a:txBody>
                  <a:tcPr marL="91425" marR="91425" marT="91425" marB="91425"/>
                </a:tc>
                <a:extLst>
                  <a:ext uri="{0D108BD9-81ED-4DB2-BD59-A6C34878D82A}">
                    <a16:rowId xmlns:a16="http://schemas.microsoft.com/office/drawing/2014/main" val="10008"/>
                  </a:ext>
                </a:extLst>
              </a:tr>
              <a:tr h="310875">
                <a:tc>
                  <a:txBody>
                    <a:bodyPr/>
                    <a:lstStyle/>
                    <a:p>
                      <a:pPr marL="0" lvl="0" indent="0" algn="ctr" rtl="0">
                        <a:lnSpc>
                          <a:spcPct val="70000"/>
                        </a:lnSpc>
                        <a:spcBef>
                          <a:spcPts val="0"/>
                        </a:spcBef>
                        <a:spcAft>
                          <a:spcPts val="0"/>
                        </a:spcAft>
                        <a:buNone/>
                      </a:pPr>
                      <a:r>
                        <a:rPr lang="en" sz="1200"/>
                        <a:t>Battery Switch</a:t>
                      </a:r>
                      <a:r>
                        <a:rPr lang="en" sz="1200" baseline="30000"/>
                        <a:t>[16]</a:t>
                      </a:r>
                      <a:endParaRPr sz="1200" baseline="30000"/>
                    </a:p>
                  </a:txBody>
                  <a:tcPr marL="91425" marR="91425" marT="91425" marB="91425"/>
                </a:tc>
                <a:tc>
                  <a:txBody>
                    <a:bodyPr/>
                    <a:lstStyle/>
                    <a:p>
                      <a:pPr marL="0" lvl="0" indent="0" algn="ctr" rtl="0">
                        <a:lnSpc>
                          <a:spcPct val="70000"/>
                        </a:lnSpc>
                        <a:spcBef>
                          <a:spcPts val="0"/>
                        </a:spcBef>
                        <a:spcAft>
                          <a:spcPts val="0"/>
                        </a:spcAft>
                        <a:buNone/>
                      </a:pPr>
                      <a:r>
                        <a:rPr lang="en" sz="1200"/>
                        <a:t>MAX4544</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Digikey</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2.89</a:t>
                      </a:r>
                      <a:endParaRPr sz="1200"/>
                    </a:p>
                  </a:txBody>
                  <a:tcPr marL="91425" marR="91425" marT="91425" marB="91425"/>
                </a:tc>
                <a:extLst>
                  <a:ext uri="{0D108BD9-81ED-4DB2-BD59-A6C34878D82A}">
                    <a16:rowId xmlns:a16="http://schemas.microsoft.com/office/drawing/2014/main" val="10009"/>
                  </a:ext>
                </a:extLst>
              </a:tr>
              <a:tr h="310875">
                <a:tc>
                  <a:txBody>
                    <a:bodyPr/>
                    <a:lstStyle/>
                    <a:p>
                      <a:pPr marL="0" lvl="0" indent="0" algn="ctr" rtl="0">
                        <a:lnSpc>
                          <a:spcPct val="70000"/>
                        </a:lnSpc>
                        <a:spcBef>
                          <a:spcPts val="0"/>
                        </a:spcBef>
                        <a:spcAft>
                          <a:spcPts val="0"/>
                        </a:spcAft>
                        <a:buNone/>
                      </a:pPr>
                      <a:r>
                        <a:rPr lang="en" sz="1200"/>
                        <a:t>Battery Connector</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25-pin Dsub</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ABSL</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N/A</a:t>
                      </a:r>
                      <a:endParaRPr sz="1200"/>
                    </a:p>
                  </a:txBody>
                  <a:tcPr marL="91425" marR="91425" marT="91425" marB="91425"/>
                </a:tc>
                <a:extLst>
                  <a:ext uri="{0D108BD9-81ED-4DB2-BD59-A6C34878D82A}">
                    <a16:rowId xmlns:a16="http://schemas.microsoft.com/office/drawing/2014/main" val="10010"/>
                  </a:ext>
                </a:extLst>
              </a:tr>
              <a:tr h="310875">
                <a:tc>
                  <a:txBody>
                    <a:bodyPr/>
                    <a:lstStyle/>
                    <a:p>
                      <a:pPr marL="0" lvl="0" indent="0" algn="ctr" rtl="0">
                        <a:lnSpc>
                          <a:spcPct val="70000"/>
                        </a:lnSpc>
                        <a:spcBef>
                          <a:spcPts val="0"/>
                        </a:spcBef>
                        <a:spcAft>
                          <a:spcPts val="0"/>
                        </a:spcAft>
                        <a:buNone/>
                      </a:pPr>
                      <a:r>
                        <a:rPr lang="en" sz="1200"/>
                        <a:t>100nF Capacitor</a:t>
                      </a:r>
                      <a:r>
                        <a:rPr lang="en" sz="1200" baseline="30000"/>
                        <a:t>[19]</a:t>
                      </a:r>
                      <a:endParaRPr sz="1200" baseline="30000"/>
                    </a:p>
                  </a:txBody>
                  <a:tcPr marL="91425" marR="91425" marT="91425" marB="91425"/>
                </a:tc>
                <a:tc>
                  <a:txBody>
                    <a:bodyPr/>
                    <a:lstStyle/>
                    <a:p>
                      <a:pPr marL="0" lvl="0" indent="0" algn="ctr" rtl="0">
                        <a:lnSpc>
                          <a:spcPct val="70000"/>
                        </a:lnSpc>
                        <a:spcBef>
                          <a:spcPts val="0"/>
                        </a:spcBef>
                        <a:spcAft>
                          <a:spcPts val="0"/>
                        </a:spcAft>
                        <a:buNone/>
                      </a:pPr>
                      <a:r>
                        <a:rPr lang="en" sz="1200"/>
                        <a:t>CGA3E2X7R1H104K080AA</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Digikey</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0.10</a:t>
                      </a:r>
                      <a:endParaRPr sz="1200"/>
                    </a:p>
                  </a:txBody>
                  <a:tcPr marL="91425" marR="91425" marT="91425" marB="91425"/>
                </a:tc>
                <a:extLst>
                  <a:ext uri="{0D108BD9-81ED-4DB2-BD59-A6C34878D82A}">
                    <a16:rowId xmlns:a16="http://schemas.microsoft.com/office/drawing/2014/main" val="10011"/>
                  </a:ext>
                </a:extLst>
              </a:tr>
              <a:tr h="310875">
                <a:tc>
                  <a:txBody>
                    <a:bodyPr/>
                    <a:lstStyle/>
                    <a:p>
                      <a:pPr marL="0" lvl="0" indent="0" algn="ctr" rtl="0">
                        <a:lnSpc>
                          <a:spcPct val="70000"/>
                        </a:lnSpc>
                        <a:spcBef>
                          <a:spcPts val="0"/>
                        </a:spcBef>
                        <a:spcAft>
                          <a:spcPts val="0"/>
                        </a:spcAft>
                        <a:buNone/>
                      </a:pPr>
                      <a:r>
                        <a:rPr lang="en" sz="1200"/>
                        <a:t>10-pin Header</a:t>
                      </a:r>
                      <a:r>
                        <a:rPr lang="en" sz="1200" baseline="30000"/>
                        <a:t>[20]</a:t>
                      </a:r>
                      <a:endParaRPr sz="1200" baseline="30000"/>
                    </a:p>
                  </a:txBody>
                  <a:tcPr marL="91425" marR="91425" marT="91425" marB="91425"/>
                </a:tc>
                <a:tc>
                  <a:txBody>
                    <a:bodyPr/>
                    <a:lstStyle/>
                    <a:p>
                      <a:pPr marL="0" lvl="0" indent="0" algn="ctr" rtl="0">
                        <a:lnSpc>
                          <a:spcPct val="70000"/>
                        </a:lnSpc>
                        <a:spcBef>
                          <a:spcPts val="0"/>
                        </a:spcBef>
                        <a:spcAft>
                          <a:spcPts val="0"/>
                        </a:spcAft>
                        <a:buNone/>
                      </a:pPr>
                      <a:r>
                        <a:rPr lang="en" sz="1200"/>
                        <a:t>61301011821</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Mouser</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0.68</a:t>
                      </a:r>
                      <a:endParaRPr sz="1200"/>
                    </a:p>
                  </a:txBody>
                  <a:tcPr marL="91425" marR="91425" marT="91425" marB="91425"/>
                </a:tc>
                <a:extLst>
                  <a:ext uri="{0D108BD9-81ED-4DB2-BD59-A6C34878D82A}">
                    <a16:rowId xmlns:a16="http://schemas.microsoft.com/office/drawing/2014/main" val="10012"/>
                  </a:ext>
                </a:extLst>
              </a:tr>
              <a:tr h="213950">
                <a:tc>
                  <a:txBody>
                    <a:bodyPr/>
                    <a:lstStyle/>
                    <a:p>
                      <a:pPr marL="0" lvl="0" indent="0" algn="ctr" rtl="0">
                        <a:lnSpc>
                          <a:spcPct val="70000"/>
                        </a:lnSpc>
                        <a:spcBef>
                          <a:spcPts val="0"/>
                        </a:spcBef>
                        <a:spcAft>
                          <a:spcPts val="0"/>
                        </a:spcAft>
                        <a:buNone/>
                      </a:pPr>
                      <a:r>
                        <a:rPr lang="en" sz="1200"/>
                        <a:t>Power Supply Connector</a:t>
                      </a:r>
                      <a:r>
                        <a:rPr lang="en" sz="1200" baseline="30000"/>
                        <a:t>[23]</a:t>
                      </a:r>
                      <a:endParaRPr sz="1200" baseline="30000"/>
                    </a:p>
                  </a:txBody>
                  <a:tcPr marL="91425" marR="91425" marT="91425" marB="91425"/>
                </a:tc>
                <a:tc>
                  <a:txBody>
                    <a:bodyPr/>
                    <a:lstStyle/>
                    <a:p>
                      <a:pPr marL="0" lvl="0" indent="0" algn="ctr" rtl="0">
                        <a:lnSpc>
                          <a:spcPct val="70000"/>
                        </a:lnSpc>
                        <a:spcBef>
                          <a:spcPts val="0"/>
                        </a:spcBef>
                        <a:spcAft>
                          <a:spcPts val="0"/>
                        </a:spcAft>
                        <a:buNone/>
                      </a:pPr>
                      <a:r>
                        <a:rPr lang="en" sz="1200"/>
                        <a:t>JST PH2</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Sparkfun</a:t>
                      </a:r>
                      <a:endParaRPr sz="1200"/>
                    </a:p>
                  </a:txBody>
                  <a:tcPr marL="91425" marR="91425" marT="91425" marB="91425"/>
                </a:tc>
                <a:tc>
                  <a:txBody>
                    <a:bodyPr/>
                    <a:lstStyle/>
                    <a:p>
                      <a:pPr marL="0" lvl="0" indent="0" algn="ctr" rtl="0">
                        <a:lnSpc>
                          <a:spcPct val="70000"/>
                        </a:lnSpc>
                        <a:spcBef>
                          <a:spcPts val="0"/>
                        </a:spcBef>
                        <a:spcAft>
                          <a:spcPts val="0"/>
                        </a:spcAft>
                        <a:buNone/>
                      </a:pPr>
                      <a:r>
                        <a:rPr lang="en" sz="1200"/>
                        <a:t>0.95</a:t>
                      </a:r>
                      <a:endParaRPr sz="1200"/>
                    </a:p>
                  </a:txBody>
                  <a:tcPr marL="91425" marR="91425" marT="91425" marB="91425"/>
                </a:tc>
                <a:extLst>
                  <a:ext uri="{0D108BD9-81ED-4DB2-BD59-A6C34878D82A}">
                    <a16:rowId xmlns:a16="http://schemas.microsoft.com/office/drawing/2014/main" val="10013"/>
                  </a:ext>
                </a:extLst>
              </a:tr>
            </a:tbl>
          </a:graphicData>
        </a:graphic>
      </p:graphicFrame>
      <p:sp>
        <p:nvSpPr>
          <p:cNvPr id="946" name="Google Shape;946;p90"/>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947" name="Google Shape;947;p90"/>
          <p:cNvSpPr txBox="1">
            <a:spLocks noGrp="1"/>
          </p:cNvSpPr>
          <p:nvPr>
            <p:ph type="sldNum" idx="12"/>
          </p:nvPr>
        </p:nvSpPr>
        <p:spPr>
          <a:xfrm>
            <a:off x="8480733" y="48181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cxnSp>
        <p:nvCxnSpPr>
          <p:cNvPr id="952" name="Google Shape;952;p91"/>
          <p:cNvCxnSpPr/>
          <p:nvPr/>
        </p:nvCxnSpPr>
        <p:spPr>
          <a:xfrm>
            <a:off x="6367800" y="2110488"/>
            <a:ext cx="0" cy="585000"/>
          </a:xfrm>
          <a:prstGeom prst="straightConnector1">
            <a:avLst/>
          </a:prstGeom>
          <a:noFill/>
          <a:ln w="19050" cap="flat" cmpd="sng">
            <a:solidFill>
              <a:srgbClr val="FF0000"/>
            </a:solidFill>
            <a:prstDash val="solid"/>
            <a:round/>
            <a:headEnd type="none" w="med" len="med"/>
            <a:tailEnd type="none" w="med" len="med"/>
          </a:ln>
        </p:spPr>
      </p:cxnSp>
      <p:cxnSp>
        <p:nvCxnSpPr>
          <p:cNvPr id="953" name="Google Shape;953;p91"/>
          <p:cNvCxnSpPr/>
          <p:nvPr/>
        </p:nvCxnSpPr>
        <p:spPr>
          <a:xfrm>
            <a:off x="6326038" y="3455700"/>
            <a:ext cx="0" cy="585000"/>
          </a:xfrm>
          <a:prstGeom prst="straightConnector1">
            <a:avLst/>
          </a:prstGeom>
          <a:noFill/>
          <a:ln w="19050" cap="flat" cmpd="sng">
            <a:solidFill>
              <a:schemeClr val="accent1"/>
            </a:solidFill>
            <a:prstDash val="solid"/>
            <a:round/>
            <a:headEnd type="none" w="med" len="med"/>
            <a:tailEnd type="none" w="med" len="med"/>
          </a:ln>
        </p:spPr>
      </p:cxnSp>
      <p:cxnSp>
        <p:nvCxnSpPr>
          <p:cNvPr id="954" name="Google Shape;954;p91"/>
          <p:cNvCxnSpPr/>
          <p:nvPr/>
        </p:nvCxnSpPr>
        <p:spPr>
          <a:xfrm>
            <a:off x="5883575" y="3455700"/>
            <a:ext cx="0" cy="585000"/>
          </a:xfrm>
          <a:prstGeom prst="straightConnector1">
            <a:avLst/>
          </a:prstGeom>
          <a:noFill/>
          <a:ln w="19050" cap="flat" cmpd="sng">
            <a:solidFill>
              <a:srgbClr val="FF0000"/>
            </a:solidFill>
            <a:prstDash val="solid"/>
            <a:round/>
            <a:headEnd type="none" w="med" len="med"/>
            <a:tailEnd type="none" w="med" len="med"/>
          </a:ln>
        </p:spPr>
      </p:cxnSp>
      <p:cxnSp>
        <p:nvCxnSpPr>
          <p:cNvPr id="955" name="Google Shape;955;p91"/>
          <p:cNvCxnSpPr/>
          <p:nvPr/>
        </p:nvCxnSpPr>
        <p:spPr>
          <a:xfrm>
            <a:off x="6725563" y="2106075"/>
            <a:ext cx="0" cy="1857000"/>
          </a:xfrm>
          <a:prstGeom prst="straightConnector1">
            <a:avLst/>
          </a:prstGeom>
          <a:noFill/>
          <a:ln w="19050" cap="flat" cmpd="sng">
            <a:solidFill>
              <a:schemeClr val="dk1"/>
            </a:solidFill>
            <a:prstDash val="solid"/>
            <a:round/>
            <a:headEnd type="none" w="med" len="med"/>
            <a:tailEnd type="none" w="med" len="med"/>
          </a:ln>
        </p:spPr>
      </p:cxnSp>
      <p:cxnSp>
        <p:nvCxnSpPr>
          <p:cNvPr id="956" name="Google Shape;956;p91"/>
          <p:cNvCxnSpPr/>
          <p:nvPr/>
        </p:nvCxnSpPr>
        <p:spPr>
          <a:xfrm>
            <a:off x="7064888" y="2106075"/>
            <a:ext cx="0" cy="1857000"/>
          </a:xfrm>
          <a:prstGeom prst="straightConnector1">
            <a:avLst/>
          </a:prstGeom>
          <a:noFill/>
          <a:ln w="19050" cap="flat" cmpd="sng">
            <a:solidFill>
              <a:schemeClr val="accent1"/>
            </a:solidFill>
            <a:prstDash val="solid"/>
            <a:round/>
            <a:headEnd type="none" w="med" len="med"/>
            <a:tailEnd type="none" w="med" len="med"/>
          </a:ln>
        </p:spPr>
      </p:cxnSp>
      <p:cxnSp>
        <p:nvCxnSpPr>
          <p:cNvPr id="957" name="Google Shape;957;p91"/>
          <p:cNvCxnSpPr/>
          <p:nvPr/>
        </p:nvCxnSpPr>
        <p:spPr>
          <a:xfrm rot="-5400000" flipH="1">
            <a:off x="2428438" y="3549775"/>
            <a:ext cx="857400" cy="482700"/>
          </a:xfrm>
          <a:prstGeom prst="curvedConnector3">
            <a:avLst>
              <a:gd name="adj1" fmla="val 50000"/>
            </a:avLst>
          </a:prstGeom>
          <a:noFill/>
          <a:ln w="38100" cap="flat" cmpd="sng">
            <a:solidFill>
              <a:schemeClr val="dk2"/>
            </a:solidFill>
            <a:prstDash val="solid"/>
            <a:round/>
            <a:headEnd type="none" w="med" len="med"/>
            <a:tailEnd type="none" w="med" len="med"/>
          </a:ln>
        </p:spPr>
      </p:cxnSp>
      <p:pic>
        <p:nvPicPr>
          <p:cNvPr id="958" name="Google Shape;958;p91"/>
          <p:cNvPicPr preferRelativeResize="0"/>
          <p:nvPr/>
        </p:nvPicPr>
        <p:blipFill>
          <a:blip r:embed="rId3">
            <a:alphaModFix/>
          </a:blip>
          <a:stretch>
            <a:fillRect/>
          </a:stretch>
        </p:blipFill>
        <p:spPr>
          <a:xfrm rot="-2296960">
            <a:off x="1236288" y="1258175"/>
            <a:ext cx="1958000" cy="1958000"/>
          </a:xfrm>
          <a:prstGeom prst="rect">
            <a:avLst/>
          </a:prstGeom>
          <a:noFill/>
          <a:ln>
            <a:noFill/>
          </a:ln>
        </p:spPr>
      </p:pic>
      <p:cxnSp>
        <p:nvCxnSpPr>
          <p:cNvPr id="959" name="Google Shape;959;p91"/>
          <p:cNvCxnSpPr/>
          <p:nvPr/>
        </p:nvCxnSpPr>
        <p:spPr>
          <a:xfrm rot="-5400000" flipH="1">
            <a:off x="2104438" y="3400825"/>
            <a:ext cx="882000" cy="7242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960" name="Google Shape;960;p91"/>
          <p:cNvCxnSpPr/>
          <p:nvPr/>
        </p:nvCxnSpPr>
        <p:spPr>
          <a:xfrm rot="-5400000" flipH="1">
            <a:off x="2213263" y="3445975"/>
            <a:ext cx="897900" cy="649800"/>
          </a:xfrm>
          <a:prstGeom prst="curvedConnector3">
            <a:avLst>
              <a:gd name="adj1" fmla="val 50000"/>
            </a:avLst>
          </a:prstGeom>
          <a:noFill/>
          <a:ln w="19050" cap="flat" cmpd="sng">
            <a:solidFill>
              <a:schemeClr val="accent1"/>
            </a:solidFill>
            <a:prstDash val="solid"/>
            <a:round/>
            <a:headEnd type="none" w="med" len="med"/>
            <a:tailEnd type="none" w="med" len="med"/>
          </a:ln>
        </p:spPr>
      </p:cxnSp>
      <p:cxnSp>
        <p:nvCxnSpPr>
          <p:cNvPr id="961" name="Google Shape;961;p91"/>
          <p:cNvCxnSpPr/>
          <p:nvPr/>
        </p:nvCxnSpPr>
        <p:spPr>
          <a:xfrm rot="-5400000" flipH="1">
            <a:off x="1975788" y="3366175"/>
            <a:ext cx="916500" cy="828000"/>
          </a:xfrm>
          <a:prstGeom prst="curvedConnector3">
            <a:avLst>
              <a:gd name="adj1" fmla="val 50000"/>
            </a:avLst>
          </a:prstGeom>
          <a:noFill/>
          <a:ln w="19050" cap="flat" cmpd="sng">
            <a:solidFill>
              <a:srgbClr val="FF0000"/>
            </a:solidFill>
            <a:prstDash val="solid"/>
            <a:round/>
            <a:headEnd type="none" w="med" len="med"/>
            <a:tailEnd type="none" w="med" len="med"/>
          </a:ln>
        </p:spPr>
      </p:cxnSp>
      <p:sp>
        <p:nvSpPr>
          <p:cNvPr id="962" name="Google Shape;962;p91"/>
          <p:cNvSpPr/>
          <p:nvPr/>
        </p:nvSpPr>
        <p:spPr>
          <a:xfrm>
            <a:off x="2615788" y="4203925"/>
            <a:ext cx="1977600" cy="483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Circuit Board</a:t>
            </a:r>
            <a:endParaRPr/>
          </a:p>
        </p:txBody>
      </p:sp>
      <p:sp>
        <p:nvSpPr>
          <p:cNvPr id="963" name="Google Shape;963;p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Temp Sensor Configuration</a:t>
            </a:r>
            <a:endParaRPr/>
          </a:p>
        </p:txBody>
      </p:sp>
      <p:sp>
        <p:nvSpPr>
          <p:cNvPr id="964" name="Google Shape;964;p91"/>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a:t>
            </a:r>
            <a:r>
              <a:rPr lang="en" sz="1000">
                <a:solidFill>
                  <a:schemeClr val="lt1"/>
                </a:solidFill>
              </a:rPr>
              <a:t> </a:t>
            </a:r>
            <a:r>
              <a:rPr lang="en" sz="1000">
                <a:solidFill>
                  <a:srgbClr val="B7B7B7"/>
                </a:solidFill>
              </a:rPr>
              <a:t>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965" name="Google Shape;965;p91"/>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79</a:t>
            </a:fld>
            <a:endParaRPr/>
          </a:p>
        </p:txBody>
      </p:sp>
      <p:cxnSp>
        <p:nvCxnSpPr>
          <p:cNvPr id="966" name="Google Shape;966;p91"/>
          <p:cNvCxnSpPr/>
          <p:nvPr/>
        </p:nvCxnSpPr>
        <p:spPr>
          <a:xfrm>
            <a:off x="1863788" y="1768800"/>
            <a:ext cx="0" cy="1634100"/>
          </a:xfrm>
          <a:prstGeom prst="straightConnector1">
            <a:avLst/>
          </a:prstGeom>
          <a:noFill/>
          <a:ln w="38100" cap="flat" cmpd="sng">
            <a:solidFill>
              <a:schemeClr val="dk2"/>
            </a:solidFill>
            <a:prstDash val="solid"/>
            <a:round/>
            <a:headEnd type="none" w="med" len="med"/>
            <a:tailEnd type="none" w="med" len="med"/>
          </a:ln>
        </p:spPr>
      </p:cxnSp>
      <p:cxnSp>
        <p:nvCxnSpPr>
          <p:cNvPr id="967" name="Google Shape;967;p91"/>
          <p:cNvCxnSpPr/>
          <p:nvPr/>
        </p:nvCxnSpPr>
        <p:spPr>
          <a:xfrm>
            <a:off x="2615788" y="1768800"/>
            <a:ext cx="0" cy="1634100"/>
          </a:xfrm>
          <a:prstGeom prst="straightConnector1">
            <a:avLst/>
          </a:prstGeom>
          <a:noFill/>
          <a:ln w="38100" cap="flat" cmpd="sng">
            <a:solidFill>
              <a:schemeClr val="dk2"/>
            </a:solidFill>
            <a:prstDash val="solid"/>
            <a:round/>
            <a:headEnd type="none" w="med" len="med"/>
            <a:tailEnd type="none" w="med" len="med"/>
          </a:ln>
        </p:spPr>
      </p:cxnSp>
      <p:cxnSp>
        <p:nvCxnSpPr>
          <p:cNvPr id="968" name="Google Shape;968;p91"/>
          <p:cNvCxnSpPr/>
          <p:nvPr/>
        </p:nvCxnSpPr>
        <p:spPr>
          <a:xfrm rot="-5400000" flipH="1">
            <a:off x="1854488" y="3371725"/>
            <a:ext cx="835500" cy="816900"/>
          </a:xfrm>
          <a:prstGeom prst="curvedConnector3">
            <a:avLst>
              <a:gd name="adj1" fmla="val 50000"/>
            </a:avLst>
          </a:prstGeom>
          <a:noFill/>
          <a:ln w="38100" cap="flat" cmpd="sng">
            <a:solidFill>
              <a:schemeClr val="dk2"/>
            </a:solidFill>
            <a:prstDash val="solid"/>
            <a:round/>
            <a:headEnd type="none" w="med" len="med"/>
            <a:tailEnd type="none" w="med" len="med"/>
          </a:ln>
        </p:spPr>
      </p:cxnSp>
      <p:sp>
        <p:nvSpPr>
          <p:cNvPr id="969" name="Google Shape;969;p91"/>
          <p:cNvSpPr/>
          <p:nvPr/>
        </p:nvSpPr>
        <p:spPr>
          <a:xfrm>
            <a:off x="2474638" y="1694525"/>
            <a:ext cx="141600" cy="150900"/>
          </a:xfrm>
          <a:prstGeom prst="arc">
            <a:avLst>
              <a:gd name="adj1" fmla="val 16200000"/>
              <a:gd name="adj2" fmla="val 0"/>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91"/>
          <p:cNvSpPr/>
          <p:nvPr/>
        </p:nvSpPr>
        <p:spPr>
          <a:xfrm rot="-5400000">
            <a:off x="1868438" y="1694525"/>
            <a:ext cx="141600" cy="150900"/>
          </a:xfrm>
          <a:prstGeom prst="arc">
            <a:avLst>
              <a:gd name="adj1" fmla="val 16200000"/>
              <a:gd name="adj2" fmla="val 0"/>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91"/>
          <p:cNvSpPr txBox="1"/>
          <p:nvPr/>
        </p:nvSpPr>
        <p:spPr>
          <a:xfrm>
            <a:off x="424713" y="2502250"/>
            <a:ext cx="1179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Heat Shrink Tubing</a:t>
            </a:r>
            <a:endParaRPr/>
          </a:p>
        </p:txBody>
      </p:sp>
      <p:cxnSp>
        <p:nvCxnSpPr>
          <p:cNvPr id="972" name="Google Shape;972;p91"/>
          <p:cNvCxnSpPr/>
          <p:nvPr/>
        </p:nvCxnSpPr>
        <p:spPr>
          <a:xfrm>
            <a:off x="1497038" y="2813275"/>
            <a:ext cx="348300" cy="13800"/>
          </a:xfrm>
          <a:prstGeom prst="straightConnector1">
            <a:avLst/>
          </a:prstGeom>
          <a:noFill/>
          <a:ln w="9525" cap="flat" cmpd="sng">
            <a:solidFill>
              <a:schemeClr val="dk2"/>
            </a:solidFill>
            <a:prstDash val="solid"/>
            <a:round/>
            <a:headEnd type="none" w="med" len="med"/>
            <a:tailEnd type="triangle" w="med" len="med"/>
          </a:ln>
        </p:spPr>
      </p:cxnSp>
      <p:sp>
        <p:nvSpPr>
          <p:cNvPr id="973" name="Google Shape;973;p91"/>
          <p:cNvSpPr/>
          <p:nvPr/>
        </p:nvSpPr>
        <p:spPr>
          <a:xfrm>
            <a:off x="5547413" y="3950400"/>
            <a:ext cx="1977600" cy="773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Processor</a:t>
            </a:r>
            <a:endParaRPr/>
          </a:p>
        </p:txBody>
      </p:sp>
      <p:sp>
        <p:nvSpPr>
          <p:cNvPr id="974" name="Google Shape;974;p91"/>
          <p:cNvSpPr/>
          <p:nvPr/>
        </p:nvSpPr>
        <p:spPr>
          <a:xfrm>
            <a:off x="5621713" y="2605875"/>
            <a:ext cx="957300" cy="857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MOSFET</a:t>
            </a:r>
            <a:endParaRPr/>
          </a:p>
        </p:txBody>
      </p:sp>
      <p:sp>
        <p:nvSpPr>
          <p:cNvPr id="975" name="Google Shape;975;p91"/>
          <p:cNvSpPr/>
          <p:nvPr/>
        </p:nvSpPr>
        <p:spPr>
          <a:xfrm>
            <a:off x="6170413" y="1261360"/>
            <a:ext cx="1110300" cy="857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SMT172</a:t>
            </a:r>
            <a:endParaRPr/>
          </a:p>
        </p:txBody>
      </p:sp>
      <p:sp>
        <p:nvSpPr>
          <p:cNvPr id="976" name="Google Shape;976;p91"/>
          <p:cNvSpPr txBox="1"/>
          <p:nvPr/>
        </p:nvSpPr>
        <p:spPr>
          <a:xfrm>
            <a:off x="6169575" y="3197825"/>
            <a:ext cx="270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G</a:t>
            </a:r>
            <a:endParaRPr sz="1000"/>
          </a:p>
        </p:txBody>
      </p:sp>
      <p:sp>
        <p:nvSpPr>
          <p:cNvPr id="977" name="Google Shape;977;p91"/>
          <p:cNvSpPr txBox="1"/>
          <p:nvPr/>
        </p:nvSpPr>
        <p:spPr>
          <a:xfrm>
            <a:off x="5761063" y="3197825"/>
            <a:ext cx="270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D</a:t>
            </a:r>
            <a:endParaRPr sz="1000"/>
          </a:p>
        </p:txBody>
      </p:sp>
      <p:sp>
        <p:nvSpPr>
          <p:cNvPr id="978" name="Google Shape;978;p91"/>
          <p:cNvSpPr txBox="1"/>
          <p:nvPr/>
        </p:nvSpPr>
        <p:spPr>
          <a:xfrm>
            <a:off x="6232813" y="2527575"/>
            <a:ext cx="270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S</a:t>
            </a:r>
            <a:endParaRPr sz="1000"/>
          </a:p>
        </p:txBody>
      </p:sp>
      <p:sp>
        <p:nvSpPr>
          <p:cNvPr id="979" name="Google Shape;979;p91"/>
          <p:cNvSpPr txBox="1"/>
          <p:nvPr/>
        </p:nvSpPr>
        <p:spPr>
          <a:xfrm>
            <a:off x="6232813" y="1857350"/>
            <a:ext cx="270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V</a:t>
            </a:r>
            <a:endParaRPr sz="1000"/>
          </a:p>
        </p:txBody>
      </p:sp>
      <p:sp>
        <p:nvSpPr>
          <p:cNvPr id="980" name="Google Shape;980;p91"/>
          <p:cNvSpPr txBox="1"/>
          <p:nvPr/>
        </p:nvSpPr>
        <p:spPr>
          <a:xfrm>
            <a:off x="6456625" y="1857350"/>
            <a:ext cx="4827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GND</a:t>
            </a:r>
            <a:endParaRPr sz="1000"/>
          </a:p>
        </p:txBody>
      </p:sp>
      <p:sp>
        <p:nvSpPr>
          <p:cNvPr id="981" name="Google Shape;981;p91"/>
          <p:cNvSpPr txBox="1"/>
          <p:nvPr/>
        </p:nvSpPr>
        <p:spPr>
          <a:xfrm>
            <a:off x="6790540" y="1857350"/>
            <a:ext cx="5487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DATA</a:t>
            </a:r>
            <a:endParaRPr sz="1000"/>
          </a:p>
        </p:txBody>
      </p:sp>
      <p:sp>
        <p:nvSpPr>
          <p:cNvPr id="982" name="Google Shape;982;p91"/>
          <p:cNvSpPr txBox="1"/>
          <p:nvPr/>
        </p:nvSpPr>
        <p:spPr>
          <a:xfrm>
            <a:off x="6484200" y="3873100"/>
            <a:ext cx="4827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GND</a:t>
            </a:r>
            <a:endParaRPr sz="1000"/>
          </a:p>
        </p:txBody>
      </p:sp>
      <p:sp>
        <p:nvSpPr>
          <p:cNvPr id="983" name="Google Shape;983;p91"/>
          <p:cNvSpPr txBox="1"/>
          <p:nvPr/>
        </p:nvSpPr>
        <p:spPr>
          <a:xfrm>
            <a:off x="6790540" y="3873100"/>
            <a:ext cx="5487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GPIO</a:t>
            </a:r>
            <a:endParaRPr sz="1000"/>
          </a:p>
        </p:txBody>
      </p:sp>
      <p:sp>
        <p:nvSpPr>
          <p:cNvPr id="984" name="Google Shape;984;p91"/>
          <p:cNvSpPr txBox="1"/>
          <p:nvPr/>
        </p:nvSpPr>
        <p:spPr>
          <a:xfrm>
            <a:off x="6030227" y="3871125"/>
            <a:ext cx="5487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GPIO</a:t>
            </a:r>
            <a:endParaRPr sz="1000"/>
          </a:p>
        </p:txBody>
      </p:sp>
      <p:sp>
        <p:nvSpPr>
          <p:cNvPr id="985" name="Google Shape;985;p91"/>
          <p:cNvSpPr txBox="1"/>
          <p:nvPr/>
        </p:nvSpPr>
        <p:spPr>
          <a:xfrm>
            <a:off x="5621715" y="3871125"/>
            <a:ext cx="5487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VDD</a:t>
            </a:r>
            <a:endParaRPr sz="1000"/>
          </a:p>
        </p:txBody>
      </p:sp>
      <p:pic>
        <p:nvPicPr>
          <p:cNvPr id="986" name="Google Shape;986;p91"/>
          <p:cNvPicPr preferRelativeResize="0"/>
          <p:nvPr/>
        </p:nvPicPr>
        <p:blipFill>
          <a:blip r:embed="rId4">
            <a:alphaModFix/>
          </a:blip>
          <a:stretch>
            <a:fillRect/>
          </a:stretch>
        </p:blipFill>
        <p:spPr>
          <a:xfrm rot="5400000">
            <a:off x="6466525" y="2100649"/>
            <a:ext cx="170375" cy="347700"/>
          </a:xfrm>
          <a:prstGeom prst="rect">
            <a:avLst/>
          </a:prstGeom>
          <a:noFill/>
          <a:ln>
            <a:noFill/>
          </a:ln>
        </p:spPr>
      </p:pic>
      <p:sp>
        <p:nvSpPr>
          <p:cNvPr id="987" name="Google Shape;987;p91"/>
          <p:cNvSpPr txBox="1"/>
          <p:nvPr/>
        </p:nvSpPr>
        <p:spPr>
          <a:xfrm>
            <a:off x="3358338" y="2490075"/>
            <a:ext cx="95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200 mm</a:t>
            </a:r>
            <a:endParaRPr/>
          </a:p>
        </p:txBody>
      </p:sp>
      <p:cxnSp>
        <p:nvCxnSpPr>
          <p:cNvPr id="988" name="Google Shape;988;p91"/>
          <p:cNvCxnSpPr>
            <a:stCxn id="987" idx="0"/>
          </p:cNvCxnSpPr>
          <p:nvPr/>
        </p:nvCxnSpPr>
        <p:spPr>
          <a:xfrm rot="10800000">
            <a:off x="3836988" y="1287675"/>
            <a:ext cx="0" cy="1202400"/>
          </a:xfrm>
          <a:prstGeom prst="straightConnector1">
            <a:avLst/>
          </a:prstGeom>
          <a:noFill/>
          <a:ln w="9525" cap="flat" cmpd="sng">
            <a:solidFill>
              <a:schemeClr val="dk2"/>
            </a:solidFill>
            <a:prstDash val="solid"/>
            <a:round/>
            <a:headEnd type="none" w="med" len="med"/>
            <a:tailEnd type="triangle" w="med" len="med"/>
          </a:ln>
        </p:spPr>
      </p:cxnSp>
      <p:cxnSp>
        <p:nvCxnSpPr>
          <p:cNvPr id="989" name="Google Shape;989;p91"/>
          <p:cNvCxnSpPr>
            <a:stCxn id="987" idx="2"/>
          </p:cNvCxnSpPr>
          <p:nvPr/>
        </p:nvCxnSpPr>
        <p:spPr>
          <a:xfrm>
            <a:off x="3836988" y="2890275"/>
            <a:ext cx="0" cy="1258800"/>
          </a:xfrm>
          <a:prstGeom prst="straightConnector1">
            <a:avLst/>
          </a:prstGeom>
          <a:noFill/>
          <a:ln w="9525" cap="flat" cmpd="sng">
            <a:solidFill>
              <a:schemeClr val="dk2"/>
            </a:solidFill>
            <a:prstDash val="solid"/>
            <a:round/>
            <a:headEnd type="none" w="med" len="med"/>
            <a:tailEnd type="triangle" w="med" len="med"/>
          </a:ln>
        </p:spPr>
      </p:cxnSp>
      <p:cxnSp>
        <p:nvCxnSpPr>
          <p:cNvPr id="990" name="Google Shape;990;p91"/>
          <p:cNvCxnSpPr/>
          <p:nvPr/>
        </p:nvCxnSpPr>
        <p:spPr>
          <a:xfrm rot="10800000" flipH="1">
            <a:off x="2615788" y="1251438"/>
            <a:ext cx="2404800" cy="99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0"/>
          <p:cNvPicPr preferRelativeResize="0"/>
          <p:nvPr/>
        </p:nvPicPr>
        <p:blipFill>
          <a:blip r:embed="rId3">
            <a:alphaModFix/>
          </a:blip>
          <a:stretch>
            <a:fillRect/>
          </a:stretch>
        </p:blipFill>
        <p:spPr>
          <a:xfrm rot="5400000">
            <a:off x="4109126" y="840037"/>
            <a:ext cx="6157123" cy="3463425"/>
          </a:xfrm>
          <a:prstGeom prst="rect">
            <a:avLst/>
          </a:prstGeom>
          <a:noFill/>
          <a:ln>
            <a:noFill/>
          </a:ln>
        </p:spPr>
      </p:pic>
      <p:pic>
        <p:nvPicPr>
          <p:cNvPr id="119" name="Google Shape;119;p20"/>
          <p:cNvPicPr preferRelativeResize="0"/>
          <p:nvPr/>
        </p:nvPicPr>
        <p:blipFill>
          <a:blip r:embed="rId4">
            <a:alphaModFix/>
          </a:blip>
          <a:stretch>
            <a:fillRect/>
          </a:stretch>
        </p:blipFill>
        <p:spPr>
          <a:xfrm>
            <a:off x="-846525" y="985950"/>
            <a:ext cx="7265995" cy="4087101"/>
          </a:xfrm>
          <a:prstGeom prst="rect">
            <a:avLst/>
          </a:prstGeom>
          <a:noFill/>
          <a:ln>
            <a:noFill/>
          </a:ln>
        </p:spPr>
      </p:pic>
      <p:sp>
        <p:nvSpPr>
          <p:cNvPr id="120" name="Google Shape;120;p2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Baseline Design (Monitoring System)</a:t>
            </a:r>
            <a:endParaRPr/>
          </a:p>
          <a:p>
            <a:pPr marL="0" lvl="0" indent="0" algn="l" rtl="0">
              <a:spcBef>
                <a:spcPts val="0"/>
              </a:spcBef>
              <a:spcAft>
                <a:spcPts val="0"/>
              </a:spcAft>
              <a:buNone/>
            </a:pPr>
            <a:endParaRPr/>
          </a:p>
        </p:txBody>
      </p:sp>
      <p:sp>
        <p:nvSpPr>
          <p:cNvPr id="121" name="Google Shape;121;p20"/>
          <p:cNvSpPr/>
          <p:nvPr/>
        </p:nvSpPr>
        <p:spPr>
          <a:xfrm rot="2695866">
            <a:off x="963099" y="2159978"/>
            <a:ext cx="705552" cy="150189"/>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rot="-1678885">
            <a:off x="5895624" y="3118948"/>
            <a:ext cx="488506" cy="150177"/>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rot="-2702883">
            <a:off x="602920" y="3869661"/>
            <a:ext cx="758797" cy="150189"/>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txBox="1"/>
          <p:nvPr/>
        </p:nvSpPr>
        <p:spPr>
          <a:xfrm>
            <a:off x="5256700" y="2978463"/>
            <a:ext cx="7635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Custom</a:t>
            </a:r>
            <a:endParaRPr sz="1200"/>
          </a:p>
          <a:p>
            <a:pPr marL="0" lvl="0" indent="0" algn="ctr" rtl="0">
              <a:spcBef>
                <a:spcPts val="0"/>
              </a:spcBef>
              <a:spcAft>
                <a:spcPts val="0"/>
              </a:spcAft>
              <a:buNone/>
            </a:pPr>
            <a:r>
              <a:rPr lang="en" sz="1200"/>
              <a:t>PCB </a:t>
            </a:r>
            <a:endParaRPr sz="1200"/>
          </a:p>
        </p:txBody>
      </p:sp>
      <p:sp>
        <p:nvSpPr>
          <p:cNvPr id="125" name="Google Shape;125;p20"/>
          <p:cNvSpPr txBox="1"/>
          <p:nvPr/>
        </p:nvSpPr>
        <p:spPr>
          <a:xfrm>
            <a:off x="5323563" y="1214688"/>
            <a:ext cx="1533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200">
                <a:solidFill>
                  <a:schemeClr val="dk1"/>
                </a:solidFill>
              </a:rPr>
              <a:t>nrf52840</a:t>
            </a:r>
            <a:endParaRPr sz="1200">
              <a:solidFill>
                <a:schemeClr val="dk1"/>
              </a:solidFill>
            </a:endParaRPr>
          </a:p>
          <a:p>
            <a:pPr marL="0" lvl="0" indent="0" algn="l" rtl="0">
              <a:spcBef>
                <a:spcPts val="0"/>
              </a:spcBef>
              <a:spcAft>
                <a:spcPts val="0"/>
              </a:spcAft>
              <a:buNone/>
            </a:pPr>
            <a:endParaRPr sz="1200"/>
          </a:p>
        </p:txBody>
      </p:sp>
      <p:sp>
        <p:nvSpPr>
          <p:cNvPr id="126" name="Google Shape;126;p20"/>
          <p:cNvSpPr/>
          <p:nvPr/>
        </p:nvSpPr>
        <p:spPr>
          <a:xfrm rot="1543979">
            <a:off x="5769570" y="1725923"/>
            <a:ext cx="1145614" cy="150277"/>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rot="-1615036">
            <a:off x="5763167" y="4063379"/>
            <a:ext cx="654733" cy="150133"/>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rot="6751875">
            <a:off x="3245415" y="2237985"/>
            <a:ext cx="760986" cy="150485"/>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txBox="1"/>
          <p:nvPr/>
        </p:nvSpPr>
        <p:spPr>
          <a:xfrm>
            <a:off x="8282498" y="566838"/>
            <a:ext cx="9087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Bluetooth Low Energy</a:t>
            </a:r>
            <a:endParaRPr sz="1200"/>
          </a:p>
        </p:txBody>
      </p:sp>
      <p:sp>
        <p:nvSpPr>
          <p:cNvPr id="130" name="Google Shape;130;p20"/>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a:t>
            </a:r>
            <a:r>
              <a:rPr lang="en" sz="1000">
                <a:solidFill>
                  <a:schemeClr val="lt1"/>
                </a:solidFill>
              </a:rPr>
              <a:t>Design Solution</a:t>
            </a:r>
            <a:r>
              <a:rPr lang="en" sz="1000">
                <a:solidFill>
                  <a:srgbClr val="B7B7B7"/>
                </a:solidFill>
              </a:rPr>
              <a:t>      CPEs      Requirements Satisfaction      Risks      Verification &amp; Validation      Project Planning      References      Backup    </a:t>
            </a:r>
            <a:endParaRPr sz="1000">
              <a:highlight>
                <a:schemeClr val="lt1"/>
              </a:highlight>
            </a:endParaRPr>
          </a:p>
        </p:txBody>
      </p:sp>
      <p:sp>
        <p:nvSpPr>
          <p:cNvPr id="131" name="Google Shape;131;p20"/>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132" name="Google Shape;132;p20"/>
          <p:cNvSpPr txBox="1"/>
          <p:nvPr/>
        </p:nvSpPr>
        <p:spPr>
          <a:xfrm>
            <a:off x="683350" y="1639075"/>
            <a:ext cx="1533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nrf52840</a:t>
            </a:r>
            <a:endParaRPr sz="1200"/>
          </a:p>
        </p:txBody>
      </p:sp>
      <p:sp>
        <p:nvSpPr>
          <p:cNvPr id="133" name="Google Shape;133;p20"/>
          <p:cNvSpPr txBox="1"/>
          <p:nvPr/>
        </p:nvSpPr>
        <p:spPr>
          <a:xfrm>
            <a:off x="51400" y="4218600"/>
            <a:ext cx="1925100" cy="58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600"/>
              </a:spcAft>
              <a:buNone/>
            </a:pPr>
            <a:r>
              <a:rPr lang="en" sz="1200">
                <a:solidFill>
                  <a:srgbClr val="0F1111"/>
                </a:solidFill>
                <a:highlight>
                  <a:srgbClr val="FFFFFF"/>
                </a:highlight>
              </a:rPr>
              <a:t>MakerFocus 10000 mAh Lithium Polymer Battery</a:t>
            </a:r>
            <a:endParaRPr sz="1200"/>
          </a:p>
        </p:txBody>
      </p:sp>
      <p:sp>
        <p:nvSpPr>
          <p:cNvPr id="134" name="Google Shape;134;p20"/>
          <p:cNvSpPr txBox="1"/>
          <p:nvPr/>
        </p:nvSpPr>
        <p:spPr>
          <a:xfrm>
            <a:off x="3181063" y="900175"/>
            <a:ext cx="16488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PCB with built-in voltage sensor and connections to 8S3P &amp; SMT172 temp sensors</a:t>
            </a:r>
            <a:endParaRPr sz="1200"/>
          </a:p>
        </p:txBody>
      </p:sp>
      <p:pic>
        <p:nvPicPr>
          <p:cNvPr id="135" name="Google Shape;135;p20"/>
          <p:cNvPicPr preferRelativeResize="0"/>
          <p:nvPr/>
        </p:nvPicPr>
        <p:blipFill>
          <a:blip r:embed="rId5">
            <a:alphaModFix/>
          </a:blip>
          <a:stretch>
            <a:fillRect/>
          </a:stretch>
        </p:blipFill>
        <p:spPr>
          <a:xfrm>
            <a:off x="8661699" y="1760100"/>
            <a:ext cx="430200" cy="430200"/>
          </a:xfrm>
          <a:prstGeom prst="rect">
            <a:avLst/>
          </a:prstGeom>
          <a:noFill/>
          <a:ln>
            <a:noFill/>
          </a:ln>
        </p:spPr>
      </p:pic>
      <p:pic>
        <p:nvPicPr>
          <p:cNvPr id="136" name="Google Shape;136;p20"/>
          <p:cNvPicPr preferRelativeResize="0"/>
          <p:nvPr/>
        </p:nvPicPr>
        <p:blipFill>
          <a:blip r:embed="rId6">
            <a:alphaModFix/>
          </a:blip>
          <a:stretch>
            <a:fillRect/>
          </a:stretch>
        </p:blipFill>
        <p:spPr>
          <a:xfrm>
            <a:off x="8371926" y="1727923"/>
            <a:ext cx="235150" cy="494575"/>
          </a:xfrm>
          <a:prstGeom prst="rect">
            <a:avLst/>
          </a:prstGeom>
          <a:noFill/>
          <a:ln>
            <a:noFill/>
          </a:ln>
        </p:spPr>
      </p:pic>
      <p:sp>
        <p:nvSpPr>
          <p:cNvPr id="137" name="Google Shape;137;p20"/>
          <p:cNvSpPr/>
          <p:nvPr/>
        </p:nvSpPr>
        <p:spPr>
          <a:xfrm rot="5400000">
            <a:off x="8517850" y="1416610"/>
            <a:ext cx="438000" cy="150300"/>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txBox="1"/>
          <p:nvPr/>
        </p:nvSpPr>
        <p:spPr>
          <a:xfrm>
            <a:off x="6496275" y="430963"/>
            <a:ext cx="1379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t>Top-Down View</a:t>
            </a:r>
            <a:endParaRPr sz="1200" b="1"/>
          </a:p>
        </p:txBody>
      </p:sp>
      <p:sp>
        <p:nvSpPr>
          <p:cNvPr id="139" name="Google Shape;139;p20"/>
          <p:cNvSpPr txBox="1"/>
          <p:nvPr/>
        </p:nvSpPr>
        <p:spPr>
          <a:xfrm>
            <a:off x="2208175" y="1713825"/>
            <a:ext cx="996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t>Side View</a:t>
            </a:r>
            <a:endParaRPr sz="1200" b="1"/>
          </a:p>
        </p:txBody>
      </p:sp>
      <p:sp>
        <p:nvSpPr>
          <p:cNvPr id="140" name="Google Shape;140;p20"/>
          <p:cNvSpPr txBox="1"/>
          <p:nvPr/>
        </p:nvSpPr>
        <p:spPr>
          <a:xfrm>
            <a:off x="4532175" y="4270663"/>
            <a:ext cx="1884300" cy="58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600"/>
              </a:spcAft>
              <a:buNone/>
            </a:pPr>
            <a:r>
              <a:rPr lang="en" sz="1200">
                <a:solidFill>
                  <a:srgbClr val="0F1111"/>
                </a:solidFill>
                <a:highlight>
                  <a:srgbClr val="FFFFFF"/>
                </a:highlight>
              </a:rPr>
              <a:t>MakerFocus 10000 mAh Lithium Polymer Battery</a:t>
            </a:r>
            <a:endParaRPr sz="1200"/>
          </a:p>
        </p:txBody>
      </p:sp>
      <p:sp>
        <p:nvSpPr>
          <p:cNvPr id="141" name="Google Shape;141;p20"/>
          <p:cNvSpPr/>
          <p:nvPr/>
        </p:nvSpPr>
        <p:spPr>
          <a:xfrm>
            <a:off x="7713825" y="1666588"/>
            <a:ext cx="243300" cy="369300"/>
          </a:xfrm>
          <a:prstGeom prst="rect">
            <a:avLst/>
          </a:prstGeom>
          <a:solidFill>
            <a:srgbClr val="4A8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6487950" y="1064675"/>
            <a:ext cx="243300" cy="1344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7679000" y="1073088"/>
            <a:ext cx="243300" cy="1344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rot="-7405699">
            <a:off x="7772261" y="2374917"/>
            <a:ext cx="819578" cy="150355"/>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txBox="1"/>
          <p:nvPr/>
        </p:nvSpPr>
        <p:spPr>
          <a:xfrm>
            <a:off x="8307250" y="2726613"/>
            <a:ext cx="859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200">
                <a:solidFill>
                  <a:schemeClr val="dk1"/>
                </a:solidFill>
              </a:rPr>
              <a:t>MiniBoost 5V</a:t>
            </a:r>
            <a:endParaRPr sz="1200">
              <a:solidFill>
                <a:schemeClr val="dk1"/>
              </a:solidFill>
            </a:endParaRPr>
          </a:p>
          <a:p>
            <a:pPr marL="0" lvl="0" indent="0" algn="l" rtl="0">
              <a:spcBef>
                <a:spcPts val="0"/>
              </a:spcBef>
              <a:spcAft>
                <a:spcPts val="0"/>
              </a:spcAft>
              <a:buNone/>
            </a:pPr>
            <a:endParaRPr sz="12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Smartec SMT172</a:t>
            </a:r>
            <a:r>
              <a:rPr lang="en" sz="2750" baseline="30000"/>
              <a:t>[4]</a:t>
            </a:r>
            <a:r>
              <a:rPr lang="en" sz="2750"/>
              <a:t> - Chosen Temperature Sensor</a:t>
            </a:r>
            <a:endParaRPr/>
          </a:p>
        </p:txBody>
      </p:sp>
      <p:pic>
        <p:nvPicPr>
          <p:cNvPr id="996" name="Google Shape;996;p92"/>
          <p:cNvPicPr preferRelativeResize="0"/>
          <p:nvPr/>
        </p:nvPicPr>
        <p:blipFill>
          <a:blip r:embed="rId3">
            <a:alphaModFix/>
          </a:blip>
          <a:stretch>
            <a:fillRect/>
          </a:stretch>
        </p:blipFill>
        <p:spPr>
          <a:xfrm>
            <a:off x="311700" y="1017725"/>
            <a:ext cx="4699035" cy="3736575"/>
          </a:xfrm>
          <a:prstGeom prst="rect">
            <a:avLst/>
          </a:prstGeom>
          <a:noFill/>
          <a:ln>
            <a:noFill/>
          </a:ln>
        </p:spPr>
      </p:pic>
      <p:sp>
        <p:nvSpPr>
          <p:cNvPr id="997" name="Google Shape;997;p92"/>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998" name="Google Shape;998;p92"/>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80</a:t>
            </a:fld>
            <a:endParaRPr/>
          </a:p>
        </p:txBody>
      </p:sp>
      <p:pic>
        <p:nvPicPr>
          <p:cNvPr id="999" name="Google Shape;999;p92"/>
          <p:cNvPicPr preferRelativeResize="0"/>
          <p:nvPr/>
        </p:nvPicPr>
        <p:blipFill>
          <a:blip r:embed="rId4">
            <a:alphaModFix/>
          </a:blip>
          <a:stretch>
            <a:fillRect/>
          </a:stretch>
        </p:blipFill>
        <p:spPr>
          <a:xfrm>
            <a:off x="5163135" y="1170125"/>
            <a:ext cx="3496363" cy="3496363"/>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93"/>
          <p:cNvSpPr txBox="1">
            <a:spLocks noGrp="1"/>
          </p:cNvSpPr>
          <p:nvPr>
            <p:ph type="title"/>
          </p:nvPr>
        </p:nvSpPr>
        <p:spPr>
          <a:xfrm>
            <a:off x="311700" y="143950"/>
            <a:ext cx="8832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Texas Instrum</a:t>
            </a:r>
            <a:r>
              <a:rPr lang="en" sz="2750" dirty="0"/>
              <a:t>ents TMP117</a:t>
            </a:r>
            <a:r>
              <a:rPr lang="en" sz="2750" baseline="30000" dirty="0"/>
              <a:t>[3]</a:t>
            </a:r>
            <a:r>
              <a:rPr lang="en" sz="2750" dirty="0"/>
              <a:t> - Backup Temperature Sensor</a:t>
            </a:r>
            <a:endParaRPr sz="2750" dirty="0"/>
          </a:p>
        </p:txBody>
      </p:sp>
      <p:pic>
        <p:nvPicPr>
          <p:cNvPr id="1005" name="Google Shape;1005;p93"/>
          <p:cNvPicPr preferRelativeResize="0"/>
          <p:nvPr/>
        </p:nvPicPr>
        <p:blipFill>
          <a:blip r:embed="rId3">
            <a:alphaModFix/>
          </a:blip>
          <a:stretch>
            <a:fillRect/>
          </a:stretch>
        </p:blipFill>
        <p:spPr>
          <a:xfrm>
            <a:off x="875825" y="658425"/>
            <a:ext cx="3360649" cy="4103026"/>
          </a:xfrm>
          <a:prstGeom prst="rect">
            <a:avLst/>
          </a:prstGeom>
          <a:noFill/>
          <a:ln>
            <a:noFill/>
          </a:ln>
        </p:spPr>
      </p:pic>
      <p:pic>
        <p:nvPicPr>
          <p:cNvPr id="1006" name="Google Shape;1006;p93"/>
          <p:cNvPicPr preferRelativeResize="0"/>
          <p:nvPr/>
        </p:nvPicPr>
        <p:blipFill>
          <a:blip r:embed="rId4">
            <a:alphaModFix/>
          </a:blip>
          <a:stretch>
            <a:fillRect/>
          </a:stretch>
        </p:blipFill>
        <p:spPr>
          <a:xfrm>
            <a:off x="5433900" y="1930825"/>
            <a:ext cx="2505075" cy="1819275"/>
          </a:xfrm>
          <a:prstGeom prst="rect">
            <a:avLst/>
          </a:prstGeom>
          <a:noFill/>
          <a:ln>
            <a:noFill/>
          </a:ln>
        </p:spPr>
      </p:pic>
      <p:sp>
        <p:nvSpPr>
          <p:cNvPr id="1007" name="Google Shape;1007;p93"/>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008" name="Google Shape;1008;p93"/>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81</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94"/>
          <p:cNvSpPr txBox="1">
            <a:spLocks noGrp="1"/>
          </p:cNvSpPr>
          <p:nvPr>
            <p:ph type="title"/>
          </p:nvPr>
        </p:nvSpPr>
        <p:spPr>
          <a:xfrm>
            <a:off x="311700" y="222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Temperature Sensor Accuracy Comparison</a:t>
            </a:r>
            <a:endParaRPr/>
          </a:p>
        </p:txBody>
      </p:sp>
      <p:graphicFrame>
        <p:nvGraphicFramePr>
          <p:cNvPr id="1014" name="Google Shape;1014;p94"/>
          <p:cNvGraphicFramePr/>
          <p:nvPr>
            <p:extLst>
              <p:ext uri="{D42A27DB-BD31-4B8C-83A1-F6EECF244321}">
                <p14:modId xmlns:p14="http://schemas.microsoft.com/office/powerpoint/2010/main" val="2760388331"/>
              </p:ext>
            </p:extLst>
          </p:nvPr>
        </p:nvGraphicFramePr>
        <p:xfrm>
          <a:off x="743274" y="973575"/>
          <a:ext cx="7729183" cy="1188630"/>
        </p:xfrm>
        <a:graphic>
          <a:graphicData uri="http://schemas.openxmlformats.org/drawingml/2006/table">
            <a:tbl>
              <a:tblPr>
                <a:noFill/>
                <a:tableStyleId>{543D7239-3DDF-41B7-8C53-F2D600C7B973}</a:tableStyleId>
              </a:tblPr>
              <a:tblGrid>
                <a:gridCol w="1823409">
                  <a:extLst>
                    <a:ext uri="{9D8B030D-6E8A-4147-A177-3AD203B41FA5}">
                      <a16:colId xmlns:a16="http://schemas.microsoft.com/office/drawing/2014/main" val="20000"/>
                    </a:ext>
                  </a:extLst>
                </a:gridCol>
                <a:gridCol w="1170034">
                  <a:extLst>
                    <a:ext uri="{9D8B030D-6E8A-4147-A177-3AD203B41FA5}">
                      <a16:colId xmlns:a16="http://schemas.microsoft.com/office/drawing/2014/main" val="20001"/>
                    </a:ext>
                  </a:extLst>
                </a:gridCol>
                <a:gridCol w="1710425">
                  <a:extLst>
                    <a:ext uri="{9D8B030D-6E8A-4147-A177-3AD203B41FA5}">
                      <a16:colId xmlns:a16="http://schemas.microsoft.com/office/drawing/2014/main" val="20002"/>
                    </a:ext>
                  </a:extLst>
                </a:gridCol>
                <a:gridCol w="3025315">
                  <a:extLst>
                    <a:ext uri="{9D8B030D-6E8A-4147-A177-3AD203B41FA5}">
                      <a16:colId xmlns:a16="http://schemas.microsoft.com/office/drawing/2014/main" val="20003"/>
                    </a:ext>
                  </a:extLst>
                </a:gridCol>
              </a:tblGrid>
              <a:tr h="0">
                <a:tc>
                  <a:txBody>
                    <a:bodyPr/>
                    <a:lstStyle/>
                    <a:p>
                      <a:pPr marL="0" lvl="0" indent="0" algn="ctr" rtl="0">
                        <a:spcBef>
                          <a:spcPts val="0"/>
                        </a:spcBef>
                        <a:spcAft>
                          <a:spcPts val="0"/>
                        </a:spcAft>
                        <a:buNone/>
                      </a:pPr>
                      <a:r>
                        <a:rPr lang="en" b="1"/>
                        <a:t>Sensor</a:t>
                      </a:r>
                      <a:endParaRPr b="1"/>
                    </a:p>
                  </a:txBody>
                  <a:tcPr marL="91425" marR="91425" marT="91425" marB="91425"/>
                </a:tc>
                <a:tc>
                  <a:txBody>
                    <a:bodyPr/>
                    <a:lstStyle/>
                    <a:p>
                      <a:pPr marL="0" lvl="0" indent="0" algn="ctr" rtl="0">
                        <a:spcBef>
                          <a:spcPts val="0"/>
                        </a:spcBef>
                        <a:spcAft>
                          <a:spcPts val="0"/>
                        </a:spcAft>
                        <a:buNone/>
                      </a:pPr>
                      <a:r>
                        <a:rPr lang="en" b="1"/>
                        <a:t>Range (°C)</a:t>
                      </a:r>
                      <a:endParaRPr b="1"/>
                    </a:p>
                  </a:txBody>
                  <a:tcPr marL="91425" marR="91425" marT="91425" marB="91425"/>
                </a:tc>
                <a:tc>
                  <a:txBody>
                    <a:bodyPr/>
                    <a:lstStyle/>
                    <a:p>
                      <a:pPr marL="0" lvl="0" indent="0" algn="ctr" rtl="0">
                        <a:spcBef>
                          <a:spcPts val="0"/>
                        </a:spcBef>
                        <a:spcAft>
                          <a:spcPts val="0"/>
                        </a:spcAft>
                        <a:buNone/>
                      </a:pPr>
                      <a:r>
                        <a:rPr lang="en" b="1"/>
                        <a:t>Accuracy (°C)</a:t>
                      </a:r>
                      <a:endParaRPr b="1"/>
                    </a:p>
                  </a:txBody>
                  <a:tcPr marL="91425" marR="91425" marT="91425" marB="91425"/>
                </a:tc>
                <a:tc>
                  <a:txBody>
                    <a:bodyPr/>
                    <a:lstStyle/>
                    <a:p>
                      <a:pPr marL="0" lvl="0" indent="0" algn="ctr" rtl="0">
                        <a:spcBef>
                          <a:spcPts val="0"/>
                        </a:spcBef>
                        <a:spcAft>
                          <a:spcPts val="0"/>
                        </a:spcAft>
                        <a:buNone/>
                      </a:pPr>
                      <a:r>
                        <a:rPr lang="en" b="1"/>
                        <a:t>Compatibility</a:t>
                      </a:r>
                      <a:endParaRPr b="1"/>
                    </a:p>
                  </a:txBody>
                  <a:tcPr marL="91425" marR="91425" marT="91425" marB="91425"/>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n" i="1"/>
                        <a:t>TI TMP117</a:t>
                      </a:r>
                      <a:r>
                        <a:rPr lang="en" baseline="30000">
                          <a:solidFill>
                            <a:schemeClr val="dk1"/>
                          </a:solidFill>
                        </a:rPr>
                        <a:t>[3]</a:t>
                      </a:r>
                      <a:endParaRPr i="1"/>
                    </a:p>
                  </a:txBody>
                  <a:tcPr marL="91425" marR="91425" marT="91425" marB="91425"/>
                </a:tc>
                <a:tc>
                  <a:txBody>
                    <a:bodyPr/>
                    <a:lstStyle/>
                    <a:p>
                      <a:pPr marL="0" lvl="0" indent="0" algn="ctr" rtl="0">
                        <a:spcBef>
                          <a:spcPts val="0"/>
                        </a:spcBef>
                        <a:spcAft>
                          <a:spcPts val="0"/>
                        </a:spcAft>
                        <a:buNone/>
                      </a:pPr>
                      <a:r>
                        <a:rPr lang="en"/>
                        <a:t>-55 to 150</a:t>
                      </a:r>
                      <a:endParaRPr/>
                    </a:p>
                  </a:txBody>
                  <a:tcPr marL="91425" marR="91425" marT="91425" marB="91425"/>
                </a:tc>
                <a:tc>
                  <a:txBody>
                    <a:bodyPr/>
                    <a:lstStyle/>
                    <a:p>
                      <a:pPr marL="0" lvl="0" indent="0" algn="ctr" rtl="0">
                        <a:spcBef>
                          <a:spcPts val="0"/>
                        </a:spcBef>
                        <a:spcAft>
                          <a:spcPts val="0"/>
                        </a:spcAft>
                        <a:buNone/>
                      </a:pPr>
                      <a:r>
                        <a:rPr lang="en"/>
                        <a:t>0.1 from -20 to 50</a:t>
                      </a:r>
                      <a:endParaRPr/>
                    </a:p>
                  </a:txBody>
                  <a:tcPr marL="91425" marR="91425" marT="91425" marB="91425"/>
                </a:tc>
                <a:tc>
                  <a:txBody>
                    <a:bodyPr/>
                    <a:lstStyle/>
                    <a:p>
                      <a:pPr marL="0" lvl="0" indent="0" algn="l" rtl="0">
                        <a:spcBef>
                          <a:spcPts val="0"/>
                        </a:spcBef>
                        <a:spcAft>
                          <a:spcPts val="0"/>
                        </a:spcAft>
                        <a:buNone/>
                      </a:pPr>
                      <a:r>
                        <a:rPr lang="en" dirty="0">
                          <a:solidFill>
                            <a:srgbClr val="000000"/>
                          </a:solidFill>
                        </a:rPr>
                        <a:t>1.8 to 5.5V, </a:t>
                      </a:r>
                      <a:r>
                        <a:rPr lang="en" dirty="0"/>
                        <a:t>Digital I2C-SMB Signal</a:t>
                      </a:r>
                      <a:endParaRPr dirty="0"/>
                    </a:p>
                  </a:txBody>
                  <a:tcPr marL="91425" marR="91425" marT="91425" marB="91425"/>
                </a:tc>
                <a:extLst>
                  <a:ext uri="{0D108BD9-81ED-4DB2-BD59-A6C34878D82A}">
                    <a16:rowId xmlns:a16="http://schemas.microsoft.com/office/drawing/2014/main" val="10001"/>
                  </a:ext>
                </a:extLst>
              </a:tr>
              <a:tr h="224075">
                <a:tc>
                  <a:txBody>
                    <a:bodyPr/>
                    <a:lstStyle/>
                    <a:p>
                      <a:pPr marL="0" lvl="0" indent="0" algn="ctr" rtl="0">
                        <a:spcBef>
                          <a:spcPts val="0"/>
                        </a:spcBef>
                        <a:spcAft>
                          <a:spcPts val="0"/>
                        </a:spcAft>
                        <a:buNone/>
                      </a:pPr>
                      <a:r>
                        <a:rPr lang="en" i="1"/>
                        <a:t>Smartec SMT172</a:t>
                      </a:r>
                      <a:r>
                        <a:rPr lang="en" baseline="30000">
                          <a:solidFill>
                            <a:schemeClr val="dk1"/>
                          </a:solidFill>
                        </a:rPr>
                        <a:t>[4]</a:t>
                      </a:r>
                      <a:endParaRPr i="1"/>
                    </a:p>
                  </a:txBody>
                  <a:tcPr marL="91425" marR="91425" marT="91425" marB="91425"/>
                </a:tc>
                <a:tc>
                  <a:txBody>
                    <a:bodyPr/>
                    <a:lstStyle/>
                    <a:p>
                      <a:pPr marL="0" lvl="0" indent="0" algn="ctr" rtl="0">
                        <a:spcBef>
                          <a:spcPts val="0"/>
                        </a:spcBef>
                        <a:spcAft>
                          <a:spcPts val="0"/>
                        </a:spcAft>
                        <a:buNone/>
                      </a:pPr>
                      <a:r>
                        <a:rPr lang="en"/>
                        <a:t>-45 to 130</a:t>
                      </a:r>
                      <a:endParaRPr/>
                    </a:p>
                  </a:txBody>
                  <a:tcPr marL="91425" marR="91425" marT="91425" marB="91425"/>
                </a:tc>
                <a:tc>
                  <a:txBody>
                    <a:bodyPr/>
                    <a:lstStyle/>
                    <a:p>
                      <a:pPr marL="0" lvl="0" indent="0" algn="ctr" rtl="0">
                        <a:spcBef>
                          <a:spcPts val="0"/>
                        </a:spcBef>
                        <a:spcAft>
                          <a:spcPts val="0"/>
                        </a:spcAft>
                        <a:buNone/>
                      </a:pPr>
                      <a:r>
                        <a:rPr lang="en"/>
                        <a:t>0.1 from -20 to 60</a:t>
                      </a:r>
                      <a:endParaRPr/>
                    </a:p>
                  </a:txBody>
                  <a:tcPr marL="91425" marR="91425" marT="91425" marB="91425"/>
                </a:tc>
                <a:tc>
                  <a:txBody>
                    <a:bodyPr/>
                    <a:lstStyle/>
                    <a:p>
                      <a:pPr marL="0" lvl="0" indent="0" algn="ctr" rtl="0">
                        <a:spcBef>
                          <a:spcPts val="0"/>
                        </a:spcBef>
                        <a:spcAft>
                          <a:spcPts val="0"/>
                        </a:spcAft>
                        <a:buNone/>
                      </a:pPr>
                      <a:r>
                        <a:rPr lang="en" dirty="0"/>
                        <a:t>2.7 to 5.5V, Digital PWM Signal</a:t>
                      </a:r>
                      <a:endParaRPr dirty="0"/>
                    </a:p>
                  </a:txBody>
                  <a:tcPr marL="91425" marR="91425" marT="91425" marB="91425"/>
                </a:tc>
                <a:extLst>
                  <a:ext uri="{0D108BD9-81ED-4DB2-BD59-A6C34878D82A}">
                    <a16:rowId xmlns:a16="http://schemas.microsoft.com/office/drawing/2014/main" val="10002"/>
                  </a:ext>
                </a:extLst>
              </a:tr>
            </a:tbl>
          </a:graphicData>
        </a:graphic>
      </p:graphicFrame>
      <p:pic>
        <p:nvPicPr>
          <p:cNvPr id="1015" name="Google Shape;1015;p94"/>
          <p:cNvPicPr preferRelativeResize="0"/>
          <p:nvPr/>
        </p:nvPicPr>
        <p:blipFill>
          <a:blip r:embed="rId3">
            <a:alphaModFix/>
          </a:blip>
          <a:stretch>
            <a:fillRect/>
          </a:stretch>
        </p:blipFill>
        <p:spPr>
          <a:xfrm>
            <a:off x="822200" y="2162200"/>
            <a:ext cx="3392876" cy="2453901"/>
          </a:xfrm>
          <a:prstGeom prst="rect">
            <a:avLst/>
          </a:prstGeom>
          <a:noFill/>
          <a:ln>
            <a:noFill/>
          </a:ln>
        </p:spPr>
      </p:pic>
      <p:pic>
        <p:nvPicPr>
          <p:cNvPr id="1016" name="Google Shape;1016;p94"/>
          <p:cNvPicPr preferRelativeResize="0"/>
          <p:nvPr/>
        </p:nvPicPr>
        <p:blipFill rotWithShape="1">
          <a:blip r:embed="rId4">
            <a:alphaModFix/>
          </a:blip>
          <a:srcRect b="10329"/>
          <a:stretch/>
        </p:blipFill>
        <p:spPr>
          <a:xfrm>
            <a:off x="4426400" y="2162200"/>
            <a:ext cx="3056750" cy="2409626"/>
          </a:xfrm>
          <a:prstGeom prst="rect">
            <a:avLst/>
          </a:prstGeom>
          <a:noFill/>
          <a:ln>
            <a:noFill/>
          </a:ln>
        </p:spPr>
      </p:pic>
      <p:sp>
        <p:nvSpPr>
          <p:cNvPr id="1017" name="Google Shape;1017;p94"/>
          <p:cNvSpPr txBox="1"/>
          <p:nvPr/>
        </p:nvSpPr>
        <p:spPr>
          <a:xfrm>
            <a:off x="1680450" y="4445375"/>
            <a:ext cx="182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TMP117 Accuracy</a:t>
            </a:r>
            <a:r>
              <a:rPr lang="en" baseline="30000">
                <a:solidFill>
                  <a:schemeClr val="dk1"/>
                </a:solidFill>
              </a:rPr>
              <a:t>[3]</a:t>
            </a:r>
            <a:endParaRPr/>
          </a:p>
        </p:txBody>
      </p:sp>
      <p:sp>
        <p:nvSpPr>
          <p:cNvPr id="1018" name="Google Shape;1018;p94"/>
          <p:cNvSpPr txBox="1"/>
          <p:nvPr/>
        </p:nvSpPr>
        <p:spPr>
          <a:xfrm>
            <a:off x="5227050" y="4404550"/>
            <a:ext cx="188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SMT172 Accuracy</a:t>
            </a:r>
            <a:r>
              <a:rPr lang="en" baseline="30000">
                <a:solidFill>
                  <a:schemeClr val="dk1"/>
                </a:solidFill>
              </a:rPr>
              <a:t>[4]</a:t>
            </a:r>
            <a:endParaRPr/>
          </a:p>
        </p:txBody>
      </p:sp>
      <p:sp>
        <p:nvSpPr>
          <p:cNvPr id="1019" name="Google Shape;1019;p94"/>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020" name="Google Shape;1020;p94"/>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82</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pic>
        <p:nvPicPr>
          <p:cNvPr id="1025" name="Google Shape;1025;p95"/>
          <p:cNvPicPr preferRelativeResize="0"/>
          <p:nvPr/>
        </p:nvPicPr>
        <p:blipFill rotWithShape="1">
          <a:blip r:embed="rId3">
            <a:alphaModFix/>
          </a:blip>
          <a:srcRect l="26259" t="6171" r="27362" b="7150"/>
          <a:stretch/>
        </p:blipFill>
        <p:spPr>
          <a:xfrm>
            <a:off x="1841063" y="840750"/>
            <a:ext cx="5461877" cy="4045650"/>
          </a:xfrm>
          <a:prstGeom prst="rect">
            <a:avLst/>
          </a:prstGeom>
          <a:noFill/>
          <a:ln>
            <a:noFill/>
          </a:ln>
        </p:spPr>
      </p:pic>
      <p:sp>
        <p:nvSpPr>
          <p:cNvPr id="1026" name="Google Shape;1026;p95"/>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027" name="Google Shape;1027;p95"/>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CAD Housing Unit</a:t>
            </a:r>
            <a:endParaRPr/>
          </a:p>
        </p:txBody>
      </p:sp>
      <p:sp>
        <p:nvSpPr>
          <p:cNvPr id="1028" name="Google Shape;1028;p95"/>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83</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pic>
        <p:nvPicPr>
          <p:cNvPr id="1033" name="Google Shape;1033;p96"/>
          <p:cNvPicPr preferRelativeResize="0"/>
          <p:nvPr/>
        </p:nvPicPr>
        <p:blipFill rotWithShape="1">
          <a:blip r:embed="rId3">
            <a:alphaModFix/>
          </a:blip>
          <a:srcRect l="26260" t="7990" r="27359" b="8341"/>
          <a:stretch/>
        </p:blipFill>
        <p:spPr>
          <a:xfrm>
            <a:off x="1841050" y="946825"/>
            <a:ext cx="5461877" cy="3905376"/>
          </a:xfrm>
          <a:prstGeom prst="rect">
            <a:avLst/>
          </a:prstGeom>
          <a:noFill/>
          <a:ln>
            <a:noFill/>
          </a:ln>
        </p:spPr>
      </p:pic>
      <p:sp>
        <p:nvSpPr>
          <p:cNvPr id="1034" name="Google Shape;1034;p96"/>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035" name="Google Shape;1035;p96"/>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CAD Electronics Compartment</a:t>
            </a:r>
            <a:endParaRPr/>
          </a:p>
        </p:txBody>
      </p:sp>
      <p:sp>
        <p:nvSpPr>
          <p:cNvPr id="1036" name="Google Shape;1036;p96"/>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84</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97"/>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042" name="Google Shape;1042;p97"/>
          <p:cNvSpPr txBox="1">
            <a:spLocks noGrp="1"/>
          </p:cNvSpPr>
          <p:nvPr>
            <p:ph type="title"/>
          </p:nvPr>
        </p:nvSpPr>
        <p:spPr>
          <a:xfrm>
            <a:off x="191475" y="124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 6.1 Satisfaction - Current Draw Derivation</a:t>
            </a:r>
            <a:endParaRPr/>
          </a:p>
        </p:txBody>
      </p:sp>
      <p:pic>
        <p:nvPicPr>
          <p:cNvPr id="1043" name="Google Shape;1043;p97"/>
          <p:cNvPicPr preferRelativeResize="0"/>
          <p:nvPr/>
        </p:nvPicPr>
        <p:blipFill>
          <a:blip r:embed="rId3">
            <a:alphaModFix/>
          </a:blip>
          <a:stretch>
            <a:fillRect/>
          </a:stretch>
        </p:blipFill>
        <p:spPr>
          <a:xfrm>
            <a:off x="1012938" y="773300"/>
            <a:ext cx="6877674" cy="3992574"/>
          </a:xfrm>
          <a:prstGeom prst="rect">
            <a:avLst/>
          </a:prstGeom>
          <a:noFill/>
          <a:ln>
            <a:noFill/>
          </a:ln>
        </p:spPr>
      </p:pic>
      <p:sp>
        <p:nvSpPr>
          <p:cNvPr id="1044" name="Google Shape;1044;p97"/>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85</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p98"/>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050" name="Google Shape;1050;p98"/>
          <p:cNvSpPr txBox="1">
            <a:spLocks noGrp="1"/>
          </p:cNvSpPr>
          <p:nvPr>
            <p:ph type="title"/>
          </p:nvPr>
        </p:nvSpPr>
        <p:spPr>
          <a:xfrm>
            <a:off x="0" y="-687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 6.1 Satisfaction - Detailed Current Estimates</a:t>
            </a:r>
            <a:endParaRPr/>
          </a:p>
        </p:txBody>
      </p:sp>
      <p:sp>
        <p:nvSpPr>
          <p:cNvPr id="1051" name="Google Shape;1051;p98"/>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86</a:t>
            </a:fld>
            <a:endParaRPr/>
          </a:p>
        </p:txBody>
      </p:sp>
      <p:pic>
        <p:nvPicPr>
          <p:cNvPr id="1052" name="Google Shape;1052;p98"/>
          <p:cNvPicPr preferRelativeResize="0"/>
          <p:nvPr/>
        </p:nvPicPr>
        <p:blipFill>
          <a:blip r:embed="rId3">
            <a:alphaModFix/>
          </a:blip>
          <a:stretch>
            <a:fillRect/>
          </a:stretch>
        </p:blipFill>
        <p:spPr>
          <a:xfrm>
            <a:off x="773050" y="375824"/>
            <a:ext cx="7597901" cy="4391876"/>
          </a:xfrm>
          <a:prstGeom prst="rect">
            <a:avLst/>
          </a:prstGeom>
          <a:noFill/>
          <a:ln>
            <a:noFill/>
          </a:ln>
        </p:spPr>
      </p:pic>
      <p:sp>
        <p:nvSpPr>
          <p:cNvPr id="1053" name="Google Shape;1053;p98"/>
          <p:cNvSpPr/>
          <p:nvPr/>
        </p:nvSpPr>
        <p:spPr>
          <a:xfrm>
            <a:off x="827650" y="3869425"/>
            <a:ext cx="7480500" cy="4353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99"/>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059" name="Google Shape;1059;p99"/>
          <p:cNvSpPr txBox="1">
            <a:spLocks noGrp="1"/>
          </p:cNvSpPr>
          <p:nvPr>
            <p:ph type="title"/>
          </p:nvPr>
        </p:nvSpPr>
        <p:spPr>
          <a:xfrm>
            <a:off x="0" y="-687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 6.1 Satisfaction - Detailed Current Estimates</a:t>
            </a:r>
            <a:endParaRPr/>
          </a:p>
        </p:txBody>
      </p:sp>
      <p:sp>
        <p:nvSpPr>
          <p:cNvPr id="1060" name="Google Shape;1060;p99"/>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87</a:t>
            </a:fld>
            <a:endParaRPr/>
          </a:p>
        </p:txBody>
      </p:sp>
      <p:pic>
        <p:nvPicPr>
          <p:cNvPr id="1061" name="Google Shape;1061;p99"/>
          <p:cNvPicPr preferRelativeResize="0"/>
          <p:nvPr/>
        </p:nvPicPr>
        <p:blipFill>
          <a:blip r:embed="rId3">
            <a:alphaModFix/>
          </a:blip>
          <a:stretch>
            <a:fillRect/>
          </a:stretch>
        </p:blipFill>
        <p:spPr>
          <a:xfrm>
            <a:off x="0" y="538401"/>
            <a:ext cx="4756876" cy="3755099"/>
          </a:xfrm>
          <a:prstGeom prst="rect">
            <a:avLst/>
          </a:prstGeom>
          <a:noFill/>
          <a:ln>
            <a:noFill/>
          </a:ln>
        </p:spPr>
      </p:pic>
      <p:pic>
        <p:nvPicPr>
          <p:cNvPr id="1062" name="Google Shape;1062;p99"/>
          <p:cNvPicPr preferRelativeResize="0"/>
          <p:nvPr/>
        </p:nvPicPr>
        <p:blipFill>
          <a:blip r:embed="rId4">
            <a:alphaModFix/>
          </a:blip>
          <a:stretch>
            <a:fillRect/>
          </a:stretch>
        </p:blipFill>
        <p:spPr>
          <a:xfrm>
            <a:off x="385538" y="4354825"/>
            <a:ext cx="3710170" cy="393600"/>
          </a:xfrm>
          <a:prstGeom prst="rect">
            <a:avLst/>
          </a:prstGeom>
          <a:noFill/>
          <a:ln>
            <a:noFill/>
          </a:ln>
        </p:spPr>
      </p:pic>
      <p:pic>
        <p:nvPicPr>
          <p:cNvPr id="1063" name="Google Shape;1063;p99"/>
          <p:cNvPicPr preferRelativeResize="0"/>
          <p:nvPr/>
        </p:nvPicPr>
        <p:blipFill rotWithShape="1">
          <a:blip r:embed="rId5">
            <a:alphaModFix/>
          </a:blip>
          <a:srcRect l="4067"/>
          <a:stretch/>
        </p:blipFill>
        <p:spPr>
          <a:xfrm>
            <a:off x="4656975" y="656391"/>
            <a:ext cx="4487024" cy="3637109"/>
          </a:xfrm>
          <a:prstGeom prst="rect">
            <a:avLst/>
          </a:prstGeom>
          <a:noFill/>
          <a:ln>
            <a:noFill/>
          </a:ln>
        </p:spPr>
      </p:pic>
      <p:pic>
        <p:nvPicPr>
          <p:cNvPr id="1064" name="Google Shape;1064;p99"/>
          <p:cNvPicPr preferRelativeResize="0"/>
          <p:nvPr/>
        </p:nvPicPr>
        <p:blipFill>
          <a:blip r:embed="rId6">
            <a:alphaModFix/>
          </a:blip>
          <a:stretch>
            <a:fillRect/>
          </a:stretch>
        </p:blipFill>
        <p:spPr>
          <a:xfrm>
            <a:off x="5349500" y="4354825"/>
            <a:ext cx="3671641" cy="393600"/>
          </a:xfrm>
          <a:prstGeom prst="rect">
            <a:avLst/>
          </a:prstGeom>
          <a:noFill/>
          <a:ln>
            <a:noFill/>
          </a:ln>
        </p:spPr>
      </p:pic>
      <p:cxnSp>
        <p:nvCxnSpPr>
          <p:cNvPr id="1065" name="Google Shape;1065;p99"/>
          <p:cNvCxnSpPr/>
          <p:nvPr/>
        </p:nvCxnSpPr>
        <p:spPr>
          <a:xfrm rot="10800000">
            <a:off x="4012275" y="2563100"/>
            <a:ext cx="0" cy="1351800"/>
          </a:xfrm>
          <a:prstGeom prst="straightConnector1">
            <a:avLst/>
          </a:prstGeom>
          <a:noFill/>
          <a:ln w="28575" cap="flat" cmpd="sng">
            <a:solidFill>
              <a:srgbClr val="64DB31"/>
            </a:solidFill>
            <a:prstDash val="solid"/>
            <a:round/>
            <a:headEnd type="none" w="med" len="med"/>
            <a:tailEnd type="none" w="med" len="med"/>
          </a:ln>
        </p:spPr>
      </p:cxnSp>
      <p:cxnSp>
        <p:nvCxnSpPr>
          <p:cNvPr id="1066" name="Google Shape;1066;p99"/>
          <p:cNvCxnSpPr/>
          <p:nvPr/>
        </p:nvCxnSpPr>
        <p:spPr>
          <a:xfrm rot="10800000">
            <a:off x="8414650" y="2635300"/>
            <a:ext cx="0" cy="1351800"/>
          </a:xfrm>
          <a:prstGeom prst="straightConnector1">
            <a:avLst/>
          </a:prstGeom>
          <a:noFill/>
          <a:ln w="28575" cap="flat" cmpd="sng">
            <a:solidFill>
              <a:srgbClr val="64DB31"/>
            </a:solidFill>
            <a:prstDash val="solid"/>
            <a:round/>
            <a:headEnd type="none" w="med" len="med"/>
            <a:tailEnd type="none" w="med" len="med"/>
          </a:ln>
        </p:spPr>
      </p:cxnSp>
      <p:cxnSp>
        <p:nvCxnSpPr>
          <p:cNvPr id="1067" name="Google Shape;1067;p99"/>
          <p:cNvCxnSpPr/>
          <p:nvPr/>
        </p:nvCxnSpPr>
        <p:spPr>
          <a:xfrm flipH="1">
            <a:off x="4871525" y="3090100"/>
            <a:ext cx="3803100" cy="300"/>
          </a:xfrm>
          <a:prstGeom prst="straightConnector1">
            <a:avLst/>
          </a:prstGeom>
          <a:noFill/>
          <a:ln w="28575" cap="flat" cmpd="sng">
            <a:solidFill>
              <a:srgbClr val="64DB31"/>
            </a:solidFill>
            <a:prstDash val="solid"/>
            <a:round/>
            <a:headEnd type="none" w="med" len="med"/>
            <a:tailEnd type="none" w="med" len="med"/>
          </a:ln>
        </p:spPr>
      </p:cxnSp>
      <p:cxnSp>
        <p:nvCxnSpPr>
          <p:cNvPr id="1068" name="Google Shape;1068;p99"/>
          <p:cNvCxnSpPr/>
          <p:nvPr/>
        </p:nvCxnSpPr>
        <p:spPr>
          <a:xfrm flipH="1">
            <a:off x="385550" y="3036300"/>
            <a:ext cx="3803100" cy="300"/>
          </a:xfrm>
          <a:prstGeom prst="straightConnector1">
            <a:avLst/>
          </a:prstGeom>
          <a:noFill/>
          <a:ln w="28575" cap="flat" cmpd="sng">
            <a:solidFill>
              <a:srgbClr val="64DB31"/>
            </a:solidFill>
            <a:prstDash val="solid"/>
            <a:round/>
            <a:headEnd type="none" w="med" len="med"/>
            <a:tailEnd type="none" w="med" len="med"/>
          </a:ln>
        </p:spPr>
      </p:cxn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101"/>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084" name="Google Shape;1084;p101"/>
          <p:cNvSpPr txBox="1">
            <a:spLocks noGrp="1"/>
          </p:cNvSpPr>
          <p:nvPr>
            <p:ph type="title"/>
          </p:nvPr>
        </p:nvSpPr>
        <p:spPr>
          <a:xfrm>
            <a:off x="89600" y="125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 6.1 Satisfaction - Detailed Current Draw Estimates</a:t>
            </a:r>
            <a:endParaRPr/>
          </a:p>
        </p:txBody>
      </p:sp>
      <p:sp>
        <p:nvSpPr>
          <p:cNvPr id="1085" name="Google Shape;1085;p101"/>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88</a:t>
            </a:fld>
            <a:endParaRPr/>
          </a:p>
        </p:txBody>
      </p:sp>
      <p:pic>
        <p:nvPicPr>
          <p:cNvPr id="1086" name="Google Shape;1086;p101"/>
          <p:cNvPicPr preferRelativeResize="0"/>
          <p:nvPr/>
        </p:nvPicPr>
        <p:blipFill>
          <a:blip r:embed="rId3">
            <a:alphaModFix/>
          </a:blip>
          <a:stretch>
            <a:fillRect/>
          </a:stretch>
        </p:blipFill>
        <p:spPr>
          <a:xfrm>
            <a:off x="510175" y="598075"/>
            <a:ext cx="8123658" cy="4211675"/>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102"/>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092" name="Google Shape;1092;p102"/>
          <p:cNvSpPr txBox="1">
            <a:spLocks noGrp="1"/>
          </p:cNvSpPr>
          <p:nvPr>
            <p:ph type="title"/>
          </p:nvPr>
        </p:nvSpPr>
        <p:spPr>
          <a:xfrm>
            <a:off x="89600" y="125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 6.1 Satisfaction - Detailed Current Loss Estimates</a:t>
            </a:r>
            <a:endParaRPr/>
          </a:p>
        </p:txBody>
      </p:sp>
      <p:sp>
        <p:nvSpPr>
          <p:cNvPr id="1093" name="Google Shape;1093;p102"/>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89</a:t>
            </a:fld>
            <a:endParaRPr/>
          </a:p>
        </p:txBody>
      </p:sp>
      <p:pic>
        <p:nvPicPr>
          <p:cNvPr id="1094" name="Google Shape;1094;p102"/>
          <p:cNvPicPr preferRelativeResize="0"/>
          <p:nvPr/>
        </p:nvPicPr>
        <p:blipFill>
          <a:blip r:embed="rId3">
            <a:alphaModFix/>
          </a:blip>
          <a:stretch>
            <a:fillRect/>
          </a:stretch>
        </p:blipFill>
        <p:spPr>
          <a:xfrm>
            <a:off x="152400" y="850100"/>
            <a:ext cx="6781025" cy="2435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1"/>
          <p:cNvPicPr preferRelativeResize="0"/>
          <p:nvPr/>
        </p:nvPicPr>
        <p:blipFill>
          <a:blip r:embed="rId3">
            <a:alphaModFix/>
          </a:blip>
          <a:stretch>
            <a:fillRect/>
          </a:stretch>
        </p:blipFill>
        <p:spPr>
          <a:xfrm rot="5400000">
            <a:off x="4200201" y="862699"/>
            <a:ext cx="6157123" cy="3463425"/>
          </a:xfrm>
          <a:prstGeom prst="rect">
            <a:avLst/>
          </a:prstGeom>
          <a:noFill/>
          <a:ln>
            <a:noFill/>
          </a:ln>
        </p:spPr>
      </p:pic>
      <p:pic>
        <p:nvPicPr>
          <p:cNvPr id="151" name="Google Shape;151;p21"/>
          <p:cNvPicPr preferRelativeResize="0"/>
          <p:nvPr/>
        </p:nvPicPr>
        <p:blipFill>
          <a:blip r:embed="rId4">
            <a:alphaModFix/>
          </a:blip>
          <a:stretch>
            <a:fillRect/>
          </a:stretch>
        </p:blipFill>
        <p:spPr>
          <a:xfrm>
            <a:off x="-814950" y="748750"/>
            <a:ext cx="7265995" cy="4087101"/>
          </a:xfrm>
          <a:prstGeom prst="rect">
            <a:avLst/>
          </a:prstGeom>
          <a:noFill/>
          <a:ln>
            <a:noFill/>
          </a:ln>
        </p:spPr>
      </p:pic>
      <p:sp>
        <p:nvSpPr>
          <p:cNvPr id="152" name="Google Shape;152;p21"/>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Baseline Design (Monitoring System)</a:t>
            </a:r>
            <a:endParaRPr/>
          </a:p>
        </p:txBody>
      </p:sp>
      <p:sp>
        <p:nvSpPr>
          <p:cNvPr id="153" name="Google Shape;153;p21"/>
          <p:cNvSpPr txBox="1"/>
          <p:nvPr/>
        </p:nvSpPr>
        <p:spPr>
          <a:xfrm>
            <a:off x="6587350" y="453625"/>
            <a:ext cx="1379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t>Top-Down View</a:t>
            </a:r>
            <a:endParaRPr sz="1200" b="1"/>
          </a:p>
        </p:txBody>
      </p:sp>
      <p:sp>
        <p:nvSpPr>
          <p:cNvPr id="154" name="Google Shape;154;p21"/>
          <p:cNvSpPr txBox="1"/>
          <p:nvPr/>
        </p:nvSpPr>
        <p:spPr>
          <a:xfrm>
            <a:off x="2239750" y="1476625"/>
            <a:ext cx="996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t>Side View</a:t>
            </a:r>
            <a:endParaRPr sz="1200" b="1"/>
          </a:p>
        </p:txBody>
      </p:sp>
      <p:cxnSp>
        <p:nvCxnSpPr>
          <p:cNvPr id="155" name="Google Shape;155;p21"/>
          <p:cNvCxnSpPr/>
          <p:nvPr/>
        </p:nvCxnSpPr>
        <p:spPr>
          <a:xfrm>
            <a:off x="6074350" y="809250"/>
            <a:ext cx="0" cy="3538500"/>
          </a:xfrm>
          <a:prstGeom prst="straightConnector1">
            <a:avLst/>
          </a:prstGeom>
          <a:noFill/>
          <a:ln w="19050" cap="flat" cmpd="sng">
            <a:solidFill>
              <a:schemeClr val="dk1"/>
            </a:solidFill>
            <a:prstDash val="solid"/>
            <a:round/>
            <a:headEnd type="stealth" w="med" len="med"/>
            <a:tailEnd type="stealth" w="med" len="med"/>
          </a:ln>
        </p:spPr>
      </p:cxnSp>
      <p:cxnSp>
        <p:nvCxnSpPr>
          <p:cNvPr id="156" name="Google Shape;156;p21"/>
          <p:cNvCxnSpPr/>
          <p:nvPr/>
        </p:nvCxnSpPr>
        <p:spPr>
          <a:xfrm>
            <a:off x="6171600" y="4415100"/>
            <a:ext cx="2237400" cy="0"/>
          </a:xfrm>
          <a:prstGeom prst="straightConnector1">
            <a:avLst/>
          </a:prstGeom>
          <a:noFill/>
          <a:ln w="19050" cap="flat" cmpd="sng">
            <a:solidFill>
              <a:schemeClr val="dk1"/>
            </a:solidFill>
            <a:prstDash val="solid"/>
            <a:round/>
            <a:headEnd type="stealth" w="med" len="med"/>
            <a:tailEnd type="stealth" w="med" len="med"/>
          </a:ln>
        </p:spPr>
      </p:cxnSp>
      <p:cxnSp>
        <p:nvCxnSpPr>
          <p:cNvPr id="157" name="Google Shape;157;p21"/>
          <p:cNvCxnSpPr/>
          <p:nvPr/>
        </p:nvCxnSpPr>
        <p:spPr>
          <a:xfrm rot="10800000">
            <a:off x="8141350" y="1010400"/>
            <a:ext cx="12000" cy="3168000"/>
          </a:xfrm>
          <a:prstGeom prst="straightConnector1">
            <a:avLst/>
          </a:prstGeom>
          <a:noFill/>
          <a:ln w="19050" cap="flat" cmpd="sng">
            <a:solidFill>
              <a:schemeClr val="dk1"/>
            </a:solidFill>
            <a:prstDash val="solid"/>
            <a:round/>
            <a:headEnd type="stealth" w="med" len="med"/>
            <a:tailEnd type="stealth" w="med" len="med"/>
          </a:ln>
        </p:spPr>
      </p:cxnSp>
      <p:cxnSp>
        <p:nvCxnSpPr>
          <p:cNvPr id="158" name="Google Shape;158;p21"/>
          <p:cNvCxnSpPr/>
          <p:nvPr/>
        </p:nvCxnSpPr>
        <p:spPr>
          <a:xfrm>
            <a:off x="6378325" y="4130550"/>
            <a:ext cx="1811700" cy="0"/>
          </a:xfrm>
          <a:prstGeom prst="straightConnector1">
            <a:avLst/>
          </a:prstGeom>
          <a:noFill/>
          <a:ln w="19050" cap="flat" cmpd="sng">
            <a:solidFill>
              <a:schemeClr val="dk1"/>
            </a:solidFill>
            <a:prstDash val="solid"/>
            <a:round/>
            <a:headEnd type="stealth" w="med" len="med"/>
            <a:tailEnd type="stealth" w="med" len="med"/>
          </a:ln>
        </p:spPr>
      </p:cxnSp>
      <p:sp>
        <p:nvSpPr>
          <p:cNvPr id="159" name="Google Shape;159;p21"/>
          <p:cNvSpPr txBox="1"/>
          <p:nvPr/>
        </p:nvSpPr>
        <p:spPr>
          <a:xfrm rot="-5400000" flipH="1">
            <a:off x="5297100" y="2050050"/>
            <a:ext cx="1379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110 mm</a:t>
            </a:r>
            <a:endParaRPr sz="1200"/>
          </a:p>
        </p:txBody>
      </p:sp>
      <p:sp>
        <p:nvSpPr>
          <p:cNvPr id="160" name="Google Shape;160;p21"/>
          <p:cNvSpPr txBox="1"/>
          <p:nvPr/>
        </p:nvSpPr>
        <p:spPr>
          <a:xfrm>
            <a:off x="6932025" y="4333675"/>
            <a:ext cx="1379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70 mm</a:t>
            </a:r>
            <a:endParaRPr sz="1200"/>
          </a:p>
        </p:txBody>
      </p:sp>
      <p:sp>
        <p:nvSpPr>
          <p:cNvPr id="161" name="Google Shape;161;p21"/>
          <p:cNvSpPr txBox="1"/>
          <p:nvPr/>
        </p:nvSpPr>
        <p:spPr>
          <a:xfrm flipH="1">
            <a:off x="6932025" y="3809100"/>
            <a:ext cx="1379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60 mm</a:t>
            </a:r>
            <a:endParaRPr sz="1200"/>
          </a:p>
        </p:txBody>
      </p:sp>
      <p:sp>
        <p:nvSpPr>
          <p:cNvPr id="162" name="Google Shape;162;p21"/>
          <p:cNvSpPr txBox="1"/>
          <p:nvPr/>
        </p:nvSpPr>
        <p:spPr>
          <a:xfrm rot="-5400000" flipH="1">
            <a:off x="7315525" y="3269425"/>
            <a:ext cx="1379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100 mm</a:t>
            </a:r>
            <a:endParaRPr sz="1200"/>
          </a:p>
        </p:txBody>
      </p:sp>
      <p:cxnSp>
        <p:nvCxnSpPr>
          <p:cNvPr id="163" name="Google Shape;163;p21"/>
          <p:cNvCxnSpPr/>
          <p:nvPr/>
        </p:nvCxnSpPr>
        <p:spPr>
          <a:xfrm flipH="1">
            <a:off x="6399163" y="1010400"/>
            <a:ext cx="10500" cy="2489100"/>
          </a:xfrm>
          <a:prstGeom prst="straightConnector1">
            <a:avLst/>
          </a:prstGeom>
          <a:noFill/>
          <a:ln w="19050" cap="flat" cmpd="sng">
            <a:solidFill>
              <a:schemeClr val="dk1"/>
            </a:solidFill>
            <a:prstDash val="solid"/>
            <a:round/>
            <a:headEnd type="stealth" w="med" len="med"/>
            <a:tailEnd type="stealth" w="med" len="med"/>
          </a:ln>
        </p:spPr>
      </p:cxnSp>
      <p:sp>
        <p:nvSpPr>
          <p:cNvPr id="164" name="Google Shape;164;p21"/>
          <p:cNvSpPr txBox="1"/>
          <p:nvPr/>
        </p:nvSpPr>
        <p:spPr>
          <a:xfrm rot="5400000" flipH="1">
            <a:off x="5902425" y="2434350"/>
            <a:ext cx="1379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76.2 mm</a:t>
            </a:r>
            <a:endParaRPr sz="1200"/>
          </a:p>
        </p:txBody>
      </p:sp>
      <p:cxnSp>
        <p:nvCxnSpPr>
          <p:cNvPr id="165" name="Google Shape;165;p21"/>
          <p:cNvCxnSpPr/>
          <p:nvPr/>
        </p:nvCxnSpPr>
        <p:spPr>
          <a:xfrm>
            <a:off x="7012975" y="2697225"/>
            <a:ext cx="542400" cy="0"/>
          </a:xfrm>
          <a:prstGeom prst="straightConnector1">
            <a:avLst/>
          </a:prstGeom>
          <a:noFill/>
          <a:ln w="19050" cap="flat" cmpd="sng">
            <a:solidFill>
              <a:schemeClr val="dk1"/>
            </a:solidFill>
            <a:prstDash val="solid"/>
            <a:round/>
            <a:headEnd type="stealth" w="med" len="med"/>
            <a:tailEnd type="stealth" w="med" len="med"/>
          </a:ln>
        </p:spPr>
      </p:cxnSp>
      <p:sp>
        <p:nvSpPr>
          <p:cNvPr id="166" name="Google Shape;166;p21"/>
          <p:cNvSpPr txBox="1"/>
          <p:nvPr/>
        </p:nvSpPr>
        <p:spPr>
          <a:xfrm flipH="1">
            <a:off x="6894150" y="2697225"/>
            <a:ext cx="1379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15.24 mm</a:t>
            </a:r>
            <a:endParaRPr sz="1200"/>
          </a:p>
        </p:txBody>
      </p:sp>
      <p:cxnSp>
        <p:nvCxnSpPr>
          <p:cNvPr id="167" name="Google Shape;167;p21"/>
          <p:cNvCxnSpPr/>
          <p:nvPr/>
        </p:nvCxnSpPr>
        <p:spPr>
          <a:xfrm rot="10800000" flipH="1">
            <a:off x="7582050" y="1150200"/>
            <a:ext cx="3900" cy="1469400"/>
          </a:xfrm>
          <a:prstGeom prst="straightConnector1">
            <a:avLst/>
          </a:prstGeom>
          <a:noFill/>
          <a:ln w="19050" cap="flat" cmpd="sng">
            <a:solidFill>
              <a:schemeClr val="dk1"/>
            </a:solidFill>
            <a:prstDash val="solid"/>
            <a:round/>
            <a:headEnd type="stealth" w="med" len="med"/>
            <a:tailEnd type="stealth" w="med" len="med"/>
          </a:ln>
        </p:spPr>
      </p:cxnSp>
      <p:sp>
        <p:nvSpPr>
          <p:cNvPr id="168" name="Google Shape;168;p21"/>
          <p:cNvSpPr txBox="1"/>
          <p:nvPr/>
        </p:nvSpPr>
        <p:spPr>
          <a:xfrm rot="-5400000">
            <a:off x="6994425" y="1373675"/>
            <a:ext cx="1379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46.04 mm</a:t>
            </a:r>
            <a:endParaRPr sz="1200"/>
          </a:p>
        </p:txBody>
      </p:sp>
      <p:cxnSp>
        <p:nvCxnSpPr>
          <p:cNvPr id="169" name="Google Shape;169;p21"/>
          <p:cNvCxnSpPr/>
          <p:nvPr/>
        </p:nvCxnSpPr>
        <p:spPr>
          <a:xfrm rot="10800000" flipH="1">
            <a:off x="710550" y="3880825"/>
            <a:ext cx="4178100" cy="3900"/>
          </a:xfrm>
          <a:prstGeom prst="straightConnector1">
            <a:avLst/>
          </a:prstGeom>
          <a:noFill/>
          <a:ln w="19050" cap="flat" cmpd="sng">
            <a:solidFill>
              <a:schemeClr val="dk1"/>
            </a:solidFill>
            <a:prstDash val="solid"/>
            <a:round/>
            <a:headEnd type="stealth" w="med" len="med"/>
            <a:tailEnd type="stealth" w="med" len="med"/>
          </a:ln>
        </p:spPr>
      </p:cxnSp>
      <p:sp>
        <p:nvSpPr>
          <p:cNvPr id="170" name="Google Shape;170;p21"/>
          <p:cNvSpPr txBox="1"/>
          <p:nvPr/>
        </p:nvSpPr>
        <p:spPr>
          <a:xfrm>
            <a:off x="2436375" y="3880825"/>
            <a:ext cx="1379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110 mm</a:t>
            </a:r>
            <a:endParaRPr sz="1200"/>
          </a:p>
        </p:txBody>
      </p:sp>
      <p:cxnSp>
        <p:nvCxnSpPr>
          <p:cNvPr id="171" name="Google Shape;171;p21"/>
          <p:cNvCxnSpPr/>
          <p:nvPr/>
        </p:nvCxnSpPr>
        <p:spPr>
          <a:xfrm>
            <a:off x="629075" y="1885425"/>
            <a:ext cx="0" cy="1908600"/>
          </a:xfrm>
          <a:prstGeom prst="straightConnector1">
            <a:avLst/>
          </a:prstGeom>
          <a:noFill/>
          <a:ln w="19050" cap="flat" cmpd="sng">
            <a:solidFill>
              <a:schemeClr val="dk1"/>
            </a:solidFill>
            <a:prstDash val="solid"/>
            <a:round/>
            <a:headEnd type="stealth" w="med" len="med"/>
            <a:tailEnd type="stealth" w="med" len="med"/>
          </a:ln>
        </p:spPr>
      </p:cxnSp>
      <p:sp>
        <p:nvSpPr>
          <p:cNvPr id="172" name="Google Shape;172;p21"/>
          <p:cNvSpPr txBox="1"/>
          <p:nvPr/>
        </p:nvSpPr>
        <p:spPr>
          <a:xfrm rot="-5400000">
            <a:off x="-156025" y="2284400"/>
            <a:ext cx="1379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50 mm</a:t>
            </a:r>
            <a:endParaRPr sz="1200"/>
          </a:p>
        </p:txBody>
      </p:sp>
      <p:cxnSp>
        <p:nvCxnSpPr>
          <p:cNvPr id="173" name="Google Shape;173;p21"/>
          <p:cNvCxnSpPr/>
          <p:nvPr/>
        </p:nvCxnSpPr>
        <p:spPr>
          <a:xfrm>
            <a:off x="4703125" y="3298700"/>
            <a:ext cx="0" cy="421800"/>
          </a:xfrm>
          <a:prstGeom prst="straightConnector1">
            <a:avLst/>
          </a:prstGeom>
          <a:noFill/>
          <a:ln w="19050" cap="flat" cmpd="sng">
            <a:solidFill>
              <a:schemeClr val="dk1"/>
            </a:solidFill>
            <a:prstDash val="solid"/>
            <a:round/>
            <a:headEnd type="stealth" w="med" len="med"/>
            <a:tailEnd type="stealth" w="med" len="med"/>
          </a:ln>
        </p:spPr>
      </p:cxnSp>
      <p:sp>
        <p:nvSpPr>
          <p:cNvPr id="174" name="Google Shape;174;p21"/>
          <p:cNvSpPr txBox="1"/>
          <p:nvPr/>
        </p:nvSpPr>
        <p:spPr>
          <a:xfrm rot="5400000" flipH="1">
            <a:off x="3828625" y="3653500"/>
            <a:ext cx="1379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11 mm</a:t>
            </a:r>
            <a:endParaRPr sz="1200"/>
          </a:p>
        </p:txBody>
      </p:sp>
      <p:cxnSp>
        <p:nvCxnSpPr>
          <p:cNvPr id="175" name="Google Shape;175;p21"/>
          <p:cNvCxnSpPr/>
          <p:nvPr/>
        </p:nvCxnSpPr>
        <p:spPr>
          <a:xfrm flipH="1">
            <a:off x="3828050" y="2060750"/>
            <a:ext cx="4500" cy="589800"/>
          </a:xfrm>
          <a:prstGeom prst="straightConnector1">
            <a:avLst/>
          </a:prstGeom>
          <a:noFill/>
          <a:ln w="19050" cap="flat" cmpd="sng">
            <a:solidFill>
              <a:schemeClr val="dk1"/>
            </a:solidFill>
            <a:prstDash val="solid"/>
            <a:round/>
            <a:headEnd type="stealth" w="med" len="med"/>
            <a:tailEnd type="stealth" w="med" len="med"/>
          </a:ln>
        </p:spPr>
      </p:cxnSp>
      <p:sp>
        <p:nvSpPr>
          <p:cNvPr id="176" name="Google Shape;176;p21"/>
          <p:cNvSpPr txBox="1"/>
          <p:nvPr/>
        </p:nvSpPr>
        <p:spPr>
          <a:xfrm rot="-5400000">
            <a:off x="3034250" y="1889725"/>
            <a:ext cx="1379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16.8 mm</a:t>
            </a:r>
            <a:endParaRPr sz="1200"/>
          </a:p>
        </p:txBody>
      </p:sp>
      <p:cxnSp>
        <p:nvCxnSpPr>
          <p:cNvPr id="177" name="Google Shape;177;p21"/>
          <p:cNvCxnSpPr/>
          <p:nvPr/>
        </p:nvCxnSpPr>
        <p:spPr>
          <a:xfrm>
            <a:off x="3959363" y="2072575"/>
            <a:ext cx="851700" cy="3600"/>
          </a:xfrm>
          <a:prstGeom prst="straightConnector1">
            <a:avLst/>
          </a:prstGeom>
          <a:noFill/>
          <a:ln w="19050" cap="flat" cmpd="sng">
            <a:solidFill>
              <a:schemeClr val="dk1"/>
            </a:solidFill>
            <a:prstDash val="solid"/>
            <a:round/>
            <a:headEnd type="stealth" w="med" len="med"/>
            <a:tailEnd type="stealth" w="med" len="med"/>
          </a:ln>
        </p:spPr>
      </p:cxnSp>
      <p:sp>
        <p:nvSpPr>
          <p:cNvPr id="178" name="Google Shape;178;p21"/>
          <p:cNvSpPr txBox="1"/>
          <p:nvPr/>
        </p:nvSpPr>
        <p:spPr>
          <a:xfrm>
            <a:off x="3999938" y="2012650"/>
            <a:ext cx="1379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21.9 mm</a:t>
            </a:r>
            <a:endParaRPr sz="1200"/>
          </a:p>
        </p:txBody>
      </p:sp>
      <p:sp>
        <p:nvSpPr>
          <p:cNvPr id="179" name="Google Shape;179;p21"/>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a:t>
            </a:r>
            <a:r>
              <a:rPr lang="en" sz="1000">
                <a:solidFill>
                  <a:schemeClr val="lt1"/>
                </a:solidFill>
              </a:rPr>
              <a:t>Design Solution</a:t>
            </a:r>
            <a:r>
              <a:rPr lang="en" sz="1000">
                <a:solidFill>
                  <a:srgbClr val="B7B7B7"/>
                </a:solidFill>
              </a:rPr>
              <a:t>      CPEs      Requirements Satisfaction      Risks      Verification &amp; Validation      Project Planning      References      Backup    </a:t>
            </a:r>
            <a:endParaRPr sz="1000">
              <a:highlight>
                <a:schemeClr val="lt1"/>
              </a:highlight>
            </a:endParaRPr>
          </a:p>
        </p:txBody>
      </p:sp>
      <p:sp>
        <p:nvSpPr>
          <p:cNvPr id="180" name="Google Shape;180;p21"/>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cxnSp>
        <p:nvCxnSpPr>
          <p:cNvPr id="181" name="Google Shape;181;p21"/>
          <p:cNvCxnSpPr/>
          <p:nvPr/>
        </p:nvCxnSpPr>
        <p:spPr>
          <a:xfrm>
            <a:off x="6487438" y="977263"/>
            <a:ext cx="1613400" cy="6300"/>
          </a:xfrm>
          <a:prstGeom prst="straightConnector1">
            <a:avLst/>
          </a:prstGeom>
          <a:noFill/>
          <a:ln w="19050" cap="flat" cmpd="sng">
            <a:solidFill>
              <a:schemeClr val="dk1"/>
            </a:solidFill>
            <a:prstDash val="solid"/>
            <a:round/>
            <a:headEnd type="stealth" w="med" len="med"/>
            <a:tailEnd type="stealth" w="med" len="med"/>
          </a:ln>
        </p:spPr>
      </p:cxnSp>
      <p:sp>
        <p:nvSpPr>
          <p:cNvPr id="182" name="Google Shape;182;p21"/>
          <p:cNvSpPr txBox="1"/>
          <p:nvPr/>
        </p:nvSpPr>
        <p:spPr>
          <a:xfrm flipH="1">
            <a:off x="6894150" y="894600"/>
            <a:ext cx="1379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50.8 mm</a:t>
            </a:r>
            <a:endParaRPr sz="1200"/>
          </a:p>
        </p:txBody>
      </p:sp>
      <p:sp>
        <p:nvSpPr>
          <p:cNvPr id="183" name="Google Shape;183;p21"/>
          <p:cNvSpPr/>
          <p:nvPr/>
        </p:nvSpPr>
        <p:spPr>
          <a:xfrm>
            <a:off x="7804900" y="1689250"/>
            <a:ext cx="243300" cy="369300"/>
          </a:xfrm>
          <a:prstGeom prst="rect">
            <a:avLst/>
          </a:prstGeom>
          <a:solidFill>
            <a:srgbClr val="4A8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p:nvPr/>
        </p:nvSpPr>
        <p:spPr>
          <a:xfrm>
            <a:off x="6579025" y="1087338"/>
            <a:ext cx="243300" cy="1344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1"/>
          <p:cNvSpPr/>
          <p:nvPr/>
        </p:nvSpPr>
        <p:spPr>
          <a:xfrm>
            <a:off x="7770075" y="1095750"/>
            <a:ext cx="243300" cy="1344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100"/>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90</a:t>
            </a:fld>
            <a:endParaRPr/>
          </a:p>
        </p:txBody>
      </p:sp>
      <p:sp>
        <p:nvSpPr>
          <p:cNvPr id="1074" name="Google Shape;1074;p100"/>
          <p:cNvSpPr txBox="1"/>
          <p:nvPr/>
        </p:nvSpPr>
        <p:spPr>
          <a:xfrm>
            <a:off x="311700" y="753200"/>
            <a:ext cx="8520600" cy="43038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chemeClr val="dk1"/>
              </a:buClr>
              <a:buSzPts val="1800"/>
              <a:buChar char="●"/>
            </a:pPr>
            <a:r>
              <a:rPr lang="en" sz="1800" u="sng">
                <a:solidFill>
                  <a:schemeClr val="dk1"/>
                </a:solidFill>
              </a:rPr>
              <a:t>NiMH</a:t>
            </a:r>
            <a:endParaRPr sz="1800" u="sng">
              <a:solidFill>
                <a:schemeClr val="dk1"/>
              </a:solidFill>
            </a:endParaRPr>
          </a:p>
          <a:p>
            <a:pPr marL="914400" lvl="1" indent="-317500" algn="l" rtl="0">
              <a:lnSpc>
                <a:spcPct val="115000"/>
              </a:lnSpc>
              <a:spcBef>
                <a:spcPts val="0"/>
              </a:spcBef>
              <a:spcAft>
                <a:spcPts val="0"/>
              </a:spcAft>
              <a:buClr>
                <a:schemeClr val="dk1"/>
              </a:buClr>
              <a:buSzPts val="1400"/>
              <a:buChar char="○"/>
            </a:pPr>
            <a:r>
              <a:rPr lang="en" sz="1800">
                <a:solidFill>
                  <a:schemeClr val="dk1"/>
                </a:solidFill>
              </a:rPr>
              <a:t>large ‘memory effect’, limited reusability</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u="sng">
                <a:solidFill>
                  <a:schemeClr val="dk1"/>
                </a:solidFill>
              </a:rPr>
              <a:t>Li-ion</a:t>
            </a:r>
            <a:endParaRPr sz="1800" u="sng">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rPr>
              <a:t>Marginally Safer, Higher Capacity Per Volume</a:t>
            </a:r>
            <a:endParaRPr sz="1800">
              <a:solidFill>
                <a:schemeClr val="dk1"/>
              </a:solidFill>
            </a:endParaRPr>
          </a:p>
          <a:p>
            <a:pPr marL="0" lvl="0" indent="0" algn="l" rtl="0">
              <a:lnSpc>
                <a:spcPct val="115000"/>
              </a:lnSpc>
              <a:spcBef>
                <a:spcPts val="1200"/>
              </a:spcBef>
              <a:spcAft>
                <a:spcPts val="0"/>
              </a:spcAft>
              <a:buNone/>
            </a:pPr>
            <a:endParaRPr sz="1800">
              <a:solidFill>
                <a:schemeClr val="dk1"/>
              </a:solidFill>
            </a:endParaRPr>
          </a:p>
          <a:p>
            <a:pPr marL="457200" lvl="0" indent="-342900" algn="l" rtl="0">
              <a:lnSpc>
                <a:spcPct val="115000"/>
              </a:lnSpc>
              <a:spcBef>
                <a:spcPts val="1200"/>
              </a:spcBef>
              <a:spcAft>
                <a:spcPts val="0"/>
              </a:spcAft>
              <a:buClr>
                <a:schemeClr val="dk1"/>
              </a:buClr>
              <a:buSzPts val="1800"/>
              <a:buChar char="●"/>
            </a:pPr>
            <a:r>
              <a:rPr lang="en" sz="1800">
                <a:solidFill>
                  <a:schemeClr val="dk1"/>
                </a:solidFill>
              </a:rPr>
              <a:t>NiMH will </a:t>
            </a:r>
            <a:r>
              <a:rPr lang="en" sz="1800" b="1">
                <a:solidFill>
                  <a:schemeClr val="dk1"/>
                </a:solidFill>
              </a:rPr>
              <a:t>not </a:t>
            </a:r>
            <a:r>
              <a:rPr lang="en" sz="1800">
                <a:solidFill>
                  <a:schemeClr val="dk1"/>
                </a:solidFill>
              </a:rPr>
              <a:t>be considered</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Li-ion </a:t>
            </a:r>
            <a:r>
              <a:rPr lang="en" sz="1800" b="1">
                <a:solidFill>
                  <a:schemeClr val="dk1"/>
                </a:solidFill>
              </a:rPr>
              <a:t>will</a:t>
            </a:r>
            <a:r>
              <a:rPr lang="en" sz="1800">
                <a:solidFill>
                  <a:schemeClr val="dk1"/>
                </a:solidFill>
              </a:rPr>
              <a:t> be considered alongside Lipo</a:t>
            </a:r>
            <a:endParaRPr sz="1800">
              <a:solidFill>
                <a:schemeClr val="dk1"/>
              </a:solidFill>
            </a:endParaRPr>
          </a:p>
        </p:txBody>
      </p:sp>
      <p:sp>
        <p:nvSpPr>
          <p:cNvPr id="1075" name="Google Shape;1075;p100"/>
          <p:cNvSpPr txBox="1">
            <a:spLocks noGrp="1"/>
          </p:cNvSpPr>
          <p:nvPr>
            <p:ph type="title"/>
          </p:nvPr>
        </p:nvSpPr>
        <p:spPr>
          <a:xfrm>
            <a:off x="33125" y="152400"/>
            <a:ext cx="8988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 6.1 Satisfaction - Reconsidering Options - NiMH, Li-ion</a:t>
            </a:r>
            <a:endParaRPr/>
          </a:p>
        </p:txBody>
      </p:sp>
      <p:sp>
        <p:nvSpPr>
          <p:cNvPr id="1076" name="Google Shape;1076;p100"/>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a:t>
            </a:r>
            <a:r>
              <a:rPr lang="en" sz="1000">
                <a:solidFill>
                  <a:schemeClr val="lt1"/>
                </a:solidFill>
              </a:rPr>
              <a:t>Requirements Satisfaction</a:t>
            </a:r>
            <a:r>
              <a:rPr lang="en" sz="1000">
                <a:solidFill>
                  <a:srgbClr val="B7B7B7"/>
                </a:solidFill>
              </a:rPr>
              <a:t>      Risks      Verification &amp; Validation      Project Planning      References      Backup    </a:t>
            </a:r>
            <a:endParaRPr sz="1000">
              <a:highlight>
                <a:schemeClr val="lt1"/>
              </a:highlight>
            </a:endParaRPr>
          </a:p>
        </p:txBody>
      </p:sp>
      <p:sp>
        <p:nvSpPr>
          <p:cNvPr id="1077" name="Google Shape;1077;p100"/>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078" name="Google Shape;1078;p100"/>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90</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103"/>
          <p:cNvSpPr txBox="1">
            <a:spLocks noGrp="1"/>
          </p:cNvSpPr>
          <p:nvPr>
            <p:ph type="title"/>
          </p:nvPr>
        </p:nvSpPr>
        <p:spPr>
          <a:xfrm>
            <a:off x="33125" y="0"/>
            <a:ext cx="9039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 6.1 Satisfaction - COTS Choice</a:t>
            </a:r>
            <a:endParaRPr/>
          </a:p>
        </p:txBody>
      </p:sp>
      <p:sp>
        <p:nvSpPr>
          <p:cNvPr id="1100" name="Google Shape;1100;p103"/>
          <p:cNvSpPr txBox="1"/>
          <p:nvPr/>
        </p:nvSpPr>
        <p:spPr>
          <a:xfrm>
            <a:off x="567725" y="860350"/>
            <a:ext cx="8175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graphicFrame>
        <p:nvGraphicFramePr>
          <p:cNvPr id="1101" name="Google Shape;1101;p103"/>
          <p:cNvGraphicFramePr/>
          <p:nvPr/>
        </p:nvGraphicFramePr>
        <p:xfrm>
          <a:off x="33175" y="507715"/>
          <a:ext cx="9039500" cy="4335340"/>
        </p:xfrm>
        <a:graphic>
          <a:graphicData uri="http://schemas.openxmlformats.org/drawingml/2006/table">
            <a:tbl>
              <a:tblPr>
                <a:noFill/>
                <a:tableStyleId>{543D7239-3DDF-41B7-8C53-F2D600C7B973}</a:tableStyleId>
              </a:tblPr>
              <a:tblGrid>
                <a:gridCol w="2103200">
                  <a:extLst>
                    <a:ext uri="{9D8B030D-6E8A-4147-A177-3AD203B41FA5}">
                      <a16:colId xmlns:a16="http://schemas.microsoft.com/office/drawing/2014/main" val="20000"/>
                    </a:ext>
                  </a:extLst>
                </a:gridCol>
                <a:gridCol w="1512600">
                  <a:extLst>
                    <a:ext uri="{9D8B030D-6E8A-4147-A177-3AD203B41FA5}">
                      <a16:colId xmlns:a16="http://schemas.microsoft.com/office/drawing/2014/main" val="20001"/>
                    </a:ext>
                  </a:extLst>
                </a:gridCol>
                <a:gridCol w="1807900">
                  <a:extLst>
                    <a:ext uri="{9D8B030D-6E8A-4147-A177-3AD203B41FA5}">
                      <a16:colId xmlns:a16="http://schemas.microsoft.com/office/drawing/2014/main" val="20002"/>
                    </a:ext>
                  </a:extLst>
                </a:gridCol>
                <a:gridCol w="1679275">
                  <a:extLst>
                    <a:ext uri="{9D8B030D-6E8A-4147-A177-3AD203B41FA5}">
                      <a16:colId xmlns:a16="http://schemas.microsoft.com/office/drawing/2014/main" val="20003"/>
                    </a:ext>
                  </a:extLst>
                </a:gridCol>
                <a:gridCol w="1936525">
                  <a:extLst>
                    <a:ext uri="{9D8B030D-6E8A-4147-A177-3AD203B41FA5}">
                      <a16:colId xmlns:a16="http://schemas.microsoft.com/office/drawing/2014/main" val="20004"/>
                    </a:ext>
                  </a:extLst>
                </a:gridCol>
              </a:tblGrid>
              <a:tr h="609575">
                <a:tc>
                  <a:txBody>
                    <a:bodyPr/>
                    <a:lstStyle/>
                    <a:p>
                      <a:pPr marL="0" lvl="0" indent="0" algn="ctr" rtl="0">
                        <a:spcBef>
                          <a:spcPts val="0"/>
                        </a:spcBef>
                        <a:spcAft>
                          <a:spcPts val="0"/>
                        </a:spcAft>
                        <a:buNone/>
                      </a:pPr>
                      <a:endParaRPr b="1"/>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b="1"/>
                        <a:t>Battery #1</a:t>
                      </a:r>
                      <a:endParaRPr b="1"/>
                    </a:p>
                    <a:p>
                      <a:pPr marL="0" lvl="0" indent="0" algn="ctr" rtl="0">
                        <a:spcBef>
                          <a:spcPts val="0"/>
                        </a:spcBef>
                        <a:spcAft>
                          <a:spcPts val="0"/>
                        </a:spcAft>
                        <a:buNone/>
                      </a:pPr>
                      <a:r>
                        <a:rPr lang="en" b="1"/>
                        <a:t>(LiPo)</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b="1"/>
                        <a:t>Battery #2</a:t>
                      </a:r>
                      <a:endParaRPr b="1"/>
                    </a:p>
                    <a:p>
                      <a:pPr marL="0" lvl="0" indent="0" algn="ctr" rtl="0">
                        <a:spcBef>
                          <a:spcPts val="0"/>
                        </a:spcBef>
                        <a:spcAft>
                          <a:spcPts val="0"/>
                        </a:spcAft>
                        <a:buNone/>
                      </a:pPr>
                      <a:r>
                        <a:rPr lang="en" b="1"/>
                        <a:t>(LiPo)</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64DB31"/>
                    </a:solidFill>
                  </a:tcPr>
                </a:tc>
                <a:tc>
                  <a:txBody>
                    <a:bodyPr/>
                    <a:lstStyle/>
                    <a:p>
                      <a:pPr marL="0" lvl="0" indent="0" algn="ctr" rtl="0">
                        <a:spcBef>
                          <a:spcPts val="0"/>
                        </a:spcBef>
                        <a:spcAft>
                          <a:spcPts val="0"/>
                        </a:spcAft>
                        <a:buNone/>
                      </a:pPr>
                      <a:r>
                        <a:rPr lang="en" b="1">
                          <a:solidFill>
                            <a:schemeClr val="dk1"/>
                          </a:solidFill>
                        </a:rPr>
                        <a:t>Battery #3</a:t>
                      </a:r>
                      <a:endParaRPr b="1">
                        <a:solidFill>
                          <a:schemeClr val="dk1"/>
                        </a:solidFill>
                      </a:endParaRPr>
                    </a:p>
                    <a:p>
                      <a:pPr marL="0" lvl="0" indent="0" algn="ctr" rtl="0">
                        <a:spcBef>
                          <a:spcPts val="0"/>
                        </a:spcBef>
                        <a:spcAft>
                          <a:spcPts val="0"/>
                        </a:spcAft>
                        <a:buNone/>
                      </a:pPr>
                      <a:r>
                        <a:rPr lang="en" b="1">
                          <a:solidFill>
                            <a:schemeClr val="dk1"/>
                          </a:solidFill>
                        </a:rPr>
                        <a:t>(Li-ion)</a:t>
                      </a:r>
                      <a:endParaRPr b="1">
                        <a:solidFill>
                          <a:schemeClr val="dk1"/>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en" b="1">
                          <a:solidFill>
                            <a:schemeClr val="dk1"/>
                          </a:solidFill>
                        </a:rPr>
                        <a:t>Battery #4</a:t>
                      </a:r>
                      <a:endParaRPr b="1">
                        <a:solidFill>
                          <a:schemeClr val="dk1"/>
                        </a:solidFill>
                      </a:endParaRPr>
                    </a:p>
                    <a:p>
                      <a:pPr marL="0" lvl="0" indent="0" algn="ctr" rtl="0">
                        <a:spcBef>
                          <a:spcPts val="0"/>
                        </a:spcBef>
                        <a:spcAft>
                          <a:spcPts val="0"/>
                        </a:spcAft>
                        <a:buNone/>
                      </a:pPr>
                      <a:r>
                        <a:rPr lang="en" b="1">
                          <a:solidFill>
                            <a:schemeClr val="dk1"/>
                          </a:solidFill>
                        </a:rPr>
                        <a:t>(Li-ion)</a:t>
                      </a:r>
                      <a:endParaRPr b="1">
                        <a:solidFill>
                          <a:schemeClr val="dk1"/>
                        </a:solidFill>
                      </a:endParaRPr>
                    </a:p>
                  </a:txBody>
                  <a:tcPr marL="91425" marR="91425" marT="91425" marB="91425"/>
                </a:tc>
                <a:extLst>
                  <a:ext uri="{0D108BD9-81ED-4DB2-BD59-A6C34878D82A}">
                    <a16:rowId xmlns:a16="http://schemas.microsoft.com/office/drawing/2014/main" val="10000"/>
                  </a:ext>
                </a:extLst>
              </a:tr>
              <a:tr h="478600">
                <a:tc>
                  <a:txBody>
                    <a:bodyPr/>
                    <a:lstStyle/>
                    <a:p>
                      <a:pPr marL="0" lvl="0" indent="0" algn="l" rtl="0">
                        <a:spcBef>
                          <a:spcPts val="0"/>
                        </a:spcBef>
                        <a:spcAft>
                          <a:spcPts val="0"/>
                        </a:spcAft>
                        <a:buNone/>
                      </a:pPr>
                      <a:r>
                        <a:rPr lang="en" b="1"/>
                        <a:t>Cell Capacity     [mAh]</a:t>
                      </a:r>
                      <a:endParaRPr b="1"/>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a:t>3,700mAh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a:t> 10,000mAh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a:t>2000mAh</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en"/>
                        <a:t>3000mAh</a:t>
                      </a:r>
                      <a:endParaRPr/>
                    </a:p>
                  </a:txBody>
                  <a:tcPr marL="91425" marR="91425" marT="91425" marB="91425"/>
                </a:tc>
                <a:extLst>
                  <a:ext uri="{0D108BD9-81ED-4DB2-BD59-A6C34878D82A}">
                    <a16:rowId xmlns:a16="http://schemas.microsoft.com/office/drawing/2014/main" val="10001"/>
                  </a:ext>
                </a:extLst>
              </a:tr>
              <a:tr h="412675">
                <a:tc>
                  <a:txBody>
                    <a:bodyPr/>
                    <a:lstStyle/>
                    <a:p>
                      <a:pPr marL="0" lvl="0" indent="0" algn="l" rtl="0">
                        <a:spcBef>
                          <a:spcPts val="0"/>
                        </a:spcBef>
                        <a:spcAft>
                          <a:spcPts val="0"/>
                        </a:spcAft>
                        <a:buNone/>
                      </a:pPr>
                      <a:r>
                        <a:rPr lang="en" b="1">
                          <a:solidFill>
                            <a:schemeClr val="dk1"/>
                          </a:solidFill>
                        </a:rPr>
                        <a:t>Dimensions            [in]</a:t>
                      </a:r>
                      <a:endParaRPr b="1">
                        <a:solidFill>
                          <a:schemeClr val="dk1"/>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a:solidFill>
                            <a:srgbClr val="0F1111"/>
                          </a:solidFill>
                          <a:highlight>
                            <a:srgbClr val="FFFFFF"/>
                          </a:highlight>
                        </a:rPr>
                        <a:t>1.3 x 3.8 x 0.4</a:t>
                      </a:r>
                      <a:endParaRPr>
                        <a:solidFill>
                          <a:srgbClr val="0F1111"/>
                        </a:solidFill>
                        <a:highlight>
                          <a:srgbClr val="FFFFFF"/>
                        </a:high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a:t>4.4 x 2.6 x 0.3</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a:solidFill>
                            <a:srgbClr val="333333"/>
                          </a:solidFill>
                          <a:highlight>
                            <a:srgbClr val="FFFFFF"/>
                          </a:highlight>
                        </a:rPr>
                        <a:t>1.34 x 0.63d</a:t>
                      </a:r>
                      <a:endParaRPr>
                        <a:solidFill>
                          <a:srgbClr val="333333"/>
                        </a:solidFill>
                        <a:highlight>
                          <a:srgbClr val="FFFFFF"/>
                        </a:highlight>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en"/>
                        <a:t>2.8 x 0.7d</a:t>
                      </a:r>
                      <a:endParaRPr/>
                    </a:p>
                  </a:txBody>
                  <a:tcPr marL="91425" marR="91425" marT="91425" marB="91425"/>
                </a:tc>
                <a:extLst>
                  <a:ext uri="{0D108BD9-81ED-4DB2-BD59-A6C34878D82A}">
                    <a16:rowId xmlns:a16="http://schemas.microsoft.com/office/drawing/2014/main" val="10002"/>
                  </a:ext>
                </a:extLst>
              </a:tr>
              <a:tr h="412675">
                <a:tc>
                  <a:txBody>
                    <a:bodyPr/>
                    <a:lstStyle/>
                    <a:p>
                      <a:pPr marL="0" lvl="0" indent="0" algn="l" rtl="0">
                        <a:spcBef>
                          <a:spcPts val="0"/>
                        </a:spcBef>
                        <a:spcAft>
                          <a:spcPts val="0"/>
                        </a:spcAft>
                        <a:buNone/>
                      </a:pPr>
                      <a:r>
                        <a:rPr lang="en" b="1">
                          <a:solidFill>
                            <a:schemeClr val="dk1"/>
                          </a:solidFill>
                        </a:rPr>
                        <a:t>Energy        [mAh / in</a:t>
                      </a:r>
                      <a:r>
                        <a:rPr lang="en" b="1" baseline="30000">
                          <a:solidFill>
                            <a:schemeClr val="dk1"/>
                          </a:solidFill>
                        </a:rPr>
                        <a:t>3</a:t>
                      </a:r>
                      <a:r>
                        <a:rPr lang="en" b="1">
                          <a:solidFill>
                            <a:schemeClr val="dk1"/>
                          </a:solidFill>
                        </a:rPr>
                        <a:t>]</a:t>
                      </a:r>
                      <a:endParaRPr b="1">
                        <a:solidFill>
                          <a:schemeClr val="dk1"/>
                        </a:solidFill>
                      </a:endParaRPr>
                    </a:p>
                    <a:p>
                      <a:pPr marL="0" lvl="0" indent="0" algn="l" rtl="0">
                        <a:spcBef>
                          <a:spcPts val="0"/>
                        </a:spcBef>
                        <a:spcAft>
                          <a:spcPts val="0"/>
                        </a:spcAft>
                        <a:buNone/>
                      </a:pPr>
                      <a:r>
                        <a:rPr lang="en" b="1">
                          <a:solidFill>
                            <a:schemeClr val="dk1"/>
                          </a:solidFill>
                        </a:rPr>
                        <a:t>Density </a:t>
                      </a:r>
                      <a:endParaRPr b="1">
                        <a:solidFill>
                          <a:schemeClr val="dk1"/>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a:solidFill>
                            <a:srgbClr val="0F1111"/>
                          </a:solidFill>
                          <a:highlight>
                            <a:srgbClr val="FFFFFF"/>
                          </a:highlight>
                        </a:rPr>
                        <a:t>1,872</a:t>
                      </a:r>
                      <a:endParaRPr>
                        <a:solidFill>
                          <a:srgbClr val="0F1111"/>
                        </a:solidFill>
                        <a:highlight>
                          <a:srgbClr val="FFFFFF"/>
                        </a:high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a:t>2,900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a:solidFill>
                            <a:srgbClr val="333333"/>
                          </a:solidFill>
                          <a:highlight>
                            <a:srgbClr val="FFFFFF"/>
                          </a:highlight>
                        </a:rPr>
                        <a:t>1,188</a:t>
                      </a:r>
                      <a:endParaRPr>
                        <a:solidFill>
                          <a:srgbClr val="333333"/>
                        </a:solidFill>
                        <a:highlight>
                          <a:srgbClr val="FFFFFF"/>
                        </a:highlight>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en"/>
                        <a:t>728</a:t>
                      </a:r>
                      <a:endParaRPr/>
                    </a:p>
                  </a:txBody>
                  <a:tcPr marL="91425" marR="91425" marT="91425" marB="91425"/>
                </a:tc>
                <a:extLst>
                  <a:ext uri="{0D108BD9-81ED-4DB2-BD59-A6C34878D82A}">
                    <a16:rowId xmlns:a16="http://schemas.microsoft.com/office/drawing/2014/main" val="10003"/>
                  </a:ext>
                </a:extLst>
              </a:tr>
              <a:tr h="527175">
                <a:tc>
                  <a:txBody>
                    <a:bodyPr/>
                    <a:lstStyle/>
                    <a:p>
                      <a:pPr marL="0" lvl="0" indent="0" algn="l" rtl="0">
                        <a:spcBef>
                          <a:spcPts val="0"/>
                        </a:spcBef>
                        <a:spcAft>
                          <a:spcPts val="0"/>
                        </a:spcAft>
                        <a:buNone/>
                      </a:pPr>
                      <a:r>
                        <a:rPr lang="en" b="1">
                          <a:solidFill>
                            <a:schemeClr val="dk1"/>
                          </a:solidFill>
                        </a:rPr>
                        <a:t>Meets Requirements</a:t>
                      </a:r>
                      <a:endParaRPr b="1">
                        <a:solidFill>
                          <a:schemeClr val="dk1"/>
                        </a:solidFill>
                      </a:endParaRPr>
                    </a:p>
                    <a:p>
                      <a:pPr marL="0" lvl="0" indent="0" algn="l" rtl="0">
                        <a:spcBef>
                          <a:spcPts val="0"/>
                        </a:spcBef>
                        <a:spcAft>
                          <a:spcPts val="0"/>
                        </a:spcAft>
                        <a:buNone/>
                      </a:pPr>
                      <a:r>
                        <a:rPr lang="en" b="1">
                          <a:solidFill>
                            <a:schemeClr val="dk1"/>
                          </a:solidFill>
                        </a:rPr>
                        <a:t>(Temp, Size, C rate)</a:t>
                      </a:r>
                      <a:endParaRPr b="1">
                        <a:solidFill>
                          <a:schemeClr val="dk1"/>
                        </a:solidFill>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lnSpc>
                          <a:spcPct val="70000"/>
                        </a:lnSpc>
                        <a:spcBef>
                          <a:spcPts val="0"/>
                        </a:spcBef>
                        <a:spcAft>
                          <a:spcPts val="0"/>
                        </a:spcAft>
                        <a:buNone/>
                      </a:pPr>
                      <a:endParaRPr/>
                    </a:p>
                    <a:p>
                      <a:pPr marL="0" lvl="0" indent="0" algn="ctr" rtl="0">
                        <a:lnSpc>
                          <a:spcPct val="70000"/>
                        </a:lnSpc>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ctr" rtl="0">
                        <a:lnSpc>
                          <a:spcPct val="70000"/>
                        </a:lnSpc>
                        <a:spcBef>
                          <a:spcPts val="0"/>
                        </a:spcBef>
                        <a:spcAft>
                          <a:spcPts val="0"/>
                        </a:spcAft>
                        <a:buNone/>
                      </a:pPr>
                      <a:endParaRPr/>
                    </a:p>
                    <a:p>
                      <a:pPr marL="0" lvl="0" indent="0" algn="ctr" rtl="0">
                        <a:lnSpc>
                          <a:spcPct val="70000"/>
                        </a:lnSpc>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ctr" rtl="0">
                        <a:lnSpc>
                          <a:spcPct val="70000"/>
                        </a:lnSpc>
                        <a:spcBef>
                          <a:spcPts val="0"/>
                        </a:spcBef>
                        <a:spcAft>
                          <a:spcPts val="0"/>
                        </a:spcAft>
                        <a:buNone/>
                      </a:pPr>
                      <a:endParaRPr>
                        <a:solidFill>
                          <a:schemeClr val="dk1"/>
                        </a:solidFill>
                      </a:endParaRPr>
                    </a:p>
                    <a:p>
                      <a:pPr marL="0" lvl="0" indent="0" algn="ctr" rtl="0">
                        <a:lnSpc>
                          <a:spcPct val="70000"/>
                        </a:lnSpc>
                        <a:spcBef>
                          <a:spcPts val="0"/>
                        </a:spcBef>
                        <a:spcAft>
                          <a:spcPts val="0"/>
                        </a:spcAft>
                        <a:buNone/>
                      </a:pPr>
                      <a:r>
                        <a:rPr lang="en">
                          <a:solidFill>
                            <a:schemeClr val="dk1"/>
                          </a:solidFill>
                        </a:rPr>
                        <a:t>✔️</a:t>
                      </a:r>
                      <a:endParaRPr/>
                    </a:p>
                  </a:txBody>
                  <a:tcPr marL="91425" marR="91425" marT="91425" marB="91425">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tcPr>
                </a:tc>
                <a:tc>
                  <a:txBody>
                    <a:bodyPr/>
                    <a:lstStyle/>
                    <a:p>
                      <a:pPr marL="0" lvl="0" indent="0" algn="ctr" rtl="0">
                        <a:lnSpc>
                          <a:spcPct val="70000"/>
                        </a:lnSpc>
                        <a:spcBef>
                          <a:spcPts val="0"/>
                        </a:spcBef>
                        <a:spcAft>
                          <a:spcPts val="0"/>
                        </a:spcAft>
                        <a:buNone/>
                      </a:pPr>
                      <a:endParaRPr>
                        <a:solidFill>
                          <a:schemeClr val="dk1"/>
                        </a:solidFill>
                      </a:endParaRPr>
                    </a:p>
                    <a:p>
                      <a:pPr marL="0" lvl="0" indent="0" algn="ctr" rtl="0">
                        <a:lnSpc>
                          <a:spcPct val="70000"/>
                        </a:lnSpc>
                        <a:spcBef>
                          <a:spcPts val="0"/>
                        </a:spcBef>
                        <a:spcAft>
                          <a:spcPts val="0"/>
                        </a:spcAft>
                        <a:buNone/>
                      </a:pPr>
                      <a:r>
                        <a:rPr lang="en">
                          <a:solidFill>
                            <a:schemeClr val="dk1"/>
                          </a:solidFill>
                        </a:rPr>
                        <a:t>✔️</a:t>
                      </a:r>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27175">
                <a:tc>
                  <a:txBody>
                    <a:bodyPr/>
                    <a:lstStyle/>
                    <a:p>
                      <a:pPr marL="0" lvl="0" indent="0" algn="l" rtl="0">
                        <a:spcBef>
                          <a:spcPts val="0"/>
                        </a:spcBef>
                        <a:spcAft>
                          <a:spcPts val="0"/>
                        </a:spcAft>
                        <a:buNone/>
                      </a:pPr>
                      <a:r>
                        <a:rPr lang="en" b="1">
                          <a:solidFill>
                            <a:schemeClr val="dk1"/>
                          </a:solidFill>
                        </a:rPr>
                        <a:t>Available From</a:t>
                      </a:r>
                      <a:endParaRPr b="1">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u="sng">
                          <a:solidFill>
                            <a:schemeClr val="hlink"/>
                          </a:solidFill>
                          <a:hlinkClick r:id="rId3"/>
                        </a:rPr>
                        <a:t>Amazon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u="sng">
                          <a:solidFill>
                            <a:schemeClr val="hlink"/>
                          </a:solidFill>
                          <a:hlinkClick r:id="rId4"/>
                        </a:rPr>
                        <a:t>Makerfocus</a:t>
                      </a:r>
                      <a:r>
                        <a:rPr lang="en"/>
                        <a:t>, </a:t>
                      </a:r>
                      <a:r>
                        <a:rPr lang="en" u="sng">
                          <a:solidFill>
                            <a:schemeClr val="hlink"/>
                          </a:solidFill>
                          <a:hlinkClick r:id="rId5"/>
                        </a:rPr>
                        <a:t>Amazon</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u="sng">
                          <a:solidFill>
                            <a:schemeClr val="hlink"/>
                          </a:solidFill>
                          <a:hlinkClick r:id="rId6"/>
                        </a:rPr>
                        <a:t>Amazon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u="sng">
                          <a:solidFill>
                            <a:schemeClr val="accent5"/>
                          </a:solidFill>
                          <a:hlinkClick r:id="rId7">
                            <a:extLst>
                              <a:ext uri="{A12FA001-AC4F-418D-AE19-62706E023703}">
                                <ahyp:hlinkClr xmlns:ahyp="http://schemas.microsoft.com/office/drawing/2018/hyperlinkcolor" val="tx"/>
                              </a:ext>
                            </a:extLst>
                          </a:hlinkClick>
                        </a:rPr>
                        <a:t>Amazon</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01950">
                <a:tc>
                  <a:txBody>
                    <a:bodyPr/>
                    <a:lstStyle/>
                    <a:p>
                      <a:pPr marL="0" lvl="0" indent="0" algn="l" rtl="0">
                        <a:spcBef>
                          <a:spcPts val="0"/>
                        </a:spcBef>
                        <a:spcAft>
                          <a:spcPts val="0"/>
                        </a:spcAft>
                        <a:buNone/>
                      </a:pPr>
                      <a:r>
                        <a:rPr lang="en" b="1">
                          <a:solidFill>
                            <a:schemeClr val="dk1"/>
                          </a:solidFill>
                        </a:rPr>
                        <a:t>Cost per unit</a:t>
                      </a:r>
                      <a:endParaRPr b="1">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$61 / (4 pc)</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a:t>$30 / (1 pc)</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a:t>$30 / (4 pc)</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$34 / (2 pc)</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478600">
                <a:tc>
                  <a:txBody>
                    <a:bodyPr/>
                    <a:lstStyle/>
                    <a:p>
                      <a:pPr marL="0" lvl="0" indent="0" algn="l" rtl="0">
                        <a:spcBef>
                          <a:spcPts val="0"/>
                        </a:spcBef>
                        <a:spcAft>
                          <a:spcPts val="0"/>
                        </a:spcAft>
                        <a:buNone/>
                      </a:pPr>
                      <a:r>
                        <a:rPr lang="en" b="1">
                          <a:solidFill>
                            <a:schemeClr val="dk1"/>
                          </a:solidFill>
                        </a:rPr>
                        <a:t>Total Purchase Cost</a:t>
                      </a:r>
                      <a:endParaRPr b="1">
                        <a:solidFill>
                          <a:schemeClr val="dk1"/>
                        </a:solidFill>
                      </a:endParaRPr>
                    </a:p>
                    <a:p>
                      <a:pPr marL="0" lvl="0" indent="0" algn="l" rtl="0">
                        <a:spcBef>
                          <a:spcPts val="0"/>
                        </a:spcBef>
                        <a:spcAft>
                          <a:spcPts val="0"/>
                        </a:spcAft>
                        <a:buNone/>
                      </a:pPr>
                      <a:r>
                        <a:rPr lang="en" b="1">
                          <a:solidFill>
                            <a:schemeClr val="dk1"/>
                          </a:solidFill>
                        </a:rPr>
                        <a:t>(1 full system)</a:t>
                      </a:r>
                      <a:endParaRPr b="1">
                        <a:solidFill>
                          <a:schemeClr val="dk1"/>
                        </a:solidFill>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$122</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a:t>$60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64DB31"/>
                    </a:solidFill>
                  </a:tcPr>
                </a:tc>
                <a:tc>
                  <a:txBody>
                    <a:bodyPr/>
                    <a:lstStyle/>
                    <a:p>
                      <a:pPr marL="0" lvl="0" indent="0" algn="ctr" rtl="0">
                        <a:spcBef>
                          <a:spcPts val="0"/>
                        </a:spcBef>
                        <a:spcAft>
                          <a:spcPts val="0"/>
                        </a:spcAft>
                        <a:buNone/>
                      </a:pPr>
                      <a:r>
                        <a:rPr lang="en"/>
                        <a:t>$60</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$136</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7"/>
                  </a:ext>
                </a:extLst>
              </a:tr>
            </a:tbl>
          </a:graphicData>
        </a:graphic>
      </p:graphicFrame>
      <p:sp>
        <p:nvSpPr>
          <p:cNvPr id="1102" name="Google Shape;1102;p103"/>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103" name="Google Shape;1103;p103"/>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91</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10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Thermal Analysis Requirements </a:t>
            </a:r>
            <a:endParaRPr/>
          </a:p>
        </p:txBody>
      </p:sp>
      <p:graphicFrame>
        <p:nvGraphicFramePr>
          <p:cNvPr id="1109" name="Google Shape;1109;p104"/>
          <p:cNvGraphicFramePr/>
          <p:nvPr/>
        </p:nvGraphicFramePr>
        <p:xfrm>
          <a:off x="700500" y="1307950"/>
          <a:ext cx="7742975" cy="1234720"/>
        </p:xfrm>
        <a:graphic>
          <a:graphicData uri="http://schemas.openxmlformats.org/drawingml/2006/table">
            <a:tbl>
              <a:tblPr>
                <a:noFill/>
                <a:tableStyleId>{543D7239-3DDF-41B7-8C53-F2D600C7B973}</a:tableStyleId>
              </a:tblPr>
              <a:tblGrid>
                <a:gridCol w="831675">
                  <a:extLst>
                    <a:ext uri="{9D8B030D-6E8A-4147-A177-3AD203B41FA5}">
                      <a16:colId xmlns:a16="http://schemas.microsoft.com/office/drawing/2014/main" val="20000"/>
                    </a:ext>
                  </a:extLst>
                </a:gridCol>
                <a:gridCol w="6911300">
                  <a:extLst>
                    <a:ext uri="{9D8B030D-6E8A-4147-A177-3AD203B41FA5}">
                      <a16:colId xmlns:a16="http://schemas.microsoft.com/office/drawing/2014/main" val="20001"/>
                    </a:ext>
                  </a:extLst>
                </a:gridCol>
              </a:tblGrid>
              <a:tr h="442300">
                <a:tc>
                  <a:txBody>
                    <a:bodyPr/>
                    <a:lstStyle/>
                    <a:p>
                      <a:pPr marL="0" lvl="0" indent="0" algn="ctr" rtl="0">
                        <a:spcBef>
                          <a:spcPts val="0"/>
                        </a:spcBef>
                        <a:spcAft>
                          <a:spcPts val="0"/>
                        </a:spcAft>
                        <a:buNone/>
                      </a:pPr>
                      <a:r>
                        <a:rPr lang="en"/>
                        <a:t>DR 2.1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Temperature sensor shall have a range of at least 0-20</a:t>
                      </a:r>
                      <a:r>
                        <a:rPr lang="en" baseline="30000"/>
                        <a:t>o</a:t>
                      </a:r>
                      <a:r>
                        <a:rPr lang="en"/>
                        <a:t>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t>DR 2.3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rPr>
                        <a:t>Temperature sensor shall measure the temperature of the battery environment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t>DR 3.3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rPr>
                        <a:t>Alert shall be generated when temperature exceeds 20</a:t>
                      </a:r>
                      <a:r>
                        <a:rPr lang="en" baseline="30000">
                          <a:solidFill>
                            <a:schemeClr val="dk1"/>
                          </a:solidFill>
                        </a:rPr>
                        <a:t>o</a:t>
                      </a:r>
                      <a:r>
                        <a:rPr lang="en">
                          <a:solidFill>
                            <a:schemeClr val="dk1"/>
                          </a:solidFill>
                        </a:rPr>
                        <a:t>C</a:t>
                      </a:r>
                      <a:endParaRPr>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110" name="Google Shape;1110;p104"/>
          <p:cNvSpPr txBox="1"/>
          <p:nvPr/>
        </p:nvSpPr>
        <p:spPr>
          <a:xfrm>
            <a:off x="1003638" y="2832900"/>
            <a:ext cx="71367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rPr>
              <a:t>With our system operating in the environment of the battery, it cannot generate enough heat to send the system outside of its measurable range. So, the heat generated by SBMS must have a small effect on the temperature of the battery environment to satisfy the three design requirements above.</a:t>
            </a:r>
            <a:endParaRPr>
              <a:solidFill>
                <a:schemeClr val="dk1"/>
              </a:solidFill>
            </a:endParaRPr>
          </a:p>
        </p:txBody>
      </p:sp>
      <p:sp>
        <p:nvSpPr>
          <p:cNvPr id="1111" name="Google Shape;1111;p104"/>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112" name="Google Shape;1112;p104"/>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92</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105"/>
          <p:cNvSpPr txBox="1">
            <a:spLocks noGrp="1"/>
          </p:cNvSpPr>
          <p:nvPr>
            <p:ph type="title"/>
          </p:nvPr>
        </p:nvSpPr>
        <p:spPr>
          <a:xfrm>
            <a:off x="311700" y="261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Thermal Circuit</a:t>
            </a:r>
            <a:endParaRPr/>
          </a:p>
        </p:txBody>
      </p:sp>
      <p:grpSp>
        <p:nvGrpSpPr>
          <p:cNvPr id="1118" name="Google Shape;1118;p105"/>
          <p:cNvGrpSpPr/>
          <p:nvPr/>
        </p:nvGrpSpPr>
        <p:grpSpPr>
          <a:xfrm>
            <a:off x="3986175" y="147675"/>
            <a:ext cx="4966500" cy="2643934"/>
            <a:chOff x="205138" y="1472663"/>
            <a:chExt cx="4966500" cy="2973720"/>
          </a:xfrm>
        </p:grpSpPr>
        <p:sp>
          <p:nvSpPr>
            <p:cNvPr id="1119" name="Google Shape;1119;p105"/>
            <p:cNvSpPr/>
            <p:nvPr/>
          </p:nvSpPr>
          <p:spPr>
            <a:xfrm>
              <a:off x="205138" y="1499848"/>
              <a:ext cx="4966472" cy="2946535"/>
            </a:xfrm>
            <a:prstGeom prst="rect">
              <a:avLst/>
            </a:prstGeom>
            <a:solidFill>
              <a:srgbClr val="A4C2F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20" name="Google Shape;1120;p105"/>
            <p:cNvSpPr/>
            <p:nvPr/>
          </p:nvSpPr>
          <p:spPr>
            <a:xfrm>
              <a:off x="205138" y="1499848"/>
              <a:ext cx="4966500" cy="680100"/>
            </a:xfrm>
            <a:prstGeom prst="rect">
              <a:avLst/>
            </a:prstGeom>
            <a:solidFill>
              <a:srgbClr val="FFE59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21" name="Google Shape;1121;p105"/>
            <p:cNvSpPr/>
            <p:nvPr/>
          </p:nvSpPr>
          <p:spPr>
            <a:xfrm>
              <a:off x="205138" y="2180084"/>
              <a:ext cx="582153" cy="2266299"/>
            </a:xfrm>
            <a:prstGeom prst="rect">
              <a:avLst/>
            </a:prstGeom>
            <a:solidFill>
              <a:srgbClr val="9E9E9E"/>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22" name="Google Shape;1122;p105"/>
            <p:cNvSpPr/>
            <p:nvPr/>
          </p:nvSpPr>
          <p:spPr>
            <a:xfrm>
              <a:off x="787195" y="2180084"/>
              <a:ext cx="605520" cy="2266299"/>
            </a:xfrm>
            <a:prstGeom prst="rect">
              <a:avLst/>
            </a:prstGeom>
            <a:solidFill>
              <a:srgbClr val="3D85C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23" name="Google Shape;1123;p105"/>
            <p:cNvSpPr/>
            <p:nvPr/>
          </p:nvSpPr>
          <p:spPr>
            <a:xfrm>
              <a:off x="4566091" y="2180084"/>
              <a:ext cx="605520" cy="2266299"/>
            </a:xfrm>
            <a:prstGeom prst="rect">
              <a:avLst/>
            </a:prstGeom>
            <a:solidFill>
              <a:srgbClr val="9E9E9E"/>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24" name="Google Shape;1124;p105"/>
            <p:cNvSpPr/>
            <p:nvPr/>
          </p:nvSpPr>
          <p:spPr>
            <a:xfrm>
              <a:off x="2749532" y="2180084"/>
              <a:ext cx="605400" cy="2266200"/>
            </a:xfrm>
            <a:prstGeom prst="rect">
              <a:avLst/>
            </a:prstGeom>
            <a:solidFill>
              <a:srgbClr val="9E9E9E"/>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25" name="Google Shape;1125;p105"/>
            <p:cNvSpPr/>
            <p:nvPr/>
          </p:nvSpPr>
          <p:spPr>
            <a:xfrm>
              <a:off x="1392714" y="3295901"/>
              <a:ext cx="774569" cy="1150458"/>
            </a:xfrm>
            <a:prstGeom prst="rect">
              <a:avLst/>
            </a:prstGeom>
            <a:solidFill>
              <a:srgbClr val="E0666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26" name="Google Shape;1126;p105"/>
            <p:cNvSpPr/>
            <p:nvPr/>
          </p:nvSpPr>
          <p:spPr>
            <a:xfrm>
              <a:off x="3355052" y="3295901"/>
              <a:ext cx="605520" cy="1150458"/>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27" name="Google Shape;1127;p105"/>
            <p:cNvSpPr/>
            <p:nvPr/>
          </p:nvSpPr>
          <p:spPr>
            <a:xfrm>
              <a:off x="3960571" y="3295901"/>
              <a:ext cx="605520" cy="1150458"/>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28" name="Google Shape;1128;p105"/>
            <p:cNvSpPr txBox="1"/>
            <p:nvPr/>
          </p:nvSpPr>
          <p:spPr>
            <a:xfrm>
              <a:off x="1594338" y="1472663"/>
              <a:ext cx="2326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Temperature Sensor (8)</a:t>
              </a:r>
              <a:endParaRPr sz="1200"/>
            </a:p>
          </p:txBody>
        </p:sp>
        <p:sp>
          <p:nvSpPr>
            <p:cNvPr id="1129" name="Google Shape;1129;p105"/>
            <p:cNvSpPr txBox="1"/>
            <p:nvPr/>
          </p:nvSpPr>
          <p:spPr>
            <a:xfrm>
              <a:off x="205138" y="3120817"/>
              <a:ext cx="582300" cy="6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Wall</a:t>
              </a:r>
              <a:endParaRPr sz="1200"/>
            </a:p>
            <a:p>
              <a:pPr marL="0" lvl="0" indent="0" algn="ctr" rtl="0">
                <a:spcBef>
                  <a:spcPts val="0"/>
                </a:spcBef>
                <a:spcAft>
                  <a:spcPts val="0"/>
                </a:spcAft>
                <a:buNone/>
              </a:pPr>
              <a:r>
                <a:rPr lang="en" sz="1200"/>
                <a:t>(1)</a:t>
              </a:r>
              <a:endParaRPr sz="1200"/>
            </a:p>
          </p:txBody>
        </p:sp>
        <p:sp>
          <p:nvSpPr>
            <p:cNvPr id="1130" name="Google Shape;1130;p105"/>
            <p:cNvSpPr txBox="1"/>
            <p:nvPr/>
          </p:nvSpPr>
          <p:spPr>
            <a:xfrm>
              <a:off x="2761215" y="3120817"/>
              <a:ext cx="582300" cy="6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Wall</a:t>
              </a:r>
              <a:endParaRPr sz="1200"/>
            </a:p>
            <a:p>
              <a:pPr marL="0" lvl="0" indent="0" algn="ctr" rtl="0">
                <a:spcBef>
                  <a:spcPts val="0"/>
                </a:spcBef>
                <a:spcAft>
                  <a:spcPts val="0"/>
                </a:spcAft>
                <a:buNone/>
              </a:pPr>
              <a:r>
                <a:rPr lang="en" sz="1200"/>
                <a:t>(1)</a:t>
              </a:r>
              <a:endParaRPr sz="1200"/>
            </a:p>
          </p:txBody>
        </p:sp>
        <p:sp>
          <p:nvSpPr>
            <p:cNvPr id="1131" name="Google Shape;1131;p105"/>
            <p:cNvSpPr txBox="1"/>
            <p:nvPr/>
          </p:nvSpPr>
          <p:spPr>
            <a:xfrm>
              <a:off x="4577774" y="3120817"/>
              <a:ext cx="582300" cy="6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Wall</a:t>
              </a:r>
              <a:endParaRPr sz="1200"/>
            </a:p>
            <a:p>
              <a:pPr marL="0" lvl="0" indent="0" algn="ctr" rtl="0">
                <a:spcBef>
                  <a:spcPts val="0"/>
                </a:spcBef>
                <a:spcAft>
                  <a:spcPts val="0"/>
                </a:spcAft>
                <a:buNone/>
              </a:pPr>
              <a:r>
                <a:rPr lang="en" sz="1200"/>
                <a:t>(1)</a:t>
              </a:r>
              <a:endParaRPr sz="1200"/>
            </a:p>
          </p:txBody>
        </p:sp>
        <p:sp>
          <p:nvSpPr>
            <p:cNvPr id="1132" name="Google Shape;1132;p105"/>
            <p:cNvSpPr txBox="1"/>
            <p:nvPr/>
          </p:nvSpPr>
          <p:spPr>
            <a:xfrm>
              <a:off x="1779984" y="2372677"/>
              <a:ext cx="582300" cy="6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Air</a:t>
              </a:r>
              <a:endParaRPr sz="1200"/>
            </a:p>
            <a:p>
              <a:pPr marL="0" lvl="0" indent="0" algn="ctr" rtl="0">
                <a:spcBef>
                  <a:spcPts val="0"/>
                </a:spcBef>
                <a:spcAft>
                  <a:spcPts val="0"/>
                </a:spcAft>
                <a:buNone/>
              </a:pPr>
              <a:r>
                <a:rPr lang="en" sz="1200"/>
                <a:t>(5)</a:t>
              </a:r>
              <a:endParaRPr sz="1200"/>
            </a:p>
          </p:txBody>
        </p:sp>
        <p:sp>
          <p:nvSpPr>
            <p:cNvPr id="1133" name="Google Shape;1133;p105"/>
            <p:cNvSpPr txBox="1"/>
            <p:nvPr/>
          </p:nvSpPr>
          <p:spPr>
            <a:xfrm>
              <a:off x="3669432" y="2372677"/>
              <a:ext cx="582300" cy="6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Air</a:t>
              </a:r>
              <a:endParaRPr sz="1200"/>
            </a:p>
            <a:p>
              <a:pPr marL="0" lvl="0" indent="0" algn="ctr" rtl="0">
                <a:spcBef>
                  <a:spcPts val="0"/>
                </a:spcBef>
                <a:spcAft>
                  <a:spcPts val="0"/>
                </a:spcAft>
                <a:buNone/>
              </a:pPr>
              <a:r>
                <a:rPr lang="en" sz="1200"/>
                <a:t>(7)</a:t>
              </a:r>
              <a:endParaRPr sz="1200"/>
            </a:p>
          </p:txBody>
        </p:sp>
        <p:sp>
          <p:nvSpPr>
            <p:cNvPr id="1134" name="Google Shape;1134;p105"/>
            <p:cNvSpPr txBox="1"/>
            <p:nvPr/>
          </p:nvSpPr>
          <p:spPr>
            <a:xfrm>
              <a:off x="1258782" y="3559592"/>
              <a:ext cx="1019400" cy="6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Connector</a:t>
              </a:r>
              <a:endParaRPr sz="1200"/>
            </a:p>
            <a:p>
              <a:pPr marL="0" lvl="0" indent="0" algn="ctr" rtl="0">
                <a:spcBef>
                  <a:spcPts val="0"/>
                </a:spcBef>
                <a:spcAft>
                  <a:spcPts val="0"/>
                </a:spcAft>
                <a:buNone/>
              </a:pPr>
              <a:r>
                <a:rPr lang="en" sz="1200"/>
                <a:t>(3)</a:t>
              </a:r>
              <a:endParaRPr sz="1200"/>
            </a:p>
          </p:txBody>
        </p:sp>
        <p:sp>
          <p:nvSpPr>
            <p:cNvPr id="1135" name="Google Shape;1135;p105"/>
            <p:cNvSpPr/>
            <p:nvPr/>
          </p:nvSpPr>
          <p:spPr>
            <a:xfrm>
              <a:off x="2167379" y="3295901"/>
              <a:ext cx="582153" cy="1150458"/>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36" name="Google Shape;1136;p105"/>
            <p:cNvSpPr txBox="1"/>
            <p:nvPr/>
          </p:nvSpPr>
          <p:spPr>
            <a:xfrm>
              <a:off x="2141052" y="3559601"/>
              <a:ext cx="634800" cy="6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PCB</a:t>
              </a:r>
              <a:endParaRPr sz="1200"/>
            </a:p>
            <a:p>
              <a:pPr marL="0" lvl="0" indent="0" algn="ctr" rtl="0">
                <a:spcBef>
                  <a:spcPts val="0"/>
                </a:spcBef>
                <a:spcAft>
                  <a:spcPts val="0"/>
                </a:spcAft>
                <a:buNone/>
              </a:pPr>
              <a:r>
                <a:rPr lang="en" sz="1200"/>
                <a:t>(4)</a:t>
              </a:r>
              <a:endParaRPr sz="1200"/>
            </a:p>
          </p:txBody>
        </p:sp>
        <p:sp>
          <p:nvSpPr>
            <p:cNvPr id="1137" name="Google Shape;1137;p105"/>
            <p:cNvSpPr txBox="1"/>
            <p:nvPr/>
          </p:nvSpPr>
          <p:spPr>
            <a:xfrm>
              <a:off x="3230910" y="3486676"/>
              <a:ext cx="853800" cy="6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Battery</a:t>
              </a:r>
              <a:endParaRPr sz="1200"/>
            </a:p>
            <a:p>
              <a:pPr marL="0" lvl="0" indent="0" algn="ctr" rtl="0">
                <a:spcBef>
                  <a:spcPts val="0"/>
                </a:spcBef>
                <a:spcAft>
                  <a:spcPts val="0"/>
                </a:spcAft>
                <a:buNone/>
              </a:pPr>
              <a:r>
                <a:rPr lang="en" sz="1200"/>
                <a:t>(6)</a:t>
              </a:r>
              <a:endParaRPr sz="1200"/>
            </a:p>
          </p:txBody>
        </p:sp>
        <p:sp>
          <p:nvSpPr>
            <p:cNvPr id="1138" name="Google Shape;1138;p105"/>
            <p:cNvSpPr txBox="1"/>
            <p:nvPr/>
          </p:nvSpPr>
          <p:spPr>
            <a:xfrm>
              <a:off x="3820705" y="3486662"/>
              <a:ext cx="853800" cy="6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Battery</a:t>
              </a:r>
              <a:endParaRPr sz="1200"/>
            </a:p>
            <a:p>
              <a:pPr marL="0" lvl="0" indent="0" algn="ctr" rtl="0">
                <a:spcBef>
                  <a:spcPts val="0"/>
                </a:spcBef>
                <a:spcAft>
                  <a:spcPts val="0"/>
                </a:spcAft>
                <a:buNone/>
              </a:pPr>
              <a:r>
                <a:rPr lang="en" sz="1200"/>
                <a:t>(6)</a:t>
              </a:r>
              <a:endParaRPr sz="1200"/>
            </a:p>
          </p:txBody>
        </p:sp>
        <p:sp>
          <p:nvSpPr>
            <p:cNvPr id="1139" name="Google Shape;1139;p105"/>
            <p:cNvSpPr txBox="1"/>
            <p:nvPr/>
          </p:nvSpPr>
          <p:spPr>
            <a:xfrm>
              <a:off x="754311" y="3120825"/>
              <a:ext cx="671400" cy="6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Nordic</a:t>
              </a:r>
              <a:endParaRPr sz="1200"/>
            </a:p>
            <a:p>
              <a:pPr marL="0" lvl="0" indent="0" algn="ctr" rtl="0">
                <a:spcBef>
                  <a:spcPts val="0"/>
                </a:spcBef>
                <a:spcAft>
                  <a:spcPts val="0"/>
                </a:spcAft>
                <a:buNone/>
              </a:pPr>
              <a:r>
                <a:rPr lang="en" sz="1200"/>
                <a:t>(2)</a:t>
              </a:r>
              <a:endParaRPr sz="1200"/>
            </a:p>
          </p:txBody>
        </p:sp>
        <p:cxnSp>
          <p:nvCxnSpPr>
            <p:cNvPr id="1140" name="Google Shape;1140;p105"/>
            <p:cNvCxnSpPr>
              <a:stCxn id="1120" idx="1"/>
              <a:endCxn id="1120" idx="3"/>
            </p:cNvCxnSpPr>
            <p:nvPr/>
          </p:nvCxnSpPr>
          <p:spPr>
            <a:xfrm>
              <a:off x="205138" y="1839898"/>
              <a:ext cx="4966500" cy="0"/>
            </a:xfrm>
            <a:prstGeom prst="straightConnector1">
              <a:avLst/>
            </a:prstGeom>
            <a:noFill/>
            <a:ln w="19050" cap="flat" cmpd="sng">
              <a:solidFill>
                <a:schemeClr val="dk1"/>
              </a:solidFill>
              <a:prstDash val="solid"/>
              <a:round/>
              <a:headEnd type="none" w="med" len="med"/>
              <a:tailEnd type="none" w="med" len="med"/>
            </a:ln>
          </p:spPr>
        </p:cxnSp>
        <p:sp>
          <p:nvSpPr>
            <p:cNvPr id="1141" name="Google Shape;1141;p105"/>
            <p:cNvSpPr txBox="1"/>
            <p:nvPr/>
          </p:nvSpPr>
          <p:spPr>
            <a:xfrm>
              <a:off x="1594350" y="1816175"/>
              <a:ext cx="2326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Temperature Sensor (8)</a:t>
              </a:r>
              <a:endParaRPr sz="1200"/>
            </a:p>
          </p:txBody>
        </p:sp>
      </p:grpSp>
      <p:sp>
        <p:nvSpPr>
          <p:cNvPr id="1142" name="Google Shape;1142;p105"/>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143" name="Google Shape;1143;p105"/>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93</a:t>
            </a:fld>
            <a:endParaRPr/>
          </a:p>
        </p:txBody>
      </p:sp>
      <p:pic>
        <p:nvPicPr>
          <p:cNvPr id="1144" name="Google Shape;1144;p105"/>
          <p:cNvPicPr preferRelativeResize="0"/>
          <p:nvPr/>
        </p:nvPicPr>
        <p:blipFill>
          <a:blip r:embed="rId3">
            <a:alphaModFix/>
          </a:blip>
          <a:stretch>
            <a:fillRect/>
          </a:stretch>
        </p:blipFill>
        <p:spPr>
          <a:xfrm>
            <a:off x="1138887" y="2864650"/>
            <a:ext cx="6866226" cy="1948700"/>
          </a:xfrm>
          <a:prstGeom prst="rect">
            <a:avLst/>
          </a:prstGeom>
          <a:noFill/>
          <a:ln>
            <a:noFill/>
          </a:ln>
        </p:spPr>
      </p:pic>
      <p:pic>
        <p:nvPicPr>
          <p:cNvPr id="1145" name="Google Shape;1145;p105"/>
          <p:cNvPicPr preferRelativeResize="0"/>
          <p:nvPr/>
        </p:nvPicPr>
        <p:blipFill rotWithShape="1">
          <a:blip r:embed="rId4">
            <a:alphaModFix/>
          </a:blip>
          <a:srcRect l="19687" t="24664" r="19455" b="24271"/>
          <a:stretch/>
        </p:blipFill>
        <p:spPr>
          <a:xfrm>
            <a:off x="550475" y="1054812"/>
            <a:ext cx="3070550" cy="1554274"/>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106"/>
          <p:cNvSpPr txBox="1">
            <a:spLocks noGrp="1"/>
          </p:cNvSpPr>
          <p:nvPr>
            <p:ph type="title"/>
          </p:nvPr>
        </p:nvSpPr>
        <p:spPr>
          <a:xfrm>
            <a:off x="311700" y="3064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Thermal Analysis Setup</a:t>
            </a:r>
            <a:endParaRPr/>
          </a:p>
        </p:txBody>
      </p:sp>
      <p:sp>
        <p:nvSpPr>
          <p:cNvPr id="1151" name="Google Shape;1151;p106"/>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152" name="Google Shape;1152;p106"/>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94</a:t>
            </a:fld>
            <a:endParaRPr/>
          </a:p>
        </p:txBody>
      </p:sp>
      <p:pic>
        <p:nvPicPr>
          <p:cNvPr id="1153" name="Google Shape;1153;p106"/>
          <p:cNvPicPr preferRelativeResize="0"/>
          <p:nvPr/>
        </p:nvPicPr>
        <p:blipFill rotWithShape="1">
          <a:blip r:embed="rId3">
            <a:alphaModFix/>
          </a:blip>
          <a:srcRect t="19993"/>
          <a:stretch/>
        </p:blipFill>
        <p:spPr>
          <a:xfrm>
            <a:off x="4523450" y="990913"/>
            <a:ext cx="380175" cy="323350"/>
          </a:xfrm>
          <a:prstGeom prst="rect">
            <a:avLst/>
          </a:prstGeom>
          <a:noFill/>
          <a:ln>
            <a:noFill/>
          </a:ln>
        </p:spPr>
      </p:pic>
      <p:graphicFrame>
        <p:nvGraphicFramePr>
          <p:cNvPr id="1154" name="Google Shape;1154;p106"/>
          <p:cNvGraphicFramePr/>
          <p:nvPr>
            <p:extLst>
              <p:ext uri="{D42A27DB-BD31-4B8C-83A1-F6EECF244321}">
                <p14:modId xmlns:p14="http://schemas.microsoft.com/office/powerpoint/2010/main" val="3628994730"/>
              </p:ext>
            </p:extLst>
          </p:nvPr>
        </p:nvGraphicFramePr>
        <p:xfrm>
          <a:off x="311700" y="925278"/>
          <a:ext cx="8434000" cy="3847525"/>
        </p:xfrm>
        <a:graphic>
          <a:graphicData uri="http://schemas.openxmlformats.org/drawingml/2006/table">
            <a:tbl>
              <a:tblPr>
                <a:noFill/>
                <a:tableStyleId>{543D7239-3DDF-41B7-8C53-F2D600C7B973}</a:tableStyleId>
              </a:tblPr>
              <a:tblGrid>
                <a:gridCol w="2325000">
                  <a:extLst>
                    <a:ext uri="{9D8B030D-6E8A-4147-A177-3AD203B41FA5}">
                      <a16:colId xmlns:a16="http://schemas.microsoft.com/office/drawing/2014/main" val="20000"/>
                    </a:ext>
                  </a:extLst>
                </a:gridCol>
                <a:gridCol w="2437525">
                  <a:extLst>
                    <a:ext uri="{9D8B030D-6E8A-4147-A177-3AD203B41FA5}">
                      <a16:colId xmlns:a16="http://schemas.microsoft.com/office/drawing/2014/main" val="20001"/>
                    </a:ext>
                  </a:extLst>
                </a:gridCol>
                <a:gridCol w="1857375">
                  <a:extLst>
                    <a:ext uri="{9D8B030D-6E8A-4147-A177-3AD203B41FA5}">
                      <a16:colId xmlns:a16="http://schemas.microsoft.com/office/drawing/2014/main" val="20002"/>
                    </a:ext>
                  </a:extLst>
                </a:gridCol>
                <a:gridCol w="1814100">
                  <a:extLst>
                    <a:ext uri="{9D8B030D-6E8A-4147-A177-3AD203B41FA5}">
                      <a16:colId xmlns:a16="http://schemas.microsoft.com/office/drawing/2014/main" val="20003"/>
                    </a:ext>
                  </a:extLst>
                </a:gridCol>
              </a:tblGrid>
              <a:tr h="475675">
                <a:tc>
                  <a:txBody>
                    <a:bodyPr/>
                    <a:lstStyle/>
                    <a:p>
                      <a:pPr marL="0" lvl="0" indent="0" algn="ctr" rtl="0">
                        <a:spcBef>
                          <a:spcPts val="0"/>
                        </a:spcBef>
                        <a:spcAft>
                          <a:spcPts val="0"/>
                        </a:spcAft>
                        <a:buNone/>
                      </a:pPr>
                      <a:r>
                        <a:rPr lang="en"/>
                        <a:t>Part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Thermal Conductivity [        ]</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Area [mm</a:t>
                      </a:r>
                      <a:r>
                        <a:rPr lang="en" baseline="30000"/>
                        <a:t>2</a:t>
                      </a:r>
                      <a:r>
                        <a:rPr lang="en"/>
                        <a: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Length [mm]</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30850">
                <a:tc>
                  <a:txBody>
                    <a:bodyPr/>
                    <a:lstStyle/>
                    <a:p>
                      <a:pPr marL="0" lvl="0" indent="0" algn="ctr" rtl="0">
                        <a:spcBef>
                          <a:spcPts val="0"/>
                        </a:spcBef>
                        <a:spcAft>
                          <a:spcPts val="0"/>
                        </a:spcAft>
                        <a:buNone/>
                      </a:pPr>
                      <a:r>
                        <a:rPr lang="en"/>
                        <a:t>Wall (1)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a:solidFill>
                            <a:schemeClr val="dk1"/>
                          </a:solidFill>
                        </a:rPr>
                        <a:t>k</a:t>
                      </a:r>
                      <a:r>
                        <a:rPr lang="en" baseline="-25000">
                          <a:solidFill>
                            <a:schemeClr val="dk1"/>
                          </a:solidFill>
                        </a:rPr>
                        <a:t>ABS</a:t>
                      </a:r>
                      <a:r>
                        <a:rPr lang="en">
                          <a:solidFill>
                            <a:schemeClr val="dk1"/>
                          </a:solidFill>
                        </a:rPr>
                        <a:t> = 0.2</a:t>
                      </a:r>
                      <a:r>
                        <a:rPr lang="en" baseline="30000">
                          <a:solidFill>
                            <a:schemeClr val="dk1"/>
                          </a:solidFill>
                        </a:rPr>
                        <a:t>[9]</a:t>
                      </a:r>
                      <a:endParaRPr baseline="30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t>6667.5</a:t>
                      </a: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55200">
                <a:tc>
                  <a:txBody>
                    <a:bodyPr/>
                    <a:lstStyle/>
                    <a:p>
                      <a:pPr marL="0" lvl="0" indent="0" algn="ctr" rtl="0">
                        <a:spcBef>
                          <a:spcPts val="0"/>
                        </a:spcBef>
                        <a:spcAft>
                          <a:spcPts val="0"/>
                        </a:spcAft>
                        <a:buNone/>
                      </a:pPr>
                      <a:r>
                        <a:rPr lang="en"/>
                        <a:t>Nordic Dongle (2)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chemeClr val="dk1"/>
                          </a:solidFill>
                        </a:rPr>
                        <a:t>k</a:t>
                      </a:r>
                      <a:r>
                        <a:rPr lang="en" baseline="-25000">
                          <a:solidFill>
                            <a:schemeClr val="dk1"/>
                          </a:solidFill>
                        </a:rPr>
                        <a:t>CU</a:t>
                      </a:r>
                      <a:r>
                        <a:rPr lang="en">
                          <a:solidFill>
                            <a:schemeClr val="dk1"/>
                          </a:solidFill>
                        </a:rPr>
                        <a:t> = 386</a:t>
                      </a:r>
                      <a:r>
                        <a:rPr lang="en" baseline="30000">
                          <a:solidFill>
                            <a:schemeClr val="dk1"/>
                          </a:solidFill>
                        </a:rPr>
                        <a:t>[7]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771.843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2.388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14300">
                <a:tc>
                  <a:txBody>
                    <a:bodyPr/>
                    <a:lstStyle/>
                    <a:p>
                      <a:pPr marL="0" lvl="0" indent="0" algn="ctr" rtl="0">
                        <a:spcBef>
                          <a:spcPts val="0"/>
                        </a:spcBef>
                        <a:spcAft>
                          <a:spcPts val="0"/>
                        </a:spcAft>
                        <a:buNone/>
                      </a:pPr>
                      <a:r>
                        <a:rPr lang="en"/>
                        <a:t>Connector (3)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chemeClr val="dk1"/>
                          </a:solidFill>
                        </a:rPr>
                        <a:t>k</a:t>
                      </a:r>
                      <a:r>
                        <a:rPr lang="en" baseline="-25000">
                          <a:solidFill>
                            <a:schemeClr val="dk1"/>
                          </a:solidFill>
                        </a:rPr>
                        <a:t>CU</a:t>
                      </a:r>
                      <a:r>
                        <a:rPr lang="en">
                          <a:solidFill>
                            <a:schemeClr val="dk1"/>
                          </a:solidFill>
                        </a:rPr>
                        <a:t> = 386</a:t>
                      </a:r>
                      <a:r>
                        <a:rPr lang="en" baseline="30000">
                          <a:solidFill>
                            <a:schemeClr val="dk1"/>
                          </a:solidFill>
                        </a:rPr>
                        <a:t>[7]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30.03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4300">
                <a:tc>
                  <a:txBody>
                    <a:bodyPr/>
                    <a:lstStyle/>
                    <a:p>
                      <a:pPr marL="0" lvl="0" indent="0" algn="ctr" rtl="0">
                        <a:spcBef>
                          <a:spcPts val="0"/>
                        </a:spcBef>
                        <a:spcAft>
                          <a:spcPts val="0"/>
                        </a:spcAft>
                        <a:buNone/>
                      </a:pPr>
                      <a:r>
                        <a:rPr lang="en"/>
                        <a:t>PCB (4)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chemeClr val="dk1"/>
                          </a:solidFill>
                        </a:rPr>
                        <a:t>k</a:t>
                      </a:r>
                      <a:r>
                        <a:rPr lang="en" baseline="-25000">
                          <a:solidFill>
                            <a:schemeClr val="dk1"/>
                          </a:solidFill>
                        </a:rPr>
                        <a:t>CU</a:t>
                      </a:r>
                      <a:r>
                        <a:rPr lang="en">
                          <a:solidFill>
                            <a:schemeClr val="dk1"/>
                          </a:solidFill>
                        </a:rPr>
                        <a:t> = 386</a:t>
                      </a:r>
                      <a:r>
                        <a:rPr lang="en" baseline="30000">
                          <a:solidFill>
                            <a:schemeClr val="dk1"/>
                          </a:solidFill>
                        </a:rPr>
                        <a:t>[7]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2510.64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2.30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14300">
                <a:tc>
                  <a:txBody>
                    <a:bodyPr/>
                    <a:lstStyle/>
                    <a:p>
                      <a:pPr marL="0" lvl="0" indent="0" algn="ctr" rtl="0">
                        <a:spcBef>
                          <a:spcPts val="0"/>
                        </a:spcBef>
                        <a:spcAft>
                          <a:spcPts val="0"/>
                        </a:spcAft>
                        <a:buNone/>
                      </a:pPr>
                      <a:r>
                        <a:rPr lang="en"/>
                        <a:t>Air Cavity (5)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chemeClr val="dk1"/>
                          </a:solidFill>
                        </a:rPr>
                        <a:t>k</a:t>
                      </a:r>
                      <a:r>
                        <a:rPr lang="en" baseline="-25000">
                          <a:solidFill>
                            <a:schemeClr val="dk1"/>
                          </a:solidFill>
                        </a:rPr>
                        <a:t>Air</a:t>
                      </a:r>
                      <a:r>
                        <a:rPr lang="en">
                          <a:solidFill>
                            <a:schemeClr val="dk1"/>
                          </a:solidFill>
                        </a:rPr>
                        <a:t> = 0.025</a:t>
                      </a:r>
                      <a:r>
                        <a:rPr lang="en" baseline="30000">
                          <a:solidFill>
                            <a:schemeClr val="dk1"/>
                          </a:solidFill>
                        </a:rPr>
                        <a:t>[6]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6667.5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16.8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14300">
                <a:tc>
                  <a:txBody>
                    <a:bodyPr/>
                    <a:lstStyle/>
                    <a:p>
                      <a:pPr marL="0" lvl="0" indent="0" algn="ctr" rtl="0">
                        <a:spcBef>
                          <a:spcPts val="0"/>
                        </a:spcBef>
                        <a:spcAft>
                          <a:spcPts val="0"/>
                        </a:spcAft>
                        <a:buNone/>
                      </a:pPr>
                      <a:r>
                        <a:rPr lang="en"/>
                        <a:t>Battery (6)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chemeClr val="dk1"/>
                          </a:solidFill>
                        </a:rPr>
                        <a:t>k</a:t>
                      </a:r>
                      <a:r>
                        <a:rPr lang="en" baseline="-25000">
                          <a:solidFill>
                            <a:schemeClr val="dk1"/>
                          </a:solidFill>
                        </a:rPr>
                        <a:t>LiPo</a:t>
                      </a:r>
                      <a:r>
                        <a:rPr lang="en">
                          <a:solidFill>
                            <a:schemeClr val="dk1"/>
                          </a:solidFill>
                        </a:rPr>
                        <a:t> = 0.43</a:t>
                      </a:r>
                      <a:r>
                        <a:rPr lang="en" baseline="30000">
                          <a:solidFill>
                            <a:schemeClr val="dk1"/>
                          </a:solidFill>
                        </a:rPr>
                        <a:t>[10]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6000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11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414300">
                <a:tc>
                  <a:txBody>
                    <a:bodyPr/>
                    <a:lstStyle/>
                    <a:p>
                      <a:pPr marL="0" lvl="0" indent="0" algn="ctr" rtl="0">
                        <a:spcBef>
                          <a:spcPts val="0"/>
                        </a:spcBef>
                        <a:spcAft>
                          <a:spcPts val="0"/>
                        </a:spcAft>
                        <a:buNone/>
                      </a:pPr>
                      <a:r>
                        <a:rPr lang="en">
                          <a:solidFill>
                            <a:schemeClr val="dk1"/>
                          </a:solidFill>
                        </a:rPr>
                        <a:t>Air Cavity (7)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chemeClr val="dk1"/>
                          </a:solidFill>
                        </a:rPr>
                        <a:t>k</a:t>
                      </a:r>
                      <a:r>
                        <a:rPr lang="en" baseline="-25000">
                          <a:solidFill>
                            <a:schemeClr val="dk1"/>
                          </a:solidFill>
                        </a:rPr>
                        <a:t>Air</a:t>
                      </a:r>
                      <a:r>
                        <a:rPr lang="en">
                          <a:solidFill>
                            <a:schemeClr val="dk1"/>
                          </a:solidFill>
                        </a:rPr>
                        <a:t> = 0.025</a:t>
                      </a:r>
                      <a:r>
                        <a:rPr lang="en" baseline="30000">
                          <a:solidFill>
                            <a:schemeClr val="dk1"/>
                          </a:solidFill>
                        </a:rPr>
                        <a:t>[6]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rPr>
                        <a:t>6667.5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25.6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14300">
                <a:tc>
                  <a:txBody>
                    <a:bodyPr/>
                    <a:lstStyle/>
                    <a:p>
                      <a:pPr marL="0" lvl="0" indent="0" algn="ctr" rtl="0">
                        <a:spcBef>
                          <a:spcPts val="0"/>
                        </a:spcBef>
                        <a:spcAft>
                          <a:spcPts val="0"/>
                        </a:spcAft>
                        <a:buNone/>
                      </a:pPr>
                      <a:r>
                        <a:rPr lang="en"/>
                        <a:t>Temperature Sensor (8)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chemeClr val="dk1"/>
                          </a:solidFill>
                        </a:rPr>
                        <a:t>k</a:t>
                      </a:r>
                      <a:r>
                        <a:rPr lang="en" baseline="-25000">
                          <a:solidFill>
                            <a:schemeClr val="dk1"/>
                          </a:solidFill>
                        </a:rPr>
                        <a:t>Si</a:t>
                      </a:r>
                      <a:r>
                        <a:rPr lang="en">
                          <a:solidFill>
                            <a:schemeClr val="dk1"/>
                          </a:solidFill>
                        </a:rPr>
                        <a:t> = 148</a:t>
                      </a:r>
                      <a:r>
                        <a:rPr lang="en" baseline="30000">
                          <a:solidFill>
                            <a:schemeClr val="dk1"/>
                          </a:solidFill>
                        </a:rPr>
                        <a:t>[8]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3.927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t>5</a:t>
                      </a: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pic>
        <p:nvPicPr>
          <p:cNvPr id="1159" name="Google Shape;1159;p107"/>
          <p:cNvPicPr preferRelativeResize="0"/>
          <p:nvPr/>
        </p:nvPicPr>
        <p:blipFill rotWithShape="1">
          <a:blip r:embed="rId3">
            <a:alphaModFix/>
          </a:blip>
          <a:srcRect l="1039"/>
          <a:stretch/>
        </p:blipFill>
        <p:spPr>
          <a:xfrm>
            <a:off x="2121475" y="2535502"/>
            <a:ext cx="7022525" cy="612223"/>
          </a:xfrm>
          <a:prstGeom prst="rect">
            <a:avLst/>
          </a:prstGeom>
          <a:noFill/>
          <a:ln>
            <a:noFill/>
          </a:ln>
        </p:spPr>
      </p:pic>
      <p:sp>
        <p:nvSpPr>
          <p:cNvPr id="1160" name="Google Shape;1160;p1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Thermal Analysis Calculations &amp; Results</a:t>
            </a:r>
            <a:endParaRPr/>
          </a:p>
        </p:txBody>
      </p:sp>
      <p:sp>
        <p:nvSpPr>
          <p:cNvPr id="1161" name="Google Shape;1161;p107"/>
          <p:cNvSpPr txBox="1">
            <a:spLocks noGrp="1"/>
          </p:cNvSpPr>
          <p:nvPr>
            <p:ph type="body" idx="1"/>
          </p:nvPr>
        </p:nvSpPr>
        <p:spPr>
          <a:xfrm>
            <a:off x="0" y="1017725"/>
            <a:ext cx="6710700" cy="3868800"/>
          </a:xfrm>
          <a:prstGeom prst="rect">
            <a:avLst/>
          </a:prstGeom>
        </p:spPr>
        <p:txBody>
          <a:bodyPr spcFirstLastPara="1" wrap="square" lIns="91425" tIns="91425" rIns="91425" bIns="91425" anchor="t" anchorCtr="0">
            <a:normAutofit/>
          </a:bodyPr>
          <a:lstStyle/>
          <a:p>
            <a:pPr marL="457200" lvl="0" indent="-330200" algn="l" rtl="0">
              <a:lnSpc>
                <a:spcPct val="150000"/>
              </a:lnSpc>
              <a:spcBef>
                <a:spcPts val="0"/>
              </a:spcBef>
              <a:spcAft>
                <a:spcPts val="0"/>
              </a:spcAft>
              <a:buClr>
                <a:schemeClr val="dk1"/>
              </a:buClr>
              <a:buSzPts val="1600"/>
              <a:buChar char="●"/>
            </a:pPr>
            <a:r>
              <a:rPr lang="en" sz="1600">
                <a:solidFill>
                  <a:schemeClr val="dk1"/>
                </a:solidFill>
              </a:rPr>
              <a:t>Individual Resistances:</a:t>
            </a:r>
            <a:endParaRPr sz="1600">
              <a:solidFill>
                <a:schemeClr val="dk1"/>
              </a:solidFill>
            </a:endParaRPr>
          </a:p>
          <a:p>
            <a:pPr marL="457200" lvl="0" indent="0" algn="l" rtl="0">
              <a:lnSpc>
                <a:spcPct val="150000"/>
              </a:lnSpc>
              <a:spcBef>
                <a:spcPts val="1200"/>
              </a:spcBef>
              <a:spcAft>
                <a:spcPts val="0"/>
              </a:spcAft>
              <a:buNone/>
            </a:pPr>
            <a:endParaRPr sz="1600">
              <a:solidFill>
                <a:schemeClr val="dk1"/>
              </a:solidFill>
            </a:endParaRPr>
          </a:p>
          <a:p>
            <a:pPr marL="0" lvl="0" indent="0" algn="l" rtl="0">
              <a:lnSpc>
                <a:spcPct val="150000"/>
              </a:lnSpc>
              <a:spcBef>
                <a:spcPts val="1200"/>
              </a:spcBef>
              <a:spcAft>
                <a:spcPts val="0"/>
              </a:spcAft>
              <a:buNone/>
            </a:pPr>
            <a:endParaRPr sz="1600">
              <a:solidFill>
                <a:schemeClr val="dk1"/>
              </a:solidFill>
            </a:endParaRPr>
          </a:p>
          <a:p>
            <a:pPr marL="457200" lvl="0" indent="-330200" algn="l" rtl="0">
              <a:lnSpc>
                <a:spcPct val="150000"/>
              </a:lnSpc>
              <a:spcBef>
                <a:spcPts val="1200"/>
              </a:spcBef>
              <a:spcAft>
                <a:spcPts val="0"/>
              </a:spcAft>
              <a:buClr>
                <a:schemeClr val="dk1"/>
              </a:buClr>
              <a:buSzPts val="1600"/>
              <a:buChar char="●"/>
            </a:pPr>
            <a:r>
              <a:rPr lang="en" sz="1600">
                <a:solidFill>
                  <a:schemeClr val="dk1"/>
                </a:solidFill>
              </a:rPr>
              <a:t>Total Resistance:</a:t>
            </a:r>
            <a:endParaRPr sz="1600">
              <a:solidFill>
                <a:schemeClr val="dk1"/>
              </a:solidFill>
            </a:endParaRPr>
          </a:p>
          <a:p>
            <a:pPr marL="914400" lvl="1" indent="-330200" algn="l" rtl="0">
              <a:lnSpc>
                <a:spcPct val="150000"/>
              </a:lnSpc>
              <a:spcBef>
                <a:spcPts val="0"/>
              </a:spcBef>
              <a:spcAft>
                <a:spcPts val="0"/>
              </a:spcAft>
              <a:buClr>
                <a:schemeClr val="dk1"/>
              </a:buClr>
              <a:buSzPts val="1600"/>
              <a:buChar char="○"/>
            </a:pPr>
            <a:r>
              <a:rPr lang="en" sz="1600">
                <a:solidFill>
                  <a:schemeClr val="dk1"/>
                </a:solidFill>
              </a:rPr>
              <a:t>R</a:t>
            </a:r>
            <a:r>
              <a:rPr lang="en" sz="1600" baseline="-25000">
                <a:solidFill>
                  <a:schemeClr val="dk1"/>
                </a:solidFill>
              </a:rPr>
              <a:t>tot</a:t>
            </a:r>
            <a:r>
              <a:rPr lang="en" sz="1600">
                <a:solidFill>
                  <a:schemeClr val="dk1"/>
                </a:solidFill>
              </a:rPr>
              <a:t> = 0.004299</a:t>
            </a:r>
            <a:endParaRPr sz="1600">
              <a:solidFill>
                <a:schemeClr val="dk1"/>
              </a:solidFill>
            </a:endParaRPr>
          </a:p>
          <a:p>
            <a:pPr marL="914400" lvl="1" indent="-330200" algn="l" rtl="0">
              <a:lnSpc>
                <a:spcPct val="150000"/>
              </a:lnSpc>
              <a:spcBef>
                <a:spcPts val="0"/>
              </a:spcBef>
              <a:spcAft>
                <a:spcPts val="0"/>
              </a:spcAft>
              <a:buClr>
                <a:schemeClr val="dk1"/>
              </a:buClr>
              <a:buSzPts val="1600"/>
              <a:buChar char="○"/>
            </a:pPr>
            <a:r>
              <a:rPr lang="en" sz="1600">
                <a:solidFill>
                  <a:schemeClr val="dk1"/>
                </a:solidFill>
              </a:rPr>
              <a:t>Temperature Increase = ~0.142℃</a:t>
            </a:r>
            <a:endParaRPr sz="1600">
              <a:solidFill>
                <a:schemeClr val="dk1"/>
              </a:solidFill>
            </a:endParaRPr>
          </a:p>
        </p:txBody>
      </p:sp>
      <p:pic>
        <p:nvPicPr>
          <p:cNvPr id="1162" name="Google Shape;1162;p107"/>
          <p:cNvPicPr preferRelativeResize="0"/>
          <p:nvPr/>
        </p:nvPicPr>
        <p:blipFill>
          <a:blip r:embed="rId4">
            <a:alphaModFix/>
          </a:blip>
          <a:stretch>
            <a:fillRect/>
          </a:stretch>
        </p:blipFill>
        <p:spPr>
          <a:xfrm>
            <a:off x="2682700" y="1017725"/>
            <a:ext cx="954125" cy="474650"/>
          </a:xfrm>
          <a:prstGeom prst="rect">
            <a:avLst/>
          </a:prstGeom>
          <a:noFill/>
          <a:ln>
            <a:noFill/>
          </a:ln>
        </p:spPr>
      </p:pic>
      <p:sp>
        <p:nvSpPr>
          <p:cNvPr id="1163" name="Google Shape;1163;p107"/>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164" name="Google Shape;1164;p107"/>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95</a:t>
            </a:fld>
            <a:endParaRPr/>
          </a:p>
        </p:txBody>
      </p:sp>
      <p:graphicFrame>
        <p:nvGraphicFramePr>
          <p:cNvPr id="1165" name="Google Shape;1165;p107"/>
          <p:cNvGraphicFramePr/>
          <p:nvPr/>
        </p:nvGraphicFramePr>
        <p:xfrm>
          <a:off x="541075" y="1576925"/>
          <a:ext cx="7711000" cy="834023"/>
        </p:xfrm>
        <a:graphic>
          <a:graphicData uri="http://schemas.openxmlformats.org/drawingml/2006/table">
            <a:tbl>
              <a:tblPr>
                <a:noFill/>
                <a:tableStyleId>{543D7239-3DDF-41B7-8C53-F2D600C7B973}</a:tableStyleId>
              </a:tblPr>
              <a:tblGrid>
                <a:gridCol w="963875">
                  <a:extLst>
                    <a:ext uri="{9D8B030D-6E8A-4147-A177-3AD203B41FA5}">
                      <a16:colId xmlns:a16="http://schemas.microsoft.com/office/drawing/2014/main" val="20000"/>
                    </a:ext>
                  </a:extLst>
                </a:gridCol>
                <a:gridCol w="963875">
                  <a:extLst>
                    <a:ext uri="{9D8B030D-6E8A-4147-A177-3AD203B41FA5}">
                      <a16:colId xmlns:a16="http://schemas.microsoft.com/office/drawing/2014/main" val="20001"/>
                    </a:ext>
                  </a:extLst>
                </a:gridCol>
                <a:gridCol w="963875">
                  <a:extLst>
                    <a:ext uri="{9D8B030D-6E8A-4147-A177-3AD203B41FA5}">
                      <a16:colId xmlns:a16="http://schemas.microsoft.com/office/drawing/2014/main" val="20002"/>
                    </a:ext>
                  </a:extLst>
                </a:gridCol>
                <a:gridCol w="963875">
                  <a:extLst>
                    <a:ext uri="{9D8B030D-6E8A-4147-A177-3AD203B41FA5}">
                      <a16:colId xmlns:a16="http://schemas.microsoft.com/office/drawing/2014/main" val="20003"/>
                    </a:ext>
                  </a:extLst>
                </a:gridCol>
                <a:gridCol w="963875">
                  <a:extLst>
                    <a:ext uri="{9D8B030D-6E8A-4147-A177-3AD203B41FA5}">
                      <a16:colId xmlns:a16="http://schemas.microsoft.com/office/drawing/2014/main" val="20004"/>
                    </a:ext>
                  </a:extLst>
                </a:gridCol>
                <a:gridCol w="963875">
                  <a:extLst>
                    <a:ext uri="{9D8B030D-6E8A-4147-A177-3AD203B41FA5}">
                      <a16:colId xmlns:a16="http://schemas.microsoft.com/office/drawing/2014/main" val="20005"/>
                    </a:ext>
                  </a:extLst>
                </a:gridCol>
                <a:gridCol w="963875">
                  <a:extLst>
                    <a:ext uri="{9D8B030D-6E8A-4147-A177-3AD203B41FA5}">
                      <a16:colId xmlns:a16="http://schemas.microsoft.com/office/drawing/2014/main" val="20006"/>
                    </a:ext>
                  </a:extLst>
                </a:gridCol>
                <a:gridCol w="963875">
                  <a:extLst>
                    <a:ext uri="{9D8B030D-6E8A-4147-A177-3AD203B41FA5}">
                      <a16:colId xmlns:a16="http://schemas.microsoft.com/office/drawing/2014/main" val="20007"/>
                    </a:ext>
                  </a:extLst>
                </a:gridCol>
              </a:tblGrid>
              <a:tr h="426700">
                <a:tc>
                  <a:txBody>
                    <a:bodyPr/>
                    <a:lstStyle/>
                    <a:p>
                      <a:pPr marL="0" lvl="0" indent="0" algn="ctr" rtl="0">
                        <a:lnSpc>
                          <a:spcPct val="115000"/>
                        </a:lnSpc>
                        <a:spcBef>
                          <a:spcPts val="0"/>
                        </a:spcBef>
                        <a:spcAft>
                          <a:spcPts val="1200"/>
                        </a:spcAft>
                        <a:buClr>
                          <a:schemeClr val="dk1"/>
                        </a:buClr>
                        <a:buSzPts val="1100"/>
                        <a:buFont typeface="Arial"/>
                        <a:buNone/>
                      </a:pPr>
                      <a:r>
                        <a:rPr lang="en">
                          <a:solidFill>
                            <a:schemeClr val="dk1"/>
                          </a:solidFill>
                        </a:rPr>
                        <a:t>R</a:t>
                      </a:r>
                      <a:r>
                        <a:rPr lang="en" baseline="-25000">
                          <a:solidFill>
                            <a:schemeClr val="dk1"/>
                          </a:solidFill>
                        </a:rPr>
                        <a:t>1</a:t>
                      </a:r>
                      <a:endParaRPr/>
                    </a:p>
                  </a:txBody>
                  <a:tcPr marL="91425" marR="91425" marT="91425" marB="91425"/>
                </a:tc>
                <a:tc>
                  <a:txBody>
                    <a:bodyPr/>
                    <a:lstStyle/>
                    <a:p>
                      <a:pPr marL="0" lvl="0" indent="0" algn="ctr" rtl="0">
                        <a:lnSpc>
                          <a:spcPct val="115000"/>
                        </a:lnSpc>
                        <a:spcBef>
                          <a:spcPts val="0"/>
                        </a:spcBef>
                        <a:spcAft>
                          <a:spcPts val="1200"/>
                        </a:spcAft>
                        <a:buClr>
                          <a:schemeClr val="dk1"/>
                        </a:buClr>
                        <a:buSzPts val="1100"/>
                        <a:buFont typeface="Arial"/>
                        <a:buNone/>
                      </a:pPr>
                      <a:r>
                        <a:rPr lang="en">
                          <a:solidFill>
                            <a:schemeClr val="dk1"/>
                          </a:solidFill>
                        </a:rPr>
                        <a:t>R</a:t>
                      </a:r>
                      <a:r>
                        <a:rPr lang="en" baseline="-25000">
                          <a:solidFill>
                            <a:schemeClr val="dk1"/>
                          </a:solidFill>
                        </a:rPr>
                        <a:t>2</a:t>
                      </a:r>
                      <a:endParaRPr/>
                    </a:p>
                  </a:txBody>
                  <a:tcPr marL="91425" marR="91425" marT="91425" marB="91425"/>
                </a:tc>
                <a:tc>
                  <a:txBody>
                    <a:bodyPr/>
                    <a:lstStyle/>
                    <a:p>
                      <a:pPr marL="0" lvl="0" indent="0" algn="ctr" rtl="0">
                        <a:lnSpc>
                          <a:spcPct val="115000"/>
                        </a:lnSpc>
                        <a:spcBef>
                          <a:spcPts val="0"/>
                        </a:spcBef>
                        <a:spcAft>
                          <a:spcPts val="1200"/>
                        </a:spcAft>
                        <a:buClr>
                          <a:schemeClr val="dk1"/>
                        </a:buClr>
                        <a:buSzPts val="1100"/>
                        <a:buFont typeface="Arial"/>
                        <a:buNone/>
                      </a:pPr>
                      <a:r>
                        <a:rPr lang="en">
                          <a:solidFill>
                            <a:schemeClr val="dk1"/>
                          </a:solidFill>
                        </a:rPr>
                        <a:t>R</a:t>
                      </a:r>
                      <a:r>
                        <a:rPr lang="en" baseline="-25000">
                          <a:solidFill>
                            <a:schemeClr val="dk1"/>
                          </a:solidFill>
                        </a:rPr>
                        <a:t>3</a:t>
                      </a:r>
                      <a:r>
                        <a:rPr lang="en">
                          <a:solidFill>
                            <a:schemeClr val="dk1"/>
                          </a:solidFill>
                        </a:rPr>
                        <a:t> </a:t>
                      </a:r>
                      <a:endParaRPr/>
                    </a:p>
                  </a:txBody>
                  <a:tcPr marL="91425" marR="91425" marT="91425" marB="91425"/>
                </a:tc>
                <a:tc>
                  <a:txBody>
                    <a:bodyPr/>
                    <a:lstStyle/>
                    <a:p>
                      <a:pPr marL="0" lvl="0" indent="0" algn="ctr" rtl="0">
                        <a:lnSpc>
                          <a:spcPct val="115000"/>
                        </a:lnSpc>
                        <a:spcBef>
                          <a:spcPts val="0"/>
                        </a:spcBef>
                        <a:spcAft>
                          <a:spcPts val="1200"/>
                        </a:spcAft>
                        <a:buClr>
                          <a:schemeClr val="dk1"/>
                        </a:buClr>
                        <a:buSzPts val="1100"/>
                        <a:buFont typeface="Arial"/>
                        <a:buNone/>
                      </a:pPr>
                      <a:r>
                        <a:rPr lang="en">
                          <a:solidFill>
                            <a:schemeClr val="dk1"/>
                          </a:solidFill>
                        </a:rPr>
                        <a:t>R</a:t>
                      </a:r>
                      <a:r>
                        <a:rPr lang="en" baseline="-25000">
                          <a:solidFill>
                            <a:schemeClr val="dk1"/>
                          </a:solidFill>
                        </a:rPr>
                        <a:t>4</a:t>
                      </a:r>
                      <a:endParaRPr/>
                    </a:p>
                  </a:txBody>
                  <a:tcPr marL="91425" marR="91425" marT="91425" marB="91425"/>
                </a:tc>
                <a:tc>
                  <a:txBody>
                    <a:bodyPr/>
                    <a:lstStyle/>
                    <a:p>
                      <a:pPr marL="0" lvl="0" indent="0" algn="ctr" rtl="0">
                        <a:lnSpc>
                          <a:spcPct val="115000"/>
                        </a:lnSpc>
                        <a:spcBef>
                          <a:spcPts val="0"/>
                        </a:spcBef>
                        <a:spcAft>
                          <a:spcPts val="1200"/>
                        </a:spcAft>
                        <a:buClr>
                          <a:schemeClr val="dk1"/>
                        </a:buClr>
                        <a:buSzPts val="1100"/>
                        <a:buFont typeface="Arial"/>
                        <a:buNone/>
                      </a:pPr>
                      <a:r>
                        <a:rPr lang="en">
                          <a:solidFill>
                            <a:schemeClr val="dk1"/>
                          </a:solidFill>
                        </a:rPr>
                        <a:t>R</a:t>
                      </a:r>
                      <a:r>
                        <a:rPr lang="en" baseline="-25000">
                          <a:solidFill>
                            <a:schemeClr val="dk1"/>
                          </a:solidFill>
                        </a:rPr>
                        <a:t>5</a:t>
                      </a:r>
                      <a:endParaRPr/>
                    </a:p>
                  </a:txBody>
                  <a:tcPr marL="91425" marR="91425" marT="91425" marB="91425"/>
                </a:tc>
                <a:tc>
                  <a:txBody>
                    <a:bodyPr/>
                    <a:lstStyle/>
                    <a:p>
                      <a:pPr marL="0" lvl="0" indent="0" algn="ctr" rtl="0">
                        <a:lnSpc>
                          <a:spcPct val="115000"/>
                        </a:lnSpc>
                        <a:spcBef>
                          <a:spcPts val="0"/>
                        </a:spcBef>
                        <a:spcAft>
                          <a:spcPts val="1200"/>
                        </a:spcAft>
                        <a:buClr>
                          <a:schemeClr val="dk1"/>
                        </a:buClr>
                        <a:buSzPts val="1100"/>
                        <a:buFont typeface="Arial"/>
                        <a:buNone/>
                      </a:pPr>
                      <a:r>
                        <a:rPr lang="en">
                          <a:solidFill>
                            <a:schemeClr val="dk1"/>
                          </a:solidFill>
                        </a:rPr>
                        <a:t>R</a:t>
                      </a:r>
                      <a:r>
                        <a:rPr lang="en" baseline="-25000">
                          <a:solidFill>
                            <a:schemeClr val="dk1"/>
                          </a:solidFill>
                        </a:rPr>
                        <a:t>6</a:t>
                      </a:r>
                      <a:endParaRPr/>
                    </a:p>
                  </a:txBody>
                  <a:tcPr marL="91425" marR="91425" marT="91425" marB="91425"/>
                </a:tc>
                <a:tc>
                  <a:txBody>
                    <a:bodyPr/>
                    <a:lstStyle/>
                    <a:p>
                      <a:pPr marL="0" lvl="0" indent="0" algn="ctr" rtl="0">
                        <a:lnSpc>
                          <a:spcPct val="115000"/>
                        </a:lnSpc>
                        <a:spcBef>
                          <a:spcPts val="0"/>
                        </a:spcBef>
                        <a:spcAft>
                          <a:spcPts val="1200"/>
                        </a:spcAft>
                        <a:buClr>
                          <a:schemeClr val="dk1"/>
                        </a:buClr>
                        <a:buSzPts val="1100"/>
                        <a:buFont typeface="Arial"/>
                        <a:buNone/>
                      </a:pPr>
                      <a:r>
                        <a:rPr lang="en">
                          <a:solidFill>
                            <a:schemeClr val="dk1"/>
                          </a:solidFill>
                        </a:rPr>
                        <a:t>R</a:t>
                      </a:r>
                      <a:r>
                        <a:rPr lang="en" baseline="-25000">
                          <a:solidFill>
                            <a:schemeClr val="dk1"/>
                          </a:solidFill>
                        </a:rPr>
                        <a:t>7</a:t>
                      </a:r>
                      <a:endParaRPr/>
                    </a:p>
                  </a:txBody>
                  <a:tcPr marL="91425" marR="91425" marT="91425" marB="91425"/>
                </a:tc>
                <a:tc>
                  <a:txBody>
                    <a:bodyPr/>
                    <a:lstStyle/>
                    <a:p>
                      <a:pPr marL="0" lvl="0" indent="0" algn="ctr" rtl="0">
                        <a:lnSpc>
                          <a:spcPct val="115000"/>
                        </a:lnSpc>
                        <a:spcBef>
                          <a:spcPts val="0"/>
                        </a:spcBef>
                        <a:spcAft>
                          <a:spcPts val="1200"/>
                        </a:spcAft>
                        <a:buClr>
                          <a:schemeClr val="dk1"/>
                        </a:buClr>
                        <a:buSzPts val="1100"/>
                        <a:buFont typeface="Arial"/>
                        <a:buNone/>
                      </a:pPr>
                      <a:r>
                        <a:rPr lang="en">
                          <a:solidFill>
                            <a:schemeClr val="dk1"/>
                          </a:solidFill>
                        </a:rPr>
                        <a:t>R</a:t>
                      </a:r>
                      <a:r>
                        <a:rPr lang="en" baseline="-25000">
                          <a:solidFill>
                            <a:schemeClr val="dk1"/>
                          </a:solidFill>
                        </a:rPr>
                        <a:t>8</a:t>
                      </a:r>
                      <a:endParaRPr/>
                    </a:p>
                  </a:txBody>
                  <a:tcPr marL="91425" marR="91425" marT="91425" marB="91425"/>
                </a:tc>
                <a:extLst>
                  <a:ext uri="{0D108BD9-81ED-4DB2-BD59-A6C34878D82A}">
                    <a16:rowId xmlns:a16="http://schemas.microsoft.com/office/drawing/2014/main" val="10000"/>
                  </a:ext>
                </a:extLst>
              </a:tr>
              <a:tr h="404025">
                <a:tc>
                  <a:txBody>
                    <a:bodyPr/>
                    <a:lstStyle/>
                    <a:p>
                      <a:pPr marL="0" lvl="0" indent="0" algn="ctr" rtl="0">
                        <a:lnSpc>
                          <a:spcPct val="115000"/>
                        </a:lnSpc>
                        <a:spcBef>
                          <a:spcPts val="0"/>
                        </a:spcBef>
                        <a:spcAft>
                          <a:spcPts val="1200"/>
                        </a:spcAft>
                        <a:buClr>
                          <a:schemeClr val="dk1"/>
                        </a:buClr>
                        <a:buSzPts val="1100"/>
                        <a:buFont typeface="Arial"/>
                        <a:buNone/>
                      </a:pPr>
                      <a:r>
                        <a:rPr lang="en">
                          <a:solidFill>
                            <a:schemeClr val="dk1"/>
                          </a:solidFill>
                        </a:rPr>
                        <a:t>3.745</a:t>
                      </a:r>
                      <a:endParaRPr/>
                    </a:p>
                  </a:txBody>
                  <a:tcPr marL="91425" marR="91425" marT="91425" marB="91425"/>
                </a:tc>
                <a:tc>
                  <a:txBody>
                    <a:bodyPr/>
                    <a:lstStyle/>
                    <a:p>
                      <a:pPr marL="0" lvl="0" indent="0" algn="ctr" rtl="0">
                        <a:lnSpc>
                          <a:spcPct val="115000"/>
                        </a:lnSpc>
                        <a:spcBef>
                          <a:spcPts val="0"/>
                        </a:spcBef>
                        <a:spcAft>
                          <a:spcPts val="1200"/>
                        </a:spcAft>
                        <a:buClr>
                          <a:schemeClr val="dk1"/>
                        </a:buClr>
                        <a:buSzPts val="1100"/>
                        <a:buFont typeface="Arial"/>
                        <a:buNone/>
                      </a:pPr>
                      <a:r>
                        <a:rPr lang="en">
                          <a:solidFill>
                            <a:schemeClr val="dk1"/>
                          </a:solidFill>
                        </a:rPr>
                        <a:t>0.00799</a:t>
                      </a:r>
                      <a:endParaRPr/>
                    </a:p>
                  </a:txBody>
                  <a:tcPr marL="91425" marR="91425" marT="91425" marB="91425"/>
                </a:tc>
                <a:tc>
                  <a:txBody>
                    <a:bodyPr/>
                    <a:lstStyle/>
                    <a:p>
                      <a:pPr marL="0" lvl="0" indent="0" algn="ctr" rtl="0">
                        <a:lnSpc>
                          <a:spcPct val="115000"/>
                        </a:lnSpc>
                        <a:spcBef>
                          <a:spcPts val="0"/>
                        </a:spcBef>
                        <a:spcAft>
                          <a:spcPts val="1200"/>
                        </a:spcAft>
                        <a:buClr>
                          <a:schemeClr val="dk1"/>
                        </a:buClr>
                        <a:buSzPts val="1100"/>
                        <a:buFont typeface="Arial"/>
                        <a:buNone/>
                      </a:pPr>
                      <a:r>
                        <a:rPr lang="en">
                          <a:solidFill>
                            <a:schemeClr val="dk1"/>
                          </a:solidFill>
                        </a:rPr>
                        <a:t>0.431</a:t>
                      </a:r>
                      <a:endParaRPr/>
                    </a:p>
                  </a:txBody>
                  <a:tcPr marL="91425" marR="91425" marT="91425" marB="91425"/>
                </a:tc>
                <a:tc>
                  <a:txBody>
                    <a:bodyPr/>
                    <a:lstStyle/>
                    <a:p>
                      <a:pPr marL="0" lvl="0" indent="0" algn="ctr" rtl="0">
                        <a:lnSpc>
                          <a:spcPct val="115000"/>
                        </a:lnSpc>
                        <a:spcBef>
                          <a:spcPts val="0"/>
                        </a:spcBef>
                        <a:spcAft>
                          <a:spcPts val="1200"/>
                        </a:spcAft>
                        <a:buClr>
                          <a:schemeClr val="dk1"/>
                        </a:buClr>
                        <a:buSzPts val="1100"/>
                        <a:buFont typeface="Arial"/>
                        <a:buNone/>
                      </a:pPr>
                      <a:r>
                        <a:rPr lang="en">
                          <a:solidFill>
                            <a:schemeClr val="dk1"/>
                          </a:solidFill>
                        </a:rPr>
                        <a:t>0.00246</a:t>
                      </a:r>
                      <a:endParaRPr/>
                    </a:p>
                  </a:txBody>
                  <a:tcPr marL="91425" marR="91425" marT="91425" marB="91425"/>
                </a:tc>
                <a:tc>
                  <a:txBody>
                    <a:bodyPr/>
                    <a:lstStyle/>
                    <a:p>
                      <a:pPr marL="0" lvl="0" indent="0" algn="ctr" rtl="0">
                        <a:lnSpc>
                          <a:spcPct val="115000"/>
                        </a:lnSpc>
                        <a:spcBef>
                          <a:spcPts val="0"/>
                        </a:spcBef>
                        <a:spcAft>
                          <a:spcPts val="1200"/>
                        </a:spcAft>
                        <a:buClr>
                          <a:schemeClr val="dk1"/>
                        </a:buClr>
                        <a:buSzPts val="1100"/>
                        <a:buFont typeface="Arial"/>
                        <a:buNone/>
                      </a:pPr>
                      <a:r>
                        <a:rPr lang="en">
                          <a:solidFill>
                            <a:schemeClr val="dk1"/>
                          </a:solidFill>
                        </a:rPr>
                        <a:t>100.787</a:t>
                      </a:r>
                      <a:endParaRPr/>
                    </a:p>
                  </a:txBody>
                  <a:tcPr marL="91425" marR="91425" marT="91425" marB="91425"/>
                </a:tc>
                <a:tc>
                  <a:txBody>
                    <a:bodyPr/>
                    <a:lstStyle/>
                    <a:p>
                      <a:pPr marL="0" lvl="0" indent="0" algn="ctr" rtl="0">
                        <a:lnSpc>
                          <a:spcPct val="115000"/>
                        </a:lnSpc>
                        <a:spcBef>
                          <a:spcPts val="0"/>
                        </a:spcBef>
                        <a:spcAft>
                          <a:spcPts val="1200"/>
                        </a:spcAft>
                        <a:buClr>
                          <a:schemeClr val="dk1"/>
                        </a:buClr>
                        <a:buSzPts val="1100"/>
                        <a:buFont typeface="Arial"/>
                        <a:buNone/>
                      </a:pPr>
                      <a:r>
                        <a:rPr lang="en">
                          <a:solidFill>
                            <a:schemeClr val="dk1"/>
                          </a:solidFill>
                        </a:rPr>
                        <a:t>47.636</a:t>
                      </a:r>
                      <a:endParaRPr/>
                    </a:p>
                  </a:txBody>
                  <a:tcPr marL="91425" marR="91425" marT="91425" marB="91425"/>
                </a:tc>
                <a:tc>
                  <a:txBody>
                    <a:bodyPr/>
                    <a:lstStyle/>
                    <a:p>
                      <a:pPr marL="0" lvl="0" indent="0" algn="ctr" rtl="0">
                        <a:lnSpc>
                          <a:spcPct val="115000"/>
                        </a:lnSpc>
                        <a:spcBef>
                          <a:spcPts val="0"/>
                        </a:spcBef>
                        <a:spcAft>
                          <a:spcPts val="1200"/>
                        </a:spcAft>
                        <a:buClr>
                          <a:schemeClr val="dk1"/>
                        </a:buClr>
                        <a:buSzPts val="1100"/>
                        <a:buFont typeface="Arial"/>
                        <a:buNone/>
                      </a:pPr>
                      <a:r>
                        <a:rPr lang="en">
                          <a:solidFill>
                            <a:schemeClr val="dk1"/>
                          </a:solidFill>
                        </a:rPr>
                        <a:t>153.581</a:t>
                      </a:r>
                      <a:endParaRPr/>
                    </a:p>
                  </a:txBody>
                  <a:tcPr marL="91425" marR="91425" marT="91425" marB="91425"/>
                </a:tc>
                <a:tc>
                  <a:txBody>
                    <a:bodyPr/>
                    <a:lstStyle/>
                    <a:p>
                      <a:pPr marL="0" lvl="0" indent="0" algn="ctr" rtl="0">
                        <a:lnSpc>
                          <a:spcPct val="115000"/>
                        </a:lnSpc>
                        <a:spcBef>
                          <a:spcPts val="0"/>
                        </a:spcBef>
                        <a:spcAft>
                          <a:spcPts val="1200"/>
                        </a:spcAft>
                        <a:buClr>
                          <a:schemeClr val="dk1"/>
                        </a:buClr>
                        <a:buSzPts val="1100"/>
                        <a:buFont typeface="Arial"/>
                        <a:buNone/>
                      </a:pPr>
                      <a:r>
                        <a:rPr lang="en">
                          <a:solidFill>
                            <a:schemeClr val="dk1"/>
                          </a:solidFill>
                        </a:rPr>
                        <a:t>0.00860</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10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Signal Interference Requirements </a:t>
            </a:r>
            <a:endParaRPr/>
          </a:p>
        </p:txBody>
      </p:sp>
      <p:sp>
        <p:nvSpPr>
          <p:cNvPr id="1171" name="Google Shape;1171;p108"/>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172" name="Google Shape;1172;p108"/>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96</a:t>
            </a:fld>
            <a:endParaRPr/>
          </a:p>
        </p:txBody>
      </p:sp>
      <p:graphicFrame>
        <p:nvGraphicFramePr>
          <p:cNvPr id="1173" name="Google Shape;1173;p108"/>
          <p:cNvGraphicFramePr/>
          <p:nvPr/>
        </p:nvGraphicFramePr>
        <p:xfrm>
          <a:off x="700500" y="1305750"/>
          <a:ext cx="7742975" cy="792420"/>
        </p:xfrm>
        <a:graphic>
          <a:graphicData uri="http://schemas.openxmlformats.org/drawingml/2006/table">
            <a:tbl>
              <a:tblPr>
                <a:noFill/>
                <a:tableStyleId>{543D7239-3DDF-41B7-8C53-F2D600C7B973}</a:tableStyleId>
              </a:tblPr>
              <a:tblGrid>
                <a:gridCol w="831675">
                  <a:extLst>
                    <a:ext uri="{9D8B030D-6E8A-4147-A177-3AD203B41FA5}">
                      <a16:colId xmlns:a16="http://schemas.microsoft.com/office/drawing/2014/main" val="20000"/>
                    </a:ext>
                  </a:extLst>
                </a:gridCol>
                <a:gridCol w="69113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a:t>DR 5.2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System shall send/receive voltage measurements to on-site system wirelessly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t>DR 5.3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System shall send/receive temperature measurements to on-site system wirelessly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174" name="Google Shape;1174;p108"/>
          <p:cNvSpPr txBox="1"/>
          <p:nvPr/>
        </p:nvSpPr>
        <p:spPr>
          <a:xfrm>
            <a:off x="1003650" y="2571750"/>
            <a:ext cx="7136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rPr>
              <a:t>With multiple systems operating in one room, the signals sent from each system must be differentiable to satisfy the two design requirements above.</a:t>
            </a:r>
            <a:endParaRPr>
              <a:solidFill>
                <a:schemeClr val="dk1"/>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10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Signal Interference UUID Code</a:t>
            </a:r>
            <a:endParaRPr/>
          </a:p>
        </p:txBody>
      </p:sp>
      <p:sp>
        <p:nvSpPr>
          <p:cNvPr id="1180" name="Google Shape;1180;p10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chemeClr val="dk1"/>
                </a:solidFill>
              </a:rPr>
              <a:t>Data Packet Format</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GATT</a:t>
            </a:r>
            <a:r>
              <a:rPr lang="en" baseline="30000">
                <a:solidFill>
                  <a:schemeClr val="dk1"/>
                </a:solidFill>
              </a:rPr>
              <a:t>[11]</a:t>
            </a:r>
            <a:endParaRPr baseline="30000">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Service</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Characteristic ***</a:t>
            </a:r>
            <a:endParaRPr>
              <a:solidFill>
                <a:schemeClr val="dk1"/>
              </a:solidFill>
            </a:endParaRPr>
          </a:p>
          <a:p>
            <a:pPr marL="1371600" lvl="2" indent="-317500" algn="l" rtl="0">
              <a:spcBef>
                <a:spcPts val="0"/>
              </a:spcBef>
              <a:spcAft>
                <a:spcPts val="0"/>
              </a:spcAft>
              <a:buClr>
                <a:schemeClr val="dk1"/>
              </a:buClr>
              <a:buSzPts val="1400"/>
              <a:buChar char="■"/>
            </a:pPr>
            <a:r>
              <a:rPr lang="en">
                <a:solidFill>
                  <a:schemeClr val="dk1"/>
                </a:solidFill>
              </a:rPr>
              <a:t>UUID Pseudorandom Code</a:t>
            </a:r>
            <a:endParaRPr>
              <a:solidFill>
                <a:schemeClr val="dk1"/>
              </a:solidFill>
            </a:endParaRPr>
          </a:p>
          <a:p>
            <a:pPr marL="1371600" lvl="2" indent="-317500" algn="l" rtl="0">
              <a:spcBef>
                <a:spcPts val="0"/>
              </a:spcBef>
              <a:spcAft>
                <a:spcPts val="0"/>
              </a:spcAft>
              <a:buClr>
                <a:schemeClr val="dk1"/>
              </a:buClr>
              <a:buSzPts val="1400"/>
              <a:buChar char="■"/>
            </a:pPr>
            <a:r>
              <a:rPr lang="en">
                <a:solidFill>
                  <a:schemeClr val="dk1"/>
                </a:solidFill>
              </a:rPr>
              <a:t>Unique</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Value</a:t>
            </a:r>
            <a:endParaRPr>
              <a:solidFill>
                <a:schemeClr val="dk1"/>
              </a:solidFill>
            </a:endParaRPr>
          </a:p>
        </p:txBody>
      </p:sp>
      <p:pic>
        <p:nvPicPr>
          <p:cNvPr id="1181" name="Google Shape;1181;p109"/>
          <p:cNvPicPr preferRelativeResize="0"/>
          <p:nvPr/>
        </p:nvPicPr>
        <p:blipFill>
          <a:blip r:embed="rId3">
            <a:alphaModFix/>
          </a:blip>
          <a:stretch>
            <a:fillRect/>
          </a:stretch>
        </p:blipFill>
        <p:spPr>
          <a:xfrm>
            <a:off x="5364525" y="747713"/>
            <a:ext cx="2971800" cy="3648075"/>
          </a:xfrm>
          <a:prstGeom prst="rect">
            <a:avLst/>
          </a:prstGeom>
          <a:noFill/>
          <a:ln>
            <a:noFill/>
          </a:ln>
        </p:spPr>
      </p:pic>
      <p:sp>
        <p:nvSpPr>
          <p:cNvPr id="1182" name="Google Shape;1182;p109"/>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183" name="Google Shape;1183;p109"/>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97</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1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Reading Sensor Input and Transmitting it</a:t>
            </a:r>
            <a:endParaRPr/>
          </a:p>
        </p:txBody>
      </p:sp>
      <p:sp>
        <p:nvSpPr>
          <p:cNvPr id="1189" name="Google Shape;1189;p110"/>
          <p:cNvSpPr txBox="1">
            <a:spLocks noGrp="1"/>
          </p:cNvSpPr>
          <p:nvPr>
            <p:ph type="body" idx="1"/>
          </p:nvPr>
        </p:nvSpPr>
        <p:spPr>
          <a:xfrm>
            <a:off x="311700" y="2349125"/>
            <a:ext cx="8520600" cy="2354400"/>
          </a:xfrm>
          <a:prstGeom prst="rect">
            <a:avLst/>
          </a:prstGeom>
        </p:spPr>
        <p:txBody>
          <a:bodyPr spcFirstLastPara="1" wrap="square" lIns="91425" tIns="91425" rIns="91425" bIns="91425" anchor="t" anchorCtr="0">
            <a:normAutofit lnSpcReduction="10000"/>
          </a:bodyPr>
          <a:lstStyle/>
          <a:p>
            <a:pPr marL="457200" lvl="0" indent="0" algn="l" rtl="0">
              <a:lnSpc>
                <a:spcPct val="100000"/>
              </a:lnSpc>
              <a:spcBef>
                <a:spcPts val="0"/>
              </a:spcBef>
              <a:spcAft>
                <a:spcPts val="0"/>
              </a:spcAft>
              <a:buClr>
                <a:schemeClr val="dk1"/>
              </a:buClr>
              <a:buSzPts val="1100"/>
              <a:buFont typeface="Arial"/>
              <a:buNone/>
            </a:pPr>
            <a:r>
              <a:rPr lang="en" sz="1400" b="1">
                <a:solidFill>
                  <a:schemeClr val="dk1"/>
                </a:solidFill>
              </a:rPr>
              <a:t>Process</a:t>
            </a:r>
            <a:endParaRPr sz="1400" b="1">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 sz="1400">
                <a:solidFill>
                  <a:schemeClr val="dk1"/>
                </a:solidFill>
              </a:rPr>
              <a:t>Used AnalogDiscovery2 to generate a square wave</a:t>
            </a:r>
            <a:endParaRPr sz="1400">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 sz="1400">
                <a:solidFill>
                  <a:schemeClr val="dk1"/>
                </a:solidFill>
              </a:rPr>
              <a:t>Used the GPIO pin on NRF52840 to take in the analog signal</a:t>
            </a:r>
            <a:endParaRPr sz="1400">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 sz="1400">
                <a:solidFill>
                  <a:schemeClr val="dk1"/>
                </a:solidFill>
              </a:rPr>
              <a:t>Used the onboard SAADC (successive approximation analog to digital converter) peripheral to convert the analog signal to a digital signal</a:t>
            </a:r>
            <a:endParaRPr sz="1400">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 sz="1400">
                <a:solidFill>
                  <a:schemeClr val="dk1"/>
                </a:solidFill>
              </a:rPr>
              <a:t>The discrete digital values were written to a characteristic</a:t>
            </a:r>
            <a:endParaRPr sz="1400">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 sz="1400">
                <a:solidFill>
                  <a:schemeClr val="dk1"/>
                </a:solidFill>
              </a:rPr>
              <a:t>The characteristic was subscribed to using the NRF connect app, and the values were compared with the expected values of the analog signal</a:t>
            </a: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400">
                <a:solidFill>
                  <a:schemeClr val="dk1"/>
                </a:solidFill>
              </a:rPr>
              <a:t>Process Satisfies requisite Design Requirements</a:t>
            </a:r>
            <a:endParaRPr/>
          </a:p>
        </p:txBody>
      </p:sp>
      <p:graphicFrame>
        <p:nvGraphicFramePr>
          <p:cNvPr id="1190" name="Google Shape;1190;p110"/>
          <p:cNvGraphicFramePr/>
          <p:nvPr/>
        </p:nvGraphicFramePr>
        <p:xfrm>
          <a:off x="440000" y="1180500"/>
          <a:ext cx="8264000" cy="829235"/>
        </p:xfrm>
        <a:graphic>
          <a:graphicData uri="http://schemas.openxmlformats.org/drawingml/2006/table">
            <a:tbl>
              <a:tblPr>
                <a:noFill/>
                <a:tableStyleId>{543D7239-3DDF-41B7-8C53-F2D600C7B973}</a:tableStyleId>
              </a:tblPr>
              <a:tblGrid>
                <a:gridCol w="1156900">
                  <a:extLst>
                    <a:ext uri="{9D8B030D-6E8A-4147-A177-3AD203B41FA5}">
                      <a16:colId xmlns:a16="http://schemas.microsoft.com/office/drawing/2014/main" val="20000"/>
                    </a:ext>
                  </a:extLst>
                </a:gridCol>
                <a:gridCol w="7107100">
                  <a:extLst>
                    <a:ext uri="{9D8B030D-6E8A-4147-A177-3AD203B41FA5}">
                      <a16:colId xmlns:a16="http://schemas.microsoft.com/office/drawing/2014/main" val="20001"/>
                    </a:ext>
                  </a:extLst>
                </a:gridCol>
              </a:tblGrid>
              <a:tr h="433025">
                <a:tc>
                  <a:txBody>
                    <a:bodyPr/>
                    <a:lstStyle/>
                    <a:p>
                      <a:pPr marL="0" lvl="0" indent="0" algn="ctr" rtl="0">
                        <a:spcBef>
                          <a:spcPts val="0"/>
                        </a:spcBef>
                        <a:spcAft>
                          <a:spcPts val="0"/>
                        </a:spcAft>
                        <a:buClr>
                          <a:schemeClr val="dk1"/>
                        </a:buClr>
                        <a:buSzPts val="1100"/>
                        <a:buFont typeface="Arial"/>
                        <a:buNone/>
                      </a:pPr>
                      <a:r>
                        <a:rPr lang="en">
                          <a:solidFill>
                            <a:schemeClr val="dk1"/>
                          </a:solidFill>
                        </a:rPr>
                        <a:t>DR 1.4</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System shall measure DC voltage</a:t>
                      </a:r>
                      <a:endParaRPr/>
                    </a:p>
                  </a:txBody>
                  <a:tcPr marL="91425" marR="91425" marT="91425" marB="91425"/>
                </a:tc>
                <a:extLst>
                  <a:ext uri="{0D108BD9-81ED-4DB2-BD59-A6C34878D82A}">
                    <a16:rowId xmlns:a16="http://schemas.microsoft.com/office/drawing/2014/main" val="10000"/>
                  </a:ext>
                </a:extLst>
              </a:tr>
              <a:tr h="364100">
                <a:tc>
                  <a:txBody>
                    <a:bodyPr/>
                    <a:lstStyle/>
                    <a:p>
                      <a:pPr marL="0" lvl="0" indent="0" algn="ctr" rtl="0">
                        <a:spcBef>
                          <a:spcPts val="0"/>
                        </a:spcBef>
                        <a:spcAft>
                          <a:spcPts val="0"/>
                        </a:spcAft>
                        <a:buClr>
                          <a:schemeClr val="dk1"/>
                        </a:buClr>
                        <a:buSzPts val="1100"/>
                        <a:buFont typeface="Arial"/>
                        <a:buNone/>
                      </a:pPr>
                      <a:r>
                        <a:rPr lang="en">
                          <a:solidFill>
                            <a:schemeClr val="dk1"/>
                          </a:solidFill>
                        </a:rPr>
                        <a:t>DR 5.2</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System shall send/receive voltage measurements to on-site system wirelessly</a:t>
                      </a:r>
                      <a:endParaRPr/>
                    </a:p>
                  </a:txBody>
                  <a:tcPr marL="91425" marR="91425" marT="91425" marB="91425"/>
                </a:tc>
                <a:extLst>
                  <a:ext uri="{0D108BD9-81ED-4DB2-BD59-A6C34878D82A}">
                    <a16:rowId xmlns:a16="http://schemas.microsoft.com/office/drawing/2014/main" val="10001"/>
                  </a:ext>
                </a:extLst>
              </a:tr>
            </a:tbl>
          </a:graphicData>
        </a:graphic>
      </p:graphicFrame>
      <p:sp>
        <p:nvSpPr>
          <p:cNvPr id="1191" name="Google Shape;1191;p110"/>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192" name="Google Shape;1192;p110"/>
          <p:cNvSpPr txBox="1">
            <a:spLocks noGrp="1"/>
          </p:cNvSpPr>
          <p:nvPr>
            <p:ph type="sldNum" idx="12"/>
          </p:nvPr>
        </p:nvSpPr>
        <p:spPr>
          <a:xfrm>
            <a:off x="8472458" y="481888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98</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1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Saving Data</a:t>
            </a:r>
            <a:endParaRPr/>
          </a:p>
        </p:txBody>
      </p:sp>
      <p:sp>
        <p:nvSpPr>
          <p:cNvPr id="1198" name="Google Shape;1198;p111"/>
          <p:cNvSpPr txBox="1"/>
          <p:nvPr/>
        </p:nvSpPr>
        <p:spPr>
          <a:xfrm>
            <a:off x="766650" y="2858325"/>
            <a:ext cx="7136700" cy="1938962"/>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b="1" dirty="0">
                <a:solidFill>
                  <a:schemeClr val="dk1"/>
                </a:solidFill>
              </a:rPr>
              <a:t>Process</a:t>
            </a:r>
            <a:endParaRPr b="1" dirty="0">
              <a:solidFill>
                <a:schemeClr val="dk1"/>
              </a:solidFill>
            </a:endParaRPr>
          </a:p>
          <a:p>
            <a:pPr marL="457200" lvl="0" indent="-317500" algn="l" rtl="0">
              <a:spcBef>
                <a:spcPts val="0"/>
              </a:spcBef>
              <a:spcAft>
                <a:spcPts val="0"/>
              </a:spcAft>
              <a:buClr>
                <a:schemeClr val="dk1"/>
              </a:buClr>
              <a:buSzPts val="1400"/>
              <a:buAutoNum type="arabicPeriod"/>
            </a:pPr>
            <a:r>
              <a:rPr lang="en" dirty="0">
                <a:solidFill>
                  <a:schemeClr val="dk1"/>
                </a:solidFill>
              </a:rPr>
              <a:t>nRF52840 USB CDC ACM</a:t>
            </a:r>
            <a:r>
              <a:rPr lang="en" baseline="30000" dirty="0">
                <a:solidFill>
                  <a:schemeClr val="dk1"/>
                </a:solidFill>
              </a:rPr>
              <a:t>[30] </a:t>
            </a:r>
            <a:r>
              <a:rPr lang="en" dirty="0">
                <a:solidFill>
                  <a:schemeClr val="dk1"/>
                </a:solidFill>
              </a:rPr>
              <a:t>module capable of outputting data to the customer PC serial port </a:t>
            </a:r>
            <a:endParaRPr dirty="0">
              <a:solidFill>
                <a:schemeClr val="dk1"/>
              </a:solidFill>
            </a:endParaRPr>
          </a:p>
          <a:p>
            <a:pPr marL="457200" lvl="0" indent="-317500" algn="l" rtl="0">
              <a:spcBef>
                <a:spcPts val="0"/>
              </a:spcBef>
              <a:spcAft>
                <a:spcPts val="0"/>
              </a:spcAft>
              <a:buClr>
                <a:schemeClr val="dk1"/>
              </a:buClr>
              <a:buSzPts val="1400"/>
              <a:buAutoNum type="arabicPeriod"/>
            </a:pPr>
            <a:r>
              <a:rPr lang="en" dirty="0">
                <a:solidFill>
                  <a:schemeClr val="dk1"/>
                </a:solidFill>
              </a:rPr>
              <a:t>Python pySerial</a:t>
            </a:r>
            <a:r>
              <a:rPr lang="en" baseline="30000" dirty="0">
                <a:solidFill>
                  <a:schemeClr val="dk1"/>
                </a:solidFill>
              </a:rPr>
              <a:t>[31] </a:t>
            </a:r>
            <a:r>
              <a:rPr lang="en" dirty="0">
                <a:solidFill>
                  <a:schemeClr val="dk1"/>
                </a:solidFill>
              </a:rPr>
              <a:t>module capable of receiving serial port output as data </a:t>
            </a:r>
            <a:endParaRPr dirty="0">
              <a:solidFill>
                <a:schemeClr val="dk1"/>
              </a:solidFill>
            </a:endParaRPr>
          </a:p>
          <a:p>
            <a:pPr marL="457200" lvl="0" indent="-317500" algn="l" rtl="0">
              <a:spcBef>
                <a:spcPts val="0"/>
              </a:spcBef>
              <a:spcAft>
                <a:spcPts val="0"/>
              </a:spcAft>
              <a:buClr>
                <a:schemeClr val="dk1"/>
              </a:buClr>
              <a:buSzPts val="1400"/>
              <a:buAutoNum type="arabicPeriod"/>
            </a:pPr>
            <a:r>
              <a:rPr lang="en" dirty="0">
                <a:solidFill>
                  <a:schemeClr val="dk1"/>
                </a:solidFill>
              </a:rPr>
              <a:t>Python capable of generating timestamp and writing text file</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Process Satisfies requisite Design Requirements</a:t>
            </a:r>
            <a:endParaRPr dirty="0">
              <a:solidFill>
                <a:schemeClr val="dk1"/>
              </a:solidFill>
            </a:endParaRPr>
          </a:p>
        </p:txBody>
      </p:sp>
      <p:sp>
        <p:nvSpPr>
          <p:cNvPr id="1199" name="Google Shape;1199;p111"/>
          <p:cNvSpPr txBox="1"/>
          <p:nvPr/>
        </p:nvSpPr>
        <p:spPr>
          <a:xfrm>
            <a:off x="1686625" y="1393900"/>
            <a:ext cx="497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aphicFrame>
        <p:nvGraphicFramePr>
          <p:cNvPr id="1200" name="Google Shape;1200;p111"/>
          <p:cNvGraphicFramePr/>
          <p:nvPr/>
        </p:nvGraphicFramePr>
        <p:xfrm>
          <a:off x="311700" y="1393888"/>
          <a:ext cx="8520600" cy="1188630"/>
        </p:xfrm>
        <a:graphic>
          <a:graphicData uri="http://schemas.openxmlformats.org/drawingml/2006/table">
            <a:tbl>
              <a:tblPr>
                <a:noFill/>
                <a:tableStyleId>{543D7239-3DDF-41B7-8C53-F2D600C7B973}</a:tableStyleId>
              </a:tblPr>
              <a:tblGrid>
                <a:gridCol w="915500">
                  <a:extLst>
                    <a:ext uri="{9D8B030D-6E8A-4147-A177-3AD203B41FA5}">
                      <a16:colId xmlns:a16="http://schemas.microsoft.com/office/drawing/2014/main" val="20000"/>
                    </a:ext>
                  </a:extLst>
                </a:gridCol>
                <a:gridCol w="7605100">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n"/>
                        <a:t>DR 7.1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System shall save raw data</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
                        <a:t>DR 7.1.1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System shall save specific voltage and temperature values, so long as requirement 7.1 is met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
                        <a:t>DR 7.3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a:solidFill>
                            <a:schemeClr val="dk1"/>
                          </a:solidFill>
                        </a:rPr>
                        <a:t>Data shall be presented in a .txt file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201" name="Google Shape;1201;p111"/>
          <p:cNvSpPr/>
          <p:nvPr/>
        </p:nvSpPr>
        <p:spPr>
          <a:xfrm>
            <a:off x="0" y="4886400"/>
            <a:ext cx="9144000" cy="257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B7B7B7"/>
                </a:solidFill>
              </a:rPr>
              <a:t>Overview      Design Solution      CPEs      Requirements Satisfaction      Risks      Verification &amp; Validation      Project Planning      References      </a:t>
            </a:r>
            <a:r>
              <a:rPr lang="en" sz="1000">
                <a:solidFill>
                  <a:schemeClr val="lt1"/>
                </a:solidFill>
              </a:rPr>
              <a:t>Backup</a:t>
            </a:r>
            <a:r>
              <a:rPr lang="en" sz="1000">
                <a:solidFill>
                  <a:srgbClr val="B7B7B7"/>
                </a:solidFill>
              </a:rPr>
              <a:t>    </a:t>
            </a:r>
            <a:endParaRPr sz="1000">
              <a:highlight>
                <a:schemeClr val="lt1"/>
              </a:highlight>
            </a:endParaRPr>
          </a:p>
        </p:txBody>
      </p:sp>
      <p:sp>
        <p:nvSpPr>
          <p:cNvPr id="1202" name="Google Shape;1202;p111"/>
          <p:cNvSpPr txBox="1">
            <a:spLocks noGrp="1"/>
          </p:cNvSpPr>
          <p:nvPr>
            <p:ph type="sldNum" idx="12"/>
          </p:nvPr>
        </p:nvSpPr>
        <p:spPr>
          <a:xfrm>
            <a:off x="8472458" y="4809744"/>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8197</Words>
  <Application>Microsoft Office PowerPoint</Application>
  <PresentationFormat>On-screen Show (16:9)</PresentationFormat>
  <Paragraphs>1628</Paragraphs>
  <Slides>107</Slides>
  <Notes>107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107</vt:i4>
      </vt:variant>
    </vt:vector>
  </HeadingPairs>
  <TitlesOfParts>
    <vt:vector size="111" baseType="lpstr">
      <vt:lpstr>Roboto</vt:lpstr>
      <vt:lpstr>Didact Gothic</vt:lpstr>
      <vt:lpstr>Arial</vt:lpstr>
      <vt:lpstr>Simple Light</vt:lpstr>
      <vt:lpstr>SBMS Stored Battery Monitoring System  Critical Design Review December 1st, 2021 ASEN 4018-012 Team 6  Customer: EnerSys ABSL  Presenters: Ian Adler, Ben Gavin, Devin Geegan, Jamie Henault, Evan Meany, Nathan Zhao  Additional Team Members: Richard Folsom, Joseph Harrell, Shreeyash Nadella</vt:lpstr>
      <vt:lpstr>Presentation Outline</vt:lpstr>
      <vt:lpstr>Project Purpose and Objectives</vt:lpstr>
      <vt:lpstr>Project Motivation</vt:lpstr>
      <vt:lpstr>Concept of Operations (CONOPS)</vt:lpstr>
      <vt:lpstr>Design Solution</vt:lpstr>
      <vt:lpstr>Baseline Design (Storage) </vt:lpstr>
      <vt:lpstr>Baseline Design (Monitoring System) </vt:lpstr>
      <vt:lpstr>Baseline Design (Monitoring System)</vt:lpstr>
      <vt:lpstr>EnerSys Storage Schematic</vt:lpstr>
      <vt:lpstr>Functional Block Diagram (FBD)</vt:lpstr>
      <vt:lpstr>Critical Project Elements</vt:lpstr>
      <vt:lpstr>System Critical Project Elements</vt:lpstr>
      <vt:lpstr>Design Requirements Satisfaction</vt:lpstr>
      <vt:lpstr>Driving Requirements</vt:lpstr>
      <vt:lpstr>Wireless Communication Critical Experiments/Analyses</vt:lpstr>
      <vt:lpstr>DR 5.4 &amp; 5.5 Satisfaction [Communications Experiment]</vt:lpstr>
      <vt:lpstr>DR 5.2 &amp; 5.3 Satisfaction [BLE Data Packet Format]</vt:lpstr>
      <vt:lpstr>DR 5.1, 7.1, &amp; 7.2 Satisfaction [In-Box Code Flow]</vt:lpstr>
      <vt:lpstr>DR 5.1, 7.1, &amp; 7.2 Satisfaction [On-Site Code Flow]</vt:lpstr>
      <vt:lpstr>Communication Requirement Satisfaction Summary</vt:lpstr>
      <vt:lpstr>Electronics and Power Source Critical Analyses</vt:lpstr>
      <vt:lpstr>Electrical Wiring Diagram</vt:lpstr>
      <vt:lpstr>Circuit Schematic</vt:lpstr>
      <vt:lpstr>PCB Design</vt:lpstr>
      <vt:lpstr>DR 1.1, 1.2, 2.1 &amp; 2.2 Satisfaction [Sensor Range &amp; Accuracy]</vt:lpstr>
      <vt:lpstr>DR 6.1 Satisfaction [Power Supply Lifetime]</vt:lpstr>
      <vt:lpstr>DR 6.1 Satisfaction [Power Supply Lifetime] (cont.)</vt:lpstr>
      <vt:lpstr>DR 6.2 Satisfaction [Negligible Draw from Stored Battery]</vt:lpstr>
      <vt:lpstr>Sensor/Circuitry Requirement Satisfaction Summary</vt:lpstr>
      <vt:lpstr>Power System Analysis/Experiment</vt:lpstr>
      <vt:lpstr>DR 6.1 Satisfaction [Power Supply Lifetime] - Current Draws</vt:lpstr>
      <vt:lpstr>DR 6.1 Satisfaction [Power Supply Lifetime] - Current Draws</vt:lpstr>
      <vt:lpstr>DR 6.1 Satisfaction [Power Supply Lifetime] - Battery Capacity</vt:lpstr>
      <vt:lpstr>Power System Requirement Satisfaction</vt:lpstr>
      <vt:lpstr>Driving Requirements Satisfaction</vt:lpstr>
      <vt:lpstr>Project Risks</vt:lpstr>
      <vt:lpstr>Risk Scoring</vt:lpstr>
      <vt:lpstr>Risk Table</vt:lpstr>
      <vt:lpstr>Risk Matrix (Pre-Mitigation)</vt:lpstr>
      <vt:lpstr>Risk Matrix for Risk ID 1 (Post-Mitigation)</vt:lpstr>
      <vt:lpstr>Risk Matrix for Risk ID 2 (Post-Mitigation)</vt:lpstr>
      <vt:lpstr>Risk Matrix for Risk ID 3 (Post-Mitigation)</vt:lpstr>
      <vt:lpstr>Risk Matrix for Risk ID 4 (Post-Mitigation)</vt:lpstr>
      <vt:lpstr>Risk Matrix for Risk ID 5 (Post-Mitigation)</vt:lpstr>
      <vt:lpstr>Risk Matrix for Risk ID 6 (Post-Mitigation)</vt:lpstr>
      <vt:lpstr>Risk Matrix (Post-Mitigation) Summary</vt:lpstr>
      <vt:lpstr>Verification and Validation</vt:lpstr>
      <vt:lpstr>Subsystem Verification - Sensors</vt:lpstr>
      <vt:lpstr>Subsystem Verification - Physical Integrity</vt:lpstr>
      <vt:lpstr>Subsystem Verification - Communication Signal</vt:lpstr>
      <vt:lpstr>Subsystem Verification - Alert System</vt:lpstr>
      <vt:lpstr>Subsystem Verification - Power Supply</vt:lpstr>
      <vt:lpstr>System Validation - Day In The Life</vt:lpstr>
      <vt:lpstr>Project Planning</vt:lpstr>
      <vt:lpstr>Work Breakdown Structure (WBS)</vt:lpstr>
      <vt:lpstr>Spring Semester Work Plan</vt:lpstr>
      <vt:lpstr>Spring Semester Work Plan: First Month</vt:lpstr>
      <vt:lpstr>Cost Plan</vt:lpstr>
      <vt:lpstr>Cost Plan</vt:lpstr>
      <vt:lpstr>Test Plan</vt:lpstr>
      <vt:lpstr>Test Plan</vt:lpstr>
      <vt:lpstr>Acknowledgements</vt:lpstr>
      <vt:lpstr>References</vt:lpstr>
      <vt:lpstr>References (cont.)</vt:lpstr>
      <vt:lpstr>References (cont.)</vt:lpstr>
      <vt:lpstr>Thank You! Questions?</vt:lpstr>
      <vt:lpstr>Backup Slides</vt:lpstr>
      <vt:lpstr>SBMS Organizational Chart</vt:lpstr>
      <vt:lpstr>Requirements</vt:lpstr>
      <vt:lpstr>Requirements Continued</vt:lpstr>
      <vt:lpstr>Requirements Continued</vt:lpstr>
      <vt:lpstr>PowerPoint Presentation</vt:lpstr>
      <vt:lpstr>Voltage Sensor Error Setup &amp; Requirements</vt:lpstr>
      <vt:lpstr>Voltage Sensor Error Calculations</vt:lpstr>
      <vt:lpstr>Voltage Sensor Error Calculations (cont.)</vt:lpstr>
      <vt:lpstr>PCB Isometric View &amp; Voltage Sensor Location</vt:lpstr>
      <vt:lpstr>Electronics/Hardware Bill of Materials</vt:lpstr>
      <vt:lpstr>Temp Sensor Configuration</vt:lpstr>
      <vt:lpstr>Smartec SMT172[4] - Chosen Temperature Sensor</vt:lpstr>
      <vt:lpstr>Texas Instruments TMP117[3] - Backup Temperature Sensor</vt:lpstr>
      <vt:lpstr>Temperature Sensor Accuracy Comparison</vt:lpstr>
      <vt:lpstr>CAD Housing Unit</vt:lpstr>
      <vt:lpstr>CAD Electronics Compartment</vt:lpstr>
      <vt:lpstr>DR 6.1 Satisfaction - Current Draw Derivation</vt:lpstr>
      <vt:lpstr>DR 6.1 Satisfaction - Detailed Current Estimates</vt:lpstr>
      <vt:lpstr>DR 6.1 Satisfaction - Detailed Current Estimates</vt:lpstr>
      <vt:lpstr>DR 6.1 Satisfaction - Detailed Current Draw Estimates</vt:lpstr>
      <vt:lpstr>DR 6.1 Satisfaction - Detailed Current Loss Estimates</vt:lpstr>
      <vt:lpstr>DR 6.1 Satisfaction - Reconsidering Options - NiMH, Li-ion</vt:lpstr>
      <vt:lpstr>DR 6.1 Satisfaction - COTS Choice</vt:lpstr>
      <vt:lpstr>Thermal Analysis Requirements </vt:lpstr>
      <vt:lpstr>Thermal Circuit</vt:lpstr>
      <vt:lpstr>Thermal Analysis Setup</vt:lpstr>
      <vt:lpstr>Thermal Analysis Calculations &amp; Results</vt:lpstr>
      <vt:lpstr>Signal Interference Requirements </vt:lpstr>
      <vt:lpstr>Signal Interference UUID Code</vt:lpstr>
      <vt:lpstr>Reading Sensor Input and Transmitting it</vt:lpstr>
      <vt:lpstr>Saving Data</vt:lpstr>
      <vt:lpstr>Generating Alerts</vt:lpstr>
      <vt:lpstr>GUI Requirements</vt:lpstr>
      <vt:lpstr>GUI Creation and Layout</vt:lpstr>
      <vt:lpstr>Battery Selection</vt:lpstr>
      <vt:lpstr>Processor Selection</vt:lpstr>
      <vt:lpstr>nRF52840[5]</vt:lpstr>
      <vt:lpstr>Risk Mitigation Table</vt:lpstr>
      <vt:lpstr>Risk Matrix Mitigation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SBMS Stored Battery Monitoring System  Critical Design Review December 1st, 2021 ASEN 4018-012 Team 6  Customer: EnerSys ABSL  Presenters: Ian Adler, Ben Gavin, Devin Geegan, Jamie Henault, Evan Meany, Nathan Zhao  Additional Team Members: Richard Folsom, Joseph Harrell, Shreeyash Nadella</dc:title>
  <dc:creator>Jamie Henault</dc:creator>
  <cp:lastModifiedBy>Jamie Henault</cp:lastModifiedBy>
  <cp:revision>4</cp:revision>
  <dcterms:modified xsi:type="dcterms:W3CDTF">2021-11-29T16:11:34Z</dcterms:modified>
</cp:coreProperties>
</file>