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5143500" type="screen16x9"/>
  <p:notesSz cx="6858000" cy="9144000"/>
  <p:embeddedFontLst>
    <p:embeddedFont>
      <p:font typeface="Didact Gothic" panose="020B0604020202020204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74D764-CE94-4FA1-AF32-52A49D643991}">
  <a:tblStyle styleId="{EE74D764-CE94-4FA1-AF32-52A49D6439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CABEFC-8F0A-483D-971D-BADAC5D59DB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13" autoAdjust="0"/>
  </p:normalViewPr>
  <p:slideViewPr>
    <p:cSldViewPr snapToGrid="0">
      <p:cViewPr varScale="1">
        <p:scale>
          <a:sx n="104" d="100"/>
          <a:sy n="104" d="100"/>
        </p:scale>
        <p:origin x="18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5760b0aec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5760b0aec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79c305ba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79c305ba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5760b0aec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5760b0aec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1b680c0f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1b680c0f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592cfac8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592cfac8f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592cfac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592cfac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6f1385e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6f1385e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5760b0aec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5760b0aec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592cfac8f_4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592cfac8f_4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1b680c0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1b680c0f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baseline="-25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5760b0aec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5760b0aec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592cfac8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592cfac8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1c9ccbdb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1c9ccbdb0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5760b0aec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5760b0aec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5f92e5f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f5f92e5f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5631b0b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5631b0b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592cfac8f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592cfac8f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711c2ee8f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711c2ee8f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6fcaedc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6fcaedc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6fcaedc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f6fcaedc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5760b0aec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f5760b0aec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5760b0ae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5760b0ae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592cfac8f_5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592cfac8f_5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5bdce07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f5bdce075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f5bdce07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f5bdce07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f5bdce075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f5bdce075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5bdce0758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f5bdce0758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592cfac8f_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f592cfac8f_5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592cfac8f_5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f592cfac8f_5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f7a967b1b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f7a967b1b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6fcaedc9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f6fcaedc9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592cfac8f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592cfac8f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5760b0aec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5760b0aec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5631b0b2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f5631b0b2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5f92e5f1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5f92e5f1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6b5d267c4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f6b5d267c4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7a967b1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f7a967b1b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7a967b1b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7a967b1b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7a967b1b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7a967b1b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f7a967b1b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f7a967b1b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f7adf24d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f7adf24d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f7adf24de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f7adf24de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7adf24de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f7adf24de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760b0aec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5760b0aec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f7adf24de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f7adf24de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f7adf24de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f7adf24de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f1c9ccbdb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f1c9ccbdb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592cfac8f_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592cfac8f_4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592cfac8f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592cfac8f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f592cfac8f_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f592cfac8f_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1c9ccbdb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f1c9ccbdb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f1c9ccbe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f1c9ccbe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f592cfac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f592cfac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f5f92e5f1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f5f92e5f1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5760b0aec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5760b0aec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f5f92e5f1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f5f92e5f1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f5f92e5f1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f5f92e5f1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f5f92e5f1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f5f92e5f1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5631b0b2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f5631b0b2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f711c2ee8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f711c2ee8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f592cfac8f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f592cfac8f_5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f592cfac8f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f592cfac8f_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7a967b1b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f7a967b1b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f7a967b1b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f7a967b1b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5760b0aec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5760b0aec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1cb3b01e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1cb3b01e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5760b0aec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5760b0aec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evzone.nordicsemi.com/nordic/power/w/opp/2/online-power-profiler-for-bluetooth-le" TargetMode="External"/><Relationship Id="rId3" Type="http://schemas.openxmlformats.org/officeDocument/2006/relationships/hyperlink" Target="https://cdn-learn.adafruit.com/downloads/pdf/adafruit-ina260-current-voltage-power-sensor-breakout.pdf" TargetMode="External"/><Relationship Id="rId7" Type="http://schemas.openxmlformats.org/officeDocument/2006/relationships/hyperlink" Target="https://www.ti.com/lit/ds/symlink/opa2205.pdf?HQS=dis-mous-null-mousermode-dsf-pf-null-wwe&amp;ts=1633294801543&amp;ref_url=https%253A%252F%252Fwww.mouser.com%252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gikey.com/en/products/detail/koa-speer-electronics-inc/RK73G2ATTD4701C/13576067" TargetMode="External"/><Relationship Id="rId5" Type="http://schemas.openxmlformats.org/officeDocument/2006/relationships/hyperlink" Target="https://www.digikey.com/en/products/detail/koa-speer-electronics-inc/RK73G2ATTD2002C/13577087" TargetMode="External"/><Relationship Id="rId10" Type="http://schemas.openxmlformats.org/officeDocument/2006/relationships/hyperlink" Target="https://www.amazon.ca/Youme-Battery-6500mAh-Traxxas-%EF%BC%8CHelicopter%EF%BC%8CAirplane/dp/B07ZM8K3NM" TargetMode="External"/><Relationship Id="rId4" Type="http://schemas.openxmlformats.org/officeDocument/2006/relationships/hyperlink" Target="https://media.digikey.com/pdf/Data%20Sheets/DFRobot%20PDFs/SEN0291_Web.pdf" TargetMode="External"/><Relationship Id="rId9" Type="http://schemas.openxmlformats.org/officeDocument/2006/relationships/hyperlink" Target="https://www.amazon.com/Zeee-8000mAh-Battery-Traxxas-Associated/dp/B07K1B79P3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rdicsemi.com/-/media/Software-and-other-downloads/Product-Briefs/nRF5340-SoC-PB.pdf?la=en&amp;hash=3A89851C4F094917E874D092CF68DB27E51A5E4A" TargetMode="External"/><Relationship Id="rId13" Type="http://schemas.openxmlformats.org/officeDocument/2006/relationships/hyperlink" Target="https://www.amazon.com/metal-box/s?k=metal+box" TargetMode="External"/><Relationship Id="rId3" Type="http://schemas.openxmlformats.org/officeDocument/2006/relationships/hyperlink" Target="https://www.amazon.com/Ryobi-18-Volt-Lithium-Ion-Compact-Battery/dp/B07G7D9JVN" TargetMode="External"/><Relationship Id="rId7" Type="http://schemas.openxmlformats.org/officeDocument/2006/relationships/hyperlink" Target="https://www.smartec-sensors.com/cms/media/Datasheets/Temperature/SMT172-datasheet.pdf" TargetMode="External"/><Relationship Id="rId12" Type="http://schemas.openxmlformats.org/officeDocument/2006/relationships/hyperlink" Target="https://www.thetapestore.co.uk/knowledgebase/How/How_to_Read_a_Tape_Measure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i.com/product/TMP117" TargetMode="External"/><Relationship Id="rId11" Type="http://schemas.openxmlformats.org/officeDocument/2006/relationships/hyperlink" Target="https://www.bluetooth.com/" TargetMode="External"/><Relationship Id="rId5" Type="http://schemas.openxmlformats.org/officeDocument/2006/relationships/hyperlink" Target="https://www.ti.com/product/INA260#description" TargetMode="External"/><Relationship Id="rId10" Type="http://schemas.openxmlformats.org/officeDocument/2006/relationships/hyperlink" Target="https://www.nordicsemi.com/-/media/Software-and-other-downloads/Product-Briefs/nRF52805-SoC-PB.pdf?la=en&amp;hash=747490E125E4A9D0B79B47B7C03FD9D6ED4150C1https://www.nordicsemi.com/-/media/Software-and-other-downloads/Product-Briefs/nRF52805-SoC-PB.pdf?la=en&amp;hash=747490E125E4A9D0B79B47B7C03FD9D6ED4150C1" TargetMode="External"/><Relationship Id="rId4" Type="http://schemas.openxmlformats.org/officeDocument/2006/relationships/hyperlink" Target="https://www.st.com/en/mems-and-sensors/temperature-sensors.html#:~:text=The%20digital%20temperature%20sensors%20feature,55%20to%20%2B125%20%C2%B0C" TargetMode="External"/><Relationship Id="rId9" Type="http://schemas.openxmlformats.org/officeDocument/2006/relationships/hyperlink" Target="https://www.nordicsemi.com/-/media/Software-and-other-downloads/Product-Briefs/old-versions/nRF52840PBv20.pdf?la=en&amp;hash=516968A8D06D7F41C8B14B6639DD9E14099E2853" TargetMode="External"/><Relationship Id="rId14" Type="http://schemas.openxmlformats.org/officeDocument/2006/relationships/hyperlink" Target="https://www.gantter.com/pricing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ordicsemi.com/-/media/Software-and-other-downloads/Product-Briefs/nRF5340-SoC-PB.pdf?la=en&amp;hash=3A89851C4F094917E874D092CF68DB27E51A5E4A" TargetMode="Externa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ordicsemi.com/-/media/Software-and-other-downloads/Product-Briefs/old-versions/nRF52840PBv20.pdf?la=en&amp;hash=516968A8D06D7F41C8B14B6639DD9E14099E2853" TargetMode="Externa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ordicsemi.com/-/media/Software-and-other-downloads/Product-Briefs/nRF52805-SoC-PB.pdf?la=en&amp;hash=747490E125E4A9D0B79B47B7C03FD9D6ED4150C1" TargetMode="Externa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453350" y="0"/>
            <a:ext cx="6237300" cy="49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/>
              <a:t>SBMS</a:t>
            </a:r>
            <a:endParaRPr sz="5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S</a:t>
            </a:r>
            <a:r>
              <a:rPr lang="en" sz="2000"/>
              <a:t>tored </a:t>
            </a:r>
            <a:r>
              <a:rPr lang="en" sz="2000" u="sng"/>
              <a:t>B</a:t>
            </a:r>
            <a:r>
              <a:rPr lang="en" sz="2000"/>
              <a:t>attery </a:t>
            </a:r>
            <a:r>
              <a:rPr lang="en" sz="2000" u="sng"/>
              <a:t>M</a:t>
            </a:r>
            <a:r>
              <a:rPr lang="en" sz="2000"/>
              <a:t>onitoring </a:t>
            </a:r>
            <a:r>
              <a:rPr lang="en" sz="2000" u="sng"/>
              <a:t>S</a:t>
            </a:r>
            <a:r>
              <a:rPr lang="en" sz="2000"/>
              <a:t>ystem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b="1"/>
              <a:t>Preliminary Design Review</a:t>
            </a:r>
            <a:endParaRPr sz="265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October 18</a:t>
            </a:r>
            <a:r>
              <a:rPr lang="en" sz="2000" baseline="30000"/>
              <a:t>th</a:t>
            </a:r>
            <a:r>
              <a:rPr lang="en" sz="2000"/>
              <a:t>, 2021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ASEN 4018-012 Team 6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Customer: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EnerSys ABSL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Presenters</a:t>
            </a:r>
            <a:r>
              <a:rPr lang="en" sz="2000"/>
              <a:t>: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Richard Folsom, Ben Gavin, Joseph Harrell, Jamie Henault, Shreeyash Nadella, Nathan Zhao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Additional Team Members: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Ian Adler, Devin Geegan, Evan Meany</a:t>
            </a:r>
            <a:endParaRPr sz="155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5" y="36663"/>
            <a:ext cx="1599374" cy="4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7825" y="36664"/>
            <a:ext cx="532824" cy="51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Design (Storage)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</a:t>
            </a:r>
            <a:r>
              <a:rPr lang="en" sz="1000">
                <a:solidFill>
                  <a:srgbClr val="FFFFFF"/>
                </a:solidFill>
              </a:rPr>
              <a:t>Project Description</a:t>
            </a:r>
            <a:r>
              <a:rPr lang="en" sz="100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endParaRPr sz="1000">
              <a:highlight>
                <a:schemeClr val="lt1"/>
              </a:highlight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50" y="462775"/>
            <a:ext cx="10172702" cy="57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 rot="2695289">
            <a:off x="796342" y="1776516"/>
            <a:ext cx="464357" cy="1501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273875" y="1116363"/>
            <a:ext cx="99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K470 Zarges Box</a:t>
            </a:r>
            <a:endParaRPr sz="1200"/>
          </a:p>
        </p:txBody>
      </p:sp>
      <p:sp>
        <p:nvSpPr>
          <p:cNvPr id="179" name="Google Shape;179;p22"/>
          <p:cNvSpPr txBox="1"/>
          <p:nvPr/>
        </p:nvSpPr>
        <p:spPr>
          <a:xfrm>
            <a:off x="184025" y="3141463"/>
            <a:ext cx="99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Styrofoam Layer</a:t>
            </a:r>
            <a:endParaRPr sz="1200"/>
          </a:p>
        </p:txBody>
      </p:sp>
      <p:sp>
        <p:nvSpPr>
          <p:cNvPr id="180" name="Google Shape;180;p22"/>
          <p:cNvSpPr/>
          <p:nvPr/>
        </p:nvSpPr>
        <p:spPr>
          <a:xfrm rot="-4005">
            <a:off x="811025" y="3402545"/>
            <a:ext cx="772501" cy="15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115325" y="3852400"/>
            <a:ext cx="113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Heat/Vacuum Sealed Bag  </a:t>
            </a:r>
            <a:endParaRPr sz="1200"/>
          </a:p>
        </p:txBody>
      </p:sp>
      <p:sp>
        <p:nvSpPr>
          <p:cNvPr id="182" name="Google Shape;182;p22"/>
          <p:cNvSpPr/>
          <p:nvPr/>
        </p:nvSpPr>
        <p:spPr>
          <a:xfrm rot="-4430">
            <a:off x="1083751" y="4145235"/>
            <a:ext cx="698401" cy="15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7929125" y="3094263"/>
            <a:ext cx="99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Monitoring System</a:t>
            </a:r>
            <a:endParaRPr sz="1200"/>
          </a:p>
        </p:txBody>
      </p:sp>
      <p:sp>
        <p:nvSpPr>
          <p:cNvPr id="184" name="Google Shape;184;p22"/>
          <p:cNvSpPr/>
          <p:nvPr/>
        </p:nvSpPr>
        <p:spPr>
          <a:xfrm rot="10579539">
            <a:off x="6820687" y="3343364"/>
            <a:ext cx="1104771" cy="1503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799242">
            <a:off x="6646177" y="2010531"/>
            <a:ext cx="1360500" cy="15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8031900" y="1716225"/>
            <a:ext cx="111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Silicon IC Temperature Sensor</a:t>
            </a:r>
            <a:endParaRPr sz="1200"/>
          </a:p>
        </p:txBody>
      </p:sp>
      <p:sp>
        <p:nvSpPr>
          <p:cNvPr id="187" name="Google Shape;187;p22"/>
          <p:cNvSpPr txBox="1"/>
          <p:nvPr/>
        </p:nvSpPr>
        <p:spPr>
          <a:xfrm>
            <a:off x="65225" y="2235600"/>
            <a:ext cx="111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Silicon IC Temperature Sensor</a:t>
            </a:r>
            <a:endParaRPr sz="1200"/>
          </a:p>
        </p:txBody>
      </p:sp>
      <p:sp>
        <p:nvSpPr>
          <p:cNvPr id="188" name="Google Shape;188;p22"/>
          <p:cNvSpPr/>
          <p:nvPr/>
        </p:nvSpPr>
        <p:spPr>
          <a:xfrm rot="876192">
            <a:off x="1035622" y="2669322"/>
            <a:ext cx="941206" cy="150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Design (Monitoring System)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</a:t>
            </a:r>
            <a:r>
              <a:rPr lang="en" sz="1000">
                <a:solidFill>
                  <a:srgbClr val="FFFFFF"/>
                </a:solidFill>
              </a:rPr>
              <a:t>Project Description</a:t>
            </a:r>
            <a:r>
              <a:rPr lang="en" sz="100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225" y="587050"/>
            <a:ext cx="7197552" cy="404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 rot="-4442">
            <a:off x="450842" y="3093409"/>
            <a:ext cx="464400" cy="15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0" y="2468313"/>
            <a:ext cx="99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Voltage from Battery</a:t>
            </a:r>
            <a:endParaRPr sz="1200"/>
          </a:p>
        </p:txBody>
      </p:sp>
      <p:sp>
        <p:nvSpPr>
          <p:cNvPr id="199" name="Google Shape;199;p23"/>
          <p:cNvSpPr/>
          <p:nvPr/>
        </p:nvSpPr>
        <p:spPr>
          <a:xfrm rot="2695289">
            <a:off x="1216017" y="1648591"/>
            <a:ext cx="464357" cy="1501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502425" y="982850"/>
            <a:ext cx="111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Silicon IC Temperature Sensor</a:t>
            </a:r>
            <a:endParaRPr sz="1200"/>
          </a:p>
        </p:txBody>
      </p:sp>
      <p:sp>
        <p:nvSpPr>
          <p:cNvPr id="201" name="Google Shape;201;p23"/>
          <p:cNvSpPr/>
          <p:nvPr/>
        </p:nvSpPr>
        <p:spPr>
          <a:xfrm rot="-8101570">
            <a:off x="7887866" y="3386097"/>
            <a:ext cx="464357" cy="1501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8137200" y="3606675"/>
            <a:ext cx="111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Silicon IC Temperature Sensor</a:t>
            </a:r>
            <a:endParaRPr sz="1200"/>
          </a:p>
        </p:txBody>
      </p:sp>
      <p:sp>
        <p:nvSpPr>
          <p:cNvPr id="203" name="Google Shape;203;p23"/>
          <p:cNvSpPr/>
          <p:nvPr/>
        </p:nvSpPr>
        <p:spPr>
          <a:xfrm rot="-202626">
            <a:off x="2136394" y="3857362"/>
            <a:ext cx="758818" cy="1502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1429575" y="3563050"/>
            <a:ext cx="111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Active Voltage Sensor</a:t>
            </a:r>
            <a:endParaRPr sz="1200"/>
          </a:p>
        </p:txBody>
      </p:sp>
      <p:sp>
        <p:nvSpPr>
          <p:cNvPr id="205" name="Google Shape;205;p23"/>
          <p:cNvSpPr txBox="1"/>
          <p:nvPr/>
        </p:nvSpPr>
        <p:spPr>
          <a:xfrm>
            <a:off x="3380775" y="851600"/>
            <a:ext cx="153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Nordic Semiconductor Processor</a:t>
            </a:r>
            <a:endParaRPr sz="1200"/>
          </a:p>
        </p:txBody>
      </p:sp>
      <p:sp>
        <p:nvSpPr>
          <p:cNvPr id="206" name="Google Shape;206;p23"/>
          <p:cNvSpPr/>
          <p:nvPr/>
        </p:nvSpPr>
        <p:spPr>
          <a:xfrm rot="2700000">
            <a:off x="3810202" y="1696381"/>
            <a:ext cx="654639" cy="1501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3494450" y="4345575"/>
            <a:ext cx="153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Lithium Polymer Battery</a:t>
            </a:r>
            <a:endParaRPr sz="1200"/>
          </a:p>
        </p:txBody>
      </p:sp>
      <p:sp>
        <p:nvSpPr>
          <p:cNvPr id="208" name="Google Shape;208;p23"/>
          <p:cNvSpPr/>
          <p:nvPr/>
        </p:nvSpPr>
        <p:spPr>
          <a:xfrm rot="-1615036">
            <a:off x="4725742" y="4289666"/>
            <a:ext cx="654733" cy="1501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 rot="10795558">
            <a:off x="6169326" y="991042"/>
            <a:ext cx="464400" cy="15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6680925" y="789125"/>
            <a:ext cx="111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Bluetooth Low Energy</a:t>
            </a:r>
            <a:endParaRPr sz="1200"/>
          </a:p>
        </p:txBody>
      </p:sp>
      <p:sp>
        <p:nvSpPr>
          <p:cNvPr id="211" name="Google Shape;211;p23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311700" y="13430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Feasibility: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Communication Signal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&amp; Processor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311700" y="319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Communication: Reasoning &amp; Approach</a:t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220875" y="815250"/>
            <a:ext cx="8923200" cy="18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Required by customer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Communication Signal must be analysed for feasibility</a:t>
            </a:r>
            <a:endParaRPr sz="1800"/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Feasibility assessed by</a:t>
            </a:r>
            <a:r>
              <a:rPr lang="en" sz="1800"/>
              <a:t> chip’s</a:t>
            </a:r>
            <a:r>
              <a:rPr lang="en" sz="1800">
                <a:solidFill>
                  <a:srgbClr val="000000"/>
                </a:solidFill>
              </a:rPr>
              <a:t> range and ability to send information</a:t>
            </a:r>
            <a:endParaRPr sz="1800">
              <a:solidFill>
                <a:srgbClr val="000000"/>
              </a:solidFill>
            </a:endParaRPr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L</a:t>
            </a:r>
            <a:r>
              <a:rPr lang="en" sz="1800">
                <a:solidFill>
                  <a:srgbClr val="000000"/>
                </a:solidFill>
              </a:rPr>
              <a:t>ow power consumption</a:t>
            </a:r>
            <a:endParaRPr sz="1800">
              <a:solidFill>
                <a:srgbClr val="000000"/>
              </a:solidFill>
            </a:endParaRPr>
          </a:p>
        </p:txBody>
      </p:sp>
      <p:graphicFrame>
        <p:nvGraphicFramePr>
          <p:cNvPr id="224" name="Google Shape;224;p25"/>
          <p:cNvGraphicFramePr/>
          <p:nvPr/>
        </p:nvGraphicFramePr>
        <p:xfrm>
          <a:off x="771800" y="2269755"/>
          <a:ext cx="7448975" cy="226930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29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Description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CPE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Requirement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Signal Strength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wireless signal shall be received at least 3 ft outside of an aluminum box.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2,3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5.4, 5.5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Data Transfer Accuracy</a:t>
                      </a:r>
                      <a:endParaRPr i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Temperature and voltage data shall be transmitted wirelessly.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2,3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5.2, 5.3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Power Consumption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SBMS shall operate for one year.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 Signal Strength Experiment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311700" y="1077850"/>
            <a:ext cx="3625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Nordic Semiconductor BLE scanned BLE beacon: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Inside enclosed metal container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Inside open metal container</a:t>
            </a:r>
            <a:endParaRPr sz="1600"/>
          </a:p>
        </p:txBody>
      </p:sp>
      <p:sp>
        <p:nvSpPr>
          <p:cNvPr id="232" name="Google Shape;232;p2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547" y="925450"/>
            <a:ext cx="5159775" cy="38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38" y="2767375"/>
            <a:ext cx="1917701" cy="16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9391" y="2493849"/>
            <a:ext cx="1778672" cy="188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116716" y="4320352"/>
            <a:ext cx="400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Experimental Setup with open metal container and enclosed metal container </a:t>
            </a:r>
            <a:r>
              <a:rPr lang="en" baseline="30000" dirty="0">
                <a:solidFill>
                  <a:schemeClr val="dk1"/>
                </a:solidFill>
              </a:rPr>
              <a:t>[15][17][18][19]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 Processors</a:t>
            </a:r>
            <a:endParaRPr/>
          </a:p>
        </p:txBody>
      </p:sp>
      <p:graphicFrame>
        <p:nvGraphicFramePr>
          <p:cNvPr id="243" name="Google Shape;243;p27"/>
          <p:cNvGraphicFramePr/>
          <p:nvPr/>
        </p:nvGraphicFramePr>
        <p:xfrm>
          <a:off x="952500" y="1809750"/>
          <a:ext cx="7239000" cy="179820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Processor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Idle Power Consumption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RAM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BLE Compatible?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nRF52840</a:t>
                      </a:r>
                      <a:r>
                        <a:rPr lang="en" baseline="30000"/>
                        <a:t>[15]</a:t>
                      </a:r>
                      <a:endParaRPr baseline="30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 uA 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$10-13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256 KB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nRF5340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</a:rPr>
                        <a:t>[14]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1.7 uA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$7-10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512 KB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nRF52805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</a:rPr>
                        <a:t>[16]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 uA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$2-4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 KB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4" name="Google Shape;244;p27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Takeaways</a:t>
            </a:r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BLE is feasible within range requirements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processors are feasible within cost, power, and BLE constraints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11700" y="15716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Feasibility: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External Power Source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Requirements: External Power Source</a:t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567725" y="1271675"/>
            <a:ext cx="8175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Battery must satisfy DR 6.1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Feasibility proven by estimating required battery capacity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7" name="Google Shape;267;p30"/>
          <p:cNvGraphicFramePr/>
          <p:nvPr/>
        </p:nvGraphicFramePr>
        <p:xfrm>
          <a:off x="952500" y="2716325"/>
          <a:ext cx="7239000" cy="100578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50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Description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CPE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Requirement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 Capacity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External battery shall operate for one year without charging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Required Battery Capacity</a:t>
            </a:r>
            <a:endParaRPr/>
          </a:p>
        </p:txBody>
      </p:sp>
      <p:sp>
        <p:nvSpPr>
          <p:cNvPr id="274" name="Google Shape;274;p31"/>
          <p:cNvSpPr txBox="1"/>
          <p:nvPr/>
        </p:nvSpPr>
        <p:spPr>
          <a:xfrm>
            <a:off x="510950" y="1464700"/>
            <a:ext cx="8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75" name="Google Shape;275;p31"/>
          <p:cNvGraphicFramePr/>
          <p:nvPr/>
        </p:nvGraphicFramePr>
        <p:xfrm>
          <a:off x="2375175" y="4129800"/>
          <a:ext cx="4446550" cy="48080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2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/>
                        <a:t>Required Battery Capacity</a:t>
                      </a:r>
                      <a:endParaRPr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2.36 Ah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" name="Google Shape;276;p31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endParaRPr sz="1000">
              <a:highlight>
                <a:schemeClr val="lt1"/>
              </a:highlight>
            </a:endParaRPr>
          </a:p>
        </p:txBody>
      </p:sp>
      <p:graphicFrame>
        <p:nvGraphicFramePr>
          <p:cNvPr id="277" name="Google Shape;277;p31"/>
          <p:cNvGraphicFramePr/>
          <p:nvPr>
            <p:extLst>
              <p:ext uri="{D42A27DB-BD31-4B8C-83A1-F6EECF244321}">
                <p14:modId xmlns:p14="http://schemas.microsoft.com/office/powerpoint/2010/main" val="3561214193"/>
              </p:ext>
            </p:extLst>
          </p:nvPr>
        </p:nvGraphicFramePr>
        <p:xfrm>
          <a:off x="411336" y="1464700"/>
          <a:ext cx="8321328" cy="1432505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0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Processor Wake 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b="1" i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b="1" i="1" baseline="-25000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Processor Sleep 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b="1" i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b="1" i="1" baseline="-2500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Communications 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b="1" i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b="1" i="1" baseline="-25000">
                          <a:solidFill>
                            <a:schemeClr val="dk1"/>
                          </a:solidFill>
                        </a:rPr>
                        <a:t>C </a:t>
                      </a:r>
                      <a:r>
                        <a:rPr lang="en" b="1" i="1">
                          <a:solidFill>
                            <a:schemeClr val="dk1"/>
                          </a:solidFill>
                        </a:rPr>
                        <a:t>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Voltage Sensors 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b="1" i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b="1" i="1" baseline="-2500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Temperature Sensors 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b="1" i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b="1" i="1" baseline="-25000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Wake Time 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b="1" i="1" dirty="0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lang="en" b="1" i="1" baseline="-25000" dirty="0">
                          <a:solidFill>
                            <a:schemeClr val="dk1"/>
                          </a:solidFill>
                        </a:rPr>
                        <a:t>w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Factor of Safety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541 μA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[6]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67.7 μA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Included in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i="1" baseline="-25000">
                          <a:solidFill>
                            <a:schemeClr val="dk1"/>
                          </a:solidFill>
                        </a:rPr>
                        <a:t>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400 μA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</a:rPr>
                        <a:t>[2],[5],[11]</a:t>
                      </a:r>
                      <a:endParaRPr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 μA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[10]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60 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8" name="Google Shape;278;p31" descr="Required Battery Capacity = FOS*365*24*(\frac{I_s*(3600-t_w)+I_w*t_w}{3600}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38" y="3369825"/>
            <a:ext cx="73342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Outline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Project Description (Nathan)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Evidence of Baseline Feasibility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Communication Signal &amp; Processor Feasibility (Shreeyash)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Power Source Feasibility (Joseph)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Voltage Sensor Feasibility (Jamie)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Temperature Sensor Feasibility (Ben)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Financial Feasibility (Richard)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Status Summary &amp; Remaining Studies (Richard)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Presentation Outline</a:t>
            </a:r>
            <a:r>
              <a:rPr lang="en" sz="1000" dirty="0">
                <a:solidFill>
                  <a:srgbClr val="B7B7B7"/>
                </a:solidFill>
              </a:rPr>
              <a:t>        Project Description        Feasibility Analysis 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Draw Simulation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325" y="1755813"/>
            <a:ext cx="3934974" cy="29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/>
        </p:nvSpPr>
        <p:spPr>
          <a:xfrm>
            <a:off x="543775" y="1017725"/>
            <a:ext cx="513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Monte Carlo of extreme scenario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Sizing ratio for wake to sleep mode</a:t>
            </a:r>
            <a:endParaRPr/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25" y="1755825"/>
            <a:ext cx="3934974" cy="295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Feasibility: External Power Source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endParaRPr sz="2420"/>
          </a:p>
        </p:txBody>
      </p:sp>
      <p:graphicFrame>
        <p:nvGraphicFramePr>
          <p:cNvPr id="295" name="Google Shape;295;p33"/>
          <p:cNvGraphicFramePr/>
          <p:nvPr/>
        </p:nvGraphicFramePr>
        <p:xfrm>
          <a:off x="592750" y="2335050"/>
          <a:ext cx="7933400" cy="1718819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35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 Examples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 Capacity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Dimensions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0F1111"/>
                          </a:solidFill>
                          <a:highlight>
                            <a:srgbClr val="FFFFFF"/>
                          </a:highlight>
                        </a:rPr>
                        <a:t>Zeee 8000mAh 11.1V 100C 3S RC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[7]</a:t>
                      </a:r>
                      <a:endParaRPr baseline="30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Ah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F1111"/>
                          </a:solidFill>
                          <a:highlight>
                            <a:srgbClr val="FFFFFF"/>
                          </a:highlight>
                        </a:rPr>
                        <a:t>5.43 x 1.85 x 1.41 in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0F1111"/>
                          </a:solidFill>
                          <a:highlight>
                            <a:srgbClr val="FFFFFF"/>
                          </a:highlight>
                        </a:rPr>
                        <a:t>Youme Lipo 4S Battery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[8]</a:t>
                      </a:r>
                      <a:endParaRPr baseline="30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Ah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F1111"/>
                          </a:solidFill>
                          <a:highlight>
                            <a:srgbClr val="FFFFFF"/>
                          </a:highlight>
                        </a:rPr>
                        <a:t>5.35 x 1.77 x 1.26 in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0F1111"/>
                          </a:solidFill>
                          <a:highlight>
                            <a:srgbClr val="FFFFFF"/>
                          </a:highlight>
                        </a:rPr>
                        <a:t>Ryobi 18-Volt ONE+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[9]</a:t>
                      </a:r>
                      <a:endParaRPr baseline="30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 Ah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5.32 x 3.12 x 3.42 in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" name="Google Shape;296;p33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</a:t>
            </a:r>
            <a:r>
              <a:rPr lang="en" sz="1000" dirty="0">
                <a:solidFill>
                  <a:schemeClr val="lt1"/>
                </a:solidFill>
              </a:rPr>
              <a:t>Feasibility Analysis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646550" y="1104950"/>
            <a:ext cx="7825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External Power Source is feasible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COTS LiPo batteries exist that satisfy this requirement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Power systems are ~$60</a:t>
            </a:r>
            <a:endParaRPr sz="1800"/>
          </a:p>
        </p:txBody>
      </p:sp>
      <p:sp>
        <p:nvSpPr>
          <p:cNvPr id="298" name="Google Shape;298;p33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311700" y="15716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Feasibility: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Voltage Sensor</a:t>
            </a:r>
            <a:endParaRPr sz="4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Sensor: Reasoning &amp; Approach</a:t>
            </a:r>
            <a:endParaRPr/>
          </a:p>
        </p:txBody>
      </p:sp>
      <p:sp>
        <p:nvSpPr>
          <p:cNvPr id="309" name="Google Shape;309;p35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</a:t>
            </a:r>
            <a:r>
              <a:rPr lang="en" sz="1000" dirty="0">
                <a:solidFill>
                  <a:schemeClr val="lt1"/>
                </a:solidFill>
              </a:rPr>
              <a:t>Feasibility Analysis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311750" y="1055525"/>
            <a:ext cx="7951500" cy="1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Voltage measurement critical in understanding the health of the battery</a:t>
            </a:r>
            <a:endParaRPr sz="1800"/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Feasibility assessed by</a:t>
            </a:r>
            <a:r>
              <a:rPr lang="en" sz="1800"/>
              <a:t> sensor’s ability to accurately measure a specific range of DC input voltages </a:t>
            </a:r>
            <a:endParaRPr sz="1800">
              <a:solidFill>
                <a:srgbClr val="000000"/>
              </a:solidFill>
            </a:endParaRPr>
          </a:p>
        </p:txBody>
      </p:sp>
      <p:graphicFrame>
        <p:nvGraphicFramePr>
          <p:cNvPr id="311" name="Google Shape;311;p35"/>
          <p:cNvGraphicFramePr/>
          <p:nvPr/>
        </p:nvGraphicFramePr>
        <p:xfrm>
          <a:off x="737500" y="2508450"/>
          <a:ext cx="7668975" cy="1637045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2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Description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CPE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Requirement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chemeClr val="dk1"/>
                          </a:solidFill>
                        </a:rPr>
                        <a:t>Range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have a range of at least 20-33.6V.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Accuracy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have a sensitivity of at least 0.1V.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Compatibility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measure DC voltage.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1, 4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2" name="Google Shape;312;p35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Possible Sensors</a:t>
            </a:r>
            <a:endParaRPr sz="2420"/>
          </a:p>
        </p:txBody>
      </p:sp>
      <p:graphicFrame>
        <p:nvGraphicFramePr>
          <p:cNvPr id="318" name="Google Shape;318;p36"/>
          <p:cNvGraphicFramePr/>
          <p:nvPr>
            <p:extLst>
              <p:ext uri="{D42A27DB-BD31-4B8C-83A1-F6EECF244321}">
                <p14:modId xmlns:p14="http://schemas.microsoft.com/office/powerpoint/2010/main" val="227564241"/>
              </p:ext>
            </p:extLst>
          </p:nvPr>
        </p:nvGraphicFramePr>
        <p:xfrm>
          <a:off x="551420" y="1366661"/>
          <a:ext cx="8041159" cy="2540889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35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Relative Error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Range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Adafruit INA260 Voltage Sensor</a:t>
                      </a:r>
                      <a:r>
                        <a:rPr lang="en" baseline="30000"/>
                        <a:t>[1]</a:t>
                      </a:r>
                      <a:endParaRPr baseline="30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±1%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 to 36V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DFRobot Gravity: I2C Digital Wattmeter</a:t>
                      </a:r>
                      <a:r>
                        <a:rPr lang="en" baseline="30000"/>
                        <a:t>[2]</a:t>
                      </a:r>
                      <a:endParaRPr baseline="30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±0.2%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 to 26V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0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Team Concept Design</a:t>
                      </a:r>
                      <a:endParaRPr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RK73G2ATTD2002C Resistor (R1)</a:t>
                      </a:r>
                      <a:r>
                        <a:rPr lang="en" sz="1200" baseline="30000"/>
                        <a:t>[3]</a:t>
                      </a:r>
                      <a:endParaRPr sz="1200" baseline="30000"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RK73G2ATTD4701C Resistor (R2)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[4]</a:t>
                      </a:r>
                      <a:endParaRPr sz="1200" baseline="30000"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OPA2205 Buffer</a:t>
                      </a:r>
                      <a:r>
                        <a:rPr lang="en" sz="1200" baseline="30000"/>
                        <a:t>[5]</a:t>
                      </a:r>
                      <a:endParaRPr sz="1200" baseline="30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±0.25% tolerance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±0.25% tolerance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±15μV (max) input offset voltage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" sz="1200" baseline="-25000" dirty="0">
                          <a:solidFill>
                            <a:schemeClr val="dk1"/>
                          </a:solidFill>
                        </a:rPr>
                        <a:t>max 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= 50V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" sz="1200" baseline="-25000" dirty="0">
                          <a:solidFill>
                            <a:schemeClr val="dk1"/>
                          </a:solidFill>
                        </a:rPr>
                        <a:t>max 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= 24.24V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" sz="1200" baseline="-25000" dirty="0">
                          <a:solidFill>
                            <a:schemeClr val="dk1"/>
                          </a:solidFill>
                        </a:rPr>
                        <a:t>s,min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= 4.5V, V</a:t>
                      </a:r>
                      <a:r>
                        <a:rPr lang="en" sz="1200" baseline="-25000" dirty="0">
                          <a:solidFill>
                            <a:schemeClr val="dk1"/>
                          </a:solidFill>
                        </a:rPr>
                        <a:t>s,max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= 36V,     -7 to 7V recommended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9" name="Google Shape;319;p3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320" name="Google Shape;320;p36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Measured Voltage Accuracy for Adafruit</a:t>
            </a:r>
            <a:endParaRPr sz="2420"/>
          </a:p>
        </p:txBody>
      </p:sp>
      <p:sp>
        <p:nvSpPr>
          <p:cNvPr id="326" name="Google Shape;326;p37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</a:t>
            </a:r>
            <a:r>
              <a:rPr lang="en" sz="1000" dirty="0">
                <a:solidFill>
                  <a:schemeClr val="lt1"/>
                </a:solidFill>
              </a:rPr>
              <a:t>Feasibility Analysis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913" y="0"/>
            <a:ext cx="1743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463" y="1017725"/>
            <a:ext cx="4393537" cy="37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body" idx="1"/>
          </p:nvPr>
        </p:nvSpPr>
        <p:spPr>
          <a:xfrm>
            <a:off x="311700" y="1232538"/>
            <a:ext cx="45231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Monte Carlo Simulation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Actual Voltage (V</a:t>
            </a:r>
            <a:r>
              <a:rPr lang="en" sz="1800" baseline="-25000">
                <a:solidFill>
                  <a:schemeClr val="dk1"/>
                </a:solidFill>
              </a:rPr>
              <a:t>A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Random value from 0 to 36V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Percent Error (E)</a:t>
            </a:r>
            <a:endParaRPr sz="18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Random value from -1% to +1%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Absolute Voltage Error (V</a:t>
            </a:r>
            <a:r>
              <a:rPr lang="en" sz="1800" baseline="-25000">
                <a:solidFill>
                  <a:schemeClr val="dk1"/>
                </a:solidFill>
              </a:rPr>
              <a:t>E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V</a:t>
            </a:r>
            <a:r>
              <a:rPr lang="en" sz="1600" baseline="-25000">
                <a:solidFill>
                  <a:schemeClr val="dk1"/>
                </a:solidFill>
              </a:rPr>
              <a:t>E</a:t>
            </a:r>
            <a:r>
              <a:rPr lang="en" sz="1600">
                <a:solidFill>
                  <a:schemeClr val="dk1"/>
                </a:solidFill>
              </a:rPr>
              <a:t> = V</a:t>
            </a:r>
            <a:r>
              <a:rPr lang="en" sz="1600" baseline="-25000">
                <a:solidFill>
                  <a:schemeClr val="dk1"/>
                </a:solidFill>
              </a:rPr>
              <a:t>A</a:t>
            </a:r>
            <a:r>
              <a:rPr lang="en" sz="1600">
                <a:solidFill>
                  <a:schemeClr val="dk1"/>
                </a:solidFill>
              </a:rPr>
              <a:t>*E</a:t>
            </a:r>
            <a:endParaRPr sz="1600" baseline="-2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Measured Voltage Accuracy for Adafruit Continued</a:t>
            </a:r>
            <a:endParaRPr sz="2420"/>
          </a:p>
        </p:txBody>
      </p:sp>
      <p:sp>
        <p:nvSpPr>
          <p:cNvPr id="336" name="Google Shape;336;p3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</a:t>
            </a:r>
            <a:r>
              <a:rPr lang="en" sz="1000" dirty="0">
                <a:solidFill>
                  <a:schemeClr val="lt1"/>
                </a:solidFill>
              </a:rPr>
              <a:t>Feasibility Analysis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pic>
        <p:nvPicPr>
          <p:cNvPr id="337" name="Google Shape;3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913" y="0"/>
            <a:ext cx="1743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 rotWithShape="1">
          <a:blip r:embed="rId4">
            <a:alphaModFix/>
          </a:blip>
          <a:srcRect l="3420" r="4634"/>
          <a:stretch/>
        </p:blipFill>
        <p:spPr>
          <a:xfrm>
            <a:off x="4629172" y="1078825"/>
            <a:ext cx="4438628" cy="37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body" idx="1"/>
          </p:nvPr>
        </p:nvSpPr>
        <p:spPr>
          <a:xfrm>
            <a:off x="311700" y="1232550"/>
            <a:ext cx="42543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Updated Monte Carlo Simulation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Actual Voltage (V</a:t>
            </a:r>
            <a:r>
              <a:rPr lang="en" baseline="-25000">
                <a:solidFill>
                  <a:schemeClr val="dk1"/>
                </a:solidFill>
              </a:rPr>
              <a:t>A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Random value from 20 to 33.6V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Absolute voltage error increases with increasing voltage</a:t>
            </a:r>
            <a:endParaRPr sz="1600" baseline="-2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88" y="2485918"/>
            <a:ext cx="4152613" cy="233923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9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pic>
        <p:nvPicPr>
          <p:cNvPr id="347" name="Google Shape;3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913" y="0"/>
            <a:ext cx="1743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9"/>
          <p:cNvPicPr preferRelativeResize="0"/>
          <p:nvPr/>
        </p:nvPicPr>
        <p:blipFill rotWithShape="1">
          <a:blip r:embed="rId5">
            <a:alphaModFix/>
          </a:blip>
          <a:srcRect r="6942"/>
          <a:stretch/>
        </p:blipFill>
        <p:spPr>
          <a:xfrm>
            <a:off x="4731100" y="1246325"/>
            <a:ext cx="4412899" cy="35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9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Measured Voltage Accuracy for Adafruit Continued</a:t>
            </a:r>
            <a:endParaRPr sz="2420"/>
          </a:p>
        </p:txBody>
      </p:sp>
      <p:sp>
        <p:nvSpPr>
          <p:cNvPr id="351" name="Google Shape;351;p39"/>
          <p:cNvSpPr txBox="1">
            <a:spLocks noGrp="1"/>
          </p:cNvSpPr>
          <p:nvPr>
            <p:ph type="body" idx="1"/>
          </p:nvPr>
        </p:nvSpPr>
        <p:spPr>
          <a:xfrm>
            <a:off x="208000" y="1104250"/>
            <a:ext cx="4677000" cy="16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Updated Monte Carlo Simulation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Voltage Divider Addition</a:t>
            </a:r>
            <a:endParaRPr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Brings sensor input voltage down from 20-33.6V to about 3.8-6.4V</a:t>
            </a:r>
            <a:endParaRPr sz="1600" baseline="-2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Takeaways</a:t>
            </a:r>
            <a:endParaRPr/>
          </a:p>
        </p:txBody>
      </p:sp>
      <p:sp>
        <p:nvSpPr>
          <p:cNvPr id="357" name="Google Shape;357;p40"/>
          <p:cNvSpPr txBox="1">
            <a:spLocks noGrp="1"/>
          </p:cNvSpPr>
          <p:nvPr>
            <p:ph type="body" idx="1"/>
          </p:nvPr>
        </p:nvSpPr>
        <p:spPr>
          <a:xfrm>
            <a:off x="158575" y="1076275"/>
            <a:ext cx="884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same analysis for remaining sensors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three sensors are feasible options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1"/>
              <a:t>Adafruit Voltage Sensor</a:t>
            </a:r>
            <a:endParaRPr sz="1600" b="1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Measures DC voltage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Needs voltage divider to meet accuracy requirement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1"/>
              <a:t>DFRobot Voltage Sensor</a:t>
            </a:r>
            <a:endParaRPr sz="1600" b="1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Measures DC voltage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Needs voltage divider to meet range requirement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1"/>
              <a:t>Team Concept Design</a:t>
            </a:r>
            <a:endParaRPr sz="1600" b="1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Measures DC voltage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High precision components allow for all requirements to be met</a:t>
            </a:r>
            <a:endParaRPr sz="1600"/>
          </a:p>
        </p:txBody>
      </p:sp>
      <p:sp>
        <p:nvSpPr>
          <p:cNvPr id="358" name="Google Shape;358;p4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359" name="Google Shape;359;p40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>
            <a:spLocks noGrp="1"/>
          </p:cNvSpPr>
          <p:nvPr>
            <p:ph type="title"/>
          </p:nvPr>
        </p:nvSpPr>
        <p:spPr>
          <a:xfrm>
            <a:off x="311700" y="15716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Feasibility: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Temperature Sensor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828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Description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>
            <a:spLocks noGrp="1"/>
          </p:cNvSpPr>
          <p:nvPr>
            <p:ph type="title"/>
          </p:nvPr>
        </p:nvSpPr>
        <p:spPr>
          <a:xfrm>
            <a:off x="311700" y="22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Sensor Reasoning &amp; Approach</a:t>
            </a:r>
            <a:endParaRPr/>
          </a:p>
        </p:txBody>
      </p:sp>
      <p:sp>
        <p:nvSpPr>
          <p:cNvPr id="370" name="Google Shape;370;p42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</a:t>
            </a:r>
            <a:r>
              <a:rPr lang="en" sz="1000" dirty="0">
                <a:solidFill>
                  <a:schemeClr val="lt1"/>
                </a:solidFill>
              </a:rPr>
              <a:t>Feasibility Analysis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371" name="Google Shape;371;p42"/>
          <p:cNvSpPr txBox="1"/>
          <p:nvPr/>
        </p:nvSpPr>
        <p:spPr>
          <a:xfrm>
            <a:off x="311725" y="1073125"/>
            <a:ext cx="8369100" cy="18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R</a:t>
            </a:r>
            <a:r>
              <a:rPr lang="en" sz="1800">
                <a:solidFill>
                  <a:srgbClr val="000000"/>
                </a:solidFill>
              </a:rPr>
              <a:t>equire</a:t>
            </a:r>
            <a:r>
              <a:rPr lang="en" sz="1800"/>
              <a:t>d by customer →</a:t>
            </a: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 sz="1800"/>
              <a:t>S</a:t>
            </a:r>
            <a:r>
              <a:rPr lang="en" sz="1800">
                <a:solidFill>
                  <a:srgbClr val="000000"/>
                </a:solidFill>
              </a:rPr>
              <a:t>e</a:t>
            </a:r>
            <a:r>
              <a:rPr lang="en" sz="1800"/>
              <a:t>nsor </a:t>
            </a:r>
            <a:r>
              <a:rPr lang="en" sz="1800">
                <a:solidFill>
                  <a:srgbClr val="000000"/>
                </a:solidFill>
              </a:rPr>
              <a:t>must be analyzed for feasibility</a:t>
            </a:r>
            <a:endParaRPr sz="1800"/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Feasibility assessed by</a:t>
            </a:r>
            <a:r>
              <a:rPr lang="en" sz="1800"/>
              <a:t> </a:t>
            </a:r>
            <a:r>
              <a:rPr lang="en" sz="1800">
                <a:solidFill>
                  <a:srgbClr val="000000"/>
                </a:solidFill>
              </a:rPr>
              <a:t>range</a:t>
            </a:r>
            <a:r>
              <a:rPr lang="en" sz="1800"/>
              <a:t>,</a:t>
            </a:r>
            <a:r>
              <a:rPr lang="en" sz="1800">
                <a:solidFill>
                  <a:srgbClr val="000000"/>
                </a:solidFill>
              </a:rPr>
              <a:t> accuracy </a:t>
            </a:r>
            <a:r>
              <a:rPr lang="en" sz="1800"/>
              <a:t>&amp;</a:t>
            </a:r>
            <a:r>
              <a:rPr lang="en" sz="1800">
                <a:solidFill>
                  <a:srgbClr val="000000"/>
                </a:solidFill>
              </a:rPr>
              <a:t> ability to send </a:t>
            </a:r>
            <a:r>
              <a:rPr lang="en" sz="1800"/>
              <a:t>data</a:t>
            </a:r>
            <a:r>
              <a:rPr lang="en" sz="1800">
                <a:solidFill>
                  <a:srgbClr val="000000"/>
                </a:solidFill>
              </a:rPr>
              <a:t> to a processor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graphicFrame>
        <p:nvGraphicFramePr>
          <p:cNvPr id="372" name="Google Shape;372;p42"/>
          <p:cNvGraphicFramePr/>
          <p:nvPr/>
        </p:nvGraphicFramePr>
        <p:xfrm>
          <a:off x="954125" y="2447250"/>
          <a:ext cx="7084325" cy="158484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31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Description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CPE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Requirement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Range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 must be accurate within 0-20°C range.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Accuracy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 must have an accuracy of 0.1°C.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Compatibility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 must interface with processor.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1, 4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3" name="Google Shape;373;p42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>
            <a:spLocks noGrp="1"/>
          </p:cNvSpPr>
          <p:nvPr>
            <p:ph type="title"/>
          </p:nvPr>
        </p:nvSpPr>
        <p:spPr>
          <a:xfrm>
            <a:off x="311700" y="22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Temperature Sensors</a:t>
            </a:r>
            <a:endParaRPr/>
          </a:p>
        </p:txBody>
      </p:sp>
      <p:sp>
        <p:nvSpPr>
          <p:cNvPr id="379" name="Google Shape;379;p43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graphicFrame>
        <p:nvGraphicFramePr>
          <p:cNvPr id="380" name="Google Shape;380;p43"/>
          <p:cNvGraphicFramePr/>
          <p:nvPr>
            <p:extLst>
              <p:ext uri="{D42A27DB-BD31-4B8C-83A1-F6EECF244321}">
                <p14:modId xmlns:p14="http://schemas.microsoft.com/office/powerpoint/2010/main" val="1744279243"/>
              </p:ext>
            </p:extLst>
          </p:nvPr>
        </p:nvGraphicFramePr>
        <p:xfrm>
          <a:off x="704452" y="904582"/>
          <a:ext cx="7735096" cy="118863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17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Sensor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Range (°C)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Accuracy (°C)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Compatibility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TI TMP117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</a:rPr>
                        <a:t>[12]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-55 to 150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 from -20 to 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1.8 to 5.5V, </a:t>
                      </a:r>
                      <a:r>
                        <a:rPr lang="en"/>
                        <a:t>Digital I2C-SMB Signal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Smartec SMT172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</a:rPr>
                        <a:t>[13]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-45 to 130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 from -20 to 60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2.7 to 5.5V, Digital PWM Signal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00" y="2135304"/>
            <a:ext cx="3392876" cy="24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 rotWithShape="1">
          <a:blip r:embed="rId4">
            <a:alphaModFix/>
          </a:blip>
          <a:srcRect b="10329"/>
          <a:stretch/>
        </p:blipFill>
        <p:spPr>
          <a:xfrm>
            <a:off x="4426400" y="2162200"/>
            <a:ext cx="3056750" cy="240962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3"/>
          <p:cNvSpPr txBox="1"/>
          <p:nvPr/>
        </p:nvSpPr>
        <p:spPr>
          <a:xfrm>
            <a:off x="1633381" y="4505891"/>
            <a:ext cx="216540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TMP117 Accuracy</a:t>
            </a:r>
            <a:r>
              <a:rPr lang="en" baseline="30000" dirty="0">
                <a:solidFill>
                  <a:schemeClr val="dk1"/>
                </a:solidFill>
              </a:rPr>
              <a:t>[12]</a:t>
            </a:r>
            <a:endParaRPr dirty="0"/>
          </a:p>
        </p:txBody>
      </p:sp>
      <p:sp>
        <p:nvSpPr>
          <p:cNvPr id="384" name="Google Shape;384;p43"/>
          <p:cNvSpPr txBox="1"/>
          <p:nvPr/>
        </p:nvSpPr>
        <p:spPr>
          <a:xfrm>
            <a:off x="5206878" y="4485238"/>
            <a:ext cx="188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SMT172 Accuracy</a:t>
            </a:r>
            <a:r>
              <a:rPr lang="en" baseline="30000" dirty="0">
                <a:solidFill>
                  <a:schemeClr val="dk1"/>
                </a:solidFill>
              </a:rPr>
              <a:t>[13]</a:t>
            </a:r>
            <a:endParaRPr dirty="0"/>
          </a:p>
        </p:txBody>
      </p:sp>
      <p:sp>
        <p:nvSpPr>
          <p:cNvPr id="385" name="Google Shape;385;p43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>
            <a:spLocks noGrp="1"/>
          </p:cNvSpPr>
          <p:nvPr>
            <p:ph type="title"/>
          </p:nvPr>
        </p:nvSpPr>
        <p:spPr>
          <a:xfrm>
            <a:off x="311688" y="212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Takeaways</a:t>
            </a:r>
            <a:endParaRPr/>
          </a:p>
        </p:txBody>
      </p:sp>
      <p:sp>
        <p:nvSpPr>
          <p:cNvPr id="391" name="Google Shape;391;p44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392" name="Google Shape;392;p44"/>
          <p:cNvSpPr txBox="1"/>
          <p:nvPr/>
        </p:nvSpPr>
        <p:spPr>
          <a:xfrm>
            <a:off x="472050" y="1124525"/>
            <a:ext cx="8199900" cy="2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Feasible within course duration &amp; team skills.</a:t>
            </a:r>
            <a:endParaRPr sz="1800"/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Feasible within facilities.</a:t>
            </a:r>
            <a:endParaRPr sz="1800"/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Feasible within project budget.</a:t>
            </a:r>
            <a:endParaRPr sz="1800"/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COTS sensors meet design requirements &amp; easily interface with a microcontroller. </a:t>
            </a:r>
            <a:endParaRPr sz="1800"/>
          </a:p>
        </p:txBody>
      </p:sp>
      <p:sp>
        <p:nvSpPr>
          <p:cNvPr id="393" name="Google Shape;393;p44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"/>
          <p:cNvSpPr txBox="1">
            <a:spLocks noGrp="1"/>
          </p:cNvSpPr>
          <p:nvPr>
            <p:ph type="title"/>
          </p:nvPr>
        </p:nvSpPr>
        <p:spPr>
          <a:xfrm>
            <a:off x="311700" y="15716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Feasibility: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Financial</a:t>
            </a:r>
            <a:endParaRPr sz="4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16" y="710225"/>
            <a:ext cx="8096335" cy="39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11688" y="212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Estimates for Financial Feasibility</a:t>
            </a:r>
            <a:endParaRPr/>
          </a:p>
        </p:txBody>
      </p:sp>
      <p:sp>
        <p:nvSpPr>
          <p:cNvPr id="405" name="Google Shape;405;p4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</a:t>
            </a:r>
            <a:r>
              <a:rPr lang="en" sz="1000">
                <a:solidFill>
                  <a:schemeClr val="lt1"/>
                </a:solidFill>
              </a:rPr>
              <a:t>Feasibility Analysis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406" name="Google Shape;406;p46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07" name="Google Shape;40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599" y="4313700"/>
            <a:ext cx="309567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700" y="3695625"/>
            <a:ext cx="268350" cy="1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9850" y="4610163"/>
            <a:ext cx="12001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00000" y="4648525"/>
            <a:ext cx="548700" cy="19952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 txBox="1"/>
          <p:nvPr/>
        </p:nvSpPr>
        <p:spPr>
          <a:xfrm>
            <a:off x="3888075" y="10910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[15]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3202275" y="13958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[15]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3430875" y="17006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[15]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4" name="Google Shape;414;p46"/>
          <p:cNvSpPr txBox="1"/>
          <p:nvPr/>
        </p:nvSpPr>
        <p:spPr>
          <a:xfrm>
            <a:off x="3964275" y="201160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[1]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3507075" y="23102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[13]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6" name="Google Shape;416;p46"/>
          <p:cNvSpPr txBox="1"/>
          <p:nvPr/>
        </p:nvSpPr>
        <p:spPr>
          <a:xfrm>
            <a:off x="3583275" y="26150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[8]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7" name="Google Shape;417;p46"/>
          <p:cNvSpPr txBox="1"/>
          <p:nvPr/>
        </p:nvSpPr>
        <p:spPr>
          <a:xfrm>
            <a:off x="3583275" y="29960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[8]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8" name="Google Shape;418;p46"/>
          <p:cNvSpPr txBox="1"/>
          <p:nvPr/>
        </p:nvSpPr>
        <p:spPr>
          <a:xfrm>
            <a:off x="3278475" y="3605650"/>
            <a:ext cx="3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[20]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 txBox="1">
            <a:spLocks noGrp="1"/>
          </p:cNvSpPr>
          <p:nvPr>
            <p:ph type="title"/>
          </p:nvPr>
        </p:nvSpPr>
        <p:spPr>
          <a:xfrm>
            <a:off x="311700" y="15716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Status Summary &amp;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Remaining Work</a:t>
            </a:r>
            <a:endParaRPr sz="4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Summary</a:t>
            </a:r>
            <a:endParaRPr/>
          </a:p>
        </p:txBody>
      </p:sp>
      <p:sp>
        <p:nvSpPr>
          <p:cNvPr id="429" name="Google Shape;429;p4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</a:t>
            </a:r>
            <a:r>
              <a:rPr lang="en" sz="1000" dirty="0">
                <a:solidFill>
                  <a:schemeClr val="lt1"/>
                </a:solidFill>
              </a:rPr>
              <a:t>Status Summary &amp; Remaining Studies</a:t>
            </a:r>
            <a:r>
              <a:rPr lang="en" sz="1000" dirty="0">
                <a:solidFill>
                  <a:srgbClr val="B7B7B7"/>
                </a:solidFill>
              </a:rPr>
              <a:t>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graphicFrame>
        <p:nvGraphicFramePr>
          <p:cNvPr id="430" name="Google Shape;430;p48"/>
          <p:cNvGraphicFramePr/>
          <p:nvPr/>
        </p:nvGraphicFramePr>
        <p:xfrm>
          <a:off x="2804613" y="1232213"/>
          <a:ext cx="3534775" cy="3178900"/>
        </p:xfrm>
        <a:graphic>
          <a:graphicData uri="http://schemas.openxmlformats.org/drawingml/2006/table">
            <a:tbl>
              <a:tblPr>
                <a:noFill/>
                <a:tableStyleId>{07CABEFC-8F0A-483D-971D-BADAC5D59DBA}</a:tableStyleId>
              </a:tblPr>
              <a:tblGrid>
                <a:gridCol w="195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Feasibility Proven?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chemeClr val="dk2"/>
                          </a:solidFill>
                        </a:rPr>
                        <a:t>Communication Signal </a:t>
                      </a: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1">
                          <a:solidFill>
                            <a:schemeClr val="dk2"/>
                          </a:solidFill>
                        </a:rPr>
                        <a:t>🗸</a:t>
                      </a:r>
                      <a:endParaRPr sz="24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chemeClr val="dk2"/>
                          </a:solidFill>
                        </a:rPr>
                        <a:t>Processor</a:t>
                      </a: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1">
                          <a:solidFill>
                            <a:schemeClr val="dk2"/>
                          </a:solidFill>
                        </a:rPr>
                        <a:t>🗸</a:t>
                      </a:r>
                      <a:endParaRPr sz="24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chemeClr val="dk2"/>
                          </a:solidFill>
                        </a:rPr>
                        <a:t>Power System</a:t>
                      </a: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1">
                          <a:solidFill>
                            <a:schemeClr val="dk2"/>
                          </a:solidFill>
                        </a:rPr>
                        <a:t>🗸</a:t>
                      </a:r>
                      <a:endParaRPr sz="24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chemeClr val="dk2"/>
                          </a:solidFill>
                        </a:rPr>
                        <a:t>Voltage Sensor</a:t>
                      </a: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1">
                          <a:solidFill>
                            <a:schemeClr val="dk2"/>
                          </a:solidFill>
                        </a:rPr>
                        <a:t>🗸</a:t>
                      </a:r>
                      <a:endParaRPr sz="24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chemeClr val="dk2"/>
                          </a:solidFill>
                        </a:rPr>
                        <a:t>Temperature Sensor</a:t>
                      </a: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1">
                          <a:solidFill>
                            <a:schemeClr val="dk2"/>
                          </a:solidFill>
                        </a:rPr>
                        <a:t>🗸</a:t>
                      </a:r>
                      <a:endParaRPr sz="24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chemeClr val="dk2"/>
                          </a:solidFill>
                        </a:rPr>
                        <a:t>Financial</a:t>
                      </a:r>
                      <a:endParaRPr sz="13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1">
                          <a:solidFill>
                            <a:schemeClr val="dk2"/>
                          </a:solidFill>
                        </a:rPr>
                        <a:t>🗸</a:t>
                      </a:r>
                      <a:endParaRPr sz="2400" b="1" i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1" name="Google Shape;431;p48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Work</a:t>
            </a:r>
            <a:endParaRPr/>
          </a:p>
        </p:txBody>
      </p:sp>
      <p:sp>
        <p:nvSpPr>
          <p:cNvPr id="437" name="Google Shape;437;p49"/>
          <p:cNvSpPr txBox="1">
            <a:spLocks noGrp="1"/>
          </p:cNvSpPr>
          <p:nvPr>
            <p:ph type="body" idx="1"/>
          </p:nvPr>
        </p:nvSpPr>
        <p:spPr>
          <a:xfrm>
            <a:off x="203850" y="1170125"/>
            <a:ext cx="4735800" cy="3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Trade studies</a:t>
            </a:r>
            <a:endParaRPr sz="21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Processor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LiPo Battery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Voltage Sensor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Temperature Sensor</a:t>
            </a:r>
            <a:endParaRPr sz="17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Processor Research</a:t>
            </a:r>
            <a:endParaRPr sz="21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700" dirty="0"/>
              <a:t>No built-in sleep mode</a:t>
            </a:r>
            <a:endParaRPr sz="17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700" dirty="0"/>
              <a:t>Need to research implementation</a:t>
            </a:r>
            <a:endParaRPr sz="1700" dirty="0"/>
          </a:p>
        </p:txBody>
      </p:sp>
      <p:sp>
        <p:nvSpPr>
          <p:cNvPr id="438" name="Google Shape;438;p49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B7B7B7"/>
                </a:solidFill>
              </a:rPr>
              <a:t>       </a:t>
            </a:r>
            <a:r>
              <a:rPr lang="en" sz="1000">
                <a:solidFill>
                  <a:schemeClr val="lt1"/>
                </a:solidFill>
              </a:rPr>
              <a:t>Status Summary &amp; Remaining Studies</a:t>
            </a:r>
            <a:r>
              <a:rPr lang="en" sz="1000">
                <a:solidFill>
                  <a:srgbClr val="B7B7B7"/>
                </a:solidFill>
              </a:rPr>
              <a:t>        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439" name="Google Shape;439;p49"/>
          <p:cNvSpPr txBox="1"/>
          <p:nvPr/>
        </p:nvSpPr>
        <p:spPr>
          <a:xfrm>
            <a:off x="4648475" y="1170125"/>
            <a:ext cx="4183800" cy="27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Integration Considerations</a:t>
            </a:r>
            <a:endParaRPr sz="2100">
              <a:solidFill>
                <a:schemeClr val="dk2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1700">
                <a:solidFill>
                  <a:schemeClr val="dk2"/>
                </a:solidFill>
              </a:rPr>
              <a:t>Full circuit design w/ sensors</a:t>
            </a:r>
            <a:endParaRPr sz="1700">
              <a:solidFill>
                <a:schemeClr val="dk2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Wireless transmission of the data</a:t>
            </a:r>
            <a:endParaRPr sz="170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Prototyping</a:t>
            </a:r>
            <a:endParaRPr sz="2100">
              <a:solidFill>
                <a:schemeClr val="dk2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Chassis Box</a:t>
            </a:r>
            <a:endParaRPr sz="1700">
              <a:solidFill>
                <a:schemeClr val="dk2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Voltage sensor</a:t>
            </a:r>
            <a:endParaRPr sz="1700">
              <a:solidFill>
                <a:schemeClr val="dk2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Processor Software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40" name="Google Shape;440;p49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1"/>
          </p:nvPr>
        </p:nvSpPr>
        <p:spPr>
          <a:xfrm>
            <a:off x="936900" y="985102"/>
            <a:ext cx="7270200" cy="3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EnerSys ABSL Team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Jacqueline Maldonado, Brice Lucero, Travis Mault, Ryan Pritchard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Team Advisor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Jean Koster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Projects Advisory Board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Jelliffe Jackson, Dr. Jade Morton, Christopher Roseman,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Jean Koster, Dr. Melvin Rafi, Professor Matt Rhode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Additional Support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Professor Trudy Schwartz, Professor Bobby Hodgkinson,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Emma Markovich, Colin Claytor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p5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448" name="Google Shape;448;p50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 txBox="1">
            <a:spLocks noGrp="1"/>
          </p:cNvSpPr>
          <p:nvPr>
            <p:ph type="title"/>
          </p:nvPr>
        </p:nvSpPr>
        <p:spPr>
          <a:xfrm>
            <a:off x="311700" y="15716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Motivation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EnerSys ABSL batteries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Health Deterioration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Quality checks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Bagging Process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Time-consuming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Task: </a:t>
            </a:r>
            <a:r>
              <a:rPr lang="en" b="1"/>
              <a:t>SBMS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Wireless Monitoring System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Report on battery and environment health</a:t>
            </a:r>
            <a:endParaRPr b="1"/>
          </a:p>
        </p:txBody>
      </p:sp>
      <p:sp>
        <p:nvSpPr>
          <p:cNvPr id="77" name="Google Shape;77;p1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</a:t>
            </a:r>
            <a:r>
              <a:rPr lang="en" sz="1000">
                <a:solidFill>
                  <a:srgbClr val="FFFFFF"/>
                </a:solidFill>
              </a:rPr>
              <a:t>Project Description</a:t>
            </a:r>
            <a:r>
              <a:rPr lang="en" sz="100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59" name="Google Shape;45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Siepert, B., “Adafruit INA260 Current + Voltage + Power Sensor Breakout,” Adafruit Learning System. Available: </a:t>
            </a: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https://cdn-learn.adafruit.com/downloads/pdf/adafruit-ina260-current-voltage-power-sensor-breakout.pdf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“Gravity: I2C Digital Wattmeter,” DFRobot. Available: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https://media.digikey.com/pdf/Data%20Sheets/DFRobot%20PDFs/SEN0291_Web.pdf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“RK73G2ATTD2002C,” Digikey Electronics. Available: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https://www.digikey.com/en/products/detail/koa-speer-electronics-inc/RK73G2ATTD2002C/13577087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“RK73G2ATTD4701C,” Digikey Electronics. Available:</a:t>
            </a:r>
            <a:r>
              <a:rPr lang="en" sz="1000"/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https://www.digikey.com/en/products/detail/koa-speer-electronics-inc/RK73G2ATTD4701C/13576067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“OPA2205 2-µV, 0.04-µV/°C, Low-Power, Super Beta, Bipolar, e-trim™ Op Amp,” Texas Instruments. Available: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https://www.ti.com/lit/ds/symlink/opa2205.pdf?HQS=dis-mous-null-mousermode-dsf-pf-null-wwe&amp;ts=1633294801543&amp;ref_url=https%253A%252F%252Fwww.mouser.com%252F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“Online Power Profiler for Bluetooth Le.” </a:t>
            </a:r>
            <a:r>
              <a:rPr lang="en" sz="1000" i="1">
                <a:solidFill>
                  <a:schemeClr val="dk1"/>
                </a:solidFill>
              </a:rPr>
              <a:t>Online Power Profiler for Bluetooth LE - Opp - Online Power Profiler - Nordic DevZone</a:t>
            </a:r>
            <a:r>
              <a:rPr lang="en" sz="1000">
                <a:solidFill>
                  <a:schemeClr val="dk1"/>
                </a:solidFill>
              </a:rPr>
              <a:t>. Available: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https://devzone.nordicsemi.com/nordic/power/w/opp/2/online-power-profiler-for-bluetooth-le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 i="1">
                <a:solidFill>
                  <a:schemeClr val="dk1"/>
                </a:solidFill>
              </a:rPr>
              <a:t>“Zeee 8000mAh 11.1V 100C 3s RC Lipo Battery”</a:t>
            </a:r>
            <a:r>
              <a:rPr lang="en" sz="1000">
                <a:solidFill>
                  <a:schemeClr val="dk1"/>
                </a:solidFill>
              </a:rPr>
              <a:t> . Available: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https://www.amazon.com/Zeee-8000mAh-Battery-Traxxas-Associated/dp/B07K1B79P3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“Youme 11.1V RC Lipo Battery Pack, 3S Lipo Battery 6500mah 60C with TRX Plug for Traxxas Slash X-Maxx RC Buggy Truggy Crawler Monster Car ，Helicopter，Airplane (2packs) Ship from USA, Battery Packs - Amazon Canada.” </a:t>
            </a:r>
            <a:r>
              <a:rPr lang="en" sz="1000" i="1">
                <a:solidFill>
                  <a:schemeClr val="dk1"/>
                </a:solidFill>
              </a:rPr>
              <a:t>Youme 11.1V RC Lipo Battery Pack, 3S Lipo Battery 6500mAh 60C with TRX Plug for Traxxas Slash X-Maxx RC Buggy Truggy Crawler Monster Car ，Helicopter，Airplane (2Packs) Ship from USA, Battery Packs - Amazon Canada</a:t>
            </a:r>
            <a:r>
              <a:rPr lang="en" sz="1000">
                <a:solidFill>
                  <a:schemeClr val="dk1"/>
                </a:solidFill>
              </a:rPr>
              <a:t>. Available: </a:t>
            </a:r>
            <a:r>
              <a:rPr lang="en" sz="10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https://www.amazon.ca/Youme-Battery-6500mAh-Traxxas-%EF%BC%8CHelicopter%EF%BC%8CAirplane/dp/B07ZM8K3NM</a:t>
            </a:r>
            <a:endParaRPr sz="1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000"/>
          </a:p>
        </p:txBody>
      </p:sp>
      <p:sp>
        <p:nvSpPr>
          <p:cNvPr id="460" name="Google Shape;460;p52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461" name="Google Shape;461;p52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Continued</a:t>
            </a:r>
            <a:endParaRPr/>
          </a:p>
        </p:txBody>
      </p:sp>
      <p:sp>
        <p:nvSpPr>
          <p:cNvPr id="467" name="Google Shape;467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9.“Ryobi 18-Volt One+ Lithium-Ion Compact Battery Pack 1.3AH”  Available: </a:t>
            </a: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https://www.amazon.com/Ryobi-18-Volt-Lithium-Ion-Compact-Battery/dp/B07G7D9JVN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10. “Temperature Sensors.” </a:t>
            </a:r>
            <a:r>
              <a:rPr lang="en" sz="1000" i="1">
                <a:solidFill>
                  <a:schemeClr val="dk1"/>
                </a:solidFill>
              </a:rPr>
              <a:t>STMicroelectronics</a:t>
            </a:r>
            <a:r>
              <a:rPr lang="en" sz="1000">
                <a:solidFill>
                  <a:schemeClr val="dk1"/>
                </a:solidFill>
              </a:rPr>
              <a:t> Available: </a:t>
            </a:r>
            <a:r>
              <a:rPr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https://www.st.com/en/mems-and-sensors/temperature-sensors.html#:~:text=The%20digital%20temperature%20sensors%20feature,55%20to%20%2B125%20%C2%B0C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11. “INA260,” Texas Instruments. Available:</a:t>
            </a:r>
            <a:r>
              <a:rPr lang="en" sz="1000"/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https://www.ti.com/product/INA260#description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12. “</a:t>
            </a:r>
            <a:r>
              <a:rPr lang="en" sz="1000">
                <a:solidFill>
                  <a:schemeClr val="dk1"/>
                </a:solidFill>
              </a:rPr>
              <a:t>TMP117 Datasheet,” Texas Instruments, Revised April 2021. Available: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https://www.ti.com/product/TMP117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13. “SMT172 Datasheet,” Smartec, Last Updated March 20, 2017. Available: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https://www.smartec-sensors.com/cms/media/Datasheets/Temperature/SMT172-datasheet.pdf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14. “nRF5340,” Nordic Semiconductors. Available: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https://www.nordicsemi.com/-/media/Software-and-other-downloads/Product-Briefs/nRF5340-SoC-PB.pdf?la=en&amp;hash=3A89851C4F094917E874D092CF68DB27E51A5E4A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15. “nRF52840,” Nordic Semiconductors. Available: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https://www.nordicsemi.com/-/media/Software-and-other-downloads/Product-Briefs/old-versions/nRF52840PBv20.pdf?la=en&amp;hash=516968A8D06D7F41C8B14B6639DD9E14099E2853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16. “nRF52805,” Nordic Semiconductors. Available: 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https://www.nordicsemi.com/-/media/Software-and-other-downloads/Product-Briefs/nRF52805-SoC-PB.pdf?la=en&amp;hash=747490E125E4A9D0B79B47B7C03FD9D6ED4150C1https://www.nordicsemi.com/-/media/Software-and-other-downloads/Product-Briefs/nRF52805-SoC-PB.pdf?la=en&amp;hash=747490E125E4A9D0B79B47B7C03FD9D6ED4150C1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17. “BLE,” Special Interest Group. Available: </a:t>
            </a:r>
            <a:r>
              <a:rPr lang="en" sz="1000" u="sng">
                <a:solidFill>
                  <a:schemeClr val="hlink"/>
                </a:solidFill>
                <a:hlinkClick r:id="rId11"/>
              </a:rPr>
              <a:t>https://www.bluetooth.com/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18. “Measuring Tape,” The Tape Store. Available: </a:t>
            </a:r>
            <a:r>
              <a:rPr lang="en" sz="1000" u="sng">
                <a:solidFill>
                  <a:schemeClr val="hlink"/>
                </a:solidFill>
                <a:hlinkClick r:id="rId12"/>
              </a:rPr>
              <a:t>https://www.thetapestore.co.uk/knowledgebase/How/How_to_Read_a_Tape_Measure.html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19. “Metal Box,” Amazon. Available: </a:t>
            </a:r>
            <a:r>
              <a:rPr lang="en" sz="1000" u="sng">
                <a:solidFill>
                  <a:schemeClr val="hlink"/>
                </a:solidFill>
                <a:hlinkClick r:id="rId13"/>
              </a:rPr>
              <a:t>https://www.amazon.com/metal-box/s?k=metal+box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20. “Gantter | Project Planning &amp; Task Management Software”. Ganter. Available: </a:t>
            </a:r>
            <a:r>
              <a:rPr lang="en" sz="1000" u="sng">
                <a:solidFill>
                  <a:schemeClr val="hlink"/>
                </a:solidFill>
                <a:hlinkClick r:id="rId14"/>
              </a:rPr>
              <a:t>https://www.gantter.com/pricing/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68" name="Google Shape;468;p53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469" name="Google Shape;469;p53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4"/>
          <p:cNvSpPr txBox="1">
            <a:spLocks noGrp="1"/>
          </p:cNvSpPr>
          <p:nvPr>
            <p:ph type="title"/>
          </p:nvPr>
        </p:nvSpPr>
        <p:spPr>
          <a:xfrm>
            <a:off x="311700" y="1800225"/>
            <a:ext cx="85206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Backup Slides</a:t>
            </a:r>
            <a:endParaRPr sz="4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graphicFrame>
        <p:nvGraphicFramePr>
          <p:cNvPr id="480" name="Google Shape;480;p55"/>
          <p:cNvGraphicFramePr/>
          <p:nvPr/>
        </p:nvGraphicFramePr>
        <p:xfrm>
          <a:off x="154063" y="784863"/>
          <a:ext cx="8835875" cy="396210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55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measure voltage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have a range of at least 20-33.6V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have a sensitivity of 0.1V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connect to the customer’s 8S3P battery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sensor shall measure DC voltage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measure temperature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Temperature sensor shall have a range of at least 0-20</a:t>
                      </a:r>
                      <a:r>
                        <a:rPr lang="en" baseline="30000"/>
                        <a:t>o</a:t>
                      </a:r>
                      <a:r>
                        <a:rPr lang="en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Temperature sensor shall have a sensitivity of 0.1</a:t>
                      </a:r>
                      <a:r>
                        <a:rPr lang="en" baseline="30000"/>
                        <a:t>o</a:t>
                      </a:r>
                      <a:r>
                        <a:rPr lang="en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Temperature sensor shall measure the temperature of the battery environment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1" name="Google Shape;481;p55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482" name="Google Shape;482;p55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Continued</a:t>
            </a:r>
            <a:endParaRPr/>
          </a:p>
        </p:txBody>
      </p:sp>
      <p:graphicFrame>
        <p:nvGraphicFramePr>
          <p:cNvPr id="488" name="Google Shape;488;p56"/>
          <p:cNvGraphicFramePr/>
          <p:nvPr/>
        </p:nvGraphicFramePr>
        <p:xfrm>
          <a:off x="155325" y="789113"/>
          <a:ext cx="8835875" cy="396210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55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communicate when voltage and temperature reach an undesirable state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Alert shall be generated when voltage exceeds 33.6V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Alert shall be generated when voltage drops below 20V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Alert shall be generated when temperature exceeds 20</a:t>
                      </a:r>
                      <a:r>
                        <a:rPr lang="en" baseline="30000"/>
                        <a:t>o</a:t>
                      </a:r>
                      <a:r>
                        <a:rPr lang="en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Alert shall be generated when temperature drops below 0</a:t>
                      </a:r>
                      <a:r>
                        <a:rPr lang="en" baseline="30000"/>
                        <a:t>o</a:t>
                      </a:r>
                      <a:r>
                        <a:rPr lang="en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continue operation after sanitization &amp; bagging process performed by customer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survive dry nitrogen purging at room temperature and a pressure of 2psi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remain intact during vacuum and heat sealing process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transmit and receive data wirelessly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9" name="Google Shape;489;p5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490" name="Google Shape;490;p56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Continued</a:t>
            </a:r>
            <a:endParaRPr/>
          </a:p>
        </p:txBody>
      </p:sp>
      <p:graphicFrame>
        <p:nvGraphicFramePr>
          <p:cNvPr id="496" name="Google Shape;496;p57"/>
          <p:cNvGraphicFramePr/>
          <p:nvPr/>
        </p:nvGraphicFramePr>
        <p:xfrm>
          <a:off x="155325" y="789113"/>
          <a:ext cx="8835875" cy="399261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55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communication process shall be autonomous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send/receive voltage measurements to on-site system wirelessly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send/receive temperature measurements to on-site system wirelessly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send signals through the K470 Universal Aluminum Box (provided by the customer) that the battery is stored in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send signals through a secondary K470 Universal Aluminum Box next to the one it is being stored in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shall be transmitted over a distance of at least three feet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be battery-powered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External battery shall operate for one year without charging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7" name="Google Shape;497;p57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498" name="Google Shape;498;p57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Continued</a:t>
            </a:r>
            <a:endParaRPr/>
          </a:p>
        </p:txBody>
      </p:sp>
      <p:graphicFrame>
        <p:nvGraphicFramePr>
          <p:cNvPr id="504" name="Google Shape;504;p58"/>
          <p:cNvGraphicFramePr/>
          <p:nvPr/>
        </p:nvGraphicFramePr>
        <p:xfrm>
          <a:off x="155325" y="789113"/>
          <a:ext cx="8835875" cy="3565890"/>
        </p:xfrm>
        <a:graphic>
          <a:graphicData uri="http://schemas.openxmlformats.org/drawingml/2006/table">
            <a:tbl>
              <a:tblPr>
                <a:noFill/>
                <a:tableStyleId>{EE74D764-CE94-4FA1-AF32-52A49D643991}</a:tableStyleId>
              </a:tblPr>
              <a:tblGrid>
                <a:gridCol w="5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External battery shall draw negligible charge from stored battery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save received data with a timestamp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save raw data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save specific voltage and temperature values, so long as requirement 7.1 is met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shall be sent once an hour by default configuration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7.2.1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shall have a configurable transmission frequency option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7.2.1.1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user interface shall be made to input configuration changes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shall be presented in a .txt file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5" name="Google Shape;505;p5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06" name="Google Shape;506;p58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Signal Trade Study</a:t>
            </a:r>
            <a:endParaRPr/>
          </a:p>
        </p:txBody>
      </p:sp>
      <p:sp>
        <p:nvSpPr>
          <p:cNvPr id="512" name="Google Shape;512;p59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13" name="Google Shape;513;p59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pic>
        <p:nvPicPr>
          <p:cNvPr id="514" name="Google Shape;51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038" y="3145725"/>
            <a:ext cx="4939900" cy="14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350" y="1091125"/>
            <a:ext cx="56292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 Trade Study</a:t>
            </a:r>
            <a:endParaRPr/>
          </a:p>
        </p:txBody>
      </p:sp>
      <p:sp>
        <p:nvSpPr>
          <p:cNvPr id="521" name="Google Shape;521;p6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22" name="Google Shape;522;p60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pic>
        <p:nvPicPr>
          <p:cNvPr id="523" name="Google Shape;52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350" y="1091125"/>
            <a:ext cx="56292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350" y="876800"/>
            <a:ext cx="63912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0138" y="3276888"/>
            <a:ext cx="65436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Source Trade Study</a:t>
            </a:r>
            <a:endParaRPr/>
          </a:p>
        </p:txBody>
      </p:sp>
      <p:sp>
        <p:nvSpPr>
          <p:cNvPr id="531" name="Google Shape;531;p61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32" name="Google Shape;532;p61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533" name="Google Shape;53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" y="1132925"/>
            <a:ext cx="60388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300" y="3216100"/>
            <a:ext cx="51054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Objectives</a:t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</a:t>
            </a:r>
            <a:r>
              <a:rPr lang="en" sz="1000" dirty="0">
                <a:solidFill>
                  <a:srgbClr val="FFFFFF"/>
                </a:solidFill>
              </a:rPr>
              <a:t>Project Description</a:t>
            </a:r>
            <a:r>
              <a:rPr lang="en" sz="1000" dirty="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100" y="881750"/>
            <a:ext cx="6157801" cy="38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512600" y="1795700"/>
            <a:ext cx="1684200" cy="334200"/>
          </a:xfrm>
          <a:prstGeom prst="rect">
            <a:avLst/>
          </a:prstGeom>
          <a:noFill/>
          <a:ln w="28575" cap="flat" cmpd="sng">
            <a:solidFill>
              <a:srgbClr val="64DB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8" name="Google Shape;88;p17"/>
          <p:cNvSpPr/>
          <p:nvPr/>
        </p:nvSpPr>
        <p:spPr>
          <a:xfrm>
            <a:off x="2512600" y="2129900"/>
            <a:ext cx="1684200" cy="334200"/>
          </a:xfrm>
          <a:prstGeom prst="rect">
            <a:avLst/>
          </a:prstGeom>
          <a:noFill/>
          <a:ln w="28575" cap="flat" cmpd="sng">
            <a:solidFill>
              <a:srgbClr val="64DB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9" name="Google Shape;89;p17"/>
          <p:cNvSpPr/>
          <p:nvPr/>
        </p:nvSpPr>
        <p:spPr>
          <a:xfrm>
            <a:off x="2512600" y="1104550"/>
            <a:ext cx="1684200" cy="691200"/>
          </a:xfrm>
          <a:prstGeom prst="rect">
            <a:avLst/>
          </a:prstGeom>
          <a:noFill/>
          <a:ln w="28575" cap="flat" cmpd="sng">
            <a:solidFill>
              <a:srgbClr val="64DB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7"/>
          <p:cNvSpPr/>
          <p:nvPr/>
        </p:nvSpPr>
        <p:spPr>
          <a:xfrm>
            <a:off x="4196800" y="2464100"/>
            <a:ext cx="1712400" cy="334200"/>
          </a:xfrm>
          <a:prstGeom prst="rect">
            <a:avLst/>
          </a:prstGeom>
          <a:noFill/>
          <a:ln w="28575" cap="flat" cmpd="sng">
            <a:solidFill>
              <a:srgbClr val="64DB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1" name="Google Shape;91;p17"/>
          <p:cNvSpPr/>
          <p:nvPr/>
        </p:nvSpPr>
        <p:spPr>
          <a:xfrm>
            <a:off x="4196800" y="3479550"/>
            <a:ext cx="1712400" cy="522600"/>
          </a:xfrm>
          <a:prstGeom prst="rect">
            <a:avLst/>
          </a:prstGeom>
          <a:noFill/>
          <a:ln w="28575" cap="flat" cmpd="sng">
            <a:solidFill>
              <a:srgbClr val="64DB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Sensor Trade Study</a:t>
            </a:r>
            <a:endParaRPr/>
          </a:p>
        </p:txBody>
      </p:sp>
      <p:sp>
        <p:nvSpPr>
          <p:cNvPr id="540" name="Google Shape;540;p62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41" name="Google Shape;541;p62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542" name="Google Shape;54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125" y="789675"/>
            <a:ext cx="5417753" cy="21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450" y="3222525"/>
            <a:ext cx="57531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Sensor Trade Study</a:t>
            </a:r>
            <a:endParaRPr/>
          </a:p>
        </p:txBody>
      </p:sp>
      <p:sp>
        <p:nvSpPr>
          <p:cNvPr id="549" name="Google Shape;549;p63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50" name="Google Shape;550;p63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551" name="Google Shape;55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956075"/>
            <a:ext cx="58293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8788" y="2694950"/>
            <a:ext cx="56864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Avoidance</a:t>
            </a:r>
            <a:endParaRPr/>
          </a:p>
        </p:txBody>
      </p:sp>
      <p:pic>
        <p:nvPicPr>
          <p:cNvPr id="558" name="Google Shape;55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75" y="1172750"/>
            <a:ext cx="4145901" cy="310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700" y="1170125"/>
            <a:ext cx="4145901" cy="31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4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61" name="Google Shape;561;p64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5"/>
          <p:cNvSpPr txBox="1">
            <a:spLocks noGrp="1"/>
          </p:cNvSpPr>
          <p:nvPr>
            <p:ph type="title"/>
          </p:nvPr>
        </p:nvSpPr>
        <p:spPr>
          <a:xfrm>
            <a:off x="5179000" y="306750"/>
            <a:ext cx="19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nRF5340</a:t>
            </a:r>
            <a:r>
              <a:rPr lang="en" baseline="30000"/>
              <a:t>[14]</a:t>
            </a:r>
            <a:endParaRPr baseline="30000"/>
          </a:p>
        </p:txBody>
      </p:sp>
      <p:pic>
        <p:nvPicPr>
          <p:cNvPr id="567" name="Google Shape;56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69511" cy="48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1" y="101422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5"/>
          <p:cNvSpPr txBox="1"/>
          <p:nvPr/>
        </p:nvSpPr>
        <p:spPr>
          <a:xfrm>
            <a:off x="5950225" y="4440188"/>
            <a:ext cx="146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Link to datasheet</a:t>
            </a:r>
            <a:endParaRPr sz="1100"/>
          </a:p>
        </p:txBody>
      </p:sp>
      <p:sp>
        <p:nvSpPr>
          <p:cNvPr id="570" name="Google Shape;570;p65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71" name="Google Shape;571;p65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6"/>
          <p:cNvSpPr txBox="1">
            <a:spLocks noGrp="1"/>
          </p:cNvSpPr>
          <p:nvPr>
            <p:ph type="title"/>
          </p:nvPr>
        </p:nvSpPr>
        <p:spPr>
          <a:xfrm>
            <a:off x="5075825" y="183850"/>
            <a:ext cx="204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nRF52840</a:t>
            </a:r>
            <a:r>
              <a:rPr lang="en" baseline="30000"/>
              <a:t>[15]</a:t>
            </a:r>
            <a:endParaRPr/>
          </a:p>
        </p:txBody>
      </p:sp>
      <p:pic>
        <p:nvPicPr>
          <p:cNvPr id="577" name="Google Shape;57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275" y="904875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243767" cy="4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6"/>
          <p:cNvSpPr txBox="1"/>
          <p:nvPr/>
        </p:nvSpPr>
        <p:spPr>
          <a:xfrm>
            <a:off x="5937900" y="4386950"/>
            <a:ext cx="129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Link to datasheet</a:t>
            </a:r>
            <a:endParaRPr sz="1100"/>
          </a:p>
        </p:txBody>
      </p:sp>
      <p:sp>
        <p:nvSpPr>
          <p:cNvPr id="580" name="Google Shape;580;p6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81" name="Google Shape;581;p66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7"/>
          <p:cNvSpPr txBox="1">
            <a:spLocks noGrp="1"/>
          </p:cNvSpPr>
          <p:nvPr>
            <p:ph type="title"/>
          </p:nvPr>
        </p:nvSpPr>
        <p:spPr>
          <a:xfrm>
            <a:off x="5455225" y="241025"/>
            <a:ext cx="20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nRF52805</a:t>
            </a:r>
            <a:r>
              <a:rPr lang="en" baseline="30000"/>
              <a:t>[16]</a:t>
            </a:r>
            <a:endParaRPr/>
          </a:p>
        </p:txBody>
      </p:sp>
      <p:pic>
        <p:nvPicPr>
          <p:cNvPr id="587" name="Google Shape;5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5" y="638175"/>
            <a:ext cx="4152900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725" y="90487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7"/>
          <p:cNvSpPr txBox="1"/>
          <p:nvPr/>
        </p:nvSpPr>
        <p:spPr>
          <a:xfrm>
            <a:off x="6469550" y="4329775"/>
            <a:ext cx="127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Link to datasheet</a:t>
            </a:r>
            <a:endParaRPr sz="1100"/>
          </a:p>
        </p:txBody>
      </p:sp>
      <p:sp>
        <p:nvSpPr>
          <p:cNvPr id="590" name="Google Shape;590;p67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591" name="Google Shape;591;p67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Power Draw Simulations</a:t>
            </a:r>
            <a:endParaRPr/>
          </a:p>
        </p:txBody>
      </p:sp>
      <p:pic>
        <p:nvPicPr>
          <p:cNvPr id="597" name="Google Shape;59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50" y="2904001"/>
            <a:ext cx="2515024" cy="18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17714"/>
            <a:ext cx="2515024" cy="18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952063"/>
            <a:ext cx="2515024" cy="188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8550" y="1017737"/>
            <a:ext cx="2515024" cy="188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02" name="Google Shape;602;p68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9"/>
          <p:cNvSpPr txBox="1">
            <a:spLocks noGrp="1"/>
          </p:cNvSpPr>
          <p:nvPr>
            <p:ph type="title"/>
          </p:nvPr>
        </p:nvSpPr>
        <p:spPr>
          <a:xfrm>
            <a:off x="191475" y="124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Draw Derivation</a:t>
            </a:r>
            <a:endParaRPr/>
          </a:p>
        </p:txBody>
      </p:sp>
      <p:pic>
        <p:nvPicPr>
          <p:cNvPr id="608" name="Google Shape;60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938" y="773300"/>
            <a:ext cx="6877674" cy="3992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9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10" name="Google Shape;610;p69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0"/>
          <p:cNvSpPr txBox="1">
            <a:spLocks noGrp="1"/>
          </p:cNvSpPr>
          <p:nvPr>
            <p:ph type="title"/>
          </p:nvPr>
        </p:nvSpPr>
        <p:spPr>
          <a:xfrm>
            <a:off x="89600" y="12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Current Estimates</a:t>
            </a:r>
            <a:endParaRPr/>
          </a:p>
        </p:txBody>
      </p:sp>
      <p:sp>
        <p:nvSpPr>
          <p:cNvPr id="616" name="Google Shape;616;p70"/>
          <p:cNvSpPr txBox="1"/>
          <p:nvPr/>
        </p:nvSpPr>
        <p:spPr>
          <a:xfrm>
            <a:off x="13" y="4565000"/>
            <a:ext cx="8339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Wake time current draw source: https://devzone.nordicsemi.conordic/power/w/opp/2/online-power-profiler-for-ble</a:t>
            </a:r>
            <a:endParaRPr sz="1100"/>
          </a:p>
        </p:txBody>
      </p:sp>
      <p:pic>
        <p:nvPicPr>
          <p:cNvPr id="617" name="Google Shape;61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388" y="2403525"/>
            <a:ext cx="1672875" cy="20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00" y="935150"/>
            <a:ext cx="942375" cy="35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2388" y="935139"/>
            <a:ext cx="1672875" cy="118336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0"/>
          <p:cNvSpPr/>
          <p:nvPr/>
        </p:nvSpPr>
        <p:spPr>
          <a:xfrm>
            <a:off x="2356350" y="1839375"/>
            <a:ext cx="324000" cy="16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0"/>
          <p:cNvSpPr txBox="1"/>
          <p:nvPr/>
        </p:nvSpPr>
        <p:spPr>
          <a:xfrm>
            <a:off x="2273400" y="1700925"/>
            <a:ext cx="1139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77uA</a:t>
            </a:r>
            <a:endParaRPr sz="1700" b="1"/>
          </a:p>
        </p:txBody>
      </p:sp>
      <p:pic>
        <p:nvPicPr>
          <p:cNvPr id="622" name="Google Shape;622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863" y="610850"/>
            <a:ext cx="2965262" cy="3710624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24" name="Google Shape;624;p70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Adafruit</a:t>
            </a:r>
            <a:r>
              <a:rPr lang="en" baseline="30000"/>
              <a:t>[1],[11]</a:t>
            </a:r>
            <a:r>
              <a:rPr lang="en"/>
              <a:t> </a:t>
            </a:r>
            <a:endParaRPr/>
          </a:p>
        </p:txBody>
      </p:sp>
      <p:sp>
        <p:nvSpPr>
          <p:cNvPr id="630" name="Google Shape;630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Specification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Compatible with 3V and 5V logic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Can measure DC current up to +15A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Can measure DC voltages up to +36V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Not for use with AC voltages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Measurements taken with better than 1% accuracy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Uses an INA260 chip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Operates from a 2.7 to 5.5V supply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Draws 310μA (typical) of supply current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Voltage across an integrated 2mΩ, 0.1% shunt resistor is measured by the internal 16-bit ADC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pic>
        <p:nvPicPr>
          <p:cNvPr id="631" name="Google Shape;63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250" y="1152475"/>
            <a:ext cx="3022200" cy="26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1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33" name="Google Shape;633;p71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of Operations (CONOPS)</a:t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</a:t>
            </a:r>
            <a:r>
              <a:rPr lang="en" sz="1000" dirty="0">
                <a:solidFill>
                  <a:srgbClr val="FFFFFF"/>
                </a:solidFill>
              </a:rPr>
              <a:t>Project Description</a:t>
            </a:r>
            <a:r>
              <a:rPr lang="en" sz="1000" dirty="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27" y="821420"/>
            <a:ext cx="7107435" cy="399599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DFRobot</a:t>
            </a:r>
            <a:r>
              <a:rPr lang="en" baseline="30000"/>
              <a:t>[2]</a:t>
            </a:r>
            <a:endParaRPr baseline="30000"/>
          </a:p>
        </p:txBody>
      </p:sp>
      <p:sp>
        <p:nvSpPr>
          <p:cNvPr id="639" name="Google Shape;639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200"/>
              <a:t>Specification</a:t>
            </a:r>
            <a:endParaRPr sz="120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Input Voltage (VCC) : 3.3V~5.5V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Voltage Range (IN+ or IN- relative to GND): 0 ~ 26 V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Voltage Resolution: 4 mV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Voltage Relative Error: &lt;±0.2% (Typical)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	Current Range: 0 ~ ±8A (Bidirectional current)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Current Resolution: 1mA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Current Relative Error: &lt;±0.2% (Typical, manual calibration required)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Power Range: 0 ~ 206 W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Power Resolution: 20 mW (Hardware) / 4 mW (Software)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Quiescent Current: 0.7 mA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Interface: Gravity I2C (logic level: 0-VCC)</a:t>
            </a:r>
            <a:endParaRPr sz="1200"/>
          </a:p>
          <a:p>
            <a: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I2C Address: Four options 0x40, 0x41, 0x44, 0x45</a:t>
            </a:r>
            <a:endParaRPr sz="120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Dimension: 30.0mm*22.0mm</a:t>
            </a:r>
            <a:endParaRPr sz="120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Weight: 4g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20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00"/>
          </a:p>
        </p:txBody>
      </p:sp>
      <p:pic>
        <p:nvPicPr>
          <p:cNvPr id="640" name="Google Shape;6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300" y="1424438"/>
            <a:ext cx="22860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2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42" name="Google Shape;642;p72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Design - Resistors</a:t>
            </a:r>
            <a:r>
              <a:rPr lang="en" baseline="30000"/>
              <a:t>[3],[4]</a:t>
            </a:r>
            <a:endParaRPr baseline="30000"/>
          </a:p>
        </p:txBody>
      </p:sp>
      <p:pic>
        <p:nvPicPr>
          <p:cNvPr id="648" name="Google Shape;648;p73"/>
          <p:cNvPicPr preferRelativeResize="0"/>
          <p:nvPr/>
        </p:nvPicPr>
        <p:blipFill rotWithShape="1">
          <a:blip r:embed="rId3">
            <a:alphaModFix/>
          </a:blip>
          <a:srcRect l="10758" r="7180"/>
          <a:stretch/>
        </p:blipFill>
        <p:spPr>
          <a:xfrm>
            <a:off x="5535425" y="1880400"/>
            <a:ext cx="1815825" cy="1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25" y="1106125"/>
            <a:ext cx="3978280" cy="35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3"/>
          <p:cNvSpPr txBox="1"/>
          <p:nvPr/>
        </p:nvSpPr>
        <p:spPr>
          <a:xfrm>
            <a:off x="2969075" y="2935725"/>
            <a:ext cx="147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or 4.7 kOhms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651" name="Google Shape;651;p73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52" name="Google Shape;652;p73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Design - Buffer</a:t>
            </a:r>
            <a:r>
              <a:rPr lang="en" baseline="30000"/>
              <a:t>[5]</a:t>
            </a:r>
            <a:endParaRPr baseline="30000"/>
          </a:p>
        </p:txBody>
      </p:sp>
      <p:pic>
        <p:nvPicPr>
          <p:cNvPr id="658" name="Google Shape;658;p74"/>
          <p:cNvPicPr preferRelativeResize="0"/>
          <p:nvPr/>
        </p:nvPicPr>
        <p:blipFill rotWithShape="1">
          <a:blip r:embed="rId3">
            <a:alphaModFix/>
          </a:blip>
          <a:srcRect l="2884"/>
          <a:stretch/>
        </p:blipFill>
        <p:spPr>
          <a:xfrm>
            <a:off x="5019114" y="1896400"/>
            <a:ext cx="2085311" cy="17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350" y="959237"/>
            <a:ext cx="3377979" cy="39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4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61" name="Google Shape;661;p74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Voltage Divider Transfer Function and Power Calculations</a:t>
            </a:r>
            <a:endParaRPr sz="2420"/>
          </a:p>
        </p:txBody>
      </p:sp>
      <p:sp>
        <p:nvSpPr>
          <p:cNvPr id="667" name="Google Shape;667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Power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P = 0.125W = V</a:t>
            </a:r>
            <a:r>
              <a:rPr lang="en" sz="1400" baseline="30000">
                <a:solidFill>
                  <a:schemeClr val="dk1"/>
                </a:solidFill>
              </a:rPr>
              <a:t>2</a:t>
            </a:r>
            <a:r>
              <a:rPr lang="en" sz="1400">
                <a:solidFill>
                  <a:schemeClr val="dk1"/>
                </a:solidFill>
              </a:rPr>
              <a:t>/R so V = (PR)</a:t>
            </a:r>
            <a:r>
              <a:rPr lang="en" sz="1400" baseline="30000">
                <a:solidFill>
                  <a:schemeClr val="dk1"/>
                </a:solidFill>
              </a:rPr>
              <a:t>0.5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R</a:t>
            </a:r>
            <a:r>
              <a:rPr lang="en" sz="1400" baseline="-25000">
                <a:solidFill>
                  <a:schemeClr val="dk1"/>
                </a:solidFill>
              </a:rPr>
              <a:t>1</a:t>
            </a:r>
            <a:r>
              <a:rPr lang="en" sz="1400">
                <a:solidFill>
                  <a:schemeClr val="dk1"/>
                </a:solidFill>
              </a:rPr>
              <a:t> = 20kΩ so V</a:t>
            </a:r>
            <a:r>
              <a:rPr lang="en" sz="1400" baseline="-25000">
                <a:solidFill>
                  <a:schemeClr val="dk1"/>
                </a:solidFill>
              </a:rPr>
              <a:t>max</a:t>
            </a:r>
            <a:r>
              <a:rPr lang="en" sz="1400">
                <a:solidFill>
                  <a:schemeClr val="dk1"/>
                </a:solidFill>
              </a:rPr>
              <a:t> = (0.125*20000)</a:t>
            </a:r>
            <a:r>
              <a:rPr lang="en" sz="1400" baseline="30000">
                <a:solidFill>
                  <a:schemeClr val="dk1"/>
                </a:solidFill>
              </a:rPr>
              <a:t>0.5</a:t>
            </a:r>
            <a:r>
              <a:rPr lang="en" sz="1400">
                <a:solidFill>
                  <a:schemeClr val="dk1"/>
                </a:solidFill>
              </a:rPr>
              <a:t> = 50V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</a:t>
            </a:r>
            <a:r>
              <a:rPr lang="en" baseline="-25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 = 4.7kΩ so V</a:t>
            </a:r>
            <a:r>
              <a:rPr lang="en" baseline="-25000">
                <a:solidFill>
                  <a:schemeClr val="dk1"/>
                </a:solidFill>
              </a:rPr>
              <a:t>max</a:t>
            </a:r>
            <a:r>
              <a:rPr lang="en">
                <a:solidFill>
                  <a:schemeClr val="dk1"/>
                </a:solidFill>
              </a:rPr>
              <a:t> = (0.125*4700)</a:t>
            </a:r>
            <a:r>
              <a:rPr lang="en" baseline="30000">
                <a:solidFill>
                  <a:schemeClr val="dk1"/>
                </a:solidFill>
              </a:rPr>
              <a:t>0.5</a:t>
            </a:r>
            <a:r>
              <a:rPr lang="en">
                <a:solidFill>
                  <a:schemeClr val="dk1"/>
                </a:solidFill>
              </a:rPr>
              <a:t> = 24.24V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Circuity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Voltage divider with R</a:t>
            </a:r>
            <a:r>
              <a:rPr lang="en" baseline="-25000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 = 20kΩ and R</a:t>
            </a:r>
            <a:r>
              <a:rPr lang="en" baseline="-25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 = 4.7kΩ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So V</a:t>
            </a:r>
            <a:r>
              <a:rPr lang="en" baseline="-25000">
                <a:solidFill>
                  <a:schemeClr val="dk1"/>
                </a:solidFill>
              </a:rPr>
              <a:t>int</a:t>
            </a:r>
            <a:r>
              <a:rPr lang="en">
                <a:solidFill>
                  <a:schemeClr val="dk1"/>
                </a:solidFill>
              </a:rPr>
              <a:t>=((R</a:t>
            </a:r>
            <a:r>
              <a:rPr lang="en" baseline="-25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)/(R</a:t>
            </a:r>
            <a:r>
              <a:rPr lang="en" baseline="-25000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+R</a:t>
            </a:r>
            <a:r>
              <a:rPr lang="en" baseline="-25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))*V</a:t>
            </a:r>
            <a:r>
              <a:rPr lang="en" baseline="-25000">
                <a:solidFill>
                  <a:schemeClr val="dk1"/>
                </a:solidFill>
              </a:rPr>
              <a:t>in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Same voltage divider used for all three sensor circuits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668" name="Google Shape;66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300" y="1558699"/>
            <a:ext cx="3521475" cy="22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75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70" name="Google Shape;670;p75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6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>
                <a:solidFill>
                  <a:schemeClr val="lt1"/>
                </a:solidFill>
              </a:rPr>
              <a:t>References &amp; Backup</a:t>
            </a:r>
            <a:r>
              <a:rPr lang="en" sz="1000">
                <a:highlight>
                  <a:schemeClr val="lt1"/>
                </a:highlight>
              </a:rPr>
              <a:t>	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676" name="Google Shape;676;p76"/>
          <p:cNvSpPr txBox="1">
            <a:spLocks noGrp="1"/>
          </p:cNvSpPr>
          <p:nvPr>
            <p:ph type="sldNum" idx="12"/>
          </p:nvPr>
        </p:nvSpPr>
        <p:spPr>
          <a:xfrm>
            <a:off x="8472458" y="48097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sp>
        <p:nvSpPr>
          <p:cNvPr id="677" name="Google Shape;677;p7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Accuracy Calculations with Added Voltage Divider</a:t>
            </a:r>
            <a:endParaRPr sz="2420"/>
          </a:p>
        </p:txBody>
      </p:sp>
      <p:sp>
        <p:nvSpPr>
          <p:cNvPr id="678" name="Google Shape;678;p76"/>
          <p:cNvSpPr txBox="1">
            <a:spLocks noGrp="1"/>
          </p:cNvSpPr>
          <p:nvPr>
            <p:ph type="body" idx="1"/>
          </p:nvPr>
        </p:nvSpPr>
        <p:spPr>
          <a:xfrm>
            <a:off x="218025" y="964925"/>
            <a:ext cx="4246200" cy="3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Actual Voltage (V</a:t>
            </a:r>
            <a:r>
              <a:rPr lang="en" sz="1600" baseline="-25000">
                <a:solidFill>
                  <a:schemeClr val="dk1"/>
                </a:solidFill>
              </a:rPr>
              <a:t>1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Random value from 20 to 33.6V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Expected Resistances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</a:t>
            </a:r>
            <a:r>
              <a:rPr lang="en" sz="1600" baseline="-25000">
                <a:solidFill>
                  <a:schemeClr val="dk1"/>
                </a:solidFill>
              </a:rPr>
              <a:t>1,exp</a:t>
            </a:r>
            <a:r>
              <a:rPr lang="en" sz="1600">
                <a:solidFill>
                  <a:schemeClr val="dk1"/>
                </a:solidFill>
              </a:rPr>
              <a:t>= 20kΩ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r>
              <a:rPr lang="en" sz="1600">
                <a:solidFill>
                  <a:schemeClr val="dk1"/>
                </a:solidFill>
              </a:rPr>
              <a:t>= 4.7kΩ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Expected Intermediate Voltage (V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V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r>
              <a:rPr lang="en" sz="1600">
                <a:solidFill>
                  <a:schemeClr val="dk1"/>
                </a:solidFill>
              </a:rPr>
              <a:t> = (R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r>
              <a:rPr lang="en" sz="1600">
                <a:solidFill>
                  <a:schemeClr val="dk1"/>
                </a:solidFill>
              </a:rPr>
              <a:t>*V</a:t>
            </a:r>
            <a:r>
              <a:rPr lang="en" sz="1600" baseline="-25000">
                <a:solidFill>
                  <a:schemeClr val="dk1"/>
                </a:solidFill>
              </a:rPr>
              <a:t>1</a:t>
            </a:r>
            <a:r>
              <a:rPr lang="en" sz="1600">
                <a:solidFill>
                  <a:schemeClr val="dk1"/>
                </a:solidFill>
              </a:rPr>
              <a:t>) / (R</a:t>
            </a:r>
            <a:r>
              <a:rPr lang="en" sz="1600" baseline="-25000">
                <a:solidFill>
                  <a:schemeClr val="dk1"/>
                </a:solidFill>
              </a:rPr>
              <a:t>1,exp</a:t>
            </a:r>
            <a:r>
              <a:rPr lang="en" sz="1600">
                <a:solidFill>
                  <a:schemeClr val="dk1"/>
                </a:solidFill>
              </a:rPr>
              <a:t> + R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Resistor Tolerances (R</a:t>
            </a:r>
            <a:r>
              <a:rPr lang="en" sz="1600" baseline="-25000">
                <a:solidFill>
                  <a:schemeClr val="dk1"/>
                </a:solidFill>
              </a:rPr>
              <a:t>1,tol</a:t>
            </a:r>
            <a:r>
              <a:rPr lang="en" sz="1600">
                <a:solidFill>
                  <a:schemeClr val="dk1"/>
                </a:solidFill>
              </a:rPr>
              <a:t>, R</a:t>
            </a:r>
            <a:r>
              <a:rPr lang="en" sz="1600" baseline="-25000">
                <a:solidFill>
                  <a:schemeClr val="dk1"/>
                </a:solidFill>
              </a:rPr>
              <a:t>2,tol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Random values from -0.25% to +0.25%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Actual Resistances (R</a:t>
            </a:r>
            <a:r>
              <a:rPr lang="en" sz="1600" baseline="-25000">
                <a:solidFill>
                  <a:schemeClr val="dk1"/>
                </a:solidFill>
              </a:rPr>
              <a:t>1,act</a:t>
            </a:r>
            <a:r>
              <a:rPr lang="en" sz="1600">
                <a:solidFill>
                  <a:schemeClr val="dk1"/>
                </a:solidFill>
              </a:rPr>
              <a:t>, R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</a:t>
            </a:r>
            <a:r>
              <a:rPr lang="en" sz="1600" baseline="-25000">
                <a:solidFill>
                  <a:schemeClr val="dk1"/>
                </a:solidFill>
              </a:rPr>
              <a:t>1,act</a:t>
            </a:r>
            <a:r>
              <a:rPr lang="en" sz="1600">
                <a:solidFill>
                  <a:schemeClr val="dk1"/>
                </a:solidFill>
              </a:rPr>
              <a:t> = R</a:t>
            </a:r>
            <a:r>
              <a:rPr lang="en" sz="1600" baseline="-25000">
                <a:solidFill>
                  <a:schemeClr val="dk1"/>
                </a:solidFill>
              </a:rPr>
              <a:t>1,exp</a:t>
            </a:r>
            <a:r>
              <a:rPr lang="en" sz="1600">
                <a:solidFill>
                  <a:schemeClr val="dk1"/>
                </a:solidFill>
              </a:rPr>
              <a:t> + R</a:t>
            </a:r>
            <a:r>
              <a:rPr lang="en" sz="1600" baseline="-25000">
                <a:solidFill>
                  <a:schemeClr val="dk1"/>
                </a:solidFill>
              </a:rPr>
              <a:t>1,exp </a:t>
            </a:r>
            <a:r>
              <a:rPr lang="en" sz="1600">
                <a:solidFill>
                  <a:schemeClr val="dk1"/>
                </a:solidFill>
              </a:rPr>
              <a:t>* R</a:t>
            </a:r>
            <a:r>
              <a:rPr lang="en" sz="1600" baseline="-25000">
                <a:solidFill>
                  <a:schemeClr val="dk1"/>
                </a:solidFill>
              </a:rPr>
              <a:t>1,tol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</a:t>
            </a:r>
            <a:r>
              <a:rPr lang="en" sz="1600" baseline="-25000">
                <a:solidFill>
                  <a:schemeClr val="dk1"/>
                </a:solidFill>
              </a:rPr>
              <a:t>2,act </a:t>
            </a:r>
            <a:r>
              <a:rPr lang="en" sz="1600">
                <a:solidFill>
                  <a:schemeClr val="dk1"/>
                </a:solidFill>
              </a:rPr>
              <a:t>= R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r>
              <a:rPr lang="en" sz="1600">
                <a:solidFill>
                  <a:schemeClr val="dk1"/>
                </a:solidFill>
              </a:rPr>
              <a:t> + R</a:t>
            </a:r>
            <a:r>
              <a:rPr lang="en" sz="1600" baseline="-25000">
                <a:solidFill>
                  <a:schemeClr val="dk1"/>
                </a:solidFill>
              </a:rPr>
              <a:t>2,exp </a:t>
            </a:r>
            <a:r>
              <a:rPr lang="en" sz="1600">
                <a:solidFill>
                  <a:schemeClr val="dk1"/>
                </a:solidFill>
              </a:rPr>
              <a:t>* R</a:t>
            </a:r>
            <a:r>
              <a:rPr lang="en" sz="1600" baseline="-25000">
                <a:solidFill>
                  <a:schemeClr val="dk1"/>
                </a:solidFill>
              </a:rPr>
              <a:t>2,tol</a:t>
            </a:r>
            <a:endParaRPr sz="1600" baseline="-25000">
              <a:solidFill>
                <a:schemeClr val="dk1"/>
              </a:solidFill>
            </a:endParaRPr>
          </a:p>
        </p:txBody>
      </p:sp>
      <p:sp>
        <p:nvSpPr>
          <p:cNvPr id="679" name="Google Shape;679;p76"/>
          <p:cNvSpPr txBox="1">
            <a:spLocks noGrp="1"/>
          </p:cNvSpPr>
          <p:nvPr>
            <p:ph type="body" idx="2"/>
          </p:nvPr>
        </p:nvSpPr>
        <p:spPr>
          <a:xfrm>
            <a:off x="4868550" y="941525"/>
            <a:ext cx="4152600" cy="3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Actual Intermediate Voltage (V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V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 = (R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*V</a:t>
            </a:r>
            <a:r>
              <a:rPr lang="en" sz="1600" baseline="-25000">
                <a:solidFill>
                  <a:schemeClr val="dk1"/>
                </a:solidFill>
              </a:rPr>
              <a:t>1</a:t>
            </a:r>
            <a:r>
              <a:rPr lang="en" sz="1600">
                <a:solidFill>
                  <a:schemeClr val="dk1"/>
                </a:solidFill>
              </a:rPr>
              <a:t>) / (R</a:t>
            </a:r>
            <a:r>
              <a:rPr lang="en" sz="1600" baseline="-25000">
                <a:solidFill>
                  <a:schemeClr val="dk1"/>
                </a:solidFill>
              </a:rPr>
              <a:t>1,act</a:t>
            </a:r>
            <a:r>
              <a:rPr lang="en" sz="1600">
                <a:solidFill>
                  <a:schemeClr val="dk1"/>
                </a:solidFill>
              </a:rPr>
              <a:t> + R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Sensor Percent Error (E)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Random value from -1% to +1%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Intermediate Voltage Error (V</a:t>
            </a:r>
            <a:r>
              <a:rPr lang="en" sz="1600" baseline="-25000">
                <a:solidFill>
                  <a:schemeClr val="dk1"/>
                </a:solidFill>
              </a:rPr>
              <a:t>I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V</a:t>
            </a:r>
            <a:r>
              <a:rPr lang="en" sz="1600" baseline="-25000">
                <a:solidFill>
                  <a:schemeClr val="dk1"/>
                </a:solidFill>
              </a:rPr>
              <a:t>I</a:t>
            </a:r>
            <a:r>
              <a:rPr lang="en" sz="1600">
                <a:solidFill>
                  <a:schemeClr val="dk1"/>
                </a:solidFill>
              </a:rPr>
              <a:t> = V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*E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Measured Voltage (V</a:t>
            </a:r>
            <a:r>
              <a:rPr lang="en" sz="1600" baseline="-25000">
                <a:solidFill>
                  <a:schemeClr val="dk1"/>
                </a:solidFill>
              </a:rPr>
              <a:t>3</a:t>
            </a:r>
            <a:r>
              <a:rPr lang="en" sz="1600">
                <a:solidFill>
                  <a:schemeClr val="dk1"/>
                </a:solidFill>
              </a:rPr>
              <a:t>) 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V</a:t>
            </a:r>
            <a:r>
              <a:rPr lang="en" sz="1600" baseline="-25000">
                <a:solidFill>
                  <a:schemeClr val="dk1"/>
                </a:solidFill>
              </a:rPr>
              <a:t>3</a:t>
            </a:r>
            <a:r>
              <a:rPr lang="en" sz="1600">
                <a:solidFill>
                  <a:schemeClr val="dk1"/>
                </a:solidFill>
              </a:rPr>
              <a:t> = V</a:t>
            </a:r>
            <a:r>
              <a:rPr lang="en" sz="1600" baseline="-25000">
                <a:solidFill>
                  <a:schemeClr val="dk1"/>
                </a:solidFill>
              </a:rPr>
              <a:t>2,act</a:t>
            </a:r>
            <a:r>
              <a:rPr lang="en" sz="1600">
                <a:solidFill>
                  <a:schemeClr val="dk1"/>
                </a:solidFill>
              </a:rPr>
              <a:t> + V</a:t>
            </a:r>
            <a:r>
              <a:rPr lang="en" sz="1600" baseline="-25000">
                <a:solidFill>
                  <a:schemeClr val="dk1"/>
                </a:solidFill>
              </a:rPr>
              <a:t>I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Absolute Voltage Error (V</a:t>
            </a:r>
            <a:r>
              <a:rPr lang="en" sz="1600" baseline="-25000">
                <a:solidFill>
                  <a:schemeClr val="dk1"/>
                </a:solidFill>
              </a:rPr>
              <a:t>E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V</a:t>
            </a:r>
            <a:r>
              <a:rPr lang="en" sz="1600" baseline="-25000">
                <a:solidFill>
                  <a:schemeClr val="dk1"/>
                </a:solidFill>
              </a:rPr>
              <a:t>E</a:t>
            </a:r>
            <a:r>
              <a:rPr lang="en" sz="1600">
                <a:solidFill>
                  <a:schemeClr val="dk1"/>
                </a:solidFill>
              </a:rPr>
              <a:t> = V</a:t>
            </a:r>
            <a:r>
              <a:rPr lang="en" sz="1600" baseline="-25000">
                <a:solidFill>
                  <a:schemeClr val="dk1"/>
                </a:solidFill>
              </a:rPr>
              <a:t>3 </a:t>
            </a:r>
            <a:r>
              <a:rPr lang="en" sz="1600">
                <a:solidFill>
                  <a:schemeClr val="dk1"/>
                </a:solidFill>
              </a:rPr>
              <a:t>- V</a:t>
            </a:r>
            <a:r>
              <a:rPr lang="en" sz="1600" baseline="-25000">
                <a:solidFill>
                  <a:schemeClr val="dk1"/>
                </a:solidFill>
              </a:rPr>
              <a:t>2,exp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**See Slide 27 for Schematic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aseline="-25000">
              <a:solidFill>
                <a:schemeClr val="dk1"/>
              </a:solidFill>
            </a:endParaRPr>
          </a:p>
        </p:txBody>
      </p:sp>
      <p:cxnSp>
        <p:nvCxnSpPr>
          <p:cNvPr id="680" name="Google Shape;680;p76"/>
          <p:cNvCxnSpPr/>
          <p:nvPr/>
        </p:nvCxnSpPr>
        <p:spPr>
          <a:xfrm>
            <a:off x="4572000" y="1077150"/>
            <a:ext cx="0" cy="359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Measured Voltage Accuracy for DFRobot</a:t>
            </a:r>
            <a:endParaRPr sz="2420"/>
          </a:p>
        </p:txBody>
      </p:sp>
      <p:pic>
        <p:nvPicPr>
          <p:cNvPr id="686" name="Google Shape;686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8325"/>
            <a:ext cx="2903850" cy="30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874" y="1191975"/>
            <a:ext cx="3334275" cy="30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77"/>
          <p:cNvPicPr preferRelativeResize="0"/>
          <p:nvPr/>
        </p:nvPicPr>
        <p:blipFill rotWithShape="1">
          <a:blip r:embed="rId5">
            <a:alphaModFix/>
          </a:blip>
          <a:srcRect r="5051"/>
          <a:stretch/>
        </p:blipFill>
        <p:spPr>
          <a:xfrm>
            <a:off x="6350975" y="1055175"/>
            <a:ext cx="2793025" cy="32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77"/>
          <p:cNvSpPr/>
          <p:nvPr/>
        </p:nvSpPr>
        <p:spPr>
          <a:xfrm>
            <a:off x="2735900" y="2495250"/>
            <a:ext cx="319800" cy="152700"/>
          </a:xfrm>
          <a:prstGeom prst="rightArrow">
            <a:avLst>
              <a:gd name="adj1" fmla="val 50000"/>
              <a:gd name="adj2" fmla="val 778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>
            <a:off x="6004700" y="2495250"/>
            <a:ext cx="319800" cy="152700"/>
          </a:xfrm>
          <a:prstGeom prst="rightArrow">
            <a:avLst>
              <a:gd name="adj1" fmla="val 50000"/>
              <a:gd name="adj2" fmla="val 778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en" sz="2420"/>
              <a:t>Measured Voltage Accuracy for Team Designed Voltage Sensor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8" name="Google Shape;69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350" y="1758038"/>
            <a:ext cx="3339100" cy="2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75" y="1017725"/>
            <a:ext cx="4175400" cy="356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78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701" name="Google Shape;701;p78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9"/>
          <p:cNvSpPr txBox="1">
            <a:spLocks noGrp="1"/>
          </p:cNvSpPr>
          <p:nvPr>
            <p:ph type="title"/>
          </p:nvPr>
        </p:nvSpPr>
        <p:spPr>
          <a:xfrm>
            <a:off x="311700" y="143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Texas Instrum</a:t>
            </a:r>
            <a:r>
              <a:rPr lang="en" sz="2750"/>
              <a:t>ents TMP117</a:t>
            </a:r>
            <a:r>
              <a:rPr lang="en" sz="2750" baseline="30000"/>
              <a:t>[12]</a:t>
            </a:r>
            <a:endParaRPr sz="2750"/>
          </a:p>
        </p:txBody>
      </p:sp>
      <p:pic>
        <p:nvPicPr>
          <p:cNvPr id="707" name="Google Shape;70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25" y="658425"/>
            <a:ext cx="3360649" cy="41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900" y="1930825"/>
            <a:ext cx="25050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79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710" name="Google Shape;710;p79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Smartec SMT172</a:t>
            </a:r>
            <a:r>
              <a:rPr lang="en" sz="2750" baseline="30000"/>
              <a:t>[13]</a:t>
            </a:r>
            <a:endParaRPr/>
          </a:p>
        </p:txBody>
      </p:sp>
      <p:pic>
        <p:nvPicPr>
          <p:cNvPr id="716" name="Google Shape;716;p80"/>
          <p:cNvPicPr preferRelativeResize="0"/>
          <p:nvPr/>
        </p:nvPicPr>
        <p:blipFill rotWithShape="1">
          <a:blip r:embed="rId3">
            <a:alphaModFix/>
          </a:blip>
          <a:srcRect l="27799" t="18671" r="30560" b="23215"/>
          <a:stretch/>
        </p:blipFill>
        <p:spPr>
          <a:xfrm>
            <a:off x="5406950" y="1340400"/>
            <a:ext cx="3224100" cy="300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4699035" cy="37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Project Description        Feasibility Analysis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r>
              <a:rPr lang="en" sz="1000" dirty="0">
                <a:solidFill>
                  <a:srgbClr val="B7B7B7"/>
                </a:solidFill>
              </a:rPr>
              <a:t>       Status Summary &amp; Remaining Studies        </a:t>
            </a:r>
            <a:r>
              <a:rPr lang="en" sz="1000" dirty="0">
                <a:solidFill>
                  <a:schemeClr val="lt1"/>
                </a:solidFill>
              </a:rPr>
              <a:t>References &amp; Backup</a:t>
            </a:r>
            <a:r>
              <a:rPr lang="en" sz="1000" dirty="0">
                <a:solidFill>
                  <a:schemeClr val="lt2"/>
                </a:solidFill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719" name="Google Shape;719;p80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Block Diagram (FBD)</a:t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</a:t>
            </a:r>
            <a:r>
              <a:rPr lang="en" sz="1000" dirty="0">
                <a:solidFill>
                  <a:srgbClr val="FFFFFF"/>
                </a:solidFill>
              </a:rPr>
              <a:t>Project Description</a:t>
            </a:r>
            <a:r>
              <a:rPr lang="en" sz="1000" dirty="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433" y="712925"/>
            <a:ext cx="5819141" cy="409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Critical Project Elements</a:t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</a:rPr>
              <a:t>Presentation Outline</a:t>
            </a:r>
            <a:r>
              <a:rPr lang="en" sz="1000" dirty="0">
                <a:solidFill>
                  <a:srgbClr val="9E9E9E"/>
                </a:solidFill>
              </a:rPr>
              <a:t>  </a:t>
            </a:r>
            <a:r>
              <a:rPr lang="en" sz="1000" dirty="0">
                <a:solidFill>
                  <a:srgbClr val="B7B7B7"/>
                </a:solidFill>
              </a:rPr>
              <a:t>      </a:t>
            </a:r>
            <a:r>
              <a:rPr lang="en" sz="1000" dirty="0">
                <a:solidFill>
                  <a:srgbClr val="FFFFFF"/>
                </a:solidFill>
              </a:rPr>
              <a:t>Project Description</a:t>
            </a:r>
            <a:r>
              <a:rPr lang="en" sz="1000" dirty="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r>
              <a:rPr lang="en" sz="1000" dirty="0">
                <a:highlight>
                  <a:schemeClr val="lt1"/>
                </a:highlight>
              </a:rPr>
              <a:t>	</a:t>
            </a:r>
            <a:endParaRPr sz="1000" dirty="0">
              <a:highlight>
                <a:schemeClr val="lt1"/>
              </a:highlight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8" name="Google Shape;113;p20">
            <a:extLst>
              <a:ext uri="{FF2B5EF4-FFF2-40B4-BE49-F238E27FC236}">
                <a16:creationId xmlns:a16="http://schemas.microsoft.com/office/drawing/2014/main" id="{1F087065-767E-4A76-94BB-CDBF1AA523F9}"/>
              </a:ext>
            </a:extLst>
          </p:cNvPr>
          <p:cNvSpPr/>
          <p:nvPr/>
        </p:nvSpPr>
        <p:spPr>
          <a:xfrm>
            <a:off x="513700" y="1003650"/>
            <a:ext cx="81111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Temperature and voltage sensors</a:t>
            </a:r>
            <a:endParaRPr sz="1600" dirty="0"/>
          </a:p>
        </p:txBody>
      </p:sp>
      <p:sp>
        <p:nvSpPr>
          <p:cNvPr id="29" name="Google Shape;114;p20">
            <a:extLst>
              <a:ext uri="{FF2B5EF4-FFF2-40B4-BE49-F238E27FC236}">
                <a16:creationId xmlns:a16="http://schemas.microsoft.com/office/drawing/2014/main" id="{5E60F2A8-86BE-48CE-969D-FCA2F25593CE}"/>
              </a:ext>
            </a:extLst>
          </p:cNvPr>
          <p:cNvSpPr/>
          <p:nvPr/>
        </p:nvSpPr>
        <p:spPr>
          <a:xfrm>
            <a:off x="519150" y="1003638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CPE1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CFABA924-AC8D-41FF-8C4C-23FA4E1EFF14}"/>
              </a:ext>
            </a:extLst>
          </p:cNvPr>
          <p:cNvSpPr/>
          <p:nvPr/>
        </p:nvSpPr>
        <p:spPr>
          <a:xfrm>
            <a:off x="1138350" y="1003638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Sensing Hardware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31" name="Google Shape;116;p20">
            <a:extLst>
              <a:ext uri="{FF2B5EF4-FFF2-40B4-BE49-F238E27FC236}">
                <a16:creationId xmlns:a16="http://schemas.microsoft.com/office/drawing/2014/main" id="{C523A15F-0C42-47D9-AC36-C92F88626E78}"/>
              </a:ext>
            </a:extLst>
          </p:cNvPr>
          <p:cNvSpPr/>
          <p:nvPr/>
        </p:nvSpPr>
        <p:spPr>
          <a:xfrm>
            <a:off x="519150" y="1489413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Means to transmit data wirelessly</a:t>
            </a:r>
            <a:endParaRPr sz="1600" dirty="0"/>
          </a:p>
        </p:txBody>
      </p:sp>
      <p:sp>
        <p:nvSpPr>
          <p:cNvPr id="32" name="Google Shape;117;p20">
            <a:extLst>
              <a:ext uri="{FF2B5EF4-FFF2-40B4-BE49-F238E27FC236}">
                <a16:creationId xmlns:a16="http://schemas.microsoft.com/office/drawing/2014/main" id="{266C0AFB-43B1-4AEB-AE3F-BFE4BC6DDB53}"/>
              </a:ext>
            </a:extLst>
          </p:cNvPr>
          <p:cNvSpPr/>
          <p:nvPr/>
        </p:nvSpPr>
        <p:spPr>
          <a:xfrm>
            <a:off x="519150" y="1489413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CPE2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" name="Google Shape;118;p20">
            <a:extLst>
              <a:ext uri="{FF2B5EF4-FFF2-40B4-BE49-F238E27FC236}">
                <a16:creationId xmlns:a16="http://schemas.microsoft.com/office/drawing/2014/main" id="{1FC2B36E-47DC-4748-88FD-90B42936845A}"/>
              </a:ext>
            </a:extLst>
          </p:cNvPr>
          <p:cNvSpPr/>
          <p:nvPr/>
        </p:nvSpPr>
        <p:spPr>
          <a:xfrm>
            <a:off x="1138350" y="1489413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Wireless Communication Hardware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119;p20">
            <a:extLst>
              <a:ext uri="{FF2B5EF4-FFF2-40B4-BE49-F238E27FC236}">
                <a16:creationId xmlns:a16="http://schemas.microsoft.com/office/drawing/2014/main" id="{90A500BE-7ACB-40C7-AFBA-5A23401AD0D9}"/>
              </a:ext>
            </a:extLst>
          </p:cNvPr>
          <p:cNvSpPr/>
          <p:nvPr/>
        </p:nvSpPr>
        <p:spPr>
          <a:xfrm>
            <a:off x="519150" y="1975197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Software to command data transfer</a:t>
            </a:r>
            <a:endParaRPr sz="1600" dirty="0"/>
          </a:p>
        </p:txBody>
      </p:sp>
      <p:sp>
        <p:nvSpPr>
          <p:cNvPr id="35" name="Google Shape;120;p20">
            <a:extLst>
              <a:ext uri="{FF2B5EF4-FFF2-40B4-BE49-F238E27FC236}">
                <a16:creationId xmlns:a16="http://schemas.microsoft.com/office/drawing/2014/main" id="{BF814FBE-29F4-4A11-BA55-3C8B315C49BF}"/>
              </a:ext>
            </a:extLst>
          </p:cNvPr>
          <p:cNvSpPr/>
          <p:nvPr/>
        </p:nvSpPr>
        <p:spPr>
          <a:xfrm>
            <a:off x="519150" y="1975197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CPE3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" name="Google Shape;121;p20">
            <a:extLst>
              <a:ext uri="{FF2B5EF4-FFF2-40B4-BE49-F238E27FC236}">
                <a16:creationId xmlns:a16="http://schemas.microsoft.com/office/drawing/2014/main" id="{B793870B-F424-4D0E-8465-3BAF055E9C12}"/>
              </a:ext>
            </a:extLst>
          </p:cNvPr>
          <p:cNvSpPr/>
          <p:nvPr/>
        </p:nvSpPr>
        <p:spPr>
          <a:xfrm>
            <a:off x="1138350" y="1975197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Wireless Communication Software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7" name="Google Shape;122;p20">
            <a:extLst>
              <a:ext uri="{FF2B5EF4-FFF2-40B4-BE49-F238E27FC236}">
                <a16:creationId xmlns:a16="http://schemas.microsoft.com/office/drawing/2014/main" id="{0DD59517-F6D6-4BF8-AEE3-F9021D96BFB1}"/>
              </a:ext>
            </a:extLst>
          </p:cNvPr>
          <p:cNvSpPr/>
          <p:nvPr/>
        </p:nvSpPr>
        <p:spPr>
          <a:xfrm>
            <a:off x="516400" y="2460975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</a:t>
            </a:r>
            <a:r>
              <a:rPr lang="en" dirty="0"/>
              <a:t>Interface correctly between components and customer’s</a:t>
            </a:r>
            <a:endParaRPr dirty="0"/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battery</a:t>
            </a:r>
            <a:endParaRPr dirty="0"/>
          </a:p>
        </p:txBody>
      </p:sp>
      <p:sp>
        <p:nvSpPr>
          <p:cNvPr id="38" name="Google Shape;123;p20">
            <a:extLst>
              <a:ext uri="{FF2B5EF4-FFF2-40B4-BE49-F238E27FC236}">
                <a16:creationId xmlns:a16="http://schemas.microsoft.com/office/drawing/2014/main" id="{3E768E14-AC14-4AB5-8441-3BD63138E134}"/>
              </a:ext>
            </a:extLst>
          </p:cNvPr>
          <p:cNvSpPr/>
          <p:nvPr/>
        </p:nvSpPr>
        <p:spPr>
          <a:xfrm>
            <a:off x="516400" y="2460975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CPE4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" name="Google Shape;124;p20">
            <a:extLst>
              <a:ext uri="{FF2B5EF4-FFF2-40B4-BE49-F238E27FC236}">
                <a16:creationId xmlns:a16="http://schemas.microsoft.com/office/drawing/2014/main" id="{BF2A5E9F-2914-45A3-BC1C-097566BDA872}"/>
              </a:ext>
            </a:extLst>
          </p:cNvPr>
          <p:cNvSpPr/>
          <p:nvPr/>
        </p:nvSpPr>
        <p:spPr>
          <a:xfrm>
            <a:off x="1135600" y="2460975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System Integration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40" name="Google Shape;125;p20">
            <a:extLst>
              <a:ext uri="{FF2B5EF4-FFF2-40B4-BE49-F238E27FC236}">
                <a16:creationId xmlns:a16="http://schemas.microsoft.com/office/drawing/2014/main" id="{822E7581-EE80-4870-A71E-DBBDB136CB55}"/>
              </a:ext>
            </a:extLst>
          </p:cNvPr>
          <p:cNvSpPr/>
          <p:nvPr/>
        </p:nvSpPr>
        <p:spPr>
          <a:xfrm>
            <a:off x="519150" y="2945013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Operate off an external power source</a:t>
            </a:r>
            <a:endParaRPr sz="1600" dirty="0"/>
          </a:p>
        </p:txBody>
      </p:sp>
      <p:sp>
        <p:nvSpPr>
          <p:cNvPr id="41" name="Google Shape;126;p20">
            <a:extLst>
              <a:ext uri="{FF2B5EF4-FFF2-40B4-BE49-F238E27FC236}">
                <a16:creationId xmlns:a16="http://schemas.microsoft.com/office/drawing/2014/main" id="{0D0CBFE6-D2BA-4994-A59D-8D18BF1E4246}"/>
              </a:ext>
            </a:extLst>
          </p:cNvPr>
          <p:cNvSpPr/>
          <p:nvPr/>
        </p:nvSpPr>
        <p:spPr>
          <a:xfrm>
            <a:off x="519150" y="2945013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CPE5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2" name="Google Shape;127;p20">
            <a:extLst>
              <a:ext uri="{FF2B5EF4-FFF2-40B4-BE49-F238E27FC236}">
                <a16:creationId xmlns:a16="http://schemas.microsoft.com/office/drawing/2014/main" id="{6100A4C1-816A-43DA-B836-FF8CE44F8FA3}"/>
              </a:ext>
            </a:extLst>
          </p:cNvPr>
          <p:cNvSpPr/>
          <p:nvPr/>
        </p:nvSpPr>
        <p:spPr>
          <a:xfrm>
            <a:off x="1138350" y="2945013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Power Source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43" name="Google Shape;128;p20">
            <a:extLst>
              <a:ext uri="{FF2B5EF4-FFF2-40B4-BE49-F238E27FC236}">
                <a16:creationId xmlns:a16="http://schemas.microsoft.com/office/drawing/2014/main" id="{3DB4573C-735E-4238-9270-DCB2320F34E0}"/>
              </a:ext>
            </a:extLst>
          </p:cNvPr>
          <p:cNvSpPr/>
          <p:nvPr/>
        </p:nvSpPr>
        <p:spPr>
          <a:xfrm>
            <a:off x="519150" y="3430788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Tested/validated to ensure function</a:t>
            </a:r>
            <a:endParaRPr sz="1600" dirty="0"/>
          </a:p>
        </p:txBody>
      </p:sp>
      <p:sp>
        <p:nvSpPr>
          <p:cNvPr id="44" name="Google Shape;129;p20">
            <a:extLst>
              <a:ext uri="{FF2B5EF4-FFF2-40B4-BE49-F238E27FC236}">
                <a16:creationId xmlns:a16="http://schemas.microsoft.com/office/drawing/2014/main" id="{96B9C471-FC25-4A41-BFD2-1F9DA4FD2B06}"/>
              </a:ext>
            </a:extLst>
          </p:cNvPr>
          <p:cNvSpPr/>
          <p:nvPr/>
        </p:nvSpPr>
        <p:spPr>
          <a:xfrm>
            <a:off x="519150" y="3430788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CPE6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5" name="Google Shape;130;p20">
            <a:extLst>
              <a:ext uri="{FF2B5EF4-FFF2-40B4-BE49-F238E27FC236}">
                <a16:creationId xmlns:a16="http://schemas.microsoft.com/office/drawing/2014/main" id="{9EC41FF0-C132-4724-A651-428C860A6C56}"/>
              </a:ext>
            </a:extLst>
          </p:cNvPr>
          <p:cNvSpPr/>
          <p:nvPr/>
        </p:nvSpPr>
        <p:spPr>
          <a:xfrm>
            <a:off x="1138350" y="3430788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Testing and Validation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46" name="Google Shape;132;p20">
            <a:extLst>
              <a:ext uri="{FF2B5EF4-FFF2-40B4-BE49-F238E27FC236}">
                <a16:creationId xmlns:a16="http://schemas.microsoft.com/office/drawing/2014/main" id="{E5766BB8-1088-4758-849C-FC9674203DDD}"/>
              </a:ext>
            </a:extLst>
          </p:cNvPr>
          <p:cNvSpPr/>
          <p:nvPr/>
        </p:nvSpPr>
        <p:spPr>
          <a:xfrm>
            <a:off x="516450" y="2460525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33;p20">
            <a:extLst>
              <a:ext uri="{FF2B5EF4-FFF2-40B4-BE49-F238E27FC236}">
                <a16:creationId xmlns:a16="http://schemas.microsoft.com/office/drawing/2014/main" id="{EB90260E-E78D-4956-8881-DE596AF71802}"/>
              </a:ext>
            </a:extLst>
          </p:cNvPr>
          <p:cNvSpPr/>
          <p:nvPr/>
        </p:nvSpPr>
        <p:spPr>
          <a:xfrm>
            <a:off x="513700" y="1489413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34;p20">
            <a:extLst>
              <a:ext uri="{FF2B5EF4-FFF2-40B4-BE49-F238E27FC236}">
                <a16:creationId xmlns:a16="http://schemas.microsoft.com/office/drawing/2014/main" id="{C233DD6F-E31F-4CF7-919D-2E272610F2D8}"/>
              </a:ext>
            </a:extLst>
          </p:cNvPr>
          <p:cNvSpPr/>
          <p:nvPr/>
        </p:nvSpPr>
        <p:spPr>
          <a:xfrm>
            <a:off x="513700" y="1003638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35;p20">
            <a:extLst>
              <a:ext uri="{FF2B5EF4-FFF2-40B4-BE49-F238E27FC236}">
                <a16:creationId xmlns:a16="http://schemas.microsoft.com/office/drawing/2014/main" id="{89C38F41-A93F-41AD-8670-383D80B58016}"/>
              </a:ext>
            </a:extLst>
          </p:cNvPr>
          <p:cNvSpPr/>
          <p:nvPr/>
        </p:nvSpPr>
        <p:spPr>
          <a:xfrm>
            <a:off x="516450" y="1974750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36;p20">
            <a:extLst>
              <a:ext uri="{FF2B5EF4-FFF2-40B4-BE49-F238E27FC236}">
                <a16:creationId xmlns:a16="http://schemas.microsoft.com/office/drawing/2014/main" id="{D2D04627-1F84-4D20-9DAD-BBB93A183C34}"/>
              </a:ext>
            </a:extLst>
          </p:cNvPr>
          <p:cNvSpPr/>
          <p:nvPr/>
        </p:nvSpPr>
        <p:spPr>
          <a:xfrm>
            <a:off x="513700" y="2945875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Functional Requirements</a:t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4886400"/>
            <a:ext cx="9144000" cy="25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Presentation Outline</a:t>
            </a:r>
            <a:r>
              <a:rPr lang="en" sz="1000">
                <a:solidFill>
                  <a:srgbClr val="9E9E9E"/>
                </a:solidFill>
              </a:rPr>
              <a:t>  </a:t>
            </a:r>
            <a:r>
              <a:rPr lang="en" sz="1000">
                <a:solidFill>
                  <a:srgbClr val="B7B7B7"/>
                </a:solidFill>
              </a:rPr>
              <a:t>      </a:t>
            </a:r>
            <a:r>
              <a:rPr lang="en" sz="1000">
                <a:solidFill>
                  <a:srgbClr val="FFFFFF"/>
                </a:solidFill>
              </a:rPr>
              <a:t>Project Description</a:t>
            </a:r>
            <a:r>
              <a:rPr lang="en" sz="1000">
                <a:solidFill>
                  <a:srgbClr val="B7B7B7"/>
                </a:solidFill>
              </a:rPr>
              <a:t>        Feasibility Analysis        Status Summary &amp; Remaining Studies        References &amp; Backup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472458" y="48188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0" name="Google Shape;143;p21">
            <a:extLst>
              <a:ext uri="{FF2B5EF4-FFF2-40B4-BE49-F238E27FC236}">
                <a16:creationId xmlns:a16="http://schemas.microsoft.com/office/drawing/2014/main" id="{97AFF0C2-5C17-4E5F-88E9-CE367F93BF23}"/>
              </a:ext>
            </a:extLst>
          </p:cNvPr>
          <p:cNvSpPr/>
          <p:nvPr/>
        </p:nvSpPr>
        <p:spPr>
          <a:xfrm>
            <a:off x="519150" y="962025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Measure voltage</a:t>
            </a:r>
            <a:endParaRPr sz="1600" dirty="0"/>
          </a:p>
        </p:txBody>
      </p:sp>
      <p:sp>
        <p:nvSpPr>
          <p:cNvPr id="31" name="Google Shape;144;p21">
            <a:extLst>
              <a:ext uri="{FF2B5EF4-FFF2-40B4-BE49-F238E27FC236}">
                <a16:creationId xmlns:a16="http://schemas.microsoft.com/office/drawing/2014/main" id="{363C16A3-1799-4AD1-9C06-A822AB06EEF1}"/>
              </a:ext>
            </a:extLst>
          </p:cNvPr>
          <p:cNvSpPr/>
          <p:nvPr/>
        </p:nvSpPr>
        <p:spPr>
          <a:xfrm>
            <a:off x="519150" y="962025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2" name="Google Shape;145;p21">
            <a:extLst>
              <a:ext uri="{FF2B5EF4-FFF2-40B4-BE49-F238E27FC236}">
                <a16:creationId xmlns:a16="http://schemas.microsoft.com/office/drawing/2014/main" id="{F1AAC7DC-02B2-49B3-8701-EA6C37421FEE}"/>
              </a:ext>
            </a:extLst>
          </p:cNvPr>
          <p:cNvSpPr/>
          <p:nvPr/>
        </p:nvSpPr>
        <p:spPr>
          <a:xfrm>
            <a:off x="1138350" y="962025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Voltage Sensing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" name="Google Shape;146;p21">
            <a:extLst>
              <a:ext uri="{FF2B5EF4-FFF2-40B4-BE49-F238E27FC236}">
                <a16:creationId xmlns:a16="http://schemas.microsoft.com/office/drawing/2014/main" id="{EE94CA7A-CA33-4A27-BBBB-EF87470CFB41}"/>
              </a:ext>
            </a:extLst>
          </p:cNvPr>
          <p:cNvSpPr/>
          <p:nvPr/>
        </p:nvSpPr>
        <p:spPr>
          <a:xfrm>
            <a:off x="519150" y="1447800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Measure temperature</a:t>
            </a:r>
            <a:endParaRPr sz="1600" dirty="0"/>
          </a:p>
        </p:txBody>
      </p:sp>
      <p:sp>
        <p:nvSpPr>
          <p:cNvPr id="34" name="Google Shape;147;p21">
            <a:extLst>
              <a:ext uri="{FF2B5EF4-FFF2-40B4-BE49-F238E27FC236}">
                <a16:creationId xmlns:a16="http://schemas.microsoft.com/office/drawing/2014/main" id="{C572FFEC-F236-4C2D-AEA4-5B9834D31390}"/>
              </a:ext>
            </a:extLst>
          </p:cNvPr>
          <p:cNvSpPr/>
          <p:nvPr/>
        </p:nvSpPr>
        <p:spPr>
          <a:xfrm>
            <a:off x="519150" y="1447800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FR2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5" name="Google Shape;148;p21">
            <a:extLst>
              <a:ext uri="{FF2B5EF4-FFF2-40B4-BE49-F238E27FC236}">
                <a16:creationId xmlns:a16="http://schemas.microsoft.com/office/drawing/2014/main" id="{E7CD89A0-9FD6-430B-9BE4-D56D8D4433C3}"/>
              </a:ext>
            </a:extLst>
          </p:cNvPr>
          <p:cNvSpPr/>
          <p:nvPr/>
        </p:nvSpPr>
        <p:spPr>
          <a:xfrm>
            <a:off x="1138350" y="1447800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Temperature Sensing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" name="Google Shape;149;p21">
            <a:extLst>
              <a:ext uri="{FF2B5EF4-FFF2-40B4-BE49-F238E27FC236}">
                <a16:creationId xmlns:a16="http://schemas.microsoft.com/office/drawing/2014/main" id="{523BF7EE-01BC-4C80-AB43-E79129546A22}"/>
              </a:ext>
            </a:extLst>
          </p:cNvPr>
          <p:cNvSpPr/>
          <p:nvPr/>
        </p:nvSpPr>
        <p:spPr>
          <a:xfrm>
            <a:off x="519150" y="1933575"/>
            <a:ext cx="81057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Communicate when voltage and/or temperature</a:t>
            </a:r>
            <a:endParaRPr sz="1600" dirty="0"/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reach an undesirable state</a:t>
            </a:r>
            <a:endParaRPr sz="1600" dirty="0"/>
          </a:p>
        </p:txBody>
      </p:sp>
      <p:sp>
        <p:nvSpPr>
          <p:cNvPr id="37" name="Google Shape;150;p21">
            <a:extLst>
              <a:ext uri="{FF2B5EF4-FFF2-40B4-BE49-F238E27FC236}">
                <a16:creationId xmlns:a16="http://schemas.microsoft.com/office/drawing/2014/main" id="{6C3C32DC-3C5F-429C-8E6F-E887A0EE6410}"/>
              </a:ext>
            </a:extLst>
          </p:cNvPr>
          <p:cNvSpPr/>
          <p:nvPr/>
        </p:nvSpPr>
        <p:spPr>
          <a:xfrm>
            <a:off x="519150" y="1933575"/>
            <a:ext cx="619200" cy="5727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FR3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8" name="Google Shape;151;p21">
            <a:extLst>
              <a:ext uri="{FF2B5EF4-FFF2-40B4-BE49-F238E27FC236}">
                <a16:creationId xmlns:a16="http://schemas.microsoft.com/office/drawing/2014/main" id="{72C666C4-A1FE-490A-98BE-005E871D9A77}"/>
              </a:ext>
            </a:extLst>
          </p:cNvPr>
          <p:cNvSpPr/>
          <p:nvPr/>
        </p:nvSpPr>
        <p:spPr>
          <a:xfrm>
            <a:off x="1138350" y="1933575"/>
            <a:ext cx="2547900" cy="5727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Alerts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" name="Google Shape;152;p21">
            <a:extLst>
              <a:ext uri="{FF2B5EF4-FFF2-40B4-BE49-F238E27FC236}">
                <a16:creationId xmlns:a16="http://schemas.microsoft.com/office/drawing/2014/main" id="{19081E48-E39E-4256-8CC3-CA9E8E47E684}"/>
              </a:ext>
            </a:extLst>
          </p:cNvPr>
          <p:cNvSpPr/>
          <p:nvPr/>
        </p:nvSpPr>
        <p:spPr>
          <a:xfrm>
            <a:off x="519150" y="2554638"/>
            <a:ext cx="81057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Continue operation after sanitization and </a:t>
            </a:r>
            <a:endParaRPr sz="1600" dirty="0"/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bagging process performed by customer</a:t>
            </a:r>
            <a:endParaRPr sz="1600" dirty="0"/>
          </a:p>
        </p:txBody>
      </p:sp>
      <p:sp>
        <p:nvSpPr>
          <p:cNvPr id="40" name="Google Shape;153;p21">
            <a:extLst>
              <a:ext uri="{FF2B5EF4-FFF2-40B4-BE49-F238E27FC236}">
                <a16:creationId xmlns:a16="http://schemas.microsoft.com/office/drawing/2014/main" id="{4D75127E-9868-4B01-8C9C-A2F12ABA7C8F}"/>
              </a:ext>
            </a:extLst>
          </p:cNvPr>
          <p:cNvSpPr/>
          <p:nvPr/>
        </p:nvSpPr>
        <p:spPr>
          <a:xfrm>
            <a:off x="519150" y="2554638"/>
            <a:ext cx="619200" cy="5727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FR4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1" name="Google Shape;154;p21">
            <a:extLst>
              <a:ext uri="{FF2B5EF4-FFF2-40B4-BE49-F238E27FC236}">
                <a16:creationId xmlns:a16="http://schemas.microsoft.com/office/drawing/2014/main" id="{BB423C37-4481-4623-A5FB-49EC1DDDDD93}"/>
              </a:ext>
            </a:extLst>
          </p:cNvPr>
          <p:cNvSpPr/>
          <p:nvPr/>
        </p:nvSpPr>
        <p:spPr>
          <a:xfrm>
            <a:off x="1138350" y="2554638"/>
            <a:ext cx="2547900" cy="5727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Sustainability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2" name="Google Shape;155;p21">
            <a:extLst>
              <a:ext uri="{FF2B5EF4-FFF2-40B4-BE49-F238E27FC236}">
                <a16:creationId xmlns:a16="http://schemas.microsoft.com/office/drawing/2014/main" id="{069EA787-169F-4099-9E55-DFE5EB0EA881}"/>
              </a:ext>
            </a:extLst>
          </p:cNvPr>
          <p:cNvSpPr/>
          <p:nvPr/>
        </p:nvSpPr>
        <p:spPr>
          <a:xfrm>
            <a:off x="519150" y="3175075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Transmit and receive data wirelessly</a:t>
            </a:r>
            <a:endParaRPr sz="1600" dirty="0"/>
          </a:p>
        </p:txBody>
      </p:sp>
      <p:sp>
        <p:nvSpPr>
          <p:cNvPr id="43" name="Google Shape;156;p21">
            <a:extLst>
              <a:ext uri="{FF2B5EF4-FFF2-40B4-BE49-F238E27FC236}">
                <a16:creationId xmlns:a16="http://schemas.microsoft.com/office/drawing/2014/main" id="{7A3DA6BF-AD23-4125-B68B-497CBAD8C6CA}"/>
              </a:ext>
            </a:extLst>
          </p:cNvPr>
          <p:cNvSpPr/>
          <p:nvPr/>
        </p:nvSpPr>
        <p:spPr>
          <a:xfrm>
            <a:off x="519150" y="3175075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FR5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4" name="Google Shape;157;p21">
            <a:extLst>
              <a:ext uri="{FF2B5EF4-FFF2-40B4-BE49-F238E27FC236}">
                <a16:creationId xmlns:a16="http://schemas.microsoft.com/office/drawing/2014/main" id="{BE102A2F-846E-45CE-B51D-CC71BBCD0FFF}"/>
              </a:ext>
            </a:extLst>
          </p:cNvPr>
          <p:cNvSpPr/>
          <p:nvPr/>
        </p:nvSpPr>
        <p:spPr>
          <a:xfrm>
            <a:off x="1138350" y="3175075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Wireless Capability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5" name="Google Shape;158;p21">
            <a:extLst>
              <a:ext uri="{FF2B5EF4-FFF2-40B4-BE49-F238E27FC236}">
                <a16:creationId xmlns:a16="http://schemas.microsoft.com/office/drawing/2014/main" id="{BAF61F21-2C70-4A54-8101-DEE5EC01E5A6}"/>
              </a:ext>
            </a:extLst>
          </p:cNvPr>
          <p:cNvSpPr/>
          <p:nvPr/>
        </p:nvSpPr>
        <p:spPr>
          <a:xfrm>
            <a:off x="519150" y="3660850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Be battery-powered</a:t>
            </a:r>
            <a:endParaRPr sz="1600" dirty="0"/>
          </a:p>
        </p:txBody>
      </p:sp>
      <p:sp>
        <p:nvSpPr>
          <p:cNvPr id="46" name="Google Shape;159;p21">
            <a:extLst>
              <a:ext uri="{FF2B5EF4-FFF2-40B4-BE49-F238E27FC236}">
                <a16:creationId xmlns:a16="http://schemas.microsoft.com/office/drawing/2014/main" id="{A00ABFC8-5AA8-4A0C-A168-5FB07DB20042}"/>
              </a:ext>
            </a:extLst>
          </p:cNvPr>
          <p:cNvSpPr/>
          <p:nvPr/>
        </p:nvSpPr>
        <p:spPr>
          <a:xfrm>
            <a:off x="519150" y="3660850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FR6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7" name="Google Shape;160;p21">
            <a:extLst>
              <a:ext uri="{FF2B5EF4-FFF2-40B4-BE49-F238E27FC236}">
                <a16:creationId xmlns:a16="http://schemas.microsoft.com/office/drawing/2014/main" id="{16C05DA3-F447-4DE4-B088-0AD18B03F4ED}"/>
              </a:ext>
            </a:extLst>
          </p:cNvPr>
          <p:cNvSpPr/>
          <p:nvPr/>
        </p:nvSpPr>
        <p:spPr>
          <a:xfrm>
            <a:off x="1138350" y="3660850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Operations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8" name="Google Shape;161;p21">
            <a:extLst>
              <a:ext uri="{FF2B5EF4-FFF2-40B4-BE49-F238E27FC236}">
                <a16:creationId xmlns:a16="http://schemas.microsoft.com/office/drawing/2014/main" id="{94FBC996-84F1-442D-BDE4-F137624385F4}"/>
              </a:ext>
            </a:extLst>
          </p:cNvPr>
          <p:cNvSpPr/>
          <p:nvPr/>
        </p:nvSpPr>
        <p:spPr>
          <a:xfrm>
            <a:off x="519150" y="4146625"/>
            <a:ext cx="81057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        Receive data with a timestamp</a:t>
            </a:r>
            <a:endParaRPr sz="1600" dirty="0"/>
          </a:p>
        </p:txBody>
      </p:sp>
      <p:sp>
        <p:nvSpPr>
          <p:cNvPr id="49" name="Google Shape;162;p21">
            <a:extLst>
              <a:ext uri="{FF2B5EF4-FFF2-40B4-BE49-F238E27FC236}">
                <a16:creationId xmlns:a16="http://schemas.microsoft.com/office/drawing/2014/main" id="{60CFB427-F007-41A3-A650-B032FAF78C8E}"/>
              </a:ext>
            </a:extLst>
          </p:cNvPr>
          <p:cNvSpPr/>
          <p:nvPr/>
        </p:nvSpPr>
        <p:spPr>
          <a:xfrm>
            <a:off x="519150" y="4146625"/>
            <a:ext cx="619200" cy="43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FR7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0" name="Google Shape;163;p21">
            <a:extLst>
              <a:ext uri="{FF2B5EF4-FFF2-40B4-BE49-F238E27FC236}">
                <a16:creationId xmlns:a16="http://schemas.microsoft.com/office/drawing/2014/main" id="{4306FE7F-BFAB-4AAD-85B6-5395E1D8320B}"/>
              </a:ext>
            </a:extLst>
          </p:cNvPr>
          <p:cNvSpPr/>
          <p:nvPr/>
        </p:nvSpPr>
        <p:spPr>
          <a:xfrm>
            <a:off x="1138350" y="4146625"/>
            <a:ext cx="2547900" cy="437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Tracking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1" name="Google Shape;165;p21">
            <a:extLst>
              <a:ext uri="{FF2B5EF4-FFF2-40B4-BE49-F238E27FC236}">
                <a16:creationId xmlns:a16="http://schemas.microsoft.com/office/drawing/2014/main" id="{41199081-6BB8-46C3-A424-69495D972DC8}"/>
              </a:ext>
            </a:extLst>
          </p:cNvPr>
          <p:cNvSpPr/>
          <p:nvPr/>
        </p:nvSpPr>
        <p:spPr>
          <a:xfrm>
            <a:off x="516450" y="962025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66;p21">
            <a:extLst>
              <a:ext uri="{FF2B5EF4-FFF2-40B4-BE49-F238E27FC236}">
                <a16:creationId xmlns:a16="http://schemas.microsoft.com/office/drawing/2014/main" id="{3A49CED2-34FB-4F5E-A8C6-C3B5EE758CE8}"/>
              </a:ext>
            </a:extLst>
          </p:cNvPr>
          <p:cNvSpPr/>
          <p:nvPr/>
        </p:nvSpPr>
        <p:spPr>
          <a:xfrm>
            <a:off x="516450" y="1447800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67;p21">
            <a:extLst>
              <a:ext uri="{FF2B5EF4-FFF2-40B4-BE49-F238E27FC236}">
                <a16:creationId xmlns:a16="http://schemas.microsoft.com/office/drawing/2014/main" id="{6D0C6FFC-96ED-45E6-810A-349994581364}"/>
              </a:ext>
            </a:extLst>
          </p:cNvPr>
          <p:cNvSpPr/>
          <p:nvPr/>
        </p:nvSpPr>
        <p:spPr>
          <a:xfrm>
            <a:off x="516450" y="3175388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68;p21">
            <a:extLst>
              <a:ext uri="{FF2B5EF4-FFF2-40B4-BE49-F238E27FC236}">
                <a16:creationId xmlns:a16="http://schemas.microsoft.com/office/drawing/2014/main" id="{0714CE31-39E8-42CC-A9D3-B1CEA02E5963}"/>
              </a:ext>
            </a:extLst>
          </p:cNvPr>
          <p:cNvSpPr/>
          <p:nvPr/>
        </p:nvSpPr>
        <p:spPr>
          <a:xfrm>
            <a:off x="516450" y="3660838"/>
            <a:ext cx="8111100" cy="43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4087</Words>
  <Application>Microsoft Office PowerPoint</Application>
  <PresentationFormat>On-screen Show (16:9)</PresentationFormat>
  <Paragraphs>686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Didact Gothic</vt:lpstr>
      <vt:lpstr>Arial</vt:lpstr>
      <vt:lpstr>Simple Light</vt:lpstr>
      <vt:lpstr>SBMS Stored Battery Monitoring System  Preliminary Design Review October 18th, 2021 ASEN 4018-012 Team 6  Customer: EnerSys ABSL  Presenters: Richard Folsom, Ben Gavin, Joseph Harrell, Jamie Henault, Shreeyash Nadella, Nathan Zhao  Additional Team Members: Ian Adler, Devin Geegan, Evan Meany</vt:lpstr>
      <vt:lpstr>Presentation Outline</vt:lpstr>
      <vt:lpstr>Project Description</vt:lpstr>
      <vt:lpstr>Project Motivation</vt:lpstr>
      <vt:lpstr>Project Objectives</vt:lpstr>
      <vt:lpstr>Concept of Operations (CONOPS)</vt:lpstr>
      <vt:lpstr>Functional Block Diagram (FBD)</vt:lpstr>
      <vt:lpstr>System Critical Project Elements</vt:lpstr>
      <vt:lpstr>System Functional Requirements</vt:lpstr>
      <vt:lpstr>Baseline Design (Storage) </vt:lpstr>
      <vt:lpstr>Baseline Design (Monitoring System) </vt:lpstr>
      <vt:lpstr>Feasibility:  Communication Signal &amp; Processor</vt:lpstr>
      <vt:lpstr>Communication: Reasoning &amp; Approach</vt:lpstr>
      <vt:lpstr>BLE Signal Strength Experiment</vt:lpstr>
      <vt:lpstr>Candidate Processors</vt:lpstr>
      <vt:lpstr>Main Takeaways</vt:lpstr>
      <vt:lpstr>Feasibility:  External Power Source</vt:lpstr>
      <vt:lpstr>Design Requirements: External Power Source</vt:lpstr>
      <vt:lpstr>Estimated Required Battery Capacity</vt:lpstr>
      <vt:lpstr>Power Draw Simulation</vt:lpstr>
      <vt:lpstr>Feasibility: External Power Source </vt:lpstr>
      <vt:lpstr>Feasibility:  Voltage Sensor</vt:lpstr>
      <vt:lpstr>Voltage Sensor: Reasoning &amp; Approach</vt:lpstr>
      <vt:lpstr>Possible Sensors</vt:lpstr>
      <vt:lpstr>Measured Voltage Accuracy for Adafruit</vt:lpstr>
      <vt:lpstr>Measured Voltage Accuracy for Adafruit Continued</vt:lpstr>
      <vt:lpstr>Measured Voltage Accuracy for Adafruit Continued</vt:lpstr>
      <vt:lpstr>Main Takeaways</vt:lpstr>
      <vt:lpstr>Feasibility:  Temperature Sensor</vt:lpstr>
      <vt:lpstr>Temperature Sensor Reasoning &amp; Approach</vt:lpstr>
      <vt:lpstr>Possible Temperature Sensors</vt:lpstr>
      <vt:lpstr>Main Takeaways</vt:lpstr>
      <vt:lpstr>Feasibility:  Financial</vt:lpstr>
      <vt:lpstr>Budget Estimates for Financial Feasibility</vt:lpstr>
      <vt:lpstr>Status Summary &amp;  Remaining Work</vt:lpstr>
      <vt:lpstr>Status Summary</vt:lpstr>
      <vt:lpstr>Remaining Work</vt:lpstr>
      <vt:lpstr>Acknowledgements</vt:lpstr>
      <vt:lpstr>Thank You! Questions?</vt:lpstr>
      <vt:lpstr>References</vt:lpstr>
      <vt:lpstr>References Continued</vt:lpstr>
      <vt:lpstr>Backup Slides</vt:lpstr>
      <vt:lpstr>Requirements</vt:lpstr>
      <vt:lpstr>Requirements Continued</vt:lpstr>
      <vt:lpstr>Requirements Continued</vt:lpstr>
      <vt:lpstr>Requirements Continued</vt:lpstr>
      <vt:lpstr>Communication Signal Trade Study</vt:lpstr>
      <vt:lpstr>Processor Trade Study</vt:lpstr>
      <vt:lpstr>Power Source Trade Study</vt:lpstr>
      <vt:lpstr>Voltage Sensor Trade Study</vt:lpstr>
      <vt:lpstr>Temperature Sensor Trade Study</vt:lpstr>
      <vt:lpstr>Noise Avoidance</vt:lpstr>
      <vt:lpstr>nRF5340[14]</vt:lpstr>
      <vt:lpstr>nRF52840[15]</vt:lpstr>
      <vt:lpstr>nRF52805[16]</vt:lpstr>
      <vt:lpstr>Additional Power Draw Simulations</vt:lpstr>
      <vt:lpstr>Current Draw Derivation</vt:lpstr>
      <vt:lpstr>Detailed Current Estimates</vt:lpstr>
      <vt:lpstr>Adafruit[1],[11] </vt:lpstr>
      <vt:lpstr>DFRobot[2]</vt:lpstr>
      <vt:lpstr>Team Design - Resistors[3],[4]</vt:lpstr>
      <vt:lpstr>Team Design - Buffer[5]</vt:lpstr>
      <vt:lpstr>Voltage Divider Transfer Function and Power Calculations</vt:lpstr>
      <vt:lpstr>Accuracy Calculations with Added Voltage Divider</vt:lpstr>
      <vt:lpstr>Measured Voltage Accuracy for DFRobot</vt:lpstr>
      <vt:lpstr>Measured Voltage Accuracy for Team Designed Voltage Sensor </vt:lpstr>
      <vt:lpstr>Texas Instruments TMP117[12]</vt:lpstr>
      <vt:lpstr>Smartec SMT172[13]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SBMS Stored Battery Monitoring System  Preliminary Design Review October 18th, 2021 ASEN 4018-012 Team 6  Customer: EnerSys ABSL  Presenters: Richard Folsom, Ben Gavin, Joseph Harrell, Jamie Henault, Shreeyash Nadella, Nathan Zhao  Additional Team Members: Ian Adler, Devin Geegan, Evan Meany</dc:title>
  <dc:creator>Jamie Henault</dc:creator>
  <cp:lastModifiedBy>Jamie Marie Henault</cp:lastModifiedBy>
  <cp:revision>3</cp:revision>
  <dcterms:modified xsi:type="dcterms:W3CDTF">2021-10-11T14:13:57Z</dcterms:modified>
</cp:coreProperties>
</file>