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3.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4.xml" ContentType="application/vnd.openxmlformats-officedocument.presentationml.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comment5.xml" ContentType="application/vnd.openxmlformats-officedocument.presentationml.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omments/comment6.xml" ContentType="application/vnd.openxmlformats-officedocument.presentationml.comments+xml"/>
  <Override PartName="/ppt/notesSlides/notesSlide83.xml" ContentType="application/vnd.openxmlformats-officedocument.presentationml.notesSlide+xml"/>
  <Override PartName="/ppt/comments/comment7.xml" ContentType="application/vnd.openxmlformats-officedocument.presentationml.comment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omments/comment8.xml" ContentType="application/vnd.openxmlformats-officedocument.presentationml.comment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06" r:id="rId85"/>
    <p:sldId id="307"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Lst>
  <p:sldSz cx="9144000" cy="5143500" type="screen16x9"/>
  <p:notesSz cx="6858000" cy="9144000"/>
  <p:embeddedFontLst>
    <p:embeddedFont>
      <p:font typeface="Impact" panose="020B0806030902050204" pitchFamily="34" charset="0"/>
      <p:regular r:id="rId125"/>
    </p:embeddedFont>
    <p:embeddedFont>
      <p:font typeface="Lato" panose="020B0604020202020204" charset="0"/>
      <p:regular r:id="rId126"/>
      <p:bold r:id="rId127"/>
      <p:italic r:id="rId128"/>
      <p:boldItalic r:id="rId129"/>
    </p:embeddedFont>
    <p:embeddedFont>
      <p:font typeface="Merriweather" panose="020B0604020202020204" charset="0"/>
      <p:regular r:id="rId130"/>
      <p:bold r:id="rId131"/>
      <p:italic r:id="rId132"/>
      <p:boldItalic r:id="rId133"/>
    </p:embeddedFont>
    <p:embeddedFont>
      <p:font typeface="Montserrat" panose="020B0604020202020204" charset="0"/>
      <p:regular r:id="rId134"/>
      <p:bold r:id="rId135"/>
      <p:italic r:id="rId136"/>
      <p:boldItalic r:id="rId137"/>
    </p:embeddedFont>
    <p:embeddedFont>
      <p:font typeface="Proxima Nova" panose="020B0604020202020204" charset="0"/>
      <p:regular r:id="rId138"/>
      <p:bold r:id="rId139"/>
      <p:italic r:id="rId140"/>
      <p:boldItalic r:id="rId141"/>
    </p:embeddedFont>
    <p:embeddedFont>
      <p:font typeface="Raleway" panose="020B0604020202020204" charset="0"/>
      <p:regular r:id="rId142"/>
      <p:bold r:id="rId143"/>
      <p:italic r:id="rId144"/>
      <p:boldItalic r:id="rId1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iden Wilson" initials="" lastIdx="1" clrIdx="0"/>
  <p:cmAuthor id="1" name="Sarah Foley" initials="" lastIdx="9" clrIdx="1"/>
  <p:cmAuthor id="2" name="Dean Widhalm" initials=""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D97320-429A-4E4F-A19D-930F16038E4D}">
  <a:tblStyle styleId="{E5D97320-429A-4E4F-A19D-930F16038E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4.fntdata"/><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0.fntdata"/><Relationship Id="rId139" Type="http://schemas.openxmlformats.org/officeDocument/2006/relationships/font" Target="fonts/font15.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6.fntdata"/><Relationship Id="rId14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6.fntdata"/><Relationship Id="rId135" Type="http://schemas.openxmlformats.org/officeDocument/2006/relationships/font" Target="fonts/font1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1.fntdata"/><Relationship Id="rId141" Type="http://schemas.openxmlformats.org/officeDocument/2006/relationships/font" Target="fonts/font17.fntdata"/><Relationship Id="rId14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2.fntdata"/><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9.fntdata"/><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9.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20.fntdata"/><Relationship Id="rId90" Type="http://schemas.openxmlformats.org/officeDocument/2006/relationships/slide" Target="slides/slide89.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18T18:45:04.111" idx="1">
    <p:pos x="6000" y="0"/>
    <p:text>change wording of operator doffs GVS OFF subject</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0-11-22T18:36:24.356" idx="1">
    <p:pos x="6000" y="0"/>
    <p:text>I figure it reminds the PAB of what I'm talking about since they only see the circuit diagram. What do you think?</p:text>
  </p:cm>
  <p:cm authorId="1" dt="2020-11-22T18:51:29.727" idx="1">
    <p:pos x="6000" y="0"/>
    <p:text>what does left figure add?</p:text>
  </p:cm>
  <p:cm authorId="1" dt="2020-11-22T18:51:29.727" idx="2">
    <p:pos x="6000" y="0"/>
    <p:text>I think that makes sense, I also really like what you did on the previous slide was highlighting the paths as well, that could also be cool here</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0-11-22T00:45:14.068" idx="3">
    <p:pos x="6000" y="0"/>
    <p:text>Hey Jason, I took out the bullet points about the actuator modules (didn't know if it was an anthro consideration? and the first bullet point cause I felt it was also not an anthro consideration.</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20-11-22T05:04:12.863" idx="2">
    <p:pos x="6000" y="0"/>
    <p:text>Lara is a NERD BOOOO</p:text>
  </p:cm>
  <p:cm authorId="1" dt="2020-11-22T18:08:29.553" idx="4">
    <p:pos x="6000" y="0"/>
    <p:text>I believe Lara said this slide was hard to read/ doesn't add much but I could be wrong</p:text>
  </p:cm>
  <p:cm authorId="1" dt="2020-11-22T18:08:29.553" idx="5">
    <p:pos x="6000" y="0"/>
    <p:text>*upvotes*</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20-11-22T19:10:19.367" idx="6">
    <p:pos x="6000" y="0"/>
    <p:text>this slide is awesome and pretty</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20-11-21T00:13:59.807" idx="7">
    <p:pos x="6000" y="0"/>
    <p:text>Not sure what ~necessary~ info this slide gives me</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20-11-22T18:34:41.244" idx="8">
    <p:pos x="6000" y="0"/>
    <p:text>my blind ass also finds these figures difficult to read</p:text>
  </p:cm>
  <p:cm authorId="2" dt="2020-11-22T18:34:41.244" idx="3">
    <p:pos x="6000" y="0"/>
    <p:text>ya, moved to backups</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20-11-22T00:14:31.799" idx="9">
    <p:pos x="6000" y="0"/>
    <p:text>Not sure if this figure is readable in the time we have to present this slide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&lt;3 &lt;3 &lt;3</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acf1b0ba9b_1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acf1b0ba9b_1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gac46b9ac4d_12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1" name="Google Shape;2031;gac46b9ac4d_1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2"/>
        <p:cNvGrpSpPr/>
        <p:nvPr/>
      </p:nvGrpSpPr>
      <p:grpSpPr>
        <a:xfrm>
          <a:off x="0" y="0"/>
          <a:ext cx="0" cy="0"/>
          <a:chOff x="0" y="0"/>
          <a:chExt cx="0" cy="0"/>
        </a:xfrm>
      </p:grpSpPr>
      <p:sp>
        <p:nvSpPr>
          <p:cNvPr id="2053" name="Google Shape;2053;gab4c743c5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4" name="Google Shape;2054;gab4c743c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gab0b05b815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5" name="Google Shape;2075;gab0b05b815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ab4c743c55_0_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2" name="Google Shape;2102;gab4c743c55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ab4c743c55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0" name="Google Shape;2110;gab4c743c55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ab4c743c55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ab4c743c55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ab4c743c55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6" name="Google Shape;2126;gab4c743c55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gab4c743c55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5" name="Google Shape;2135;gab4c743c55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ab4c743c55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ab4c743c55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ac46b9ac4d_15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ac46b9ac4d_15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Each driver is equipped with current limiters as well as individual fault pins which will disable the entire system if an error is detected.  Motor drivers will be able to function in forward and reverse directions.  They will also be able to hold and maintain their position depending on the current phase input that is commanded by the microcontroller.  Through the microcontroller, the TCS system will be grounded and also will have direct communication with the microcontroller, thus satisfying design requirement 2.2 which requires the TCS to be grounded and it also satisfies design requirement 3.1 because we are able to maintain direct communication with the CPS through the microcontroller.</a:t>
            </a:r>
            <a:endParaRPr/>
          </a:p>
          <a:p>
            <a:pPr marL="0" lvl="0" indent="0" algn="l" rtl="0">
              <a:spcBef>
                <a:spcPts val="0"/>
              </a:spcBef>
              <a:spcAft>
                <a:spcPts val="0"/>
              </a:spcAft>
              <a:buNone/>
            </a:pPr>
            <a:r>
              <a:rPr lang="en"/>
              <a:t>Nreset, Active Low disables H bridge</a:t>
            </a:r>
            <a:endParaRPr/>
          </a:p>
          <a:p>
            <a:pPr marL="0" lvl="0" indent="0" algn="l" rtl="0">
              <a:spcBef>
                <a:spcPts val="0"/>
              </a:spcBef>
              <a:spcAft>
                <a:spcPts val="0"/>
              </a:spcAft>
              <a:buNone/>
            </a:pPr>
            <a:r>
              <a:rPr lang="en"/>
              <a:t>Nsleep, Logic high</a:t>
            </a:r>
            <a:endParaRPr/>
          </a:p>
          <a:p>
            <a:pPr marL="0" lvl="0" indent="0" algn="l" rtl="0">
              <a:spcBef>
                <a:spcPts val="0"/>
              </a:spcBef>
              <a:spcAft>
                <a:spcPts val="0"/>
              </a:spcAft>
              <a:buNone/>
            </a:pPr>
            <a:r>
              <a:rPr lang="en"/>
              <a:t>NFault- diagnose each actuator directly</a:t>
            </a:r>
            <a:endParaRPr/>
          </a:p>
          <a:p>
            <a:pPr marL="0" lvl="0" indent="0" algn="l" rtl="0">
              <a:spcBef>
                <a:spcPts val="0"/>
              </a:spcBef>
              <a:spcAft>
                <a:spcPts val="0"/>
              </a:spcAft>
              <a:buNone/>
            </a:pPr>
            <a:r>
              <a:rPr lang="en" sz="1200" b="1">
                <a:solidFill>
                  <a:srgbClr val="434343"/>
                </a:solidFill>
                <a:latin typeface="Lato"/>
                <a:ea typeface="Lato"/>
                <a:cs typeface="Lato"/>
                <a:sym typeface="Lato"/>
              </a:rPr>
              <a:t>The TCS and test subject shall be electrically grounded Requirement 2.2</a:t>
            </a:r>
            <a:endParaRPr sz="1200" b="1">
              <a:solidFill>
                <a:srgbClr val="434343"/>
              </a:solidFill>
              <a:latin typeface="Lato"/>
              <a:ea typeface="Lato"/>
              <a:cs typeface="Lato"/>
              <a:sym typeface="Lato"/>
            </a:endParaRPr>
          </a:p>
          <a:p>
            <a:pPr marL="0" lvl="0" indent="0" algn="l" rtl="0">
              <a:spcBef>
                <a:spcPts val="1600"/>
              </a:spcBef>
              <a:spcAft>
                <a:spcPts val="0"/>
              </a:spcAft>
              <a:buClr>
                <a:schemeClr val="dk1"/>
              </a:buClr>
              <a:buSzPts val="1100"/>
              <a:buFont typeface="Arial"/>
              <a:buNone/>
            </a:pPr>
            <a:r>
              <a:rPr lang="en" sz="1200" b="1">
                <a:solidFill>
                  <a:srgbClr val="434343"/>
                </a:solidFill>
                <a:latin typeface="Lato"/>
                <a:ea typeface="Lato"/>
                <a:cs typeface="Lato"/>
                <a:sym typeface="Lato"/>
              </a:rPr>
              <a:t>The TCS shall be provided with a method of communication to the Central Processing System (CPS) 3.1</a:t>
            </a:r>
            <a:endParaRPr sz="1200" b="1">
              <a:solidFill>
                <a:srgbClr val="434343"/>
              </a:solidFill>
              <a:latin typeface="Lato"/>
              <a:ea typeface="Lato"/>
              <a:cs typeface="Lato"/>
              <a:sym typeface="Lato"/>
            </a:endParaRPr>
          </a:p>
          <a:p>
            <a:pPr marL="0" lvl="0" indent="0" algn="l" rtl="0">
              <a:spcBef>
                <a:spcPts val="16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cf1b0ba9b_1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cf1b0ba9b_1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ab4c743c55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ab4c743c55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ac46b9ac4d_12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ac46b9ac4d_1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434343"/>
                </a:solidFill>
                <a:latin typeface="Lato"/>
                <a:ea typeface="Lato"/>
                <a:cs typeface="Lato"/>
                <a:sym typeface="Lato"/>
              </a:rPr>
              <a:t>3.3 The CPS shall coordinate the hardware response such that the time delay from the joystick signal commanded by the test subject to the TCS and GVS cueing is within 200ms</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ac46b9ac4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ac46b9ac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acc782c9a9_8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acc782c9a9_8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acc782c9a9_8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4" name="Google Shape;2234;gacc782c9a9_8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acc782c9a9_8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acc782c9a9_8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ab04ffca95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ab04ffca9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7"/>
        <p:cNvGrpSpPr/>
        <p:nvPr/>
      </p:nvGrpSpPr>
      <p:grpSpPr>
        <a:xfrm>
          <a:off x="0" y="0"/>
          <a:ext cx="0" cy="0"/>
          <a:chOff x="0" y="0"/>
          <a:chExt cx="0" cy="0"/>
        </a:xfrm>
      </p:grpSpPr>
      <p:sp>
        <p:nvSpPr>
          <p:cNvPr id="2298" name="Google Shape;2298;gab0b05b815_8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9" name="Google Shape;2299;gab0b05b815_8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gab04ffca95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7" name="Google Shape;2317;gab04ffca9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ac46b9ac4d_5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ac46b9ac4d_5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f1b0ba9b_1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f1b0ba9b_1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Google Shape;2354;gac9c0148cb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5" name="Google Shape;2355;gac9c0148cb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a2c0b648ce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a2c0b648c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Focus on Final report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a2c0b648c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1" name="Google Shape;2391;ga2c0b648c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ab0b05b815_8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ab0b05b815_8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ab0b05b815_8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ab0b05b815_8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ac46b9ac4d_15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ac46b9ac4d_15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Put CAD model here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cf1b0ba9b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cf1b0ba9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ac46b9ac4d_15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ac46b9ac4d_15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a2c0b648ce_5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a2c0b648ce_5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c46b9ac4d_15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ac46b9ac4d_15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ab0b05b815_8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ab0b05b815_8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acf1b0ba9b_4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acf1b0ba9b_4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acf1b0ba9b_4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acf1b0ba9b_4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ac46b9ac4d_15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ac46b9ac4d_15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a2c0b648ce_5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a2c0b648ce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ace8d5170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ace8d5170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c46b9ac4d_15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c46b9ac4d_15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cf1b0ba9b_4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acf1b0ba9b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ace38c477c_3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ace38c477c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c46b9ac4d_15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ac46b9ac4d_15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Put CAD model here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ab4c743c55_0_4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ab4c743c55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a2c0b648ce_3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a2c0b648ce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ac46b9ac4d_15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ac46b9ac4d_15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ac46b9ac4d_15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ac46b9ac4d_15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Put final TCS cad model here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ac46b9ac4d_15_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ac46b9ac4d_15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ac46b9ac4d_15_8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ac46b9ac4d_15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ac46b9ac4d_15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ac46b9ac4d_15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ac46b9ac4d_15_9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ac46b9ac4d_15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Put pressure module cad model here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ace38c477c_3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ace38c477c_3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ac46b9ac4d_15_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ac46b9ac4d_15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Put CAD model here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a2c0b648ce_8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a2c0b648ce_8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ab0b05b815_8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ab0b05b815_8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The CPS will perform safety checks at three separate points </a:t>
            </a:r>
            <a:endParaRPr sz="1400">
              <a:solidFill>
                <a:schemeClr val="dk1"/>
              </a:solidFill>
              <a:latin typeface="Proxima Nova"/>
              <a:ea typeface="Proxima Nova"/>
              <a:cs typeface="Proxima Nova"/>
              <a:sym typeface="Proxima Nova"/>
            </a:endParaRPr>
          </a:p>
          <a:p>
            <a:pPr marL="457200" lvl="0" indent="-317500" algn="l" rtl="0">
              <a:lnSpc>
                <a:spcPct val="115000"/>
              </a:lnSpc>
              <a:spcBef>
                <a:spcPts val="100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The test controller will have the option to terminate the test at any time</a:t>
            </a:r>
            <a:endParaRPr sz="1400">
              <a:solidFill>
                <a:schemeClr val="dk1"/>
              </a:solidFill>
              <a:latin typeface="Proxima Nova"/>
              <a:ea typeface="Proxima Nova"/>
              <a:cs typeface="Proxima Nova"/>
              <a:sym typeface="Proxima Nova"/>
            </a:endParaRPr>
          </a:p>
          <a:p>
            <a:pPr marL="457200" lvl="0" indent="-317500" algn="l" rtl="0">
              <a:lnSpc>
                <a:spcPct val="115000"/>
              </a:lnSpc>
              <a:spcBef>
                <a:spcPts val="100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A visualization of GVS and TCS outputs will be provided to the test controller, along with a warning system when values are approaching the unsafe region</a:t>
            </a:r>
            <a:endParaRPr sz="1400">
              <a:solidFill>
                <a:schemeClr val="dk1"/>
              </a:solidFill>
              <a:latin typeface="Proxima Nova"/>
              <a:ea typeface="Proxima Nova"/>
              <a:cs typeface="Proxima Nova"/>
              <a:sym typeface="Proxima Nova"/>
            </a:endParaRPr>
          </a:p>
          <a:p>
            <a:pPr marL="457200" lvl="0" indent="-317500" algn="l" rtl="0">
              <a:lnSpc>
                <a:spcPct val="115000"/>
              </a:lnSpc>
              <a:spcBef>
                <a:spcPts val="100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Potentially unsafe commands will not be sent to the GVS and TCS by software</a:t>
            </a:r>
            <a:endParaRPr sz="1400">
              <a:solidFill>
                <a:schemeClr val="dk1"/>
              </a:solidFill>
              <a:latin typeface="Proxima Nova"/>
              <a:ea typeface="Proxima Nova"/>
              <a:cs typeface="Proxima Nova"/>
              <a:sym typeface="Proxima Nova"/>
            </a:endParaRPr>
          </a:p>
          <a:p>
            <a:pPr marL="457200" lvl="0" indent="-317500" algn="l" rtl="0">
              <a:lnSpc>
                <a:spcPct val="115000"/>
              </a:lnSpc>
              <a:spcBef>
                <a:spcPts val="100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Outputs from GVS and TCS will be periodically sampled, and unsafe outputs will trigger an automatic test abort</a:t>
            </a:r>
            <a:endParaRPr sz="1400">
              <a:solidFill>
                <a:schemeClr val="dk1"/>
              </a:solidFill>
              <a:latin typeface="Proxima Nova"/>
              <a:ea typeface="Proxima Nova"/>
              <a:cs typeface="Proxima Nova"/>
              <a:sym typeface="Proxima Nova"/>
            </a:endParaRPr>
          </a:p>
          <a:p>
            <a:pPr marL="0" lvl="0" indent="0" algn="l" rtl="0">
              <a:spcBef>
                <a:spcPts val="10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2498cf64c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a2498cf64c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ab0b05b815_8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ab0b05b815_8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CPS is the driving factor for integration of subsystems</a:t>
            </a:r>
            <a:endParaRPr sz="1400">
              <a:solidFill>
                <a:schemeClr val="dk1"/>
              </a:solidFill>
              <a:latin typeface="Proxima Nova"/>
              <a:ea typeface="Proxima Nova"/>
              <a:cs typeface="Proxima Nova"/>
              <a:sym typeface="Proxima Nova"/>
            </a:endParaRPr>
          </a:p>
          <a:p>
            <a:pPr marL="457200" lvl="0" indent="-317500" algn="l" rtl="0">
              <a:lnSpc>
                <a:spcPct val="115000"/>
              </a:lnSpc>
              <a:spcBef>
                <a:spcPts val="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CPS will communicate between GUI, joystick, and microcontrollers using C++ code</a:t>
            </a:r>
            <a:endParaRPr sz="1400">
              <a:solidFill>
                <a:schemeClr val="dk1"/>
              </a:solidFill>
              <a:latin typeface="Proxima Nova"/>
              <a:ea typeface="Proxima Nova"/>
              <a:cs typeface="Proxima Nova"/>
              <a:sym typeface="Proxima Nova"/>
            </a:endParaRPr>
          </a:p>
          <a:p>
            <a:pPr marL="457200" lvl="0" indent="-317500" algn="l" rtl="0">
              <a:lnSpc>
                <a:spcPct val="115000"/>
              </a:lnSpc>
              <a:spcBef>
                <a:spcPts val="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System takes input from GUI (csv) and joystick (position data), converts inputs to values usable by GVS and TCS</a:t>
            </a:r>
            <a:endParaRPr sz="1400">
              <a:solidFill>
                <a:schemeClr val="dk1"/>
              </a:solidFill>
              <a:latin typeface="Proxima Nova"/>
              <a:ea typeface="Proxima Nova"/>
              <a:cs typeface="Proxima Nova"/>
              <a:sym typeface="Proxima Nova"/>
            </a:endParaRPr>
          </a:p>
          <a:p>
            <a:pPr marL="457200" lvl="0" indent="-317500" algn="l" rtl="0">
              <a:lnSpc>
                <a:spcPct val="115000"/>
              </a:lnSpc>
              <a:spcBef>
                <a:spcPts val="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Multithreading can be used to limit lag time, but expectations are that lag will be minimal</a:t>
            </a:r>
            <a:endParaRPr sz="1400">
              <a:solidFill>
                <a:schemeClr val="dk1"/>
              </a:solidFill>
              <a:latin typeface="Proxima Nova"/>
              <a:ea typeface="Proxima Nova"/>
              <a:cs typeface="Proxima Nova"/>
              <a:sym typeface="Proxima Nova"/>
            </a:endParaRPr>
          </a:p>
          <a:p>
            <a:pPr marL="457200" lvl="0" indent="-317500" algn="l" rtl="0">
              <a:lnSpc>
                <a:spcPct val="115000"/>
              </a:lnSpc>
              <a:spcBef>
                <a:spcPts val="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GUI and CPS protype already in development</a:t>
            </a:r>
            <a:endParaRPr sz="1400">
              <a:solidFill>
                <a:schemeClr val="dk1"/>
              </a:solidFill>
              <a:latin typeface="Proxima Nova"/>
              <a:ea typeface="Proxima Nova"/>
              <a:cs typeface="Proxima Nova"/>
              <a:sym typeface="Proxima Nova"/>
            </a:endParaRPr>
          </a:p>
          <a:p>
            <a:pPr marL="457200" lvl="0" indent="-317500" algn="l" rtl="0">
              <a:lnSpc>
                <a:spcPct val="115000"/>
              </a:lnSpc>
              <a:spcBef>
                <a:spcPts val="0"/>
              </a:spcBef>
              <a:spcAft>
                <a:spcPts val="0"/>
              </a:spcAft>
              <a:buClr>
                <a:schemeClr val="dk1"/>
              </a:buClr>
              <a:buSzPts val="1400"/>
              <a:buFont typeface="Proxima Nova"/>
              <a:buChar char="●"/>
            </a:pPr>
            <a:r>
              <a:rPr lang="en" sz="1400">
                <a:solidFill>
                  <a:schemeClr val="dk1"/>
                </a:solidFill>
                <a:latin typeface="Proxima Nova"/>
                <a:ea typeface="Proxima Nova"/>
                <a:cs typeface="Proxima Nova"/>
                <a:sym typeface="Proxima Nova"/>
              </a:rPr>
              <a:t>Communication with GUI made simple through MATLAB .mex files or C++ qt5 library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acf1b0ba9b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acf1b0ba9b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ace38c477c_3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ace38c477c_3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ab0b05b815_8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ab0b05b815_8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acc782c9a9_8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acc782c9a9_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ab66534fe1_4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ab66534fe1_4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ab0b05b815_8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ab0b05b815_8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acc782c9a9_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acc782c9a9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ab0b05b815_8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ab0b05b815_8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ab66534fe1_4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ab66534fe1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ab0b05b815_8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ab0b05b815_8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ac46b9ac4d_15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ac46b9ac4d_15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cf1b0ba9b_4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cf1b0ba9b_4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acf1b0ba9b_4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acf1b0ba9b_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ac46b9ac4d_15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ac46b9ac4d_15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ac46b9ac4d_1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ac46b9ac4d_1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434343"/>
                </a:solidFill>
                <a:latin typeface="Lato"/>
                <a:ea typeface="Lato"/>
                <a:cs typeface="Lato"/>
                <a:sym typeface="Lato"/>
              </a:rPr>
              <a:t>3.3 The CPS shall coordinate the hardware response such that the time delay from the joystick signal commanded by the test subject to the TCS and GVS cueing is within 200ms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ab4c743c5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ab4c743c5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Requirement 2.1 </a:t>
            </a:r>
            <a:r>
              <a:rPr lang="en" sz="1200" b="1">
                <a:solidFill>
                  <a:srgbClr val="434343"/>
                </a:solidFill>
                <a:latin typeface="Lato"/>
                <a:ea typeface="Lato"/>
                <a:cs typeface="Lato"/>
                <a:sym typeface="Lato"/>
              </a:rPr>
              <a:t>The TCS shall provide no more than 25 kPa on the test subject.  Can control the force on the test subject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ac46b9ac4d_14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ac46b9ac4d_1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acf1b0ba9b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acf1b0ba9b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acbe60190e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acbe60190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acbe60190e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acbe60190e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c46b9ac4d_15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c46b9ac4d_15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acbe60190e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acbe60190e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Contingency plan of changing gain values to drive perception of magnitude if test subjects fails magnitude perception tests.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ab0b05b815_8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ab0b05b815_8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ab0b05b81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ab0b05b81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ab0b05b815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ab0b05b815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ab0b05b815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ab0b05b815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Contingency times will be altered to fit Manufacturing Readiness Review, Test Readiness Review, and Final Report. ALso used to keep time available for unforseen circumstances &amp; issues.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acf1b0ba9b_19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acf1b0ba9b_19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Contingency times will be altered to fit Manufacturing Readiness Review, Test Readiness Review, and Final Report. ALso used to keep time available for unforseen circumstances &amp; issues.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cf1b0ba9b_19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acf1b0ba9b_19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Contingency times will be altered to fit Manufacturing Readiness Review, Test Readiness Review, and Final Report. ALso used to keep time available for unforseen circumstances &amp; issues.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acf1b0ba9b_1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9" name="Google Shape;1539;gacf1b0ba9b_1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Contingency times will be altered to fit Manufacturing Readiness Review, Test Readiness Review, and Final Report. ALso used to keep time available for unforseen circumstances &amp; issues.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acf1b0ba9b_1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acf1b0ba9b_1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Contingency times will be altered to fit Manufacturing Readiness Review, Test Readiness Review, and Final Report. ALso used to keep time available for unforseen circumstances &amp; issues.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acf1b0ba9b_1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acf1b0ba9b_1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Contingency times will be altered to fit Manufacturing Readiness Review, Test Readiness Review, and Final Report. ALso used to keep time available for unforseen circumstances &amp; issues.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acf1b0ba9b_11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acf1b0ba9b_1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acf1b0ba9b_1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acf1b0ba9b_1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Contingency times will be altered to fit Manufacturing Readiness Review, Test Readiness Review, and Final Report. ALso used to keep time available for unforseen circumstances &amp; issues.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acf1b0ba9b_1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1" name="Google Shape;1631;gacf1b0ba9b_1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Contingency times will be altered to fit Manufacturing Readiness Review, Test Readiness Review, and Final Report. ALso used to keep time available for unforseen circumstances &amp; issues.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acf1b0ba9b_1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acf1b0ba9b_1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Contingency times will be altered to fit Manufacturing Readiness Review, Test Readiness Review, and Final Report. ALso used to keep time available for unforseen circumstances &amp; issues.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ab0b05b815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7" name="Google Shape;1677;gab0b05b815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 this to a table, include specific tests, primary testing locations, contingency locations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ab0b05b815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ab0b05b815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ab0b05b815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ab0b05b815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ab66534fe1_6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ab66534fe1_6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ab04ffca9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9" name="Google Shape;1729;gab04ffca9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ac46b9ac4d_15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5" name="Google Shape;1735;gac46b9ac4d_15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ac46b9ac4d_15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ac46b9ac4d_15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acf1b0ba9b_5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acf1b0ba9b_5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gac46b9ac4d_15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2" name="Google Shape;1762;gac46b9ac4d_15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ac9c0148cb_8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1" name="Google Shape;1781;gac9c0148cb_8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acbe60190e_5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acbe60190e_5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ac46b9ac4d_15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7" name="Google Shape;1807;gac46b9ac4d_15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ace8d517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ace8d517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acf1b0ba9b_4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acf1b0ba9b_4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ab04ffca9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ab04ffca9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ab04ffca95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ab04ffca9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ab04ffca9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ab04ffca9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ab04ffca9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ab04ffca9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acf1b0ba9b_1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acf1b0ba9b_1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ac46b9ac4d_15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ac46b9ac4d_15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ab66534fe1_6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8" name="Google Shape;1868;gab66534fe1_6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ab66534fe1_6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ab66534fe1_6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gab66534fe1_6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5" name="Google Shape;1905;gab66534fe1_6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ab66534fe1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9" name="Google Shape;1949;gab66534fe1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b66534fe1_6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b66534fe1_6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ac1986b59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2" name="Google Shape;1972;gac1986b5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gac1986b59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6" name="Google Shape;1986;gac1986b59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ab66534fe1_6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ab66534fe1_6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Google Shape;2008;gac46b9ac4d_15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9" name="Google Shape;2009;gac46b9ac4d_15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1"/>
        <p:cNvGrpSpPr/>
        <p:nvPr/>
      </p:nvGrpSpPr>
      <p:grpSpPr>
        <a:xfrm>
          <a:off x="0" y="0"/>
          <a:ext cx="0" cy="0"/>
          <a:chOff x="0" y="0"/>
          <a:chExt cx="0" cy="0"/>
        </a:xfrm>
      </p:grpSpPr>
      <p:grpSp>
        <p:nvGrpSpPr>
          <p:cNvPr id="62" name="Google Shape;62;p11"/>
          <p:cNvGrpSpPr/>
          <p:nvPr/>
        </p:nvGrpSpPr>
        <p:grpSpPr>
          <a:xfrm>
            <a:off x="830392" y="4169130"/>
            <a:ext cx="745763" cy="45826"/>
            <a:chOff x="4580561" y="2589004"/>
            <a:chExt cx="1064464" cy="25200"/>
          </a:xfrm>
        </p:grpSpPr>
        <p:sp>
          <p:nvSpPr>
            <p:cNvPr id="63" name="Google Shape;63;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66" name="Google Shape;66;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67" name="Google Shape;67;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6" name="Google Shape;26;p4"/>
          <p:cNvSpPr txBox="1">
            <a:spLocks noGrp="1"/>
          </p:cNvSpPr>
          <p:nvPr>
            <p:ph type="body" idx="1"/>
          </p:nvPr>
        </p:nvSpPr>
        <p:spPr>
          <a:xfrm>
            <a:off x="727650" y="1285000"/>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7" name="Google Shape;27;p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1" name="Google Shape;31;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2" name="Google Shape;32;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3" name="Google Shape;33;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1" name="Google Shape;41;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2" name="Google Shape;42;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3"/>
        <p:cNvGrpSpPr/>
        <p:nvPr/>
      </p:nvGrpSpPr>
      <p:grpSpPr>
        <a:xfrm>
          <a:off x="0" y="0"/>
          <a:ext cx="0" cy="0"/>
          <a:chOff x="0" y="0"/>
          <a:chExt cx="0" cy="0"/>
        </a:xfrm>
      </p:grpSpPr>
      <p:grpSp>
        <p:nvGrpSpPr>
          <p:cNvPr id="44" name="Google Shape;44;p8"/>
          <p:cNvGrpSpPr/>
          <p:nvPr/>
        </p:nvGrpSpPr>
        <p:grpSpPr>
          <a:xfrm>
            <a:off x="830392" y="4169130"/>
            <a:ext cx="745763" cy="45826"/>
            <a:chOff x="4580561" y="2589004"/>
            <a:chExt cx="1064464" cy="25200"/>
          </a:xfrm>
        </p:grpSpPr>
        <p:sp>
          <p:nvSpPr>
            <p:cNvPr id="45" name="Google Shape;45;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8" name="Google Shape;48;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9"/>
          <p:cNvGrpSpPr/>
          <p:nvPr/>
        </p:nvGrpSpPr>
        <p:grpSpPr>
          <a:xfrm>
            <a:off x="830392" y="1191256"/>
            <a:ext cx="745763" cy="45826"/>
            <a:chOff x="4580561" y="2589004"/>
            <a:chExt cx="1064464" cy="25200"/>
          </a:xfrm>
        </p:grpSpPr>
        <p:sp>
          <p:nvSpPr>
            <p:cNvPr id="52" name="Google Shape;52;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5" name="Google Shape;55;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56" name="Google Shape;56;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7" name="Google Shape;57;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60" name="Google Shape;60;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comments" Target="../comments/commen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11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16.jpg"/></Relationships>
</file>

<file path=ppt/slides/_rels/slide1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comments" Target="../comments/commen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hyperlink" Target="https://msis.jsc.nasa.gov/sections/section03.htm#_3.2_GENERAL_ANTHROPOMETRIC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multisite.eos.ncsu.edu/www-ergocenter-ncsu-edu/wp-content/uploads/sites/18/2016/06/Anthropometric-Detailed-Data-Tables.pdf"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comments" Target="../comments/comment5.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amroll.com/friction-frequency-factors.html"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slide" Target="slide113.xml"/><Relationship Id="rId3" Type="http://schemas.openxmlformats.org/officeDocument/2006/relationships/slide" Target="slide79.xml"/><Relationship Id="rId7" Type="http://schemas.openxmlformats.org/officeDocument/2006/relationships/slide" Target="slide112.xml"/><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slide" Target="slide99.xml"/><Relationship Id="rId5" Type="http://schemas.openxmlformats.org/officeDocument/2006/relationships/slide" Target="slide90.xml"/><Relationship Id="rId4" Type="http://schemas.openxmlformats.org/officeDocument/2006/relationships/slide" Target="slide86.xml"/><Relationship Id="rId9" Type="http://schemas.openxmlformats.org/officeDocument/2006/relationships/slide" Target="slide116.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comments" Target="../comments/comment7.xml"/><Relationship Id="rId5" Type="http://schemas.openxmlformats.org/officeDocument/2006/relationships/image" Target="../media/image77.pn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85.xml.rels><?xml version="1.0" encoding="UTF-8" standalone="yes"?>
<Relationships xmlns="http://schemas.openxmlformats.org/package/2006/relationships"><Relationship Id="rId3" Type="http://schemas.openxmlformats.org/officeDocument/2006/relationships/hyperlink" Target="http://drive.google.com/file/d/1gVmWPfyg8mMNsD3Y39ZG11l-tLhzl7Hq/view"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79.png"/></Relationships>
</file>

<file path=ppt/slides/_rels/slide8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96.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gif"/><Relationship Id="rId4" Type="http://schemas.openxmlformats.org/officeDocument/2006/relationships/image" Target="../media/image92.gif"/></Relationships>
</file>

<file path=ppt/slides/_rels/slide97.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98.gif"/><Relationship Id="rId5" Type="http://schemas.openxmlformats.org/officeDocument/2006/relationships/image" Target="../media/image97.png"/><Relationship Id="rId4" Type="http://schemas.openxmlformats.org/officeDocument/2006/relationships/image" Target="../media/image96.gif"/></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800"/>
              <a:t>CHAIR </a:t>
            </a:r>
            <a:endParaRPr sz="5800"/>
          </a:p>
          <a:p>
            <a:pPr marL="0" lvl="0" indent="0" algn="l" rtl="0">
              <a:spcBef>
                <a:spcPts val="0"/>
              </a:spcBef>
              <a:spcAft>
                <a:spcPts val="0"/>
              </a:spcAft>
              <a:buNone/>
            </a:pPr>
            <a:endParaRPr sz="4900"/>
          </a:p>
        </p:txBody>
      </p:sp>
      <p:sp>
        <p:nvSpPr>
          <p:cNvPr id="75" name="Google Shape;75;p13"/>
          <p:cNvSpPr txBox="1">
            <a:spLocks noGrp="1"/>
          </p:cNvSpPr>
          <p:nvPr>
            <p:ph type="subTitle" idx="4294967295"/>
          </p:nvPr>
        </p:nvSpPr>
        <p:spPr>
          <a:xfrm>
            <a:off x="727950" y="4004450"/>
            <a:ext cx="7688100" cy="9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EFEFEF"/>
                </a:solidFill>
                <a:latin typeface="Proxima Nova"/>
                <a:ea typeface="Proxima Nova"/>
                <a:cs typeface="Proxima Nova"/>
                <a:sym typeface="Proxima Nova"/>
              </a:rPr>
              <a:t>Cueing via Haptics And Inner-ear Responses</a:t>
            </a:r>
            <a:endParaRPr sz="1800" b="1">
              <a:solidFill>
                <a:srgbClr val="EFEFEF"/>
              </a:solidFill>
              <a:latin typeface="Proxima Nova"/>
              <a:ea typeface="Proxima Nova"/>
              <a:cs typeface="Proxima Nova"/>
              <a:sym typeface="Proxima Nova"/>
            </a:endParaRPr>
          </a:p>
          <a:p>
            <a:pPr marL="0" lvl="0" indent="0" algn="ctr" rtl="0">
              <a:spcBef>
                <a:spcPts val="1600"/>
              </a:spcBef>
              <a:spcAft>
                <a:spcPts val="1600"/>
              </a:spcAft>
              <a:buNone/>
            </a:pPr>
            <a:r>
              <a:rPr lang="en" sz="1600" b="1">
                <a:solidFill>
                  <a:srgbClr val="EFEFEF"/>
                </a:solidFill>
                <a:latin typeface="Proxima Nova"/>
                <a:ea typeface="Proxima Nova"/>
                <a:cs typeface="Proxima Nova"/>
                <a:sym typeface="Proxima Nova"/>
              </a:rPr>
              <a:t>Wednesday, November 25 2020</a:t>
            </a:r>
            <a:endParaRPr sz="1600" b="1">
              <a:solidFill>
                <a:srgbClr val="EFEFEF"/>
              </a:solidFill>
              <a:latin typeface="Proxima Nova"/>
              <a:ea typeface="Proxima Nova"/>
              <a:cs typeface="Proxima Nova"/>
              <a:sym typeface="Proxima Nova"/>
            </a:endParaRPr>
          </a:p>
        </p:txBody>
      </p:sp>
      <p:pic>
        <p:nvPicPr>
          <p:cNvPr id="76" name="Google Shape;76;p13"/>
          <p:cNvPicPr preferRelativeResize="0"/>
          <p:nvPr/>
        </p:nvPicPr>
        <p:blipFill>
          <a:blip r:embed="rId3">
            <a:alphaModFix/>
          </a:blip>
          <a:stretch>
            <a:fillRect/>
          </a:stretch>
        </p:blipFill>
        <p:spPr>
          <a:xfrm>
            <a:off x="2978700" y="827550"/>
            <a:ext cx="2977575" cy="2977575"/>
          </a:xfrm>
          <a:prstGeom prst="rect">
            <a:avLst/>
          </a:prstGeom>
          <a:noFill/>
          <a:ln>
            <a:noFill/>
          </a:ln>
        </p:spPr>
      </p:pic>
      <p:sp>
        <p:nvSpPr>
          <p:cNvPr id="77" name="Google Shape;77;p13"/>
          <p:cNvSpPr txBox="1"/>
          <p:nvPr/>
        </p:nvSpPr>
        <p:spPr>
          <a:xfrm>
            <a:off x="2303250" y="138925"/>
            <a:ext cx="4356000" cy="48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200" b="1">
                <a:solidFill>
                  <a:srgbClr val="EFEFEF"/>
                </a:solidFill>
                <a:latin typeface="Proxima Nova"/>
                <a:ea typeface="Proxima Nova"/>
                <a:cs typeface="Proxima Nova"/>
                <a:sym typeface="Proxima Nova"/>
              </a:rPr>
              <a:t>Critical Design Review</a:t>
            </a:r>
            <a:endParaRPr sz="1800">
              <a:latin typeface="Lato"/>
              <a:ea typeface="Lato"/>
              <a:cs typeface="Lato"/>
              <a:sym typeface="Lato"/>
            </a:endParaRPr>
          </a:p>
        </p:txBody>
      </p:sp>
      <p:pic>
        <p:nvPicPr>
          <p:cNvPr id="78" name="Google Shape;78;p13"/>
          <p:cNvPicPr preferRelativeResize="0"/>
          <p:nvPr/>
        </p:nvPicPr>
        <p:blipFill>
          <a:blip r:embed="rId4">
            <a:alphaModFix/>
          </a:blip>
          <a:stretch>
            <a:fillRect/>
          </a:stretch>
        </p:blipFill>
        <p:spPr>
          <a:xfrm rot="432457">
            <a:off x="3917375" y="1322450"/>
            <a:ext cx="1469400" cy="2179001"/>
          </a:xfrm>
          <a:prstGeom prst="rect">
            <a:avLst/>
          </a:prstGeom>
          <a:noFill/>
          <a:ln>
            <a:noFill/>
          </a:ln>
        </p:spPr>
      </p:pic>
      <p:sp>
        <p:nvSpPr>
          <p:cNvPr id="79" name="Google Shape;79;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80" name="Google Shape;80;p13"/>
          <p:cNvSpPr txBox="1"/>
          <p:nvPr/>
        </p:nvSpPr>
        <p:spPr>
          <a:xfrm>
            <a:off x="164250" y="4749850"/>
            <a:ext cx="1817100" cy="21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ato"/>
                <a:ea typeface="Lato"/>
                <a:cs typeface="Lato"/>
                <a:sym typeface="Lato"/>
              </a:rPr>
              <a:t>** Torin not included </a:t>
            </a:r>
            <a:endParaRPr>
              <a:solidFill>
                <a:srgbClr val="FFFFFF"/>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1000"/>
                                        <p:tgtEl>
                                          <p:spTgt spid="7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 calcmode="lin" valueType="num">
                                      <p:cBhvr additive="base">
                                        <p:cTn id="10" dur="1000"/>
                                        <p:tgtEl>
                                          <p:spTgt spid="8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2"/>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Block Diagram</a:t>
            </a:r>
            <a:endParaRPr/>
          </a:p>
        </p:txBody>
      </p:sp>
      <p:sp>
        <p:nvSpPr>
          <p:cNvPr id="235" name="Google Shape;235;p2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236" name="Google Shape;236;p22"/>
          <p:cNvPicPr preferRelativeResize="0"/>
          <p:nvPr/>
        </p:nvPicPr>
        <p:blipFill rotWithShape="1">
          <a:blip r:embed="rId3">
            <a:alphaModFix/>
          </a:blip>
          <a:srcRect l="9"/>
          <a:stretch/>
        </p:blipFill>
        <p:spPr>
          <a:xfrm>
            <a:off x="-12" y="477325"/>
            <a:ext cx="8951369" cy="4188849"/>
          </a:xfrm>
          <a:prstGeom prst="rect">
            <a:avLst/>
          </a:prstGeom>
          <a:noFill/>
          <a:ln>
            <a:noFill/>
          </a:ln>
        </p:spPr>
      </p:pic>
      <p:sp>
        <p:nvSpPr>
          <p:cNvPr id="237" name="Google Shape;237;p22"/>
          <p:cNvSpPr txBox="1"/>
          <p:nvPr/>
        </p:nvSpPr>
        <p:spPr>
          <a:xfrm>
            <a:off x="80175" y="3635050"/>
            <a:ext cx="2622000" cy="9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Max pressure = 3.63 psi</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amperage  = 4 mA </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lag = 200 ms</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incongruence = 100 ms</a:t>
            </a:r>
            <a:endParaRPr>
              <a:latin typeface="Lato"/>
              <a:ea typeface="Lato"/>
              <a:cs typeface="Lato"/>
              <a:sym typeface="Lato"/>
            </a:endParaRPr>
          </a:p>
        </p:txBody>
      </p:sp>
      <p:grpSp>
        <p:nvGrpSpPr>
          <p:cNvPr id="238" name="Google Shape;238;p22"/>
          <p:cNvGrpSpPr/>
          <p:nvPr/>
        </p:nvGrpSpPr>
        <p:grpSpPr>
          <a:xfrm>
            <a:off x="29950" y="4629553"/>
            <a:ext cx="9084100" cy="447253"/>
            <a:chOff x="29950" y="4629553"/>
            <a:chExt cx="9084100" cy="447253"/>
          </a:xfrm>
        </p:grpSpPr>
        <p:sp>
          <p:nvSpPr>
            <p:cNvPr id="239" name="Google Shape;239;p22"/>
            <p:cNvSpPr/>
            <p:nvPr/>
          </p:nvSpPr>
          <p:spPr>
            <a:xfrm>
              <a:off x="29950" y="4715100"/>
              <a:ext cx="2196000" cy="352200"/>
            </a:xfrm>
            <a:prstGeom prst="homePlate">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2"/>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2"/>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2"/>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2"/>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2"/>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45" name="Google Shape;245;p22"/>
            <p:cNvSpPr txBox="1"/>
            <p:nvPr/>
          </p:nvSpPr>
          <p:spPr>
            <a:xfrm>
              <a:off x="2273350" y="4703500"/>
              <a:ext cx="13002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46" name="Google Shape;246;p22"/>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47" name="Google Shape;247;p22"/>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48" name="Google Shape;248;p22"/>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sp>
        <p:nvSpPr>
          <p:cNvPr id="2033" name="Google Shape;2033;p112"/>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Electronics Circuit Model</a:t>
            </a:r>
            <a:endParaRPr/>
          </a:p>
        </p:txBody>
      </p:sp>
      <p:pic>
        <p:nvPicPr>
          <p:cNvPr id="2034" name="Google Shape;2034;p112"/>
          <p:cNvPicPr preferRelativeResize="0"/>
          <p:nvPr/>
        </p:nvPicPr>
        <p:blipFill rotWithShape="1">
          <a:blip r:embed="rId3">
            <a:alphaModFix/>
          </a:blip>
          <a:srcRect l="9999" t="8362" b="14273"/>
          <a:stretch/>
        </p:blipFill>
        <p:spPr>
          <a:xfrm>
            <a:off x="325450" y="953576"/>
            <a:ext cx="4577799" cy="3081375"/>
          </a:xfrm>
          <a:prstGeom prst="rect">
            <a:avLst/>
          </a:prstGeom>
          <a:noFill/>
          <a:ln>
            <a:noFill/>
          </a:ln>
        </p:spPr>
      </p:pic>
      <p:sp>
        <p:nvSpPr>
          <p:cNvPr id="2035" name="Google Shape;2035;p112"/>
          <p:cNvSpPr txBox="1"/>
          <p:nvPr/>
        </p:nvSpPr>
        <p:spPr>
          <a:xfrm>
            <a:off x="5122275" y="841925"/>
            <a:ext cx="3940800" cy="3990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Circuit model ensures that the actuators will respond as expected within the designed time-delay margin</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Simulates various PWM signals to control the motor in forward and reverse directions</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Different duty cycles of the PWM signal will control current output which will regulate the force output of the actuator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Notes: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Internal inductance and resistance of motor are currently unknown.  System will be further tuned upon testing.</a:t>
            </a:r>
            <a:endParaRPr>
              <a:latin typeface="Lato"/>
              <a:ea typeface="Lato"/>
              <a:cs typeface="Lato"/>
              <a:sym typeface="Lato"/>
            </a:endParaRPr>
          </a:p>
        </p:txBody>
      </p:sp>
      <p:grpSp>
        <p:nvGrpSpPr>
          <p:cNvPr id="2036" name="Google Shape;2036;p112"/>
          <p:cNvGrpSpPr/>
          <p:nvPr/>
        </p:nvGrpSpPr>
        <p:grpSpPr>
          <a:xfrm>
            <a:off x="29950" y="4629553"/>
            <a:ext cx="9084100" cy="447253"/>
            <a:chOff x="29950" y="4629553"/>
            <a:chExt cx="9084100" cy="447253"/>
          </a:xfrm>
        </p:grpSpPr>
        <p:sp>
          <p:nvSpPr>
            <p:cNvPr id="2037" name="Google Shape;2037;p112"/>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12"/>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12"/>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12"/>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12"/>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12"/>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043" name="Google Shape;2043;p112"/>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044" name="Google Shape;2044;p112"/>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045" name="Google Shape;2045;p112"/>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046" name="Google Shape;2046;p112"/>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047" name="Google Shape;2047;p11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100</a:t>
            </a:fld>
            <a:endParaRPr/>
          </a:p>
        </p:txBody>
      </p:sp>
      <p:sp>
        <p:nvSpPr>
          <p:cNvPr id="2048" name="Google Shape;2048;p112"/>
          <p:cNvSpPr/>
          <p:nvPr/>
        </p:nvSpPr>
        <p:spPr>
          <a:xfrm>
            <a:off x="7728025" y="74425"/>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12"/>
          <p:cNvSpPr/>
          <p:nvPr/>
        </p:nvSpPr>
        <p:spPr>
          <a:xfrm rot="-2700000">
            <a:off x="7850142" y="100816"/>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12"/>
          <p:cNvSpPr txBox="1"/>
          <p:nvPr/>
        </p:nvSpPr>
        <p:spPr>
          <a:xfrm>
            <a:off x="7791425" y="220675"/>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DR3.1</a:t>
            </a:r>
            <a:endParaRPr sz="1900">
              <a:latin typeface="Impact"/>
              <a:ea typeface="Impact"/>
              <a:cs typeface="Impact"/>
              <a:sym typeface="Impact"/>
            </a:endParaRPr>
          </a:p>
        </p:txBody>
      </p:sp>
      <p:sp>
        <p:nvSpPr>
          <p:cNvPr id="2051" name="Google Shape;2051;p112"/>
          <p:cNvSpPr txBox="1"/>
          <p:nvPr/>
        </p:nvSpPr>
        <p:spPr>
          <a:xfrm>
            <a:off x="7751125" y="664225"/>
            <a:ext cx="9690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CPS Comm</a:t>
            </a:r>
            <a:endParaRPr sz="1000" b="1">
              <a:latin typeface="Lato"/>
              <a:ea typeface="Lato"/>
              <a:cs typeface="Lato"/>
              <a:sym typeface="Lato"/>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pic>
        <p:nvPicPr>
          <p:cNvPr id="2056" name="Google Shape;2056;p113"/>
          <p:cNvPicPr preferRelativeResize="0"/>
          <p:nvPr/>
        </p:nvPicPr>
        <p:blipFill>
          <a:blip r:embed="rId3">
            <a:alphaModFix/>
          </a:blip>
          <a:stretch>
            <a:fillRect/>
          </a:stretch>
        </p:blipFill>
        <p:spPr>
          <a:xfrm>
            <a:off x="297225" y="720050"/>
            <a:ext cx="5590501" cy="2301475"/>
          </a:xfrm>
          <a:prstGeom prst="rect">
            <a:avLst/>
          </a:prstGeom>
          <a:noFill/>
          <a:ln>
            <a:noFill/>
          </a:ln>
        </p:spPr>
      </p:pic>
      <p:sp>
        <p:nvSpPr>
          <p:cNvPr id="2057" name="Google Shape;2057;p113"/>
          <p:cNvSpPr txBox="1"/>
          <p:nvPr/>
        </p:nvSpPr>
        <p:spPr>
          <a:xfrm>
            <a:off x="5630450" y="885450"/>
            <a:ext cx="2920800" cy="175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Apply nested control loops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Inner loop tracks current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Outer loop tracks Force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Saturate current and voltage</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0 A&lt; I</a:t>
            </a:r>
            <a:r>
              <a:rPr lang="en" baseline="-25000">
                <a:latin typeface="Lato"/>
                <a:ea typeface="Lato"/>
                <a:cs typeface="Lato"/>
                <a:sym typeface="Lato"/>
              </a:rPr>
              <a:t>out</a:t>
            </a:r>
            <a:r>
              <a:rPr lang="en">
                <a:latin typeface="Lato"/>
                <a:ea typeface="Lato"/>
                <a:cs typeface="Lato"/>
                <a:sym typeface="Lato"/>
              </a:rPr>
              <a:t> &lt;  2.6 A</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0 V &lt; V</a:t>
            </a:r>
            <a:r>
              <a:rPr lang="en" baseline="-25000">
                <a:latin typeface="Lato"/>
                <a:ea typeface="Lato"/>
                <a:cs typeface="Lato"/>
                <a:sym typeface="Lato"/>
              </a:rPr>
              <a:t>out</a:t>
            </a:r>
            <a:r>
              <a:rPr lang="en">
                <a:latin typeface="Lato"/>
                <a:ea typeface="Lato"/>
                <a:cs typeface="Lato"/>
                <a:sym typeface="Lato"/>
              </a:rPr>
              <a:t> &lt; 12 V</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2058" name="Google Shape;2058;p113"/>
          <p:cNvSpPr txBox="1"/>
          <p:nvPr/>
        </p:nvSpPr>
        <p:spPr>
          <a:xfrm>
            <a:off x="5630450" y="2670275"/>
            <a:ext cx="3238500" cy="114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Notes: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L and R of DC motor in actuators are currently unknown</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Placeholders used in model</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Gains will be re-tuned once measurements performed</a:t>
            </a:r>
            <a:endParaRPr>
              <a:latin typeface="Lato"/>
              <a:ea typeface="Lato"/>
              <a:cs typeface="Lato"/>
              <a:sym typeface="Lato"/>
            </a:endParaRPr>
          </a:p>
          <a:p>
            <a:pPr marL="91440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i="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059" name="Google Shape;2059;p113"/>
          <p:cNvPicPr preferRelativeResize="0"/>
          <p:nvPr/>
        </p:nvPicPr>
        <p:blipFill>
          <a:blip r:embed="rId4">
            <a:alphaModFix/>
          </a:blip>
          <a:stretch>
            <a:fillRect/>
          </a:stretch>
        </p:blipFill>
        <p:spPr>
          <a:xfrm>
            <a:off x="297225" y="2762150"/>
            <a:ext cx="5281629" cy="1616400"/>
          </a:xfrm>
          <a:prstGeom prst="rect">
            <a:avLst/>
          </a:prstGeom>
          <a:noFill/>
          <a:ln>
            <a:noFill/>
          </a:ln>
        </p:spPr>
      </p:pic>
      <p:sp>
        <p:nvSpPr>
          <p:cNvPr id="2060" name="Google Shape;2060;p113"/>
          <p:cNvSpPr txBox="1">
            <a:spLocks noGrp="1"/>
          </p:cNvSpPr>
          <p:nvPr>
            <p:ph type="title"/>
          </p:nvPr>
        </p:nvSpPr>
        <p:spPr>
          <a:xfrm>
            <a:off x="227375" y="-367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DC Motor Controller Simulink Model</a:t>
            </a:r>
            <a:endParaRPr/>
          </a:p>
        </p:txBody>
      </p:sp>
      <p:grpSp>
        <p:nvGrpSpPr>
          <p:cNvPr id="2061" name="Google Shape;2061;p113"/>
          <p:cNvGrpSpPr/>
          <p:nvPr/>
        </p:nvGrpSpPr>
        <p:grpSpPr>
          <a:xfrm>
            <a:off x="29950" y="4629553"/>
            <a:ext cx="9084100" cy="447253"/>
            <a:chOff x="29950" y="4629553"/>
            <a:chExt cx="9084100" cy="447253"/>
          </a:xfrm>
        </p:grpSpPr>
        <p:sp>
          <p:nvSpPr>
            <p:cNvPr id="2062" name="Google Shape;2062;p113"/>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13"/>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13"/>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13"/>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13"/>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13"/>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068" name="Google Shape;2068;p113"/>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069" name="Google Shape;2069;p113"/>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070" name="Google Shape;2070;p113"/>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071" name="Google Shape;2071;p113"/>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072" name="Google Shape;2072;p113"/>
          <p:cNvSpPr txBox="1">
            <a:spLocks noGrp="1"/>
          </p:cNvSpPr>
          <p:nvPr>
            <p:ph type="sldNum" idx="12"/>
          </p:nvPr>
        </p:nvSpPr>
        <p:spPr>
          <a:xfrm>
            <a:off x="8551252" y="340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114"/>
          <p:cNvSpPr txBox="1">
            <a:spLocks noGrp="1"/>
          </p:cNvSpPr>
          <p:nvPr>
            <p:ph type="title"/>
          </p:nvPr>
        </p:nvSpPr>
        <p:spPr>
          <a:xfrm>
            <a:off x="239425" y="-36750"/>
            <a:ext cx="7688400" cy="45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DC Motor Controls Derivation</a:t>
            </a:r>
            <a:endParaRPr/>
          </a:p>
        </p:txBody>
      </p:sp>
      <p:pic>
        <p:nvPicPr>
          <p:cNvPr id="2078" name="Google Shape;2078;p114"/>
          <p:cNvPicPr preferRelativeResize="0"/>
          <p:nvPr/>
        </p:nvPicPr>
        <p:blipFill>
          <a:blip r:embed="rId3">
            <a:alphaModFix/>
          </a:blip>
          <a:stretch>
            <a:fillRect/>
          </a:stretch>
        </p:blipFill>
        <p:spPr>
          <a:xfrm>
            <a:off x="816075" y="469100"/>
            <a:ext cx="7645801" cy="3898125"/>
          </a:xfrm>
          <a:prstGeom prst="rect">
            <a:avLst/>
          </a:prstGeom>
          <a:noFill/>
          <a:ln>
            <a:noFill/>
          </a:ln>
        </p:spPr>
      </p:pic>
      <p:sp>
        <p:nvSpPr>
          <p:cNvPr id="2079" name="Google Shape;2079;p114"/>
          <p:cNvSpPr/>
          <p:nvPr/>
        </p:nvSpPr>
        <p:spPr>
          <a:xfrm>
            <a:off x="56625" y="4414850"/>
            <a:ext cx="2196000" cy="644700"/>
          </a:xfrm>
          <a:prstGeom prst="homePlate">
            <a:avLst>
              <a:gd name="adj" fmla="val 50000"/>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14"/>
          <p:cNvSpPr/>
          <p:nvPr/>
        </p:nvSpPr>
        <p:spPr>
          <a:xfrm>
            <a:off x="1922925" y="4414850"/>
            <a:ext cx="1997700" cy="6447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14"/>
          <p:cNvSpPr/>
          <p:nvPr/>
        </p:nvSpPr>
        <p:spPr>
          <a:xfrm>
            <a:off x="3600200" y="4414850"/>
            <a:ext cx="1935900" cy="6447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14"/>
          <p:cNvSpPr/>
          <p:nvPr/>
        </p:nvSpPr>
        <p:spPr>
          <a:xfrm>
            <a:off x="5213425" y="4414850"/>
            <a:ext cx="2062500" cy="6447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14"/>
          <p:cNvSpPr/>
          <p:nvPr/>
        </p:nvSpPr>
        <p:spPr>
          <a:xfrm>
            <a:off x="6944725" y="4414850"/>
            <a:ext cx="2196000" cy="644700"/>
          </a:xfrm>
          <a:prstGeom prst="chevron">
            <a:avLst>
              <a:gd name="adj" fmla="val 5000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14"/>
          <p:cNvSpPr txBox="1"/>
          <p:nvPr/>
        </p:nvSpPr>
        <p:spPr>
          <a:xfrm>
            <a:off x="254475" y="455415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erriweather"/>
                <a:ea typeface="Merriweather"/>
                <a:cs typeface="Merriweather"/>
                <a:sym typeface="Merriweather"/>
              </a:rPr>
              <a:t>Design Solution</a:t>
            </a:r>
            <a:endParaRPr b="1">
              <a:latin typeface="Merriweather"/>
              <a:ea typeface="Merriweather"/>
              <a:cs typeface="Merriweather"/>
              <a:sym typeface="Merriweather"/>
            </a:endParaRPr>
          </a:p>
        </p:txBody>
      </p:sp>
      <p:sp>
        <p:nvSpPr>
          <p:cNvPr id="2085" name="Google Shape;2085;p114"/>
          <p:cNvSpPr txBox="1"/>
          <p:nvPr/>
        </p:nvSpPr>
        <p:spPr>
          <a:xfrm>
            <a:off x="2273475" y="4441600"/>
            <a:ext cx="154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erriweather"/>
                <a:ea typeface="Merriweather"/>
                <a:cs typeface="Merriweather"/>
                <a:sym typeface="Merriweather"/>
              </a:rPr>
              <a:t>Requirements </a:t>
            </a:r>
            <a:endParaRPr b="1">
              <a:latin typeface="Merriweather"/>
              <a:ea typeface="Merriweather"/>
              <a:cs typeface="Merriweather"/>
              <a:sym typeface="Merriweather"/>
            </a:endParaRPr>
          </a:p>
          <a:p>
            <a:pPr marL="0" lvl="0" indent="0" algn="l" rtl="0">
              <a:spcBef>
                <a:spcPts val="0"/>
              </a:spcBef>
              <a:spcAft>
                <a:spcPts val="0"/>
              </a:spcAft>
              <a:buNone/>
            </a:pPr>
            <a:r>
              <a:rPr lang="en" b="1">
                <a:latin typeface="Merriweather"/>
                <a:ea typeface="Merriweather"/>
                <a:cs typeface="Merriweather"/>
                <a:sym typeface="Merriweather"/>
              </a:rPr>
              <a:t>Satisfaction</a:t>
            </a:r>
            <a:endParaRPr b="1">
              <a:latin typeface="Merriweather"/>
              <a:ea typeface="Merriweather"/>
              <a:cs typeface="Merriweather"/>
              <a:sym typeface="Merriweather"/>
            </a:endParaRPr>
          </a:p>
        </p:txBody>
      </p:sp>
      <p:sp>
        <p:nvSpPr>
          <p:cNvPr id="2086" name="Google Shape;2086;p114"/>
          <p:cNvSpPr txBox="1"/>
          <p:nvPr/>
        </p:nvSpPr>
        <p:spPr>
          <a:xfrm>
            <a:off x="3994750" y="456110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erriweather"/>
                <a:ea typeface="Merriweather"/>
                <a:cs typeface="Merriweather"/>
                <a:sym typeface="Merriweather"/>
              </a:rPr>
              <a:t>Risk Analysis</a:t>
            </a:r>
            <a:endParaRPr b="1">
              <a:latin typeface="Merriweather"/>
              <a:ea typeface="Merriweather"/>
              <a:cs typeface="Merriweather"/>
              <a:sym typeface="Merriweather"/>
            </a:endParaRPr>
          </a:p>
        </p:txBody>
      </p:sp>
      <p:sp>
        <p:nvSpPr>
          <p:cNvPr id="2087" name="Google Shape;2087;p114"/>
          <p:cNvSpPr txBox="1"/>
          <p:nvPr/>
        </p:nvSpPr>
        <p:spPr>
          <a:xfrm>
            <a:off x="5517875" y="444160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erriweather"/>
                <a:ea typeface="Merriweather"/>
                <a:cs typeface="Merriweather"/>
                <a:sym typeface="Merriweather"/>
              </a:rPr>
              <a:t>Verification &amp; Validation</a:t>
            </a:r>
            <a:endParaRPr b="1">
              <a:latin typeface="Merriweather"/>
              <a:ea typeface="Merriweather"/>
              <a:cs typeface="Merriweather"/>
              <a:sym typeface="Merriweather"/>
            </a:endParaRPr>
          </a:p>
        </p:txBody>
      </p:sp>
      <p:sp>
        <p:nvSpPr>
          <p:cNvPr id="2088" name="Google Shape;2088;p114"/>
          <p:cNvSpPr txBox="1"/>
          <p:nvPr/>
        </p:nvSpPr>
        <p:spPr>
          <a:xfrm>
            <a:off x="7275913" y="4508850"/>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erriweather"/>
                <a:ea typeface="Merriweather"/>
                <a:cs typeface="Merriweather"/>
                <a:sym typeface="Merriweather"/>
              </a:rPr>
              <a:t>Project Planning</a:t>
            </a:r>
            <a:endParaRPr b="1">
              <a:latin typeface="Merriweather"/>
              <a:ea typeface="Merriweather"/>
              <a:cs typeface="Merriweather"/>
              <a:sym typeface="Merriweather"/>
            </a:endParaRPr>
          </a:p>
        </p:txBody>
      </p:sp>
      <p:sp>
        <p:nvSpPr>
          <p:cNvPr id="2089" name="Google Shape;2089;p114"/>
          <p:cNvSpPr/>
          <p:nvPr/>
        </p:nvSpPr>
        <p:spPr>
          <a:xfrm>
            <a:off x="56625" y="4414850"/>
            <a:ext cx="2196000" cy="644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14"/>
          <p:cNvSpPr/>
          <p:nvPr/>
        </p:nvSpPr>
        <p:spPr>
          <a:xfrm>
            <a:off x="1922925" y="4414850"/>
            <a:ext cx="1997700" cy="644700"/>
          </a:xfrm>
          <a:prstGeom prst="chevron">
            <a:avLst>
              <a:gd name="adj" fmla="val 50000"/>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14"/>
          <p:cNvSpPr/>
          <p:nvPr/>
        </p:nvSpPr>
        <p:spPr>
          <a:xfrm>
            <a:off x="3600200" y="4414850"/>
            <a:ext cx="19359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14"/>
          <p:cNvSpPr/>
          <p:nvPr/>
        </p:nvSpPr>
        <p:spPr>
          <a:xfrm>
            <a:off x="5213425" y="4414850"/>
            <a:ext cx="20625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14"/>
          <p:cNvSpPr/>
          <p:nvPr/>
        </p:nvSpPr>
        <p:spPr>
          <a:xfrm>
            <a:off x="6944725" y="4414850"/>
            <a:ext cx="21960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14"/>
          <p:cNvSpPr txBox="1"/>
          <p:nvPr/>
        </p:nvSpPr>
        <p:spPr>
          <a:xfrm>
            <a:off x="254475" y="455415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erriweather"/>
                <a:ea typeface="Merriweather"/>
                <a:cs typeface="Merriweather"/>
                <a:sym typeface="Merriweather"/>
              </a:rPr>
              <a:t>Design Solution</a:t>
            </a:r>
            <a:endParaRPr b="1">
              <a:latin typeface="Merriweather"/>
              <a:ea typeface="Merriweather"/>
              <a:cs typeface="Merriweather"/>
              <a:sym typeface="Merriweather"/>
            </a:endParaRPr>
          </a:p>
        </p:txBody>
      </p:sp>
      <p:sp>
        <p:nvSpPr>
          <p:cNvPr id="2095" name="Google Shape;2095;p114"/>
          <p:cNvSpPr txBox="1"/>
          <p:nvPr/>
        </p:nvSpPr>
        <p:spPr>
          <a:xfrm>
            <a:off x="2273475" y="4441600"/>
            <a:ext cx="1605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erriweather"/>
                <a:ea typeface="Merriweather"/>
                <a:cs typeface="Merriweather"/>
                <a:sym typeface="Merriweather"/>
              </a:rPr>
              <a:t>Requirements </a:t>
            </a:r>
            <a:endParaRPr b="1">
              <a:latin typeface="Merriweather"/>
              <a:ea typeface="Merriweather"/>
              <a:cs typeface="Merriweather"/>
              <a:sym typeface="Merriweather"/>
            </a:endParaRPr>
          </a:p>
          <a:p>
            <a:pPr marL="0" lvl="0" indent="0" algn="l" rtl="0">
              <a:spcBef>
                <a:spcPts val="0"/>
              </a:spcBef>
              <a:spcAft>
                <a:spcPts val="0"/>
              </a:spcAft>
              <a:buNone/>
            </a:pPr>
            <a:r>
              <a:rPr lang="en" b="1">
                <a:latin typeface="Merriweather"/>
                <a:ea typeface="Merriweather"/>
                <a:cs typeface="Merriweather"/>
                <a:sym typeface="Merriweather"/>
              </a:rPr>
              <a:t>Satisfaction</a:t>
            </a:r>
            <a:endParaRPr b="1">
              <a:latin typeface="Merriweather"/>
              <a:ea typeface="Merriweather"/>
              <a:cs typeface="Merriweather"/>
              <a:sym typeface="Merriweather"/>
            </a:endParaRPr>
          </a:p>
        </p:txBody>
      </p:sp>
      <p:sp>
        <p:nvSpPr>
          <p:cNvPr id="2096" name="Google Shape;2096;p114"/>
          <p:cNvSpPr txBox="1"/>
          <p:nvPr/>
        </p:nvSpPr>
        <p:spPr>
          <a:xfrm>
            <a:off x="3994750" y="456110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erriweather"/>
                <a:ea typeface="Merriweather"/>
                <a:cs typeface="Merriweather"/>
                <a:sym typeface="Merriweather"/>
              </a:rPr>
              <a:t>Risk Analysis</a:t>
            </a:r>
            <a:endParaRPr b="1">
              <a:latin typeface="Merriweather"/>
              <a:ea typeface="Merriweather"/>
              <a:cs typeface="Merriweather"/>
              <a:sym typeface="Merriweather"/>
            </a:endParaRPr>
          </a:p>
        </p:txBody>
      </p:sp>
      <p:sp>
        <p:nvSpPr>
          <p:cNvPr id="2097" name="Google Shape;2097;p114"/>
          <p:cNvSpPr txBox="1"/>
          <p:nvPr/>
        </p:nvSpPr>
        <p:spPr>
          <a:xfrm>
            <a:off x="5517875" y="444160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erriweather"/>
                <a:ea typeface="Merriweather"/>
                <a:cs typeface="Merriweather"/>
                <a:sym typeface="Merriweather"/>
              </a:rPr>
              <a:t>Verification &amp; Validation</a:t>
            </a:r>
            <a:endParaRPr b="1">
              <a:latin typeface="Merriweather"/>
              <a:ea typeface="Merriweather"/>
              <a:cs typeface="Merriweather"/>
              <a:sym typeface="Merriweather"/>
            </a:endParaRPr>
          </a:p>
        </p:txBody>
      </p:sp>
      <p:sp>
        <p:nvSpPr>
          <p:cNvPr id="2098" name="Google Shape;2098;p114"/>
          <p:cNvSpPr txBox="1"/>
          <p:nvPr/>
        </p:nvSpPr>
        <p:spPr>
          <a:xfrm>
            <a:off x="7275913" y="4508850"/>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erriweather"/>
                <a:ea typeface="Merriweather"/>
                <a:cs typeface="Merriweather"/>
                <a:sym typeface="Merriweather"/>
              </a:rPr>
              <a:t>Project Planning</a:t>
            </a:r>
            <a:endParaRPr b="1">
              <a:latin typeface="Merriweather"/>
              <a:ea typeface="Merriweather"/>
              <a:cs typeface="Merriweather"/>
              <a:sym typeface="Merriweather"/>
            </a:endParaRPr>
          </a:p>
        </p:txBody>
      </p:sp>
      <p:sp>
        <p:nvSpPr>
          <p:cNvPr id="2099" name="Google Shape;2099;p1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sp>
        <p:nvSpPr>
          <p:cNvPr id="2104" name="Google Shape;2104;p115"/>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IC Selection/Schematics - Arduino Mega 2560</a:t>
            </a:r>
            <a:endParaRPr/>
          </a:p>
        </p:txBody>
      </p:sp>
      <p:sp>
        <p:nvSpPr>
          <p:cNvPr id="2105" name="Google Shape;2105;p115"/>
          <p:cNvSpPr txBox="1"/>
          <p:nvPr/>
        </p:nvSpPr>
        <p:spPr>
          <a:xfrm>
            <a:off x="3853375" y="667300"/>
            <a:ext cx="5094000" cy="4132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a:latin typeface="Lato"/>
                <a:ea typeface="Lato"/>
                <a:cs typeface="Lato"/>
                <a:sym typeface="Lato"/>
              </a:rPr>
              <a:t>IC Specifications:</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15 ADC Pins for reading signals</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16 Analog inputs and 52 Digital I/O</a:t>
            </a:r>
            <a:endParaRPr>
              <a:latin typeface="Lato"/>
              <a:ea typeface="Lato"/>
              <a:cs typeface="Lato"/>
              <a:sym typeface="Lato"/>
            </a:endParaRPr>
          </a:p>
          <a:p>
            <a:pPr marL="914400" lvl="1" indent="-317500" algn="l" rtl="0">
              <a:lnSpc>
                <a:spcPct val="200000"/>
              </a:lnSpc>
              <a:spcBef>
                <a:spcPts val="0"/>
              </a:spcBef>
              <a:spcAft>
                <a:spcPts val="0"/>
              </a:spcAft>
              <a:buSzPts val="1400"/>
              <a:buFont typeface="Lato"/>
              <a:buChar char="○"/>
            </a:pPr>
            <a:r>
              <a:rPr lang="en">
                <a:latin typeface="Lato"/>
                <a:ea typeface="Lato"/>
                <a:cs typeface="Lato"/>
                <a:sym typeface="Lato"/>
              </a:rPr>
              <a:t>Need 12 Analog In and 51 digital IO</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1024 bin analog read abilities</a:t>
            </a:r>
            <a:endParaRPr>
              <a:latin typeface="Lato"/>
              <a:ea typeface="Lato"/>
              <a:cs typeface="Lato"/>
              <a:sym typeface="Lato"/>
            </a:endParaRPr>
          </a:p>
          <a:p>
            <a:pPr marL="914400" lvl="1" indent="-317500" algn="l" rtl="0">
              <a:lnSpc>
                <a:spcPct val="200000"/>
              </a:lnSpc>
              <a:spcBef>
                <a:spcPts val="0"/>
              </a:spcBef>
              <a:spcAft>
                <a:spcPts val="0"/>
              </a:spcAft>
              <a:buSzPts val="1400"/>
              <a:buFont typeface="Lato"/>
              <a:buChar char="○"/>
            </a:pPr>
            <a:r>
              <a:rPr lang="en">
                <a:latin typeface="Lato"/>
                <a:ea typeface="Lato"/>
                <a:cs typeface="Lato"/>
                <a:sym typeface="Lato"/>
              </a:rPr>
              <a:t>~2mA resolution for current sensing</a:t>
            </a:r>
            <a:endParaRPr>
              <a:latin typeface="Lato"/>
              <a:ea typeface="Lato"/>
              <a:cs typeface="Lato"/>
              <a:sym typeface="Lato"/>
            </a:endParaRPr>
          </a:p>
          <a:p>
            <a:pPr marL="914400" lvl="1" indent="-317500" algn="l" rtl="0">
              <a:lnSpc>
                <a:spcPct val="200000"/>
              </a:lnSpc>
              <a:spcBef>
                <a:spcPts val="0"/>
              </a:spcBef>
              <a:spcAft>
                <a:spcPts val="0"/>
              </a:spcAft>
              <a:buSzPts val="1400"/>
              <a:buFont typeface="Lato"/>
              <a:buChar char="○"/>
            </a:pPr>
            <a:r>
              <a:rPr lang="en">
                <a:latin typeface="Lato"/>
                <a:ea typeface="Lato"/>
                <a:cs typeface="Lato"/>
                <a:sym typeface="Lato"/>
              </a:rPr>
              <a:t>~0.025lb resolution for load cells</a:t>
            </a:r>
            <a:endParaRPr>
              <a:latin typeface="Lato"/>
              <a:ea typeface="Lato"/>
              <a:cs typeface="Lato"/>
              <a:sym typeface="Lato"/>
            </a:endParaRPr>
          </a:p>
          <a:p>
            <a:pPr marL="457200" lvl="0" indent="0" algn="l" rtl="0">
              <a:lnSpc>
                <a:spcPct val="200000"/>
              </a:lnSpc>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106" name="Google Shape;2106;p115"/>
          <p:cNvPicPr preferRelativeResize="0"/>
          <p:nvPr/>
        </p:nvPicPr>
        <p:blipFill>
          <a:blip r:embed="rId3">
            <a:alphaModFix/>
          </a:blip>
          <a:stretch>
            <a:fillRect/>
          </a:stretch>
        </p:blipFill>
        <p:spPr>
          <a:xfrm>
            <a:off x="194471" y="1699475"/>
            <a:ext cx="3299625" cy="1744550"/>
          </a:xfrm>
          <a:prstGeom prst="rect">
            <a:avLst/>
          </a:prstGeom>
          <a:noFill/>
          <a:ln>
            <a:noFill/>
          </a:ln>
        </p:spPr>
      </p:pic>
      <p:sp>
        <p:nvSpPr>
          <p:cNvPr id="2107" name="Google Shape;2107;p115"/>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p116"/>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IC Schematics/Justification - DRV8840</a:t>
            </a:r>
            <a:endParaRPr/>
          </a:p>
        </p:txBody>
      </p:sp>
      <p:sp>
        <p:nvSpPr>
          <p:cNvPr id="2113" name="Google Shape;2113;p116"/>
          <p:cNvSpPr txBox="1"/>
          <p:nvPr/>
        </p:nvSpPr>
        <p:spPr>
          <a:xfrm>
            <a:off x="3331275" y="667300"/>
            <a:ext cx="5616000" cy="4132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a:latin typeface="Lato"/>
                <a:ea typeface="Lato"/>
                <a:cs typeface="Lato"/>
                <a:sym typeface="Lato"/>
              </a:rPr>
              <a:t>IC Specifications:</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8.2 - 45V operating range</a:t>
            </a:r>
            <a:endParaRPr>
              <a:latin typeface="Lato"/>
              <a:ea typeface="Lato"/>
              <a:cs typeface="Lato"/>
              <a:sym typeface="Lato"/>
            </a:endParaRPr>
          </a:p>
          <a:p>
            <a:pPr marL="914400" lvl="1" indent="-317500" algn="l" rtl="0">
              <a:lnSpc>
                <a:spcPct val="200000"/>
              </a:lnSpc>
              <a:spcBef>
                <a:spcPts val="0"/>
              </a:spcBef>
              <a:spcAft>
                <a:spcPts val="0"/>
              </a:spcAft>
              <a:buSzPts val="1400"/>
              <a:buFont typeface="Lato"/>
              <a:buChar char="○"/>
            </a:pPr>
            <a:r>
              <a:rPr lang="en">
                <a:latin typeface="Lato"/>
                <a:ea typeface="Lato"/>
                <a:cs typeface="Lato"/>
                <a:sym typeface="Lato"/>
              </a:rPr>
              <a:t>Actuators run at 12VDC</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Built in Variable Current Limiting</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5A max current driving</a:t>
            </a:r>
            <a:endParaRPr>
              <a:latin typeface="Lato"/>
              <a:ea typeface="Lato"/>
              <a:cs typeface="Lato"/>
              <a:sym typeface="Lato"/>
            </a:endParaRPr>
          </a:p>
          <a:p>
            <a:pPr marL="914400" lvl="1" indent="-317500" algn="l" rtl="0">
              <a:lnSpc>
                <a:spcPct val="200000"/>
              </a:lnSpc>
              <a:spcBef>
                <a:spcPts val="0"/>
              </a:spcBef>
              <a:spcAft>
                <a:spcPts val="0"/>
              </a:spcAft>
              <a:buSzPts val="1400"/>
              <a:buFont typeface="Lato"/>
              <a:buChar char="○"/>
            </a:pPr>
            <a:r>
              <a:rPr lang="en">
                <a:latin typeface="Lato"/>
                <a:ea typeface="Lato"/>
                <a:cs typeface="Lato"/>
                <a:sym typeface="Lato"/>
              </a:rPr>
              <a:t>Actuators require ~2.6 max for our use</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Built in overcurrent/over temp protection and reporting</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Low cost (~$1.80 each)</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114" name="Google Shape;2114;p116"/>
          <p:cNvPicPr preferRelativeResize="0"/>
          <p:nvPr/>
        </p:nvPicPr>
        <p:blipFill>
          <a:blip r:embed="rId3">
            <a:alphaModFix/>
          </a:blip>
          <a:stretch>
            <a:fillRect/>
          </a:stretch>
        </p:blipFill>
        <p:spPr>
          <a:xfrm>
            <a:off x="138475" y="1406976"/>
            <a:ext cx="2524775" cy="2207375"/>
          </a:xfrm>
          <a:prstGeom prst="rect">
            <a:avLst/>
          </a:prstGeom>
          <a:noFill/>
          <a:ln>
            <a:noFill/>
          </a:ln>
        </p:spPr>
      </p:pic>
      <p:sp>
        <p:nvSpPr>
          <p:cNvPr id="2115" name="Google Shape;2115;p11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Google Shape;2120;p117"/>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IC Schematics/Justification - DRV8840</a:t>
            </a:r>
            <a:endParaRPr/>
          </a:p>
        </p:txBody>
      </p:sp>
      <p:sp>
        <p:nvSpPr>
          <p:cNvPr id="2121" name="Google Shape;2121;p117"/>
          <p:cNvSpPr txBox="1"/>
          <p:nvPr/>
        </p:nvSpPr>
        <p:spPr>
          <a:xfrm>
            <a:off x="5527675" y="1131925"/>
            <a:ext cx="3183300" cy="30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Design Points:</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lnSpc>
                <a:spcPct val="150000"/>
              </a:lnSpc>
              <a:spcBef>
                <a:spcPts val="0"/>
              </a:spcBef>
              <a:spcAft>
                <a:spcPts val="0"/>
              </a:spcAft>
              <a:buSzPts val="1400"/>
              <a:buFont typeface="Lato"/>
              <a:buChar char="●"/>
            </a:pPr>
            <a:r>
              <a:rPr lang="en">
                <a:latin typeface="Lato"/>
                <a:ea typeface="Lato"/>
                <a:cs typeface="Lato"/>
                <a:sym typeface="Lato"/>
              </a:rPr>
              <a:t>VREF limits maximum current draw to 2.6A</a:t>
            </a:r>
            <a:endParaRPr>
              <a:latin typeface="Lato"/>
              <a:ea typeface="Lato"/>
              <a:cs typeface="Lato"/>
              <a:sym typeface="Lato"/>
            </a:endParaRPr>
          </a:p>
          <a:p>
            <a:pPr marL="457200" lvl="0" indent="-317500" algn="l" rtl="0">
              <a:lnSpc>
                <a:spcPct val="150000"/>
              </a:lnSpc>
              <a:spcBef>
                <a:spcPts val="0"/>
              </a:spcBef>
              <a:spcAft>
                <a:spcPts val="0"/>
              </a:spcAft>
              <a:buSzPts val="1400"/>
              <a:buFont typeface="Lato"/>
              <a:buChar char="●"/>
            </a:pPr>
            <a:r>
              <a:rPr lang="en">
                <a:latin typeface="Lato"/>
                <a:ea typeface="Lato"/>
                <a:cs typeface="Lato"/>
                <a:sym typeface="Lato"/>
              </a:rPr>
              <a:t>Passive components instructed by datasheet</a:t>
            </a:r>
            <a:endParaRPr>
              <a:latin typeface="Lato"/>
              <a:ea typeface="Lato"/>
              <a:cs typeface="Lato"/>
              <a:sym typeface="Lato"/>
            </a:endParaRPr>
          </a:p>
          <a:p>
            <a:pPr marL="457200" lvl="0" indent="-317500" algn="l" rtl="0">
              <a:lnSpc>
                <a:spcPct val="150000"/>
              </a:lnSpc>
              <a:spcBef>
                <a:spcPts val="0"/>
              </a:spcBef>
              <a:spcAft>
                <a:spcPts val="0"/>
              </a:spcAft>
              <a:buSzPts val="1400"/>
              <a:buFont typeface="Lato"/>
              <a:buChar char="●"/>
            </a:pPr>
            <a:r>
              <a:rPr lang="en">
                <a:latin typeface="Lato"/>
                <a:ea typeface="Lato"/>
                <a:cs typeface="Lato"/>
                <a:sym typeface="Lato"/>
              </a:rPr>
              <a:t>Rsense connected to low side current sense amplifier</a:t>
            </a:r>
            <a:endParaRPr>
              <a:latin typeface="Lato"/>
              <a:ea typeface="Lato"/>
              <a:cs typeface="Lato"/>
              <a:sym typeface="Lato"/>
            </a:endParaRPr>
          </a:p>
        </p:txBody>
      </p:sp>
      <p:pic>
        <p:nvPicPr>
          <p:cNvPr id="2122" name="Google Shape;2122;p117"/>
          <p:cNvPicPr preferRelativeResize="0"/>
          <p:nvPr/>
        </p:nvPicPr>
        <p:blipFill>
          <a:blip r:embed="rId3">
            <a:alphaModFix/>
          </a:blip>
          <a:stretch>
            <a:fillRect/>
          </a:stretch>
        </p:blipFill>
        <p:spPr>
          <a:xfrm>
            <a:off x="152400" y="663900"/>
            <a:ext cx="5222873" cy="3957351"/>
          </a:xfrm>
          <a:prstGeom prst="rect">
            <a:avLst/>
          </a:prstGeom>
          <a:noFill/>
          <a:ln>
            <a:noFill/>
          </a:ln>
        </p:spPr>
      </p:pic>
      <p:sp>
        <p:nvSpPr>
          <p:cNvPr id="2123" name="Google Shape;2123;p117"/>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p118"/>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IC Schematics/Justification - INA240</a:t>
            </a:r>
            <a:endParaRPr/>
          </a:p>
        </p:txBody>
      </p:sp>
      <p:sp>
        <p:nvSpPr>
          <p:cNvPr id="2129" name="Google Shape;2129;p118"/>
          <p:cNvSpPr txBox="1"/>
          <p:nvPr/>
        </p:nvSpPr>
        <p:spPr>
          <a:xfrm>
            <a:off x="4627425" y="1100025"/>
            <a:ext cx="4041600" cy="20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IC Specifications:</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PWM rejection</a:t>
            </a:r>
            <a:endParaRPr>
              <a:latin typeface="Lato"/>
              <a:ea typeface="Lato"/>
              <a:cs typeface="Lato"/>
              <a:sym typeface="Lato"/>
            </a:endParaRPr>
          </a:p>
          <a:p>
            <a:pPr marL="914400" lvl="1" indent="-317500" algn="l" rtl="0">
              <a:lnSpc>
                <a:spcPct val="200000"/>
              </a:lnSpc>
              <a:spcBef>
                <a:spcPts val="0"/>
              </a:spcBef>
              <a:spcAft>
                <a:spcPts val="0"/>
              </a:spcAft>
              <a:buSzPts val="1400"/>
              <a:buFont typeface="Lato"/>
              <a:buChar char="○"/>
            </a:pPr>
            <a:r>
              <a:rPr lang="en">
                <a:latin typeface="Lato"/>
                <a:ea typeface="Lato"/>
                <a:cs typeface="Lato"/>
                <a:sym typeface="Lato"/>
              </a:rPr>
              <a:t>Filters out transient current spikes caused by PWM control</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20V/V Gain</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Char char="●"/>
            </a:pPr>
            <a:r>
              <a:rPr lang="en">
                <a:latin typeface="Lato"/>
                <a:ea typeface="Lato"/>
                <a:cs typeface="Lato"/>
                <a:sym typeface="Lato"/>
              </a:rPr>
              <a:t>Low cost, ~$1.30 each</a:t>
            </a:r>
            <a:endParaRPr>
              <a:latin typeface="Lato"/>
              <a:ea typeface="Lato"/>
              <a:cs typeface="Lato"/>
              <a:sym typeface="Lato"/>
            </a:endParaRPr>
          </a:p>
          <a:p>
            <a:pPr marL="457200" lvl="0" indent="0" algn="l" rtl="0">
              <a:lnSpc>
                <a:spcPct val="150000"/>
              </a:lnSpc>
              <a:spcBef>
                <a:spcPts val="0"/>
              </a:spcBef>
              <a:spcAft>
                <a:spcPts val="0"/>
              </a:spcAft>
              <a:buNone/>
            </a:pPr>
            <a:endParaRPr>
              <a:latin typeface="Lato"/>
              <a:ea typeface="Lato"/>
              <a:cs typeface="Lato"/>
              <a:sym typeface="Lato"/>
            </a:endParaRPr>
          </a:p>
        </p:txBody>
      </p:sp>
      <p:pic>
        <p:nvPicPr>
          <p:cNvPr id="2130" name="Google Shape;2130;p118"/>
          <p:cNvPicPr preferRelativeResize="0"/>
          <p:nvPr/>
        </p:nvPicPr>
        <p:blipFill>
          <a:blip r:embed="rId3">
            <a:alphaModFix/>
          </a:blip>
          <a:stretch>
            <a:fillRect/>
          </a:stretch>
        </p:blipFill>
        <p:spPr>
          <a:xfrm>
            <a:off x="256950" y="423450"/>
            <a:ext cx="4105975" cy="2516272"/>
          </a:xfrm>
          <a:prstGeom prst="rect">
            <a:avLst/>
          </a:prstGeom>
          <a:noFill/>
          <a:ln>
            <a:noFill/>
          </a:ln>
        </p:spPr>
      </p:pic>
      <p:pic>
        <p:nvPicPr>
          <p:cNvPr id="2131" name="Google Shape;2131;p118"/>
          <p:cNvPicPr preferRelativeResize="0"/>
          <p:nvPr/>
        </p:nvPicPr>
        <p:blipFill>
          <a:blip r:embed="rId4">
            <a:alphaModFix/>
          </a:blip>
          <a:stretch>
            <a:fillRect/>
          </a:stretch>
        </p:blipFill>
        <p:spPr>
          <a:xfrm>
            <a:off x="1124650" y="3157122"/>
            <a:ext cx="2558785" cy="1731703"/>
          </a:xfrm>
          <a:prstGeom prst="rect">
            <a:avLst/>
          </a:prstGeom>
          <a:noFill/>
          <a:ln>
            <a:noFill/>
          </a:ln>
        </p:spPr>
      </p:pic>
      <p:sp>
        <p:nvSpPr>
          <p:cNvPr id="2132" name="Google Shape;2132;p118"/>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Google Shape;2137;p119"/>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IC Schematics/Justification - INA240</a:t>
            </a:r>
            <a:endParaRPr/>
          </a:p>
        </p:txBody>
      </p:sp>
      <p:sp>
        <p:nvSpPr>
          <p:cNvPr id="2138" name="Google Shape;2138;p119"/>
          <p:cNvSpPr txBox="1"/>
          <p:nvPr/>
        </p:nvSpPr>
        <p:spPr>
          <a:xfrm>
            <a:off x="4888800" y="793950"/>
            <a:ext cx="4077300" cy="240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Design Points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G = 20V/V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R35 converts current into voltage</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At max current 2.6 A, R = 0.09 Ohm</a:t>
            </a:r>
            <a:endParaRPr>
              <a:latin typeface="Lato"/>
              <a:ea typeface="Lato"/>
              <a:cs typeface="Lato"/>
              <a:sym typeface="Lato"/>
            </a:endParaRPr>
          </a:p>
          <a:p>
            <a:pPr marL="1371600" lvl="2" indent="-317500" algn="l" rtl="0">
              <a:spcBef>
                <a:spcPts val="0"/>
              </a:spcBef>
              <a:spcAft>
                <a:spcPts val="0"/>
              </a:spcAft>
              <a:buSzPts val="1400"/>
              <a:buFont typeface="Lato"/>
              <a:buChar char="■"/>
            </a:pPr>
            <a:r>
              <a:rPr lang="en">
                <a:latin typeface="Lato"/>
                <a:ea typeface="Lato"/>
                <a:cs typeface="Lato"/>
                <a:sym typeface="Lato"/>
              </a:rPr>
              <a:t>V = IR = 0.234 V</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Scales to 5V operating range of arduino</a:t>
            </a:r>
            <a:endParaRPr>
              <a:latin typeface="Lato"/>
              <a:ea typeface="Lato"/>
              <a:cs typeface="Lato"/>
              <a:sym typeface="Lato"/>
            </a:endParaRPr>
          </a:p>
          <a:p>
            <a:pPr marL="1371600" lvl="2" indent="-317500" algn="l" rtl="0">
              <a:spcBef>
                <a:spcPts val="0"/>
              </a:spcBef>
              <a:spcAft>
                <a:spcPts val="0"/>
              </a:spcAft>
              <a:buSzPts val="1400"/>
              <a:buFont typeface="Lato"/>
              <a:buChar char="■"/>
            </a:pPr>
            <a:r>
              <a:rPr lang="en">
                <a:latin typeface="Lato"/>
                <a:ea typeface="Lato"/>
                <a:cs typeface="Lato"/>
                <a:sym typeface="Lato"/>
              </a:rPr>
              <a:t>V*G = 4.68 V</a:t>
            </a:r>
            <a:endParaRPr>
              <a:latin typeface="Lato"/>
              <a:ea typeface="Lato"/>
              <a:cs typeface="Lato"/>
              <a:sym typeface="Lato"/>
            </a:endParaRPr>
          </a:p>
          <a:p>
            <a:pPr marL="1828800" lvl="3" indent="-317500" algn="l" rtl="0">
              <a:spcBef>
                <a:spcPts val="0"/>
              </a:spcBef>
              <a:spcAft>
                <a:spcPts val="0"/>
              </a:spcAft>
              <a:buSzPts val="1400"/>
              <a:buFont typeface="Lato"/>
              <a:buChar char="●"/>
            </a:pPr>
            <a:r>
              <a:rPr lang="en">
                <a:latin typeface="Lato"/>
                <a:ea typeface="Lato"/>
                <a:cs typeface="Lato"/>
                <a:sym typeface="Lato"/>
              </a:rPr>
              <a:t>Wiggle room in case of overcurrent</a:t>
            </a:r>
            <a:endParaRPr>
              <a:latin typeface="Lato"/>
              <a:ea typeface="Lato"/>
              <a:cs typeface="Lato"/>
              <a:sym typeface="Lato"/>
            </a:endParaRPr>
          </a:p>
        </p:txBody>
      </p:sp>
      <p:pic>
        <p:nvPicPr>
          <p:cNvPr id="2139" name="Google Shape;2139;p119"/>
          <p:cNvPicPr preferRelativeResize="0"/>
          <p:nvPr/>
        </p:nvPicPr>
        <p:blipFill>
          <a:blip r:embed="rId3">
            <a:alphaModFix/>
          </a:blip>
          <a:stretch>
            <a:fillRect/>
          </a:stretch>
        </p:blipFill>
        <p:spPr>
          <a:xfrm>
            <a:off x="100125" y="839263"/>
            <a:ext cx="4594450" cy="3945313"/>
          </a:xfrm>
          <a:prstGeom prst="rect">
            <a:avLst/>
          </a:prstGeom>
          <a:noFill/>
          <a:ln>
            <a:noFill/>
          </a:ln>
        </p:spPr>
      </p:pic>
      <p:sp>
        <p:nvSpPr>
          <p:cNvPr id="2140" name="Google Shape;2140;p119"/>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107</a:t>
            </a:fld>
            <a:endParaRPr/>
          </a:p>
        </p:txBody>
      </p:sp>
      <p:sp>
        <p:nvSpPr>
          <p:cNvPr id="2141" name="Google Shape;2141;p119"/>
          <p:cNvSpPr txBox="1"/>
          <p:nvPr/>
        </p:nvSpPr>
        <p:spPr>
          <a:xfrm>
            <a:off x="4968125" y="3097700"/>
            <a:ext cx="4077300" cy="16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Arduino Read Resolution:</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1024 bins in arduino, 5V operating range</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Maps to 2.71mA/bin resolution </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6" name="Google Shape;2146;p120"/>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IC Schematics/Justification - LMR5401</a:t>
            </a:r>
            <a:endParaRPr/>
          </a:p>
        </p:txBody>
      </p:sp>
      <p:sp>
        <p:nvSpPr>
          <p:cNvPr id="2147" name="Google Shape;2147;p120"/>
          <p:cNvSpPr txBox="1"/>
          <p:nvPr/>
        </p:nvSpPr>
        <p:spPr>
          <a:xfrm>
            <a:off x="477100" y="2854000"/>
            <a:ext cx="7474800" cy="2404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Schematic and Component selection via TI Webench Power Designer</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Converts 12VDC power supply to 5VDC to power load cells and current sense amplifiers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93.569 % steady state efficiency</a:t>
            </a:r>
            <a:endParaRPr>
              <a:latin typeface="Lato"/>
              <a:ea typeface="Lato"/>
              <a:cs typeface="Lato"/>
              <a:sym typeface="Lato"/>
            </a:endParaRPr>
          </a:p>
        </p:txBody>
      </p:sp>
      <p:pic>
        <p:nvPicPr>
          <p:cNvPr id="2148" name="Google Shape;2148;p120"/>
          <p:cNvPicPr preferRelativeResize="0"/>
          <p:nvPr/>
        </p:nvPicPr>
        <p:blipFill>
          <a:blip r:embed="rId3">
            <a:alphaModFix/>
          </a:blip>
          <a:stretch>
            <a:fillRect/>
          </a:stretch>
        </p:blipFill>
        <p:spPr>
          <a:xfrm>
            <a:off x="1496725" y="593775"/>
            <a:ext cx="6505608" cy="2037700"/>
          </a:xfrm>
          <a:prstGeom prst="rect">
            <a:avLst/>
          </a:prstGeom>
          <a:noFill/>
          <a:ln>
            <a:noFill/>
          </a:ln>
        </p:spPr>
      </p:pic>
      <p:sp>
        <p:nvSpPr>
          <p:cNvPr id="2149" name="Google Shape;2149;p12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108</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pic>
        <p:nvPicPr>
          <p:cNvPr id="2154" name="Google Shape;2154;p121"/>
          <p:cNvPicPr preferRelativeResize="0"/>
          <p:nvPr/>
        </p:nvPicPr>
        <p:blipFill>
          <a:blip r:embed="rId3">
            <a:alphaModFix amt="38000"/>
          </a:blip>
          <a:stretch>
            <a:fillRect/>
          </a:stretch>
        </p:blipFill>
        <p:spPr>
          <a:xfrm>
            <a:off x="1316687" y="535200"/>
            <a:ext cx="6510625" cy="4488350"/>
          </a:xfrm>
          <a:prstGeom prst="rect">
            <a:avLst/>
          </a:prstGeom>
          <a:noFill/>
          <a:ln>
            <a:noFill/>
          </a:ln>
        </p:spPr>
      </p:pic>
      <p:sp>
        <p:nvSpPr>
          <p:cNvPr id="2155" name="Google Shape;2155;p121"/>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Tactile Cueing System Circuit Schematic</a:t>
            </a:r>
            <a:endParaRPr/>
          </a:p>
        </p:txBody>
      </p:sp>
      <p:pic>
        <p:nvPicPr>
          <p:cNvPr id="2156" name="Google Shape;2156;p121"/>
          <p:cNvPicPr preferRelativeResize="0"/>
          <p:nvPr/>
        </p:nvPicPr>
        <p:blipFill rotWithShape="1">
          <a:blip r:embed="rId3">
            <a:alphaModFix/>
          </a:blip>
          <a:srcRect r="76037" b="32405"/>
          <a:stretch/>
        </p:blipFill>
        <p:spPr>
          <a:xfrm>
            <a:off x="1316675" y="535200"/>
            <a:ext cx="1560126" cy="3033975"/>
          </a:xfrm>
          <a:prstGeom prst="rect">
            <a:avLst/>
          </a:prstGeom>
          <a:noFill/>
          <a:ln>
            <a:noFill/>
          </a:ln>
        </p:spPr>
      </p:pic>
      <p:pic>
        <p:nvPicPr>
          <p:cNvPr id="2157" name="Google Shape;2157;p121"/>
          <p:cNvPicPr preferRelativeResize="0"/>
          <p:nvPr/>
        </p:nvPicPr>
        <p:blipFill rotWithShape="1">
          <a:blip r:embed="rId3">
            <a:alphaModFix/>
          </a:blip>
          <a:srcRect r="76037" b="32405"/>
          <a:stretch/>
        </p:blipFill>
        <p:spPr>
          <a:xfrm>
            <a:off x="1316684" y="535200"/>
            <a:ext cx="1560126" cy="3033975"/>
          </a:xfrm>
          <a:prstGeom prst="rect">
            <a:avLst/>
          </a:prstGeom>
          <a:noFill/>
          <a:ln>
            <a:noFill/>
          </a:ln>
        </p:spPr>
      </p:pic>
      <p:pic>
        <p:nvPicPr>
          <p:cNvPr id="2158" name="Google Shape;2158;p121"/>
          <p:cNvPicPr preferRelativeResize="0"/>
          <p:nvPr/>
        </p:nvPicPr>
        <p:blipFill rotWithShape="1">
          <a:blip r:embed="rId3">
            <a:alphaModFix/>
          </a:blip>
          <a:srcRect l="23960" b="32405"/>
          <a:stretch/>
        </p:blipFill>
        <p:spPr>
          <a:xfrm>
            <a:off x="2876797" y="535200"/>
            <a:ext cx="4950525" cy="3033975"/>
          </a:xfrm>
          <a:prstGeom prst="rect">
            <a:avLst/>
          </a:prstGeom>
          <a:noFill/>
          <a:ln>
            <a:noFill/>
          </a:ln>
        </p:spPr>
      </p:pic>
      <p:pic>
        <p:nvPicPr>
          <p:cNvPr id="2159" name="Google Shape;2159;p121"/>
          <p:cNvPicPr preferRelativeResize="0"/>
          <p:nvPr/>
        </p:nvPicPr>
        <p:blipFill rotWithShape="1">
          <a:blip r:embed="rId3">
            <a:alphaModFix/>
          </a:blip>
          <a:srcRect t="68499" r="76037"/>
          <a:stretch/>
        </p:blipFill>
        <p:spPr>
          <a:xfrm>
            <a:off x="1316675" y="3609725"/>
            <a:ext cx="1560126" cy="1413825"/>
          </a:xfrm>
          <a:prstGeom prst="rect">
            <a:avLst/>
          </a:prstGeom>
          <a:noFill/>
          <a:ln>
            <a:noFill/>
          </a:ln>
        </p:spPr>
      </p:pic>
      <p:pic>
        <p:nvPicPr>
          <p:cNvPr id="2160" name="Google Shape;2160;p121"/>
          <p:cNvPicPr preferRelativeResize="0"/>
          <p:nvPr/>
        </p:nvPicPr>
        <p:blipFill rotWithShape="1">
          <a:blip r:embed="rId3">
            <a:alphaModFix/>
          </a:blip>
          <a:srcRect l="23958" t="67596" r="39546"/>
          <a:stretch/>
        </p:blipFill>
        <p:spPr>
          <a:xfrm>
            <a:off x="2876798" y="3569175"/>
            <a:ext cx="2376026" cy="1454375"/>
          </a:xfrm>
          <a:prstGeom prst="rect">
            <a:avLst/>
          </a:prstGeom>
          <a:noFill/>
          <a:ln>
            <a:noFill/>
          </a:ln>
        </p:spPr>
      </p:pic>
      <p:sp>
        <p:nvSpPr>
          <p:cNvPr id="2161" name="Google Shape;2161;p121"/>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8"/>
                                        </p:tgtEl>
                                        <p:attrNameLst>
                                          <p:attrName>style.visibility</p:attrName>
                                        </p:attrNameLst>
                                      </p:cBhvr>
                                      <p:to>
                                        <p:strVal val="visible"/>
                                      </p:to>
                                    </p:set>
                                    <p:animEffect transition="in" filter="fade">
                                      <p:cBhvr>
                                        <p:cTn id="7" dur="1000"/>
                                        <p:tgtEl>
                                          <p:spTgt spid="21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9"/>
                                        </p:tgtEl>
                                        <p:attrNameLst>
                                          <p:attrName>style.visibility</p:attrName>
                                        </p:attrNameLst>
                                      </p:cBhvr>
                                      <p:to>
                                        <p:strVal val="visible"/>
                                      </p:to>
                                    </p:set>
                                    <p:animEffect transition="in" filter="fade">
                                      <p:cBhvr>
                                        <p:cTn id="12" dur="1000"/>
                                        <p:tgtEl>
                                          <p:spTgt spid="21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60"/>
                                        </p:tgtEl>
                                        <p:attrNameLst>
                                          <p:attrName>style.visibility</p:attrName>
                                        </p:attrNameLst>
                                      </p:cBhvr>
                                      <p:to>
                                        <p:strVal val="visible"/>
                                      </p:to>
                                    </p:set>
                                    <p:animEffect transition="in" filter="fade">
                                      <p:cBhvr>
                                        <p:cTn id="17" dur="1000"/>
                                        <p:tgtEl>
                                          <p:spTgt spid="2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3"/>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Block Diagram</a:t>
            </a:r>
            <a:endParaRPr/>
          </a:p>
        </p:txBody>
      </p:sp>
      <p:sp>
        <p:nvSpPr>
          <p:cNvPr id="254" name="Google Shape;254;p2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255" name="Google Shape;255;p23"/>
          <p:cNvPicPr preferRelativeResize="0"/>
          <p:nvPr/>
        </p:nvPicPr>
        <p:blipFill rotWithShape="1">
          <a:blip r:embed="rId3">
            <a:alphaModFix/>
          </a:blip>
          <a:srcRect l="9"/>
          <a:stretch/>
        </p:blipFill>
        <p:spPr>
          <a:xfrm>
            <a:off x="-12" y="477325"/>
            <a:ext cx="8951369" cy="4188849"/>
          </a:xfrm>
          <a:prstGeom prst="rect">
            <a:avLst/>
          </a:prstGeom>
          <a:noFill/>
          <a:ln>
            <a:noFill/>
          </a:ln>
        </p:spPr>
      </p:pic>
      <p:sp>
        <p:nvSpPr>
          <p:cNvPr id="256" name="Google Shape;256;p23"/>
          <p:cNvSpPr txBox="1"/>
          <p:nvPr/>
        </p:nvSpPr>
        <p:spPr>
          <a:xfrm>
            <a:off x="80175" y="3635050"/>
            <a:ext cx="2622000" cy="9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Max pressure = 3.63 psi</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amperage  = 4 mA </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lag = 200 ms</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incongruence = 100 ms</a:t>
            </a:r>
            <a:endParaRPr>
              <a:latin typeface="Lato"/>
              <a:ea typeface="Lato"/>
              <a:cs typeface="Lato"/>
              <a:sym typeface="Lato"/>
            </a:endParaRPr>
          </a:p>
        </p:txBody>
      </p:sp>
      <p:grpSp>
        <p:nvGrpSpPr>
          <p:cNvPr id="257" name="Google Shape;257;p23"/>
          <p:cNvGrpSpPr/>
          <p:nvPr/>
        </p:nvGrpSpPr>
        <p:grpSpPr>
          <a:xfrm>
            <a:off x="29950" y="4629553"/>
            <a:ext cx="9084100" cy="447253"/>
            <a:chOff x="29950" y="4629553"/>
            <a:chExt cx="9084100" cy="447253"/>
          </a:xfrm>
        </p:grpSpPr>
        <p:sp>
          <p:nvSpPr>
            <p:cNvPr id="258" name="Google Shape;258;p23"/>
            <p:cNvSpPr/>
            <p:nvPr/>
          </p:nvSpPr>
          <p:spPr>
            <a:xfrm>
              <a:off x="29950" y="4715100"/>
              <a:ext cx="2196000" cy="352200"/>
            </a:xfrm>
            <a:prstGeom prst="homePlate">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64" name="Google Shape;264;p23"/>
            <p:cNvSpPr txBox="1"/>
            <p:nvPr/>
          </p:nvSpPr>
          <p:spPr>
            <a:xfrm>
              <a:off x="2273350" y="4703500"/>
              <a:ext cx="13002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65" name="Google Shape;265;p23"/>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66" name="Google Shape;266;p23"/>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67" name="Google Shape;267;p23"/>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122"/>
          <p:cNvSpPr txBox="1">
            <a:spLocks noGrp="1"/>
          </p:cNvSpPr>
          <p:nvPr>
            <p:ph type="title"/>
          </p:nvPr>
        </p:nvSpPr>
        <p:spPr>
          <a:xfrm>
            <a:off x="254275" y="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Chair Grounding/CPS Communication</a:t>
            </a:r>
            <a:endParaRPr/>
          </a:p>
          <a:p>
            <a:pPr marL="0" lvl="0" indent="0" algn="l" rtl="0">
              <a:spcBef>
                <a:spcPts val="0"/>
              </a:spcBef>
              <a:spcAft>
                <a:spcPts val="0"/>
              </a:spcAft>
              <a:buNone/>
            </a:pPr>
            <a:endParaRPr/>
          </a:p>
        </p:txBody>
      </p:sp>
      <p:pic>
        <p:nvPicPr>
          <p:cNvPr id="2167" name="Google Shape;2167;p122"/>
          <p:cNvPicPr preferRelativeResize="0"/>
          <p:nvPr/>
        </p:nvPicPr>
        <p:blipFill>
          <a:blip r:embed="rId3">
            <a:alphaModFix/>
          </a:blip>
          <a:stretch>
            <a:fillRect/>
          </a:stretch>
        </p:blipFill>
        <p:spPr>
          <a:xfrm>
            <a:off x="1260225" y="511438"/>
            <a:ext cx="1735650" cy="1638975"/>
          </a:xfrm>
          <a:prstGeom prst="rect">
            <a:avLst/>
          </a:prstGeom>
          <a:noFill/>
          <a:ln>
            <a:noFill/>
          </a:ln>
        </p:spPr>
      </p:pic>
      <p:sp>
        <p:nvSpPr>
          <p:cNvPr id="2168" name="Google Shape;2168;p122"/>
          <p:cNvSpPr txBox="1"/>
          <p:nvPr/>
        </p:nvSpPr>
        <p:spPr>
          <a:xfrm>
            <a:off x="4573075" y="1317338"/>
            <a:ext cx="4582800" cy="671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Chair will be connected to grounding pin on PCB that is connected to  the ground power supply</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p:txBody>
      </p:sp>
      <p:sp>
        <p:nvSpPr>
          <p:cNvPr id="2169" name="Google Shape;2169;p122"/>
          <p:cNvSpPr txBox="1"/>
          <p:nvPr/>
        </p:nvSpPr>
        <p:spPr>
          <a:xfrm>
            <a:off x="4573075" y="2996225"/>
            <a:ext cx="4582800" cy="671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MEGA USB port can be used to communicate with CPS via serial</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p:txBody>
      </p:sp>
      <p:pic>
        <p:nvPicPr>
          <p:cNvPr id="2170" name="Google Shape;2170;p122"/>
          <p:cNvPicPr preferRelativeResize="0"/>
          <p:nvPr/>
        </p:nvPicPr>
        <p:blipFill>
          <a:blip r:embed="rId4">
            <a:alphaModFix/>
          </a:blip>
          <a:stretch>
            <a:fillRect/>
          </a:stretch>
        </p:blipFill>
        <p:spPr>
          <a:xfrm>
            <a:off x="152400" y="2074213"/>
            <a:ext cx="4420674" cy="2210337"/>
          </a:xfrm>
          <a:prstGeom prst="rect">
            <a:avLst/>
          </a:prstGeom>
          <a:noFill/>
          <a:ln>
            <a:noFill/>
          </a:ln>
        </p:spPr>
      </p:pic>
      <p:grpSp>
        <p:nvGrpSpPr>
          <p:cNvPr id="2171" name="Google Shape;2171;p122"/>
          <p:cNvGrpSpPr/>
          <p:nvPr/>
        </p:nvGrpSpPr>
        <p:grpSpPr>
          <a:xfrm>
            <a:off x="29950" y="4629553"/>
            <a:ext cx="9084100" cy="447253"/>
            <a:chOff x="29950" y="4629553"/>
            <a:chExt cx="9084100" cy="447253"/>
          </a:xfrm>
        </p:grpSpPr>
        <p:sp>
          <p:nvSpPr>
            <p:cNvPr id="2172" name="Google Shape;2172;p122"/>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22"/>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22"/>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22"/>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22"/>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22"/>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178" name="Google Shape;2178;p122"/>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179" name="Google Shape;2179;p122"/>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180" name="Google Shape;2180;p122"/>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181" name="Google Shape;2181;p122"/>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182" name="Google Shape;2182;p122"/>
          <p:cNvSpPr txBox="1">
            <a:spLocks noGrp="1"/>
          </p:cNvSpPr>
          <p:nvPr>
            <p:ph type="sldNum" idx="12"/>
          </p:nvPr>
        </p:nvSpPr>
        <p:spPr>
          <a:xfrm>
            <a:off x="8565352" y="708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110</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187" name="Google Shape;2187;p123"/>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Reverse Direction Simulation Results</a:t>
            </a:r>
            <a:endParaRPr/>
          </a:p>
        </p:txBody>
      </p:sp>
      <p:pic>
        <p:nvPicPr>
          <p:cNvPr id="2188" name="Google Shape;2188;p123"/>
          <p:cNvPicPr preferRelativeResize="0"/>
          <p:nvPr/>
        </p:nvPicPr>
        <p:blipFill>
          <a:blip r:embed="rId3">
            <a:alphaModFix/>
          </a:blip>
          <a:stretch>
            <a:fillRect/>
          </a:stretch>
        </p:blipFill>
        <p:spPr>
          <a:xfrm>
            <a:off x="168125" y="2498500"/>
            <a:ext cx="3341001" cy="1670500"/>
          </a:xfrm>
          <a:prstGeom prst="rect">
            <a:avLst/>
          </a:prstGeom>
          <a:noFill/>
          <a:ln>
            <a:noFill/>
          </a:ln>
        </p:spPr>
      </p:pic>
      <p:pic>
        <p:nvPicPr>
          <p:cNvPr id="2189" name="Google Shape;2189;p123"/>
          <p:cNvPicPr preferRelativeResize="0"/>
          <p:nvPr/>
        </p:nvPicPr>
        <p:blipFill>
          <a:blip r:embed="rId4">
            <a:alphaModFix/>
          </a:blip>
          <a:stretch>
            <a:fillRect/>
          </a:stretch>
        </p:blipFill>
        <p:spPr>
          <a:xfrm>
            <a:off x="168125" y="679875"/>
            <a:ext cx="3341001" cy="1670500"/>
          </a:xfrm>
          <a:prstGeom prst="rect">
            <a:avLst/>
          </a:prstGeom>
          <a:noFill/>
          <a:ln>
            <a:noFill/>
          </a:ln>
        </p:spPr>
      </p:pic>
      <p:sp>
        <p:nvSpPr>
          <p:cNvPr id="2190" name="Google Shape;2190;p123"/>
          <p:cNvSpPr txBox="1"/>
          <p:nvPr/>
        </p:nvSpPr>
        <p:spPr>
          <a:xfrm>
            <a:off x="4513825" y="835975"/>
            <a:ext cx="3254400" cy="19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20% Duty Cycle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Maximum IC driving current of 3.3A used</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Current output falls within 10% of desired output within 18.8 ms.</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p:txBody>
      </p:sp>
      <p:sp>
        <p:nvSpPr>
          <p:cNvPr id="2191" name="Google Shape;2191;p123"/>
          <p:cNvSpPr txBox="1"/>
          <p:nvPr/>
        </p:nvSpPr>
        <p:spPr>
          <a:xfrm>
            <a:off x="4513825" y="2269975"/>
            <a:ext cx="3254400" cy="20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50% Duty Cycle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Maximum IC driving current of 3.3A used</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Current output falls within 10% of desired output within 16.9 ms.</a:t>
            </a:r>
            <a:endParaRPr>
              <a:latin typeface="Lato"/>
              <a:ea typeface="Lato"/>
              <a:cs typeface="Lato"/>
              <a:sym typeface="Lato"/>
            </a:endParaRPr>
          </a:p>
        </p:txBody>
      </p:sp>
      <p:sp>
        <p:nvSpPr>
          <p:cNvPr id="2192" name="Google Shape;2192;p123"/>
          <p:cNvSpPr txBox="1"/>
          <p:nvPr/>
        </p:nvSpPr>
        <p:spPr>
          <a:xfrm>
            <a:off x="4810975" y="3781800"/>
            <a:ext cx="4160100" cy="3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Note:  Only 2.6A needed for maximum force output </a:t>
            </a:r>
            <a:endParaRPr>
              <a:latin typeface="Lato"/>
              <a:ea typeface="Lato"/>
              <a:cs typeface="Lato"/>
              <a:sym typeface="Lato"/>
            </a:endParaRPr>
          </a:p>
        </p:txBody>
      </p:sp>
      <p:grpSp>
        <p:nvGrpSpPr>
          <p:cNvPr id="2193" name="Google Shape;2193;p123"/>
          <p:cNvGrpSpPr/>
          <p:nvPr/>
        </p:nvGrpSpPr>
        <p:grpSpPr>
          <a:xfrm>
            <a:off x="29950" y="4629553"/>
            <a:ext cx="9084100" cy="447253"/>
            <a:chOff x="29950" y="4629553"/>
            <a:chExt cx="9084100" cy="447253"/>
          </a:xfrm>
        </p:grpSpPr>
        <p:sp>
          <p:nvSpPr>
            <p:cNvPr id="2194" name="Google Shape;2194;p123"/>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23"/>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23"/>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23"/>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23"/>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23"/>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200" name="Google Shape;2200;p123"/>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201" name="Google Shape;2201;p123"/>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202" name="Google Shape;2202;p123"/>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203" name="Google Shape;2203;p123"/>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204" name="Google Shape;2204;p12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12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Safety </a:t>
            </a:r>
            <a:endParaRPr/>
          </a:p>
        </p:txBody>
      </p:sp>
      <p:pic>
        <p:nvPicPr>
          <p:cNvPr id="2210" name="Google Shape;2210;p124"/>
          <p:cNvPicPr preferRelativeResize="0"/>
          <p:nvPr/>
        </p:nvPicPr>
        <p:blipFill>
          <a:blip r:embed="rId3">
            <a:alphaModFix/>
          </a:blip>
          <a:stretch>
            <a:fillRect/>
          </a:stretch>
        </p:blipFill>
        <p:spPr>
          <a:xfrm>
            <a:off x="3067300" y="1154475"/>
            <a:ext cx="6038101" cy="1417275"/>
          </a:xfrm>
          <a:prstGeom prst="rect">
            <a:avLst/>
          </a:prstGeom>
          <a:noFill/>
          <a:ln>
            <a:noFill/>
          </a:ln>
        </p:spPr>
      </p:pic>
      <p:pic>
        <p:nvPicPr>
          <p:cNvPr id="2211" name="Google Shape;2211;p124"/>
          <p:cNvPicPr preferRelativeResize="0"/>
          <p:nvPr/>
        </p:nvPicPr>
        <p:blipFill>
          <a:blip r:embed="rId4">
            <a:alphaModFix/>
          </a:blip>
          <a:stretch>
            <a:fillRect/>
          </a:stretch>
        </p:blipFill>
        <p:spPr>
          <a:xfrm>
            <a:off x="3105900" y="2908637"/>
            <a:ext cx="6038100" cy="1366763"/>
          </a:xfrm>
          <a:prstGeom prst="rect">
            <a:avLst/>
          </a:prstGeom>
          <a:noFill/>
          <a:ln>
            <a:noFill/>
          </a:ln>
        </p:spPr>
      </p:pic>
      <p:sp>
        <p:nvSpPr>
          <p:cNvPr id="2212" name="Google Shape;2212;p124"/>
          <p:cNvSpPr txBox="1"/>
          <p:nvPr/>
        </p:nvSpPr>
        <p:spPr>
          <a:xfrm>
            <a:off x="585975" y="1077900"/>
            <a:ext cx="2387400" cy="3002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b="1" u="sng">
                <a:latin typeface="Lato"/>
                <a:ea typeface="Lato"/>
                <a:cs typeface="Lato"/>
                <a:sym typeface="Lato"/>
              </a:rPr>
              <a:t>Everyone's a Safety!</a:t>
            </a:r>
            <a:endParaRPr b="1" u="sng">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NASA and OSHA standards used.</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Redundant safety checks along each cue path.</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Hardware and Software safety checks.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Safety ICD and SER’s generated to guide test/verification.</a:t>
            </a:r>
            <a:endParaRPr>
              <a:latin typeface="Lato"/>
              <a:ea typeface="Lato"/>
              <a:cs typeface="Lato"/>
              <a:sym typeface="Lato"/>
            </a:endParaRPr>
          </a:p>
        </p:txBody>
      </p:sp>
      <p:sp>
        <p:nvSpPr>
          <p:cNvPr id="2213" name="Google Shape;2213;p12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p125"/>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Risk Scale</a:t>
            </a:r>
            <a:endParaRPr/>
          </a:p>
        </p:txBody>
      </p:sp>
      <p:graphicFrame>
        <p:nvGraphicFramePr>
          <p:cNvPr id="2219" name="Google Shape;2219;p125"/>
          <p:cNvGraphicFramePr/>
          <p:nvPr/>
        </p:nvGraphicFramePr>
        <p:xfrm>
          <a:off x="209775" y="764375"/>
          <a:ext cx="8594550" cy="3444060"/>
        </p:xfrm>
        <a:graphic>
          <a:graphicData uri="http://schemas.openxmlformats.org/drawingml/2006/table">
            <a:tbl>
              <a:tblPr>
                <a:noFill/>
                <a:tableStyleId>{E5D97320-429A-4E4F-A19D-930F16038E4D}</a:tableStyleId>
              </a:tblPr>
              <a:tblGrid>
                <a:gridCol w="1022625">
                  <a:extLst>
                    <a:ext uri="{9D8B030D-6E8A-4147-A177-3AD203B41FA5}">
                      <a16:colId xmlns:a16="http://schemas.microsoft.com/office/drawing/2014/main" val="20000"/>
                    </a:ext>
                  </a:extLst>
                </a:gridCol>
                <a:gridCol w="3132400">
                  <a:extLst>
                    <a:ext uri="{9D8B030D-6E8A-4147-A177-3AD203B41FA5}">
                      <a16:colId xmlns:a16="http://schemas.microsoft.com/office/drawing/2014/main" val="20001"/>
                    </a:ext>
                  </a:extLst>
                </a:gridCol>
                <a:gridCol w="443952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b="1">
                          <a:latin typeface="Proxima Nova"/>
                          <a:ea typeface="Proxima Nova"/>
                          <a:cs typeface="Proxima Nova"/>
                          <a:sym typeface="Proxima Nova"/>
                        </a:rPr>
                        <a:t>Level </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b="1">
                          <a:latin typeface="Proxima Nova"/>
                          <a:ea typeface="Proxima Nova"/>
                          <a:cs typeface="Proxima Nova"/>
                          <a:sym typeface="Proxima Nova"/>
                        </a:rPr>
                        <a:t>Risk Likelihood</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b="1">
                          <a:latin typeface="Proxima Nova"/>
                          <a:ea typeface="Proxima Nova"/>
                          <a:cs typeface="Proxima Nova"/>
                          <a:sym typeface="Proxima Nova"/>
                        </a:rPr>
                        <a:t>Risk Severity </a:t>
                      </a:r>
                      <a:endParaRPr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Proxima Nova"/>
                          <a:ea typeface="Proxima Nova"/>
                          <a:cs typeface="Proxima Nova"/>
                          <a:sym typeface="Proxima Nova"/>
                        </a:rPr>
                        <a:t>5</a:t>
                      </a:r>
                      <a:endParaRPr>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Very Likely: We can expect this issue to occur</a:t>
                      </a:r>
                      <a:endParaRPr>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Severe: This risk could cause complete project failure or unsafe conditions for the test subject</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Proxima Nova"/>
                          <a:ea typeface="Proxima Nova"/>
                          <a:cs typeface="Proxima Nova"/>
                          <a:sym typeface="Proxima Nova"/>
                        </a:rPr>
                        <a:t>4</a:t>
                      </a:r>
                      <a:endParaRPr>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Likely: There is a significant likelihood of this issue occurring</a:t>
                      </a:r>
                      <a:endParaRPr>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Significant: This risk would cause significant delays or damage to project functionality</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latin typeface="Proxima Nova"/>
                          <a:ea typeface="Proxima Nova"/>
                          <a:cs typeface="Proxima Nova"/>
                          <a:sym typeface="Proxima Nova"/>
                        </a:rPr>
                        <a:t>3</a:t>
                      </a:r>
                      <a:endParaRPr>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Possible: There is about a 50% chance of encountering this issue</a:t>
                      </a:r>
                      <a:endParaRPr>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Major: This issue could cause a delay of several days or impact higher-level project success</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latin typeface="Proxima Nova"/>
                          <a:ea typeface="Proxima Nova"/>
                          <a:cs typeface="Proxima Nova"/>
                          <a:sym typeface="Proxima Nova"/>
                        </a:rPr>
                        <a:t>2</a:t>
                      </a:r>
                      <a:endParaRPr>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Unlikely: This issue will most likely not occur</a:t>
                      </a:r>
                      <a:endParaRPr>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Minor: This issue could cause small delays up to one day</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latin typeface="Proxima Nova"/>
                          <a:ea typeface="Proxima Nova"/>
                          <a:cs typeface="Proxima Nova"/>
                          <a:sym typeface="Proxima Nova"/>
                        </a:rPr>
                        <a:t>1</a:t>
                      </a:r>
                      <a:endParaRPr>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Very Unlikely: We do not expect this issue to actually occur</a:t>
                      </a:r>
                      <a:endParaRPr>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Minimal: This issue would cause inconveniences but could be fixed in a matter of hours</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bl>
          </a:graphicData>
        </a:graphic>
      </p:graphicFrame>
      <p:grpSp>
        <p:nvGrpSpPr>
          <p:cNvPr id="2220" name="Google Shape;2220;p125"/>
          <p:cNvGrpSpPr/>
          <p:nvPr/>
        </p:nvGrpSpPr>
        <p:grpSpPr>
          <a:xfrm>
            <a:off x="29950" y="4629553"/>
            <a:ext cx="9084100" cy="447253"/>
            <a:chOff x="29950" y="4629553"/>
            <a:chExt cx="9084100" cy="447253"/>
          </a:xfrm>
        </p:grpSpPr>
        <p:sp>
          <p:nvSpPr>
            <p:cNvPr id="2221" name="Google Shape;2221;p125"/>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25"/>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25"/>
            <p:cNvSpPr/>
            <p:nvPr/>
          </p:nvSpPr>
          <p:spPr>
            <a:xfrm>
              <a:off x="3573525" y="4715100"/>
              <a:ext cx="19359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25"/>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25"/>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25"/>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227" name="Google Shape;2227;p125"/>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228" name="Google Shape;2228;p125"/>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229" name="Google Shape;2229;p125"/>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230" name="Google Shape;2230;p125"/>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231" name="Google Shape;2231;p125"/>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113</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126"/>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Production Risk Assessment</a:t>
            </a:r>
            <a:endParaRPr/>
          </a:p>
        </p:txBody>
      </p:sp>
      <p:graphicFrame>
        <p:nvGraphicFramePr>
          <p:cNvPr id="2237" name="Google Shape;2237;p126"/>
          <p:cNvGraphicFramePr/>
          <p:nvPr/>
        </p:nvGraphicFramePr>
        <p:xfrm>
          <a:off x="952500" y="1107275"/>
          <a:ext cx="7239000" cy="2893075"/>
        </p:xfrm>
        <a:graphic>
          <a:graphicData uri="http://schemas.openxmlformats.org/drawingml/2006/table">
            <a:tbl>
              <a:tblPr>
                <a:noFill/>
                <a:tableStyleId>{E5D97320-429A-4E4F-A19D-930F16038E4D}</a:tableStyleId>
              </a:tblPr>
              <a:tblGrid>
                <a:gridCol w="2413000">
                  <a:extLst>
                    <a:ext uri="{9D8B030D-6E8A-4147-A177-3AD203B41FA5}">
                      <a16:colId xmlns:a16="http://schemas.microsoft.com/office/drawing/2014/main" val="20000"/>
                    </a:ext>
                  </a:extLst>
                </a:gridCol>
                <a:gridCol w="1255725">
                  <a:extLst>
                    <a:ext uri="{9D8B030D-6E8A-4147-A177-3AD203B41FA5}">
                      <a16:colId xmlns:a16="http://schemas.microsoft.com/office/drawing/2014/main" val="20001"/>
                    </a:ext>
                  </a:extLst>
                </a:gridCol>
                <a:gridCol w="3570275">
                  <a:extLst>
                    <a:ext uri="{9D8B030D-6E8A-4147-A177-3AD203B41FA5}">
                      <a16:colId xmlns:a16="http://schemas.microsoft.com/office/drawing/2014/main" val="20002"/>
                    </a:ext>
                  </a:extLst>
                </a:gridCol>
              </a:tblGrid>
              <a:tr h="476775">
                <a:tc>
                  <a:txBody>
                    <a:bodyPr/>
                    <a:lstStyle/>
                    <a:p>
                      <a:pPr marL="0" lvl="0" indent="0" algn="l" rtl="0">
                        <a:spcBef>
                          <a:spcPts val="0"/>
                        </a:spcBef>
                        <a:spcAft>
                          <a:spcPts val="0"/>
                        </a:spcAft>
                        <a:buNone/>
                      </a:pPr>
                      <a:r>
                        <a:rPr lang="en" b="1"/>
                        <a:t>Risk</a:t>
                      </a:r>
                      <a:endParaRPr b="1"/>
                    </a:p>
                  </a:txBody>
                  <a:tcPr marL="91425" marR="91425" marT="91425" marB="91425"/>
                </a:tc>
                <a:tc>
                  <a:txBody>
                    <a:bodyPr/>
                    <a:lstStyle/>
                    <a:p>
                      <a:pPr marL="0" lvl="0" indent="0" algn="l" rtl="0">
                        <a:spcBef>
                          <a:spcPts val="0"/>
                        </a:spcBef>
                        <a:spcAft>
                          <a:spcPts val="0"/>
                        </a:spcAft>
                        <a:buNone/>
                      </a:pPr>
                      <a:r>
                        <a:rPr lang="en" b="1"/>
                        <a:t>Designation</a:t>
                      </a:r>
                      <a:endParaRPr b="1"/>
                    </a:p>
                  </a:txBody>
                  <a:tcPr marL="91425" marR="91425" marT="91425" marB="91425"/>
                </a:tc>
                <a:tc>
                  <a:txBody>
                    <a:bodyPr/>
                    <a:lstStyle/>
                    <a:p>
                      <a:pPr marL="0" lvl="0" indent="0" algn="l" rtl="0">
                        <a:spcBef>
                          <a:spcPts val="0"/>
                        </a:spcBef>
                        <a:spcAft>
                          <a:spcPts val="0"/>
                        </a:spcAft>
                        <a:buNone/>
                      </a:pPr>
                      <a:r>
                        <a:rPr lang="en" b="1"/>
                        <a:t>Mitigation</a:t>
                      </a:r>
                      <a:endParaRPr b="1"/>
                    </a:p>
                  </a:txBody>
                  <a:tcPr marL="91425" marR="91425" marT="91425" marB="91425"/>
                </a:tc>
                <a:extLst>
                  <a:ext uri="{0D108BD9-81ED-4DB2-BD59-A6C34878D82A}">
                    <a16:rowId xmlns:a16="http://schemas.microsoft.com/office/drawing/2014/main" val="10000"/>
                  </a:ext>
                </a:extLst>
              </a:tr>
              <a:tr h="476775">
                <a:tc>
                  <a:txBody>
                    <a:bodyPr/>
                    <a:lstStyle/>
                    <a:p>
                      <a:pPr marL="0" lvl="0" indent="0" algn="l" rtl="0">
                        <a:spcBef>
                          <a:spcPts val="0"/>
                        </a:spcBef>
                        <a:spcAft>
                          <a:spcPts val="0"/>
                        </a:spcAft>
                        <a:buNone/>
                      </a:pPr>
                      <a:r>
                        <a:rPr lang="en"/>
                        <a:t>Insufficient Funds</a:t>
                      </a:r>
                      <a:endParaRPr/>
                    </a:p>
                  </a:txBody>
                  <a:tcPr marL="91425" marR="91425" marT="91425" marB="91425"/>
                </a:tc>
                <a:tc>
                  <a:txBody>
                    <a:bodyPr/>
                    <a:lstStyle/>
                    <a:p>
                      <a:pPr marL="0" lvl="0" indent="0" algn="l" rtl="0">
                        <a:spcBef>
                          <a:spcPts val="0"/>
                        </a:spcBef>
                        <a:spcAft>
                          <a:spcPts val="0"/>
                        </a:spcAft>
                        <a:buNone/>
                      </a:pPr>
                      <a:r>
                        <a:rPr lang="en"/>
                        <a:t>INFD</a:t>
                      </a:r>
                      <a:endParaRPr/>
                    </a:p>
                  </a:txBody>
                  <a:tcPr marL="91425" marR="91425" marT="91425" marB="91425"/>
                </a:tc>
                <a:tc>
                  <a:txBody>
                    <a:bodyPr/>
                    <a:lstStyle/>
                    <a:p>
                      <a:pPr marL="0" lvl="0" indent="0" algn="l" rtl="0">
                        <a:spcBef>
                          <a:spcPts val="0"/>
                        </a:spcBef>
                        <a:spcAft>
                          <a:spcPts val="0"/>
                        </a:spcAft>
                        <a:buNone/>
                      </a:pPr>
                      <a:r>
                        <a:rPr lang="en"/>
                        <a:t>Designed with sufficient margin</a:t>
                      </a:r>
                      <a:endParaRPr/>
                    </a:p>
                  </a:txBody>
                  <a:tcPr marL="91425" marR="91425" marT="91425" marB="91425"/>
                </a:tc>
                <a:extLst>
                  <a:ext uri="{0D108BD9-81ED-4DB2-BD59-A6C34878D82A}">
                    <a16:rowId xmlns:a16="http://schemas.microsoft.com/office/drawing/2014/main" val="10001"/>
                  </a:ext>
                </a:extLst>
              </a:tr>
              <a:tr h="731375">
                <a:tc>
                  <a:txBody>
                    <a:bodyPr/>
                    <a:lstStyle/>
                    <a:p>
                      <a:pPr marL="0" lvl="0" indent="0" algn="l" rtl="0">
                        <a:spcBef>
                          <a:spcPts val="0"/>
                        </a:spcBef>
                        <a:spcAft>
                          <a:spcPts val="0"/>
                        </a:spcAft>
                        <a:buNone/>
                      </a:pPr>
                      <a:r>
                        <a:rPr lang="en"/>
                        <a:t>COVID-19 Gathering Size</a:t>
                      </a:r>
                      <a:endParaRPr/>
                    </a:p>
                  </a:txBody>
                  <a:tcPr marL="91425" marR="91425" marT="91425" marB="91425"/>
                </a:tc>
                <a:tc>
                  <a:txBody>
                    <a:bodyPr/>
                    <a:lstStyle/>
                    <a:p>
                      <a:pPr marL="0" lvl="0" indent="0" algn="l" rtl="0">
                        <a:spcBef>
                          <a:spcPts val="0"/>
                        </a:spcBef>
                        <a:spcAft>
                          <a:spcPts val="0"/>
                        </a:spcAft>
                        <a:buNone/>
                      </a:pPr>
                      <a:r>
                        <a:rPr lang="en"/>
                        <a:t>GTH</a:t>
                      </a:r>
                      <a:endParaRPr/>
                    </a:p>
                  </a:txBody>
                  <a:tcPr marL="91425" marR="91425" marT="91425" marB="91425"/>
                </a:tc>
                <a:tc>
                  <a:txBody>
                    <a:bodyPr/>
                    <a:lstStyle/>
                    <a:p>
                      <a:pPr marL="0" lvl="0" indent="0" algn="l" rtl="0">
                        <a:spcBef>
                          <a:spcPts val="0"/>
                        </a:spcBef>
                        <a:spcAft>
                          <a:spcPts val="0"/>
                        </a:spcAft>
                        <a:buNone/>
                      </a:pPr>
                      <a:r>
                        <a:rPr lang="en"/>
                        <a:t>Tests and assembly will be planned to use few team members</a:t>
                      </a:r>
                      <a:endParaRPr/>
                    </a:p>
                  </a:txBody>
                  <a:tcPr marL="91425" marR="91425" marT="91425" marB="91425"/>
                </a:tc>
                <a:extLst>
                  <a:ext uri="{0D108BD9-81ED-4DB2-BD59-A6C34878D82A}">
                    <a16:rowId xmlns:a16="http://schemas.microsoft.com/office/drawing/2014/main" val="10002"/>
                  </a:ext>
                </a:extLst>
              </a:tr>
              <a:tr h="476775">
                <a:tc>
                  <a:txBody>
                    <a:bodyPr/>
                    <a:lstStyle/>
                    <a:p>
                      <a:pPr marL="0" lvl="0" indent="0" algn="l" rtl="0">
                        <a:spcBef>
                          <a:spcPts val="0"/>
                        </a:spcBef>
                        <a:spcAft>
                          <a:spcPts val="0"/>
                        </a:spcAft>
                        <a:buNone/>
                      </a:pPr>
                      <a:r>
                        <a:rPr lang="en"/>
                        <a:t>COVID-19 Closure</a:t>
                      </a:r>
                      <a:endParaRPr/>
                    </a:p>
                  </a:txBody>
                  <a:tcPr marL="91425" marR="91425" marT="91425" marB="91425"/>
                </a:tc>
                <a:tc>
                  <a:txBody>
                    <a:bodyPr/>
                    <a:lstStyle/>
                    <a:p>
                      <a:pPr marL="0" lvl="0" indent="0" algn="l" rtl="0">
                        <a:spcBef>
                          <a:spcPts val="0"/>
                        </a:spcBef>
                        <a:spcAft>
                          <a:spcPts val="0"/>
                        </a:spcAft>
                        <a:buNone/>
                      </a:pPr>
                      <a:r>
                        <a:rPr lang="en"/>
                        <a:t>CLS</a:t>
                      </a:r>
                      <a:endParaRPr/>
                    </a:p>
                  </a:txBody>
                  <a:tcPr marL="91425" marR="91425" marT="91425" marB="91425"/>
                </a:tc>
                <a:tc>
                  <a:txBody>
                    <a:bodyPr/>
                    <a:lstStyle/>
                    <a:p>
                      <a:pPr marL="0" lvl="0" indent="0" algn="l" rtl="0">
                        <a:spcBef>
                          <a:spcPts val="0"/>
                        </a:spcBef>
                        <a:spcAft>
                          <a:spcPts val="0"/>
                        </a:spcAft>
                        <a:buNone/>
                      </a:pPr>
                      <a:r>
                        <a:rPr lang="en"/>
                        <a:t>None</a:t>
                      </a:r>
                      <a:endParaRPr/>
                    </a:p>
                  </a:txBody>
                  <a:tcPr marL="91425" marR="91425" marT="91425" marB="91425"/>
                </a:tc>
                <a:extLst>
                  <a:ext uri="{0D108BD9-81ED-4DB2-BD59-A6C34878D82A}">
                    <a16:rowId xmlns:a16="http://schemas.microsoft.com/office/drawing/2014/main" val="10003"/>
                  </a:ext>
                </a:extLst>
              </a:tr>
              <a:tr h="731375">
                <a:tc>
                  <a:txBody>
                    <a:bodyPr/>
                    <a:lstStyle/>
                    <a:p>
                      <a:pPr marL="0" lvl="0" indent="0" algn="l" rtl="0">
                        <a:spcBef>
                          <a:spcPts val="0"/>
                        </a:spcBef>
                        <a:spcAft>
                          <a:spcPts val="0"/>
                        </a:spcAft>
                        <a:buNone/>
                      </a:pPr>
                      <a:r>
                        <a:rPr lang="en"/>
                        <a:t>Delay of Materials</a:t>
                      </a:r>
                      <a:endParaRPr/>
                    </a:p>
                  </a:txBody>
                  <a:tcPr marL="91425" marR="91425" marT="91425" marB="91425"/>
                </a:tc>
                <a:tc>
                  <a:txBody>
                    <a:bodyPr/>
                    <a:lstStyle/>
                    <a:p>
                      <a:pPr marL="0" lvl="0" indent="0" algn="l" rtl="0">
                        <a:spcBef>
                          <a:spcPts val="0"/>
                        </a:spcBef>
                        <a:spcAft>
                          <a:spcPts val="0"/>
                        </a:spcAft>
                        <a:buNone/>
                      </a:pPr>
                      <a:r>
                        <a:rPr lang="en"/>
                        <a:t>MTL</a:t>
                      </a:r>
                      <a:endParaRPr/>
                    </a:p>
                  </a:txBody>
                  <a:tcPr marL="91425" marR="91425" marT="91425" marB="91425"/>
                </a:tc>
                <a:tc>
                  <a:txBody>
                    <a:bodyPr/>
                    <a:lstStyle/>
                    <a:p>
                      <a:pPr marL="0" lvl="0" indent="0" algn="l" rtl="0">
                        <a:spcBef>
                          <a:spcPts val="0"/>
                        </a:spcBef>
                        <a:spcAft>
                          <a:spcPts val="0"/>
                        </a:spcAft>
                        <a:buNone/>
                      </a:pPr>
                      <a:r>
                        <a:rPr lang="en"/>
                        <a:t>All materials will be ordered as soon as possible</a:t>
                      </a:r>
                      <a:endParaRPr/>
                    </a:p>
                  </a:txBody>
                  <a:tcPr marL="91425" marR="91425" marT="91425" marB="91425"/>
                </a:tc>
                <a:extLst>
                  <a:ext uri="{0D108BD9-81ED-4DB2-BD59-A6C34878D82A}">
                    <a16:rowId xmlns:a16="http://schemas.microsoft.com/office/drawing/2014/main" val="10004"/>
                  </a:ext>
                </a:extLst>
              </a:tr>
            </a:tbl>
          </a:graphicData>
        </a:graphic>
      </p:graphicFrame>
      <p:grpSp>
        <p:nvGrpSpPr>
          <p:cNvPr id="2238" name="Google Shape;2238;p126"/>
          <p:cNvGrpSpPr/>
          <p:nvPr/>
        </p:nvGrpSpPr>
        <p:grpSpPr>
          <a:xfrm>
            <a:off x="29950" y="4629553"/>
            <a:ext cx="9084100" cy="447253"/>
            <a:chOff x="29950" y="4629553"/>
            <a:chExt cx="9084100" cy="447253"/>
          </a:xfrm>
        </p:grpSpPr>
        <p:sp>
          <p:nvSpPr>
            <p:cNvPr id="2239" name="Google Shape;2239;p126"/>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26"/>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26"/>
            <p:cNvSpPr/>
            <p:nvPr/>
          </p:nvSpPr>
          <p:spPr>
            <a:xfrm>
              <a:off x="3573525" y="4715100"/>
              <a:ext cx="19359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26"/>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26"/>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26"/>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245" name="Google Shape;2245;p126"/>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246" name="Google Shape;2246;p126"/>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247" name="Google Shape;2247;p126"/>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248" name="Google Shape;2248;p126"/>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249" name="Google Shape;2249;p12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pic>
        <p:nvPicPr>
          <p:cNvPr id="2254" name="Google Shape;2254;p127"/>
          <p:cNvPicPr preferRelativeResize="0"/>
          <p:nvPr/>
        </p:nvPicPr>
        <p:blipFill rotWithShape="1">
          <a:blip r:embed="rId3">
            <a:alphaModFix/>
          </a:blip>
          <a:srcRect/>
          <a:stretch/>
        </p:blipFill>
        <p:spPr>
          <a:xfrm>
            <a:off x="665125" y="1019619"/>
            <a:ext cx="3839750" cy="3265100"/>
          </a:xfrm>
          <a:prstGeom prst="rect">
            <a:avLst/>
          </a:prstGeom>
          <a:noFill/>
          <a:ln>
            <a:noFill/>
          </a:ln>
        </p:spPr>
      </p:pic>
      <p:pic>
        <p:nvPicPr>
          <p:cNvPr id="2255" name="Google Shape;2255;p127"/>
          <p:cNvPicPr preferRelativeResize="0"/>
          <p:nvPr/>
        </p:nvPicPr>
        <p:blipFill rotWithShape="1">
          <a:blip r:embed="rId3">
            <a:alphaModFix/>
          </a:blip>
          <a:srcRect/>
          <a:stretch/>
        </p:blipFill>
        <p:spPr>
          <a:xfrm>
            <a:off x="4779950" y="1019623"/>
            <a:ext cx="3839750" cy="3265095"/>
          </a:xfrm>
          <a:prstGeom prst="rect">
            <a:avLst/>
          </a:prstGeom>
          <a:noFill/>
          <a:ln>
            <a:noFill/>
          </a:ln>
        </p:spPr>
      </p:pic>
      <p:sp>
        <p:nvSpPr>
          <p:cNvPr id="2256" name="Google Shape;2256;p127"/>
          <p:cNvSpPr txBox="1"/>
          <p:nvPr/>
        </p:nvSpPr>
        <p:spPr>
          <a:xfrm>
            <a:off x="1595050" y="632100"/>
            <a:ext cx="1698300" cy="26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Unmitigated</a:t>
            </a:r>
            <a:endParaRPr b="1">
              <a:latin typeface="Lato"/>
              <a:ea typeface="Lato"/>
              <a:cs typeface="Lato"/>
              <a:sym typeface="Lato"/>
            </a:endParaRPr>
          </a:p>
        </p:txBody>
      </p:sp>
      <p:sp>
        <p:nvSpPr>
          <p:cNvPr id="2257" name="Google Shape;2257;p127"/>
          <p:cNvSpPr txBox="1"/>
          <p:nvPr/>
        </p:nvSpPr>
        <p:spPr>
          <a:xfrm>
            <a:off x="5353713" y="632100"/>
            <a:ext cx="2692200" cy="26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Mitigated</a:t>
            </a:r>
            <a:endParaRPr b="1">
              <a:latin typeface="Lato"/>
              <a:ea typeface="Lato"/>
              <a:cs typeface="Lato"/>
              <a:sym typeface="Lato"/>
            </a:endParaRPr>
          </a:p>
        </p:txBody>
      </p:sp>
      <p:sp>
        <p:nvSpPr>
          <p:cNvPr id="2258" name="Google Shape;2258;p127"/>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Production Risk Matrix</a:t>
            </a:r>
            <a:endParaRPr/>
          </a:p>
        </p:txBody>
      </p:sp>
      <p:sp>
        <p:nvSpPr>
          <p:cNvPr id="2259" name="Google Shape;2259;p127"/>
          <p:cNvSpPr txBox="1"/>
          <p:nvPr/>
        </p:nvSpPr>
        <p:spPr>
          <a:xfrm>
            <a:off x="3913141" y="2636138"/>
            <a:ext cx="576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INSF</a:t>
            </a:r>
            <a:endParaRPr b="1">
              <a:latin typeface="Proxima Nova"/>
              <a:ea typeface="Proxima Nova"/>
              <a:cs typeface="Proxima Nova"/>
              <a:sym typeface="Proxima Nova"/>
            </a:endParaRPr>
          </a:p>
        </p:txBody>
      </p:sp>
      <p:sp>
        <p:nvSpPr>
          <p:cNvPr id="2260" name="Google Shape;2260;p127"/>
          <p:cNvSpPr txBox="1"/>
          <p:nvPr/>
        </p:nvSpPr>
        <p:spPr>
          <a:xfrm>
            <a:off x="8016306" y="3138613"/>
            <a:ext cx="576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INSF</a:t>
            </a:r>
            <a:endParaRPr b="1">
              <a:latin typeface="Proxima Nova"/>
              <a:ea typeface="Proxima Nova"/>
              <a:cs typeface="Proxima Nova"/>
              <a:sym typeface="Proxima Nova"/>
            </a:endParaRPr>
          </a:p>
        </p:txBody>
      </p:sp>
      <p:sp>
        <p:nvSpPr>
          <p:cNvPr id="2261" name="Google Shape;2261;p127"/>
          <p:cNvSpPr txBox="1"/>
          <p:nvPr/>
        </p:nvSpPr>
        <p:spPr>
          <a:xfrm>
            <a:off x="3291606" y="1927713"/>
            <a:ext cx="576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GTH</a:t>
            </a:r>
            <a:endParaRPr b="1">
              <a:latin typeface="Proxima Nova"/>
              <a:ea typeface="Proxima Nova"/>
              <a:cs typeface="Proxima Nova"/>
              <a:sym typeface="Proxima Nova"/>
            </a:endParaRPr>
          </a:p>
        </p:txBody>
      </p:sp>
      <p:sp>
        <p:nvSpPr>
          <p:cNvPr id="2262" name="Google Shape;2262;p127"/>
          <p:cNvSpPr txBox="1"/>
          <p:nvPr/>
        </p:nvSpPr>
        <p:spPr>
          <a:xfrm>
            <a:off x="6165078" y="1906313"/>
            <a:ext cx="576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GTH</a:t>
            </a:r>
            <a:endParaRPr b="1">
              <a:latin typeface="Proxima Nova"/>
              <a:ea typeface="Proxima Nova"/>
              <a:cs typeface="Proxima Nova"/>
              <a:sym typeface="Proxima Nova"/>
            </a:endParaRPr>
          </a:p>
        </p:txBody>
      </p:sp>
      <p:sp>
        <p:nvSpPr>
          <p:cNvPr id="2263" name="Google Shape;2263;p127"/>
          <p:cNvSpPr txBox="1"/>
          <p:nvPr/>
        </p:nvSpPr>
        <p:spPr>
          <a:xfrm>
            <a:off x="3936950" y="2407546"/>
            <a:ext cx="525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CLS</a:t>
            </a:r>
            <a:endParaRPr b="1">
              <a:latin typeface="Proxima Nova"/>
              <a:ea typeface="Proxima Nova"/>
              <a:cs typeface="Proxima Nova"/>
              <a:sym typeface="Proxima Nova"/>
            </a:endParaRPr>
          </a:p>
        </p:txBody>
      </p:sp>
      <p:sp>
        <p:nvSpPr>
          <p:cNvPr id="2264" name="Google Shape;2264;p127"/>
          <p:cNvSpPr txBox="1"/>
          <p:nvPr/>
        </p:nvSpPr>
        <p:spPr>
          <a:xfrm>
            <a:off x="8037728" y="2526625"/>
            <a:ext cx="576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CLS</a:t>
            </a:r>
            <a:endParaRPr b="1">
              <a:latin typeface="Proxima Nova"/>
              <a:ea typeface="Proxima Nova"/>
              <a:cs typeface="Proxima Nova"/>
              <a:sym typeface="Proxima Nova"/>
            </a:endParaRPr>
          </a:p>
        </p:txBody>
      </p:sp>
      <p:sp>
        <p:nvSpPr>
          <p:cNvPr id="2265" name="Google Shape;2265;p127"/>
          <p:cNvSpPr txBox="1"/>
          <p:nvPr/>
        </p:nvSpPr>
        <p:spPr>
          <a:xfrm>
            <a:off x="3313047" y="2549222"/>
            <a:ext cx="5466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MTL</a:t>
            </a:r>
            <a:endParaRPr b="1">
              <a:latin typeface="Proxima Nova"/>
              <a:ea typeface="Proxima Nova"/>
              <a:cs typeface="Proxima Nova"/>
              <a:sym typeface="Proxima Nova"/>
            </a:endParaRPr>
          </a:p>
        </p:txBody>
      </p:sp>
      <p:sp>
        <p:nvSpPr>
          <p:cNvPr id="2266" name="Google Shape;2266;p127"/>
          <p:cNvSpPr txBox="1"/>
          <p:nvPr/>
        </p:nvSpPr>
        <p:spPr>
          <a:xfrm>
            <a:off x="7426938" y="3138603"/>
            <a:ext cx="576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MTL</a:t>
            </a:r>
            <a:endParaRPr b="1">
              <a:latin typeface="Proxima Nova"/>
              <a:ea typeface="Proxima Nova"/>
              <a:cs typeface="Proxima Nova"/>
              <a:sym typeface="Proxima Nova"/>
            </a:endParaRPr>
          </a:p>
        </p:txBody>
      </p:sp>
      <p:grpSp>
        <p:nvGrpSpPr>
          <p:cNvPr id="2267" name="Google Shape;2267;p127"/>
          <p:cNvGrpSpPr/>
          <p:nvPr/>
        </p:nvGrpSpPr>
        <p:grpSpPr>
          <a:xfrm>
            <a:off x="29950" y="4629553"/>
            <a:ext cx="9084100" cy="447253"/>
            <a:chOff x="29950" y="4629553"/>
            <a:chExt cx="9084100" cy="447253"/>
          </a:xfrm>
        </p:grpSpPr>
        <p:sp>
          <p:nvSpPr>
            <p:cNvPr id="2268" name="Google Shape;2268;p127"/>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27"/>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27"/>
            <p:cNvSpPr/>
            <p:nvPr/>
          </p:nvSpPr>
          <p:spPr>
            <a:xfrm>
              <a:off x="3573525" y="4715100"/>
              <a:ext cx="19359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27"/>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27"/>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27"/>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274" name="Google Shape;2274;p127"/>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275" name="Google Shape;2275;p127"/>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276" name="Google Shape;2276;p127"/>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277" name="Google Shape;2277;p127"/>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278" name="Google Shape;2278;p127"/>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sp>
        <p:nvSpPr>
          <p:cNvPr id="2283" name="Google Shape;2283;p128"/>
          <p:cNvSpPr txBox="1">
            <a:spLocks noGrp="1"/>
          </p:cNvSpPr>
          <p:nvPr>
            <p:ph type="title"/>
          </p:nvPr>
        </p:nvSpPr>
        <p:spPr>
          <a:xfrm>
            <a:off x="553025" y="-23700"/>
            <a:ext cx="82551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Verification and Validation: Safety Tests</a:t>
            </a:r>
            <a:endParaRPr/>
          </a:p>
        </p:txBody>
      </p:sp>
      <p:sp>
        <p:nvSpPr>
          <p:cNvPr id="2284" name="Google Shape;2284;p128"/>
          <p:cNvSpPr txBox="1">
            <a:spLocks noGrp="1"/>
          </p:cNvSpPr>
          <p:nvPr>
            <p:ph type="body" idx="1"/>
          </p:nvPr>
        </p:nvSpPr>
        <p:spPr>
          <a:xfrm>
            <a:off x="248250" y="629375"/>
            <a:ext cx="8865900" cy="387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a:solidFill>
                  <a:srgbClr val="000000"/>
                </a:solidFill>
                <a:latin typeface="Proxima Nova"/>
                <a:ea typeface="Proxima Nova"/>
                <a:cs typeface="Proxima Nova"/>
                <a:sym typeface="Proxima Nova"/>
              </a:rPr>
              <a:t>Test functionality and lag time of test controller “Terminate” button</a:t>
            </a:r>
            <a:endParaRPr sz="1400">
              <a:solidFill>
                <a:srgbClr val="000000"/>
              </a:solidFill>
              <a:latin typeface="Proxima Nova"/>
              <a:ea typeface="Proxima Nova"/>
              <a:cs typeface="Proxima Nova"/>
              <a:sym typeface="Proxima Nova"/>
            </a:endParaRPr>
          </a:p>
          <a:p>
            <a:pPr marL="457200" lvl="0" indent="-317500" algn="l" rtl="0">
              <a:lnSpc>
                <a:spcPct val="150000"/>
              </a:lnSpc>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Does it stop inputs to the GVS and TCS  within a reasonable amount of time from the button being pressed?</a:t>
            </a:r>
            <a:endParaRPr sz="1400">
              <a:solidFill>
                <a:srgbClr val="000000"/>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400">
                <a:solidFill>
                  <a:srgbClr val="000000"/>
                </a:solidFill>
                <a:latin typeface="Proxima Nova"/>
                <a:ea typeface="Proxima Nova"/>
                <a:cs typeface="Proxima Nova"/>
                <a:sym typeface="Proxima Nova"/>
              </a:rPr>
              <a:t>Create a cueing profile that exceeds maximum limits of GVS and TCS (separately) and run this (no joystick)</a:t>
            </a:r>
            <a:endParaRPr sz="1400">
              <a:solidFill>
                <a:srgbClr val="000000"/>
              </a:solidFill>
              <a:latin typeface="Proxima Nova"/>
              <a:ea typeface="Proxima Nova"/>
              <a:cs typeface="Proxima Nova"/>
              <a:sym typeface="Proxima Nova"/>
            </a:endParaRPr>
          </a:p>
          <a:p>
            <a:pPr marL="457200" lvl="0" indent="-317500" algn="l" rtl="0">
              <a:lnSpc>
                <a:spcPct val="150000"/>
              </a:lnSpc>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Does the CPS stop these commands from going through and notify the test controller?</a:t>
            </a:r>
            <a:endParaRPr sz="1400">
              <a:solidFill>
                <a:srgbClr val="000000"/>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400">
                <a:solidFill>
                  <a:srgbClr val="000000"/>
                </a:solidFill>
                <a:latin typeface="Proxima Nova"/>
                <a:ea typeface="Proxima Nova"/>
                <a:cs typeface="Proxima Nova"/>
                <a:sym typeface="Proxima Nova"/>
              </a:rPr>
              <a:t>Input a cueing profile that does not exceed maximum limits, but joystick commands are unsafe</a:t>
            </a:r>
            <a:endParaRPr sz="1400">
              <a:solidFill>
                <a:srgbClr val="000000"/>
              </a:solidFill>
              <a:latin typeface="Proxima Nova"/>
              <a:ea typeface="Proxima Nova"/>
              <a:cs typeface="Proxima Nova"/>
              <a:sym typeface="Proxima Nova"/>
            </a:endParaRPr>
          </a:p>
          <a:p>
            <a:pPr marL="457200" lvl="0" indent="-317500" algn="l" rtl="0">
              <a:lnSpc>
                <a:spcPct val="150000"/>
              </a:lnSpc>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Does the CPS stop these commands from going through and notify the test controller notified?</a:t>
            </a:r>
            <a:endParaRPr sz="1400">
              <a:solidFill>
                <a:srgbClr val="000000"/>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400">
                <a:solidFill>
                  <a:srgbClr val="000000"/>
                </a:solidFill>
                <a:latin typeface="Proxima Nova"/>
                <a:ea typeface="Proxima Nova"/>
                <a:cs typeface="Proxima Nova"/>
                <a:sym typeface="Proxima Nova"/>
              </a:rPr>
              <a:t>Create unsafe readings from GVS and TCS (separately) and read these to the CPS</a:t>
            </a:r>
            <a:endParaRPr sz="1400">
              <a:solidFill>
                <a:srgbClr val="000000"/>
              </a:solidFill>
              <a:latin typeface="Proxima Nova"/>
              <a:ea typeface="Proxima Nova"/>
              <a:cs typeface="Proxima Nova"/>
              <a:sym typeface="Proxima Nova"/>
            </a:endParaRPr>
          </a:p>
          <a:p>
            <a:pPr marL="457200" lvl="0" indent="-317500" algn="l" rtl="0">
              <a:lnSpc>
                <a:spcPct val="150000"/>
              </a:lnSpc>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Does the test abort automatically?</a:t>
            </a:r>
            <a:endParaRPr sz="1400">
              <a:solidFill>
                <a:srgbClr val="000000"/>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400">
                <a:solidFill>
                  <a:srgbClr val="000000"/>
                </a:solidFill>
                <a:latin typeface="Proxima Nova"/>
                <a:ea typeface="Proxima Nova"/>
                <a:cs typeface="Proxima Nova"/>
                <a:sym typeface="Proxima Nova"/>
              </a:rPr>
              <a:t>Intentionally cause the software system to crash (ex. intentional severe memory leak) </a:t>
            </a:r>
            <a:endParaRPr sz="1400">
              <a:solidFill>
                <a:srgbClr val="000000"/>
              </a:solidFill>
              <a:latin typeface="Proxima Nova"/>
              <a:ea typeface="Proxima Nova"/>
              <a:cs typeface="Proxima Nova"/>
              <a:sym typeface="Proxima Nova"/>
            </a:endParaRPr>
          </a:p>
          <a:p>
            <a:pPr marL="457200" lvl="0" indent="-317500" algn="l" rtl="0">
              <a:lnSpc>
                <a:spcPct val="150000"/>
              </a:lnSpc>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Do commands to the GVS and TCS stop?</a:t>
            </a:r>
            <a:endParaRPr sz="1400">
              <a:solidFill>
                <a:srgbClr val="000000"/>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400">
                <a:solidFill>
                  <a:srgbClr val="000000"/>
                </a:solidFill>
                <a:latin typeface="Proxima Nova"/>
                <a:ea typeface="Proxima Nova"/>
                <a:cs typeface="Proxima Nova"/>
                <a:sym typeface="Proxima Nova"/>
              </a:rPr>
              <a:t>All Test Cases: Is all data still saved and available to the test controller?</a:t>
            </a:r>
            <a:endParaRPr sz="1400">
              <a:solidFill>
                <a:srgbClr val="000000"/>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400">
              <a:solidFill>
                <a:srgbClr val="000000"/>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400">
              <a:solidFill>
                <a:srgbClr val="000000"/>
              </a:solidFill>
              <a:latin typeface="Proxima Nova"/>
              <a:ea typeface="Proxima Nova"/>
              <a:cs typeface="Proxima Nova"/>
              <a:sym typeface="Proxima Nova"/>
            </a:endParaRPr>
          </a:p>
        </p:txBody>
      </p:sp>
      <p:grpSp>
        <p:nvGrpSpPr>
          <p:cNvPr id="2285" name="Google Shape;2285;p128"/>
          <p:cNvGrpSpPr/>
          <p:nvPr/>
        </p:nvGrpSpPr>
        <p:grpSpPr>
          <a:xfrm>
            <a:off x="29950" y="4629553"/>
            <a:ext cx="9084100" cy="447253"/>
            <a:chOff x="29950" y="4629553"/>
            <a:chExt cx="9084100" cy="447253"/>
          </a:xfrm>
        </p:grpSpPr>
        <p:sp>
          <p:nvSpPr>
            <p:cNvPr id="2286" name="Google Shape;2286;p128"/>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28"/>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28"/>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28"/>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28"/>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28"/>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292" name="Google Shape;2292;p128"/>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293" name="Google Shape;2293;p128"/>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294" name="Google Shape;2294;p128"/>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295" name="Google Shape;2295;p128"/>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296" name="Google Shape;2296;p128"/>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300"/>
        <p:cNvGrpSpPr/>
        <p:nvPr/>
      </p:nvGrpSpPr>
      <p:grpSpPr>
        <a:xfrm>
          <a:off x="0" y="0"/>
          <a:ext cx="0" cy="0"/>
          <a:chOff x="0" y="0"/>
          <a:chExt cx="0" cy="0"/>
        </a:xfrm>
      </p:grpSpPr>
      <p:sp>
        <p:nvSpPr>
          <p:cNvPr id="2301" name="Google Shape;2301;p129"/>
          <p:cNvSpPr txBox="1">
            <a:spLocks noGrp="1"/>
          </p:cNvSpPr>
          <p:nvPr>
            <p:ph type="title"/>
          </p:nvPr>
        </p:nvSpPr>
        <p:spPr>
          <a:xfrm>
            <a:off x="267900" y="-23700"/>
            <a:ext cx="8268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Independent Software Validation: Functional Tests</a:t>
            </a:r>
            <a:endParaRPr/>
          </a:p>
        </p:txBody>
      </p:sp>
      <p:sp>
        <p:nvSpPr>
          <p:cNvPr id="2302" name="Google Shape;2302;p129"/>
          <p:cNvSpPr txBox="1">
            <a:spLocks noGrp="1"/>
          </p:cNvSpPr>
          <p:nvPr>
            <p:ph type="body" idx="1"/>
          </p:nvPr>
        </p:nvSpPr>
        <p:spPr>
          <a:xfrm>
            <a:off x="406200" y="684925"/>
            <a:ext cx="7688700" cy="22611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Font typeface="Proxima Nova"/>
              <a:buChar char="●"/>
            </a:pPr>
            <a:r>
              <a:rPr lang="en" sz="1600">
                <a:solidFill>
                  <a:srgbClr val="000000"/>
                </a:solidFill>
                <a:latin typeface="Proxima Nova"/>
                <a:ea typeface="Proxima Nova"/>
                <a:cs typeface="Proxima Nova"/>
                <a:sym typeface="Proxima Nova"/>
              </a:rPr>
              <a:t>Multiple test-cases for reading and processing of  GUI inputs</a:t>
            </a:r>
            <a:endParaRPr sz="16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Different file types</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Different file formats </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Multiple cueing profiles for each level of success</a:t>
            </a:r>
            <a:endParaRPr sz="1400">
              <a:solidFill>
                <a:srgbClr val="000000"/>
              </a:solidFill>
              <a:latin typeface="Proxima Nova"/>
              <a:ea typeface="Proxima Nova"/>
              <a:cs typeface="Proxima Nova"/>
              <a:sym typeface="Proxima Nova"/>
            </a:endParaRPr>
          </a:p>
          <a:p>
            <a:pPr marL="457200" lvl="0" indent="-330200" algn="l" rtl="0">
              <a:spcBef>
                <a:spcPts val="0"/>
              </a:spcBef>
              <a:spcAft>
                <a:spcPts val="0"/>
              </a:spcAft>
              <a:buClr>
                <a:srgbClr val="000000"/>
              </a:buClr>
              <a:buSzPts val="1600"/>
              <a:buFont typeface="Proxima Nova"/>
              <a:buChar char="●"/>
            </a:pPr>
            <a:r>
              <a:rPr lang="en" sz="1600">
                <a:solidFill>
                  <a:srgbClr val="000000"/>
                </a:solidFill>
                <a:latin typeface="Proxima Nova"/>
                <a:ea typeface="Proxima Nova"/>
                <a:cs typeface="Proxima Nova"/>
                <a:sym typeface="Proxima Nova"/>
              </a:rPr>
              <a:t>Sampling and processing of joystick output stream</a:t>
            </a:r>
            <a:endParaRPr sz="16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Is joystick output stream readable?</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Can we reliably process the joystick data into desired formats for all three levels of success?</a:t>
            </a:r>
            <a:endParaRPr sz="1400">
              <a:solidFill>
                <a:srgbClr val="000000"/>
              </a:solidFill>
              <a:latin typeface="Proxima Nova"/>
              <a:ea typeface="Proxima Nova"/>
              <a:cs typeface="Proxima Nova"/>
              <a:sym typeface="Proxima Nova"/>
            </a:endParaRPr>
          </a:p>
          <a:p>
            <a:pPr marL="457200" lvl="0" indent="-330200" algn="l" rtl="0">
              <a:spcBef>
                <a:spcPts val="0"/>
              </a:spcBef>
              <a:spcAft>
                <a:spcPts val="0"/>
              </a:spcAft>
              <a:buClr>
                <a:srgbClr val="000000"/>
              </a:buClr>
              <a:buSzPts val="1600"/>
              <a:buFont typeface="Proxima Nova"/>
              <a:buChar char="●"/>
            </a:pPr>
            <a:r>
              <a:rPr lang="en" sz="1600">
                <a:solidFill>
                  <a:srgbClr val="000000"/>
                </a:solidFill>
                <a:latin typeface="Proxima Nova"/>
                <a:ea typeface="Proxima Nova"/>
                <a:cs typeface="Proxima Nova"/>
                <a:sym typeface="Proxima Nova"/>
              </a:rPr>
              <a:t>Evaluate lag time between parser, GUI, main CPS, and microcontrollers</a:t>
            </a:r>
            <a:endParaRPr sz="1600">
              <a:solidFill>
                <a:srgbClr val="000000"/>
              </a:solidFill>
              <a:latin typeface="Proxima Nova"/>
              <a:ea typeface="Proxima Nova"/>
              <a:cs typeface="Proxima Nova"/>
              <a:sym typeface="Proxima Nova"/>
            </a:endParaRPr>
          </a:p>
          <a:p>
            <a:pPr marL="457200" lvl="0" indent="-330200" algn="l" rtl="0">
              <a:spcBef>
                <a:spcPts val="0"/>
              </a:spcBef>
              <a:spcAft>
                <a:spcPts val="0"/>
              </a:spcAft>
              <a:buClr>
                <a:srgbClr val="000000"/>
              </a:buClr>
              <a:buSzPts val="1600"/>
              <a:buFont typeface="Proxima Nova"/>
              <a:buChar char="●"/>
            </a:pPr>
            <a:r>
              <a:rPr lang="en" sz="1600">
                <a:solidFill>
                  <a:srgbClr val="000000"/>
                </a:solidFill>
                <a:latin typeface="Proxima Nova"/>
                <a:ea typeface="Proxima Nova"/>
                <a:cs typeface="Proxima Nova"/>
                <a:sym typeface="Proxima Nova"/>
              </a:rPr>
              <a:t>Send data to microcontrollers</a:t>
            </a:r>
            <a:endParaRPr sz="16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Check that outputs are as expected</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Check that microcontroller can keep up with CPS data rates</a:t>
            </a:r>
            <a:endParaRPr sz="1400">
              <a:solidFill>
                <a:srgbClr val="000000"/>
              </a:solidFill>
              <a:latin typeface="Proxima Nova"/>
              <a:ea typeface="Proxima Nova"/>
              <a:cs typeface="Proxima Nova"/>
              <a:sym typeface="Proxima Nova"/>
            </a:endParaRPr>
          </a:p>
          <a:p>
            <a:pPr marL="0" lvl="0" indent="0" algn="l" rtl="0">
              <a:spcBef>
                <a:spcPts val="1600"/>
              </a:spcBef>
              <a:spcAft>
                <a:spcPts val="1600"/>
              </a:spcAft>
              <a:buNone/>
            </a:pPr>
            <a:endParaRPr sz="1600">
              <a:solidFill>
                <a:srgbClr val="000000"/>
              </a:solidFill>
              <a:latin typeface="Proxima Nova"/>
              <a:ea typeface="Proxima Nova"/>
              <a:cs typeface="Proxima Nova"/>
              <a:sym typeface="Proxima Nova"/>
            </a:endParaRPr>
          </a:p>
        </p:txBody>
      </p:sp>
      <p:grpSp>
        <p:nvGrpSpPr>
          <p:cNvPr id="2303" name="Google Shape;2303;p129"/>
          <p:cNvGrpSpPr/>
          <p:nvPr/>
        </p:nvGrpSpPr>
        <p:grpSpPr>
          <a:xfrm>
            <a:off x="29950" y="4629553"/>
            <a:ext cx="9084100" cy="447253"/>
            <a:chOff x="29950" y="4629553"/>
            <a:chExt cx="9084100" cy="447253"/>
          </a:xfrm>
        </p:grpSpPr>
        <p:sp>
          <p:nvSpPr>
            <p:cNvPr id="2304" name="Google Shape;2304;p129"/>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29"/>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29"/>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29"/>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29"/>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29"/>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310" name="Google Shape;2310;p129"/>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311" name="Google Shape;2311;p129"/>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312" name="Google Shape;2312;p129"/>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313" name="Google Shape;2313;p129"/>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314" name="Google Shape;2314;p129"/>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318"/>
        <p:cNvGrpSpPr/>
        <p:nvPr/>
      </p:nvGrpSpPr>
      <p:grpSpPr>
        <a:xfrm>
          <a:off x="0" y="0"/>
          <a:ext cx="0" cy="0"/>
          <a:chOff x="0" y="0"/>
          <a:chExt cx="0" cy="0"/>
        </a:xfrm>
      </p:grpSpPr>
      <p:sp>
        <p:nvSpPr>
          <p:cNvPr id="2319" name="Google Shape;2319;p130"/>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End-to-End Verification and Validation</a:t>
            </a:r>
            <a:endParaRPr/>
          </a:p>
        </p:txBody>
      </p:sp>
      <p:sp>
        <p:nvSpPr>
          <p:cNvPr id="2320" name="Google Shape;2320;p130"/>
          <p:cNvSpPr txBox="1">
            <a:spLocks noGrp="1"/>
          </p:cNvSpPr>
          <p:nvPr>
            <p:ph type="body" idx="1"/>
          </p:nvPr>
        </p:nvSpPr>
        <p:spPr>
          <a:xfrm>
            <a:off x="553025" y="587300"/>
            <a:ext cx="8158800" cy="2261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Receive and process commands from GUI and joystick together</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Is the data  as expected for all three levels of success?</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Can we receive data?</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Are we able to successfully process data? </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Send commands to the GVS and TCS </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Do the GVS and TCS subsystems respond to the given commands?</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Do the output readings from the GVS and TCS reflect the commanded profiles?</a:t>
            </a:r>
            <a:endParaRPr sz="1400">
              <a:solidFill>
                <a:srgbClr val="000000"/>
              </a:solidFill>
              <a:latin typeface="Proxima Nova"/>
              <a:ea typeface="Proxima Nova"/>
              <a:cs typeface="Proxima Nova"/>
              <a:sym typeface="Proxima Nova"/>
            </a:endParaRPr>
          </a:p>
          <a:p>
            <a:pPr marL="0" lvl="0" indent="0" algn="l" rtl="0">
              <a:spcBef>
                <a:spcPts val="1600"/>
              </a:spcBef>
              <a:spcAft>
                <a:spcPts val="1600"/>
              </a:spcAft>
              <a:buNone/>
            </a:pPr>
            <a:endParaRPr sz="1400">
              <a:solidFill>
                <a:srgbClr val="000000"/>
              </a:solidFill>
              <a:latin typeface="Proxima Nova"/>
              <a:ea typeface="Proxima Nova"/>
              <a:cs typeface="Proxima Nova"/>
              <a:sym typeface="Proxima Nova"/>
            </a:endParaRPr>
          </a:p>
        </p:txBody>
      </p:sp>
      <p:grpSp>
        <p:nvGrpSpPr>
          <p:cNvPr id="2321" name="Google Shape;2321;p130"/>
          <p:cNvGrpSpPr/>
          <p:nvPr/>
        </p:nvGrpSpPr>
        <p:grpSpPr>
          <a:xfrm>
            <a:off x="29950" y="4629553"/>
            <a:ext cx="9084100" cy="447253"/>
            <a:chOff x="29950" y="4629553"/>
            <a:chExt cx="9084100" cy="447253"/>
          </a:xfrm>
        </p:grpSpPr>
        <p:sp>
          <p:nvSpPr>
            <p:cNvPr id="2322" name="Google Shape;2322;p130"/>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30"/>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30"/>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30"/>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30"/>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30"/>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328" name="Google Shape;2328;p130"/>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329" name="Google Shape;2329;p130"/>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330" name="Google Shape;2330;p130"/>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331" name="Google Shape;2331;p130"/>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332" name="Google Shape;2332;p13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118</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131"/>
          <p:cNvSpPr txBox="1">
            <a:spLocks noGrp="1"/>
          </p:cNvSpPr>
          <p:nvPr>
            <p:ph type="title"/>
          </p:nvPr>
        </p:nvSpPr>
        <p:spPr>
          <a:xfrm>
            <a:off x="207825" y="0"/>
            <a:ext cx="80298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Hardware Validation (Feedback Sensor Test)</a:t>
            </a:r>
            <a:endParaRPr/>
          </a:p>
        </p:txBody>
      </p:sp>
      <p:sp>
        <p:nvSpPr>
          <p:cNvPr id="2338" name="Google Shape;2338;p131"/>
          <p:cNvSpPr txBox="1"/>
          <p:nvPr/>
        </p:nvSpPr>
        <p:spPr>
          <a:xfrm>
            <a:off x="253600" y="572425"/>
            <a:ext cx="5010300" cy="35199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SzPts val="1500"/>
              <a:buFont typeface="Proxima Nova"/>
              <a:buChar char="●"/>
            </a:pPr>
            <a:r>
              <a:rPr lang="en" sz="1500">
                <a:latin typeface="Proxima Nova"/>
                <a:ea typeface="Proxima Nova"/>
                <a:cs typeface="Proxima Nova"/>
                <a:sym typeface="Proxima Nova"/>
              </a:rPr>
              <a:t>Testing Setup</a:t>
            </a:r>
            <a:endParaRPr sz="1500">
              <a:latin typeface="Proxima Nova"/>
              <a:ea typeface="Proxima Nova"/>
              <a:cs typeface="Proxima Nova"/>
              <a:sym typeface="Proxima Nova"/>
            </a:endParaRPr>
          </a:p>
          <a:p>
            <a:pPr marL="914400" lvl="1" indent="-323850" algn="l" rtl="0">
              <a:spcBef>
                <a:spcPts val="0"/>
              </a:spcBef>
              <a:spcAft>
                <a:spcPts val="0"/>
              </a:spcAft>
              <a:buSzPts val="1500"/>
              <a:buFont typeface="Proxima Nova"/>
              <a:buChar char="○"/>
            </a:pPr>
            <a:r>
              <a:rPr lang="en" sz="1500">
                <a:latin typeface="Proxima Nova"/>
                <a:ea typeface="Proxima Nova"/>
                <a:cs typeface="Proxima Nova"/>
                <a:sym typeface="Proxima Nova"/>
              </a:rPr>
              <a:t>Breadboard</a:t>
            </a:r>
            <a:endParaRPr sz="1500">
              <a:latin typeface="Proxima Nova"/>
              <a:ea typeface="Proxima Nova"/>
              <a:cs typeface="Proxima Nova"/>
              <a:sym typeface="Proxima Nova"/>
            </a:endParaRPr>
          </a:p>
          <a:p>
            <a:pPr marL="914400" lvl="1" indent="-323850" algn="l" rtl="0">
              <a:spcBef>
                <a:spcPts val="0"/>
              </a:spcBef>
              <a:spcAft>
                <a:spcPts val="0"/>
              </a:spcAft>
              <a:buSzPts val="1500"/>
              <a:buFont typeface="Proxima Nova"/>
              <a:buChar char="○"/>
            </a:pPr>
            <a:r>
              <a:rPr lang="en" sz="1500">
                <a:latin typeface="Proxima Nova"/>
                <a:ea typeface="Proxima Nova"/>
                <a:cs typeface="Proxima Nova"/>
                <a:sym typeface="Proxima Nova"/>
              </a:rPr>
              <a:t>TCS Microcontroller (Arduino Mega 2560)</a:t>
            </a:r>
            <a:endParaRPr sz="1500">
              <a:latin typeface="Proxima Nova"/>
              <a:ea typeface="Proxima Nova"/>
              <a:cs typeface="Proxima Nova"/>
              <a:sym typeface="Proxima Nova"/>
            </a:endParaRPr>
          </a:p>
          <a:p>
            <a:pPr marL="914400" lvl="1" indent="-323850" algn="l" rtl="0">
              <a:spcBef>
                <a:spcPts val="0"/>
              </a:spcBef>
              <a:spcAft>
                <a:spcPts val="0"/>
              </a:spcAft>
              <a:buSzPts val="1500"/>
              <a:buFont typeface="Proxima Nova"/>
              <a:buChar char="○"/>
            </a:pPr>
            <a:r>
              <a:rPr lang="en" sz="1500">
                <a:latin typeface="Proxima Nova"/>
                <a:ea typeface="Proxima Nova"/>
                <a:cs typeface="Proxima Nova"/>
                <a:sym typeface="Proxima Nova"/>
              </a:rPr>
              <a:t>IC Motor Driver (DRV8840)</a:t>
            </a:r>
            <a:endParaRPr sz="1500">
              <a:latin typeface="Proxima Nova"/>
              <a:ea typeface="Proxima Nova"/>
              <a:cs typeface="Proxima Nova"/>
              <a:sym typeface="Proxima Nova"/>
            </a:endParaRPr>
          </a:p>
          <a:p>
            <a:pPr marL="914400" lvl="1" indent="-323850" algn="l" rtl="0">
              <a:spcBef>
                <a:spcPts val="0"/>
              </a:spcBef>
              <a:spcAft>
                <a:spcPts val="0"/>
              </a:spcAft>
              <a:buSzPts val="1500"/>
              <a:buFont typeface="Proxima Nova"/>
              <a:buChar char="○"/>
            </a:pPr>
            <a:r>
              <a:rPr lang="en" sz="1500">
                <a:latin typeface="Proxima Nova"/>
                <a:ea typeface="Proxima Nova"/>
                <a:cs typeface="Proxima Nova"/>
                <a:sym typeface="Proxima Nova"/>
              </a:rPr>
              <a:t>Feedback Sensor</a:t>
            </a:r>
            <a:endParaRPr sz="1500">
              <a:latin typeface="Proxima Nova"/>
              <a:ea typeface="Proxima Nova"/>
              <a:cs typeface="Proxima Nova"/>
              <a:sym typeface="Proxima Nova"/>
            </a:endParaRPr>
          </a:p>
          <a:p>
            <a:pPr marL="914400" lvl="1" indent="-323850" algn="l" rtl="0">
              <a:spcBef>
                <a:spcPts val="0"/>
              </a:spcBef>
              <a:spcAft>
                <a:spcPts val="0"/>
              </a:spcAft>
              <a:buSzPts val="1500"/>
              <a:buFont typeface="Proxima Nova"/>
              <a:buChar char="○"/>
            </a:pPr>
            <a:r>
              <a:rPr lang="en" sz="1500">
                <a:latin typeface="Proxima Nova"/>
                <a:ea typeface="Proxima Nova"/>
                <a:cs typeface="Proxima Nova"/>
                <a:sym typeface="Proxima Nova"/>
              </a:rPr>
              <a:t>Multimeter/Scope (requires use of CU Aerospace Building Lab Equipment)</a:t>
            </a:r>
            <a:endParaRPr sz="1500">
              <a:latin typeface="Proxima Nova"/>
              <a:ea typeface="Proxima Nova"/>
              <a:cs typeface="Proxima Nova"/>
              <a:sym typeface="Proxima Nova"/>
            </a:endParaRPr>
          </a:p>
          <a:p>
            <a:pPr marL="0" lvl="0" indent="0" algn="l" rtl="0">
              <a:spcBef>
                <a:spcPts val="0"/>
              </a:spcBef>
              <a:spcAft>
                <a:spcPts val="0"/>
              </a:spcAft>
              <a:buNone/>
            </a:pPr>
            <a:endParaRPr sz="1500">
              <a:latin typeface="Proxima Nova"/>
              <a:ea typeface="Proxima Nova"/>
              <a:cs typeface="Proxima Nova"/>
              <a:sym typeface="Proxima Nova"/>
            </a:endParaRPr>
          </a:p>
          <a:p>
            <a:pPr marL="457200" lvl="0" indent="-323850" algn="l" rtl="0">
              <a:spcBef>
                <a:spcPts val="0"/>
              </a:spcBef>
              <a:spcAft>
                <a:spcPts val="0"/>
              </a:spcAft>
              <a:buSzPts val="1500"/>
              <a:buFont typeface="Proxima Nova"/>
              <a:buChar char="●"/>
            </a:pPr>
            <a:r>
              <a:rPr lang="en" sz="1500">
                <a:latin typeface="Proxima Nova"/>
                <a:ea typeface="Proxima Nova"/>
                <a:cs typeface="Proxima Nova"/>
                <a:sym typeface="Proxima Nova"/>
              </a:rPr>
              <a:t>Test Goals</a:t>
            </a:r>
            <a:endParaRPr sz="1500">
              <a:latin typeface="Proxima Nova"/>
              <a:ea typeface="Proxima Nova"/>
              <a:cs typeface="Proxima Nova"/>
              <a:sym typeface="Proxima Nova"/>
            </a:endParaRPr>
          </a:p>
          <a:p>
            <a:pPr marL="914400" lvl="1" indent="-323850" algn="l" rtl="0">
              <a:spcBef>
                <a:spcPts val="0"/>
              </a:spcBef>
              <a:spcAft>
                <a:spcPts val="0"/>
              </a:spcAft>
              <a:buSzPts val="1500"/>
              <a:buFont typeface="Proxima Nova"/>
              <a:buChar char="○"/>
            </a:pPr>
            <a:r>
              <a:rPr lang="en" sz="1500">
                <a:latin typeface="Proxima Nova"/>
                <a:ea typeface="Proxima Nova"/>
                <a:cs typeface="Proxima Nova"/>
                <a:sym typeface="Proxima Nova"/>
              </a:rPr>
              <a:t>Tune Gains in order to achieve desired current/force output</a:t>
            </a:r>
            <a:endParaRPr sz="1500">
              <a:latin typeface="Proxima Nova"/>
              <a:ea typeface="Proxima Nova"/>
              <a:cs typeface="Proxima Nova"/>
              <a:sym typeface="Proxima Nova"/>
            </a:endParaRPr>
          </a:p>
          <a:p>
            <a:pPr marL="914400" lvl="1" indent="-323850" algn="l" rtl="0">
              <a:spcBef>
                <a:spcPts val="0"/>
              </a:spcBef>
              <a:spcAft>
                <a:spcPts val="0"/>
              </a:spcAft>
              <a:buSzPts val="1500"/>
              <a:buFont typeface="Proxima Nova"/>
              <a:buChar char="○"/>
            </a:pPr>
            <a:r>
              <a:rPr lang="en" sz="1500">
                <a:latin typeface="Proxima Nova"/>
                <a:ea typeface="Proxima Nova"/>
                <a:cs typeface="Proxima Nova"/>
                <a:sym typeface="Proxima Nova"/>
              </a:rPr>
              <a:t>Verify that current will be limited to 2.6A</a:t>
            </a:r>
            <a:endParaRPr sz="1500">
              <a:latin typeface="Proxima Nova"/>
              <a:ea typeface="Proxima Nova"/>
              <a:cs typeface="Proxima Nova"/>
              <a:sym typeface="Proxima Nova"/>
            </a:endParaRPr>
          </a:p>
          <a:p>
            <a:pPr marL="914400" lvl="1" indent="-323850" algn="l" rtl="0">
              <a:spcBef>
                <a:spcPts val="0"/>
              </a:spcBef>
              <a:spcAft>
                <a:spcPts val="0"/>
              </a:spcAft>
              <a:buSzPts val="1500"/>
              <a:buFont typeface="Proxima Nova"/>
              <a:buChar char="○"/>
            </a:pPr>
            <a:r>
              <a:rPr lang="en" sz="1500">
                <a:latin typeface="Proxima Nova"/>
                <a:ea typeface="Proxima Nova"/>
                <a:cs typeface="Proxima Nova"/>
                <a:sym typeface="Proxima Nova"/>
              </a:rPr>
              <a:t>Verify motor will run in forward and reverse directions in addition to braking</a:t>
            </a:r>
            <a:endParaRPr sz="1500">
              <a:latin typeface="Proxima Nova"/>
              <a:ea typeface="Proxima Nova"/>
              <a:cs typeface="Proxima Nova"/>
              <a:sym typeface="Proxima Nova"/>
            </a:endParaRPr>
          </a:p>
          <a:p>
            <a:pPr marL="0" lvl="0" indent="0" algn="l" rtl="0">
              <a:spcBef>
                <a:spcPts val="0"/>
              </a:spcBef>
              <a:spcAft>
                <a:spcPts val="0"/>
              </a:spcAft>
              <a:buNone/>
            </a:pPr>
            <a:endParaRPr sz="1500">
              <a:latin typeface="Proxima Nova"/>
              <a:ea typeface="Proxima Nova"/>
              <a:cs typeface="Proxima Nova"/>
              <a:sym typeface="Proxima Nova"/>
            </a:endParaRPr>
          </a:p>
          <a:p>
            <a:pPr marL="914400" lvl="0" indent="0" algn="l" rtl="0">
              <a:spcBef>
                <a:spcPts val="0"/>
              </a:spcBef>
              <a:spcAft>
                <a:spcPts val="0"/>
              </a:spcAft>
              <a:buNone/>
            </a:pPr>
            <a:endParaRPr sz="1500">
              <a:latin typeface="Proxima Nova"/>
              <a:ea typeface="Proxima Nova"/>
              <a:cs typeface="Proxima Nova"/>
              <a:sym typeface="Proxima Nova"/>
            </a:endParaRPr>
          </a:p>
          <a:p>
            <a:pPr marL="457200" lvl="0" indent="0" algn="l" rtl="0">
              <a:spcBef>
                <a:spcPts val="0"/>
              </a:spcBef>
              <a:spcAft>
                <a:spcPts val="0"/>
              </a:spcAft>
              <a:buNone/>
            </a:pPr>
            <a:endParaRPr sz="1500">
              <a:latin typeface="Proxima Nova"/>
              <a:ea typeface="Proxima Nova"/>
              <a:cs typeface="Proxima Nova"/>
              <a:sym typeface="Proxima Nova"/>
            </a:endParaRPr>
          </a:p>
          <a:p>
            <a:pPr marL="457200" lvl="0" indent="0" algn="l" rtl="0">
              <a:spcBef>
                <a:spcPts val="0"/>
              </a:spcBef>
              <a:spcAft>
                <a:spcPts val="0"/>
              </a:spcAft>
              <a:buNone/>
            </a:pPr>
            <a:endParaRPr sz="1500">
              <a:latin typeface="Proxima Nova"/>
              <a:ea typeface="Proxima Nova"/>
              <a:cs typeface="Proxima Nova"/>
              <a:sym typeface="Proxima Nova"/>
            </a:endParaRPr>
          </a:p>
        </p:txBody>
      </p:sp>
      <p:pic>
        <p:nvPicPr>
          <p:cNvPr id="2339" name="Google Shape;2339;p131"/>
          <p:cNvPicPr preferRelativeResize="0"/>
          <p:nvPr/>
        </p:nvPicPr>
        <p:blipFill>
          <a:blip r:embed="rId3">
            <a:alphaModFix/>
          </a:blip>
          <a:stretch>
            <a:fillRect/>
          </a:stretch>
        </p:blipFill>
        <p:spPr>
          <a:xfrm>
            <a:off x="5184626" y="572413"/>
            <a:ext cx="3899650" cy="3013376"/>
          </a:xfrm>
          <a:prstGeom prst="rect">
            <a:avLst/>
          </a:prstGeom>
          <a:noFill/>
          <a:ln>
            <a:noFill/>
          </a:ln>
        </p:spPr>
      </p:pic>
      <p:sp>
        <p:nvSpPr>
          <p:cNvPr id="2340" name="Google Shape;2340;p131"/>
          <p:cNvSpPr txBox="1"/>
          <p:nvPr/>
        </p:nvSpPr>
        <p:spPr>
          <a:xfrm>
            <a:off x="5688275" y="3647900"/>
            <a:ext cx="2992800" cy="7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Note:  will update the test setup diagram to show proper force sensor and IC</a:t>
            </a:r>
            <a:endParaRPr>
              <a:latin typeface="Lato"/>
              <a:ea typeface="Lato"/>
              <a:cs typeface="Lato"/>
              <a:sym typeface="Lato"/>
            </a:endParaRPr>
          </a:p>
        </p:txBody>
      </p:sp>
      <p:grpSp>
        <p:nvGrpSpPr>
          <p:cNvPr id="2341" name="Google Shape;2341;p131"/>
          <p:cNvGrpSpPr/>
          <p:nvPr/>
        </p:nvGrpSpPr>
        <p:grpSpPr>
          <a:xfrm>
            <a:off x="29950" y="4629553"/>
            <a:ext cx="9084100" cy="447253"/>
            <a:chOff x="29950" y="4629553"/>
            <a:chExt cx="9084100" cy="447253"/>
          </a:xfrm>
        </p:grpSpPr>
        <p:sp>
          <p:nvSpPr>
            <p:cNvPr id="2342" name="Google Shape;2342;p131"/>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31"/>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31"/>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31"/>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31"/>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31"/>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348" name="Google Shape;2348;p131"/>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349" name="Google Shape;2349;p131"/>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350" name="Google Shape;2350;p131"/>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351" name="Google Shape;2351;p131"/>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352" name="Google Shape;2352;p131"/>
          <p:cNvSpPr txBox="1">
            <a:spLocks noGrp="1"/>
          </p:cNvSpPr>
          <p:nvPr>
            <p:ph type="sldNum" idx="12"/>
          </p:nvPr>
        </p:nvSpPr>
        <p:spPr>
          <a:xfrm>
            <a:off x="8536302" y="3735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119</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Block Diagram</a:t>
            </a:r>
            <a:endParaRPr/>
          </a:p>
        </p:txBody>
      </p:sp>
      <p:sp>
        <p:nvSpPr>
          <p:cNvPr id="273" name="Google Shape;273;p2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274" name="Google Shape;274;p24"/>
          <p:cNvPicPr preferRelativeResize="0"/>
          <p:nvPr/>
        </p:nvPicPr>
        <p:blipFill rotWithShape="1">
          <a:blip r:embed="rId3">
            <a:alphaModFix/>
          </a:blip>
          <a:srcRect l="9"/>
          <a:stretch/>
        </p:blipFill>
        <p:spPr>
          <a:xfrm>
            <a:off x="-12" y="477325"/>
            <a:ext cx="8951369" cy="4188849"/>
          </a:xfrm>
          <a:prstGeom prst="rect">
            <a:avLst/>
          </a:prstGeom>
          <a:noFill/>
          <a:ln>
            <a:noFill/>
          </a:ln>
        </p:spPr>
      </p:pic>
      <p:sp>
        <p:nvSpPr>
          <p:cNvPr id="275" name="Google Shape;275;p24"/>
          <p:cNvSpPr txBox="1"/>
          <p:nvPr/>
        </p:nvSpPr>
        <p:spPr>
          <a:xfrm>
            <a:off x="80175" y="3635050"/>
            <a:ext cx="2622000" cy="9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Max pressure = 3.63 psi</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amperage  = 4 mA </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lag = 200 ms</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incongruence = 100 ms</a:t>
            </a:r>
            <a:endParaRPr>
              <a:latin typeface="Lato"/>
              <a:ea typeface="Lato"/>
              <a:cs typeface="Lato"/>
              <a:sym typeface="Lato"/>
            </a:endParaRPr>
          </a:p>
        </p:txBody>
      </p:sp>
      <p:grpSp>
        <p:nvGrpSpPr>
          <p:cNvPr id="276" name="Google Shape;276;p24"/>
          <p:cNvGrpSpPr/>
          <p:nvPr/>
        </p:nvGrpSpPr>
        <p:grpSpPr>
          <a:xfrm>
            <a:off x="29950" y="4629553"/>
            <a:ext cx="9084100" cy="447253"/>
            <a:chOff x="29950" y="4629553"/>
            <a:chExt cx="9084100" cy="447253"/>
          </a:xfrm>
        </p:grpSpPr>
        <p:sp>
          <p:nvSpPr>
            <p:cNvPr id="277" name="Google Shape;277;p24"/>
            <p:cNvSpPr/>
            <p:nvPr/>
          </p:nvSpPr>
          <p:spPr>
            <a:xfrm>
              <a:off x="29950" y="4715100"/>
              <a:ext cx="2196000" cy="352200"/>
            </a:xfrm>
            <a:prstGeom prst="homePlate">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4"/>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4"/>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4"/>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4"/>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83" name="Google Shape;283;p24"/>
            <p:cNvSpPr txBox="1"/>
            <p:nvPr/>
          </p:nvSpPr>
          <p:spPr>
            <a:xfrm>
              <a:off x="2273350" y="4703500"/>
              <a:ext cx="13002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84" name="Google Shape;284;p24"/>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85" name="Google Shape;285;p24"/>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86" name="Google Shape;286;p24"/>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356"/>
        <p:cNvGrpSpPr/>
        <p:nvPr/>
      </p:nvGrpSpPr>
      <p:grpSpPr>
        <a:xfrm>
          <a:off x="0" y="0"/>
          <a:ext cx="0" cy="0"/>
          <a:chOff x="0" y="0"/>
          <a:chExt cx="0" cy="0"/>
        </a:xfrm>
      </p:grpSpPr>
      <p:sp>
        <p:nvSpPr>
          <p:cNvPr id="2357" name="Google Shape;2357;p132"/>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Subsystem Verification Methods</a:t>
            </a:r>
            <a:endParaRPr/>
          </a:p>
        </p:txBody>
      </p:sp>
      <p:sp>
        <p:nvSpPr>
          <p:cNvPr id="2358" name="Google Shape;2358;p132"/>
          <p:cNvSpPr txBox="1">
            <a:spLocks noGrp="1"/>
          </p:cNvSpPr>
          <p:nvPr>
            <p:ph type="body" idx="1"/>
          </p:nvPr>
        </p:nvSpPr>
        <p:spPr>
          <a:xfrm>
            <a:off x="727650" y="728975"/>
            <a:ext cx="7688700" cy="3846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Galvanic Vestibular Stimulator</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Angle to current model developed by customer</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Output will be verified using current measurements between electrodes</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Measured with µA resolution and 100 Hz sampling frequency</a:t>
            </a:r>
            <a:endParaRPr sz="1400">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Tactile Cueing System</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Angle to force model developed from free body diagram</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Output will be verified using feedback load cells</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Load cells will be verified using known weights</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Measured with mV resolution and 100 Hz sampling frequency</a:t>
            </a:r>
            <a:endParaRPr sz="1400">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Central Processing System</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Different file types/formats</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Sampling and processing of joystick output stream</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Lag time evaluation</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Verify that signal received by microcontroller is as expected</a:t>
            </a:r>
            <a:endParaRPr sz="1400">
              <a:latin typeface="Proxima Nova"/>
              <a:ea typeface="Proxima Nova"/>
              <a:cs typeface="Proxima Nova"/>
              <a:sym typeface="Proxima Nova"/>
            </a:endParaRPr>
          </a:p>
        </p:txBody>
      </p:sp>
      <p:sp>
        <p:nvSpPr>
          <p:cNvPr id="2359" name="Google Shape;2359;p13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120</a:t>
            </a:fld>
            <a:endParaRPr/>
          </a:p>
        </p:txBody>
      </p:sp>
      <p:grpSp>
        <p:nvGrpSpPr>
          <p:cNvPr id="2360" name="Google Shape;2360;p132"/>
          <p:cNvGrpSpPr/>
          <p:nvPr/>
        </p:nvGrpSpPr>
        <p:grpSpPr>
          <a:xfrm>
            <a:off x="29950" y="4629553"/>
            <a:ext cx="9084100" cy="447253"/>
            <a:chOff x="29950" y="4629553"/>
            <a:chExt cx="9084100" cy="447253"/>
          </a:xfrm>
        </p:grpSpPr>
        <p:sp>
          <p:nvSpPr>
            <p:cNvPr id="2361" name="Google Shape;2361;p132"/>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32"/>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32"/>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32"/>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32"/>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32"/>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367" name="Google Shape;2367;p132"/>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368" name="Google Shape;2368;p132"/>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369" name="Google Shape;2369;p132"/>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370" name="Google Shape;2370;p132"/>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375" name="Google Shape;2375;p133"/>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Overall Gantt</a:t>
            </a:r>
            <a:endParaRPr/>
          </a:p>
        </p:txBody>
      </p:sp>
      <p:pic>
        <p:nvPicPr>
          <p:cNvPr id="2376" name="Google Shape;2376;p133"/>
          <p:cNvPicPr preferRelativeResize="0"/>
          <p:nvPr/>
        </p:nvPicPr>
        <p:blipFill rotWithShape="1">
          <a:blip r:embed="rId3">
            <a:alphaModFix/>
          </a:blip>
          <a:srcRect t="9706"/>
          <a:stretch/>
        </p:blipFill>
        <p:spPr>
          <a:xfrm>
            <a:off x="427001" y="511500"/>
            <a:ext cx="8313753" cy="4118051"/>
          </a:xfrm>
          <a:prstGeom prst="rect">
            <a:avLst/>
          </a:prstGeom>
          <a:noFill/>
          <a:ln>
            <a:noFill/>
          </a:ln>
        </p:spPr>
      </p:pic>
      <p:grpSp>
        <p:nvGrpSpPr>
          <p:cNvPr id="2377" name="Google Shape;2377;p133"/>
          <p:cNvGrpSpPr/>
          <p:nvPr/>
        </p:nvGrpSpPr>
        <p:grpSpPr>
          <a:xfrm>
            <a:off x="29950" y="4629553"/>
            <a:ext cx="9084100" cy="447253"/>
            <a:chOff x="29950" y="4629553"/>
            <a:chExt cx="9084100" cy="447253"/>
          </a:xfrm>
        </p:grpSpPr>
        <p:sp>
          <p:nvSpPr>
            <p:cNvPr id="2378" name="Google Shape;2378;p133"/>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33"/>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33"/>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33"/>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33"/>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33"/>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384" name="Google Shape;2384;p133"/>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385" name="Google Shape;2385;p133"/>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386" name="Google Shape;2386;p133"/>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387" name="Google Shape;2387;p133"/>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388" name="Google Shape;2388;p13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121</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p13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Financial Table</a:t>
            </a:r>
            <a:endParaRPr/>
          </a:p>
        </p:txBody>
      </p:sp>
      <p:sp>
        <p:nvSpPr>
          <p:cNvPr id="2394" name="Google Shape;2394;p13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122</a:t>
            </a:fld>
            <a:endParaRPr/>
          </a:p>
        </p:txBody>
      </p:sp>
      <p:pic>
        <p:nvPicPr>
          <p:cNvPr id="2395" name="Google Shape;2395;p134"/>
          <p:cNvPicPr preferRelativeResize="0"/>
          <p:nvPr/>
        </p:nvPicPr>
        <p:blipFill>
          <a:blip r:embed="rId3">
            <a:alphaModFix/>
          </a:blip>
          <a:stretch>
            <a:fillRect/>
          </a:stretch>
        </p:blipFill>
        <p:spPr>
          <a:xfrm>
            <a:off x="621700" y="511500"/>
            <a:ext cx="7551351" cy="4605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Requirements Satisfaction</a:t>
            </a:r>
            <a:endParaRPr/>
          </a:p>
        </p:txBody>
      </p:sp>
      <p:grpSp>
        <p:nvGrpSpPr>
          <p:cNvPr id="292" name="Google Shape;292;p25"/>
          <p:cNvGrpSpPr/>
          <p:nvPr/>
        </p:nvGrpSpPr>
        <p:grpSpPr>
          <a:xfrm>
            <a:off x="59900" y="3354100"/>
            <a:ext cx="9084100" cy="644700"/>
            <a:chOff x="59900" y="3201700"/>
            <a:chExt cx="9084100" cy="644700"/>
          </a:xfrm>
        </p:grpSpPr>
        <p:sp>
          <p:nvSpPr>
            <p:cNvPr id="293" name="Google Shape;293;p25"/>
            <p:cNvSpPr/>
            <p:nvPr/>
          </p:nvSpPr>
          <p:spPr>
            <a:xfrm>
              <a:off x="59900" y="3201700"/>
              <a:ext cx="2196000" cy="644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1926200" y="3201700"/>
              <a:ext cx="1997700" cy="6447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a:off x="3603475" y="3201700"/>
              <a:ext cx="19359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5216700" y="3201700"/>
              <a:ext cx="20625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6948000" y="3201700"/>
              <a:ext cx="21960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txBox="1"/>
            <p:nvPr/>
          </p:nvSpPr>
          <p:spPr>
            <a:xfrm>
              <a:off x="257750" y="33410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Design Solution</a:t>
              </a:r>
              <a:endParaRPr b="1">
                <a:latin typeface="Raleway"/>
                <a:ea typeface="Raleway"/>
                <a:cs typeface="Raleway"/>
                <a:sym typeface="Raleway"/>
              </a:endParaRPr>
            </a:p>
          </p:txBody>
        </p:sp>
        <p:sp>
          <p:nvSpPr>
            <p:cNvPr id="299" name="Google Shape;299;p25"/>
            <p:cNvSpPr txBox="1"/>
            <p:nvPr/>
          </p:nvSpPr>
          <p:spPr>
            <a:xfrm>
              <a:off x="2276750" y="3228450"/>
              <a:ext cx="1647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Requirements </a:t>
              </a:r>
              <a:endParaRPr b="1">
                <a:latin typeface="Raleway"/>
                <a:ea typeface="Raleway"/>
                <a:cs typeface="Raleway"/>
                <a:sym typeface="Raleway"/>
              </a:endParaRPr>
            </a:p>
            <a:p>
              <a:pPr marL="0" lvl="0" indent="0" algn="l" rtl="0">
                <a:spcBef>
                  <a:spcPts val="0"/>
                </a:spcBef>
                <a:spcAft>
                  <a:spcPts val="0"/>
                </a:spcAft>
                <a:buNone/>
              </a:pPr>
              <a:r>
                <a:rPr lang="en" b="1">
                  <a:latin typeface="Raleway"/>
                  <a:ea typeface="Raleway"/>
                  <a:cs typeface="Raleway"/>
                  <a:sym typeface="Raleway"/>
                </a:rPr>
                <a:t>Satisfaction</a:t>
              </a:r>
              <a:endParaRPr b="1">
                <a:latin typeface="Raleway"/>
                <a:ea typeface="Raleway"/>
                <a:cs typeface="Raleway"/>
                <a:sym typeface="Raleway"/>
              </a:endParaRPr>
            </a:p>
          </p:txBody>
        </p:sp>
        <p:sp>
          <p:nvSpPr>
            <p:cNvPr id="300" name="Google Shape;300;p25"/>
            <p:cNvSpPr txBox="1"/>
            <p:nvPr/>
          </p:nvSpPr>
          <p:spPr>
            <a:xfrm>
              <a:off x="3998025" y="33479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Risk Analysis</a:t>
              </a:r>
              <a:endParaRPr b="1">
                <a:latin typeface="Raleway"/>
                <a:ea typeface="Raleway"/>
                <a:cs typeface="Raleway"/>
                <a:sym typeface="Raleway"/>
              </a:endParaRPr>
            </a:p>
          </p:txBody>
        </p:sp>
        <p:sp>
          <p:nvSpPr>
            <p:cNvPr id="301" name="Google Shape;301;p25"/>
            <p:cNvSpPr txBox="1"/>
            <p:nvPr/>
          </p:nvSpPr>
          <p:spPr>
            <a:xfrm>
              <a:off x="5521150" y="32284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Verification &amp; Validation</a:t>
              </a:r>
              <a:endParaRPr b="1">
                <a:latin typeface="Raleway"/>
                <a:ea typeface="Raleway"/>
                <a:cs typeface="Raleway"/>
                <a:sym typeface="Raleway"/>
              </a:endParaRPr>
            </a:p>
          </p:txBody>
        </p:sp>
        <p:sp>
          <p:nvSpPr>
            <p:cNvPr id="302" name="Google Shape;302;p25"/>
            <p:cNvSpPr txBox="1"/>
            <p:nvPr/>
          </p:nvSpPr>
          <p:spPr>
            <a:xfrm>
              <a:off x="7279188" y="3295700"/>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Project Planning</a:t>
              </a:r>
              <a:endParaRPr b="1">
                <a:latin typeface="Raleway"/>
                <a:ea typeface="Raleway"/>
                <a:cs typeface="Raleway"/>
                <a:sym typeface="Raleway"/>
              </a:endParaRPr>
            </a:p>
          </p:txBody>
        </p:sp>
      </p:grpSp>
      <p:sp>
        <p:nvSpPr>
          <p:cNvPr id="303" name="Google Shape;303;p25"/>
          <p:cNvSpPr txBox="1">
            <a:spLocks noGrp="1"/>
          </p:cNvSpPr>
          <p:nvPr>
            <p:ph type="sldNum" idx="12"/>
          </p:nvPr>
        </p:nvSpPr>
        <p:spPr>
          <a:xfrm>
            <a:off x="8536302" y="564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6"/>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Requirements</a:t>
            </a:r>
            <a:endParaRPr/>
          </a:p>
        </p:txBody>
      </p:sp>
      <p:graphicFrame>
        <p:nvGraphicFramePr>
          <p:cNvPr id="309" name="Google Shape;309;p26"/>
          <p:cNvGraphicFramePr/>
          <p:nvPr/>
        </p:nvGraphicFramePr>
        <p:xfrm>
          <a:off x="499500" y="628375"/>
          <a:ext cx="7795750" cy="3674945"/>
        </p:xfrm>
        <a:graphic>
          <a:graphicData uri="http://schemas.openxmlformats.org/drawingml/2006/table">
            <a:tbl>
              <a:tblPr>
                <a:noFill/>
                <a:tableStyleId>{E5D97320-429A-4E4F-A19D-930F16038E4D}</a:tableStyleId>
              </a:tblPr>
              <a:tblGrid>
                <a:gridCol w="1272150">
                  <a:extLst>
                    <a:ext uri="{9D8B030D-6E8A-4147-A177-3AD203B41FA5}">
                      <a16:colId xmlns:a16="http://schemas.microsoft.com/office/drawing/2014/main" val="20000"/>
                    </a:ext>
                  </a:extLst>
                </a:gridCol>
                <a:gridCol w="5327425">
                  <a:extLst>
                    <a:ext uri="{9D8B030D-6E8A-4147-A177-3AD203B41FA5}">
                      <a16:colId xmlns:a16="http://schemas.microsoft.com/office/drawing/2014/main" val="20001"/>
                    </a:ext>
                  </a:extLst>
                </a:gridCol>
                <a:gridCol w="1196175">
                  <a:extLst>
                    <a:ext uri="{9D8B030D-6E8A-4147-A177-3AD203B41FA5}">
                      <a16:colId xmlns:a16="http://schemas.microsoft.com/office/drawing/2014/main" val="20002"/>
                    </a:ext>
                  </a:extLst>
                </a:gridCol>
              </a:tblGrid>
              <a:tr h="581850">
                <a:tc>
                  <a:txBody>
                    <a:bodyPr/>
                    <a:lstStyle/>
                    <a:p>
                      <a:pPr marL="0" lvl="0" indent="0" algn="l" rtl="0">
                        <a:lnSpc>
                          <a:spcPct val="100000"/>
                        </a:lnSpc>
                        <a:spcBef>
                          <a:spcPts val="0"/>
                        </a:spcBef>
                        <a:spcAft>
                          <a:spcPts val="0"/>
                        </a:spcAft>
                        <a:buNone/>
                      </a:pPr>
                      <a:r>
                        <a:rPr lang="en" b="1">
                          <a:solidFill>
                            <a:srgbClr val="434343"/>
                          </a:solidFill>
                          <a:latin typeface="Proxima Nova"/>
                          <a:ea typeface="Proxima Nova"/>
                          <a:cs typeface="Proxima Nova"/>
                          <a:sym typeface="Proxima Nova"/>
                        </a:rPr>
                        <a:t>Requirement</a:t>
                      </a:r>
                      <a:endParaRPr b="1">
                        <a:solidFill>
                          <a:srgbClr val="434343"/>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b="1">
                          <a:solidFill>
                            <a:srgbClr val="434343"/>
                          </a:solidFill>
                          <a:latin typeface="Proxima Nova"/>
                          <a:ea typeface="Proxima Nova"/>
                          <a:cs typeface="Proxima Nova"/>
                          <a:sym typeface="Proxima Nova"/>
                        </a:rPr>
                        <a:t>Designation</a:t>
                      </a:r>
                      <a:endParaRPr b="1">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b="1">
                          <a:solidFill>
                            <a:srgbClr val="434343"/>
                          </a:solidFill>
                          <a:latin typeface="Proxima Nova"/>
                          <a:ea typeface="Proxima Nova"/>
                          <a:cs typeface="Proxima Nova"/>
                          <a:sym typeface="Proxima Nova"/>
                        </a:rPr>
                        <a:t>Description</a:t>
                      </a:r>
                      <a:endParaRPr b="1">
                        <a:solidFill>
                          <a:srgbClr val="434343"/>
                        </a:solidFill>
                        <a:latin typeface="Proxima Nova"/>
                        <a:ea typeface="Proxima Nova"/>
                        <a:cs typeface="Proxima Nova"/>
                        <a:sym typeface="Proxima Nova"/>
                      </a:endParaRPr>
                    </a:p>
                  </a:txBody>
                  <a:tcPr marL="91425" marR="91425" marT="91425" marB="0"/>
                </a:tc>
                <a:tc>
                  <a:txBody>
                    <a:bodyPr/>
                    <a:lstStyle/>
                    <a:p>
                      <a:pPr marL="0" lvl="0" indent="0" algn="l" rtl="0">
                        <a:spcBef>
                          <a:spcPts val="0"/>
                        </a:spcBef>
                        <a:spcAft>
                          <a:spcPts val="0"/>
                        </a:spcAft>
                        <a:buNone/>
                      </a:pPr>
                      <a:r>
                        <a:rPr lang="en" b="1">
                          <a:solidFill>
                            <a:srgbClr val="434343"/>
                          </a:solidFill>
                          <a:latin typeface="Proxima Nova"/>
                          <a:ea typeface="Proxima Nova"/>
                          <a:cs typeface="Proxima Nova"/>
                          <a:sym typeface="Proxima Nova"/>
                        </a:rPr>
                        <a:t>Satisfied?</a:t>
                      </a:r>
                      <a:endParaRPr b="1">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719875">
                <a:tc>
                  <a:txBody>
                    <a:bodyPr/>
                    <a:lstStyle/>
                    <a:p>
                      <a:pPr marL="0" lvl="0" indent="0" algn="l" rtl="0">
                        <a:lnSpc>
                          <a:spcPct val="100000"/>
                        </a:lnSpc>
                        <a:spcBef>
                          <a:spcPts val="0"/>
                        </a:spcBef>
                        <a:spcAft>
                          <a:spcPts val="0"/>
                        </a:spcAft>
                        <a:buNone/>
                      </a:pPr>
                      <a:r>
                        <a:rPr lang="en">
                          <a:solidFill>
                            <a:srgbClr val="434343"/>
                          </a:solidFill>
                          <a:latin typeface="Proxima Nova"/>
                          <a:ea typeface="Proxima Nova"/>
                          <a:cs typeface="Proxima Nova"/>
                          <a:sym typeface="Proxima Nova"/>
                        </a:rPr>
                        <a:t>FR1</a:t>
                      </a:r>
                      <a:endParaRPr>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1600"/>
                        </a:spcAft>
                        <a:buNone/>
                      </a:pPr>
                      <a:r>
                        <a:rPr lang="en">
                          <a:solidFill>
                            <a:srgbClr val="434343"/>
                          </a:solidFill>
                          <a:latin typeface="Proxima Nova"/>
                          <a:ea typeface="Proxima Nova"/>
                          <a:cs typeface="Proxima Nova"/>
                          <a:sym typeface="Proxima Nova"/>
                        </a:rPr>
                        <a:t>The test subject will receive vestibular and tactile cueing to convey representative flight orientation.</a:t>
                      </a:r>
                      <a:endParaRPr>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endParaRPr>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719875">
                <a:tc>
                  <a:txBody>
                    <a:bodyPr/>
                    <a:lstStyle/>
                    <a:p>
                      <a:pPr marL="0" lvl="0" indent="0" algn="l" rtl="0">
                        <a:lnSpc>
                          <a:spcPct val="100000"/>
                        </a:lnSpc>
                        <a:spcBef>
                          <a:spcPts val="0"/>
                        </a:spcBef>
                        <a:spcAft>
                          <a:spcPts val="0"/>
                        </a:spcAft>
                        <a:buNone/>
                      </a:pPr>
                      <a:r>
                        <a:rPr lang="en">
                          <a:solidFill>
                            <a:srgbClr val="434343"/>
                          </a:solidFill>
                          <a:latin typeface="Proxima Nova"/>
                          <a:ea typeface="Proxima Nova"/>
                          <a:cs typeface="Proxima Nova"/>
                          <a:sym typeface="Proxima Nova"/>
                        </a:rPr>
                        <a:t>FR2</a:t>
                      </a:r>
                      <a:endParaRPr>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1600"/>
                        </a:spcAft>
                        <a:buNone/>
                      </a:pPr>
                      <a:r>
                        <a:rPr lang="en">
                          <a:solidFill>
                            <a:srgbClr val="434343"/>
                          </a:solidFill>
                          <a:latin typeface="Proxima Nova"/>
                          <a:ea typeface="Proxima Nova"/>
                          <a:cs typeface="Proxima Nova"/>
                          <a:sym typeface="Proxima Nova"/>
                        </a:rPr>
                        <a:t>The test subject will not experience any pain caused by the operation of the system.</a:t>
                      </a:r>
                      <a:endParaRPr>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endParaRPr>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719875">
                <a:tc>
                  <a:txBody>
                    <a:bodyPr/>
                    <a:lstStyle/>
                    <a:p>
                      <a:pPr marL="0" lvl="0" indent="0" algn="l" rtl="0">
                        <a:lnSpc>
                          <a:spcPct val="100000"/>
                        </a:lnSpc>
                        <a:spcBef>
                          <a:spcPts val="0"/>
                        </a:spcBef>
                        <a:spcAft>
                          <a:spcPts val="0"/>
                        </a:spcAft>
                        <a:buNone/>
                      </a:pPr>
                      <a:r>
                        <a:rPr lang="en">
                          <a:solidFill>
                            <a:srgbClr val="434343"/>
                          </a:solidFill>
                          <a:latin typeface="Proxima Nova"/>
                          <a:ea typeface="Proxima Nova"/>
                          <a:cs typeface="Proxima Nova"/>
                          <a:sym typeface="Proxima Nova"/>
                        </a:rPr>
                        <a:t>FR3</a:t>
                      </a:r>
                      <a:endParaRPr>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1600"/>
                        </a:spcAft>
                        <a:buNone/>
                      </a:pPr>
                      <a:r>
                        <a:rPr lang="en">
                          <a:solidFill>
                            <a:srgbClr val="434343"/>
                          </a:solidFill>
                          <a:latin typeface="Proxima Nova"/>
                          <a:ea typeface="Proxima Nova"/>
                          <a:cs typeface="Proxima Nova"/>
                          <a:sym typeface="Proxima Nova"/>
                        </a:rPr>
                        <a:t>The GVS and TCS will be integrated to respond to test controller input as well as joystick input.</a:t>
                      </a:r>
                      <a:endParaRPr>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endParaRPr>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905750">
                <a:tc>
                  <a:txBody>
                    <a:bodyPr/>
                    <a:lstStyle/>
                    <a:p>
                      <a:pPr marL="0" lvl="0" indent="0" algn="l" rtl="0">
                        <a:lnSpc>
                          <a:spcPct val="100000"/>
                        </a:lnSpc>
                        <a:spcBef>
                          <a:spcPts val="0"/>
                        </a:spcBef>
                        <a:spcAft>
                          <a:spcPts val="0"/>
                        </a:spcAft>
                        <a:buNone/>
                      </a:pPr>
                      <a:r>
                        <a:rPr lang="en">
                          <a:solidFill>
                            <a:srgbClr val="434343"/>
                          </a:solidFill>
                          <a:latin typeface="Proxima Nova"/>
                          <a:ea typeface="Proxima Nova"/>
                          <a:cs typeface="Proxima Nova"/>
                          <a:sym typeface="Proxima Nova"/>
                        </a:rPr>
                        <a:t>FR4</a:t>
                      </a:r>
                      <a:endParaRPr>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1600"/>
                        </a:spcAft>
                        <a:buNone/>
                      </a:pPr>
                      <a:r>
                        <a:rPr lang="en">
                          <a:solidFill>
                            <a:srgbClr val="434343"/>
                          </a:solidFill>
                          <a:latin typeface="Proxima Nova"/>
                          <a:ea typeface="Proxima Nova"/>
                          <a:cs typeface="Proxima Nova"/>
                          <a:sym typeface="Proxima Nova"/>
                        </a:rPr>
                        <a:t>The CHAIR system will be operable within common conditions of a lab.</a:t>
                      </a:r>
                      <a:endParaRPr>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endParaRPr>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bl>
          </a:graphicData>
        </a:graphic>
      </p:graphicFrame>
      <p:grpSp>
        <p:nvGrpSpPr>
          <p:cNvPr id="310" name="Google Shape;310;p26"/>
          <p:cNvGrpSpPr/>
          <p:nvPr/>
        </p:nvGrpSpPr>
        <p:grpSpPr>
          <a:xfrm>
            <a:off x="29950" y="4629553"/>
            <a:ext cx="9084100" cy="447253"/>
            <a:chOff x="29950" y="4629553"/>
            <a:chExt cx="9084100" cy="447253"/>
          </a:xfrm>
        </p:grpSpPr>
        <p:sp>
          <p:nvSpPr>
            <p:cNvPr id="311" name="Google Shape;311;p26"/>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6"/>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6"/>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317" name="Google Shape;317;p26"/>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318" name="Google Shape;318;p26"/>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319" name="Google Shape;319;p26"/>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320" name="Google Shape;320;p26"/>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321" name="Google Shape;321;p2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322" name="Google Shape;322;p2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323" name="Google Shape;323;p26"/>
          <p:cNvPicPr preferRelativeResize="0"/>
          <p:nvPr/>
        </p:nvPicPr>
        <p:blipFill>
          <a:blip r:embed="rId3">
            <a:alphaModFix/>
          </a:blip>
          <a:stretch>
            <a:fillRect/>
          </a:stretch>
        </p:blipFill>
        <p:spPr>
          <a:xfrm>
            <a:off x="7351850" y="1274261"/>
            <a:ext cx="723000" cy="669964"/>
          </a:xfrm>
          <a:prstGeom prst="rect">
            <a:avLst/>
          </a:prstGeom>
          <a:noFill/>
          <a:ln>
            <a:noFill/>
          </a:ln>
        </p:spPr>
      </p:pic>
      <p:pic>
        <p:nvPicPr>
          <p:cNvPr id="324" name="Google Shape;324;p26"/>
          <p:cNvPicPr preferRelativeResize="0"/>
          <p:nvPr/>
        </p:nvPicPr>
        <p:blipFill>
          <a:blip r:embed="rId3">
            <a:alphaModFix/>
          </a:blip>
          <a:stretch>
            <a:fillRect/>
          </a:stretch>
        </p:blipFill>
        <p:spPr>
          <a:xfrm>
            <a:off x="7351850" y="1998800"/>
            <a:ext cx="723000" cy="669964"/>
          </a:xfrm>
          <a:prstGeom prst="rect">
            <a:avLst/>
          </a:prstGeom>
          <a:noFill/>
          <a:ln>
            <a:noFill/>
          </a:ln>
        </p:spPr>
      </p:pic>
      <p:pic>
        <p:nvPicPr>
          <p:cNvPr id="325" name="Google Shape;325;p26"/>
          <p:cNvPicPr preferRelativeResize="0"/>
          <p:nvPr/>
        </p:nvPicPr>
        <p:blipFill>
          <a:blip r:embed="rId3">
            <a:alphaModFix/>
          </a:blip>
          <a:stretch>
            <a:fillRect/>
          </a:stretch>
        </p:blipFill>
        <p:spPr>
          <a:xfrm>
            <a:off x="7351850" y="2723339"/>
            <a:ext cx="723000" cy="669964"/>
          </a:xfrm>
          <a:prstGeom prst="rect">
            <a:avLst/>
          </a:prstGeom>
          <a:noFill/>
          <a:ln>
            <a:noFill/>
          </a:ln>
        </p:spPr>
      </p:pic>
      <p:pic>
        <p:nvPicPr>
          <p:cNvPr id="326" name="Google Shape;326;p26"/>
          <p:cNvPicPr preferRelativeResize="0"/>
          <p:nvPr/>
        </p:nvPicPr>
        <p:blipFill>
          <a:blip r:embed="rId3">
            <a:alphaModFix/>
          </a:blip>
          <a:stretch>
            <a:fillRect/>
          </a:stretch>
        </p:blipFill>
        <p:spPr>
          <a:xfrm>
            <a:off x="7320950" y="3599193"/>
            <a:ext cx="723000" cy="6699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7"/>
          <p:cNvSpPr txBox="1">
            <a:spLocks noGrp="1"/>
          </p:cNvSpPr>
          <p:nvPr>
            <p:ph type="title"/>
          </p:nvPr>
        </p:nvSpPr>
        <p:spPr>
          <a:xfrm>
            <a:off x="553025" y="1881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Project Element: Galvanic Vestibular Stimulator </a:t>
            </a:r>
            <a:endParaRPr/>
          </a:p>
        </p:txBody>
      </p:sp>
      <p:grpSp>
        <p:nvGrpSpPr>
          <p:cNvPr id="332" name="Google Shape;332;p27"/>
          <p:cNvGrpSpPr/>
          <p:nvPr/>
        </p:nvGrpSpPr>
        <p:grpSpPr>
          <a:xfrm>
            <a:off x="29950" y="4629553"/>
            <a:ext cx="9084100" cy="447253"/>
            <a:chOff x="29950" y="4629553"/>
            <a:chExt cx="9084100" cy="447253"/>
          </a:xfrm>
        </p:grpSpPr>
        <p:sp>
          <p:nvSpPr>
            <p:cNvPr id="333" name="Google Shape;333;p27"/>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7"/>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7"/>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7"/>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7"/>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339" name="Google Shape;339;p27"/>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340" name="Google Shape;340;p27"/>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341" name="Google Shape;341;p27"/>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342" name="Google Shape;342;p27"/>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343" name="Google Shape;343;p27"/>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aphicFrame>
        <p:nvGraphicFramePr>
          <p:cNvPr id="348" name="Google Shape;348;p28"/>
          <p:cNvGraphicFramePr/>
          <p:nvPr/>
        </p:nvGraphicFramePr>
        <p:xfrm>
          <a:off x="713600" y="1297425"/>
          <a:ext cx="7716775" cy="2510470"/>
        </p:xfrm>
        <a:graphic>
          <a:graphicData uri="http://schemas.openxmlformats.org/drawingml/2006/table">
            <a:tbl>
              <a:tblPr>
                <a:noFill/>
                <a:tableStyleId>{E5D97320-429A-4E4F-A19D-930F16038E4D}</a:tableStyleId>
              </a:tblPr>
              <a:tblGrid>
                <a:gridCol w="1368675">
                  <a:extLst>
                    <a:ext uri="{9D8B030D-6E8A-4147-A177-3AD203B41FA5}">
                      <a16:colId xmlns:a16="http://schemas.microsoft.com/office/drawing/2014/main" val="20000"/>
                    </a:ext>
                  </a:extLst>
                </a:gridCol>
                <a:gridCol w="5402700">
                  <a:extLst>
                    <a:ext uri="{9D8B030D-6E8A-4147-A177-3AD203B41FA5}">
                      <a16:colId xmlns:a16="http://schemas.microsoft.com/office/drawing/2014/main" val="20001"/>
                    </a:ext>
                  </a:extLst>
                </a:gridCol>
                <a:gridCol w="945400">
                  <a:extLst>
                    <a:ext uri="{9D8B030D-6E8A-4147-A177-3AD203B41FA5}">
                      <a16:colId xmlns:a16="http://schemas.microsoft.com/office/drawing/2014/main" val="20002"/>
                    </a:ext>
                  </a:extLst>
                </a:gridCol>
              </a:tblGrid>
              <a:tr h="469800">
                <a:tc>
                  <a:txBody>
                    <a:bodyPr/>
                    <a:lstStyle/>
                    <a:p>
                      <a:pPr marL="0" lvl="0" indent="0" algn="l" rtl="0">
                        <a:lnSpc>
                          <a:spcPct val="100000"/>
                        </a:lnSpc>
                        <a:spcBef>
                          <a:spcPts val="0"/>
                        </a:spcBef>
                        <a:spcAft>
                          <a:spcPts val="0"/>
                        </a:spcAft>
                        <a:buNone/>
                      </a:pPr>
                      <a:r>
                        <a:rPr lang="en" sz="1200" b="1">
                          <a:solidFill>
                            <a:srgbClr val="434343"/>
                          </a:solidFill>
                          <a:latin typeface="Proxima Nova"/>
                          <a:ea typeface="Proxima Nova"/>
                          <a:cs typeface="Proxima Nova"/>
                          <a:sym typeface="Proxima Nova"/>
                        </a:rPr>
                        <a:t>Requirement</a:t>
                      </a:r>
                      <a:endParaRPr sz="1200" b="1">
                        <a:solidFill>
                          <a:srgbClr val="434343"/>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200" b="1">
                          <a:solidFill>
                            <a:srgbClr val="434343"/>
                          </a:solidFill>
                          <a:latin typeface="Proxima Nova"/>
                          <a:ea typeface="Proxima Nova"/>
                          <a:cs typeface="Proxima Nova"/>
                          <a:sym typeface="Proxima Nova"/>
                        </a:rPr>
                        <a:t>Designation</a:t>
                      </a:r>
                      <a:endParaRPr sz="1200" b="1">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b="1">
                          <a:solidFill>
                            <a:srgbClr val="434343"/>
                          </a:solidFill>
                          <a:latin typeface="Proxima Nova"/>
                          <a:ea typeface="Proxima Nova"/>
                          <a:cs typeface="Proxima Nova"/>
                          <a:sym typeface="Proxima Nova"/>
                        </a:rPr>
                        <a:t>Description</a:t>
                      </a:r>
                      <a:endParaRPr sz="1200" b="1">
                        <a:solidFill>
                          <a:srgbClr val="434343"/>
                        </a:solidFill>
                        <a:latin typeface="Proxima Nova"/>
                        <a:ea typeface="Proxima Nova"/>
                        <a:cs typeface="Proxima Nova"/>
                        <a:sym typeface="Proxima Nova"/>
                      </a:endParaRPr>
                    </a:p>
                  </a:txBody>
                  <a:tcPr marL="91425" marR="91425" marT="91425" marB="0"/>
                </a:tc>
                <a:tc>
                  <a:txBody>
                    <a:bodyPr/>
                    <a:lstStyle/>
                    <a:p>
                      <a:pPr marL="0" lvl="0" indent="0" algn="l" rtl="0">
                        <a:spcBef>
                          <a:spcPts val="0"/>
                        </a:spcBef>
                        <a:spcAft>
                          <a:spcPts val="0"/>
                        </a:spcAft>
                        <a:buNone/>
                      </a:pPr>
                      <a:r>
                        <a:rPr lang="en" sz="1300" b="1">
                          <a:solidFill>
                            <a:srgbClr val="434343"/>
                          </a:solidFill>
                          <a:latin typeface="Proxima Nova"/>
                          <a:ea typeface="Proxima Nova"/>
                          <a:cs typeface="Proxima Nova"/>
                          <a:sym typeface="Proxima Nova"/>
                        </a:rPr>
                        <a:t>Satisfied?</a:t>
                      </a:r>
                      <a:endParaRPr sz="1300" b="1">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497175">
                <a:tc>
                  <a:txBody>
                    <a:bodyPr/>
                    <a:lstStyle/>
                    <a:p>
                      <a:pPr marL="0" lvl="0" indent="0" algn="l" rtl="0">
                        <a:lnSpc>
                          <a:spcPct val="100000"/>
                        </a:lnSpc>
                        <a:spcBef>
                          <a:spcPts val="0"/>
                        </a:spcBef>
                        <a:spcAft>
                          <a:spcPts val="0"/>
                        </a:spcAft>
                        <a:buNone/>
                      </a:pPr>
                      <a:r>
                        <a:rPr lang="en" sz="1200">
                          <a:solidFill>
                            <a:srgbClr val="434343"/>
                          </a:solidFill>
                          <a:latin typeface="Proxima Nova"/>
                          <a:ea typeface="Proxima Nova"/>
                          <a:cs typeface="Proxima Nova"/>
                          <a:sym typeface="Proxima Nova"/>
                        </a:rPr>
                        <a:t>DR 1.2</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200">
                          <a:solidFill>
                            <a:srgbClr val="434343"/>
                          </a:solidFill>
                          <a:latin typeface="Proxima Nova"/>
                          <a:ea typeface="Proxima Nova"/>
                          <a:cs typeface="Proxima Nova"/>
                          <a:sym typeface="Proxima Nova"/>
                        </a:rPr>
                        <a:t>The GVS shall provide electrical currents from -4mA to 4mA through electrodes placed on the mastoids.</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endParaRPr sz="1300">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645000">
                <a:tc>
                  <a:txBody>
                    <a:bodyPr/>
                    <a:lstStyle/>
                    <a:p>
                      <a:pPr marL="0" lvl="0" indent="0" algn="l" rtl="0">
                        <a:spcBef>
                          <a:spcPts val="0"/>
                        </a:spcBef>
                        <a:spcAft>
                          <a:spcPts val="0"/>
                        </a:spcAft>
                        <a:buNone/>
                      </a:pPr>
                      <a:r>
                        <a:rPr lang="en" sz="1200">
                          <a:solidFill>
                            <a:srgbClr val="434343"/>
                          </a:solidFill>
                          <a:latin typeface="Proxima Nova"/>
                          <a:ea typeface="Proxima Nova"/>
                          <a:cs typeface="Proxima Nova"/>
                          <a:sym typeface="Proxima Nova"/>
                        </a:rPr>
                        <a:t>DR 2.3</a:t>
                      </a:r>
                      <a:endParaRPr sz="1200">
                        <a:solidFill>
                          <a:srgbClr val="434343"/>
                        </a:solidFill>
                        <a:latin typeface="Proxima Nova"/>
                        <a:ea typeface="Proxima Nova"/>
                        <a:cs typeface="Proxima Nova"/>
                        <a:sym typeface="Proxima Nova"/>
                      </a:endParaRPr>
                    </a:p>
                    <a:p>
                      <a:pPr marL="0" lvl="0" indent="0" algn="l" rtl="0">
                        <a:lnSpc>
                          <a:spcPct val="100000"/>
                        </a:lnSpc>
                        <a:spcBef>
                          <a:spcPts val="0"/>
                        </a:spcBef>
                        <a:spcAft>
                          <a:spcPts val="0"/>
                        </a:spcAft>
                        <a:buNone/>
                      </a:pP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1600"/>
                        </a:spcAft>
                        <a:buNone/>
                      </a:pPr>
                      <a:r>
                        <a:rPr lang="en" sz="1200">
                          <a:solidFill>
                            <a:srgbClr val="434343"/>
                          </a:solidFill>
                          <a:latin typeface="Proxima Nova"/>
                          <a:ea typeface="Proxima Nova"/>
                          <a:cs typeface="Proxima Nova"/>
                          <a:sym typeface="Proxima Nova"/>
                        </a:rPr>
                        <a:t>The GVS current output shall not exceed 4mA.</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endParaRPr sz="1300">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768250">
                <a:tc>
                  <a:txBody>
                    <a:bodyPr/>
                    <a:lstStyle/>
                    <a:p>
                      <a:pPr marL="0" lvl="0" indent="0" algn="l" rtl="0">
                        <a:spcBef>
                          <a:spcPts val="0"/>
                        </a:spcBef>
                        <a:spcAft>
                          <a:spcPts val="0"/>
                        </a:spcAft>
                        <a:buNone/>
                      </a:pPr>
                      <a:r>
                        <a:rPr lang="en" sz="1200">
                          <a:solidFill>
                            <a:srgbClr val="434343"/>
                          </a:solidFill>
                          <a:latin typeface="Proxima Nova"/>
                          <a:ea typeface="Proxima Nova"/>
                          <a:cs typeface="Proxima Nova"/>
                          <a:sym typeface="Proxima Nova"/>
                        </a:rPr>
                        <a:t>DR 4.4 </a:t>
                      </a:r>
                      <a:endParaRPr sz="17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200">
                          <a:solidFill>
                            <a:srgbClr val="434343"/>
                          </a:solidFill>
                          <a:latin typeface="Proxima Nova"/>
                          <a:ea typeface="Proxima Nova"/>
                          <a:cs typeface="Proxima Nova"/>
                          <a:sym typeface="Proxima Nova"/>
                        </a:rPr>
                        <a:t>The GVS system shall be able to operate repeatedly without losing functionality.</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endParaRPr sz="1300">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bl>
          </a:graphicData>
        </a:graphic>
      </p:graphicFrame>
      <p:sp>
        <p:nvSpPr>
          <p:cNvPr id="349" name="Google Shape;349;p28"/>
          <p:cNvSpPr txBox="1">
            <a:spLocks noGrp="1"/>
          </p:cNvSpPr>
          <p:nvPr>
            <p:ph type="title"/>
          </p:nvPr>
        </p:nvSpPr>
        <p:spPr>
          <a:xfrm>
            <a:off x="477625" y="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Design Requirements</a:t>
            </a:r>
            <a:endParaRPr/>
          </a:p>
          <a:p>
            <a:pPr marL="0" lvl="0" indent="0" algn="l" rtl="0">
              <a:spcBef>
                <a:spcPts val="0"/>
              </a:spcBef>
              <a:spcAft>
                <a:spcPts val="0"/>
              </a:spcAft>
              <a:buNone/>
            </a:pPr>
            <a:endParaRPr/>
          </a:p>
        </p:txBody>
      </p:sp>
      <p:grpSp>
        <p:nvGrpSpPr>
          <p:cNvPr id="350" name="Google Shape;350;p28"/>
          <p:cNvGrpSpPr/>
          <p:nvPr/>
        </p:nvGrpSpPr>
        <p:grpSpPr>
          <a:xfrm>
            <a:off x="29950" y="4629553"/>
            <a:ext cx="9084100" cy="447253"/>
            <a:chOff x="29950" y="4629553"/>
            <a:chExt cx="9084100" cy="447253"/>
          </a:xfrm>
        </p:grpSpPr>
        <p:sp>
          <p:nvSpPr>
            <p:cNvPr id="351" name="Google Shape;351;p28"/>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8"/>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8"/>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8"/>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8"/>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8"/>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357" name="Google Shape;357;p28"/>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358" name="Google Shape;358;p28"/>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359" name="Google Shape;359;p28"/>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360" name="Google Shape;360;p28"/>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361" name="Google Shape;361;p28"/>
          <p:cNvSpPr txBox="1">
            <a:spLocks noGrp="1"/>
          </p:cNvSpPr>
          <p:nvPr>
            <p:ph type="sldNum" idx="12"/>
          </p:nvPr>
        </p:nvSpPr>
        <p:spPr>
          <a:xfrm>
            <a:off x="8554637" y="107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9"/>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Overview</a:t>
            </a:r>
            <a:endParaRPr/>
          </a:p>
        </p:txBody>
      </p:sp>
      <p:grpSp>
        <p:nvGrpSpPr>
          <p:cNvPr id="367" name="Google Shape;367;p29"/>
          <p:cNvGrpSpPr/>
          <p:nvPr/>
        </p:nvGrpSpPr>
        <p:grpSpPr>
          <a:xfrm>
            <a:off x="29950" y="4629553"/>
            <a:ext cx="9084100" cy="447253"/>
            <a:chOff x="29950" y="4629553"/>
            <a:chExt cx="9084100" cy="447253"/>
          </a:xfrm>
        </p:grpSpPr>
        <p:sp>
          <p:nvSpPr>
            <p:cNvPr id="368" name="Google Shape;368;p29"/>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374" name="Google Shape;374;p29"/>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375" name="Google Shape;375;p29"/>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376" name="Google Shape;376;p29"/>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377" name="Google Shape;377;p29"/>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378" name="Google Shape;378;p29"/>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379" name="Google Shape;379;p29"/>
          <p:cNvPicPr preferRelativeResize="0"/>
          <p:nvPr/>
        </p:nvPicPr>
        <p:blipFill>
          <a:blip r:embed="rId3">
            <a:alphaModFix/>
          </a:blip>
          <a:stretch>
            <a:fillRect/>
          </a:stretch>
        </p:blipFill>
        <p:spPr>
          <a:xfrm>
            <a:off x="2427550" y="511500"/>
            <a:ext cx="4318775" cy="4180200"/>
          </a:xfrm>
          <a:prstGeom prst="rect">
            <a:avLst/>
          </a:prstGeom>
          <a:noFill/>
          <a:ln>
            <a:noFill/>
          </a:ln>
        </p:spPr>
      </p:pic>
      <p:sp>
        <p:nvSpPr>
          <p:cNvPr id="380" name="Google Shape;380;p29"/>
          <p:cNvSpPr txBox="1"/>
          <p:nvPr/>
        </p:nvSpPr>
        <p:spPr>
          <a:xfrm>
            <a:off x="121775" y="900888"/>
            <a:ext cx="2233500" cy="2016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Power Circuit</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DAC</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Microcontroller</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Electrodes (5)</a:t>
            </a:r>
            <a:endParaRPr>
              <a:latin typeface="Lato"/>
              <a:ea typeface="Lato"/>
              <a:cs typeface="Lato"/>
              <a:sym typeface="Lato"/>
            </a:endParaRPr>
          </a:p>
        </p:txBody>
      </p:sp>
      <p:cxnSp>
        <p:nvCxnSpPr>
          <p:cNvPr id="381" name="Google Shape;381;p29"/>
          <p:cNvCxnSpPr/>
          <p:nvPr/>
        </p:nvCxnSpPr>
        <p:spPr>
          <a:xfrm>
            <a:off x="1799900" y="1123300"/>
            <a:ext cx="1800000" cy="229800"/>
          </a:xfrm>
          <a:prstGeom prst="straightConnector1">
            <a:avLst/>
          </a:prstGeom>
          <a:noFill/>
          <a:ln w="19050" cap="flat" cmpd="sng">
            <a:solidFill>
              <a:srgbClr val="FF0000"/>
            </a:solidFill>
            <a:prstDash val="solid"/>
            <a:round/>
            <a:headEnd type="none" w="med" len="med"/>
            <a:tailEnd type="triangle" w="med" len="med"/>
          </a:ln>
        </p:spPr>
      </p:cxnSp>
      <p:cxnSp>
        <p:nvCxnSpPr>
          <p:cNvPr id="382" name="Google Shape;382;p29"/>
          <p:cNvCxnSpPr/>
          <p:nvPr/>
        </p:nvCxnSpPr>
        <p:spPr>
          <a:xfrm>
            <a:off x="1097025" y="1517425"/>
            <a:ext cx="3015000" cy="52500"/>
          </a:xfrm>
          <a:prstGeom prst="straightConnector1">
            <a:avLst/>
          </a:prstGeom>
          <a:noFill/>
          <a:ln w="19050" cap="flat" cmpd="sng">
            <a:solidFill>
              <a:srgbClr val="FF0000"/>
            </a:solidFill>
            <a:prstDash val="solid"/>
            <a:round/>
            <a:headEnd type="none" w="med" len="med"/>
            <a:tailEnd type="triangle" w="med" len="med"/>
          </a:ln>
        </p:spPr>
      </p:cxnSp>
      <p:cxnSp>
        <p:nvCxnSpPr>
          <p:cNvPr id="383" name="Google Shape;383;p29"/>
          <p:cNvCxnSpPr/>
          <p:nvPr/>
        </p:nvCxnSpPr>
        <p:spPr>
          <a:xfrm rot="10800000" flipH="1">
            <a:off x="1970700" y="1885325"/>
            <a:ext cx="1504200" cy="59100"/>
          </a:xfrm>
          <a:prstGeom prst="straightConnector1">
            <a:avLst/>
          </a:prstGeom>
          <a:noFill/>
          <a:ln w="19050" cap="flat" cmpd="sng">
            <a:solidFill>
              <a:srgbClr val="FF0000"/>
            </a:solidFill>
            <a:prstDash val="solid"/>
            <a:round/>
            <a:headEnd type="none" w="med" len="med"/>
            <a:tailEnd type="triangle" w="med" len="med"/>
          </a:ln>
        </p:spPr>
      </p:cxnSp>
      <p:cxnSp>
        <p:nvCxnSpPr>
          <p:cNvPr id="384" name="Google Shape;384;p29"/>
          <p:cNvCxnSpPr/>
          <p:nvPr/>
        </p:nvCxnSpPr>
        <p:spPr>
          <a:xfrm>
            <a:off x="1767050" y="2417375"/>
            <a:ext cx="847200" cy="5124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0"/>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Overview</a:t>
            </a:r>
            <a:endParaRPr/>
          </a:p>
        </p:txBody>
      </p:sp>
      <p:sp>
        <p:nvSpPr>
          <p:cNvPr id="390" name="Google Shape;390;p30"/>
          <p:cNvSpPr txBox="1"/>
          <p:nvPr/>
        </p:nvSpPr>
        <p:spPr>
          <a:xfrm>
            <a:off x="309825" y="670425"/>
            <a:ext cx="3610800" cy="31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Customer Request:</a:t>
            </a:r>
            <a:endParaRPr b="1">
              <a:latin typeface="Proxima Nova"/>
              <a:ea typeface="Proxima Nova"/>
              <a:cs typeface="Proxima Nova"/>
              <a:sym typeface="Proxima Nova"/>
            </a:endParaRPr>
          </a:p>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Multi-axial cueing via multiple electrodes is the cutting edge of GVS research</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We determined this reach goal is feasible, though will not be needed for any CHAIR-specific deliverables </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System must be able to explicitly define sign and magnitude for each electrode’s current</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sp>
        <p:nvSpPr>
          <p:cNvPr id="391" name="Google Shape;391;p30"/>
          <p:cNvSpPr/>
          <p:nvPr/>
        </p:nvSpPr>
        <p:spPr>
          <a:xfrm>
            <a:off x="5365180" y="1359967"/>
            <a:ext cx="1785300" cy="1764000"/>
          </a:xfrm>
          <a:prstGeom prst="donut">
            <a:avLst>
              <a:gd name="adj" fmla="val 1099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0"/>
          <p:cNvSpPr/>
          <p:nvPr/>
        </p:nvSpPr>
        <p:spPr>
          <a:xfrm>
            <a:off x="6601664" y="1404863"/>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0"/>
          <p:cNvSpPr/>
          <p:nvPr/>
        </p:nvSpPr>
        <p:spPr>
          <a:xfrm>
            <a:off x="5754000" y="1396978"/>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0"/>
          <p:cNvSpPr/>
          <p:nvPr/>
        </p:nvSpPr>
        <p:spPr>
          <a:xfrm>
            <a:off x="7020188" y="2641002"/>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0"/>
          <p:cNvSpPr/>
          <p:nvPr/>
        </p:nvSpPr>
        <p:spPr>
          <a:xfrm>
            <a:off x="5403629" y="2633118"/>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0"/>
          <p:cNvSpPr/>
          <p:nvPr/>
        </p:nvSpPr>
        <p:spPr>
          <a:xfrm>
            <a:off x="6187218" y="3091991"/>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p:cNvSpPr/>
          <p:nvPr/>
        </p:nvSpPr>
        <p:spPr>
          <a:xfrm rot="988215">
            <a:off x="6746589" y="756139"/>
            <a:ext cx="1163867" cy="900252"/>
          </a:xfrm>
          <a:custGeom>
            <a:avLst/>
            <a:gdLst/>
            <a:ahLst/>
            <a:cxnLst/>
            <a:rect l="l" t="t" r="r" b="b"/>
            <a:pathLst>
              <a:path w="55342" h="42607" extrusionOk="0">
                <a:moveTo>
                  <a:pt x="1645" y="42607"/>
                </a:moveTo>
                <a:cubicBezTo>
                  <a:pt x="1548" y="40370"/>
                  <a:pt x="-1468" y="30399"/>
                  <a:pt x="1061" y="29183"/>
                </a:cubicBezTo>
                <a:cubicBezTo>
                  <a:pt x="3590" y="27967"/>
                  <a:pt x="14388" y="36916"/>
                  <a:pt x="16820" y="35311"/>
                </a:cubicBezTo>
                <a:cubicBezTo>
                  <a:pt x="19252" y="33706"/>
                  <a:pt x="11957" y="21692"/>
                  <a:pt x="15653" y="19552"/>
                </a:cubicBezTo>
                <a:cubicBezTo>
                  <a:pt x="19350" y="17412"/>
                  <a:pt x="35984" y="24125"/>
                  <a:pt x="38999" y="22471"/>
                </a:cubicBezTo>
                <a:cubicBezTo>
                  <a:pt x="42015" y="20817"/>
                  <a:pt x="32871" y="11819"/>
                  <a:pt x="33746" y="9630"/>
                </a:cubicBezTo>
                <a:cubicBezTo>
                  <a:pt x="34622" y="7441"/>
                  <a:pt x="40653" y="10943"/>
                  <a:pt x="44252" y="9338"/>
                </a:cubicBezTo>
                <a:cubicBezTo>
                  <a:pt x="47851" y="7733"/>
                  <a:pt x="53494" y="1556"/>
                  <a:pt x="55342" y="0"/>
                </a:cubicBezTo>
              </a:path>
            </a:pathLst>
          </a:custGeom>
          <a:noFill/>
          <a:ln w="9525" cap="flat" cmpd="sng">
            <a:solidFill>
              <a:srgbClr val="FF0000"/>
            </a:solidFill>
            <a:prstDash val="solid"/>
            <a:round/>
            <a:headEnd type="none" w="med" len="med"/>
            <a:tailEnd type="none" w="med" len="med"/>
          </a:ln>
        </p:spPr>
      </p:sp>
      <p:sp>
        <p:nvSpPr>
          <p:cNvPr id="398" name="Google Shape;398;p30"/>
          <p:cNvSpPr/>
          <p:nvPr/>
        </p:nvSpPr>
        <p:spPr>
          <a:xfrm rot="3313860">
            <a:off x="7183971" y="2439246"/>
            <a:ext cx="1167699" cy="897260"/>
          </a:xfrm>
          <a:custGeom>
            <a:avLst/>
            <a:gdLst/>
            <a:ahLst/>
            <a:cxnLst/>
            <a:rect l="l" t="t" r="r" b="b"/>
            <a:pathLst>
              <a:path w="55342" h="42607" extrusionOk="0">
                <a:moveTo>
                  <a:pt x="1645" y="42607"/>
                </a:moveTo>
                <a:cubicBezTo>
                  <a:pt x="1548" y="40370"/>
                  <a:pt x="-1468" y="30399"/>
                  <a:pt x="1061" y="29183"/>
                </a:cubicBezTo>
                <a:cubicBezTo>
                  <a:pt x="3590" y="27967"/>
                  <a:pt x="14388" y="36916"/>
                  <a:pt x="16820" y="35311"/>
                </a:cubicBezTo>
                <a:cubicBezTo>
                  <a:pt x="19252" y="33706"/>
                  <a:pt x="11957" y="21692"/>
                  <a:pt x="15653" y="19552"/>
                </a:cubicBezTo>
                <a:cubicBezTo>
                  <a:pt x="19350" y="17412"/>
                  <a:pt x="35984" y="24125"/>
                  <a:pt x="38999" y="22471"/>
                </a:cubicBezTo>
                <a:cubicBezTo>
                  <a:pt x="42015" y="20817"/>
                  <a:pt x="32871" y="11819"/>
                  <a:pt x="33746" y="9630"/>
                </a:cubicBezTo>
                <a:cubicBezTo>
                  <a:pt x="34622" y="7441"/>
                  <a:pt x="40653" y="10943"/>
                  <a:pt x="44252" y="9338"/>
                </a:cubicBezTo>
                <a:cubicBezTo>
                  <a:pt x="47851" y="7733"/>
                  <a:pt x="53494" y="1556"/>
                  <a:pt x="55342" y="0"/>
                </a:cubicBezTo>
              </a:path>
            </a:pathLst>
          </a:custGeom>
          <a:noFill/>
          <a:ln w="9525" cap="flat" cmpd="sng">
            <a:solidFill>
              <a:srgbClr val="FF0000"/>
            </a:solidFill>
            <a:prstDash val="solid"/>
            <a:round/>
            <a:headEnd type="none" w="med" len="med"/>
            <a:tailEnd type="none" w="med" len="med"/>
          </a:ln>
        </p:spPr>
      </p:sp>
      <p:sp>
        <p:nvSpPr>
          <p:cNvPr id="399" name="Google Shape;399;p30"/>
          <p:cNvSpPr/>
          <p:nvPr/>
        </p:nvSpPr>
        <p:spPr>
          <a:xfrm rot="-9950192">
            <a:off x="4215567" y="2543555"/>
            <a:ext cx="1163658" cy="900222"/>
          </a:xfrm>
          <a:custGeom>
            <a:avLst/>
            <a:gdLst/>
            <a:ahLst/>
            <a:cxnLst/>
            <a:rect l="l" t="t" r="r" b="b"/>
            <a:pathLst>
              <a:path w="55342" h="42607" extrusionOk="0">
                <a:moveTo>
                  <a:pt x="1645" y="42607"/>
                </a:moveTo>
                <a:cubicBezTo>
                  <a:pt x="1548" y="40370"/>
                  <a:pt x="-1468" y="30399"/>
                  <a:pt x="1061" y="29183"/>
                </a:cubicBezTo>
                <a:cubicBezTo>
                  <a:pt x="3590" y="27967"/>
                  <a:pt x="14388" y="36916"/>
                  <a:pt x="16820" y="35311"/>
                </a:cubicBezTo>
                <a:cubicBezTo>
                  <a:pt x="19252" y="33706"/>
                  <a:pt x="11957" y="21692"/>
                  <a:pt x="15653" y="19552"/>
                </a:cubicBezTo>
                <a:cubicBezTo>
                  <a:pt x="19350" y="17412"/>
                  <a:pt x="35984" y="24125"/>
                  <a:pt x="38999" y="22471"/>
                </a:cubicBezTo>
                <a:cubicBezTo>
                  <a:pt x="42015" y="20817"/>
                  <a:pt x="32871" y="11819"/>
                  <a:pt x="33746" y="9630"/>
                </a:cubicBezTo>
                <a:cubicBezTo>
                  <a:pt x="34622" y="7441"/>
                  <a:pt x="40653" y="10943"/>
                  <a:pt x="44252" y="9338"/>
                </a:cubicBezTo>
                <a:cubicBezTo>
                  <a:pt x="47851" y="7733"/>
                  <a:pt x="53494" y="1556"/>
                  <a:pt x="55342" y="0"/>
                </a:cubicBezTo>
              </a:path>
            </a:pathLst>
          </a:custGeom>
          <a:noFill/>
          <a:ln w="9525" cap="flat" cmpd="sng">
            <a:solidFill>
              <a:srgbClr val="FF0000"/>
            </a:solidFill>
            <a:prstDash val="solid"/>
            <a:round/>
            <a:headEnd type="none" w="med" len="med"/>
            <a:tailEnd type="none" w="med" len="med"/>
          </a:ln>
        </p:spPr>
      </p:sp>
      <p:sp>
        <p:nvSpPr>
          <p:cNvPr id="400" name="Google Shape;400;p30"/>
          <p:cNvSpPr/>
          <p:nvPr/>
        </p:nvSpPr>
        <p:spPr>
          <a:xfrm rot="-7374978">
            <a:off x="4540077" y="757677"/>
            <a:ext cx="1167867" cy="897095"/>
          </a:xfrm>
          <a:custGeom>
            <a:avLst/>
            <a:gdLst/>
            <a:ahLst/>
            <a:cxnLst/>
            <a:rect l="l" t="t" r="r" b="b"/>
            <a:pathLst>
              <a:path w="55342" h="42607" extrusionOk="0">
                <a:moveTo>
                  <a:pt x="1645" y="42607"/>
                </a:moveTo>
                <a:cubicBezTo>
                  <a:pt x="1548" y="40370"/>
                  <a:pt x="-1468" y="30399"/>
                  <a:pt x="1061" y="29183"/>
                </a:cubicBezTo>
                <a:cubicBezTo>
                  <a:pt x="3590" y="27967"/>
                  <a:pt x="14388" y="36916"/>
                  <a:pt x="16820" y="35311"/>
                </a:cubicBezTo>
                <a:cubicBezTo>
                  <a:pt x="19252" y="33706"/>
                  <a:pt x="11957" y="21692"/>
                  <a:pt x="15653" y="19552"/>
                </a:cubicBezTo>
                <a:cubicBezTo>
                  <a:pt x="19350" y="17412"/>
                  <a:pt x="35984" y="24125"/>
                  <a:pt x="38999" y="22471"/>
                </a:cubicBezTo>
                <a:cubicBezTo>
                  <a:pt x="42015" y="20817"/>
                  <a:pt x="32871" y="11819"/>
                  <a:pt x="33746" y="9630"/>
                </a:cubicBezTo>
                <a:cubicBezTo>
                  <a:pt x="34622" y="7441"/>
                  <a:pt x="40653" y="10943"/>
                  <a:pt x="44252" y="9338"/>
                </a:cubicBezTo>
                <a:cubicBezTo>
                  <a:pt x="47851" y="7733"/>
                  <a:pt x="53494" y="1556"/>
                  <a:pt x="55342" y="0"/>
                </a:cubicBezTo>
              </a:path>
            </a:pathLst>
          </a:custGeom>
          <a:noFill/>
          <a:ln w="9525" cap="flat" cmpd="sng">
            <a:solidFill>
              <a:srgbClr val="FF0000"/>
            </a:solidFill>
            <a:prstDash val="solid"/>
            <a:round/>
            <a:headEnd type="none" w="med" len="med"/>
            <a:tailEnd type="none" w="med" len="med"/>
          </a:ln>
        </p:spPr>
      </p:sp>
      <p:sp>
        <p:nvSpPr>
          <p:cNvPr id="401" name="Google Shape;401;p30"/>
          <p:cNvSpPr/>
          <p:nvPr/>
        </p:nvSpPr>
        <p:spPr>
          <a:xfrm>
            <a:off x="6179430" y="3172863"/>
            <a:ext cx="169462" cy="487325"/>
          </a:xfrm>
          <a:custGeom>
            <a:avLst/>
            <a:gdLst/>
            <a:ahLst/>
            <a:cxnLst/>
            <a:rect l="l" t="t" r="r" b="b"/>
            <a:pathLst>
              <a:path w="8061" h="23055" extrusionOk="0">
                <a:moveTo>
                  <a:pt x="3538" y="0"/>
                </a:moveTo>
                <a:cubicBezTo>
                  <a:pt x="4268" y="730"/>
                  <a:pt x="8499" y="3307"/>
                  <a:pt x="7915" y="4377"/>
                </a:cubicBezTo>
                <a:cubicBezTo>
                  <a:pt x="7331" y="5447"/>
                  <a:pt x="182" y="5447"/>
                  <a:pt x="36" y="6420"/>
                </a:cubicBezTo>
                <a:cubicBezTo>
                  <a:pt x="-110" y="7393"/>
                  <a:pt x="7040" y="8949"/>
                  <a:pt x="7040" y="10214"/>
                </a:cubicBezTo>
                <a:cubicBezTo>
                  <a:pt x="7040" y="11479"/>
                  <a:pt x="-61" y="12938"/>
                  <a:pt x="36" y="14008"/>
                </a:cubicBezTo>
                <a:cubicBezTo>
                  <a:pt x="133" y="15078"/>
                  <a:pt x="7284" y="15661"/>
                  <a:pt x="7624" y="16634"/>
                </a:cubicBezTo>
                <a:cubicBezTo>
                  <a:pt x="7965" y="17607"/>
                  <a:pt x="2711" y="18774"/>
                  <a:pt x="2079" y="19844"/>
                </a:cubicBezTo>
                <a:cubicBezTo>
                  <a:pt x="1447" y="20914"/>
                  <a:pt x="3538" y="22520"/>
                  <a:pt x="3830" y="23055"/>
                </a:cubicBezTo>
              </a:path>
            </a:pathLst>
          </a:custGeom>
          <a:noFill/>
          <a:ln w="9525" cap="flat" cmpd="sng">
            <a:solidFill>
              <a:srgbClr val="FF0000"/>
            </a:solidFill>
            <a:prstDash val="solid"/>
            <a:round/>
            <a:headEnd type="none" w="med" len="med"/>
            <a:tailEnd type="none" w="med" len="med"/>
          </a:ln>
        </p:spPr>
      </p:sp>
      <p:sp>
        <p:nvSpPr>
          <p:cNvPr id="402" name="Google Shape;402;p30"/>
          <p:cNvSpPr txBox="1"/>
          <p:nvPr/>
        </p:nvSpPr>
        <p:spPr>
          <a:xfrm>
            <a:off x="6984535" y="1424468"/>
            <a:ext cx="404700" cy="26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I</a:t>
            </a:r>
            <a:r>
              <a:rPr lang="en" baseline="-25000">
                <a:latin typeface="Lato"/>
                <a:ea typeface="Lato"/>
                <a:cs typeface="Lato"/>
                <a:sym typeface="Lato"/>
              </a:rPr>
              <a:t>A</a:t>
            </a:r>
            <a:endParaRPr baseline="-25000">
              <a:latin typeface="Lato"/>
              <a:ea typeface="Lato"/>
              <a:cs typeface="Lato"/>
              <a:sym typeface="Lato"/>
            </a:endParaRPr>
          </a:p>
        </p:txBody>
      </p:sp>
      <p:sp>
        <p:nvSpPr>
          <p:cNvPr id="403" name="Google Shape;403;p30"/>
          <p:cNvSpPr txBox="1"/>
          <p:nvPr/>
        </p:nvSpPr>
        <p:spPr>
          <a:xfrm>
            <a:off x="7020987" y="2740433"/>
            <a:ext cx="332100" cy="3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I</a:t>
            </a:r>
            <a:r>
              <a:rPr lang="en" baseline="-25000">
                <a:latin typeface="Lato"/>
                <a:ea typeface="Lato"/>
                <a:cs typeface="Lato"/>
                <a:sym typeface="Lato"/>
              </a:rPr>
              <a:t>B</a:t>
            </a:r>
            <a:endParaRPr/>
          </a:p>
        </p:txBody>
      </p:sp>
      <p:sp>
        <p:nvSpPr>
          <p:cNvPr id="404" name="Google Shape;404;p30"/>
          <p:cNvSpPr txBox="1"/>
          <p:nvPr/>
        </p:nvSpPr>
        <p:spPr>
          <a:xfrm>
            <a:off x="6357516" y="3091991"/>
            <a:ext cx="332100" cy="3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I</a:t>
            </a:r>
            <a:r>
              <a:rPr lang="en" baseline="-25000">
                <a:latin typeface="Lato"/>
                <a:ea typeface="Lato"/>
                <a:cs typeface="Lato"/>
                <a:sym typeface="Lato"/>
              </a:rPr>
              <a:t>C</a:t>
            </a:r>
            <a:endParaRPr/>
          </a:p>
        </p:txBody>
      </p:sp>
      <p:sp>
        <p:nvSpPr>
          <p:cNvPr id="405" name="Google Shape;405;p30"/>
          <p:cNvSpPr txBox="1"/>
          <p:nvPr/>
        </p:nvSpPr>
        <p:spPr>
          <a:xfrm>
            <a:off x="5465874" y="2805240"/>
            <a:ext cx="332100" cy="3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I</a:t>
            </a:r>
            <a:r>
              <a:rPr lang="en" baseline="-25000">
                <a:latin typeface="Lato"/>
                <a:ea typeface="Lato"/>
                <a:cs typeface="Lato"/>
                <a:sym typeface="Lato"/>
              </a:rPr>
              <a:t>D</a:t>
            </a:r>
            <a:endParaRPr/>
          </a:p>
        </p:txBody>
      </p:sp>
      <p:sp>
        <p:nvSpPr>
          <p:cNvPr id="406" name="Google Shape;406;p30"/>
          <p:cNvSpPr txBox="1"/>
          <p:nvPr/>
        </p:nvSpPr>
        <p:spPr>
          <a:xfrm>
            <a:off x="5227255" y="1426360"/>
            <a:ext cx="332100" cy="3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I</a:t>
            </a:r>
            <a:r>
              <a:rPr lang="en" baseline="-25000">
                <a:latin typeface="Lato"/>
                <a:ea typeface="Lato"/>
                <a:cs typeface="Lato"/>
                <a:sym typeface="Lato"/>
              </a:rPr>
              <a:t>E</a:t>
            </a:r>
            <a:endParaRPr/>
          </a:p>
        </p:txBody>
      </p:sp>
      <p:sp>
        <p:nvSpPr>
          <p:cNvPr id="407" name="Google Shape;407;p30"/>
          <p:cNvSpPr txBox="1"/>
          <p:nvPr/>
        </p:nvSpPr>
        <p:spPr>
          <a:xfrm>
            <a:off x="5403626" y="3789825"/>
            <a:ext cx="2310300" cy="71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Lato"/>
                <a:ea typeface="Lato"/>
                <a:cs typeface="Lato"/>
                <a:sym typeface="Lato"/>
              </a:rPr>
              <a:t>I</a:t>
            </a:r>
            <a:r>
              <a:rPr lang="en" sz="1800" b="1" baseline="-25000">
                <a:latin typeface="Lato"/>
                <a:ea typeface="Lato"/>
                <a:cs typeface="Lato"/>
                <a:sym typeface="Lato"/>
              </a:rPr>
              <a:t>A</a:t>
            </a:r>
            <a:r>
              <a:rPr lang="en" sz="1800" b="1">
                <a:latin typeface="Lato"/>
                <a:ea typeface="Lato"/>
                <a:cs typeface="Lato"/>
                <a:sym typeface="Lato"/>
              </a:rPr>
              <a:t>+ I</a:t>
            </a:r>
            <a:r>
              <a:rPr lang="en" sz="1800" b="1" baseline="-25000">
                <a:latin typeface="Lato"/>
                <a:ea typeface="Lato"/>
                <a:cs typeface="Lato"/>
                <a:sym typeface="Lato"/>
              </a:rPr>
              <a:t>B</a:t>
            </a:r>
            <a:r>
              <a:rPr lang="en" sz="1800" b="1">
                <a:latin typeface="Lato"/>
                <a:ea typeface="Lato"/>
                <a:cs typeface="Lato"/>
                <a:sym typeface="Lato"/>
              </a:rPr>
              <a:t>+ I</a:t>
            </a:r>
            <a:r>
              <a:rPr lang="en" sz="1800" b="1" baseline="-25000">
                <a:latin typeface="Lato"/>
                <a:ea typeface="Lato"/>
                <a:cs typeface="Lato"/>
                <a:sym typeface="Lato"/>
              </a:rPr>
              <a:t>C</a:t>
            </a:r>
            <a:r>
              <a:rPr lang="en" sz="1800" b="1">
                <a:latin typeface="Lato"/>
                <a:ea typeface="Lato"/>
                <a:cs typeface="Lato"/>
                <a:sym typeface="Lato"/>
              </a:rPr>
              <a:t>+ I</a:t>
            </a:r>
            <a:r>
              <a:rPr lang="en" sz="1800" b="1" baseline="-25000">
                <a:latin typeface="Lato"/>
                <a:ea typeface="Lato"/>
                <a:cs typeface="Lato"/>
                <a:sym typeface="Lato"/>
              </a:rPr>
              <a:t>D</a:t>
            </a:r>
            <a:r>
              <a:rPr lang="en" sz="1800" b="1">
                <a:latin typeface="Lato"/>
                <a:ea typeface="Lato"/>
                <a:cs typeface="Lato"/>
                <a:sym typeface="Lato"/>
              </a:rPr>
              <a:t>+ I</a:t>
            </a:r>
            <a:r>
              <a:rPr lang="en" sz="1800" b="1" baseline="-25000">
                <a:latin typeface="Lato"/>
                <a:ea typeface="Lato"/>
                <a:cs typeface="Lato"/>
                <a:sym typeface="Lato"/>
              </a:rPr>
              <a:t>E</a:t>
            </a:r>
            <a:r>
              <a:rPr lang="en" sz="1800" b="1">
                <a:latin typeface="Lato"/>
                <a:ea typeface="Lato"/>
                <a:cs typeface="Lato"/>
                <a:sym typeface="Lato"/>
              </a:rPr>
              <a:t> = 0</a:t>
            </a:r>
            <a:endParaRPr sz="1800" b="1">
              <a:latin typeface="Lato"/>
              <a:ea typeface="Lato"/>
              <a:cs typeface="Lato"/>
              <a:sym typeface="Lato"/>
            </a:endParaRPr>
          </a:p>
        </p:txBody>
      </p:sp>
      <p:sp>
        <p:nvSpPr>
          <p:cNvPr id="408" name="Google Shape;408;p30"/>
          <p:cNvSpPr txBox="1"/>
          <p:nvPr/>
        </p:nvSpPr>
        <p:spPr>
          <a:xfrm>
            <a:off x="5871001" y="2014225"/>
            <a:ext cx="1068900" cy="71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Lato"/>
                <a:ea typeface="Lato"/>
                <a:cs typeface="Lato"/>
                <a:sym typeface="Lato"/>
              </a:rPr>
              <a:t>HEAD</a:t>
            </a:r>
            <a:endParaRPr sz="1800" b="1">
              <a:latin typeface="Lato"/>
              <a:ea typeface="Lato"/>
              <a:cs typeface="Lato"/>
              <a:sym typeface="Lato"/>
            </a:endParaRPr>
          </a:p>
        </p:txBody>
      </p:sp>
      <p:grpSp>
        <p:nvGrpSpPr>
          <p:cNvPr id="409" name="Google Shape;409;p30"/>
          <p:cNvGrpSpPr/>
          <p:nvPr/>
        </p:nvGrpSpPr>
        <p:grpSpPr>
          <a:xfrm>
            <a:off x="29950" y="4629553"/>
            <a:ext cx="9084100" cy="447253"/>
            <a:chOff x="29950" y="4629553"/>
            <a:chExt cx="9084100" cy="447253"/>
          </a:xfrm>
        </p:grpSpPr>
        <p:sp>
          <p:nvSpPr>
            <p:cNvPr id="410" name="Google Shape;410;p30"/>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0"/>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0"/>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416" name="Google Shape;416;p30"/>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417" name="Google Shape;417;p30"/>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418" name="Google Shape;418;p30"/>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419" name="Google Shape;419;p30"/>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420" name="Google Shape;420;p3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1"/>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Power Circuit Design</a:t>
            </a:r>
            <a:endParaRPr/>
          </a:p>
        </p:txBody>
      </p:sp>
      <p:sp>
        <p:nvSpPr>
          <p:cNvPr id="426" name="Google Shape;426;p31"/>
          <p:cNvSpPr/>
          <p:nvPr/>
        </p:nvSpPr>
        <p:spPr>
          <a:xfrm>
            <a:off x="4183383" y="1649096"/>
            <a:ext cx="770100" cy="821400"/>
          </a:xfrm>
          <a:prstGeom prst="donut">
            <a:avLst>
              <a:gd name="adj" fmla="val 1099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1"/>
          <p:cNvSpPr/>
          <p:nvPr/>
        </p:nvSpPr>
        <p:spPr>
          <a:xfrm rot="1536232">
            <a:off x="4999254" y="1814039"/>
            <a:ext cx="531141" cy="397458"/>
          </a:xfrm>
          <a:custGeom>
            <a:avLst/>
            <a:gdLst/>
            <a:ahLst/>
            <a:cxnLst/>
            <a:rect l="l" t="t" r="r" b="b"/>
            <a:pathLst>
              <a:path w="55342" h="42607" extrusionOk="0">
                <a:moveTo>
                  <a:pt x="1645" y="42607"/>
                </a:moveTo>
                <a:cubicBezTo>
                  <a:pt x="1548" y="40370"/>
                  <a:pt x="-1468" y="30399"/>
                  <a:pt x="1061" y="29183"/>
                </a:cubicBezTo>
                <a:cubicBezTo>
                  <a:pt x="3590" y="27967"/>
                  <a:pt x="14388" y="36916"/>
                  <a:pt x="16820" y="35311"/>
                </a:cubicBezTo>
                <a:cubicBezTo>
                  <a:pt x="19252" y="33706"/>
                  <a:pt x="11957" y="21692"/>
                  <a:pt x="15653" y="19552"/>
                </a:cubicBezTo>
                <a:cubicBezTo>
                  <a:pt x="19350" y="17412"/>
                  <a:pt x="35984" y="24125"/>
                  <a:pt x="38999" y="22471"/>
                </a:cubicBezTo>
                <a:cubicBezTo>
                  <a:pt x="42015" y="20817"/>
                  <a:pt x="32871" y="11819"/>
                  <a:pt x="33746" y="9630"/>
                </a:cubicBezTo>
                <a:cubicBezTo>
                  <a:pt x="34622" y="7441"/>
                  <a:pt x="40653" y="10943"/>
                  <a:pt x="44252" y="9338"/>
                </a:cubicBezTo>
                <a:cubicBezTo>
                  <a:pt x="47851" y="7733"/>
                  <a:pt x="53494" y="1556"/>
                  <a:pt x="55342" y="0"/>
                </a:cubicBezTo>
              </a:path>
            </a:pathLst>
          </a:custGeom>
          <a:noFill/>
          <a:ln w="9525" cap="flat" cmpd="sng">
            <a:solidFill>
              <a:srgbClr val="FF0000"/>
            </a:solidFill>
            <a:prstDash val="solid"/>
            <a:round/>
            <a:headEnd type="none" w="med" len="med"/>
            <a:tailEnd type="none" w="med" len="med"/>
          </a:ln>
        </p:spPr>
      </p:sp>
      <p:sp>
        <p:nvSpPr>
          <p:cNvPr id="428" name="Google Shape;428;p31"/>
          <p:cNvSpPr/>
          <p:nvPr/>
        </p:nvSpPr>
        <p:spPr>
          <a:xfrm rot="-7373290">
            <a:off x="3623370" y="1772198"/>
            <a:ext cx="504498" cy="417535"/>
          </a:xfrm>
          <a:custGeom>
            <a:avLst/>
            <a:gdLst/>
            <a:ahLst/>
            <a:cxnLst/>
            <a:rect l="l" t="t" r="r" b="b"/>
            <a:pathLst>
              <a:path w="55342" h="42607" extrusionOk="0">
                <a:moveTo>
                  <a:pt x="1645" y="42607"/>
                </a:moveTo>
                <a:cubicBezTo>
                  <a:pt x="1548" y="40370"/>
                  <a:pt x="-1468" y="30399"/>
                  <a:pt x="1061" y="29183"/>
                </a:cubicBezTo>
                <a:cubicBezTo>
                  <a:pt x="3590" y="27967"/>
                  <a:pt x="14388" y="36916"/>
                  <a:pt x="16820" y="35311"/>
                </a:cubicBezTo>
                <a:cubicBezTo>
                  <a:pt x="19252" y="33706"/>
                  <a:pt x="11957" y="21692"/>
                  <a:pt x="15653" y="19552"/>
                </a:cubicBezTo>
                <a:cubicBezTo>
                  <a:pt x="19350" y="17412"/>
                  <a:pt x="35984" y="24125"/>
                  <a:pt x="38999" y="22471"/>
                </a:cubicBezTo>
                <a:cubicBezTo>
                  <a:pt x="42015" y="20817"/>
                  <a:pt x="32871" y="11819"/>
                  <a:pt x="33746" y="9630"/>
                </a:cubicBezTo>
                <a:cubicBezTo>
                  <a:pt x="34622" y="7441"/>
                  <a:pt x="40653" y="10943"/>
                  <a:pt x="44252" y="9338"/>
                </a:cubicBezTo>
                <a:cubicBezTo>
                  <a:pt x="47851" y="7733"/>
                  <a:pt x="53494" y="1556"/>
                  <a:pt x="55342" y="0"/>
                </a:cubicBezTo>
              </a:path>
            </a:pathLst>
          </a:custGeom>
          <a:noFill/>
          <a:ln w="9525" cap="flat" cmpd="sng">
            <a:solidFill>
              <a:srgbClr val="FF0000"/>
            </a:solidFill>
            <a:prstDash val="solid"/>
            <a:round/>
            <a:headEnd type="none" w="med" len="med"/>
            <a:tailEnd type="none" w="med" len="med"/>
          </a:ln>
        </p:spPr>
      </p:sp>
      <p:sp>
        <p:nvSpPr>
          <p:cNvPr id="429" name="Google Shape;429;p31"/>
          <p:cNvSpPr txBox="1"/>
          <p:nvPr/>
        </p:nvSpPr>
        <p:spPr>
          <a:xfrm>
            <a:off x="4228863" y="1892550"/>
            <a:ext cx="8766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HEAD</a:t>
            </a:r>
            <a:endParaRPr b="1">
              <a:latin typeface="Lato"/>
              <a:ea typeface="Lato"/>
              <a:cs typeface="Lato"/>
              <a:sym typeface="Lato"/>
            </a:endParaRPr>
          </a:p>
        </p:txBody>
      </p:sp>
      <p:grpSp>
        <p:nvGrpSpPr>
          <p:cNvPr id="430" name="Google Shape;430;p31"/>
          <p:cNvGrpSpPr/>
          <p:nvPr/>
        </p:nvGrpSpPr>
        <p:grpSpPr>
          <a:xfrm>
            <a:off x="29950" y="4629553"/>
            <a:ext cx="9084100" cy="447253"/>
            <a:chOff x="29950" y="4629553"/>
            <a:chExt cx="9084100" cy="447253"/>
          </a:xfrm>
        </p:grpSpPr>
        <p:sp>
          <p:nvSpPr>
            <p:cNvPr id="431" name="Google Shape;431;p31"/>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1"/>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1"/>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1"/>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1"/>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437" name="Google Shape;437;p31"/>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438" name="Google Shape;438;p31"/>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439" name="Google Shape;439;p31"/>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440" name="Google Shape;440;p31"/>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441" name="Google Shape;441;p31"/>
          <p:cNvSpPr/>
          <p:nvPr/>
        </p:nvSpPr>
        <p:spPr>
          <a:xfrm>
            <a:off x="4909194" y="2028171"/>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p:nvPr/>
        </p:nvSpPr>
        <p:spPr>
          <a:xfrm>
            <a:off x="4147194" y="2028171"/>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444" name="Google Shape;444;p31"/>
          <p:cNvPicPr preferRelativeResize="0"/>
          <p:nvPr/>
        </p:nvPicPr>
        <p:blipFill>
          <a:blip r:embed="rId3">
            <a:alphaModFix/>
          </a:blip>
          <a:stretch>
            <a:fillRect/>
          </a:stretch>
        </p:blipFill>
        <p:spPr>
          <a:xfrm>
            <a:off x="0" y="729819"/>
            <a:ext cx="3567850" cy="3599681"/>
          </a:xfrm>
          <a:prstGeom prst="rect">
            <a:avLst/>
          </a:prstGeom>
          <a:noFill/>
          <a:ln>
            <a:noFill/>
          </a:ln>
        </p:spPr>
      </p:pic>
      <p:pic>
        <p:nvPicPr>
          <p:cNvPr id="445" name="Google Shape;445;p31"/>
          <p:cNvPicPr preferRelativeResize="0"/>
          <p:nvPr/>
        </p:nvPicPr>
        <p:blipFill>
          <a:blip r:embed="rId3">
            <a:alphaModFix/>
          </a:blip>
          <a:stretch>
            <a:fillRect/>
          </a:stretch>
        </p:blipFill>
        <p:spPr>
          <a:xfrm flipH="1">
            <a:off x="5569000" y="787588"/>
            <a:ext cx="3567850" cy="3599681"/>
          </a:xfrm>
          <a:prstGeom prst="rect">
            <a:avLst/>
          </a:prstGeom>
          <a:noFill/>
          <a:ln>
            <a:noFill/>
          </a:ln>
        </p:spPr>
      </p:pic>
      <p:sp>
        <p:nvSpPr>
          <p:cNvPr id="446" name="Google Shape;446;p31"/>
          <p:cNvSpPr txBox="1"/>
          <p:nvPr/>
        </p:nvSpPr>
        <p:spPr>
          <a:xfrm>
            <a:off x="1136900" y="440700"/>
            <a:ext cx="7215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DAC 0</a:t>
            </a:r>
            <a:endParaRPr>
              <a:latin typeface="Lato"/>
              <a:ea typeface="Lato"/>
              <a:cs typeface="Lato"/>
              <a:sym typeface="Lato"/>
            </a:endParaRPr>
          </a:p>
        </p:txBody>
      </p:sp>
      <p:sp>
        <p:nvSpPr>
          <p:cNvPr id="447" name="Google Shape;447;p31"/>
          <p:cNvSpPr txBox="1"/>
          <p:nvPr/>
        </p:nvSpPr>
        <p:spPr>
          <a:xfrm>
            <a:off x="0" y="1051275"/>
            <a:ext cx="8766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Pin Low</a:t>
            </a:r>
            <a:endParaRPr>
              <a:latin typeface="Lato"/>
              <a:ea typeface="Lato"/>
              <a:cs typeface="Lato"/>
              <a:sym typeface="Lato"/>
            </a:endParaRPr>
          </a:p>
        </p:txBody>
      </p:sp>
      <p:sp>
        <p:nvSpPr>
          <p:cNvPr id="448" name="Google Shape;448;p31"/>
          <p:cNvSpPr txBox="1"/>
          <p:nvPr/>
        </p:nvSpPr>
        <p:spPr>
          <a:xfrm>
            <a:off x="8322275" y="1163950"/>
            <a:ext cx="8766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Pin  Low</a:t>
            </a:r>
            <a:endParaRPr>
              <a:latin typeface="Lato"/>
              <a:ea typeface="Lato"/>
              <a:cs typeface="Lato"/>
              <a:sym typeface="Lato"/>
            </a:endParaRPr>
          </a:p>
        </p:txBody>
      </p:sp>
      <p:sp>
        <p:nvSpPr>
          <p:cNvPr id="449" name="Google Shape;449;p31"/>
          <p:cNvSpPr txBox="1"/>
          <p:nvPr/>
        </p:nvSpPr>
        <p:spPr>
          <a:xfrm>
            <a:off x="6707225" y="458822"/>
            <a:ext cx="7215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DAC 1</a:t>
            </a:r>
            <a:endParaRPr>
              <a:latin typeface="Lato"/>
              <a:ea typeface="Lato"/>
              <a:cs typeface="Lato"/>
              <a:sym typeface="Lato"/>
            </a:endParaRPr>
          </a:p>
        </p:txBody>
      </p:sp>
      <p:cxnSp>
        <p:nvCxnSpPr>
          <p:cNvPr id="450" name="Google Shape;450;p31"/>
          <p:cNvCxnSpPr/>
          <p:nvPr/>
        </p:nvCxnSpPr>
        <p:spPr>
          <a:xfrm>
            <a:off x="1795525" y="733100"/>
            <a:ext cx="11100" cy="1428000"/>
          </a:xfrm>
          <a:prstGeom prst="straightConnector1">
            <a:avLst/>
          </a:prstGeom>
          <a:noFill/>
          <a:ln w="38100" cap="flat" cmpd="sng">
            <a:solidFill>
              <a:srgbClr val="FF0000"/>
            </a:solidFill>
            <a:prstDash val="solid"/>
            <a:round/>
            <a:headEnd type="none" w="med" len="med"/>
            <a:tailEnd type="none" w="med" len="med"/>
          </a:ln>
        </p:spPr>
      </p:cxnSp>
      <p:cxnSp>
        <p:nvCxnSpPr>
          <p:cNvPr id="451" name="Google Shape;451;p31"/>
          <p:cNvCxnSpPr/>
          <p:nvPr/>
        </p:nvCxnSpPr>
        <p:spPr>
          <a:xfrm flipH="1">
            <a:off x="1307350" y="3396150"/>
            <a:ext cx="354600" cy="157500"/>
          </a:xfrm>
          <a:prstGeom prst="straightConnector1">
            <a:avLst/>
          </a:prstGeom>
          <a:noFill/>
          <a:ln w="38100" cap="flat" cmpd="sng">
            <a:solidFill>
              <a:srgbClr val="FF0000"/>
            </a:solidFill>
            <a:prstDash val="solid"/>
            <a:round/>
            <a:headEnd type="none" w="med" len="med"/>
            <a:tailEnd type="none" w="med" len="med"/>
          </a:ln>
        </p:spPr>
      </p:cxnSp>
      <p:cxnSp>
        <p:nvCxnSpPr>
          <p:cNvPr id="452" name="Google Shape;452;p31"/>
          <p:cNvCxnSpPr/>
          <p:nvPr/>
        </p:nvCxnSpPr>
        <p:spPr>
          <a:xfrm>
            <a:off x="1333500" y="3993925"/>
            <a:ext cx="1200" cy="65400"/>
          </a:xfrm>
          <a:prstGeom prst="straightConnector1">
            <a:avLst/>
          </a:prstGeom>
          <a:noFill/>
          <a:ln w="38100" cap="flat" cmpd="sng">
            <a:solidFill>
              <a:srgbClr val="FF0000"/>
            </a:solidFill>
            <a:prstDash val="solid"/>
            <a:round/>
            <a:headEnd type="none" w="med" len="med"/>
            <a:tailEnd type="none" w="med" len="med"/>
          </a:ln>
        </p:spPr>
      </p:cxnSp>
      <p:cxnSp>
        <p:nvCxnSpPr>
          <p:cNvPr id="453" name="Google Shape;453;p31"/>
          <p:cNvCxnSpPr/>
          <p:nvPr/>
        </p:nvCxnSpPr>
        <p:spPr>
          <a:xfrm flipH="1">
            <a:off x="1313850" y="4053050"/>
            <a:ext cx="177300" cy="19800"/>
          </a:xfrm>
          <a:prstGeom prst="straightConnector1">
            <a:avLst/>
          </a:prstGeom>
          <a:noFill/>
          <a:ln w="38100" cap="flat" cmpd="sng">
            <a:solidFill>
              <a:srgbClr val="FF0000"/>
            </a:solidFill>
            <a:prstDash val="solid"/>
            <a:round/>
            <a:headEnd type="none" w="med" len="med"/>
            <a:tailEnd type="none" w="med" len="med"/>
          </a:ln>
        </p:spPr>
      </p:cxnSp>
      <p:cxnSp>
        <p:nvCxnSpPr>
          <p:cNvPr id="454" name="Google Shape;454;p31"/>
          <p:cNvCxnSpPr/>
          <p:nvPr/>
        </p:nvCxnSpPr>
        <p:spPr>
          <a:xfrm flipH="1">
            <a:off x="7339900" y="785650"/>
            <a:ext cx="3900" cy="1470300"/>
          </a:xfrm>
          <a:prstGeom prst="straightConnector1">
            <a:avLst/>
          </a:prstGeom>
          <a:noFill/>
          <a:ln w="38100" cap="flat" cmpd="sng">
            <a:solidFill>
              <a:srgbClr val="0000FF"/>
            </a:solidFill>
            <a:prstDash val="solid"/>
            <a:round/>
            <a:headEnd type="none" w="med" len="med"/>
            <a:tailEnd type="none" w="med" len="med"/>
          </a:ln>
        </p:spPr>
      </p:cxnSp>
      <p:cxnSp>
        <p:nvCxnSpPr>
          <p:cNvPr id="455" name="Google Shape;455;p31"/>
          <p:cNvCxnSpPr/>
          <p:nvPr/>
        </p:nvCxnSpPr>
        <p:spPr>
          <a:xfrm>
            <a:off x="7335950" y="2232250"/>
            <a:ext cx="160800" cy="153000"/>
          </a:xfrm>
          <a:prstGeom prst="straightConnector1">
            <a:avLst/>
          </a:prstGeom>
          <a:noFill/>
          <a:ln w="38100" cap="flat" cmpd="sng">
            <a:solidFill>
              <a:srgbClr val="0000FF"/>
            </a:solidFill>
            <a:prstDash val="solid"/>
            <a:round/>
            <a:headEnd type="none" w="med" len="med"/>
            <a:tailEnd type="none" w="med" len="med"/>
          </a:ln>
        </p:spPr>
      </p:cxnSp>
      <p:cxnSp>
        <p:nvCxnSpPr>
          <p:cNvPr id="456" name="Google Shape;456;p31"/>
          <p:cNvCxnSpPr/>
          <p:nvPr/>
        </p:nvCxnSpPr>
        <p:spPr>
          <a:xfrm>
            <a:off x="7484925" y="2561575"/>
            <a:ext cx="0" cy="447000"/>
          </a:xfrm>
          <a:prstGeom prst="straightConnector1">
            <a:avLst/>
          </a:prstGeom>
          <a:noFill/>
          <a:ln w="38100" cap="flat" cmpd="sng">
            <a:solidFill>
              <a:srgbClr val="0000FF"/>
            </a:solidFill>
            <a:prstDash val="solid"/>
            <a:round/>
            <a:headEnd type="none" w="med" len="med"/>
            <a:tailEnd type="none" w="med" len="med"/>
          </a:ln>
        </p:spPr>
      </p:cxnSp>
      <p:cxnSp>
        <p:nvCxnSpPr>
          <p:cNvPr id="457" name="Google Shape;457;p31"/>
          <p:cNvCxnSpPr/>
          <p:nvPr/>
        </p:nvCxnSpPr>
        <p:spPr>
          <a:xfrm>
            <a:off x="7481650" y="3457200"/>
            <a:ext cx="347100" cy="162300"/>
          </a:xfrm>
          <a:prstGeom prst="straightConnector1">
            <a:avLst/>
          </a:prstGeom>
          <a:noFill/>
          <a:ln w="38100" cap="flat" cmpd="sng">
            <a:solidFill>
              <a:srgbClr val="0000FF"/>
            </a:solidFill>
            <a:prstDash val="solid"/>
            <a:round/>
            <a:headEnd type="none" w="med" len="med"/>
            <a:tailEnd type="none" w="med" len="med"/>
          </a:ln>
        </p:spPr>
      </p:cxnSp>
      <p:cxnSp>
        <p:nvCxnSpPr>
          <p:cNvPr id="458" name="Google Shape;458;p31"/>
          <p:cNvCxnSpPr/>
          <p:nvPr/>
        </p:nvCxnSpPr>
        <p:spPr>
          <a:xfrm flipH="1">
            <a:off x="7667825" y="4125350"/>
            <a:ext cx="164700" cy="3900"/>
          </a:xfrm>
          <a:prstGeom prst="straightConnector1">
            <a:avLst/>
          </a:prstGeom>
          <a:noFill/>
          <a:ln w="38100" cap="flat" cmpd="sng">
            <a:solidFill>
              <a:srgbClr val="0000FF"/>
            </a:solidFill>
            <a:prstDash val="solid"/>
            <a:round/>
            <a:headEnd type="none" w="med" len="med"/>
            <a:tailEnd type="none" w="med" len="med"/>
          </a:ln>
        </p:spPr>
      </p:cxnSp>
      <p:cxnSp>
        <p:nvCxnSpPr>
          <p:cNvPr id="459" name="Google Shape;459;p31"/>
          <p:cNvCxnSpPr/>
          <p:nvPr/>
        </p:nvCxnSpPr>
        <p:spPr>
          <a:xfrm>
            <a:off x="7488350" y="2384650"/>
            <a:ext cx="160800" cy="153000"/>
          </a:xfrm>
          <a:prstGeom prst="straightConnector1">
            <a:avLst/>
          </a:prstGeom>
          <a:noFill/>
          <a:ln w="38100" cap="flat" cmpd="sng">
            <a:solidFill>
              <a:srgbClr val="0000FF"/>
            </a:solidFill>
            <a:prstDash val="solid"/>
            <a:round/>
            <a:headEnd type="none" w="med" len="med"/>
            <a:tailEnd type="none" w="med" len="med"/>
          </a:ln>
        </p:spPr>
      </p:cxnSp>
      <p:cxnSp>
        <p:nvCxnSpPr>
          <p:cNvPr id="460" name="Google Shape;460;p31"/>
          <p:cNvCxnSpPr/>
          <p:nvPr/>
        </p:nvCxnSpPr>
        <p:spPr>
          <a:xfrm rot="10800000" flipH="1">
            <a:off x="1681650" y="2154750"/>
            <a:ext cx="124800" cy="164100"/>
          </a:xfrm>
          <a:prstGeom prst="straightConnector1">
            <a:avLst/>
          </a:prstGeom>
          <a:noFill/>
          <a:ln w="38100" cap="flat" cmpd="sng">
            <a:solidFill>
              <a:srgbClr val="FF0000"/>
            </a:solidFill>
            <a:prstDash val="solid"/>
            <a:round/>
            <a:headEnd type="none" w="med" len="med"/>
            <a:tailEnd type="none" w="med" len="med"/>
          </a:ln>
        </p:spPr>
      </p:cxnSp>
      <p:cxnSp>
        <p:nvCxnSpPr>
          <p:cNvPr id="461" name="Google Shape;461;p31"/>
          <p:cNvCxnSpPr/>
          <p:nvPr/>
        </p:nvCxnSpPr>
        <p:spPr>
          <a:xfrm>
            <a:off x="1661950" y="2496200"/>
            <a:ext cx="6600" cy="387600"/>
          </a:xfrm>
          <a:prstGeom prst="straightConnector1">
            <a:avLst/>
          </a:prstGeom>
          <a:noFill/>
          <a:ln w="38100" cap="flat" cmpd="sng">
            <a:solidFill>
              <a:srgbClr val="FF0000"/>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Overview</a:t>
            </a:r>
            <a:endParaRPr/>
          </a:p>
          <a:p>
            <a:pPr marL="0" lvl="0" indent="0" algn="l" rtl="0">
              <a:spcBef>
                <a:spcPts val="0"/>
              </a:spcBef>
              <a:spcAft>
                <a:spcPts val="0"/>
              </a:spcAft>
              <a:buNone/>
            </a:pPr>
            <a:endParaRPr/>
          </a:p>
        </p:txBody>
      </p:sp>
      <p:sp>
        <p:nvSpPr>
          <p:cNvPr id="86" name="Google Shape;86;p14"/>
          <p:cNvSpPr txBox="1">
            <a:spLocks noGrp="1"/>
          </p:cNvSpPr>
          <p:nvPr>
            <p:ph type="body" idx="1"/>
          </p:nvPr>
        </p:nvSpPr>
        <p:spPr>
          <a:xfrm>
            <a:off x="95875" y="571750"/>
            <a:ext cx="8684400" cy="436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Proxima Nova"/>
              <a:buChar char="●"/>
            </a:pPr>
            <a:r>
              <a:rPr lang="en" sz="1800">
                <a:solidFill>
                  <a:srgbClr val="000000"/>
                </a:solidFill>
                <a:latin typeface="Proxima Nova"/>
                <a:ea typeface="Proxima Nova"/>
                <a:cs typeface="Proxima Nova"/>
                <a:sym typeface="Proxima Nova"/>
              </a:rPr>
              <a:t>Creating an attitude cueing system for remote pilots</a:t>
            </a:r>
            <a:endParaRPr sz="1800">
              <a:solidFill>
                <a:srgbClr val="000000"/>
              </a:solidFill>
              <a:latin typeface="Proxima Nova"/>
              <a:ea typeface="Proxima Nova"/>
              <a:cs typeface="Proxima Nova"/>
              <a:sym typeface="Proxima Nova"/>
            </a:endParaRPr>
          </a:p>
          <a:p>
            <a:pPr marL="0" lvl="0" indent="0" algn="l" rtl="0">
              <a:spcBef>
                <a:spcPts val="1600"/>
              </a:spcBef>
              <a:spcAft>
                <a:spcPts val="1600"/>
              </a:spcAft>
              <a:buNone/>
            </a:pPr>
            <a:endParaRPr/>
          </a:p>
        </p:txBody>
      </p:sp>
      <p:pic>
        <p:nvPicPr>
          <p:cNvPr id="87" name="Google Shape;87;p14"/>
          <p:cNvPicPr preferRelativeResize="0"/>
          <p:nvPr/>
        </p:nvPicPr>
        <p:blipFill>
          <a:blip r:embed="rId3">
            <a:alphaModFix/>
          </a:blip>
          <a:stretch>
            <a:fillRect/>
          </a:stretch>
        </p:blipFill>
        <p:spPr>
          <a:xfrm>
            <a:off x="7388600" y="2679713"/>
            <a:ext cx="1546475" cy="1798200"/>
          </a:xfrm>
          <a:prstGeom prst="rect">
            <a:avLst/>
          </a:prstGeom>
          <a:noFill/>
          <a:ln>
            <a:noFill/>
          </a:ln>
        </p:spPr>
      </p:pic>
      <p:sp>
        <p:nvSpPr>
          <p:cNvPr id="88" name="Google Shape;88;p14"/>
          <p:cNvSpPr txBox="1"/>
          <p:nvPr/>
        </p:nvSpPr>
        <p:spPr>
          <a:xfrm>
            <a:off x="95875" y="1709500"/>
            <a:ext cx="9021600" cy="374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Proxima Nova"/>
              <a:buChar char="●"/>
            </a:pPr>
            <a:r>
              <a:rPr lang="en" sz="1800">
                <a:latin typeface="Proxima Nova"/>
                <a:ea typeface="Proxima Nova"/>
                <a:cs typeface="Proxima Nova"/>
                <a:sym typeface="Proxima Nova"/>
              </a:rPr>
              <a:t>We will cue pure roll, for the test subject (about the Gx axis)</a:t>
            </a:r>
            <a:endParaRPr sz="1800">
              <a:latin typeface="Proxima Nova"/>
              <a:ea typeface="Proxima Nova"/>
              <a:cs typeface="Proxima Nova"/>
              <a:sym typeface="Proxima Nova"/>
            </a:endParaRPr>
          </a:p>
          <a:p>
            <a:pPr marL="0" lvl="0" indent="0" algn="l" rtl="0">
              <a:lnSpc>
                <a:spcPct val="115000"/>
              </a:lnSpc>
              <a:spcBef>
                <a:spcPts val="1600"/>
              </a:spcBef>
              <a:spcAft>
                <a:spcPts val="0"/>
              </a:spcAft>
              <a:buNone/>
            </a:pPr>
            <a:endParaRPr sz="1800">
              <a:latin typeface="Proxima Nova"/>
              <a:ea typeface="Proxima Nova"/>
              <a:cs typeface="Proxima Nova"/>
              <a:sym typeface="Proxima Nova"/>
            </a:endParaRPr>
          </a:p>
          <a:p>
            <a:pPr marL="0" lvl="0" indent="0" algn="l" rtl="0">
              <a:spcBef>
                <a:spcPts val="1600"/>
              </a:spcBef>
              <a:spcAft>
                <a:spcPts val="0"/>
              </a:spcAft>
              <a:buNone/>
            </a:pPr>
            <a:endParaRPr>
              <a:latin typeface="Lato"/>
              <a:ea typeface="Lato"/>
              <a:cs typeface="Lato"/>
              <a:sym typeface="Lato"/>
            </a:endParaRPr>
          </a:p>
        </p:txBody>
      </p:sp>
      <p:sp>
        <p:nvSpPr>
          <p:cNvPr id="89" name="Google Shape;89;p14"/>
          <p:cNvSpPr txBox="1"/>
          <p:nvPr/>
        </p:nvSpPr>
        <p:spPr>
          <a:xfrm>
            <a:off x="95874" y="1338850"/>
            <a:ext cx="9048125" cy="436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Proxima Nova"/>
              <a:buChar char="●"/>
            </a:pPr>
            <a:r>
              <a:rPr lang="en" sz="1800" dirty="0">
                <a:latin typeface="Proxima Nova"/>
                <a:ea typeface="Proxima Nova"/>
                <a:cs typeface="Proxima Nova"/>
                <a:sym typeface="Proxima Nova"/>
              </a:rPr>
              <a:t>Cueing via Galvanic Vestibular Stimulation (GVS) and Tactile Cueing System (TCS)</a:t>
            </a:r>
            <a:endParaRPr dirty="0">
              <a:latin typeface="Lato"/>
              <a:ea typeface="Lato"/>
              <a:cs typeface="Lato"/>
              <a:sym typeface="Lato"/>
            </a:endParaRPr>
          </a:p>
        </p:txBody>
      </p:sp>
      <p:sp>
        <p:nvSpPr>
          <p:cNvPr id="90" name="Google Shape;90;p14"/>
          <p:cNvSpPr txBox="1"/>
          <p:nvPr/>
        </p:nvSpPr>
        <p:spPr>
          <a:xfrm>
            <a:off x="91500" y="936488"/>
            <a:ext cx="8961000" cy="348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Proxima Nova"/>
              <a:buChar char="●"/>
            </a:pPr>
            <a:r>
              <a:rPr lang="en" sz="1800">
                <a:latin typeface="Proxima Nova"/>
                <a:ea typeface="Proxima Nova"/>
                <a:cs typeface="Proxima Nova"/>
                <a:sym typeface="Proxima Nova"/>
              </a:rPr>
              <a:t>Used as a tool to validate this idea as a proof of concept</a:t>
            </a:r>
            <a:endParaRPr>
              <a:latin typeface="Lato"/>
              <a:ea typeface="Lato"/>
              <a:cs typeface="Lato"/>
              <a:sym typeface="Lato"/>
            </a:endParaRPr>
          </a:p>
        </p:txBody>
      </p:sp>
      <p:pic>
        <p:nvPicPr>
          <p:cNvPr id="91" name="Google Shape;91;p14"/>
          <p:cNvPicPr preferRelativeResize="0"/>
          <p:nvPr/>
        </p:nvPicPr>
        <p:blipFill>
          <a:blip r:embed="rId4">
            <a:alphaModFix/>
          </a:blip>
          <a:stretch>
            <a:fillRect/>
          </a:stretch>
        </p:blipFill>
        <p:spPr>
          <a:xfrm>
            <a:off x="95875" y="2679721"/>
            <a:ext cx="3510624" cy="2364801"/>
          </a:xfrm>
          <a:prstGeom prst="rect">
            <a:avLst/>
          </a:prstGeom>
          <a:noFill/>
          <a:ln>
            <a:noFill/>
          </a:ln>
        </p:spPr>
      </p:pic>
      <p:pic>
        <p:nvPicPr>
          <p:cNvPr id="92" name="Google Shape;92;p14"/>
          <p:cNvPicPr preferRelativeResize="0"/>
          <p:nvPr/>
        </p:nvPicPr>
        <p:blipFill>
          <a:blip r:embed="rId5">
            <a:alphaModFix/>
          </a:blip>
          <a:stretch>
            <a:fillRect/>
          </a:stretch>
        </p:blipFill>
        <p:spPr>
          <a:xfrm>
            <a:off x="3606499" y="2679725"/>
            <a:ext cx="3782102" cy="2364800"/>
          </a:xfrm>
          <a:prstGeom prst="rect">
            <a:avLst/>
          </a:prstGeom>
          <a:noFill/>
          <a:ln>
            <a:noFill/>
          </a:ln>
        </p:spPr>
      </p:pic>
      <p:sp>
        <p:nvSpPr>
          <p:cNvPr id="93" name="Google Shape;93;p1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4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4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1000"/>
                                        <p:tgtEl>
                                          <p:spTgt spid="88"/>
                                        </p:tgtEl>
                                      </p:cBhvr>
                                    </p:animEffect>
                                  </p:childTnLst>
                                </p:cTn>
                              </p:par>
                              <p:par>
                                <p:cTn id="18" presetID="10" presetClass="entr" presetSubtype="0" fill="hold" nodeType="with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400"/>
                                        <p:tgtEl>
                                          <p:spTgt spid="92"/>
                                        </p:tgtEl>
                                      </p:cBhvr>
                                    </p:animEffect>
                                  </p:childTnLst>
                                </p:cTn>
                              </p:par>
                              <p:par>
                                <p:cTn id="21" presetID="10" presetClass="entr" presetSubtype="0" fill="hold" nodeType="with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fade">
                                      <p:cBhvr>
                                        <p:cTn id="23" dur="400"/>
                                        <p:tgtEl>
                                          <p:spTgt spid="87"/>
                                        </p:tgtEl>
                                      </p:cBhvr>
                                    </p:animEffect>
                                  </p:childTnLst>
                                </p:cTn>
                              </p:par>
                              <p:par>
                                <p:cTn id="24" presetID="10" presetClass="entr" presetSubtype="0" fill="hold" nodeType="with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4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2"/>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Power Circuit Design</a:t>
            </a:r>
            <a:endParaRPr/>
          </a:p>
        </p:txBody>
      </p:sp>
      <p:sp>
        <p:nvSpPr>
          <p:cNvPr id="467" name="Google Shape;467;p32"/>
          <p:cNvSpPr/>
          <p:nvPr/>
        </p:nvSpPr>
        <p:spPr>
          <a:xfrm>
            <a:off x="4183383" y="1649096"/>
            <a:ext cx="770100" cy="821400"/>
          </a:xfrm>
          <a:prstGeom prst="donut">
            <a:avLst>
              <a:gd name="adj" fmla="val 1099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rot="1536232">
            <a:off x="4999254" y="1814039"/>
            <a:ext cx="531141" cy="397458"/>
          </a:xfrm>
          <a:custGeom>
            <a:avLst/>
            <a:gdLst/>
            <a:ahLst/>
            <a:cxnLst/>
            <a:rect l="l" t="t" r="r" b="b"/>
            <a:pathLst>
              <a:path w="55342" h="42607" extrusionOk="0">
                <a:moveTo>
                  <a:pt x="1645" y="42607"/>
                </a:moveTo>
                <a:cubicBezTo>
                  <a:pt x="1548" y="40370"/>
                  <a:pt x="-1468" y="30399"/>
                  <a:pt x="1061" y="29183"/>
                </a:cubicBezTo>
                <a:cubicBezTo>
                  <a:pt x="3590" y="27967"/>
                  <a:pt x="14388" y="36916"/>
                  <a:pt x="16820" y="35311"/>
                </a:cubicBezTo>
                <a:cubicBezTo>
                  <a:pt x="19252" y="33706"/>
                  <a:pt x="11957" y="21692"/>
                  <a:pt x="15653" y="19552"/>
                </a:cubicBezTo>
                <a:cubicBezTo>
                  <a:pt x="19350" y="17412"/>
                  <a:pt x="35984" y="24125"/>
                  <a:pt x="38999" y="22471"/>
                </a:cubicBezTo>
                <a:cubicBezTo>
                  <a:pt x="42015" y="20817"/>
                  <a:pt x="32871" y="11819"/>
                  <a:pt x="33746" y="9630"/>
                </a:cubicBezTo>
                <a:cubicBezTo>
                  <a:pt x="34622" y="7441"/>
                  <a:pt x="40653" y="10943"/>
                  <a:pt x="44252" y="9338"/>
                </a:cubicBezTo>
                <a:cubicBezTo>
                  <a:pt x="47851" y="7733"/>
                  <a:pt x="53494" y="1556"/>
                  <a:pt x="55342" y="0"/>
                </a:cubicBezTo>
              </a:path>
            </a:pathLst>
          </a:custGeom>
          <a:noFill/>
          <a:ln w="9525" cap="flat" cmpd="sng">
            <a:solidFill>
              <a:srgbClr val="FF0000"/>
            </a:solidFill>
            <a:prstDash val="solid"/>
            <a:round/>
            <a:headEnd type="none" w="med" len="med"/>
            <a:tailEnd type="none" w="med" len="med"/>
          </a:ln>
        </p:spPr>
      </p:sp>
      <p:sp>
        <p:nvSpPr>
          <p:cNvPr id="469" name="Google Shape;469;p32"/>
          <p:cNvSpPr/>
          <p:nvPr/>
        </p:nvSpPr>
        <p:spPr>
          <a:xfrm rot="-7373290">
            <a:off x="3623370" y="1772198"/>
            <a:ext cx="504498" cy="417535"/>
          </a:xfrm>
          <a:custGeom>
            <a:avLst/>
            <a:gdLst/>
            <a:ahLst/>
            <a:cxnLst/>
            <a:rect l="l" t="t" r="r" b="b"/>
            <a:pathLst>
              <a:path w="55342" h="42607" extrusionOk="0">
                <a:moveTo>
                  <a:pt x="1645" y="42607"/>
                </a:moveTo>
                <a:cubicBezTo>
                  <a:pt x="1548" y="40370"/>
                  <a:pt x="-1468" y="30399"/>
                  <a:pt x="1061" y="29183"/>
                </a:cubicBezTo>
                <a:cubicBezTo>
                  <a:pt x="3590" y="27967"/>
                  <a:pt x="14388" y="36916"/>
                  <a:pt x="16820" y="35311"/>
                </a:cubicBezTo>
                <a:cubicBezTo>
                  <a:pt x="19252" y="33706"/>
                  <a:pt x="11957" y="21692"/>
                  <a:pt x="15653" y="19552"/>
                </a:cubicBezTo>
                <a:cubicBezTo>
                  <a:pt x="19350" y="17412"/>
                  <a:pt x="35984" y="24125"/>
                  <a:pt x="38999" y="22471"/>
                </a:cubicBezTo>
                <a:cubicBezTo>
                  <a:pt x="42015" y="20817"/>
                  <a:pt x="32871" y="11819"/>
                  <a:pt x="33746" y="9630"/>
                </a:cubicBezTo>
                <a:cubicBezTo>
                  <a:pt x="34622" y="7441"/>
                  <a:pt x="40653" y="10943"/>
                  <a:pt x="44252" y="9338"/>
                </a:cubicBezTo>
                <a:cubicBezTo>
                  <a:pt x="47851" y="7733"/>
                  <a:pt x="53494" y="1556"/>
                  <a:pt x="55342" y="0"/>
                </a:cubicBezTo>
              </a:path>
            </a:pathLst>
          </a:custGeom>
          <a:noFill/>
          <a:ln w="9525" cap="flat" cmpd="sng">
            <a:solidFill>
              <a:srgbClr val="FF0000"/>
            </a:solidFill>
            <a:prstDash val="solid"/>
            <a:round/>
            <a:headEnd type="none" w="med" len="med"/>
            <a:tailEnd type="none" w="med" len="med"/>
          </a:ln>
        </p:spPr>
      </p:sp>
      <p:sp>
        <p:nvSpPr>
          <p:cNvPr id="470" name="Google Shape;470;p32"/>
          <p:cNvSpPr txBox="1"/>
          <p:nvPr/>
        </p:nvSpPr>
        <p:spPr>
          <a:xfrm>
            <a:off x="4228863" y="1892550"/>
            <a:ext cx="8766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HEAD</a:t>
            </a:r>
            <a:endParaRPr b="1">
              <a:latin typeface="Lato"/>
              <a:ea typeface="Lato"/>
              <a:cs typeface="Lato"/>
              <a:sym typeface="Lato"/>
            </a:endParaRPr>
          </a:p>
        </p:txBody>
      </p:sp>
      <p:grpSp>
        <p:nvGrpSpPr>
          <p:cNvPr id="471" name="Google Shape;471;p32"/>
          <p:cNvGrpSpPr/>
          <p:nvPr/>
        </p:nvGrpSpPr>
        <p:grpSpPr>
          <a:xfrm>
            <a:off x="29950" y="4629553"/>
            <a:ext cx="9084100" cy="447253"/>
            <a:chOff x="29950" y="4629553"/>
            <a:chExt cx="9084100" cy="447253"/>
          </a:xfrm>
        </p:grpSpPr>
        <p:sp>
          <p:nvSpPr>
            <p:cNvPr id="472" name="Google Shape;472;p32"/>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478" name="Google Shape;478;p32"/>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479" name="Google Shape;479;p32"/>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480" name="Google Shape;480;p32"/>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481" name="Google Shape;481;p32"/>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482" name="Google Shape;482;p32"/>
          <p:cNvSpPr/>
          <p:nvPr/>
        </p:nvSpPr>
        <p:spPr>
          <a:xfrm>
            <a:off x="4909194" y="2028171"/>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4147194" y="2028171"/>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485" name="Google Shape;485;p32"/>
          <p:cNvPicPr preferRelativeResize="0"/>
          <p:nvPr/>
        </p:nvPicPr>
        <p:blipFill>
          <a:blip r:embed="rId3">
            <a:alphaModFix/>
          </a:blip>
          <a:stretch>
            <a:fillRect/>
          </a:stretch>
        </p:blipFill>
        <p:spPr>
          <a:xfrm>
            <a:off x="0" y="729819"/>
            <a:ext cx="3567850" cy="3599681"/>
          </a:xfrm>
          <a:prstGeom prst="rect">
            <a:avLst/>
          </a:prstGeom>
          <a:noFill/>
          <a:ln>
            <a:noFill/>
          </a:ln>
        </p:spPr>
      </p:pic>
      <p:pic>
        <p:nvPicPr>
          <p:cNvPr id="486" name="Google Shape;486;p32"/>
          <p:cNvPicPr preferRelativeResize="0"/>
          <p:nvPr/>
        </p:nvPicPr>
        <p:blipFill>
          <a:blip r:embed="rId3">
            <a:alphaModFix/>
          </a:blip>
          <a:stretch>
            <a:fillRect/>
          </a:stretch>
        </p:blipFill>
        <p:spPr>
          <a:xfrm flipH="1">
            <a:off x="5569000" y="787588"/>
            <a:ext cx="3567850" cy="3599681"/>
          </a:xfrm>
          <a:prstGeom prst="rect">
            <a:avLst/>
          </a:prstGeom>
          <a:noFill/>
          <a:ln>
            <a:noFill/>
          </a:ln>
        </p:spPr>
      </p:pic>
      <p:sp>
        <p:nvSpPr>
          <p:cNvPr id="487" name="Google Shape;487;p32"/>
          <p:cNvSpPr txBox="1"/>
          <p:nvPr/>
        </p:nvSpPr>
        <p:spPr>
          <a:xfrm>
            <a:off x="1136900" y="440700"/>
            <a:ext cx="7215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DAC 0</a:t>
            </a:r>
            <a:endParaRPr>
              <a:latin typeface="Lato"/>
              <a:ea typeface="Lato"/>
              <a:cs typeface="Lato"/>
              <a:sym typeface="Lato"/>
            </a:endParaRPr>
          </a:p>
        </p:txBody>
      </p:sp>
      <p:sp>
        <p:nvSpPr>
          <p:cNvPr id="488" name="Google Shape;488;p32"/>
          <p:cNvSpPr txBox="1"/>
          <p:nvPr/>
        </p:nvSpPr>
        <p:spPr>
          <a:xfrm>
            <a:off x="0" y="1051275"/>
            <a:ext cx="8766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Pin High</a:t>
            </a:r>
            <a:endParaRPr>
              <a:latin typeface="Lato"/>
              <a:ea typeface="Lato"/>
              <a:cs typeface="Lato"/>
              <a:sym typeface="Lato"/>
            </a:endParaRPr>
          </a:p>
        </p:txBody>
      </p:sp>
      <p:sp>
        <p:nvSpPr>
          <p:cNvPr id="489" name="Google Shape;489;p32"/>
          <p:cNvSpPr txBox="1"/>
          <p:nvPr/>
        </p:nvSpPr>
        <p:spPr>
          <a:xfrm>
            <a:off x="8322275" y="1163950"/>
            <a:ext cx="8766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Pin  Low</a:t>
            </a:r>
            <a:endParaRPr>
              <a:latin typeface="Lato"/>
              <a:ea typeface="Lato"/>
              <a:cs typeface="Lato"/>
              <a:sym typeface="Lato"/>
            </a:endParaRPr>
          </a:p>
        </p:txBody>
      </p:sp>
      <p:sp>
        <p:nvSpPr>
          <p:cNvPr id="490" name="Google Shape;490;p32"/>
          <p:cNvSpPr txBox="1"/>
          <p:nvPr/>
        </p:nvSpPr>
        <p:spPr>
          <a:xfrm>
            <a:off x="6707225" y="458822"/>
            <a:ext cx="7215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DAC 1</a:t>
            </a:r>
            <a:endParaRPr>
              <a:latin typeface="Lato"/>
              <a:ea typeface="Lato"/>
              <a:cs typeface="Lato"/>
              <a:sym typeface="Lato"/>
            </a:endParaRPr>
          </a:p>
        </p:txBody>
      </p:sp>
      <p:cxnSp>
        <p:nvCxnSpPr>
          <p:cNvPr id="491" name="Google Shape;491;p32"/>
          <p:cNvCxnSpPr/>
          <p:nvPr/>
        </p:nvCxnSpPr>
        <p:spPr>
          <a:xfrm>
            <a:off x="1795525" y="733100"/>
            <a:ext cx="11100" cy="1428000"/>
          </a:xfrm>
          <a:prstGeom prst="straightConnector1">
            <a:avLst/>
          </a:prstGeom>
          <a:noFill/>
          <a:ln w="38100" cap="flat" cmpd="sng">
            <a:solidFill>
              <a:srgbClr val="FF0000"/>
            </a:solidFill>
            <a:prstDash val="solid"/>
            <a:round/>
            <a:headEnd type="none" w="med" len="med"/>
            <a:tailEnd type="none" w="med" len="med"/>
          </a:ln>
        </p:spPr>
      </p:cxnSp>
      <p:cxnSp>
        <p:nvCxnSpPr>
          <p:cNvPr id="492" name="Google Shape;492;p32"/>
          <p:cNvCxnSpPr/>
          <p:nvPr/>
        </p:nvCxnSpPr>
        <p:spPr>
          <a:xfrm flipH="1">
            <a:off x="1307350" y="3396150"/>
            <a:ext cx="354600" cy="157500"/>
          </a:xfrm>
          <a:prstGeom prst="straightConnector1">
            <a:avLst/>
          </a:prstGeom>
          <a:noFill/>
          <a:ln w="38100" cap="flat" cmpd="sng">
            <a:solidFill>
              <a:srgbClr val="FF0000"/>
            </a:solidFill>
            <a:prstDash val="solid"/>
            <a:round/>
            <a:headEnd type="none" w="med" len="med"/>
            <a:tailEnd type="none" w="med" len="med"/>
          </a:ln>
        </p:spPr>
      </p:cxnSp>
      <p:cxnSp>
        <p:nvCxnSpPr>
          <p:cNvPr id="493" name="Google Shape;493;p32"/>
          <p:cNvCxnSpPr/>
          <p:nvPr/>
        </p:nvCxnSpPr>
        <p:spPr>
          <a:xfrm>
            <a:off x="1333500" y="3993925"/>
            <a:ext cx="1200" cy="65400"/>
          </a:xfrm>
          <a:prstGeom prst="straightConnector1">
            <a:avLst/>
          </a:prstGeom>
          <a:noFill/>
          <a:ln w="38100" cap="flat" cmpd="sng">
            <a:solidFill>
              <a:srgbClr val="FF0000"/>
            </a:solidFill>
            <a:prstDash val="solid"/>
            <a:round/>
            <a:headEnd type="none" w="med" len="med"/>
            <a:tailEnd type="none" w="med" len="med"/>
          </a:ln>
        </p:spPr>
      </p:cxnSp>
      <p:cxnSp>
        <p:nvCxnSpPr>
          <p:cNvPr id="494" name="Google Shape;494;p32"/>
          <p:cNvCxnSpPr/>
          <p:nvPr/>
        </p:nvCxnSpPr>
        <p:spPr>
          <a:xfrm flipH="1">
            <a:off x="1313850" y="4053050"/>
            <a:ext cx="177300" cy="19800"/>
          </a:xfrm>
          <a:prstGeom prst="straightConnector1">
            <a:avLst/>
          </a:prstGeom>
          <a:noFill/>
          <a:ln w="38100" cap="flat" cmpd="sng">
            <a:solidFill>
              <a:srgbClr val="FF0000"/>
            </a:solidFill>
            <a:prstDash val="solid"/>
            <a:round/>
            <a:headEnd type="none" w="med" len="med"/>
            <a:tailEnd type="none" w="med" len="med"/>
          </a:ln>
        </p:spPr>
      </p:cxnSp>
      <p:cxnSp>
        <p:nvCxnSpPr>
          <p:cNvPr id="495" name="Google Shape;495;p32"/>
          <p:cNvCxnSpPr/>
          <p:nvPr/>
        </p:nvCxnSpPr>
        <p:spPr>
          <a:xfrm flipH="1">
            <a:off x="7339900" y="785650"/>
            <a:ext cx="3900" cy="1470300"/>
          </a:xfrm>
          <a:prstGeom prst="straightConnector1">
            <a:avLst/>
          </a:prstGeom>
          <a:noFill/>
          <a:ln w="38100" cap="flat" cmpd="sng">
            <a:solidFill>
              <a:srgbClr val="0000FF"/>
            </a:solidFill>
            <a:prstDash val="solid"/>
            <a:round/>
            <a:headEnd type="none" w="med" len="med"/>
            <a:tailEnd type="none" w="med" len="med"/>
          </a:ln>
        </p:spPr>
      </p:cxnSp>
      <p:cxnSp>
        <p:nvCxnSpPr>
          <p:cNvPr id="496" name="Google Shape;496;p32"/>
          <p:cNvCxnSpPr/>
          <p:nvPr/>
        </p:nvCxnSpPr>
        <p:spPr>
          <a:xfrm>
            <a:off x="7335950" y="2232250"/>
            <a:ext cx="160800" cy="153000"/>
          </a:xfrm>
          <a:prstGeom prst="straightConnector1">
            <a:avLst/>
          </a:prstGeom>
          <a:noFill/>
          <a:ln w="38100" cap="flat" cmpd="sng">
            <a:solidFill>
              <a:srgbClr val="0000FF"/>
            </a:solidFill>
            <a:prstDash val="solid"/>
            <a:round/>
            <a:headEnd type="none" w="med" len="med"/>
            <a:tailEnd type="none" w="med" len="med"/>
          </a:ln>
        </p:spPr>
      </p:cxnSp>
      <p:cxnSp>
        <p:nvCxnSpPr>
          <p:cNvPr id="497" name="Google Shape;497;p32"/>
          <p:cNvCxnSpPr/>
          <p:nvPr/>
        </p:nvCxnSpPr>
        <p:spPr>
          <a:xfrm>
            <a:off x="7484925" y="2561575"/>
            <a:ext cx="0" cy="447000"/>
          </a:xfrm>
          <a:prstGeom prst="straightConnector1">
            <a:avLst/>
          </a:prstGeom>
          <a:noFill/>
          <a:ln w="38100" cap="flat" cmpd="sng">
            <a:solidFill>
              <a:srgbClr val="0000FF"/>
            </a:solidFill>
            <a:prstDash val="solid"/>
            <a:round/>
            <a:headEnd type="none" w="med" len="med"/>
            <a:tailEnd type="none" w="med" len="med"/>
          </a:ln>
        </p:spPr>
      </p:cxnSp>
      <p:cxnSp>
        <p:nvCxnSpPr>
          <p:cNvPr id="498" name="Google Shape;498;p32"/>
          <p:cNvCxnSpPr/>
          <p:nvPr/>
        </p:nvCxnSpPr>
        <p:spPr>
          <a:xfrm>
            <a:off x="7481650" y="3457200"/>
            <a:ext cx="347100" cy="162300"/>
          </a:xfrm>
          <a:prstGeom prst="straightConnector1">
            <a:avLst/>
          </a:prstGeom>
          <a:noFill/>
          <a:ln w="38100" cap="flat" cmpd="sng">
            <a:solidFill>
              <a:srgbClr val="0000FF"/>
            </a:solidFill>
            <a:prstDash val="solid"/>
            <a:round/>
            <a:headEnd type="none" w="med" len="med"/>
            <a:tailEnd type="none" w="med" len="med"/>
          </a:ln>
        </p:spPr>
      </p:cxnSp>
      <p:cxnSp>
        <p:nvCxnSpPr>
          <p:cNvPr id="499" name="Google Shape;499;p32"/>
          <p:cNvCxnSpPr/>
          <p:nvPr/>
        </p:nvCxnSpPr>
        <p:spPr>
          <a:xfrm flipH="1">
            <a:off x="7667825" y="4125350"/>
            <a:ext cx="164700" cy="3900"/>
          </a:xfrm>
          <a:prstGeom prst="straightConnector1">
            <a:avLst/>
          </a:prstGeom>
          <a:noFill/>
          <a:ln w="38100" cap="flat" cmpd="sng">
            <a:solidFill>
              <a:srgbClr val="0000FF"/>
            </a:solidFill>
            <a:prstDash val="solid"/>
            <a:round/>
            <a:headEnd type="none" w="med" len="med"/>
            <a:tailEnd type="none" w="med" len="med"/>
          </a:ln>
        </p:spPr>
      </p:cxnSp>
      <p:cxnSp>
        <p:nvCxnSpPr>
          <p:cNvPr id="500" name="Google Shape;500;p32"/>
          <p:cNvCxnSpPr/>
          <p:nvPr/>
        </p:nvCxnSpPr>
        <p:spPr>
          <a:xfrm>
            <a:off x="7488350" y="2384650"/>
            <a:ext cx="160800" cy="153000"/>
          </a:xfrm>
          <a:prstGeom prst="straightConnector1">
            <a:avLst/>
          </a:prstGeom>
          <a:noFill/>
          <a:ln w="38100" cap="flat" cmpd="sng">
            <a:solidFill>
              <a:srgbClr val="0000FF"/>
            </a:solidFill>
            <a:prstDash val="solid"/>
            <a:round/>
            <a:headEnd type="none" w="med" len="med"/>
            <a:tailEnd type="none" w="med" len="med"/>
          </a:ln>
        </p:spPr>
      </p:cxnSp>
      <p:cxnSp>
        <p:nvCxnSpPr>
          <p:cNvPr id="501" name="Google Shape;501;p32"/>
          <p:cNvCxnSpPr/>
          <p:nvPr/>
        </p:nvCxnSpPr>
        <p:spPr>
          <a:xfrm rot="10800000" flipH="1">
            <a:off x="1681650" y="2154750"/>
            <a:ext cx="124800" cy="164100"/>
          </a:xfrm>
          <a:prstGeom prst="straightConnector1">
            <a:avLst/>
          </a:prstGeom>
          <a:noFill/>
          <a:ln w="38100" cap="flat" cmpd="sng">
            <a:solidFill>
              <a:srgbClr val="FF0000"/>
            </a:solidFill>
            <a:prstDash val="solid"/>
            <a:round/>
            <a:headEnd type="none" w="med" len="med"/>
            <a:tailEnd type="none" w="med" len="med"/>
          </a:ln>
        </p:spPr>
      </p:cxnSp>
      <p:cxnSp>
        <p:nvCxnSpPr>
          <p:cNvPr id="502" name="Google Shape;502;p32"/>
          <p:cNvCxnSpPr/>
          <p:nvPr/>
        </p:nvCxnSpPr>
        <p:spPr>
          <a:xfrm>
            <a:off x="1661950" y="2496200"/>
            <a:ext cx="6600" cy="387600"/>
          </a:xfrm>
          <a:prstGeom prst="straightConnector1">
            <a:avLst/>
          </a:prstGeom>
          <a:noFill/>
          <a:ln w="38100" cap="flat" cmpd="sng">
            <a:solidFill>
              <a:srgbClr val="FF0000"/>
            </a:solidFill>
            <a:prstDash val="solid"/>
            <a:round/>
            <a:headEnd type="none" w="med" len="med"/>
            <a:tailEnd type="none" w="med" len="med"/>
          </a:ln>
        </p:spPr>
      </p:cxnSp>
      <p:cxnSp>
        <p:nvCxnSpPr>
          <p:cNvPr id="503" name="Google Shape;503;p32"/>
          <p:cNvCxnSpPr/>
          <p:nvPr/>
        </p:nvCxnSpPr>
        <p:spPr>
          <a:xfrm>
            <a:off x="0" y="1430827"/>
            <a:ext cx="815100" cy="2700"/>
          </a:xfrm>
          <a:prstGeom prst="straightConnector1">
            <a:avLst/>
          </a:prstGeom>
          <a:noFill/>
          <a:ln w="38100" cap="flat" cmpd="sng">
            <a:solidFill>
              <a:srgbClr val="FFD966"/>
            </a:solidFill>
            <a:prstDash val="solid"/>
            <a:round/>
            <a:headEnd type="none" w="med" len="med"/>
            <a:tailEnd type="none" w="med" len="med"/>
          </a:ln>
        </p:spPr>
      </p:cxnSp>
      <p:cxnSp>
        <p:nvCxnSpPr>
          <p:cNvPr id="504" name="Google Shape;504;p32"/>
          <p:cNvCxnSpPr/>
          <p:nvPr/>
        </p:nvCxnSpPr>
        <p:spPr>
          <a:xfrm rot="10800000" flipH="1">
            <a:off x="502400" y="1444150"/>
            <a:ext cx="3600" cy="783300"/>
          </a:xfrm>
          <a:prstGeom prst="straightConnector1">
            <a:avLst/>
          </a:prstGeom>
          <a:noFill/>
          <a:ln w="38100" cap="flat" cmpd="sng">
            <a:solidFill>
              <a:srgbClr val="FFD966"/>
            </a:solidFill>
            <a:prstDash val="solid"/>
            <a:round/>
            <a:headEnd type="none" w="med" len="med"/>
            <a:tailEnd type="none" w="med" len="med"/>
          </a:ln>
        </p:spPr>
      </p:cxnSp>
      <p:cxnSp>
        <p:nvCxnSpPr>
          <p:cNvPr id="505" name="Google Shape;505;p32"/>
          <p:cNvCxnSpPr/>
          <p:nvPr/>
        </p:nvCxnSpPr>
        <p:spPr>
          <a:xfrm rot="10800000">
            <a:off x="505925" y="2227450"/>
            <a:ext cx="108900" cy="108900"/>
          </a:xfrm>
          <a:prstGeom prst="straightConnector1">
            <a:avLst/>
          </a:prstGeom>
          <a:noFill/>
          <a:ln w="38100" cap="flat" cmpd="sng">
            <a:solidFill>
              <a:srgbClr val="FFD966"/>
            </a:solidFill>
            <a:prstDash val="solid"/>
            <a:round/>
            <a:headEnd type="none" w="med" len="med"/>
            <a:tailEnd type="none" w="med" len="med"/>
          </a:ln>
        </p:spPr>
      </p:cxnSp>
      <p:cxnSp>
        <p:nvCxnSpPr>
          <p:cNvPr id="506" name="Google Shape;506;p32"/>
          <p:cNvCxnSpPr/>
          <p:nvPr/>
        </p:nvCxnSpPr>
        <p:spPr>
          <a:xfrm rot="10800000">
            <a:off x="607800" y="2325850"/>
            <a:ext cx="207300" cy="10500"/>
          </a:xfrm>
          <a:prstGeom prst="straightConnector1">
            <a:avLst/>
          </a:prstGeom>
          <a:noFill/>
          <a:ln w="38100" cap="flat" cmpd="sng">
            <a:solidFill>
              <a:srgbClr val="FFD966"/>
            </a:solidFill>
            <a:prstDash val="solid"/>
            <a:round/>
            <a:headEnd type="none" w="med" len="med"/>
            <a:tailEnd type="none" w="med" len="med"/>
          </a:ln>
        </p:spPr>
      </p:cxnSp>
      <p:cxnSp>
        <p:nvCxnSpPr>
          <p:cNvPr id="507" name="Google Shape;507;p32"/>
          <p:cNvCxnSpPr/>
          <p:nvPr/>
        </p:nvCxnSpPr>
        <p:spPr>
          <a:xfrm flipH="1">
            <a:off x="523375" y="1925300"/>
            <a:ext cx="1451100" cy="3300"/>
          </a:xfrm>
          <a:prstGeom prst="straightConnector1">
            <a:avLst/>
          </a:prstGeom>
          <a:noFill/>
          <a:ln w="38100" cap="flat" cmpd="sng">
            <a:solidFill>
              <a:srgbClr val="FFD966"/>
            </a:solidFill>
            <a:prstDash val="solid"/>
            <a:round/>
            <a:headEnd type="none" w="med" len="med"/>
            <a:tailEnd type="none" w="med" len="med"/>
          </a:ln>
        </p:spPr>
      </p:cxnSp>
      <p:cxnSp>
        <p:nvCxnSpPr>
          <p:cNvPr id="508" name="Google Shape;508;p32"/>
          <p:cNvCxnSpPr/>
          <p:nvPr/>
        </p:nvCxnSpPr>
        <p:spPr>
          <a:xfrm rot="10800000" flipH="1">
            <a:off x="2065825" y="1451025"/>
            <a:ext cx="3600" cy="400500"/>
          </a:xfrm>
          <a:prstGeom prst="straightConnector1">
            <a:avLst/>
          </a:prstGeom>
          <a:noFill/>
          <a:ln w="38100" cap="flat" cmpd="sng">
            <a:solidFill>
              <a:srgbClr val="FFD966"/>
            </a:solidFill>
            <a:prstDash val="solid"/>
            <a:round/>
            <a:headEnd type="none" w="med" len="med"/>
            <a:tailEnd type="none" w="med" len="med"/>
          </a:ln>
        </p:spPr>
      </p:cxnSp>
      <p:cxnSp>
        <p:nvCxnSpPr>
          <p:cNvPr id="509" name="Google Shape;509;p32"/>
          <p:cNvCxnSpPr/>
          <p:nvPr/>
        </p:nvCxnSpPr>
        <p:spPr>
          <a:xfrm rot="10800000" flipH="1">
            <a:off x="1981500" y="1851500"/>
            <a:ext cx="87900" cy="73800"/>
          </a:xfrm>
          <a:prstGeom prst="straightConnector1">
            <a:avLst/>
          </a:prstGeom>
          <a:noFill/>
          <a:ln w="38100" cap="flat" cmpd="sng">
            <a:solidFill>
              <a:srgbClr val="FFD966"/>
            </a:solidFill>
            <a:prstDash val="solid"/>
            <a:round/>
            <a:headEnd type="none" w="med" len="med"/>
            <a:tailEnd type="none" w="med" len="med"/>
          </a:ln>
        </p:spPr>
      </p:cxnSp>
      <p:cxnSp>
        <p:nvCxnSpPr>
          <p:cNvPr id="510" name="Google Shape;510;p32"/>
          <p:cNvCxnSpPr/>
          <p:nvPr/>
        </p:nvCxnSpPr>
        <p:spPr>
          <a:xfrm rot="10800000">
            <a:off x="1978225" y="1932175"/>
            <a:ext cx="87600" cy="91500"/>
          </a:xfrm>
          <a:prstGeom prst="straightConnector1">
            <a:avLst/>
          </a:prstGeom>
          <a:noFill/>
          <a:ln w="38100" cap="flat" cmpd="sng">
            <a:solidFill>
              <a:srgbClr val="FFD966"/>
            </a:solidFill>
            <a:prstDash val="solid"/>
            <a:round/>
            <a:headEnd type="none" w="med" len="med"/>
            <a:tailEnd type="none" w="med" len="med"/>
          </a:ln>
        </p:spPr>
      </p:cxnSp>
      <p:cxnSp>
        <p:nvCxnSpPr>
          <p:cNvPr id="511" name="Google Shape;511;p32"/>
          <p:cNvCxnSpPr/>
          <p:nvPr/>
        </p:nvCxnSpPr>
        <p:spPr>
          <a:xfrm>
            <a:off x="2086900" y="1443975"/>
            <a:ext cx="168600" cy="0"/>
          </a:xfrm>
          <a:prstGeom prst="straightConnector1">
            <a:avLst/>
          </a:prstGeom>
          <a:noFill/>
          <a:ln w="38100" cap="flat" cmpd="sng">
            <a:solidFill>
              <a:srgbClr val="FFD966"/>
            </a:solidFill>
            <a:prstDash val="solid"/>
            <a:round/>
            <a:headEnd type="none" w="med" len="med"/>
            <a:tailEnd type="none" w="med" len="med"/>
          </a:ln>
        </p:spPr>
      </p:cxnSp>
      <p:cxnSp>
        <p:nvCxnSpPr>
          <p:cNvPr id="512" name="Google Shape;512;p32"/>
          <p:cNvCxnSpPr/>
          <p:nvPr/>
        </p:nvCxnSpPr>
        <p:spPr>
          <a:xfrm rot="10800000">
            <a:off x="2069250" y="2020250"/>
            <a:ext cx="3600" cy="312600"/>
          </a:xfrm>
          <a:prstGeom prst="straightConnector1">
            <a:avLst/>
          </a:prstGeom>
          <a:noFill/>
          <a:ln w="38100" cap="flat" cmpd="sng">
            <a:solidFill>
              <a:srgbClr val="FFD966"/>
            </a:solidFill>
            <a:prstDash val="solid"/>
            <a:round/>
            <a:headEnd type="none" w="med" len="med"/>
            <a:tailEnd type="none" w="med" len="med"/>
          </a:ln>
        </p:spPr>
      </p:cxnSp>
      <p:cxnSp>
        <p:nvCxnSpPr>
          <p:cNvPr id="513" name="Google Shape;513;p32"/>
          <p:cNvCxnSpPr/>
          <p:nvPr/>
        </p:nvCxnSpPr>
        <p:spPr>
          <a:xfrm rot="10800000" flipH="1">
            <a:off x="2076375" y="2336275"/>
            <a:ext cx="175800" cy="3600"/>
          </a:xfrm>
          <a:prstGeom prst="straightConnector1">
            <a:avLst/>
          </a:prstGeom>
          <a:noFill/>
          <a:ln w="38100" cap="flat" cmpd="sng">
            <a:solidFill>
              <a:srgbClr val="FFD966"/>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3"/>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Power Circuit Design</a:t>
            </a:r>
            <a:endParaRPr/>
          </a:p>
        </p:txBody>
      </p:sp>
      <p:sp>
        <p:nvSpPr>
          <p:cNvPr id="519" name="Google Shape;519;p33"/>
          <p:cNvSpPr/>
          <p:nvPr/>
        </p:nvSpPr>
        <p:spPr>
          <a:xfrm>
            <a:off x="4183383" y="1649096"/>
            <a:ext cx="770100" cy="821400"/>
          </a:xfrm>
          <a:prstGeom prst="donut">
            <a:avLst>
              <a:gd name="adj" fmla="val 1099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3"/>
          <p:cNvSpPr/>
          <p:nvPr/>
        </p:nvSpPr>
        <p:spPr>
          <a:xfrm rot="1536232">
            <a:off x="4999254" y="1814039"/>
            <a:ext cx="531141" cy="397458"/>
          </a:xfrm>
          <a:custGeom>
            <a:avLst/>
            <a:gdLst/>
            <a:ahLst/>
            <a:cxnLst/>
            <a:rect l="l" t="t" r="r" b="b"/>
            <a:pathLst>
              <a:path w="55342" h="42607" extrusionOk="0">
                <a:moveTo>
                  <a:pt x="1645" y="42607"/>
                </a:moveTo>
                <a:cubicBezTo>
                  <a:pt x="1548" y="40370"/>
                  <a:pt x="-1468" y="30399"/>
                  <a:pt x="1061" y="29183"/>
                </a:cubicBezTo>
                <a:cubicBezTo>
                  <a:pt x="3590" y="27967"/>
                  <a:pt x="14388" y="36916"/>
                  <a:pt x="16820" y="35311"/>
                </a:cubicBezTo>
                <a:cubicBezTo>
                  <a:pt x="19252" y="33706"/>
                  <a:pt x="11957" y="21692"/>
                  <a:pt x="15653" y="19552"/>
                </a:cubicBezTo>
                <a:cubicBezTo>
                  <a:pt x="19350" y="17412"/>
                  <a:pt x="35984" y="24125"/>
                  <a:pt x="38999" y="22471"/>
                </a:cubicBezTo>
                <a:cubicBezTo>
                  <a:pt x="42015" y="20817"/>
                  <a:pt x="32871" y="11819"/>
                  <a:pt x="33746" y="9630"/>
                </a:cubicBezTo>
                <a:cubicBezTo>
                  <a:pt x="34622" y="7441"/>
                  <a:pt x="40653" y="10943"/>
                  <a:pt x="44252" y="9338"/>
                </a:cubicBezTo>
                <a:cubicBezTo>
                  <a:pt x="47851" y="7733"/>
                  <a:pt x="53494" y="1556"/>
                  <a:pt x="55342" y="0"/>
                </a:cubicBezTo>
              </a:path>
            </a:pathLst>
          </a:custGeom>
          <a:noFill/>
          <a:ln w="9525" cap="flat" cmpd="sng">
            <a:solidFill>
              <a:srgbClr val="FF0000"/>
            </a:solidFill>
            <a:prstDash val="solid"/>
            <a:round/>
            <a:headEnd type="none" w="med" len="med"/>
            <a:tailEnd type="none" w="med" len="med"/>
          </a:ln>
        </p:spPr>
      </p:sp>
      <p:sp>
        <p:nvSpPr>
          <p:cNvPr id="521" name="Google Shape;521;p33"/>
          <p:cNvSpPr/>
          <p:nvPr/>
        </p:nvSpPr>
        <p:spPr>
          <a:xfrm rot="-7373290">
            <a:off x="3623370" y="1772198"/>
            <a:ext cx="504498" cy="417535"/>
          </a:xfrm>
          <a:custGeom>
            <a:avLst/>
            <a:gdLst/>
            <a:ahLst/>
            <a:cxnLst/>
            <a:rect l="l" t="t" r="r" b="b"/>
            <a:pathLst>
              <a:path w="55342" h="42607" extrusionOk="0">
                <a:moveTo>
                  <a:pt x="1645" y="42607"/>
                </a:moveTo>
                <a:cubicBezTo>
                  <a:pt x="1548" y="40370"/>
                  <a:pt x="-1468" y="30399"/>
                  <a:pt x="1061" y="29183"/>
                </a:cubicBezTo>
                <a:cubicBezTo>
                  <a:pt x="3590" y="27967"/>
                  <a:pt x="14388" y="36916"/>
                  <a:pt x="16820" y="35311"/>
                </a:cubicBezTo>
                <a:cubicBezTo>
                  <a:pt x="19252" y="33706"/>
                  <a:pt x="11957" y="21692"/>
                  <a:pt x="15653" y="19552"/>
                </a:cubicBezTo>
                <a:cubicBezTo>
                  <a:pt x="19350" y="17412"/>
                  <a:pt x="35984" y="24125"/>
                  <a:pt x="38999" y="22471"/>
                </a:cubicBezTo>
                <a:cubicBezTo>
                  <a:pt x="42015" y="20817"/>
                  <a:pt x="32871" y="11819"/>
                  <a:pt x="33746" y="9630"/>
                </a:cubicBezTo>
                <a:cubicBezTo>
                  <a:pt x="34622" y="7441"/>
                  <a:pt x="40653" y="10943"/>
                  <a:pt x="44252" y="9338"/>
                </a:cubicBezTo>
                <a:cubicBezTo>
                  <a:pt x="47851" y="7733"/>
                  <a:pt x="53494" y="1556"/>
                  <a:pt x="55342" y="0"/>
                </a:cubicBezTo>
              </a:path>
            </a:pathLst>
          </a:custGeom>
          <a:noFill/>
          <a:ln w="9525" cap="flat" cmpd="sng">
            <a:solidFill>
              <a:srgbClr val="FF0000"/>
            </a:solidFill>
            <a:prstDash val="solid"/>
            <a:round/>
            <a:headEnd type="none" w="med" len="med"/>
            <a:tailEnd type="none" w="med" len="med"/>
          </a:ln>
        </p:spPr>
      </p:sp>
      <p:sp>
        <p:nvSpPr>
          <p:cNvPr id="522" name="Google Shape;522;p33"/>
          <p:cNvSpPr txBox="1"/>
          <p:nvPr/>
        </p:nvSpPr>
        <p:spPr>
          <a:xfrm>
            <a:off x="4228863" y="1892550"/>
            <a:ext cx="8766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HEAD</a:t>
            </a:r>
            <a:endParaRPr b="1">
              <a:latin typeface="Lato"/>
              <a:ea typeface="Lato"/>
              <a:cs typeface="Lato"/>
              <a:sym typeface="Lato"/>
            </a:endParaRPr>
          </a:p>
        </p:txBody>
      </p:sp>
      <p:grpSp>
        <p:nvGrpSpPr>
          <p:cNvPr id="523" name="Google Shape;523;p33"/>
          <p:cNvGrpSpPr/>
          <p:nvPr/>
        </p:nvGrpSpPr>
        <p:grpSpPr>
          <a:xfrm>
            <a:off x="29950" y="4629553"/>
            <a:ext cx="9084100" cy="447253"/>
            <a:chOff x="29950" y="4629553"/>
            <a:chExt cx="9084100" cy="447253"/>
          </a:xfrm>
        </p:grpSpPr>
        <p:sp>
          <p:nvSpPr>
            <p:cNvPr id="524" name="Google Shape;524;p33"/>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3"/>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3"/>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3"/>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3"/>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530" name="Google Shape;530;p33"/>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531" name="Google Shape;531;p33"/>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532" name="Google Shape;532;p33"/>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533" name="Google Shape;533;p33"/>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534" name="Google Shape;534;p33"/>
          <p:cNvSpPr/>
          <p:nvPr/>
        </p:nvSpPr>
        <p:spPr>
          <a:xfrm>
            <a:off x="4909194" y="2028171"/>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3"/>
          <p:cNvSpPr/>
          <p:nvPr/>
        </p:nvSpPr>
        <p:spPr>
          <a:xfrm>
            <a:off x="4147194" y="2028171"/>
            <a:ext cx="117000" cy="996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537" name="Google Shape;537;p33"/>
          <p:cNvPicPr preferRelativeResize="0"/>
          <p:nvPr/>
        </p:nvPicPr>
        <p:blipFill>
          <a:blip r:embed="rId3">
            <a:alphaModFix/>
          </a:blip>
          <a:stretch>
            <a:fillRect/>
          </a:stretch>
        </p:blipFill>
        <p:spPr>
          <a:xfrm>
            <a:off x="0" y="729819"/>
            <a:ext cx="3567850" cy="3599681"/>
          </a:xfrm>
          <a:prstGeom prst="rect">
            <a:avLst/>
          </a:prstGeom>
          <a:noFill/>
          <a:ln>
            <a:noFill/>
          </a:ln>
        </p:spPr>
      </p:pic>
      <p:pic>
        <p:nvPicPr>
          <p:cNvPr id="538" name="Google Shape;538;p33"/>
          <p:cNvPicPr preferRelativeResize="0"/>
          <p:nvPr/>
        </p:nvPicPr>
        <p:blipFill>
          <a:blip r:embed="rId3">
            <a:alphaModFix/>
          </a:blip>
          <a:stretch>
            <a:fillRect/>
          </a:stretch>
        </p:blipFill>
        <p:spPr>
          <a:xfrm flipH="1">
            <a:off x="5569000" y="787588"/>
            <a:ext cx="3567850" cy="3599681"/>
          </a:xfrm>
          <a:prstGeom prst="rect">
            <a:avLst/>
          </a:prstGeom>
          <a:noFill/>
          <a:ln>
            <a:noFill/>
          </a:ln>
        </p:spPr>
      </p:pic>
      <p:sp>
        <p:nvSpPr>
          <p:cNvPr id="539" name="Google Shape;539;p33"/>
          <p:cNvSpPr txBox="1"/>
          <p:nvPr/>
        </p:nvSpPr>
        <p:spPr>
          <a:xfrm>
            <a:off x="1136900" y="440700"/>
            <a:ext cx="7215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DAC 0</a:t>
            </a:r>
            <a:endParaRPr>
              <a:latin typeface="Lato"/>
              <a:ea typeface="Lato"/>
              <a:cs typeface="Lato"/>
              <a:sym typeface="Lato"/>
            </a:endParaRPr>
          </a:p>
        </p:txBody>
      </p:sp>
      <p:sp>
        <p:nvSpPr>
          <p:cNvPr id="540" name="Google Shape;540;p33"/>
          <p:cNvSpPr txBox="1"/>
          <p:nvPr/>
        </p:nvSpPr>
        <p:spPr>
          <a:xfrm>
            <a:off x="0" y="1051275"/>
            <a:ext cx="8766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Pin High</a:t>
            </a:r>
            <a:endParaRPr>
              <a:latin typeface="Lato"/>
              <a:ea typeface="Lato"/>
              <a:cs typeface="Lato"/>
              <a:sym typeface="Lato"/>
            </a:endParaRPr>
          </a:p>
        </p:txBody>
      </p:sp>
      <p:sp>
        <p:nvSpPr>
          <p:cNvPr id="541" name="Google Shape;541;p33"/>
          <p:cNvSpPr txBox="1"/>
          <p:nvPr/>
        </p:nvSpPr>
        <p:spPr>
          <a:xfrm>
            <a:off x="8322275" y="1163950"/>
            <a:ext cx="8766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Pin  Low</a:t>
            </a:r>
            <a:endParaRPr>
              <a:latin typeface="Lato"/>
              <a:ea typeface="Lato"/>
              <a:cs typeface="Lato"/>
              <a:sym typeface="Lato"/>
            </a:endParaRPr>
          </a:p>
        </p:txBody>
      </p:sp>
      <p:sp>
        <p:nvSpPr>
          <p:cNvPr id="542" name="Google Shape;542;p33"/>
          <p:cNvSpPr txBox="1"/>
          <p:nvPr/>
        </p:nvSpPr>
        <p:spPr>
          <a:xfrm>
            <a:off x="6707225" y="458822"/>
            <a:ext cx="7215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DAC 1</a:t>
            </a:r>
            <a:endParaRPr>
              <a:latin typeface="Lato"/>
              <a:ea typeface="Lato"/>
              <a:cs typeface="Lato"/>
              <a:sym typeface="Lato"/>
            </a:endParaRPr>
          </a:p>
        </p:txBody>
      </p:sp>
      <p:cxnSp>
        <p:nvCxnSpPr>
          <p:cNvPr id="543" name="Google Shape;543;p33"/>
          <p:cNvCxnSpPr/>
          <p:nvPr/>
        </p:nvCxnSpPr>
        <p:spPr>
          <a:xfrm>
            <a:off x="1795525" y="733100"/>
            <a:ext cx="3900" cy="568500"/>
          </a:xfrm>
          <a:prstGeom prst="straightConnector1">
            <a:avLst/>
          </a:prstGeom>
          <a:noFill/>
          <a:ln w="38100" cap="flat" cmpd="sng">
            <a:solidFill>
              <a:srgbClr val="FF0000"/>
            </a:solidFill>
            <a:prstDash val="solid"/>
            <a:round/>
            <a:headEnd type="none" w="med" len="med"/>
            <a:tailEnd type="none" w="med" len="med"/>
          </a:ln>
        </p:spPr>
      </p:cxnSp>
      <p:cxnSp>
        <p:nvCxnSpPr>
          <p:cNvPr id="544" name="Google Shape;544;p33"/>
          <p:cNvCxnSpPr/>
          <p:nvPr/>
        </p:nvCxnSpPr>
        <p:spPr>
          <a:xfrm flipH="1">
            <a:off x="1662350" y="1293725"/>
            <a:ext cx="141000" cy="137100"/>
          </a:xfrm>
          <a:prstGeom prst="straightConnector1">
            <a:avLst/>
          </a:prstGeom>
          <a:noFill/>
          <a:ln w="38100" cap="flat" cmpd="sng">
            <a:solidFill>
              <a:srgbClr val="FF0000"/>
            </a:solidFill>
            <a:prstDash val="solid"/>
            <a:round/>
            <a:headEnd type="none" w="med" len="med"/>
            <a:tailEnd type="none" w="med" len="med"/>
          </a:ln>
        </p:spPr>
      </p:cxnSp>
      <p:cxnSp>
        <p:nvCxnSpPr>
          <p:cNvPr id="545" name="Google Shape;545;p33"/>
          <p:cNvCxnSpPr/>
          <p:nvPr/>
        </p:nvCxnSpPr>
        <p:spPr>
          <a:xfrm rot="10800000" flipH="1">
            <a:off x="1670075" y="1046625"/>
            <a:ext cx="921300" cy="556800"/>
          </a:xfrm>
          <a:prstGeom prst="straightConnector1">
            <a:avLst/>
          </a:prstGeom>
          <a:noFill/>
          <a:ln w="38100" cap="flat" cmpd="sng">
            <a:solidFill>
              <a:srgbClr val="FF0000"/>
            </a:solidFill>
            <a:prstDash val="solid"/>
            <a:round/>
            <a:headEnd type="none" w="med" len="med"/>
            <a:tailEnd type="none" w="med" len="med"/>
          </a:ln>
        </p:spPr>
      </p:cxnSp>
      <p:cxnSp>
        <p:nvCxnSpPr>
          <p:cNvPr id="546" name="Google Shape;546;p33"/>
          <p:cNvCxnSpPr/>
          <p:nvPr/>
        </p:nvCxnSpPr>
        <p:spPr>
          <a:xfrm rot="10800000" flipH="1">
            <a:off x="2575675" y="1050675"/>
            <a:ext cx="690000" cy="3900"/>
          </a:xfrm>
          <a:prstGeom prst="straightConnector1">
            <a:avLst/>
          </a:prstGeom>
          <a:noFill/>
          <a:ln w="38100" cap="flat" cmpd="sng">
            <a:solidFill>
              <a:srgbClr val="FF0000"/>
            </a:solidFill>
            <a:prstDash val="solid"/>
            <a:round/>
            <a:headEnd type="none" w="med" len="med"/>
            <a:tailEnd type="none" w="med" len="med"/>
          </a:ln>
        </p:spPr>
      </p:cxnSp>
      <p:cxnSp>
        <p:nvCxnSpPr>
          <p:cNvPr id="547" name="Google Shape;547;p33"/>
          <p:cNvCxnSpPr/>
          <p:nvPr/>
        </p:nvCxnSpPr>
        <p:spPr>
          <a:xfrm>
            <a:off x="3265675" y="1046625"/>
            <a:ext cx="7800" cy="247200"/>
          </a:xfrm>
          <a:prstGeom prst="straightConnector1">
            <a:avLst/>
          </a:prstGeom>
          <a:noFill/>
          <a:ln w="38100" cap="flat" cmpd="sng">
            <a:solidFill>
              <a:srgbClr val="FF0000"/>
            </a:solidFill>
            <a:prstDash val="solid"/>
            <a:round/>
            <a:headEnd type="none" w="med" len="med"/>
            <a:tailEnd type="none" w="med" len="med"/>
          </a:ln>
        </p:spPr>
      </p:cxnSp>
      <p:cxnSp>
        <p:nvCxnSpPr>
          <p:cNvPr id="548" name="Google Shape;548;p33"/>
          <p:cNvCxnSpPr/>
          <p:nvPr/>
        </p:nvCxnSpPr>
        <p:spPr>
          <a:xfrm flipH="1">
            <a:off x="3128600" y="1281950"/>
            <a:ext cx="144900" cy="168600"/>
          </a:xfrm>
          <a:prstGeom prst="straightConnector1">
            <a:avLst/>
          </a:prstGeom>
          <a:noFill/>
          <a:ln w="38100" cap="flat" cmpd="sng">
            <a:solidFill>
              <a:srgbClr val="FF0000"/>
            </a:solidFill>
            <a:prstDash val="solid"/>
            <a:round/>
            <a:headEnd type="none" w="med" len="med"/>
            <a:tailEnd type="none" w="med" len="med"/>
          </a:ln>
        </p:spPr>
      </p:cxnSp>
      <p:cxnSp>
        <p:nvCxnSpPr>
          <p:cNvPr id="549" name="Google Shape;549;p33"/>
          <p:cNvCxnSpPr/>
          <p:nvPr/>
        </p:nvCxnSpPr>
        <p:spPr>
          <a:xfrm>
            <a:off x="3132350" y="1611275"/>
            <a:ext cx="137100" cy="3900"/>
          </a:xfrm>
          <a:prstGeom prst="straightConnector1">
            <a:avLst/>
          </a:prstGeom>
          <a:noFill/>
          <a:ln w="38100" cap="flat" cmpd="sng">
            <a:solidFill>
              <a:srgbClr val="FF0000"/>
            </a:solidFill>
            <a:prstDash val="solid"/>
            <a:round/>
            <a:headEnd type="none" w="med" len="med"/>
            <a:tailEnd type="none" w="med" len="med"/>
          </a:ln>
        </p:spPr>
      </p:cxnSp>
      <p:cxnSp>
        <p:nvCxnSpPr>
          <p:cNvPr id="550" name="Google Shape;550;p33"/>
          <p:cNvCxnSpPr/>
          <p:nvPr/>
        </p:nvCxnSpPr>
        <p:spPr>
          <a:xfrm>
            <a:off x="3277425" y="1595575"/>
            <a:ext cx="0" cy="207600"/>
          </a:xfrm>
          <a:prstGeom prst="straightConnector1">
            <a:avLst/>
          </a:prstGeom>
          <a:noFill/>
          <a:ln w="38100" cap="flat" cmpd="sng">
            <a:solidFill>
              <a:srgbClr val="FF0000"/>
            </a:solidFill>
            <a:prstDash val="solid"/>
            <a:round/>
            <a:headEnd type="none" w="med" len="med"/>
            <a:tailEnd type="none" w="med" len="med"/>
          </a:ln>
        </p:spPr>
      </p:cxnSp>
      <p:cxnSp>
        <p:nvCxnSpPr>
          <p:cNvPr id="551" name="Google Shape;551;p33"/>
          <p:cNvCxnSpPr/>
          <p:nvPr/>
        </p:nvCxnSpPr>
        <p:spPr>
          <a:xfrm>
            <a:off x="3265650" y="1787675"/>
            <a:ext cx="90300" cy="98100"/>
          </a:xfrm>
          <a:prstGeom prst="straightConnector1">
            <a:avLst/>
          </a:prstGeom>
          <a:noFill/>
          <a:ln w="38100" cap="flat" cmpd="sng">
            <a:solidFill>
              <a:srgbClr val="FF0000"/>
            </a:solidFill>
            <a:prstDash val="solid"/>
            <a:round/>
            <a:headEnd type="none" w="med" len="med"/>
            <a:tailEnd type="none" w="med" len="med"/>
          </a:ln>
        </p:spPr>
      </p:cxnSp>
      <p:cxnSp>
        <p:nvCxnSpPr>
          <p:cNvPr id="552" name="Google Shape;552;p33"/>
          <p:cNvCxnSpPr/>
          <p:nvPr/>
        </p:nvCxnSpPr>
        <p:spPr>
          <a:xfrm>
            <a:off x="3351900" y="1881775"/>
            <a:ext cx="219600" cy="7800"/>
          </a:xfrm>
          <a:prstGeom prst="straightConnector1">
            <a:avLst/>
          </a:prstGeom>
          <a:noFill/>
          <a:ln w="38100" cap="flat" cmpd="sng">
            <a:solidFill>
              <a:srgbClr val="FF0000"/>
            </a:solidFill>
            <a:prstDash val="solid"/>
            <a:round/>
            <a:headEnd type="none" w="med" len="med"/>
            <a:tailEnd type="none" w="med" len="med"/>
          </a:ln>
        </p:spPr>
      </p:cxnSp>
      <p:cxnSp>
        <p:nvCxnSpPr>
          <p:cNvPr id="553" name="Google Shape;553;p33"/>
          <p:cNvCxnSpPr/>
          <p:nvPr/>
        </p:nvCxnSpPr>
        <p:spPr>
          <a:xfrm rot="10800000">
            <a:off x="5569000" y="1941725"/>
            <a:ext cx="200100" cy="3900"/>
          </a:xfrm>
          <a:prstGeom prst="straightConnector1">
            <a:avLst/>
          </a:prstGeom>
          <a:noFill/>
          <a:ln w="38100" cap="flat" cmpd="sng">
            <a:solidFill>
              <a:srgbClr val="FF0000"/>
            </a:solidFill>
            <a:prstDash val="solid"/>
            <a:round/>
            <a:headEnd type="none" w="med" len="med"/>
            <a:tailEnd type="none" w="med" len="med"/>
          </a:ln>
        </p:spPr>
      </p:cxnSp>
      <p:cxnSp>
        <p:nvCxnSpPr>
          <p:cNvPr id="554" name="Google Shape;554;p33"/>
          <p:cNvCxnSpPr/>
          <p:nvPr/>
        </p:nvCxnSpPr>
        <p:spPr>
          <a:xfrm>
            <a:off x="5764325" y="1949550"/>
            <a:ext cx="105900" cy="82200"/>
          </a:xfrm>
          <a:prstGeom prst="straightConnector1">
            <a:avLst/>
          </a:prstGeom>
          <a:noFill/>
          <a:ln w="38100" cap="flat" cmpd="sng">
            <a:solidFill>
              <a:srgbClr val="FF0000"/>
            </a:solidFill>
            <a:prstDash val="solid"/>
            <a:round/>
            <a:headEnd type="none" w="med" len="med"/>
            <a:tailEnd type="none" w="med" len="med"/>
          </a:ln>
        </p:spPr>
      </p:cxnSp>
      <p:cxnSp>
        <p:nvCxnSpPr>
          <p:cNvPr id="555" name="Google Shape;555;p33"/>
          <p:cNvCxnSpPr/>
          <p:nvPr/>
        </p:nvCxnSpPr>
        <p:spPr>
          <a:xfrm>
            <a:off x="5870175" y="2020125"/>
            <a:ext cx="12000" cy="262800"/>
          </a:xfrm>
          <a:prstGeom prst="straightConnector1">
            <a:avLst/>
          </a:prstGeom>
          <a:noFill/>
          <a:ln w="38100" cap="flat" cmpd="sng">
            <a:solidFill>
              <a:srgbClr val="FF0000"/>
            </a:solidFill>
            <a:prstDash val="solid"/>
            <a:round/>
            <a:headEnd type="none" w="med" len="med"/>
            <a:tailEnd type="none" w="med" len="med"/>
          </a:ln>
        </p:spPr>
      </p:cxnSp>
      <p:cxnSp>
        <p:nvCxnSpPr>
          <p:cNvPr id="556" name="Google Shape;556;p33"/>
          <p:cNvCxnSpPr/>
          <p:nvPr/>
        </p:nvCxnSpPr>
        <p:spPr>
          <a:xfrm>
            <a:off x="5881950" y="2271025"/>
            <a:ext cx="133200" cy="121500"/>
          </a:xfrm>
          <a:prstGeom prst="straightConnector1">
            <a:avLst/>
          </a:prstGeom>
          <a:noFill/>
          <a:ln w="38100" cap="flat" cmpd="sng">
            <a:solidFill>
              <a:srgbClr val="FF0000"/>
            </a:solidFill>
            <a:prstDash val="solid"/>
            <a:round/>
            <a:headEnd type="none" w="med" len="med"/>
            <a:tailEnd type="none" w="med" len="med"/>
          </a:ln>
        </p:spPr>
      </p:cxnSp>
      <p:cxnSp>
        <p:nvCxnSpPr>
          <p:cNvPr id="557" name="Google Shape;557;p33"/>
          <p:cNvCxnSpPr/>
          <p:nvPr/>
        </p:nvCxnSpPr>
        <p:spPr>
          <a:xfrm>
            <a:off x="5995625" y="2565050"/>
            <a:ext cx="7800" cy="318000"/>
          </a:xfrm>
          <a:prstGeom prst="straightConnector1">
            <a:avLst/>
          </a:prstGeom>
          <a:noFill/>
          <a:ln w="38100" cap="flat" cmpd="sng">
            <a:solidFill>
              <a:srgbClr val="FF0000"/>
            </a:solidFill>
            <a:prstDash val="solid"/>
            <a:round/>
            <a:headEnd type="none" w="med" len="med"/>
            <a:tailEnd type="none" w="med" len="med"/>
          </a:ln>
        </p:spPr>
      </p:cxnSp>
      <p:cxnSp>
        <p:nvCxnSpPr>
          <p:cNvPr id="558" name="Google Shape;558;p33"/>
          <p:cNvCxnSpPr/>
          <p:nvPr/>
        </p:nvCxnSpPr>
        <p:spPr>
          <a:xfrm>
            <a:off x="6003475" y="2874750"/>
            <a:ext cx="1834800" cy="3900"/>
          </a:xfrm>
          <a:prstGeom prst="straightConnector1">
            <a:avLst/>
          </a:prstGeom>
          <a:noFill/>
          <a:ln w="38100" cap="flat" cmpd="sng">
            <a:solidFill>
              <a:srgbClr val="FF0000"/>
            </a:solidFill>
            <a:prstDash val="solid"/>
            <a:round/>
            <a:headEnd type="none" w="med" len="med"/>
            <a:tailEnd type="none" w="med" len="med"/>
          </a:ln>
        </p:spPr>
      </p:cxnSp>
      <p:cxnSp>
        <p:nvCxnSpPr>
          <p:cNvPr id="559" name="Google Shape;559;p33"/>
          <p:cNvCxnSpPr/>
          <p:nvPr/>
        </p:nvCxnSpPr>
        <p:spPr>
          <a:xfrm>
            <a:off x="7830350" y="2870850"/>
            <a:ext cx="3900" cy="94200"/>
          </a:xfrm>
          <a:prstGeom prst="straightConnector1">
            <a:avLst/>
          </a:prstGeom>
          <a:noFill/>
          <a:ln w="38100" cap="flat" cmpd="sng">
            <a:solidFill>
              <a:srgbClr val="FF0000"/>
            </a:solidFill>
            <a:prstDash val="solid"/>
            <a:round/>
            <a:headEnd type="none" w="med" len="med"/>
            <a:tailEnd type="none" w="med" len="med"/>
          </a:ln>
        </p:spPr>
      </p:cxnSp>
      <p:cxnSp>
        <p:nvCxnSpPr>
          <p:cNvPr id="560" name="Google Shape;560;p33"/>
          <p:cNvCxnSpPr/>
          <p:nvPr/>
        </p:nvCxnSpPr>
        <p:spPr>
          <a:xfrm flipH="1">
            <a:off x="7479250" y="3452350"/>
            <a:ext cx="345000" cy="160800"/>
          </a:xfrm>
          <a:prstGeom prst="straightConnector1">
            <a:avLst/>
          </a:prstGeom>
          <a:noFill/>
          <a:ln w="38100" cap="flat" cmpd="sng">
            <a:solidFill>
              <a:srgbClr val="FF0000"/>
            </a:solidFill>
            <a:prstDash val="solid"/>
            <a:round/>
            <a:headEnd type="none" w="med" len="med"/>
            <a:tailEnd type="none" w="med" len="med"/>
          </a:ln>
        </p:spPr>
      </p:cxnSp>
      <p:cxnSp>
        <p:nvCxnSpPr>
          <p:cNvPr id="561" name="Google Shape;561;p33"/>
          <p:cNvCxnSpPr/>
          <p:nvPr/>
        </p:nvCxnSpPr>
        <p:spPr>
          <a:xfrm rot="10800000" flipH="1">
            <a:off x="7471850" y="4123625"/>
            <a:ext cx="170100" cy="13500"/>
          </a:xfrm>
          <a:prstGeom prst="straightConnector1">
            <a:avLst/>
          </a:prstGeom>
          <a:noFill/>
          <a:ln w="38100" cap="flat" cmpd="sng">
            <a:solidFill>
              <a:srgbClr val="FF0000"/>
            </a:solidFill>
            <a:prstDash val="solid"/>
            <a:round/>
            <a:headEnd type="none" w="med" len="med"/>
            <a:tailEnd type="none" w="med" len="med"/>
          </a:ln>
        </p:spPr>
      </p:cxnSp>
      <p:cxnSp>
        <p:nvCxnSpPr>
          <p:cNvPr id="562" name="Google Shape;562;p33"/>
          <p:cNvCxnSpPr/>
          <p:nvPr/>
        </p:nvCxnSpPr>
        <p:spPr>
          <a:xfrm flipH="1">
            <a:off x="7339900" y="785650"/>
            <a:ext cx="3900" cy="1470300"/>
          </a:xfrm>
          <a:prstGeom prst="straightConnector1">
            <a:avLst/>
          </a:prstGeom>
          <a:noFill/>
          <a:ln w="38100" cap="flat" cmpd="sng">
            <a:solidFill>
              <a:srgbClr val="0000FF"/>
            </a:solidFill>
            <a:prstDash val="solid"/>
            <a:round/>
            <a:headEnd type="none" w="med" len="med"/>
            <a:tailEnd type="none" w="med" len="med"/>
          </a:ln>
        </p:spPr>
      </p:cxnSp>
      <p:cxnSp>
        <p:nvCxnSpPr>
          <p:cNvPr id="563" name="Google Shape;563;p33"/>
          <p:cNvCxnSpPr/>
          <p:nvPr/>
        </p:nvCxnSpPr>
        <p:spPr>
          <a:xfrm>
            <a:off x="7335950" y="2232250"/>
            <a:ext cx="160800" cy="153000"/>
          </a:xfrm>
          <a:prstGeom prst="straightConnector1">
            <a:avLst/>
          </a:prstGeom>
          <a:noFill/>
          <a:ln w="38100" cap="flat" cmpd="sng">
            <a:solidFill>
              <a:srgbClr val="0000FF"/>
            </a:solidFill>
            <a:prstDash val="solid"/>
            <a:round/>
            <a:headEnd type="none" w="med" len="med"/>
            <a:tailEnd type="none" w="med" len="med"/>
          </a:ln>
        </p:spPr>
      </p:cxnSp>
      <p:cxnSp>
        <p:nvCxnSpPr>
          <p:cNvPr id="564" name="Google Shape;564;p33"/>
          <p:cNvCxnSpPr/>
          <p:nvPr/>
        </p:nvCxnSpPr>
        <p:spPr>
          <a:xfrm>
            <a:off x="7484925" y="2561575"/>
            <a:ext cx="0" cy="447000"/>
          </a:xfrm>
          <a:prstGeom prst="straightConnector1">
            <a:avLst/>
          </a:prstGeom>
          <a:noFill/>
          <a:ln w="38100" cap="flat" cmpd="sng">
            <a:solidFill>
              <a:srgbClr val="0000FF"/>
            </a:solidFill>
            <a:prstDash val="solid"/>
            <a:round/>
            <a:headEnd type="none" w="med" len="med"/>
            <a:tailEnd type="none" w="med" len="med"/>
          </a:ln>
        </p:spPr>
      </p:cxnSp>
      <p:cxnSp>
        <p:nvCxnSpPr>
          <p:cNvPr id="565" name="Google Shape;565;p33"/>
          <p:cNvCxnSpPr/>
          <p:nvPr/>
        </p:nvCxnSpPr>
        <p:spPr>
          <a:xfrm>
            <a:off x="7481650" y="3457200"/>
            <a:ext cx="347100" cy="162300"/>
          </a:xfrm>
          <a:prstGeom prst="straightConnector1">
            <a:avLst/>
          </a:prstGeom>
          <a:noFill/>
          <a:ln w="38100" cap="flat" cmpd="sng">
            <a:solidFill>
              <a:srgbClr val="0000FF"/>
            </a:solidFill>
            <a:prstDash val="solid"/>
            <a:round/>
            <a:headEnd type="none" w="med" len="med"/>
            <a:tailEnd type="none" w="med" len="med"/>
          </a:ln>
        </p:spPr>
      </p:cxnSp>
      <p:cxnSp>
        <p:nvCxnSpPr>
          <p:cNvPr id="566" name="Google Shape;566;p33"/>
          <p:cNvCxnSpPr/>
          <p:nvPr/>
        </p:nvCxnSpPr>
        <p:spPr>
          <a:xfrm flipH="1">
            <a:off x="7667825" y="4125350"/>
            <a:ext cx="164700" cy="3900"/>
          </a:xfrm>
          <a:prstGeom prst="straightConnector1">
            <a:avLst/>
          </a:prstGeom>
          <a:noFill/>
          <a:ln w="38100" cap="flat" cmpd="sng">
            <a:solidFill>
              <a:srgbClr val="0000FF"/>
            </a:solidFill>
            <a:prstDash val="solid"/>
            <a:round/>
            <a:headEnd type="none" w="med" len="med"/>
            <a:tailEnd type="none" w="med" len="med"/>
          </a:ln>
        </p:spPr>
      </p:cxnSp>
      <p:cxnSp>
        <p:nvCxnSpPr>
          <p:cNvPr id="567" name="Google Shape;567;p33"/>
          <p:cNvCxnSpPr/>
          <p:nvPr/>
        </p:nvCxnSpPr>
        <p:spPr>
          <a:xfrm>
            <a:off x="0" y="1430827"/>
            <a:ext cx="815100" cy="2700"/>
          </a:xfrm>
          <a:prstGeom prst="straightConnector1">
            <a:avLst/>
          </a:prstGeom>
          <a:noFill/>
          <a:ln w="38100" cap="flat" cmpd="sng">
            <a:solidFill>
              <a:srgbClr val="FFD966"/>
            </a:solidFill>
            <a:prstDash val="solid"/>
            <a:round/>
            <a:headEnd type="none" w="med" len="med"/>
            <a:tailEnd type="none" w="med" len="med"/>
          </a:ln>
        </p:spPr>
      </p:cxnSp>
      <p:cxnSp>
        <p:nvCxnSpPr>
          <p:cNvPr id="568" name="Google Shape;568;p33"/>
          <p:cNvCxnSpPr/>
          <p:nvPr/>
        </p:nvCxnSpPr>
        <p:spPr>
          <a:xfrm rot="10800000" flipH="1">
            <a:off x="502400" y="1444150"/>
            <a:ext cx="3600" cy="783300"/>
          </a:xfrm>
          <a:prstGeom prst="straightConnector1">
            <a:avLst/>
          </a:prstGeom>
          <a:noFill/>
          <a:ln w="38100" cap="flat" cmpd="sng">
            <a:solidFill>
              <a:srgbClr val="FFD966"/>
            </a:solidFill>
            <a:prstDash val="solid"/>
            <a:round/>
            <a:headEnd type="none" w="med" len="med"/>
            <a:tailEnd type="none" w="med" len="med"/>
          </a:ln>
        </p:spPr>
      </p:cxnSp>
      <p:cxnSp>
        <p:nvCxnSpPr>
          <p:cNvPr id="569" name="Google Shape;569;p33"/>
          <p:cNvCxnSpPr/>
          <p:nvPr/>
        </p:nvCxnSpPr>
        <p:spPr>
          <a:xfrm rot="10800000">
            <a:off x="505925" y="2227450"/>
            <a:ext cx="108900" cy="108900"/>
          </a:xfrm>
          <a:prstGeom prst="straightConnector1">
            <a:avLst/>
          </a:prstGeom>
          <a:noFill/>
          <a:ln w="38100" cap="flat" cmpd="sng">
            <a:solidFill>
              <a:srgbClr val="FFD966"/>
            </a:solidFill>
            <a:prstDash val="solid"/>
            <a:round/>
            <a:headEnd type="none" w="med" len="med"/>
            <a:tailEnd type="none" w="med" len="med"/>
          </a:ln>
        </p:spPr>
      </p:cxnSp>
      <p:cxnSp>
        <p:nvCxnSpPr>
          <p:cNvPr id="570" name="Google Shape;570;p33"/>
          <p:cNvCxnSpPr/>
          <p:nvPr/>
        </p:nvCxnSpPr>
        <p:spPr>
          <a:xfrm rot="10800000">
            <a:off x="607800" y="2325850"/>
            <a:ext cx="207300" cy="10500"/>
          </a:xfrm>
          <a:prstGeom prst="straightConnector1">
            <a:avLst/>
          </a:prstGeom>
          <a:noFill/>
          <a:ln w="38100" cap="flat" cmpd="sng">
            <a:solidFill>
              <a:srgbClr val="FFD966"/>
            </a:solidFill>
            <a:prstDash val="solid"/>
            <a:round/>
            <a:headEnd type="none" w="med" len="med"/>
            <a:tailEnd type="none" w="med" len="med"/>
          </a:ln>
        </p:spPr>
      </p:cxnSp>
      <p:cxnSp>
        <p:nvCxnSpPr>
          <p:cNvPr id="571" name="Google Shape;571;p33"/>
          <p:cNvCxnSpPr/>
          <p:nvPr/>
        </p:nvCxnSpPr>
        <p:spPr>
          <a:xfrm flipH="1">
            <a:off x="523375" y="1925300"/>
            <a:ext cx="1451100" cy="3300"/>
          </a:xfrm>
          <a:prstGeom prst="straightConnector1">
            <a:avLst/>
          </a:prstGeom>
          <a:noFill/>
          <a:ln w="38100" cap="flat" cmpd="sng">
            <a:solidFill>
              <a:srgbClr val="FFD966"/>
            </a:solidFill>
            <a:prstDash val="solid"/>
            <a:round/>
            <a:headEnd type="none" w="med" len="med"/>
            <a:tailEnd type="none" w="med" len="med"/>
          </a:ln>
        </p:spPr>
      </p:cxnSp>
      <p:cxnSp>
        <p:nvCxnSpPr>
          <p:cNvPr id="572" name="Google Shape;572;p33"/>
          <p:cNvCxnSpPr/>
          <p:nvPr/>
        </p:nvCxnSpPr>
        <p:spPr>
          <a:xfrm rot="10800000" flipH="1">
            <a:off x="2065825" y="1451025"/>
            <a:ext cx="3600" cy="400500"/>
          </a:xfrm>
          <a:prstGeom prst="straightConnector1">
            <a:avLst/>
          </a:prstGeom>
          <a:noFill/>
          <a:ln w="38100" cap="flat" cmpd="sng">
            <a:solidFill>
              <a:srgbClr val="FFD966"/>
            </a:solidFill>
            <a:prstDash val="solid"/>
            <a:round/>
            <a:headEnd type="none" w="med" len="med"/>
            <a:tailEnd type="none" w="med" len="med"/>
          </a:ln>
        </p:spPr>
      </p:cxnSp>
      <p:cxnSp>
        <p:nvCxnSpPr>
          <p:cNvPr id="573" name="Google Shape;573;p33"/>
          <p:cNvCxnSpPr/>
          <p:nvPr/>
        </p:nvCxnSpPr>
        <p:spPr>
          <a:xfrm rot="10800000" flipH="1">
            <a:off x="1981500" y="1851500"/>
            <a:ext cx="87900" cy="73800"/>
          </a:xfrm>
          <a:prstGeom prst="straightConnector1">
            <a:avLst/>
          </a:prstGeom>
          <a:noFill/>
          <a:ln w="38100" cap="flat" cmpd="sng">
            <a:solidFill>
              <a:srgbClr val="FFD966"/>
            </a:solidFill>
            <a:prstDash val="solid"/>
            <a:round/>
            <a:headEnd type="none" w="med" len="med"/>
            <a:tailEnd type="none" w="med" len="med"/>
          </a:ln>
        </p:spPr>
      </p:cxnSp>
      <p:cxnSp>
        <p:nvCxnSpPr>
          <p:cNvPr id="574" name="Google Shape;574;p33"/>
          <p:cNvCxnSpPr/>
          <p:nvPr/>
        </p:nvCxnSpPr>
        <p:spPr>
          <a:xfrm rot="10800000">
            <a:off x="1978225" y="1932175"/>
            <a:ext cx="87600" cy="91500"/>
          </a:xfrm>
          <a:prstGeom prst="straightConnector1">
            <a:avLst/>
          </a:prstGeom>
          <a:noFill/>
          <a:ln w="38100" cap="flat" cmpd="sng">
            <a:solidFill>
              <a:srgbClr val="FFD966"/>
            </a:solidFill>
            <a:prstDash val="solid"/>
            <a:round/>
            <a:headEnd type="none" w="med" len="med"/>
            <a:tailEnd type="none" w="med" len="med"/>
          </a:ln>
        </p:spPr>
      </p:cxnSp>
      <p:cxnSp>
        <p:nvCxnSpPr>
          <p:cNvPr id="575" name="Google Shape;575;p33"/>
          <p:cNvCxnSpPr/>
          <p:nvPr/>
        </p:nvCxnSpPr>
        <p:spPr>
          <a:xfrm>
            <a:off x="2086900" y="1443975"/>
            <a:ext cx="168600" cy="0"/>
          </a:xfrm>
          <a:prstGeom prst="straightConnector1">
            <a:avLst/>
          </a:prstGeom>
          <a:noFill/>
          <a:ln w="38100" cap="flat" cmpd="sng">
            <a:solidFill>
              <a:srgbClr val="FFD966"/>
            </a:solidFill>
            <a:prstDash val="solid"/>
            <a:round/>
            <a:headEnd type="none" w="med" len="med"/>
            <a:tailEnd type="none" w="med" len="med"/>
          </a:ln>
        </p:spPr>
      </p:cxnSp>
      <p:cxnSp>
        <p:nvCxnSpPr>
          <p:cNvPr id="576" name="Google Shape;576;p33"/>
          <p:cNvCxnSpPr/>
          <p:nvPr/>
        </p:nvCxnSpPr>
        <p:spPr>
          <a:xfrm rot="10800000">
            <a:off x="2069250" y="2020250"/>
            <a:ext cx="3600" cy="312600"/>
          </a:xfrm>
          <a:prstGeom prst="straightConnector1">
            <a:avLst/>
          </a:prstGeom>
          <a:noFill/>
          <a:ln w="38100" cap="flat" cmpd="sng">
            <a:solidFill>
              <a:srgbClr val="FFD966"/>
            </a:solidFill>
            <a:prstDash val="solid"/>
            <a:round/>
            <a:headEnd type="none" w="med" len="med"/>
            <a:tailEnd type="none" w="med" len="med"/>
          </a:ln>
        </p:spPr>
      </p:cxnSp>
      <p:cxnSp>
        <p:nvCxnSpPr>
          <p:cNvPr id="577" name="Google Shape;577;p33"/>
          <p:cNvCxnSpPr/>
          <p:nvPr/>
        </p:nvCxnSpPr>
        <p:spPr>
          <a:xfrm rot="10800000" flipH="1">
            <a:off x="2076375" y="2336275"/>
            <a:ext cx="175800" cy="3600"/>
          </a:xfrm>
          <a:prstGeom prst="straightConnector1">
            <a:avLst/>
          </a:prstGeom>
          <a:noFill/>
          <a:ln w="38100" cap="flat" cmpd="sng">
            <a:solidFill>
              <a:srgbClr val="FFD966"/>
            </a:solidFill>
            <a:prstDash val="solid"/>
            <a:round/>
            <a:headEnd type="none" w="med" len="med"/>
            <a:tailEnd type="none" w="med" len="med"/>
          </a:ln>
        </p:spPr>
      </p:cxnSp>
      <p:cxnSp>
        <p:nvCxnSpPr>
          <p:cNvPr id="578" name="Google Shape;578;p33"/>
          <p:cNvCxnSpPr/>
          <p:nvPr/>
        </p:nvCxnSpPr>
        <p:spPr>
          <a:xfrm>
            <a:off x="2199350" y="2519050"/>
            <a:ext cx="59700" cy="3600"/>
          </a:xfrm>
          <a:prstGeom prst="straightConnector1">
            <a:avLst/>
          </a:prstGeom>
          <a:noFill/>
          <a:ln w="38100" cap="flat" cmpd="sng">
            <a:solidFill>
              <a:srgbClr val="FFD966"/>
            </a:solidFill>
            <a:prstDash val="solid"/>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Power Circuitry Design</a:t>
            </a:r>
            <a:endParaRPr/>
          </a:p>
        </p:txBody>
      </p:sp>
      <p:sp>
        <p:nvSpPr>
          <p:cNvPr id="584" name="Google Shape;584;p34"/>
          <p:cNvSpPr txBox="1"/>
          <p:nvPr/>
        </p:nvSpPr>
        <p:spPr>
          <a:xfrm>
            <a:off x="309825" y="670425"/>
            <a:ext cx="2934900" cy="35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Solid-State SPST Relays</a:t>
            </a:r>
            <a:endParaRPr b="1">
              <a:latin typeface="Proxima Nova"/>
              <a:ea typeface="Proxima Nova"/>
              <a:cs typeface="Proxima Nova"/>
              <a:sym typeface="Proxima Nova"/>
            </a:endParaRPr>
          </a:p>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Controllable with TTL logic levels for both high-side and low-side (source and sink) switching</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Switching between sinking and sourcing an electrode will require dropping DAC output to zero for 0.5ms-1ms </a:t>
            </a:r>
            <a:endParaRPr>
              <a:latin typeface="Proxima Nova"/>
              <a:ea typeface="Proxima Nova"/>
              <a:cs typeface="Proxima Nova"/>
              <a:sym typeface="Proxima Nova"/>
            </a:endParaRPr>
          </a:p>
        </p:txBody>
      </p:sp>
      <p:pic>
        <p:nvPicPr>
          <p:cNvPr id="585" name="Google Shape;585;p34"/>
          <p:cNvPicPr preferRelativeResize="0"/>
          <p:nvPr/>
        </p:nvPicPr>
        <p:blipFill>
          <a:blip r:embed="rId3">
            <a:alphaModFix/>
          </a:blip>
          <a:stretch>
            <a:fillRect/>
          </a:stretch>
        </p:blipFill>
        <p:spPr>
          <a:xfrm>
            <a:off x="7205875" y="1678950"/>
            <a:ext cx="1585750" cy="1585750"/>
          </a:xfrm>
          <a:prstGeom prst="rect">
            <a:avLst/>
          </a:prstGeom>
          <a:noFill/>
          <a:ln>
            <a:noFill/>
          </a:ln>
        </p:spPr>
      </p:pic>
      <p:grpSp>
        <p:nvGrpSpPr>
          <p:cNvPr id="586" name="Google Shape;586;p34"/>
          <p:cNvGrpSpPr/>
          <p:nvPr/>
        </p:nvGrpSpPr>
        <p:grpSpPr>
          <a:xfrm>
            <a:off x="29950" y="4629553"/>
            <a:ext cx="9084100" cy="447253"/>
            <a:chOff x="29950" y="4629553"/>
            <a:chExt cx="9084100" cy="447253"/>
          </a:xfrm>
        </p:grpSpPr>
        <p:sp>
          <p:nvSpPr>
            <p:cNvPr id="587" name="Google Shape;587;p34"/>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4"/>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4"/>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593" name="Google Shape;593;p34"/>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594" name="Google Shape;594;p34"/>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595" name="Google Shape;595;p34"/>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596" name="Google Shape;596;p34"/>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pic>
        <p:nvPicPr>
          <p:cNvPr id="597" name="Google Shape;597;p34"/>
          <p:cNvPicPr preferRelativeResize="0"/>
          <p:nvPr/>
        </p:nvPicPr>
        <p:blipFill rotWithShape="1">
          <a:blip r:embed="rId4">
            <a:alphaModFix/>
          </a:blip>
          <a:srcRect b="47137"/>
          <a:stretch/>
        </p:blipFill>
        <p:spPr>
          <a:xfrm>
            <a:off x="3440925" y="1478613"/>
            <a:ext cx="3505776" cy="1902324"/>
          </a:xfrm>
          <a:prstGeom prst="rect">
            <a:avLst/>
          </a:prstGeom>
          <a:noFill/>
          <a:ln>
            <a:noFill/>
          </a:ln>
        </p:spPr>
      </p:pic>
      <p:sp>
        <p:nvSpPr>
          <p:cNvPr id="598" name="Google Shape;598;p3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599" name="Google Shape;599;p34"/>
          <p:cNvSpPr/>
          <p:nvPr/>
        </p:nvSpPr>
        <p:spPr>
          <a:xfrm>
            <a:off x="8185200" y="54195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4"/>
          <p:cNvSpPr/>
          <p:nvPr/>
        </p:nvSpPr>
        <p:spPr>
          <a:xfrm rot="-2700000">
            <a:off x="8307317" y="56834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4"/>
          <p:cNvSpPr txBox="1"/>
          <p:nvPr/>
        </p:nvSpPr>
        <p:spPr>
          <a:xfrm>
            <a:off x="8248600" y="688200"/>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DR4.4</a:t>
            </a:r>
            <a:endParaRPr sz="1900">
              <a:latin typeface="Impact"/>
              <a:ea typeface="Impact"/>
              <a:cs typeface="Impact"/>
              <a:sym typeface="Impact"/>
            </a:endParaRPr>
          </a:p>
        </p:txBody>
      </p:sp>
      <p:sp>
        <p:nvSpPr>
          <p:cNvPr id="602" name="Google Shape;602;p34"/>
          <p:cNvSpPr txBox="1"/>
          <p:nvPr/>
        </p:nvSpPr>
        <p:spPr>
          <a:xfrm>
            <a:off x="8241725" y="1114400"/>
            <a:ext cx="9690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Durability</a:t>
            </a:r>
            <a:endParaRPr sz="1000" b="1">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5"/>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DAC Selection</a:t>
            </a:r>
            <a:endParaRPr/>
          </a:p>
        </p:txBody>
      </p:sp>
      <p:pic>
        <p:nvPicPr>
          <p:cNvPr id="608" name="Google Shape;608;p35"/>
          <p:cNvPicPr preferRelativeResize="0"/>
          <p:nvPr/>
        </p:nvPicPr>
        <p:blipFill rotWithShape="1">
          <a:blip r:embed="rId3">
            <a:alphaModFix/>
          </a:blip>
          <a:srcRect l="4039" t="22719" b="21170"/>
          <a:stretch/>
        </p:blipFill>
        <p:spPr>
          <a:xfrm>
            <a:off x="3449841" y="949225"/>
            <a:ext cx="5545659" cy="3242613"/>
          </a:xfrm>
          <a:prstGeom prst="rect">
            <a:avLst/>
          </a:prstGeom>
          <a:noFill/>
          <a:ln>
            <a:noFill/>
          </a:ln>
        </p:spPr>
      </p:pic>
      <p:sp>
        <p:nvSpPr>
          <p:cNvPr id="609" name="Google Shape;609;p35"/>
          <p:cNvSpPr txBox="1"/>
          <p:nvPr/>
        </p:nvSpPr>
        <p:spPr>
          <a:xfrm>
            <a:off x="309825" y="511500"/>
            <a:ext cx="2934900" cy="36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LTC2662</a:t>
            </a:r>
            <a:endParaRPr b="1">
              <a:latin typeface="Proxima Nova"/>
              <a:ea typeface="Proxima Nova"/>
              <a:cs typeface="Proxima Nova"/>
              <a:sym typeface="Proxima Nova"/>
            </a:endParaRPr>
          </a:p>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16-bit I</a:t>
            </a:r>
            <a:r>
              <a:rPr lang="en" baseline="-25000">
                <a:latin typeface="Proxima Nova"/>
                <a:ea typeface="Proxima Nova"/>
                <a:cs typeface="Proxima Nova"/>
                <a:sym typeface="Proxima Nova"/>
              </a:rPr>
              <a:t>OUT</a:t>
            </a:r>
            <a:r>
              <a:rPr lang="en">
                <a:latin typeface="Proxima Nova"/>
                <a:ea typeface="Proxima Nova"/>
                <a:cs typeface="Proxima Nova"/>
                <a:sym typeface="Proxima Nova"/>
              </a:rPr>
              <a:t> 5-channel DAC </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Up to 33V external supply</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Programmable FSR: We will use 6.25mA mode, limit to 4mA in software</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Internal, self-regulated V</a:t>
            </a:r>
            <a:r>
              <a:rPr lang="en" baseline="-25000">
                <a:latin typeface="Proxima Nova"/>
                <a:ea typeface="Proxima Nova"/>
                <a:cs typeface="Proxima Nova"/>
                <a:sym typeface="Proxima Nova"/>
              </a:rPr>
              <a:t>REF</a:t>
            </a: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grpSp>
        <p:nvGrpSpPr>
          <p:cNvPr id="610" name="Google Shape;610;p35"/>
          <p:cNvGrpSpPr/>
          <p:nvPr/>
        </p:nvGrpSpPr>
        <p:grpSpPr>
          <a:xfrm>
            <a:off x="29950" y="4629553"/>
            <a:ext cx="9084100" cy="447253"/>
            <a:chOff x="29950" y="4629553"/>
            <a:chExt cx="9084100" cy="447253"/>
          </a:xfrm>
        </p:grpSpPr>
        <p:sp>
          <p:nvSpPr>
            <p:cNvPr id="611" name="Google Shape;611;p35"/>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5"/>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5"/>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5"/>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5"/>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5"/>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617" name="Google Shape;617;p35"/>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618" name="Google Shape;618;p35"/>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619" name="Google Shape;619;p35"/>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620" name="Google Shape;620;p35"/>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621" name="Google Shape;621;p35"/>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622" name="Google Shape;622;p35"/>
          <p:cNvSpPr/>
          <p:nvPr/>
        </p:nvSpPr>
        <p:spPr>
          <a:xfrm>
            <a:off x="8185200" y="54195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5"/>
          <p:cNvSpPr/>
          <p:nvPr/>
        </p:nvSpPr>
        <p:spPr>
          <a:xfrm rot="-2700000">
            <a:off x="8307317" y="56834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5"/>
          <p:cNvSpPr txBox="1"/>
          <p:nvPr/>
        </p:nvSpPr>
        <p:spPr>
          <a:xfrm>
            <a:off x="8248600" y="688200"/>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DR1.2</a:t>
            </a:r>
            <a:endParaRPr sz="1900">
              <a:latin typeface="Impact"/>
              <a:ea typeface="Impact"/>
              <a:cs typeface="Impact"/>
              <a:sym typeface="Impact"/>
            </a:endParaRPr>
          </a:p>
        </p:txBody>
      </p:sp>
      <p:sp>
        <p:nvSpPr>
          <p:cNvPr id="625" name="Google Shape;625;p35"/>
          <p:cNvSpPr txBox="1"/>
          <p:nvPr/>
        </p:nvSpPr>
        <p:spPr>
          <a:xfrm>
            <a:off x="8272500" y="1114400"/>
            <a:ext cx="9690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Current control</a:t>
            </a:r>
            <a:endParaRPr sz="1000" b="1">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36"/>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DAC Selection</a:t>
            </a:r>
            <a:endParaRPr/>
          </a:p>
        </p:txBody>
      </p:sp>
      <p:pic>
        <p:nvPicPr>
          <p:cNvPr id="631" name="Google Shape;631;p36"/>
          <p:cNvPicPr preferRelativeResize="0"/>
          <p:nvPr/>
        </p:nvPicPr>
        <p:blipFill rotWithShape="1">
          <a:blip r:embed="rId3">
            <a:alphaModFix/>
          </a:blip>
          <a:srcRect l="4039"/>
          <a:stretch/>
        </p:blipFill>
        <p:spPr>
          <a:xfrm>
            <a:off x="5708875" y="670425"/>
            <a:ext cx="3453250" cy="3598550"/>
          </a:xfrm>
          <a:prstGeom prst="rect">
            <a:avLst/>
          </a:prstGeom>
          <a:noFill/>
          <a:ln>
            <a:noFill/>
          </a:ln>
        </p:spPr>
      </p:pic>
      <p:sp>
        <p:nvSpPr>
          <p:cNvPr id="632" name="Google Shape;632;p36"/>
          <p:cNvSpPr txBox="1"/>
          <p:nvPr/>
        </p:nvSpPr>
        <p:spPr>
          <a:xfrm>
            <a:off x="309825" y="511500"/>
            <a:ext cx="2934900" cy="36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LTC2662</a:t>
            </a:r>
            <a:endParaRPr b="1">
              <a:latin typeface="Proxima Nova"/>
              <a:ea typeface="Proxima Nova"/>
              <a:cs typeface="Proxima Nova"/>
              <a:sym typeface="Proxima Nova"/>
            </a:endParaRPr>
          </a:p>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Fault detect register and mux pins to read actual currents once integrated</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Double-buffered inputs gives 180pA-s of mid-scale glitch</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CLR pin resets output on microcontroller POR</a:t>
            </a:r>
            <a:endParaRPr>
              <a:latin typeface="Proxima Nova"/>
              <a:ea typeface="Proxima Nova"/>
              <a:cs typeface="Proxima Nova"/>
              <a:sym typeface="Proxima Nova"/>
            </a:endParaRPr>
          </a:p>
        </p:txBody>
      </p:sp>
      <p:pic>
        <p:nvPicPr>
          <p:cNvPr id="633" name="Google Shape;633;p36"/>
          <p:cNvPicPr preferRelativeResize="0"/>
          <p:nvPr/>
        </p:nvPicPr>
        <p:blipFill>
          <a:blip r:embed="rId4">
            <a:alphaModFix/>
          </a:blip>
          <a:stretch>
            <a:fillRect/>
          </a:stretch>
        </p:blipFill>
        <p:spPr>
          <a:xfrm>
            <a:off x="3330625" y="670425"/>
            <a:ext cx="2292345" cy="3598550"/>
          </a:xfrm>
          <a:prstGeom prst="rect">
            <a:avLst/>
          </a:prstGeom>
          <a:noFill/>
          <a:ln>
            <a:noFill/>
          </a:ln>
        </p:spPr>
      </p:pic>
      <p:grpSp>
        <p:nvGrpSpPr>
          <p:cNvPr id="634" name="Google Shape;634;p36"/>
          <p:cNvGrpSpPr/>
          <p:nvPr/>
        </p:nvGrpSpPr>
        <p:grpSpPr>
          <a:xfrm>
            <a:off x="29950" y="4629553"/>
            <a:ext cx="9084100" cy="447253"/>
            <a:chOff x="29950" y="4629553"/>
            <a:chExt cx="9084100" cy="447253"/>
          </a:xfrm>
        </p:grpSpPr>
        <p:sp>
          <p:nvSpPr>
            <p:cNvPr id="635" name="Google Shape;635;p36"/>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6"/>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6"/>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6"/>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641" name="Google Shape;641;p36"/>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642" name="Google Shape;642;p36"/>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643" name="Google Shape;643;p36"/>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644" name="Google Shape;644;p36"/>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645" name="Google Shape;645;p3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646" name="Google Shape;646;p36"/>
          <p:cNvSpPr/>
          <p:nvPr/>
        </p:nvSpPr>
        <p:spPr>
          <a:xfrm>
            <a:off x="8185200" y="54195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rot="-2700000">
            <a:off x="8307317" y="56834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txBox="1"/>
          <p:nvPr/>
        </p:nvSpPr>
        <p:spPr>
          <a:xfrm>
            <a:off x="8248600" y="688200"/>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DR2.3</a:t>
            </a:r>
            <a:endParaRPr sz="1900">
              <a:latin typeface="Impact"/>
              <a:ea typeface="Impact"/>
              <a:cs typeface="Impact"/>
              <a:sym typeface="Impact"/>
            </a:endParaRPr>
          </a:p>
        </p:txBody>
      </p:sp>
      <p:sp>
        <p:nvSpPr>
          <p:cNvPr id="649" name="Google Shape;649;p36"/>
          <p:cNvSpPr txBox="1"/>
          <p:nvPr/>
        </p:nvSpPr>
        <p:spPr>
          <a:xfrm>
            <a:off x="8272500" y="1114400"/>
            <a:ext cx="9690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Current Limiting</a:t>
            </a:r>
            <a:endParaRPr sz="1000" b="1">
              <a:latin typeface="Lato"/>
              <a:ea typeface="Lato"/>
              <a:cs typeface="Lato"/>
              <a:sym typeface="Lato"/>
            </a:endParaRPr>
          </a:p>
        </p:txBody>
      </p:sp>
      <p:cxnSp>
        <p:nvCxnSpPr>
          <p:cNvPr id="650" name="Google Shape;650;p36"/>
          <p:cNvCxnSpPr/>
          <p:nvPr/>
        </p:nvCxnSpPr>
        <p:spPr>
          <a:xfrm>
            <a:off x="863138" y="2518543"/>
            <a:ext cx="319200" cy="3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37"/>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Microcontroller Selection</a:t>
            </a:r>
            <a:endParaRPr/>
          </a:p>
        </p:txBody>
      </p:sp>
      <p:sp>
        <p:nvSpPr>
          <p:cNvPr id="656" name="Google Shape;656;p37"/>
          <p:cNvSpPr txBox="1"/>
          <p:nvPr/>
        </p:nvSpPr>
        <p:spPr>
          <a:xfrm>
            <a:off x="309825" y="670425"/>
            <a:ext cx="2934900" cy="35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PIC Explorer 16 with PIC24FJ1024GB610 PIM</a:t>
            </a:r>
            <a:endParaRPr b="1">
              <a:latin typeface="Proxima Nova"/>
              <a:ea typeface="Proxima Nova"/>
              <a:cs typeface="Proxima Nova"/>
              <a:sym typeface="Proxima Nova"/>
            </a:endParaRPr>
          </a:p>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16-bit, 8MHz microcontroller - 12𝜇s to update the DAC currents</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Two team members familiar with PIC programming</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UART and SPI modules</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pic>
        <p:nvPicPr>
          <p:cNvPr id="657" name="Google Shape;657;p37"/>
          <p:cNvPicPr preferRelativeResize="0"/>
          <p:nvPr/>
        </p:nvPicPr>
        <p:blipFill>
          <a:blip r:embed="rId3">
            <a:alphaModFix/>
          </a:blip>
          <a:stretch>
            <a:fillRect/>
          </a:stretch>
        </p:blipFill>
        <p:spPr>
          <a:xfrm>
            <a:off x="2999125" y="585301"/>
            <a:ext cx="6235998" cy="4158776"/>
          </a:xfrm>
          <a:prstGeom prst="rect">
            <a:avLst/>
          </a:prstGeom>
          <a:noFill/>
          <a:ln>
            <a:noFill/>
          </a:ln>
        </p:spPr>
      </p:pic>
      <p:grpSp>
        <p:nvGrpSpPr>
          <p:cNvPr id="658" name="Google Shape;658;p37"/>
          <p:cNvGrpSpPr/>
          <p:nvPr/>
        </p:nvGrpSpPr>
        <p:grpSpPr>
          <a:xfrm>
            <a:off x="29950" y="4629553"/>
            <a:ext cx="9084100" cy="447253"/>
            <a:chOff x="29950" y="4629553"/>
            <a:chExt cx="9084100" cy="447253"/>
          </a:xfrm>
        </p:grpSpPr>
        <p:sp>
          <p:nvSpPr>
            <p:cNvPr id="659" name="Google Shape;659;p37"/>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7"/>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665" name="Google Shape;665;p37"/>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666" name="Google Shape;666;p37"/>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667" name="Google Shape;667;p37"/>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668" name="Google Shape;668;p37"/>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669" name="Google Shape;669;p37"/>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38"/>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Electrode Selection</a:t>
            </a:r>
            <a:endParaRPr/>
          </a:p>
        </p:txBody>
      </p:sp>
      <p:sp>
        <p:nvSpPr>
          <p:cNvPr id="675" name="Google Shape;675;p38"/>
          <p:cNvSpPr txBox="1"/>
          <p:nvPr/>
        </p:nvSpPr>
        <p:spPr>
          <a:xfrm>
            <a:off x="309825" y="670425"/>
            <a:ext cx="3610800" cy="31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Syrtenty 1” TENS Electrode</a:t>
            </a:r>
            <a:endParaRPr b="1">
              <a:latin typeface="Proxima Nova"/>
              <a:ea typeface="Proxima Nova"/>
              <a:cs typeface="Proxima Nova"/>
              <a:sym typeface="Proxima Nova"/>
            </a:endParaRPr>
          </a:p>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Designed for electrical stimulation across skin-electrode interface</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Self-adhesive electrodes can be arranged in any configuration</a:t>
            </a: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Measured resistance ~2.5kΩ</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Need 10V to drive 4mA. 12V should drive &gt;99% of resistances (t-distribution)</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pic>
        <p:nvPicPr>
          <p:cNvPr id="676" name="Google Shape;676;p38"/>
          <p:cNvPicPr preferRelativeResize="0"/>
          <p:nvPr/>
        </p:nvPicPr>
        <p:blipFill>
          <a:blip r:embed="rId3">
            <a:alphaModFix/>
          </a:blip>
          <a:stretch>
            <a:fillRect/>
          </a:stretch>
        </p:blipFill>
        <p:spPr>
          <a:xfrm>
            <a:off x="4917988" y="635902"/>
            <a:ext cx="3020685" cy="3791636"/>
          </a:xfrm>
          <a:prstGeom prst="rect">
            <a:avLst/>
          </a:prstGeom>
          <a:noFill/>
          <a:ln>
            <a:noFill/>
          </a:ln>
        </p:spPr>
      </p:pic>
      <p:grpSp>
        <p:nvGrpSpPr>
          <p:cNvPr id="677" name="Google Shape;677;p38"/>
          <p:cNvGrpSpPr/>
          <p:nvPr/>
        </p:nvGrpSpPr>
        <p:grpSpPr>
          <a:xfrm>
            <a:off x="29950" y="4629553"/>
            <a:ext cx="9084100" cy="447253"/>
            <a:chOff x="29950" y="4629553"/>
            <a:chExt cx="9084100" cy="447253"/>
          </a:xfrm>
        </p:grpSpPr>
        <p:sp>
          <p:nvSpPr>
            <p:cNvPr id="678" name="Google Shape;678;p38"/>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8"/>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8"/>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8"/>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8"/>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8"/>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684" name="Google Shape;684;p38"/>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685" name="Google Shape;685;p38"/>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686" name="Google Shape;686;p38"/>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687" name="Google Shape;687;p38"/>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688" name="Google Shape;688;p38"/>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689" name="Google Shape;689;p38"/>
          <p:cNvSpPr/>
          <p:nvPr/>
        </p:nvSpPr>
        <p:spPr>
          <a:xfrm>
            <a:off x="8109129" y="58715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8"/>
          <p:cNvSpPr/>
          <p:nvPr/>
        </p:nvSpPr>
        <p:spPr>
          <a:xfrm rot="-2700000">
            <a:off x="8231246" y="61354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txBox="1"/>
          <p:nvPr/>
        </p:nvSpPr>
        <p:spPr>
          <a:xfrm>
            <a:off x="8172529" y="733400"/>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DR1.2</a:t>
            </a:r>
            <a:endParaRPr sz="1900">
              <a:latin typeface="Impact"/>
              <a:ea typeface="Impact"/>
              <a:cs typeface="Impact"/>
              <a:sym typeface="Impact"/>
            </a:endParaRPr>
          </a:p>
        </p:txBody>
      </p:sp>
      <p:sp>
        <p:nvSpPr>
          <p:cNvPr id="692" name="Google Shape;692;p38"/>
          <p:cNvSpPr txBox="1"/>
          <p:nvPr/>
        </p:nvSpPr>
        <p:spPr>
          <a:xfrm>
            <a:off x="8022729" y="1154025"/>
            <a:ext cx="1084200" cy="2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Lato"/>
                <a:ea typeface="Lato"/>
                <a:cs typeface="Lato"/>
                <a:sym typeface="Lato"/>
              </a:rPr>
              <a:t>Cueing through mastoids</a:t>
            </a:r>
            <a:endParaRPr sz="1000" b="1">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graphicFrame>
        <p:nvGraphicFramePr>
          <p:cNvPr id="697" name="Google Shape;697;p39"/>
          <p:cNvGraphicFramePr/>
          <p:nvPr/>
        </p:nvGraphicFramePr>
        <p:xfrm>
          <a:off x="713600" y="1297425"/>
          <a:ext cx="7716775" cy="2510470"/>
        </p:xfrm>
        <a:graphic>
          <a:graphicData uri="http://schemas.openxmlformats.org/drawingml/2006/table">
            <a:tbl>
              <a:tblPr>
                <a:noFill/>
                <a:tableStyleId>{E5D97320-429A-4E4F-A19D-930F16038E4D}</a:tableStyleId>
              </a:tblPr>
              <a:tblGrid>
                <a:gridCol w="1368675">
                  <a:extLst>
                    <a:ext uri="{9D8B030D-6E8A-4147-A177-3AD203B41FA5}">
                      <a16:colId xmlns:a16="http://schemas.microsoft.com/office/drawing/2014/main" val="20000"/>
                    </a:ext>
                  </a:extLst>
                </a:gridCol>
                <a:gridCol w="5402700">
                  <a:extLst>
                    <a:ext uri="{9D8B030D-6E8A-4147-A177-3AD203B41FA5}">
                      <a16:colId xmlns:a16="http://schemas.microsoft.com/office/drawing/2014/main" val="20001"/>
                    </a:ext>
                  </a:extLst>
                </a:gridCol>
                <a:gridCol w="945400">
                  <a:extLst>
                    <a:ext uri="{9D8B030D-6E8A-4147-A177-3AD203B41FA5}">
                      <a16:colId xmlns:a16="http://schemas.microsoft.com/office/drawing/2014/main" val="20002"/>
                    </a:ext>
                  </a:extLst>
                </a:gridCol>
              </a:tblGrid>
              <a:tr h="469800">
                <a:tc>
                  <a:txBody>
                    <a:bodyPr/>
                    <a:lstStyle/>
                    <a:p>
                      <a:pPr marL="0" lvl="0" indent="0" algn="l" rtl="0">
                        <a:lnSpc>
                          <a:spcPct val="100000"/>
                        </a:lnSpc>
                        <a:spcBef>
                          <a:spcPts val="0"/>
                        </a:spcBef>
                        <a:spcAft>
                          <a:spcPts val="0"/>
                        </a:spcAft>
                        <a:buNone/>
                      </a:pPr>
                      <a:r>
                        <a:rPr lang="en" sz="1200" b="1">
                          <a:solidFill>
                            <a:srgbClr val="434343"/>
                          </a:solidFill>
                          <a:latin typeface="Proxima Nova"/>
                          <a:ea typeface="Proxima Nova"/>
                          <a:cs typeface="Proxima Nova"/>
                          <a:sym typeface="Proxima Nova"/>
                        </a:rPr>
                        <a:t>Requirement</a:t>
                      </a:r>
                      <a:endParaRPr sz="1200" b="1">
                        <a:solidFill>
                          <a:srgbClr val="434343"/>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200" b="1">
                          <a:solidFill>
                            <a:srgbClr val="434343"/>
                          </a:solidFill>
                          <a:latin typeface="Proxima Nova"/>
                          <a:ea typeface="Proxima Nova"/>
                          <a:cs typeface="Proxima Nova"/>
                          <a:sym typeface="Proxima Nova"/>
                        </a:rPr>
                        <a:t>Designation</a:t>
                      </a:r>
                      <a:endParaRPr sz="1200" b="1">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b="1">
                          <a:solidFill>
                            <a:srgbClr val="434343"/>
                          </a:solidFill>
                          <a:latin typeface="Proxima Nova"/>
                          <a:ea typeface="Proxima Nova"/>
                          <a:cs typeface="Proxima Nova"/>
                          <a:sym typeface="Proxima Nova"/>
                        </a:rPr>
                        <a:t>Description</a:t>
                      </a:r>
                      <a:endParaRPr sz="1200" b="1">
                        <a:solidFill>
                          <a:srgbClr val="434343"/>
                        </a:solidFill>
                        <a:latin typeface="Proxima Nova"/>
                        <a:ea typeface="Proxima Nova"/>
                        <a:cs typeface="Proxima Nova"/>
                        <a:sym typeface="Proxima Nova"/>
                      </a:endParaRPr>
                    </a:p>
                  </a:txBody>
                  <a:tcPr marL="91425" marR="91425" marT="91425" marB="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rgbClr val="434343"/>
                          </a:solidFill>
                          <a:latin typeface="Proxima Nova"/>
                          <a:ea typeface="Proxima Nova"/>
                          <a:cs typeface="Proxima Nova"/>
                          <a:sym typeface="Proxima Nova"/>
                        </a:rPr>
                        <a:t>Satisfied?</a:t>
                      </a:r>
                      <a:endParaRPr sz="1300" b="1">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497175">
                <a:tc>
                  <a:txBody>
                    <a:bodyPr/>
                    <a:lstStyle/>
                    <a:p>
                      <a:pPr marL="0" lvl="0" indent="0" algn="l" rtl="0">
                        <a:lnSpc>
                          <a:spcPct val="100000"/>
                        </a:lnSpc>
                        <a:spcBef>
                          <a:spcPts val="0"/>
                        </a:spcBef>
                        <a:spcAft>
                          <a:spcPts val="0"/>
                        </a:spcAft>
                        <a:buNone/>
                      </a:pPr>
                      <a:r>
                        <a:rPr lang="en" sz="1200">
                          <a:solidFill>
                            <a:srgbClr val="434343"/>
                          </a:solidFill>
                          <a:latin typeface="Proxima Nova"/>
                          <a:ea typeface="Proxima Nova"/>
                          <a:cs typeface="Proxima Nova"/>
                          <a:sym typeface="Proxima Nova"/>
                        </a:rPr>
                        <a:t>DR 1.2</a:t>
                      </a:r>
                      <a:endParaRPr sz="1200">
                        <a:solidFill>
                          <a:srgbClr val="434343"/>
                        </a:solidFill>
                        <a:latin typeface="Proxima Nova"/>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200">
                          <a:solidFill>
                            <a:srgbClr val="434343"/>
                          </a:solidFill>
                          <a:latin typeface="Proxima Nova"/>
                          <a:ea typeface="Proxima Nova"/>
                          <a:cs typeface="Proxima Nova"/>
                          <a:sym typeface="Proxima Nova"/>
                        </a:rPr>
                        <a:t>The GVS shall provide vestibular cueing in the form of electrical currents from -4mA to 4mA through electrodes placed on the mastoids.</a:t>
                      </a:r>
                      <a:endParaRPr sz="1200">
                        <a:solidFill>
                          <a:srgbClr val="434343"/>
                        </a:solidFill>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300">
                        <a:solidFill>
                          <a:srgbClr val="434343"/>
                        </a:solidFill>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645000">
                <a:tc>
                  <a:txBody>
                    <a:bodyPr/>
                    <a:lstStyle/>
                    <a:p>
                      <a:pPr marL="0" lvl="0" indent="0" algn="l" rtl="0">
                        <a:spcBef>
                          <a:spcPts val="0"/>
                        </a:spcBef>
                        <a:spcAft>
                          <a:spcPts val="0"/>
                        </a:spcAft>
                        <a:buNone/>
                      </a:pPr>
                      <a:r>
                        <a:rPr lang="en" sz="1200">
                          <a:solidFill>
                            <a:srgbClr val="434343"/>
                          </a:solidFill>
                          <a:latin typeface="Proxima Nova"/>
                          <a:ea typeface="Proxima Nova"/>
                          <a:cs typeface="Proxima Nova"/>
                          <a:sym typeface="Proxima Nova"/>
                        </a:rPr>
                        <a:t>DR 2.3</a:t>
                      </a:r>
                      <a:endParaRPr sz="1200">
                        <a:solidFill>
                          <a:srgbClr val="434343"/>
                        </a:solidFill>
                        <a:latin typeface="Proxima Nova"/>
                        <a:ea typeface="Proxima Nova"/>
                        <a:cs typeface="Proxima Nova"/>
                        <a:sym typeface="Proxima Nova"/>
                      </a:endParaRPr>
                    </a:p>
                    <a:p>
                      <a:pPr marL="0" lvl="0" indent="0" algn="l" rtl="0">
                        <a:lnSpc>
                          <a:spcPct val="100000"/>
                        </a:lnSpc>
                        <a:spcBef>
                          <a:spcPts val="0"/>
                        </a:spcBef>
                        <a:spcAft>
                          <a:spcPts val="0"/>
                        </a:spcAft>
                        <a:buNone/>
                      </a:pPr>
                      <a:endParaRPr sz="1200">
                        <a:solidFill>
                          <a:srgbClr val="434343"/>
                        </a:solidFill>
                        <a:latin typeface="Proxima Nova"/>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1600"/>
                        </a:spcAft>
                        <a:buNone/>
                      </a:pPr>
                      <a:r>
                        <a:rPr lang="en" sz="1200">
                          <a:solidFill>
                            <a:srgbClr val="434343"/>
                          </a:solidFill>
                          <a:latin typeface="Proxima Nova"/>
                          <a:ea typeface="Proxima Nova"/>
                          <a:cs typeface="Proxima Nova"/>
                          <a:sym typeface="Proxima Nova"/>
                        </a:rPr>
                        <a:t>The GVS current output shall not exceed 4mA.</a:t>
                      </a:r>
                      <a:endParaRPr sz="1200">
                        <a:solidFill>
                          <a:srgbClr val="434343"/>
                        </a:solidFill>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300">
                        <a:solidFill>
                          <a:srgbClr val="434343"/>
                        </a:solidFill>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2"/>
                  </a:ext>
                </a:extLst>
              </a:tr>
              <a:tr h="768250">
                <a:tc>
                  <a:txBody>
                    <a:bodyPr/>
                    <a:lstStyle/>
                    <a:p>
                      <a:pPr marL="0" lvl="0" indent="0" algn="l" rtl="0">
                        <a:spcBef>
                          <a:spcPts val="0"/>
                        </a:spcBef>
                        <a:spcAft>
                          <a:spcPts val="0"/>
                        </a:spcAft>
                        <a:buNone/>
                      </a:pPr>
                      <a:r>
                        <a:rPr lang="en" sz="1200">
                          <a:solidFill>
                            <a:srgbClr val="434343"/>
                          </a:solidFill>
                          <a:latin typeface="Proxima Nova"/>
                          <a:ea typeface="Proxima Nova"/>
                          <a:cs typeface="Proxima Nova"/>
                          <a:sym typeface="Proxima Nova"/>
                        </a:rPr>
                        <a:t>DR 4.4 </a:t>
                      </a:r>
                      <a:endParaRPr sz="1700">
                        <a:solidFill>
                          <a:srgbClr val="434343"/>
                        </a:solidFill>
                        <a:latin typeface="Proxima Nova"/>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200">
                          <a:solidFill>
                            <a:srgbClr val="434343"/>
                          </a:solidFill>
                          <a:latin typeface="Proxima Nova"/>
                          <a:ea typeface="Proxima Nova"/>
                          <a:cs typeface="Proxima Nova"/>
                          <a:sym typeface="Proxima Nova"/>
                        </a:rPr>
                        <a:t>The GVS system shall be able to operate repeatedly without losing functionality.</a:t>
                      </a:r>
                      <a:endParaRPr sz="1200">
                        <a:solidFill>
                          <a:srgbClr val="434343"/>
                        </a:solidFill>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300">
                        <a:solidFill>
                          <a:srgbClr val="434343"/>
                        </a:solidFill>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bl>
          </a:graphicData>
        </a:graphic>
      </p:graphicFrame>
      <p:sp>
        <p:nvSpPr>
          <p:cNvPr id="698" name="Google Shape;698;p39"/>
          <p:cNvSpPr txBox="1">
            <a:spLocks noGrp="1"/>
          </p:cNvSpPr>
          <p:nvPr>
            <p:ph type="title"/>
          </p:nvPr>
        </p:nvSpPr>
        <p:spPr>
          <a:xfrm>
            <a:off x="254275" y="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Design Requirements</a:t>
            </a:r>
            <a:endParaRPr/>
          </a:p>
          <a:p>
            <a:pPr marL="0" lvl="0" indent="0" algn="l" rtl="0">
              <a:spcBef>
                <a:spcPts val="0"/>
              </a:spcBef>
              <a:spcAft>
                <a:spcPts val="0"/>
              </a:spcAft>
              <a:buNone/>
            </a:pPr>
            <a:endParaRPr/>
          </a:p>
        </p:txBody>
      </p:sp>
      <p:grpSp>
        <p:nvGrpSpPr>
          <p:cNvPr id="699" name="Google Shape;699;p39"/>
          <p:cNvGrpSpPr/>
          <p:nvPr/>
        </p:nvGrpSpPr>
        <p:grpSpPr>
          <a:xfrm>
            <a:off x="29950" y="4629553"/>
            <a:ext cx="9084100" cy="447253"/>
            <a:chOff x="29950" y="4629553"/>
            <a:chExt cx="9084100" cy="447253"/>
          </a:xfrm>
        </p:grpSpPr>
        <p:sp>
          <p:nvSpPr>
            <p:cNvPr id="700" name="Google Shape;700;p39"/>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706" name="Google Shape;706;p39"/>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707" name="Google Shape;707;p39"/>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708" name="Google Shape;708;p39"/>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709" name="Google Shape;709;p39"/>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710" name="Google Shape;710;p39"/>
          <p:cNvSpPr txBox="1">
            <a:spLocks noGrp="1"/>
          </p:cNvSpPr>
          <p:nvPr>
            <p:ph type="sldNum" idx="12"/>
          </p:nvPr>
        </p:nvSpPr>
        <p:spPr>
          <a:xfrm>
            <a:off x="8554637" y="107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711" name="Google Shape;711;p39"/>
          <p:cNvPicPr preferRelativeResize="0"/>
          <p:nvPr/>
        </p:nvPicPr>
        <p:blipFill>
          <a:blip r:embed="rId3">
            <a:alphaModFix/>
          </a:blip>
          <a:stretch>
            <a:fillRect/>
          </a:stretch>
        </p:blipFill>
        <p:spPr>
          <a:xfrm>
            <a:off x="7695900" y="2319636"/>
            <a:ext cx="723000" cy="669964"/>
          </a:xfrm>
          <a:prstGeom prst="rect">
            <a:avLst/>
          </a:prstGeom>
          <a:noFill/>
          <a:ln>
            <a:noFill/>
          </a:ln>
        </p:spPr>
      </p:pic>
      <p:pic>
        <p:nvPicPr>
          <p:cNvPr id="712" name="Google Shape;712;p39"/>
          <p:cNvPicPr preferRelativeResize="0"/>
          <p:nvPr/>
        </p:nvPicPr>
        <p:blipFill>
          <a:blip r:embed="rId3">
            <a:alphaModFix/>
          </a:blip>
          <a:stretch>
            <a:fillRect/>
          </a:stretch>
        </p:blipFill>
        <p:spPr>
          <a:xfrm>
            <a:off x="7695900" y="1688604"/>
            <a:ext cx="723000" cy="669964"/>
          </a:xfrm>
          <a:prstGeom prst="rect">
            <a:avLst/>
          </a:prstGeom>
          <a:noFill/>
          <a:ln>
            <a:noFill/>
          </a:ln>
        </p:spPr>
      </p:pic>
      <p:pic>
        <p:nvPicPr>
          <p:cNvPr id="713" name="Google Shape;713;p39"/>
          <p:cNvPicPr preferRelativeResize="0"/>
          <p:nvPr/>
        </p:nvPicPr>
        <p:blipFill>
          <a:blip r:embed="rId3">
            <a:alphaModFix/>
          </a:blip>
          <a:stretch>
            <a:fillRect/>
          </a:stretch>
        </p:blipFill>
        <p:spPr>
          <a:xfrm>
            <a:off x="7695900" y="3081636"/>
            <a:ext cx="723000" cy="66996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40"/>
          <p:cNvSpPr txBox="1">
            <a:spLocks noGrp="1"/>
          </p:cNvSpPr>
          <p:nvPr>
            <p:ph type="title"/>
          </p:nvPr>
        </p:nvSpPr>
        <p:spPr>
          <a:xfrm>
            <a:off x="553025" y="19575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Project Element: Tactile Cueing System &amp; Actuators</a:t>
            </a:r>
            <a:endParaRPr/>
          </a:p>
        </p:txBody>
      </p:sp>
      <p:grpSp>
        <p:nvGrpSpPr>
          <p:cNvPr id="719" name="Google Shape;719;p40"/>
          <p:cNvGrpSpPr/>
          <p:nvPr/>
        </p:nvGrpSpPr>
        <p:grpSpPr>
          <a:xfrm>
            <a:off x="29950" y="4629553"/>
            <a:ext cx="9084100" cy="447253"/>
            <a:chOff x="29950" y="4629553"/>
            <a:chExt cx="9084100" cy="447253"/>
          </a:xfrm>
        </p:grpSpPr>
        <p:sp>
          <p:nvSpPr>
            <p:cNvPr id="720" name="Google Shape;720;p40"/>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726" name="Google Shape;726;p40"/>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727" name="Google Shape;727;p40"/>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728" name="Google Shape;728;p40"/>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729" name="Google Shape;729;p40"/>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730" name="Google Shape;730;p4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aphicFrame>
        <p:nvGraphicFramePr>
          <p:cNvPr id="735" name="Google Shape;735;p41"/>
          <p:cNvGraphicFramePr/>
          <p:nvPr/>
        </p:nvGraphicFramePr>
        <p:xfrm>
          <a:off x="713600" y="891675"/>
          <a:ext cx="7901575" cy="1655355"/>
        </p:xfrm>
        <a:graphic>
          <a:graphicData uri="http://schemas.openxmlformats.org/drawingml/2006/table">
            <a:tbl>
              <a:tblPr>
                <a:noFill/>
                <a:tableStyleId>{E5D97320-429A-4E4F-A19D-930F16038E4D}</a:tableStyleId>
              </a:tblPr>
              <a:tblGrid>
                <a:gridCol w="1368675">
                  <a:extLst>
                    <a:ext uri="{9D8B030D-6E8A-4147-A177-3AD203B41FA5}">
                      <a16:colId xmlns:a16="http://schemas.microsoft.com/office/drawing/2014/main" val="20000"/>
                    </a:ext>
                  </a:extLst>
                </a:gridCol>
                <a:gridCol w="5402700">
                  <a:extLst>
                    <a:ext uri="{9D8B030D-6E8A-4147-A177-3AD203B41FA5}">
                      <a16:colId xmlns:a16="http://schemas.microsoft.com/office/drawing/2014/main" val="20001"/>
                    </a:ext>
                  </a:extLst>
                </a:gridCol>
                <a:gridCol w="1130200">
                  <a:extLst>
                    <a:ext uri="{9D8B030D-6E8A-4147-A177-3AD203B41FA5}">
                      <a16:colId xmlns:a16="http://schemas.microsoft.com/office/drawing/2014/main" val="20002"/>
                    </a:ext>
                  </a:extLst>
                </a:gridCol>
              </a:tblGrid>
              <a:tr h="469800">
                <a:tc>
                  <a:txBody>
                    <a:bodyPr/>
                    <a:lstStyle/>
                    <a:p>
                      <a:pPr marL="0" lvl="0" indent="0" algn="l" rtl="0">
                        <a:lnSpc>
                          <a:spcPct val="100000"/>
                        </a:lnSpc>
                        <a:spcBef>
                          <a:spcPts val="0"/>
                        </a:spcBef>
                        <a:spcAft>
                          <a:spcPts val="0"/>
                        </a:spcAft>
                        <a:buNone/>
                      </a:pPr>
                      <a:r>
                        <a:rPr lang="en" b="1">
                          <a:solidFill>
                            <a:srgbClr val="434343"/>
                          </a:solidFill>
                          <a:latin typeface="Proxima Nova"/>
                          <a:ea typeface="Proxima Nova"/>
                          <a:cs typeface="Proxima Nova"/>
                          <a:sym typeface="Proxima Nova"/>
                        </a:rPr>
                        <a:t>Requirement</a:t>
                      </a:r>
                      <a:endParaRPr b="1">
                        <a:solidFill>
                          <a:srgbClr val="434343"/>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b="1">
                          <a:solidFill>
                            <a:srgbClr val="434343"/>
                          </a:solidFill>
                          <a:latin typeface="Proxima Nova"/>
                          <a:ea typeface="Proxima Nova"/>
                          <a:cs typeface="Proxima Nova"/>
                          <a:sym typeface="Proxima Nova"/>
                        </a:rPr>
                        <a:t>Designation</a:t>
                      </a:r>
                      <a:endParaRPr b="1">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b="1">
                          <a:solidFill>
                            <a:srgbClr val="434343"/>
                          </a:solidFill>
                          <a:latin typeface="Proxima Nova"/>
                          <a:ea typeface="Proxima Nova"/>
                          <a:cs typeface="Proxima Nova"/>
                          <a:sym typeface="Proxima Nova"/>
                        </a:rPr>
                        <a:t>Description</a:t>
                      </a:r>
                      <a:endParaRPr b="1">
                        <a:solidFill>
                          <a:srgbClr val="434343"/>
                        </a:solidFill>
                        <a:latin typeface="Proxima Nova"/>
                        <a:ea typeface="Proxima Nova"/>
                        <a:cs typeface="Proxima Nova"/>
                        <a:sym typeface="Proxima Nova"/>
                      </a:endParaRPr>
                    </a:p>
                  </a:txBody>
                  <a:tcPr marL="91425" marR="91425" marT="91425" marB="0"/>
                </a:tc>
                <a:tc>
                  <a:txBody>
                    <a:bodyPr/>
                    <a:lstStyle/>
                    <a:p>
                      <a:pPr marL="0" lvl="0" indent="0" algn="l" rtl="0">
                        <a:spcBef>
                          <a:spcPts val="0"/>
                        </a:spcBef>
                        <a:spcAft>
                          <a:spcPts val="0"/>
                        </a:spcAft>
                        <a:buNone/>
                      </a:pPr>
                      <a:r>
                        <a:rPr lang="en" sz="1500" b="1">
                          <a:solidFill>
                            <a:srgbClr val="434343"/>
                          </a:solidFill>
                          <a:latin typeface="Proxima Nova"/>
                          <a:ea typeface="Proxima Nova"/>
                          <a:cs typeface="Proxima Nova"/>
                          <a:sym typeface="Proxima Nova"/>
                        </a:rPr>
                        <a:t>Satisfied?</a:t>
                      </a:r>
                      <a:endParaRPr sz="1500" b="1">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497175">
                <a:tc>
                  <a:txBody>
                    <a:bodyPr/>
                    <a:lstStyle/>
                    <a:p>
                      <a:pPr marL="0" lvl="0" indent="0" algn="l" rtl="0">
                        <a:lnSpc>
                          <a:spcPct val="100000"/>
                        </a:lnSpc>
                        <a:spcBef>
                          <a:spcPts val="0"/>
                        </a:spcBef>
                        <a:spcAft>
                          <a:spcPts val="0"/>
                        </a:spcAft>
                        <a:buNone/>
                      </a:pPr>
                      <a:r>
                        <a:rPr lang="en" sz="1200">
                          <a:solidFill>
                            <a:srgbClr val="434343"/>
                          </a:solidFill>
                          <a:latin typeface="Proxima Nova"/>
                          <a:ea typeface="Proxima Nova"/>
                          <a:cs typeface="Proxima Nova"/>
                          <a:sym typeface="Proxima Nova"/>
                        </a:rPr>
                        <a:t>DR2.1</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1600"/>
                        </a:spcAft>
                        <a:buNone/>
                      </a:pPr>
                      <a:r>
                        <a:rPr lang="en" sz="1200">
                          <a:solidFill>
                            <a:srgbClr val="434343"/>
                          </a:solidFill>
                          <a:latin typeface="Proxima Nova"/>
                          <a:ea typeface="Proxima Nova"/>
                          <a:cs typeface="Proxima Nova"/>
                          <a:sym typeface="Proxima Nova"/>
                        </a:rPr>
                        <a:t>The TCS shall provide no more than 3.63 psi on the test subject</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endParaRPr sz="1300" b="1">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0">
                <a:tc>
                  <a:txBody>
                    <a:bodyPr/>
                    <a:lstStyle/>
                    <a:p>
                      <a:pPr marL="0" lvl="0" indent="0" algn="l" rtl="0">
                        <a:lnSpc>
                          <a:spcPct val="100000"/>
                        </a:lnSpc>
                        <a:spcBef>
                          <a:spcPts val="0"/>
                        </a:spcBef>
                        <a:spcAft>
                          <a:spcPts val="0"/>
                        </a:spcAft>
                        <a:buNone/>
                      </a:pPr>
                      <a:r>
                        <a:rPr lang="en" sz="1200">
                          <a:solidFill>
                            <a:srgbClr val="434343"/>
                          </a:solidFill>
                          <a:latin typeface="Proxima Nova"/>
                          <a:ea typeface="Proxima Nova"/>
                          <a:cs typeface="Proxima Nova"/>
                          <a:sym typeface="Proxima Nova"/>
                        </a:rPr>
                        <a:t>DR4.2</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200">
                          <a:solidFill>
                            <a:srgbClr val="434343"/>
                          </a:solidFill>
                          <a:latin typeface="Proxima Nova"/>
                          <a:ea typeface="Proxima Nova"/>
                          <a:cs typeface="Proxima Nova"/>
                          <a:sym typeface="Proxima Nova"/>
                        </a:rPr>
                        <a:t>The TCS shall accommodate a male body of 50th percentile height and 50th percentile weight</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endParaRPr sz="1300" b="1">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bl>
          </a:graphicData>
        </a:graphic>
      </p:graphicFrame>
      <p:sp>
        <p:nvSpPr>
          <p:cNvPr id="736" name="Google Shape;736;p41"/>
          <p:cNvSpPr txBox="1">
            <a:spLocks noGrp="1"/>
          </p:cNvSpPr>
          <p:nvPr>
            <p:ph type="title"/>
          </p:nvPr>
        </p:nvSpPr>
        <p:spPr>
          <a:xfrm>
            <a:off x="254275" y="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Design Requirements</a:t>
            </a:r>
            <a:endParaRPr/>
          </a:p>
          <a:p>
            <a:pPr marL="0" lvl="0" indent="0" algn="l" rtl="0">
              <a:spcBef>
                <a:spcPts val="0"/>
              </a:spcBef>
              <a:spcAft>
                <a:spcPts val="0"/>
              </a:spcAft>
              <a:buNone/>
            </a:pPr>
            <a:endParaRPr/>
          </a:p>
        </p:txBody>
      </p:sp>
      <p:grpSp>
        <p:nvGrpSpPr>
          <p:cNvPr id="737" name="Google Shape;737;p41"/>
          <p:cNvGrpSpPr/>
          <p:nvPr/>
        </p:nvGrpSpPr>
        <p:grpSpPr>
          <a:xfrm>
            <a:off x="29950" y="4629553"/>
            <a:ext cx="9084100" cy="447253"/>
            <a:chOff x="29950" y="4629553"/>
            <a:chExt cx="9084100" cy="447253"/>
          </a:xfrm>
        </p:grpSpPr>
        <p:sp>
          <p:nvSpPr>
            <p:cNvPr id="738" name="Google Shape;738;p41"/>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1"/>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1"/>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1"/>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1"/>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1"/>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744" name="Google Shape;744;p41"/>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745" name="Google Shape;745;p41"/>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746" name="Google Shape;746;p41"/>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747" name="Google Shape;747;p41"/>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748" name="Google Shape;748;p4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ConOps</a:t>
            </a:r>
            <a:endParaRPr/>
          </a:p>
        </p:txBody>
      </p:sp>
      <p:pic>
        <p:nvPicPr>
          <p:cNvPr id="99" name="Google Shape;99;p15"/>
          <p:cNvPicPr preferRelativeResize="0"/>
          <p:nvPr/>
        </p:nvPicPr>
        <p:blipFill>
          <a:blip r:embed="rId3">
            <a:alphaModFix/>
          </a:blip>
          <a:stretch>
            <a:fillRect/>
          </a:stretch>
        </p:blipFill>
        <p:spPr>
          <a:xfrm>
            <a:off x="311700" y="1017725"/>
            <a:ext cx="8383397" cy="3973375"/>
          </a:xfrm>
          <a:prstGeom prst="rect">
            <a:avLst/>
          </a:prstGeom>
          <a:noFill/>
          <a:ln>
            <a:noFill/>
          </a:ln>
        </p:spPr>
      </p:pic>
      <p:pic>
        <p:nvPicPr>
          <p:cNvPr id="100" name="Google Shape;100;p15"/>
          <p:cNvPicPr preferRelativeResize="0"/>
          <p:nvPr/>
        </p:nvPicPr>
        <p:blipFill>
          <a:blip r:embed="rId4">
            <a:alphaModFix/>
          </a:blip>
          <a:stretch>
            <a:fillRect/>
          </a:stretch>
        </p:blipFill>
        <p:spPr>
          <a:xfrm>
            <a:off x="311700" y="1017736"/>
            <a:ext cx="8383385" cy="3973375"/>
          </a:xfrm>
          <a:prstGeom prst="rect">
            <a:avLst/>
          </a:prstGeom>
          <a:noFill/>
          <a:ln>
            <a:noFill/>
          </a:ln>
        </p:spPr>
      </p:pic>
      <p:pic>
        <p:nvPicPr>
          <p:cNvPr id="101" name="Google Shape;101;p15"/>
          <p:cNvPicPr preferRelativeResize="0"/>
          <p:nvPr/>
        </p:nvPicPr>
        <p:blipFill>
          <a:blip r:embed="rId5">
            <a:alphaModFix/>
          </a:blip>
          <a:stretch>
            <a:fillRect/>
          </a:stretch>
        </p:blipFill>
        <p:spPr>
          <a:xfrm>
            <a:off x="311688" y="1017725"/>
            <a:ext cx="8383399" cy="3973375"/>
          </a:xfrm>
          <a:prstGeom prst="rect">
            <a:avLst/>
          </a:prstGeom>
          <a:noFill/>
          <a:ln>
            <a:noFill/>
          </a:ln>
        </p:spPr>
      </p:pic>
      <p:pic>
        <p:nvPicPr>
          <p:cNvPr id="102" name="Google Shape;102;p15"/>
          <p:cNvPicPr preferRelativeResize="0"/>
          <p:nvPr/>
        </p:nvPicPr>
        <p:blipFill>
          <a:blip r:embed="rId3">
            <a:alphaModFix/>
          </a:blip>
          <a:stretch>
            <a:fillRect/>
          </a:stretch>
        </p:blipFill>
        <p:spPr>
          <a:xfrm>
            <a:off x="311700" y="1017717"/>
            <a:ext cx="8383399" cy="3973382"/>
          </a:xfrm>
          <a:prstGeom prst="rect">
            <a:avLst/>
          </a:prstGeom>
          <a:noFill/>
          <a:ln>
            <a:noFill/>
          </a:ln>
        </p:spPr>
      </p:pic>
      <p:sp>
        <p:nvSpPr>
          <p:cNvPr id="103" name="Google Shape;103;p15"/>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3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3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3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42"/>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Structural Considerations</a:t>
            </a:r>
            <a:endParaRPr/>
          </a:p>
        </p:txBody>
      </p:sp>
      <p:sp>
        <p:nvSpPr>
          <p:cNvPr id="754" name="Google Shape;754;p42"/>
          <p:cNvSpPr txBox="1">
            <a:spLocks noGrp="1"/>
          </p:cNvSpPr>
          <p:nvPr>
            <p:ph type="body" idx="1"/>
          </p:nvPr>
        </p:nvSpPr>
        <p:spPr>
          <a:xfrm>
            <a:off x="498350" y="1016300"/>
            <a:ext cx="3844200" cy="34809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Proxima Nova"/>
              <a:buChar char="●"/>
            </a:pPr>
            <a:r>
              <a:rPr lang="en" sz="1400">
                <a:latin typeface="Proxima Nova"/>
                <a:ea typeface="Proxima Nova"/>
                <a:cs typeface="Proxima Nova"/>
                <a:sym typeface="Proxima Nova"/>
              </a:rPr>
              <a:t>Stress calculations conducted to determine possible points of failure in structure</a:t>
            </a:r>
            <a:endParaRPr sz="1400">
              <a:latin typeface="Proxima Nova"/>
              <a:ea typeface="Proxima Nova"/>
              <a:cs typeface="Proxima Nova"/>
              <a:sym typeface="Proxima Nova"/>
            </a:endParaRPr>
          </a:p>
          <a:p>
            <a:pPr marL="914400" lvl="1" indent="-317500" algn="l" rtl="0">
              <a:lnSpc>
                <a:spcPct val="150000"/>
              </a:lnSpc>
              <a:spcBef>
                <a:spcPts val="0"/>
              </a:spcBef>
              <a:spcAft>
                <a:spcPts val="0"/>
              </a:spcAft>
              <a:buSzPts val="1400"/>
              <a:buFont typeface="Proxima Nova"/>
              <a:buChar char="○"/>
            </a:pPr>
            <a:r>
              <a:rPr lang="en" sz="1400">
                <a:latin typeface="Proxima Nova"/>
                <a:ea typeface="Proxima Nova"/>
                <a:cs typeface="Proxima Nova"/>
                <a:sym typeface="Proxima Nova"/>
              </a:rPr>
              <a:t>Lowest calculated </a:t>
            </a:r>
            <a:r>
              <a:rPr lang="en" sz="1400" b="1">
                <a:latin typeface="Proxima Nova"/>
                <a:ea typeface="Proxima Nova"/>
                <a:cs typeface="Proxima Nova"/>
                <a:sym typeface="Proxima Nova"/>
              </a:rPr>
              <a:t>factor of safety</a:t>
            </a:r>
            <a:r>
              <a:rPr lang="en" sz="1400">
                <a:latin typeface="Proxima Nova"/>
                <a:ea typeface="Proxima Nova"/>
                <a:cs typeface="Proxima Nova"/>
                <a:sym typeface="Proxima Nova"/>
              </a:rPr>
              <a:t> is 14</a:t>
            </a:r>
            <a:endParaRPr sz="1400">
              <a:latin typeface="Proxima Nova"/>
              <a:ea typeface="Proxima Nova"/>
              <a:cs typeface="Proxima Nova"/>
              <a:sym typeface="Proxima Nova"/>
            </a:endParaRPr>
          </a:p>
          <a:p>
            <a:pPr marL="457200" lvl="0" indent="-317500" algn="l" rtl="0">
              <a:lnSpc>
                <a:spcPct val="150000"/>
              </a:lnSpc>
              <a:spcBef>
                <a:spcPts val="0"/>
              </a:spcBef>
              <a:spcAft>
                <a:spcPts val="0"/>
              </a:spcAft>
              <a:buSzPts val="1400"/>
              <a:buFont typeface="Proxima Nova"/>
              <a:buChar char="●"/>
            </a:pPr>
            <a:r>
              <a:rPr lang="en" sz="1400" b="1">
                <a:latin typeface="Proxima Nova"/>
                <a:ea typeface="Proxima Nova"/>
                <a:cs typeface="Proxima Nova"/>
                <a:sym typeface="Proxima Nova"/>
              </a:rPr>
              <a:t>Headrest</a:t>
            </a:r>
            <a:r>
              <a:rPr lang="en" sz="1400">
                <a:latin typeface="Proxima Nova"/>
                <a:ea typeface="Proxima Nova"/>
                <a:cs typeface="Proxima Nova"/>
                <a:sym typeface="Proxima Nova"/>
              </a:rPr>
              <a:t> included to stabilize the head</a:t>
            </a:r>
            <a:endParaRPr sz="1400">
              <a:latin typeface="Proxima Nova"/>
              <a:ea typeface="Proxima Nova"/>
              <a:cs typeface="Proxima Nova"/>
              <a:sym typeface="Proxima Nova"/>
            </a:endParaRPr>
          </a:p>
          <a:p>
            <a:pPr marL="457200" lvl="0" indent="-317500" algn="l" rtl="0">
              <a:lnSpc>
                <a:spcPct val="150000"/>
              </a:lnSpc>
              <a:spcBef>
                <a:spcPts val="0"/>
              </a:spcBef>
              <a:spcAft>
                <a:spcPts val="0"/>
              </a:spcAft>
              <a:buSzPts val="1400"/>
              <a:buFont typeface="Proxima Nova"/>
              <a:buChar char="●"/>
            </a:pPr>
            <a:r>
              <a:rPr lang="en" sz="1400" b="1">
                <a:latin typeface="Proxima Nova"/>
                <a:ea typeface="Proxima Nova"/>
                <a:cs typeface="Proxima Nova"/>
                <a:sym typeface="Proxima Nova"/>
              </a:rPr>
              <a:t>Joystick </a:t>
            </a:r>
            <a:r>
              <a:rPr lang="en" sz="1400">
                <a:latin typeface="Proxima Nova"/>
                <a:ea typeface="Proxima Nova"/>
                <a:cs typeface="Proxima Nova"/>
                <a:sym typeface="Proxima Nova"/>
              </a:rPr>
              <a:t>placed within a comfortable reaching distance for the test subject</a:t>
            </a:r>
            <a:endParaRPr/>
          </a:p>
        </p:txBody>
      </p:sp>
      <p:pic>
        <p:nvPicPr>
          <p:cNvPr id="755" name="Google Shape;755;p42"/>
          <p:cNvPicPr preferRelativeResize="0"/>
          <p:nvPr/>
        </p:nvPicPr>
        <p:blipFill rotWithShape="1">
          <a:blip r:embed="rId3">
            <a:alphaModFix/>
          </a:blip>
          <a:srcRect l="38231" t="2901" r="2778" b="2892"/>
          <a:stretch/>
        </p:blipFill>
        <p:spPr>
          <a:xfrm>
            <a:off x="4572000" y="711500"/>
            <a:ext cx="4262700" cy="2841700"/>
          </a:xfrm>
          <a:prstGeom prst="rect">
            <a:avLst/>
          </a:prstGeom>
          <a:noFill/>
          <a:ln w="28575" cap="flat" cmpd="sng">
            <a:solidFill>
              <a:srgbClr val="FFFFFF"/>
            </a:solidFill>
            <a:prstDash val="solid"/>
            <a:round/>
            <a:headEnd type="none" w="sm" len="sm"/>
            <a:tailEnd type="none" w="sm" len="sm"/>
          </a:ln>
        </p:spPr>
      </p:pic>
      <p:sp>
        <p:nvSpPr>
          <p:cNvPr id="756" name="Google Shape;756;p42"/>
          <p:cNvSpPr txBox="1"/>
          <p:nvPr/>
        </p:nvSpPr>
        <p:spPr>
          <a:xfrm>
            <a:off x="5345400" y="3390350"/>
            <a:ext cx="2715900" cy="3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Anthropometric Dimension Diagram</a:t>
            </a:r>
            <a:endParaRPr>
              <a:latin typeface="Proxima Nova"/>
              <a:ea typeface="Proxima Nova"/>
              <a:cs typeface="Proxima Nova"/>
              <a:sym typeface="Proxima Nova"/>
            </a:endParaRPr>
          </a:p>
        </p:txBody>
      </p:sp>
      <p:sp>
        <p:nvSpPr>
          <p:cNvPr id="757" name="Google Shape;757;p42"/>
          <p:cNvSpPr txBox="1"/>
          <p:nvPr/>
        </p:nvSpPr>
        <p:spPr>
          <a:xfrm>
            <a:off x="4572000" y="4033000"/>
            <a:ext cx="4462500" cy="4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 u="sng">
                <a:solidFill>
                  <a:srgbClr val="073763"/>
                </a:solidFill>
                <a:hlinkClick r:id="rId4">
                  <a:extLst>
                    <a:ext uri="{A12FA001-AC4F-418D-AE19-62706E023703}">
                      <ahyp:hlinkClr xmlns:ahyp="http://schemas.microsoft.com/office/drawing/2018/hyperlinkcolor" val="tx"/>
                    </a:ext>
                  </a:extLst>
                </a:hlinkClick>
              </a:rPr>
              <a:t>NASA STD 3000 Anthropometry and Biomechanics</a:t>
            </a:r>
            <a:endParaRPr>
              <a:solidFill>
                <a:srgbClr val="073763"/>
              </a:solidFill>
              <a:latin typeface="Lato"/>
              <a:ea typeface="Lato"/>
              <a:cs typeface="Lato"/>
              <a:sym typeface="Lato"/>
            </a:endParaRPr>
          </a:p>
        </p:txBody>
      </p:sp>
      <p:grpSp>
        <p:nvGrpSpPr>
          <p:cNvPr id="758" name="Google Shape;758;p42"/>
          <p:cNvGrpSpPr/>
          <p:nvPr/>
        </p:nvGrpSpPr>
        <p:grpSpPr>
          <a:xfrm>
            <a:off x="29950" y="4629553"/>
            <a:ext cx="9084100" cy="447253"/>
            <a:chOff x="29950" y="4629553"/>
            <a:chExt cx="9084100" cy="447253"/>
          </a:xfrm>
        </p:grpSpPr>
        <p:sp>
          <p:nvSpPr>
            <p:cNvPr id="759" name="Google Shape;759;p42"/>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2"/>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2"/>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2"/>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2"/>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2"/>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765" name="Google Shape;765;p42"/>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766" name="Google Shape;766;p42"/>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767" name="Google Shape;767;p42"/>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768" name="Google Shape;768;p42"/>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769" name="Google Shape;769;p4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43"/>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TCS- Final Design</a:t>
            </a:r>
            <a:endParaRPr>
              <a:solidFill>
                <a:srgbClr val="000000"/>
              </a:solidFill>
            </a:endParaRPr>
          </a:p>
        </p:txBody>
      </p:sp>
      <p:sp>
        <p:nvSpPr>
          <p:cNvPr id="775" name="Google Shape;775;p43"/>
          <p:cNvSpPr txBox="1"/>
          <p:nvPr/>
        </p:nvSpPr>
        <p:spPr>
          <a:xfrm>
            <a:off x="605900" y="3880450"/>
            <a:ext cx="8119800" cy="5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Weight:</a:t>
            </a:r>
            <a:r>
              <a:rPr lang="en">
                <a:latin typeface="Proxima Nova"/>
                <a:ea typeface="Proxima Nova"/>
                <a:cs typeface="Proxima Nova"/>
                <a:sym typeface="Proxima Nova"/>
              </a:rPr>
              <a:t> 1st - 71st percentiles males and 1st - 87th percentile females</a:t>
            </a:r>
            <a:endParaRPr>
              <a:latin typeface="Proxima Nova"/>
              <a:ea typeface="Proxima Nova"/>
              <a:cs typeface="Proxima Nova"/>
              <a:sym typeface="Proxima Nova"/>
            </a:endParaRPr>
          </a:p>
          <a:p>
            <a:pPr marL="0" lvl="0" indent="0" algn="l" rtl="0">
              <a:lnSpc>
                <a:spcPct val="150000"/>
              </a:lnSpc>
              <a:spcBef>
                <a:spcPts val="0"/>
              </a:spcBef>
              <a:spcAft>
                <a:spcPts val="0"/>
              </a:spcAft>
              <a:buNone/>
            </a:pPr>
            <a:r>
              <a:rPr lang="en" b="1">
                <a:latin typeface="Proxima Nova"/>
                <a:ea typeface="Proxima Nova"/>
                <a:cs typeface="Proxima Nova"/>
                <a:sym typeface="Proxima Nova"/>
              </a:rPr>
              <a:t>Hip Breadth:</a:t>
            </a:r>
            <a:r>
              <a:rPr lang="en">
                <a:latin typeface="Proxima Nova"/>
                <a:ea typeface="Proxima Nova"/>
                <a:cs typeface="Proxima Nova"/>
                <a:sym typeface="Proxima Nova"/>
              </a:rPr>
              <a:t> 3rd to 78th percentile males and 1st to 47th percentile females</a:t>
            </a:r>
            <a:endParaRPr>
              <a:latin typeface="Proxima Nova"/>
              <a:ea typeface="Proxima Nova"/>
              <a:cs typeface="Proxima Nova"/>
              <a:sym typeface="Proxima Nova"/>
            </a:endParaRPr>
          </a:p>
          <a:p>
            <a:pPr marL="0" lvl="0" indent="0" algn="l" rtl="0">
              <a:lnSpc>
                <a:spcPct val="150000"/>
              </a:lnSpc>
              <a:spcBef>
                <a:spcPts val="0"/>
              </a:spcBef>
              <a:spcAft>
                <a:spcPts val="0"/>
              </a:spcAft>
              <a:buNone/>
            </a:pPr>
            <a:endParaRPr>
              <a:latin typeface="Proxima Nova"/>
              <a:ea typeface="Proxima Nova"/>
              <a:cs typeface="Proxima Nova"/>
              <a:sym typeface="Proxima Nova"/>
            </a:endParaRPr>
          </a:p>
        </p:txBody>
      </p:sp>
      <p:grpSp>
        <p:nvGrpSpPr>
          <p:cNvPr id="776" name="Google Shape;776;p43"/>
          <p:cNvGrpSpPr/>
          <p:nvPr/>
        </p:nvGrpSpPr>
        <p:grpSpPr>
          <a:xfrm>
            <a:off x="29950" y="4629553"/>
            <a:ext cx="9084100" cy="447253"/>
            <a:chOff x="29950" y="4629553"/>
            <a:chExt cx="9084100" cy="447253"/>
          </a:xfrm>
        </p:grpSpPr>
        <p:sp>
          <p:nvSpPr>
            <p:cNvPr id="777" name="Google Shape;777;p43"/>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3"/>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3"/>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3"/>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3"/>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3"/>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783" name="Google Shape;783;p43"/>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784" name="Google Shape;784;p43"/>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785" name="Google Shape;785;p43"/>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786" name="Google Shape;786;p43"/>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787" name="Google Shape;787;p4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788" name="Google Shape;788;p43"/>
          <p:cNvSpPr txBox="1"/>
          <p:nvPr/>
        </p:nvSpPr>
        <p:spPr>
          <a:xfrm>
            <a:off x="605899" y="4345575"/>
            <a:ext cx="5837763" cy="251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u="sng" dirty="0">
                <a:solidFill>
                  <a:schemeClr val="hlink"/>
                </a:solidFill>
                <a:latin typeface="Proxima Nova"/>
                <a:ea typeface="Proxima Nova"/>
                <a:cs typeface="Proxima Nova"/>
                <a:sym typeface="Proxima Nova"/>
                <a:hlinkClick r:id="rId3"/>
              </a:rPr>
              <a:t>Anthropometric Data of US Personnel</a:t>
            </a:r>
            <a:endParaRPr dirty="0">
              <a:latin typeface="Lato"/>
              <a:ea typeface="Lato"/>
              <a:cs typeface="Lato"/>
              <a:sym typeface="Lato"/>
            </a:endParaRPr>
          </a:p>
        </p:txBody>
      </p:sp>
      <p:sp>
        <p:nvSpPr>
          <p:cNvPr id="789" name="Google Shape;789;p43"/>
          <p:cNvSpPr/>
          <p:nvPr/>
        </p:nvSpPr>
        <p:spPr>
          <a:xfrm>
            <a:off x="7690475" y="81445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3"/>
          <p:cNvSpPr/>
          <p:nvPr/>
        </p:nvSpPr>
        <p:spPr>
          <a:xfrm rot="-2700000">
            <a:off x="7812592" y="84084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3"/>
          <p:cNvSpPr txBox="1"/>
          <p:nvPr/>
        </p:nvSpPr>
        <p:spPr>
          <a:xfrm>
            <a:off x="7753875" y="960700"/>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DR4.2</a:t>
            </a:r>
            <a:endParaRPr sz="1900">
              <a:latin typeface="Impact"/>
              <a:ea typeface="Impact"/>
              <a:cs typeface="Impact"/>
              <a:sym typeface="Impact"/>
            </a:endParaRPr>
          </a:p>
        </p:txBody>
      </p:sp>
      <p:sp>
        <p:nvSpPr>
          <p:cNvPr id="792" name="Google Shape;792;p43"/>
          <p:cNvSpPr txBox="1"/>
          <p:nvPr/>
        </p:nvSpPr>
        <p:spPr>
          <a:xfrm>
            <a:off x="7557200" y="1381325"/>
            <a:ext cx="11685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Accommodation</a:t>
            </a:r>
            <a:endParaRPr sz="1000" b="1">
              <a:latin typeface="Lato"/>
              <a:ea typeface="Lato"/>
              <a:cs typeface="Lato"/>
              <a:sym typeface="Lato"/>
            </a:endParaRPr>
          </a:p>
        </p:txBody>
      </p:sp>
      <p:pic>
        <p:nvPicPr>
          <p:cNvPr id="793" name="Google Shape;793;p43"/>
          <p:cNvPicPr preferRelativeResize="0"/>
          <p:nvPr/>
        </p:nvPicPr>
        <p:blipFill>
          <a:blip r:embed="rId4">
            <a:alphaModFix/>
          </a:blip>
          <a:stretch>
            <a:fillRect/>
          </a:stretch>
        </p:blipFill>
        <p:spPr>
          <a:xfrm>
            <a:off x="1150650" y="663900"/>
            <a:ext cx="2457001" cy="3258753"/>
          </a:xfrm>
          <a:prstGeom prst="rect">
            <a:avLst/>
          </a:prstGeom>
          <a:noFill/>
          <a:ln>
            <a:noFill/>
          </a:ln>
        </p:spPr>
      </p:pic>
      <p:pic>
        <p:nvPicPr>
          <p:cNvPr id="794" name="Google Shape;794;p43"/>
          <p:cNvPicPr preferRelativeResize="0"/>
          <p:nvPr/>
        </p:nvPicPr>
        <p:blipFill>
          <a:blip r:embed="rId5">
            <a:alphaModFix/>
          </a:blip>
          <a:stretch>
            <a:fillRect/>
          </a:stretch>
        </p:blipFill>
        <p:spPr>
          <a:xfrm>
            <a:off x="4323925" y="685000"/>
            <a:ext cx="2330362" cy="3216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44"/>
          <p:cNvSpPr txBox="1"/>
          <p:nvPr/>
        </p:nvSpPr>
        <p:spPr>
          <a:xfrm>
            <a:off x="311700" y="577150"/>
            <a:ext cx="8520600" cy="23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dirty="0">
                <a:solidFill>
                  <a:srgbClr val="434343"/>
                </a:solidFill>
                <a:latin typeface="Proxima Nova"/>
                <a:ea typeface="Proxima Nova"/>
                <a:cs typeface="Proxima Nova"/>
                <a:sym typeface="Proxima Nova"/>
              </a:rPr>
              <a:t>Max test subject weight: </a:t>
            </a:r>
            <a:r>
              <a:rPr lang="en" sz="1500" b="1" dirty="0">
                <a:solidFill>
                  <a:srgbClr val="434343"/>
                </a:solidFill>
                <a:latin typeface="Proxima Nova"/>
                <a:ea typeface="Proxima Nova"/>
                <a:cs typeface="Proxima Nova"/>
                <a:sym typeface="Proxima Nova"/>
              </a:rPr>
              <a:t>215 lb</a:t>
            </a:r>
            <a:r>
              <a:rPr lang="en" sz="1500" dirty="0">
                <a:solidFill>
                  <a:srgbClr val="434343"/>
                </a:solidFill>
                <a:latin typeface="Proxima Nova"/>
                <a:ea typeface="Proxima Nova"/>
                <a:cs typeface="Proxima Nova"/>
                <a:sym typeface="Proxima Nova"/>
              </a:rPr>
              <a:t> 		max side force applied = </a:t>
            </a:r>
            <a:r>
              <a:rPr lang="en" sz="1500" b="1" dirty="0">
                <a:solidFill>
                  <a:srgbClr val="434343"/>
                </a:solidFill>
                <a:latin typeface="Proxima Nova"/>
                <a:ea typeface="Proxima Nova"/>
                <a:cs typeface="Proxima Nova"/>
                <a:sym typeface="Proxima Nova"/>
              </a:rPr>
              <a:t>55 lb</a:t>
            </a:r>
            <a:endParaRPr sz="1500" dirty="0">
              <a:solidFill>
                <a:srgbClr val="434343"/>
              </a:solidFill>
              <a:latin typeface="Proxima Nova"/>
              <a:ea typeface="Proxima Nova"/>
              <a:cs typeface="Proxima Nova"/>
              <a:sym typeface="Proxima Nova"/>
            </a:endParaRPr>
          </a:p>
          <a:p>
            <a:pPr marL="0" lvl="0" indent="0" algn="l" rtl="0">
              <a:spcBef>
                <a:spcPts val="0"/>
              </a:spcBef>
              <a:spcAft>
                <a:spcPts val="0"/>
              </a:spcAft>
              <a:buNone/>
            </a:pPr>
            <a:endParaRPr sz="1500" dirty="0">
              <a:solidFill>
                <a:srgbClr val="434343"/>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500" dirty="0">
                <a:solidFill>
                  <a:srgbClr val="434343"/>
                </a:solidFill>
                <a:latin typeface="Proxima Nova"/>
                <a:ea typeface="Proxima Nova"/>
                <a:cs typeface="Proxima Nova"/>
                <a:sym typeface="Proxima Nova"/>
              </a:rPr>
              <a:t>55 lbf / 3 actuators = 19 lbf per actuator</a:t>
            </a:r>
            <a:endParaRPr sz="1500" dirty="0">
              <a:solidFill>
                <a:srgbClr val="434343"/>
              </a:solidFill>
              <a:latin typeface="Proxima Nova"/>
              <a:ea typeface="Proxima Nova"/>
              <a:cs typeface="Proxima Nova"/>
              <a:sym typeface="Proxima Nova"/>
            </a:endParaRPr>
          </a:p>
          <a:p>
            <a:pPr marL="457200" lvl="0" indent="-323850" algn="l" rtl="0">
              <a:lnSpc>
                <a:spcPct val="150000"/>
              </a:lnSpc>
              <a:spcBef>
                <a:spcPts val="1600"/>
              </a:spcBef>
              <a:spcAft>
                <a:spcPts val="0"/>
              </a:spcAft>
              <a:buClr>
                <a:srgbClr val="434343"/>
              </a:buClr>
              <a:buSzPts val="1500"/>
              <a:buFont typeface="Proxima Nova"/>
              <a:buChar char="-"/>
            </a:pPr>
            <a:r>
              <a:rPr lang="en" sz="1500" dirty="0">
                <a:solidFill>
                  <a:srgbClr val="434343"/>
                </a:solidFill>
                <a:latin typeface="Proxima Nova"/>
                <a:ea typeface="Proxima Nova"/>
                <a:cs typeface="Proxima Nova"/>
                <a:sym typeface="Proxima Nova"/>
              </a:rPr>
              <a:t>Roll angle: ~2° - 15°</a:t>
            </a:r>
            <a:endParaRPr sz="1500" dirty="0">
              <a:solidFill>
                <a:srgbClr val="434343"/>
              </a:solidFill>
              <a:latin typeface="Proxima Nova"/>
              <a:ea typeface="Proxima Nova"/>
              <a:cs typeface="Proxima Nova"/>
              <a:sym typeface="Proxima Nova"/>
            </a:endParaRPr>
          </a:p>
          <a:p>
            <a:pPr marL="457200" lvl="0" indent="-323850" algn="l" rtl="0">
              <a:lnSpc>
                <a:spcPct val="150000"/>
              </a:lnSpc>
              <a:spcBef>
                <a:spcPts val="0"/>
              </a:spcBef>
              <a:spcAft>
                <a:spcPts val="0"/>
              </a:spcAft>
              <a:buClr>
                <a:srgbClr val="434343"/>
              </a:buClr>
              <a:buSzPts val="1500"/>
              <a:buFont typeface="Proxima Nova"/>
              <a:buChar char="-"/>
            </a:pPr>
            <a:r>
              <a:rPr lang="en" sz="1500" dirty="0">
                <a:solidFill>
                  <a:srgbClr val="434343"/>
                </a:solidFill>
                <a:latin typeface="Proxima Nova"/>
                <a:ea typeface="Proxima Nova"/>
                <a:cs typeface="Proxima Nova"/>
                <a:sym typeface="Proxima Nova"/>
              </a:rPr>
              <a:t>Force: 2.5 lb - 19 lb</a:t>
            </a:r>
            <a:endParaRPr sz="1500" dirty="0">
              <a:solidFill>
                <a:srgbClr val="434343"/>
              </a:solidFill>
              <a:latin typeface="Proxima Nova"/>
              <a:ea typeface="Proxima Nova"/>
              <a:cs typeface="Proxima Nova"/>
              <a:sym typeface="Proxima Nova"/>
            </a:endParaRPr>
          </a:p>
          <a:p>
            <a:pPr marL="457200" lvl="0" indent="-323850" algn="l" rtl="0">
              <a:lnSpc>
                <a:spcPct val="150000"/>
              </a:lnSpc>
              <a:spcBef>
                <a:spcPts val="0"/>
              </a:spcBef>
              <a:spcAft>
                <a:spcPts val="0"/>
              </a:spcAft>
              <a:buClr>
                <a:srgbClr val="434343"/>
              </a:buClr>
              <a:buSzPts val="1500"/>
              <a:buFont typeface="Proxima Nova"/>
              <a:buChar char="-"/>
            </a:pPr>
            <a:r>
              <a:rPr lang="en" sz="1500" dirty="0">
                <a:solidFill>
                  <a:srgbClr val="434343"/>
                </a:solidFill>
                <a:latin typeface="Proxima Nova"/>
                <a:ea typeface="Proxima Nova"/>
                <a:cs typeface="Proxima Nova"/>
                <a:sym typeface="Proxima Nova"/>
              </a:rPr>
              <a:t>Pressure: 0.38 psi (minimum for human sensation) - 3.63 psi (human pain threshold) </a:t>
            </a:r>
            <a:endParaRPr sz="1500" b="1" dirty="0">
              <a:solidFill>
                <a:srgbClr val="434343"/>
              </a:solidFill>
              <a:latin typeface="Proxima Nova"/>
              <a:ea typeface="Proxima Nova"/>
              <a:cs typeface="Proxima Nova"/>
              <a:sym typeface="Proxima Nova"/>
            </a:endParaRPr>
          </a:p>
          <a:p>
            <a:pPr marL="457200" lvl="0" indent="-323850" algn="l" rtl="0">
              <a:lnSpc>
                <a:spcPct val="150000"/>
              </a:lnSpc>
              <a:spcBef>
                <a:spcPts val="0"/>
              </a:spcBef>
              <a:spcAft>
                <a:spcPts val="0"/>
              </a:spcAft>
              <a:buClr>
                <a:srgbClr val="434343"/>
              </a:buClr>
              <a:buSzPts val="1500"/>
              <a:buFont typeface="Proxima Nova"/>
              <a:buChar char="-"/>
            </a:pPr>
            <a:r>
              <a:rPr lang="en" sz="1500" dirty="0">
                <a:solidFill>
                  <a:srgbClr val="434343"/>
                </a:solidFill>
                <a:latin typeface="Proxima Nova"/>
                <a:ea typeface="Proxima Nova"/>
                <a:cs typeface="Proxima Nova"/>
                <a:sym typeface="Proxima Nova"/>
              </a:rPr>
              <a:t>Area (for 19 lbf maximum):  5.23 in</a:t>
            </a:r>
            <a:r>
              <a:rPr lang="en" sz="1500" baseline="30000" dirty="0">
                <a:solidFill>
                  <a:srgbClr val="434343"/>
                </a:solidFill>
                <a:latin typeface="Proxima Nova"/>
                <a:ea typeface="Proxima Nova"/>
                <a:cs typeface="Proxima Nova"/>
                <a:sym typeface="Proxima Nova"/>
              </a:rPr>
              <a:t>2</a:t>
            </a:r>
            <a:r>
              <a:rPr lang="en" sz="1500" dirty="0">
                <a:solidFill>
                  <a:srgbClr val="434343"/>
                </a:solidFill>
                <a:latin typeface="Proxima Nova"/>
                <a:ea typeface="Proxima Nova"/>
                <a:cs typeface="Proxima Nova"/>
                <a:sym typeface="Proxima Nova"/>
              </a:rPr>
              <a:t> (max pressure) - 50 in</a:t>
            </a:r>
            <a:r>
              <a:rPr lang="en" sz="1500" baseline="30000" dirty="0">
                <a:solidFill>
                  <a:srgbClr val="434343"/>
                </a:solidFill>
                <a:latin typeface="Proxima Nova"/>
                <a:ea typeface="Proxima Nova"/>
                <a:cs typeface="Proxima Nova"/>
                <a:sym typeface="Proxima Nova"/>
              </a:rPr>
              <a:t>2</a:t>
            </a:r>
            <a:r>
              <a:rPr lang="en" sz="1500" dirty="0">
                <a:solidFill>
                  <a:srgbClr val="434343"/>
                </a:solidFill>
                <a:latin typeface="Proxima Nova"/>
                <a:ea typeface="Proxima Nova"/>
                <a:cs typeface="Proxima Nova"/>
                <a:sym typeface="Proxima Nova"/>
              </a:rPr>
              <a:t> (min pressure)</a:t>
            </a:r>
            <a:endParaRPr sz="1500" dirty="0">
              <a:solidFill>
                <a:srgbClr val="434343"/>
              </a:solidFill>
              <a:latin typeface="Proxima Nova"/>
              <a:ea typeface="Proxima Nova"/>
              <a:cs typeface="Proxima Nova"/>
              <a:sym typeface="Proxima Nova"/>
            </a:endParaRPr>
          </a:p>
          <a:p>
            <a:pPr marL="0" lvl="0" indent="0" algn="l" rtl="0">
              <a:lnSpc>
                <a:spcPct val="150000"/>
              </a:lnSpc>
              <a:spcBef>
                <a:spcPts val="1600"/>
              </a:spcBef>
              <a:spcAft>
                <a:spcPts val="0"/>
              </a:spcAft>
              <a:buNone/>
            </a:pPr>
            <a:endParaRPr sz="1500" dirty="0">
              <a:solidFill>
                <a:srgbClr val="434343"/>
              </a:solidFill>
              <a:latin typeface="Proxima Nova"/>
              <a:ea typeface="Proxima Nova"/>
              <a:cs typeface="Proxima Nova"/>
              <a:sym typeface="Proxima Nova"/>
            </a:endParaRPr>
          </a:p>
          <a:p>
            <a:pPr marL="0" lvl="0" indent="0" algn="l" rtl="0">
              <a:lnSpc>
                <a:spcPct val="150000"/>
              </a:lnSpc>
              <a:spcBef>
                <a:spcPts val="1600"/>
              </a:spcBef>
              <a:spcAft>
                <a:spcPts val="0"/>
              </a:spcAft>
              <a:buNone/>
            </a:pPr>
            <a:endParaRPr sz="1500" dirty="0">
              <a:solidFill>
                <a:srgbClr val="434343"/>
              </a:solidFill>
              <a:latin typeface="Proxima Nova"/>
              <a:ea typeface="Proxima Nova"/>
              <a:cs typeface="Proxima Nova"/>
              <a:sym typeface="Proxima Nova"/>
            </a:endParaRPr>
          </a:p>
          <a:p>
            <a:pPr marL="0" lvl="0" indent="0" algn="l" rtl="0">
              <a:lnSpc>
                <a:spcPct val="150000"/>
              </a:lnSpc>
              <a:spcBef>
                <a:spcPts val="1600"/>
              </a:spcBef>
              <a:spcAft>
                <a:spcPts val="0"/>
              </a:spcAft>
              <a:buNone/>
            </a:pPr>
            <a:br>
              <a:rPr lang="en" sz="1500" dirty="0">
                <a:solidFill>
                  <a:srgbClr val="434343"/>
                </a:solidFill>
                <a:latin typeface="Proxima Nova"/>
                <a:ea typeface="Proxima Nova"/>
                <a:cs typeface="Proxima Nova"/>
                <a:sym typeface="Proxima Nova"/>
              </a:rPr>
            </a:br>
            <a:endParaRPr sz="1500" dirty="0">
              <a:solidFill>
                <a:srgbClr val="434343"/>
              </a:solidFill>
              <a:latin typeface="Proxima Nova"/>
              <a:ea typeface="Proxima Nova"/>
              <a:cs typeface="Proxima Nova"/>
              <a:sym typeface="Proxima Nova"/>
            </a:endParaRPr>
          </a:p>
          <a:p>
            <a:pPr marL="0" lvl="0" indent="0" algn="l" rtl="0">
              <a:lnSpc>
                <a:spcPct val="150000"/>
              </a:lnSpc>
              <a:spcBef>
                <a:spcPts val="1600"/>
              </a:spcBef>
              <a:spcAft>
                <a:spcPts val="1600"/>
              </a:spcAft>
              <a:buNone/>
            </a:pPr>
            <a:endParaRPr sz="1500" dirty="0">
              <a:solidFill>
                <a:srgbClr val="434343"/>
              </a:solidFill>
              <a:latin typeface="Proxima Nova"/>
              <a:ea typeface="Proxima Nova"/>
              <a:cs typeface="Proxima Nova"/>
              <a:sym typeface="Proxima Nova"/>
            </a:endParaRPr>
          </a:p>
        </p:txBody>
      </p:sp>
      <p:sp>
        <p:nvSpPr>
          <p:cNvPr id="800" name="Google Shape;800;p44"/>
          <p:cNvSpPr txBox="1"/>
          <p:nvPr/>
        </p:nvSpPr>
        <p:spPr>
          <a:xfrm>
            <a:off x="235500" y="-7805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latin typeface="Raleway"/>
                <a:ea typeface="Raleway"/>
                <a:cs typeface="Raleway"/>
                <a:sym typeface="Raleway"/>
              </a:rPr>
              <a:t>Actuator Design Space:</a:t>
            </a:r>
            <a:endParaRPr sz="2600" b="1">
              <a:latin typeface="Raleway"/>
              <a:ea typeface="Raleway"/>
              <a:cs typeface="Raleway"/>
              <a:sym typeface="Raleway"/>
            </a:endParaRPr>
          </a:p>
        </p:txBody>
      </p:sp>
      <p:sp>
        <p:nvSpPr>
          <p:cNvPr id="801" name="Google Shape;801;p44"/>
          <p:cNvSpPr/>
          <p:nvPr/>
        </p:nvSpPr>
        <p:spPr>
          <a:xfrm>
            <a:off x="7689125" y="779909"/>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4"/>
          <p:cNvSpPr/>
          <p:nvPr/>
        </p:nvSpPr>
        <p:spPr>
          <a:xfrm rot="-2700000">
            <a:off x="7800466" y="855595"/>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4"/>
          <p:cNvSpPr txBox="1"/>
          <p:nvPr/>
        </p:nvSpPr>
        <p:spPr>
          <a:xfrm>
            <a:off x="7770275" y="911148"/>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latin typeface="Impact"/>
                <a:ea typeface="Impact"/>
                <a:cs typeface="Impact"/>
                <a:sym typeface="Impact"/>
              </a:rPr>
              <a:t>DR2.1</a:t>
            </a:r>
            <a:endParaRPr sz="1900" dirty="0">
              <a:latin typeface="Impact"/>
              <a:ea typeface="Impact"/>
              <a:cs typeface="Impact"/>
              <a:sym typeface="Impact"/>
            </a:endParaRPr>
          </a:p>
        </p:txBody>
      </p:sp>
      <p:sp>
        <p:nvSpPr>
          <p:cNvPr id="804" name="Google Shape;804;p44"/>
          <p:cNvSpPr txBox="1"/>
          <p:nvPr/>
        </p:nvSpPr>
        <p:spPr>
          <a:xfrm>
            <a:off x="429450" y="2949150"/>
            <a:ext cx="7980300" cy="912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a:solidFill>
                  <a:srgbClr val="434343"/>
                </a:solidFill>
                <a:latin typeface="Proxima Nova"/>
                <a:ea typeface="Proxima Nova"/>
                <a:cs typeface="Proxima Nova"/>
                <a:sym typeface="Proxima Nova"/>
              </a:rPr>
              <a:t>To produce large enough area to be comfortable, but not larger than the side of the test subject, the team chose </a:t>
            </a:r>
            <a:r>
              <a:rPr lang="en" sz="1500" b="1">
                <a:solidFill>
                  <a:srgbClr val="434343"/>
                </a:solidFill>
                <a:latin typeface="Proxima Nova"/>
                <a:ea typeface="Proxima Nova"/>
                <a:cs typeface="Proxima Nova"/>
                <a:sym typeface="Proxima Nova"/>
              </a:rPr>
              <a:t>10 in</a:t>
            </a:r>
            <a:r>
              <a:rPr lang="en" sz="1500" b="1" baseline="30000">
                <a:solidFill>
                  <a:srgbClr val="434343"/>
                </a:solidFill>
                <a:latin typeface="Proxima Nova"/>
                <a:ea typeface="Proxima Nova"/>
                <a:cs typeface="Proxima Nova"/>
                <a:sym typeface="Proxima Nova"/>
              </a:rPr>
              <a:t>2</a:t>
            </a:r>
            <a:r>
              <a:rPr lang="en" sz="1500" baseline="30000">
                <a:solidFill>
                  <a:srgbClr val="434343"/>
                </a:solidFill>
                <a:latin typeface="Proxima Nova"/>
                <a:ea typeface="Proxima Nova"/>
                <a:cs typeface="Proxima Nova"/>
                <a:sym typeface="Proxima Nova"/>
              </a:rPr>
              <a:t>  </a:t>
            </a:r>
            <a:r>
              <a:rPr lang="en" sz="1500">
                <a:solidFill>
                  <a:srgbClr val="434343"/>
                </a:solidFill>
                <a:latin typeface="Proxima Nova"/>
                <a:ea typeface="Proxima Nova"/>
                <a:cs typeface="Proxima Nova"/>
                <a:sym typeface="Proxima Nova"/>
              </a:rPr>
              <a:t>pressure modules, which produce </a:t>
            </a:r>
            <a:r>
              <a:rPr lang="en" sz="1500" b="1">
                <a:solidFill>
                  <a:srgbClr val="434343"/>
                </a:solidFill>
                <a:latin typeface="Proxima Nova"/>
                <a:ea typeface="Proxima Nova"/>
                <a:cs typeface="Proxima Nova"/>
                <a:sym typeface="Proxima Nova"/>
              </a:rPr>
              <a:t>1.9 psi</a:t>
            </a:r>
            <a:r>
              <a:rPr lang="en" sz="1500">
                <a:solidFill>
                  <a:srgbClr val="434343"/>
                </a:solidFill>
                <a:latin typeface="Proxima Nova"/>
                <a:ea typeface="Proxima Nova"/>
                <a:cs typeface="Proxima Nova"/>
                <a:sym typeface="Proxima Nova"/>
              </a:rPr>
              <a:t> at </a:t>
            </a:r>
            <a:r>
              <a:rPr lang="en" sz="1500" b="1">
                <a:solidFill>
                  <a:srgbClr val="434343"/>
                </a:solidFill>
                <a:latin typeface="Proxima Nova"/>
                <a:ea typeface="Proxima Nova"/>
                <a:cs typeface="Proxima Nova"/>
                <a:sym typeface="Proxima Nova"/>
              </a:rPr>
              <a:t>19 lbf maximum</a:t>
            </a:r>
            <a:endParaRPr sz="1500" b="1">
              <a:solidFill>
                <a:srgbClr val="434343"/>
              </a:solidFill>
              <a:latin typeface="Proxima Nova"/>
              <a:ea typeface="Proxima Nova"/>
              <a:cs typeface="Proxima Nova"/>
              <a:sym typeface="Proxima Nova"/>
            </a:endParaRPr>
          </a:p>
          <a:p>
            <a:pPr marL="0" lvl="0" indent="0" algn="l" rtl="0">
              <a:lnSpc>
                <a:spcPct val="150000"/>
              </a:lnSpc>
              <a:spcBef>
                <a:spcPts val="1600"/>
              </a:spcBef>
              <a:spcAft>
                <a:spcPts val="0"/>
              </a:spcAft>
              <a:buNone/>
            </a:pPr>
            <a:r>
              <a:rPr lang="en" sz="1500">
                <a:solidFill>
                  <a:srgbClr val="434343"/>
                </a:solidFill>
                <a:latin typeface="Proxima Nova"/>
                <a:ea typeface="Proxima Nova"/>
                <a:cs typeface="Proxima Nova"/>
                <a:sym typeface="Proxima Nova"/>
              </a:rPr>
              <a:t>Note: We are </a:t>
            </a:r>
            <a:r>
              <a:rPr lang="en" sz="1500" b="1">
                <a:solidFill>
                  <a:srgbClr val="434343"/>
                </a:solidFill>
                <a:latin typeface="Proxima Nova"/>
                <a:ea typeface="Proxima Nova"/>
                <a:cs typeface="Proxima Nova"/>
                <a:sym typeface="Proxima Nova"/>
              </a:rPr>
              <a:t>no longer including bottom cueing</a:t>
            </a:r>
            <a:r>
              <a:rPr lang="en" sz="1500">
                <a:solidFill>
                  <a:srgbClr val="434343"/>
                </a:solidFill>
                <a:latin typeface="Proxima Nova"/>
                <a:ea typeface="Proxima Nova"/>
                <a:cs typeface="Proxima Nova"/>
                <a:sym typeface="Proxima Nova"/>
              </a:rPr>
              <a:t> due to lack of fidelity at such small roll angles</a:t>
            </a:r>
            <a:endParaRPr>
              <a:latin typeface="Lato"/>
              <a:ea typeface="Lato"/>
              <a:cs typeface="Lato"/>
              <a:sym typeface="Lato"/>
            </a:endParaRPr>
          </a:p>
          <a:p>
            <a:pPr marL="0" lvl="0" indent="0" algn="l" rtl="0">
              <a:spcBef>
                <a:spcPts val="1600"/>
              </a:spcBef>
              <a:spcAft>
                <a:spcPts val="0"/>
              </a:spcAft>
              <a:buNone/>
            </a:pPr>
            <a:endParaRPr>
              <a:latin typeface="Lato"/>
              <a:ea typeface="Lato"/>
              <a:cs typeface="Lato"/>
              <a:sym typeface="Lato"/>
            </a:endParaRPr>
          </a:p>
        </p:txBody>
      </p:sp>
      <p:sp>
        <p:nvSpPr>
          <p:cNvPr id="805" name="Google Shape;805;p44"/>
          <p:cNvSpPr/>
          <p:nvPr/>
        </p:nvSpPr>
        <p:spPr>
          <a:xfrm>
            <a:off x="3375338" y="698237"/>
            <a:ext cx="393900" cy="197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4"/>
          <p:cNvSpPr txBox="1"/>
          <p:nvPr/>
        </p:nvSpPr>
        <p:spPr>
          <a:xfrm>
            <a:off x="7653425" y="1331572"/>
            <a:ext cx="9690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dirty="0">
                <a:latin typeface="Lato"/>
                <a:ea typeface="Lato"/>
                <a:cs typeface="Lato"/>
                <a:sym typeface="Lato"/>
              </a:rPr>
              <a:t>Max pressure</a:t>
            </a:r>
            <a:endParaRPr sz="1000" b="1" dirty="0">
              <a:latin typeface="Lato"/>
              <a:ea typeface="Lato"/>
              <a:cs typeface="Lato"/>
              <a:sym typeface="Lato"/>
            </a:endParaRPr>
          </a:p>
        </p:txBody>
      </p:sp>
      <p:grpSp>
        <p:nvGrpSpPr>
          <p:cNvPr id="807" name="Google Shape;807;p44"/>
          <p:cNvGrpSpPr/>
          <p:nvPr/>
        </p:nvGrpSpPr>
        <p:grpSpPr>
          <a:xfrm>
            <a:off x="29950" y="4629553"/>
            <a:ext cx="9084100" cy="447253"/>
            <a:chOff x="29950" y="4629553"/>
            <a:chExt cx="9084100" cy="447253"/>
          </a:xfrm>
        </p:grpSpPr>
        <p:sp>
          <p:nvSpPr>
            <p:cNvPr id="808" name="Google Shape;808;p44"/>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4"/>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4"/>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4"/>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4"/>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814" name="Google Shape;814;p44"/>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815" name="Google Shape;815;p44"/>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816" name="Google Shape;816;p44"/>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817" name="Google Shape;817;p44"/>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818" name="Google Shape;818;p4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45"/>
          <p:cNvSpPr txBox="1"/>
          <p:nvPr/>
        </p:nvSpPr>
        <p:spPr>
          <a:xfrm>
            <a:off x="235500" y="-7127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latin typeface="Raleway"/>
                <a:ea typeface="Raleway"/>
                <a:cs typeface="Raleway"/>
                <a:sym typeface="Raleway"/>
              </a:rPr>
              <a:t>Actuator Selection</a:t>
            </a:r>
            <a:endParaRPr sz="2600" b="1">
              <a:latin typeface="Raleway"/>
              <a:ea typeface="Raleway"/>
              <a:cs typeface="Raleway"/>
              <a:sym typeface="Raleway"/>
            </a:endParaRPr>
          </a:p>
        </p:txBody>
      </p:sp>
      <p:sp>
        <p:nvSpPr>
          <p:cNvPr id="824" name="Google Shape;824;p45"/>
          <p:cNvSpPr txBox="1"/>
          <p:nvPr/>
        </p:nvSpPr>
        <p:spPr>
          <a:xfrm>
            <a:off x="3028025" y="695275"/>
            <a:ext cx="5804400" cy="1896600"/>
          </a:xfrm>
          <a:prstGeom prst="rect">
            <a:avLst/>
          </a:prstGeom>
          <a:noFill/>
          <a:ln>
            <a:noFill/>
          </a:ln>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Clr>
                <a:srgbClr val="434343"/>
              </a:buClr>
              <a:buSzPts val="1500"/>
              <a:buFont typeface="Proxima Nova"/>
              <a:buChar char="●"/>
            </a:pPr>
            <a:r>
              <a:rPr lang="en" sz="1500">
                <a:solidFill>
                  <a:srgbClr val="434343"/>
                </a:solidFill>
                <a:latin typeface="Proxima Nova"/>
                <a:ea typeface="Proxima Nova"/>
                <a:cs typeface="Proxima Nova"/>
                <a:sym typeface="Proxima Nova"/>
              </a:rPr>
              <a:t>Can accommodate up to </a:t>
            </a:r>
            <a:r>
              <a:rPr lang="en" sz="1500" b="1">
                <a:solidFill>
                  <a:srgbClr val="434343"/>
                </a:solidFill>
                <a:latin typeface="Proxima Nova"/>
                <a:ea typeface="Proxima Nova"/>
                <a:cs typeface="Proxima Nova"/>
                <a:sym typeface="Proxima Nova"/>
              </a:rPr>
              <a:t>50 lbf of static force</a:t>
            </a:r>
            <a:r>
              <a:rPr lang="en" sz="1500">
                <a:solidFill>
                  <a:srgbClr val="434343"/>
                </a:solidFill>
                <a:latin typeface="Proxima Nova"/>
                <a:ea typeface="Proxima Nova"/>
                <a:cs typeface="Proxima Nova"/>
                <a:sym typeface="Proxima Nova"/>
              </a:rPr>
              <a:t> (unpowered)</a:t>
            </a:r>
            <a:endParaRPr sz="1500">
              <a:solidFill>
                <a:srgbClr val="434343"/>
              </a:solidFill>
              <a:latin typeface="Proxima Nova"/>
              <a:ea typeface="Proxima Nova"/>
              <a:cs typeface="Proxima Nova"/>
              <a:sym typeface="Proxima Nova"/>
            </a:endParaRPr>
          </a:p>
          <a:p>
            <a:pPr marL="914400" lvl="1" indent="-323850" algn="l" rtl="0">
              <a:lnSpc>
                <a:spcPct val="150000"/>
              </a:lnSpc>
              <a:spcBef>
                <a:spcPts val="0"/>
              </a:spcBef>
              <a:spcAft>
                <a:spcPts val="0"/>
              </a:spcAft>
              <a:buClr>
                <a:srgbClr val="434343"/>
              </a:buClr>
              <a:buSzPts val="1500"/>
              <a:buFont typeface="Proxima Nova"/>
              <a:buChar char="○"/>
            </a:pPr>
            <a:r>
              <a:rPr lang="en" sz="1500">
                <a:solidFill>
                  <a:srgbClr val="434343"/>
                </a:solidFill>
                <a:latin typeface="Proxima Nova"/>
                <a:ea typeface="Proxima Nova"/>
                <a:cs typeface="Proxima Nova"/>
                <a:sym typeface="Proxima Nova"/>
              </a:rPr>
              <a:t>Will not statically load while powered for more than 10 seconds</a:t>
            </a:r>
            <a:endParaRPr sz="1500">
              <a:solidFill>
                <a:srgbClr val="434343"/>
              </a:solidFill>
              <a:latin typeface="Proxima Nova"/>
              <a:ea typeface="Proxima Nova"/>
              <a:cs typeface="Proxima Nova"/>
              <a:sym typeface="Proxima Nova"/>
            </a:endParaRPr>
          </a:p>
          <a:p>
            <a:pPr marL="457200" lvl="0" indent="-323850" algn="l" rtl="0">
              <a:lnSpc>
                <a:spcPct val="150000"/>
              </a:lnSpc>
              <a:spcBef>
                <a:spcPts val="0"/>
              </a:spcBef>
              <a:spcAft>
                <a:spcPts val="0"/>
              </a:spcAft>
              <a:buClr>
                <a:srgbClr val="434343"/>
              </a:buClr>
              <a:buSzPts val="1500"/>
              <a:buFont typeface="Proxima Nova"/>
              <a:buChar char="●"/>
            </a:pPr>
            <a:r>
              <a:rPr lang="en" sz="1500">
                <a:solidFill>
                  <a:srgbClr val="434343"/>
                </a:solidFill>
                <a:latin typeface="Proxima Nova"/>
                <a:ea typeface="Proxima Nova"/>
                <a:cs typeface="Proxima Nova"/>
                <a:sym typeface="Proxima Nova"/>
              </a:rPr>
              <a:t>Equipped with feedback potentiometer for real-time extension position feedback</a:t>
            </a:r>
            <a:endParaRPr sz="1500">
              <a:solidFill>
                <a:srgbClr val="434343"/>
              </a:solidFill>
              <a:latin typeface="Proxima Nova"/>
              <a:ea typeface="Proxima Nova"/>
              <a:cs typeface="Proxima Nova"/>
              <a:sym typeface="Proxima Nova"/>
            </a:endParaRPr>
          </a:p>
          <a:p>
            <a:pPr marL="457200" lvl="0" indent="0" algn="l" rtl="0">
              <a:lnSpc>
                <a:spcPct val="150000"/>
              </a:lnSpc>
              <a:spcBef>
                <a:spcPts val="1600"/>
              </a:spcBef>
              <a:spcAft>
                <a:spcPts val="0"/>
              </a:spcAft>
              <a:buNone/>
            </a:pPr>
            <a:endParaRPr sz="1500">
              <a:solidFill>
                <a:srgbClr val="434343"/>
              </a:solidFill>
              <a:latin typeface="Proxima Nova"/>
              <a:ea typeface="Proxima Nova"/>
              <a:cs typeface="Proxima Nova"/>
              <a:sym typeface="Proxima Nova"/>
            </a:endParaRPr>
          </a:p>
          <a:p>
            <a:pPr marL="457200" lvl="0" indent="0" algn="l" rtl="0">
              <a:lnSpc>
                <a:spcPct val="150000"/>
              </a:lnSpc>
              <a:spcBef>
                <a:spcPts val="1600"/>
              </a:spcBef>
              <a:spcAft>
                <a:spcPts val="1600"/>
              </a:spcAft>
              <a:buNone/>
            </a:pPr>
            <a:endParaRPr sz="1500">
              <a:solidFill>
                <a:srgbClr val="434343"/>
              </a:solidFill>
              <a:latin typeface="Proxima Nova"/>
              <a:ea typeface="Proxima Nova"/>
              <a:cs typeface="Proxima Nova"/>
              <a:sym typeface="Proxima Nova"/>
            </a:endParaRPr>
          </a:p>
        </p:txBody>
      </p:sp>
      <p:pic>
        <p:nvPicPr>
          <p:cNvPr id="825" name="Google Shape;825;p45"/>
          <p:cNvPicPr preferRelativeResize="0"/>
          <p:nvPr/>
        </p:nvPicPr>
        <p:blipFill rotWithShape="1">
          <a:blip r:embed="rId3">
            <a:alphaModFix/>
          </a:blip>
          <a:srcRect/>
          <a:stretch/>
        </p:blipFill>
        <p:spPr>
          <a:xfrm>
            <a:off x="490462" y="1103775"/>
            <a:ext cx="2569775" cy="2021550"/>
          </a:xfrm>
          <a:prstGeom prst="rect">
            <a:avLst/>
          </a:prstGeom>
          <a:noFill/>
          <a:ln>
            <a:noFill/>
          </a:ln>
        </p:spPr>
      </p:pic>
      <p:sp>
        <p:nvSpPr>
          <p:cNvPr id="826" name="Google Shape;826;p45"/>
          <p:cNvSpPr txBox="1"/>
          <p:nvPr/>
        </p:nvSpPr>
        <p:spPr>
          <a:xfrm>
            <a:off x="515350" y="3200700"/>
            <a:ext cx="2520000" cy="3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Progressive Automations 50 lbf Feedback Actuator</a:t>
            </a:r>
            <a:endParaRPr sz="1200"/>
          </a:p>
        </p:txBody>
      </p:sp>
      <p:sp>
        <p:nvSpPr>
          <p:cNvPr id="827" name="Google Shape;827;p45"/>
          <p:cNvSpPr txBox="1"/>
          <p:nvPr/>
        </p:nvSpPr>
        <p:spPr>
          <a:xfrm>
            <a:off x="3060225" y="2602525"/>
            <a:ext cx="5619300" cy="1192500"/>
          </a:xfrm>
          <a:prstGeom prst="rect">
            <a:avLst/>
          </a:prstGeom>
          <a:noFill/>
          <a:ln>
            <a:noFill/>
          </a:ln>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Clr>
                <a:srgbClr val="434343"/>
              </a:buClr>
              <a:buSzPts val="1500"/>
              <a:buFont typeface="Proxima Nova"/>
              <a:buChar char="●"/>
            </a:pPr>
            <a:r>
              <a:rPr lang="en" sz="1500" b="1">
                <a:solidFill>
                  <a:srgbClr val="434343"/>
                </a:solidFill>
                <a:latin typeface="Proxima Nova"/>
                <a:ea typeface="Proxima Nova"/>
                <a:cs typeface="Proxima Nova"/>
                <a:sym typeface="Proxima Nova"/>
              </a:rPr>
              <a:t>3” extension </a:t>
            </a:r>
            <a:r>
              <a:rPr lang="en" sz="1500">
                <a:solidFill>
                  <a:srgbClr val="434343"/>
                </a:solidFill>
                <a:latin typeface="Proxima Nova"/>
                <a:ea typeface="Proxima Nova"/>
                <a:cs typeface="Proxima Nova"/>
                <a:sym typeface="Proxima Nova"/>
              </a:rPr>
              <a:t>can accommodate large array of test subjects while not being too big</a:t>
            </a:r>
            <a:endParaRPr sz="1500">
              <a:solidFill>
                <a:srgbClr val="434343"/>
              </a:solidFill>
              <a:latin typeface="Proxima Nova"/>
              <a:ea typeface="Proxima Nova"/>
              <a:cs typeface="Proxima Nova"/>
              <a:sym typeface="Proxima Nova"/>
            </a:endParaRPr>
          </a:p>
          <a:p>
            <a:pPr marL="914400" lvl="1" indent="-323850" algn="l" rtl="0">
              <a:lnSpc>
                <a:spcPct val="150000"/>
              </a:lnSpc>
              <a:spcBef>
                <a:spcPts val="0"/>
              </a:spcBef>
              <a:spcAft>
                <a:spcPts val="0"/>
              </a:spcAft>
              <a:buClr>
                <a:srgbClr val="434343"/>
              </a:buClr>
              <a:buSzPts val="1500"/>
              <a:buFont typeface="Proxima Nova"/>
              <a:buChar char="○"/>
            </a:pPr>
            <a:r>
              <a:rPr lang="en" b="1">
                <a:latin typeface="Proxima Nova"/>
                <a:ea typeface="Proxima Nova"/>
                <a:cs typeface="Proxima Nova"/>
                <a:sym typeface="Proxima Nova"/>
              </a:rPr>
              <a:t>Hip Breadth: </a:t>
            </a:r>
            <a:r>
              <a:rPr lang="en">
                <a:latin typeface="Proxima Nova"/>
                <a:ea typeface="Proxima Nova"/>
                <a:cs typeface="Proxima Nova"/>
                <a:sym typeface="Proxima Nova"/>
              </a:rPr>
              <a:t>3rd to 78th percentile males and 1st to 47th percentile females</a:t>
            </a:r>
            <a:endParaRPr>
              <a:latin typeface="Proxima Nova"/>
              <a:ea typeface="Proxima Nova"/>
              <a:cs typeface="Proxima Nova"/>
              <a:sym typeface="Proxima Nova"/>
            </a:endParaRPr>
          </a:p>
        </p:txBody>
      </p:sp>
      <p:grpSp>
        <p:nvGrpSpPr>
          <p:cNvPr id="828" name="Google Shape;828;p45"/>
          <p:cNvGrpSpPr/>
          <p:nvPr/>
        </p:nvGrpSpPr>
        <p:grpSpPr>
          <a:xfrm>
            <a:off x="29950" y="4629553"/>
            <a:ext cx="9084100" cy="447253"/>
            <a:chOff x="29950" y="4629553"/>
            <a:chExt cx="9084100" cy="447253"/>
          </a:xfrm>
        </p:grpSpPr>
        <p:sp>
          <p:nvSpPr>
            <p:cNvPr id="829" name="Google Shape;829;p45"/>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5"/>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5"/>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5"/>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5"/>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5"/>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835" name="Google Shape;835;p45"/>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836" name="Google Shape;836;p45"/>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837" name="Google Shape;837;p45"/>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838" name="Google Shape;838;p45"/>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839" name="Google Shape;839;p45"/>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840" name="Google Shape;840;p45"/>
          <p:cNvSpPr txBox="1"/>
          <p:nvPr/>
        </p:nvSpPr>
        <p:spPr>
          <a:xfrm>
            <a:off x="3028025" y="695275"/>
            <a:ext cx="5804400" cy="1072800"/>
          </a:xfrm>
          <a:prstGeom prst="rect">
            <a:avLst/>
          </a:prstGeom>
          <a:noFill/>
          <a:ln>
            <a:noFill/>
          </a:ln>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Clr>
                <a:srgbClr val="434343"/>
              </a:buClr>
              <a:buSzPts val="1500"/>
              <a:buFont typeface="Proxima Nova"/>
              <a:buChar char="●"/>
            </a:pPr>
            <a:r>
              <a:rPr lang="en" sz="1500" dirty="0">
                <a:solidFill>
                  <a:srgbClr val="434343"/>
                </a:solidFill>
                <a:latin typeface="Proxima Nova"/>
                <a:ea typeface="Proxima Nova"/>
                <a:cs typeface="Proxima Nova"/>
                <a:sym typeface="Proxima Nova"/>
              </a:rPr>
              <a:t>Can accommodate up to </a:t>
            </a:r>
            <a:r>
              <a:rPr lang="en" sz="1500" b="1" dirty="0">
                <a:solidFill>
                  <a:srgbClr val="434343"/>
                </a:solidFill>
                <a:latin typeface="Proxima Nova"/>
                <a:ea typeface="Proxima Nova"/>
                <a:cs typeface="Proxima Nova"/>
                <a:sym typeface="Proxima Nova"/>
              </a:rPr>
              <a:t>50 lbf of static force</a:t>
            </a:r>
            <a:r>
              <a:rPr lang="en" sz="1500" dirty="0">
                <a:solidFill>
                  <a:srgbClr val="434343"/>
                </a:solidFill>
                <a:latin typeface="Proxima Nova"/>
                <a:ea typeface="Proxima Nova"/>
                <a:cs typeface="Proxima Nova"/>
                <a:sym typeface="Proxima Nova"/>
              </a:rPr>
              <a:t> (unpowered)</a:t>
            </a:r>
            <a:endParaRPr sz="1500" dirty="0">
              <a:solidFill>
                <a:srgbClr val="434343"/>
              </a:solidFill>
              <a:latin typeface="Proxima Nova"/>
              <a:ea typeface="Proxima Nova"/>
              <a:cs typeface="Proxima Nova"/>
              <a:sym typeface="Proxima Nova"/>
            </a:endParaRPr>
          </a:p>
          <a:p>
            <a:pPr marL="914400" lvl="1" indent="-323850" algn="l" rtl="0">
              <a:lnSpc>
                <a:spcPct val="150000"/>
              </a:lnSpc>
              <a:spcBef>
                <a:spcPts val="0"/>
              </a:spcBef>
              <a:spcAft>
                <a:spcPts val="0"/>
              </a:spcAft>
              <a:buClr>
                <a:srgbClr val="434343"/>
              </a:buClr>
              <a:buSzPts val="1500"/>
              <a:buFont typeface="Proxima Nova"/>
              <a:buChar char="○"/>
            </a:pPr>
            <a:r>
              <a:rPr lang="en" sz="1500" dirty="0">
                <a:solidFill>
                  <a:srgbClr val="434343"/>
                </a:solidFill>
                <a:latin typeface="Proxima Nova"/>
                <a:ea typeface="Proxima Nova"/>
                <a:cs typeface="Proxima Nova"/>
                <a:sym typeface="Proxima Nova"/>
              </a:rPr>
              <a:t>Will not statically load while powered for more than 10 seconds</a:t>
            </a:r>
            <a:endParaRPr sz="1500" dirty="0">
              <a:solidFill>
                <a:srgbClr val="434343"/>
              </a:solidFill>
              <a:latin typeface="Proxima Nova"/>
              <a:ea typeface="Proxima Nova"/>
              <a:cs typeface="Proxima Nova"/>
              <a:sym typeface="Proxima Nova"/>
            </a:endParaRPr>
          </a:p>
          <a:p>
            <a:pPr marL="457200" lvl="0" indent="0" algn="l" rtl="0">
              <a:lnSpc>
                <a:spcPct val="150000"/>
              </a:lnSpc>
              <a:spcBef>
                <a:spcPts val="1600"/>
              </a:spcBef>
              <a:spcAft>
                <a:spcPts val="0"/>
              </a:spcAft>
              <a:buNone/>
            </a:pPr>
            <a:endParaRPr sz="1500" dirty="0">
              <a:solidFill>
                <a:srgbClr val="434343"/>
              </a:solidFill>
              <a:latin typeface="Proxima Nova"/>
              <a:ea typeface="Proxima Nova"/>
              <a:cs typeface="Proxima Nova"/>
              <a:sym typeface="Proxima Nova"/>
            </a:endParaRPr>
          </a:p>
          <a:p>
            <a:pPr marL="457200" lvl="0" indent="0" algn="l" rtl="0">
              <a:lnSpc>
                <a:spcPct val="150000"/>
              </a:lnSpc>
              <a:spcBef>
                <a:spcPts val="1600"/>
              </a:spcBef>
              <a:spcAft>
                <a:spcPts val="1600"/>
              </a:spcAft>
              <a:buNone/>
            </a:pPr>
            <a:endParaRPr sz="1500" dirty="0">
              <a:solidFill>
                <a:srgbClr val="434343"/>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6"/>
          <p:cNvSpPr txBox="1"/>
          <p:nvPr/>
        </p:nvSpPr>
        <p:spPr>
          <a:xfrm>
            <a:off x="209025" y="-5955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latin typeface="Raleway"/>
                <a:ea typeface="Raleway"/>
                <a:cs typeface="Raleway"/>
                <a:sym typeface="Raleway"/>
              </a:rPr>
              <a:t>Load Cell Selection</a:t>
            </a:r>
            <a:endParaRPr sz="2600" b="1">
              <a:latin typeface="Raleway"/>
              <a:ea typeface="Raleway"/>
              <a:cs typeface="Raleway"/>
              <a:sym typeface="Raleway"/>
            </a:endParaRPr>
          </a:p>
        </p:txBody>
      </p:sp>
      <p:sp>
        <p:nvSpPr>
          <p:cNvPr id="846" name="Google Shape;846;p46"/>
          <p:cNvSpPr txBox="1"/>
          <p:nvPr/>
        </p:nvSpPr>
        <p:spPr>
          <a:xfrm>
            <a:off x="3028025" y="1076275"/>
            <a:ext cx="5962800" cy="3507900"/>
          </a:xfrm>
          <a:prstGeom prst="rect">
            <a:avLst/>
          </a:prstGeom>
          <a:noFill/>
          <a:ln>
            <a:noFill/>
          </a:ln>
        </p:spPr>
        <p:txBody>
          <a:bodyPr spcFirstLastPara="1" wrap="square" lIns="91425" tIns="91425" rIns="91425" bIns="91425" anchor="t" anchorCtr="0">
            <a:noAutofit/>
          </a:bodyPr>
          <a:lstStyle/>
          <a:p>
            <a:pPr marL="457200" lvl="0" indent="-330200" algn="l" rtl="0">
              <a:lnSpc>
                <a:spcPct val="200000"/>
              </a:lnSpc>
              <a:spcBef>
                <a:spcPts val="0"/>
              </a:spcBef>
              <a:spcAft>
                <a:spcPts val="0"/>
              </a:spcAft>
              <a:buClr>
                <a:srgbClr val="595959"/>
              </a:buClr>
              <a:buSzPts val="1600"/>
              <a:buFont typeface="Montserrat"/>
              <a:buChar char="●"/>
            </a:pPr>
            <a:r>
              <a:rPr lang="en" sz="1600" dirty="0">
                <a:latin typeface="Proxima Nova" panose="020B0604020202020204" charset="0"/>
                <a:ea typeface="Montserrat"/>
                <a:cs typeface="Montserrat"/>
                <a:sym typeface="Montserrat"/>
              </a:rPr>
              <a:t>Handles up to </a:t>
            </a:r>
            <a:r>
              <a:rPr lang="en" sz="1600" b="1" dirty="0">
                <a:latin typeface="Proxima Nova" panose="020B0604020202020204" charset="0"/>
                <a:ea typeface="Montserrat"/>
                <a:cs typeface="Montserrat"/>
                <a:sym typeface="Montserrat"/>
              </a:rPr>
              <a:t>25 lbf</a:t>
            </a:r>
            <a:endParaRPr sz="1600" dirty="0">
              <a:latin typeface="Proxima Nova" panose="020B0604020202020204" charset="0"/>
              <a:ea typeface="Montserrat"/>
              <a:cs typeface="Montserrat"/>
              <a:sym typeface="Montserrat"/>
            </a:endParaRPr>
          </a:p>
          <a:p>
            <a:pPr marL="457200" lvl="0" indent="-330200" algn="l" rtl="0">
              <a:lnSpc>
                <a:spcPct val="200000"/>
              </a:lnSpc>
              <a:spcBef>
                <a:spcPts val="0"/>
              </a:spcBef>
              <a:spcAft>
                <a:spcPts val="0"/>
              </a:spcAft>
              <a:buClr>
                <a:srgbClr val="000000"/>
              </a:buClr>
              <a:buSzPts val="1600"/>
              <a:buChar char="●"/>
            </a:pPr>
            <a:r>
              <a:rPr lang="en" sz="1600" dirty="0">
                <a:latin typeface="Proxima Nova" panose="020B0604020202020204" charset="0"/>
                <a:ea typeface="Montserrat"/>
                <a:cs typeface="Montserrat"/>
                <a:sym typeface="Montserrat"/>
              </a:rPr>
              <a:t>Force resolution: 0.0039 V/bit / 0.16 V/lb = </a:t>
            </a:r>
            <a:r>
              <a:rPr lang="en" sz="1600" b="1" dirty="0">
                <a:latin typeface="Proxima Nova" panose="020B0604020202020204" charset="0"/>
                <a:ea typeface="Montserrat"/>
                <a:cs typeface="Montserrat"/>
                <a:sym typeface="Montserrat"/>
              </a:rPr>
              <a:t>0.024 lb/bit</a:t>
            </a:r>
            <a:endParaRPr sz="1600" b="1" dirty="0">
              <a:latin typeface="Proxima Nova" panose="020B0604020202020204" charset="0"/>
              <a:ea typeface="Montserrat"/>
              <a:cs typeface="Montserrat"/>
              <a:sym typeface="Montserrat"/>
            </a:endParaRPr>
          </a:p>
          <a:p>
            <a:pPr marL="914400" lvl="1" indent="-330200" algn="l" rtl="0">
              <a:lnSpc>
                <a:spcPct val="200000"/>
              </a:lnSpc>
              <a:spcBef>
                <a:spcPts val="0"/>
              </a:spcBef>
              <a:spcAft>
                <a:spcPts val="0"/>
              </a:spcAft>
              <a:buClr>
                <a:srgbClr val="000000"/>
              </a:buClr>
              <a:buSzPts val="1600"/>
              <a:buFont typeface="Montserrat"/>
              <a:buChar char="○"/>
            </a:pPr>
            <a:r>
              <a:rPr lang="en" sz="1600" dirty="0">
                <a:latin typeface="Proxima Nova" panose="020B0604020202020204" charset="0"/>
                <a:ea typeface="Montserrat"/>
                <a:cs typeface="Montserrat"/>
                <a:sym typeface="Montserrat"/>
              </a:rPr>
              <a:t>&lt; 1% of minimum load </a:t>
            </a:r>
            <a:endParaRPr sz="1600" dirty="0">
              <a:latin typeface="Proxima Nova" panose="020B0604020202020204" charset="0"/>
              <a:ea typeface="Montserrat"/>
              <a:cs typeface="Montserrat"/>
              <a:sym typeface="Montserrat"/>
            </a:endParaRPr>
          </a:p>
          <a:p>
            <a:pPr marL="457200" lvl="0" indent="-330200" algn="l" rtl="0">
              <a:lnSpc>
                <a:spcPct val="200000"/>
              </a:lnSpc>
              <a:spcBef>
                <a:spcPts val="0"/>
              </a:spcBef>
              <a:spcAft>
                <a:spcPts val="0"/>
              </a:spcAft>
              <a:buClr>
                <a:srgbClr val="000000"/>
              </a:buClr>
              <a:buSzPts val="1600"/>
              <a:buChar char="●"/>
            </a:pPr>
            <a:r>
              <a:rPr lang="en" sz="1600" dirty="0">
                <a:latin typeface="Proxima Nova" panose="020B0604020202020204" charset="0"/>
                <a:ea typeface="Montserrat"/>
                <a:cs typeface="Montserrat"/>
                <a:sym typeface="Montserrat"/>
              </a:rPr>
              <a:t>Error (nonlinearity, hysteresis, repeatability): </a:t>
            </a:r>
            <a:r>
              <a:rPr lang="en" sz="1600" b="1" dirty="0">
                <a:latin typeface="Proxima Nova" panose="020B0604020202020204" charset="0"/>
                <a:ea typeface="Montserrat"/>
                <a:cs typeface="Montserrat"/>
                <a:sym typeface="Montserrat"/>
              </a:rPr>
              <a:t>±0.04 V</a:t>
            </a:r>
            <a:endParaRPr sz="1600" b="1" dirty="0">
              <a:latin typeface="Proxima Nova" panose="020B0604020202020204" charset="0"/>
              <a:ea typeface="Montserrat"/>
              <a:cs typeface="Montserrat"/>
              <a:sym typeface="Montserrat"/>
            </a:endParaRPr>
          </a:p>
          <a:p>
            <a:pPr marL="457200" lvl="0" indent="-330200" algn="l" rtl="0">
              <a:lnSpc>
                <a:spcPct val="200000"/>
              </a:lnSpc>
              <a:spcBef>
                <a:spcPts val="0"/>
              </a:spcBef>
              <a:spcAft>
                <a:spcPts val="0"/>
              </a:spcAft>
              <a:buClr>
                <a:srgbClr val="000000"/>
              </a:buClr>
              <a:buSzPts val="1600"/>
              <a:buFont typeface="Montserrat"/>
              <a:buChar char="●"/>
            </a:pPr>
            <a:r>
              <a:rPr lang="en" sz="1600" dirty="0">
                <a:latin typeface="Proxima Nova" panose="020B0604020202020204" charset="0"/>
                <a:ea typeface="Montserrat"/>
                <a:cs typeface="Montserrat"/>
                <a:sym typeface="Montserrat"/>
              </a:rPr>
              <a:t>Response time: ~50 ms</a:t>
            </a:r>
            <a:endParaRPr sz="1600" dirty="0">
              <a:latin typeface="Proxima Nova" panose="020B0604020202020204" charset="0"/>
              <a:ea typeface="Montserrat"/>
              <a:cs typeface="Montserrat"/>
              <a:sym typeface="Montserrat"/>
            </a:endParaRPr>
          </a:p>
        </p:txBody>
      </p:sp>
      <p:pic>
        <p:nvPicPr>
          <p:cNvPr id="847" name="Google Shape;847;p46"/>
          <p:cNvPicPr preferRelativeResize="0"/>
          <p:nvPr/>
        </p:nvPicPr>
        <p:blipFill>
          <a:blip r:embed="rId3">
            <a:alphaModFix/>
          </a:blip>
          <a:stretch>
            <a:fillRect/>
          </a:stretch>
        </p:blipFill>
        <p:spPr>
          <a:xfrm>
            <a:off x="385675" y="867537"/>
            <a:ext cx="2189225" cy="2189225"/>
          </a:xfrm>
          <a:prstGeom prst="rect">
            <a:avLst/>
          </a:prstGeom>
          <a:noFill/>
          <a:ln>
            <a:noFill/>
          </a:ln>
        </p:spPr>
      </p:pic>
      <p:sp>
        <p:nvSpPr>
          <p:cNvPr id="848" name="Google Shape;848;p46"/>
          <p:cNvSpPr txBox="1"/>
          <p:nvPr/>
        </p:nvSpPr>
        <p:spPr>
          <a:xfrm>
            <a:off x="591125" y="3056750"/>
            <a:ext cx="2189100" cy="3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a:ea typeface="Montserrat"/>
                <a:cs typeface="Montserrat"/>
                <a:sym typeface="Montserrat"/>
              </a:rPr>
              <a:t>Sparkfun 25 lb Compression Load Cell</a:t>
            </a:r>
            <a:endParaRPr sz="1200">
              <a:latin typeface="Montserrat"/>
              <a:ea typeface="Montserrat"/>
              <a:cs typeface="Montserrat"/>
              <a:sym typeface="Montserrat"/>
            </a:endParaRPr>
          </a:p>
        </p:txBody>
      </p:sp>
      <p:grpSp>
        <p:nvGrpSpPr>
          <p:cNvPr id="849" name="Google Shape;849;p46"/>
          <p:cNvGrpSpPr/>
          <p:nvPr/>
        </p:nvGrpSpPr>
        <p:grpSpPr>
          <a:xfrm>
            <a:off x="29950" y="4629553"/>
            <a:ext cx="9084100" cy="447253"/>
            <a:chOff x="29950" y="4629553"/>
            <a:chExt cx="9084100" cy="447253"/>
          </a:xfrm>
        </p:grpSpPr>
        <p:sp>
          <p:nvSpPr>
            <p:cNvPr id="850" name="Google Shape;850;p46"/>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6"/>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6"/>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6"/>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6"/>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6"/>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856" name="Google Shape;856;p46"/>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857" name="Google Shape;857;p46"/>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858" name="Google Shape;858;p46"/>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859" name="Google Shape;859;p46"/>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860" name="Google Shape;860;p4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861" name="Google Shape;861;p46"/>
          <p:cNvSpPr/>
          <p:nvPr/>
        </p:nvSpPr>
        <p:spPr>
          <a:xfrm>
            <a:off x="7581175" y="11660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6"/>
          <p:cNvSpPr/>
          <p:nvPr/>
        </p:nvSpPr>
        <p:spPr>
          <a:xfrm rot="-2700000">
            <a:off x="7728792" y="18434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6"/>
          <p:cNvSpPr txBox="1"/>
          <p:nvPr/>
        </p:nvSpPr>
        <p:spPr>
          <a:xfrm>
            <a:off x="7689025" y="192800"/>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DR2.1</a:t>
            </a:r>
            <a:endParaRPr sz="1900">
              <a:latin typeface="Impact"/>
              <a:ea typeface="Impact"/>
              <a:cs typeface="Impact"/>
              <a:sym typeface="Impact"/>
            </a:endParaRPr>
          </a:p>
        </p:txBody>
      </p:sp>
      <p:sp>
        <p:nvSpPr>
          <p:cNvPr id="864" name="Google Shape;864;p46"/>
          <p:cNvSpPr txBox="1"/>
          <p:nvPr/>
        </p:nvSpPr>
        <p:spPr>
          <a:xfrm>
            <a:off x="7570975" y="683475"/>
            <a:ext cx="9690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Max pressure</a:t>
            </a:r>
            <a:endParaRPr sz="1000" b="1">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47"/>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Mechanisms Housing Final Design</a:t>
            </a:r>
            <a:endParaRPr/>
          </a:p>
        </p:txBody>
      </p:sp>
      <p:pic>
        <p:nvPicPr>
          <p:cNvPr id="870" name="Google Shape;870;p47"/>
          <p:cNvPicPr preferRelativeResize="0"/>
          <p:nvPr/>
        </p:nvPicPr>
        <p:blipFill>
          <a:blip r:embed="rId3">
            <a:alphaModFix/>
          </a:blip>
          <a:stretch>
            <a:fillRect/>
          </a:stretch>
        </p:blipFill>
        <p:spPr>
          <a:xfrm>
            <a:off x="152400" y="716326"/>
            <a:ext cx="4970367" cy="2049650"/>
          </a:xfrm>
          <a:prstGeom prst="rect">
            <a:avLst/>
          </a:prstGeom>
          <a:noFill/>
          <a:ln>
            <a:noFill/>
          </a:ln>
        </p:spPr>
      </p:pic>
      <p:pic>
        <p:nvPicPr>
          <p:cNvPr id="871" name="Google Shape;871;p47"/>
          <p:cNvPicPr preferRelativeResize="0"/>
          <p:nvPr/>
        </p:nvPicPr>
        <p:blipFill>
          <a:blip r:embed="rId4">
            <a:alphaModFix/>
          </a:blip>
          <a:stretch>
            <a:fillRect/>
          </a:stretch>
        </p:blipFill>
        <p:spPr>
          <a:xfrm>
            <a:off x="152400" y="716326"/>
            <a:ext cx="4970367" cy="2049650"/>
          </a:xfrm>
          <a:prstGeom prst="rect">
            <a:avLst/>
          </a:prstGeom>
          <a:noFill/>
          <a:ln>
            <a:noFill/>
          </a:ln>
        </p:spPr>
      </p:pic>
      <p:pic>
        <p:nvPicPr>
          <p:cNvPr id="872" name="Google Shape;872;p47"/>
          <p:cNvPicPr preferRelativeResize="0"/>
          <p:nvPr/>
        </p:nvPicPr>
        <p:blipFill>
          <a:blip r:embed="rId5">
            <a:alphaModFix/>
          </a:blip>
          <a:stretch>
            <a:fillRect/>
          </a:stretch>
        </p:blipFill>
        <p:spPr>
          <a:xfrm>
            <a:off x="152400" y="716326"/>
            <a:ext cx="4970367" cy="2049650"/>
          </a:xfrm>
          <a:prstGeom prst="rect">
            <a:avLst/>
          </a:prstGeom>
          <a:noFill/>
          <a:ln>
            <a:noFill/>
          </a:ln>
        </p:spPr>
      </p:pic>
      <p:pic>
        <p:nvPicPr>
          <p:cNvPr id="873" name="Google Shape;873;p47"/>
          <p:cNvPicPr preferRelativeResize="0"/>
          <p:nvPr/>
        </p:nvPicPr>
        <p:blipFill>
          <a:blip r:embed="rId6">
            <a:alphaModFix/>
          </a:blip>
          <a:stretch>
            <a:fillRect/>
          </a:stretch>
        </p:blipFill>
        <p:spPr>
          <a:xfrm>
            <a:off x="152400" y="716326"/>
            <a:ext cx="4970367" cy="2049650"/>
          </a:xfrm>
          <a:prstGeom prst="rect">
            <a:avLst/>
          </a:prstGeom>
          <a:noFill/>
          <a:ln>
            <a:noFill/>
          </a:ln>
        </p:spPr>
      </p:pic>
      <p:pic>
        <p:nvPicPr>
          <p:cNvPr id="874" name="Google Shape;874;p47"/>
          <p:cNvPicPr preferRelativeResize="0"/>
          <p:nvPr/>
        </p:nvPicPr>
        <p:blipFill>
          <a:blip r:embed="rId3">
            <a:alphaModFix/>
          </a:blip>
          <a:stretch>
            <a:fillRect/>
          </a:stretch>
        </p:blipFill>
        <p:spPr>
          <a:xfrm>
            <a:off x="152400" y="716326"/>
            <a:ext cx="4970367" cy="2049650"/>
          </a:xfrm>
          <a:prstGeom prst="rect">
            <a:avLst/>
          </a:prstGeom>
          <a:noFill/>
          <a:ln>
            <a:noFill/>
          </a:ln>
        </p:spPr>
      </p:pic>
      <p:sp>
        <p:nvSpPr>
          <p:cNvPr id="875" name="Google Shape;875;p47"/>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876" name="Google Shape;876;p47"/>
          <p:cNvPicPr preferRelativeResize="0"/>
          <p:nvPr/>
        </p:nvPicPr>
        <p:blipFill>
          <a:blip r:embed="rId7">
            <a:alphaModFix/>
          </a:blip>
          <a:stretch>
            <a:fillRect/>
          </a:stretch>
        </p:blipFill>
        <p:spPr>
          <a:xfrm>
            <a:off x="4679976" y="2710350"/>
            <a:ext cx="3966773" cy="2333176"/>
          </a:xfrm>
          <a:prstGeom prst="rect">
            <a:avLst/>
          </a:prstGeom>
          <a:noFill/>
          <a:ln>
            <a:noFill/>
          </a:ln>
        </p:spPr>
      </p:pic>
      <p:pic>
        <p:nvPicPr>
          <p:cNvPr id="877" name="Google Shape;877;p47"/>
          <p:cNvPicPr preferRelativeResize="0"/>
          <p:nvPr/>
        </p:nvPicPr>
        <p:blipFill>
          <a:blip r:embed="rId8">
            <a:alphaModFix/>
          </a:blip>
          <a:stretch>
            <a:fillRect/>
          </a:stretch>
        </p:blipFill>
        <p:spPr>
          <a:xfrm>
            <a:off x="4680391" y="2710350"/>
            <a:ext cx="3962986" cy="23331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graphicFrame>
        <p:nvGraphicFramePr>
          <p:cNvPr id="882" name="Google Shape;882;p48"/>
          <p:cNvGraphicFramePr/>
          <p:nvPr/>
        </p:nvGraphicFramePr>
        <p:xfrm>
          <a:off x="713600" y="984075"/>
          <a:ext cx="7891300" cy="1655355"/>
        </p:xfrm>
        <a:graphic>
          <a:graphicData uri="http://schemas.openxmlformats.org/drawingml/2006/table">
            <a:tbl>
              <a:tblPr>
                <a:noFill/>
                <a:tableStyleId>{E5D97320-429A-4E4F-A19D-930F16038E4D}</a:tableStyleId>
              </a:tblPr>
              <a:tblGrid>
                <a:gridCol w="1368675">
                  <a:extLst>
                    <a:ext uri="{9D8B030D-6E8A-4147-A177-3AD203B41FA5}">
                      <a16:colId xmlns:a16="http://schemas.microsoft.com/office/drawing/2014/main" val="20000"/>
                    </a:ext>
                  </a:extLst>
                </a:gridCol>
                <a:gridCol w="5402700">
                  <a:extLst>
                    <a:ext uri="{9D8B030D-6E8A-4147-A177-3AD203B41FA5}">
                      <a16:colId xmlns:a16="http://schemas.microsoft.com/office/drawing/2014/main" val="20001"/>
                    </a:ext>
                  </a:extLst>
                </a:gridCol>
                <a:gridCol w="1119925">
                  <a:extLst>
                    <a:ext uri="{9D8B030D-6E8A-4147-A177-3AD203B41FA5}">
                      <a16:colId xmlns:a16="http://schemas.microsoft.com/office/drawing/2014/main" val="20002"/>
                    </a:ext>
                  </a:extLst>
                </a:gridCol>
              </a:tblGrid>
              <a:tr h="469800">
                <a:tc>
                  <a:txBody>
                    <a:bodyPr/>
                    <a:lstStyle/>
                    <a:p>
                      <a:pPr marL="0" lvl="0" indent="0" algn="l" rtl="0">
                        <a:lnSpc>
                          <a:spcPct val="100000"/>
                        </a:lnSpc>
                        <a:spcBef>
                          <a:spcPts val="0"/>
                        </a:spcBef>
                        <a:spcAft>
                          <a:spcPts val="0"/>
                        </a:spcAft>
                        <a:buNone/>
                      </a:pPr>
                      <a:r>
                        <a:rPr lang="en" b="1">
                          <a:solidFill>
                            <a:srgbClr val="434343"/>
                          </a:solidFill>
                          <a:latin typeface="Proxima Nova"/>
                          <a:ea typeface="Proxima Nova"/>
                          <a:cs typeface="Proxima Nova"/>
                          <a:sym typeface="Proxima Nova"/>
                        </a:rPr>
                        <a:t>Requirement</a:t>
                      </a:r>
                      <a:endParaRPr b="1">
                        <a:solidFill>
                          <a:srgbClr val="434343"/>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b="1">
                          <a:solidFill>
                            <a:srgbClr val="434343"/>
                          </a:solidFill>
                          <a:latin typeface="Proxima Nova"/>
                          <a:ea typeface="Proxima Nova"/>
                          <a:cs typeface="Proxima Nova"/>
                          <a:sym typeface="Proxima Nova"/>
                        </a:rPr>
                        <a:t>Designation</a:t>
                      </a:r>
                      <a:endParaRPr b="1">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b="1">
                          <a:solidFill>
                            <a:srgbClr val="434343"/>
                          </a:solidFill>
                          <a:latin typeface="Proxima Nova"/>
                          <a:ea typeface="Proxima Nova"/>
                          <a:cs typeface="Proxima Nova"/>
                          <a:sym typeface="Proxima Nova"/>
                        </a:rPr>
                        <a:t>Description</a:t>
                      </a:r>
                      <a:endParaRPr b="1">
                        <a:solidFill>
                          <a:srgbClr val="434343"/>
                        </a:solidFill>
                        <a:latin typeface="Proxima Nova"/>
                        <a:ea typeface="Proxima Nova"/>
                        <a:cs typeface="Proxima Nova"/>
                        <a:sym typeface="Proxima Nova"/>
                      </a:endParaRPr>
                    </a:p>
                  </a:txBody>
                  <a:tcPr marL="91425" marR="91425" marT="91425" marB="0"/>
                </a:tc>
                <a:tc>
                  <a:txBody>
                    <a:bodyPr/>
                    <a:lstStyle/>
                    <a:p>
                      <a:pPr marL="0" lvl="0" indent="0" algn="l" rtl="0">
                        <a:spcBef>
                          <a:spcPts val="0"/>
                        </a:spcBef>
                        <a:spcAft>
                          <a:spcPts val="0"/>
                        </a:spcAft>
                        <a:buNone/>
                      </a:pPr>
                      <a:r>
                        <a:rPr lang="en" sz="1500" b="1">
                          <a:solidFill>
                            <a:srgbClr val="434343"/>
                          </a:solidFill>
                          <a:latin typeface="Proxima Nova"/>
                          <a:ea typeface="Proxima Nova"/>
                          <a:cs typeface="Proxima Nova"/>
                          <a:sym typeface="Proxima Nova"/>
                        </a:rPr>
                        <a:t>Satisfied?</a:t>
                      </a:r>
                      <a:endParaRPr sz="1500" b="1">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497175">
                <a:tc>
                  <a:txBody>
                    <a:bodyPr/>
                    <a:lstStyle/>
                    <a:p>
                      <a:pPr marL="0" lvl="0" indent="0" algn="l" rtl="0">
                        <a:lnSpc>
                          <a:spcPct val="100000"/>
                        </a:lnSpc>
                        <a:spcBef>
                          <a:spcPts val="0"/>
                        </a:spcBef>
                        <a:spcAft>
                          <a:spcPts val="0"/>
                        </a:spcAft>
                        <a:buNone/>
                      </a:pPr>
                      <a:r>
                        <a:rPr lang="en" sz="1200">
                          <a:solidFill>
                            <a:srgbClr val="434343"/>
                          </a:solidFill>
                          <a:latin typeface="Proxima Nova"/>
                          <a:ea typeface="Proxima Nova"/>
                          <a:cs typeface="Proxima Nova"/>
                          <a:sym typeface="Proxima Nova"/>
                        </a:rPr>
                        <a:t>DR2.1</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1600"/>
                        </a:spcAft>
                        <a:buNone/>
                      </a:pPr>
                      <a:r>
                        <a:rPr lang="en" sz="1200">
                          <a:solidFill>
                            <a:srgbClr val="434343"/>
                          </a:solidFill>
                          <a:latin typeface="Proxima Nova"/>
                          <a:ea typeface="Proxima Nova"/>
                          <a:cs typeface="Proxima Nova"/>
                          <a:sym typeface="Proxima Nova"/>
                        </a:rPr>
                        <a:t>The TCS shall provide no more than 3.63 psi on the test subject</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endParaRPr sz="1300" b="1">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0">
                <a:tc>
                  <a:txBody>
                    <a:bodyPr/>
                    <a:lstStyle/>
                    <a:p>
                      <a:pPr marL="0" lvl="0" indent="0" algn="l" rtl="0">
                        <a:lnSpc>
                          <a:spcPct val="100000"/>
                        </a:lnSpc>
                        <a:spcBef>
                          <a:spcPts val="0"/>
                        </a:spcBef>
                        <a:spcAft>
                          <a:spcPts val="0"/>
                        </a:spcAft>
                        <a:buNone/>
                      </a:pPr>
                      <a:r>
                        <a:rPr lang="en" sz="1200">
                          <a:solidFill>
                            <a:srgbClr val="434343"/>
                          </a:solidFill>
                          <a:latin typeface="Proxima Nova"/>
                          <a:ea typeface="Proxima Nova"/>
                          <a:cs typeface="Proxima Nova"/>
                          <a:sym typeface="Proxima Nova"/>
                        </a:rPr>
                        <a:t>DR4.2</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200">
                          <a:solidFill>
                            <a:srgbClr val="434343"/>
                          </a:solidFill>
                          <a:latin typeface="Proxima Nova"/>
                          <a:ea typeface="Proxima Nova"/>
                          <a:cs typeface="Proxima Nova"/>
                          <a:sym typeface="Proxima Nova"/>
                        </a:rPr>
                        <a:t>The TCS shall accommodate a male body of 50th percentile height and 50th percentile weight</a:t>
                      </a:r>
                      <a:endParaRPr sz="1200">
                        <a:solidFill>
                          <a:srgbClr val="434343"/>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endParaRPr sz="1300" b="1">
                        <a:solidFill>
                          <a:srgbClr val="434343"/>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bl>
          </a:graphicData>
        </a:graphic>
      </p:graphicFrame>
      <p:sp>
        <p:nvSpPr>
          <p:cNvPr id="883" name="Google Shape;883;p48"/>
          <p:cNvSpPr txBox="1">
            <a:spLocks noGrp="1"/>
          </p:cNvSpPr>
          <p:nvPr>
            <p:ph type="title"/>
          </p:nvPr>
        </p:nvSpPr>
        <p:spPr>
          <a:xfrm>
            <a:off x="254275" y="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Design Requirements</a:t>
            </a:r>
            <a:endParaRPr/>
          </a:p>
          <a:p>
            <a:pPr marL="0" lvl="0" indent="0" algn="l" rtl="0">
              <a:spcBef>
                <a:spcPts val="0"/>
              </a:spcBef>
              <a:spcAft>
                <a:spcPts val="0"/>
              </a:spcAft>
              <a:buNone/>
            </a:pPr>
            <a:endParaRPr/>
          </a:p>
        </p:txBody>
      </p:sp>
      <p:grpSp>
        <p:nvGrpSpPr>
          <p:cNvPr id="884" name="Google Shape;884;p48"/>
          <p:cNvGrpSpPr/>
          <p:nvPr/>
        </p:nvGrpSpPr>
        <p:grpSpPr>
          <a:xfrm>
            <a:off x="29950" y="4629553"/>
            <a:ext cx="9084100" cy="447253"/>
            <a:chOff x="29950" y="4629553"/>
            <a:chExt cx="9084100" cy="447253"/>
          </a:xfrm>
        </p:grpSpPr>
        <p:sp>
          <p:nvSpPr>
            <p:cNvPr id="885" name="Google Shape;885;p48"/>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8"/>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8"/>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8"/>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8"/>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8"/>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891" name="Google Shape;891;p48"/>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892" name="Google Shape;892;p48"/>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893" name="Google Shape;893;p48"/>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894" name="Google Shape;894;p48"/>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895" name="Google Shape;895;p4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896" name="Google Shape;896;p48"/>
          <p:cNvPicPr preferRelativeResize="0"/>
          <p:nvPr/>
        </p:nvPicPr>
        <p:blipFill>
          <a:blip r:embed="rId3">
            <a:alphaModFix/>
          </a:blip>
          <a:stretch>
            <a:fillRect/>
          </a:stretch>
        </p:blipFill>
        <p:spPr>
          <a:xfrm>
            <a:off x="7668325" y="1557522"/>
            <a:ext cx="548700" cy="508459"/>
          </a:xfrm>
          <a:prstGeom prst="rect">
            <a:avLst/>
          </a:prstGeom>
          <a:noFill/>
          <a:ln>
            <a:noFill/>
          </a:ln>
        </p:spPr>
      </p:pic>
      <p:pic>
        <p:nvPicPr>
          <p:cNvPr id="897" name="Google Shape;897;p48"/>
          <p:cNvPicPr preferRelativeResize="0"/>
          <p:nvPr/>
        </p:nvPicPr>
        <p:blipFill>
          <a:blip r:embed="rId3">
            <a:alphaModFix/>
          </a:blip>
          <a:stretch>
            <a:fillRect/>
          </a:stretch>
        </p:blipFill>
        <p:spPr>
          <a:xfrm>
            <a:off x="7668325" y="2116290"/>
            <a:ext cx="548700" cy="50845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49"/>
          <p:cNvSpPr txBox="1">
            <a:spLocks noGrp="1"/>
          </p:cNvSpPr>
          <p:nvPr>
            <p:ph type="title"/>
          </p:nvPr>
        </p:nvSpPr>
        <p:spPr>
          <a:xfrm>
            <a:off x="553025" y="203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Project Element: Central Processing System</a:t>
            </a:r>
            <a:endParaRPr/>
          </a:p>
        </p:txBody>
      </p:sp>
      <p:grpSp>
        <p:nvGrpSpPr>
          <p:cNvPr id="903" name="Google Shape;903;p49"/>
          <p:cNvGrpSpPr/>
          <p:nvPr/>
        </p:nvGrpSpPr>
        <p:grpSpPr>
          <a:xfrm>
            <a:off x="29950" y="4629553"/>
            <a:ext cx="9084100" cy="447253"/>
            <a:chOff x="29950" y="4629553"/>
            <a:chExt cx="9084100" cy="447253"/>
          </a:xfrm>
        </p:grpSpPr>
        <p:sp>
          <p:nvSpPr>
            <p:cNvPr id="904" name="Google Shape;904;p49"/>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9"/>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9"/>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9"/>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9"/>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9"/>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910" name="Google Shape;910;p49"/>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911" name="Google Shape;911;p49"/>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912" name="Google Shape;912;p49"/>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913" name="Google Shape;913;p49"/>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914" name="Google Shape;914;p49"/>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50"/>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CPS Design Requirements</a:t>
            </a:r>
            <a:endParaRPr/>
          </a:p>
        </p:txBody>
      </p:sp>
      <p:graphicFrame>
        <p:nvGraphicFramePr>
          <p:cNvPr id="920" name="Google Shape;920;p50"/>
          <p:cNvGraphicFramePr/>
          <p:nvPr/>
        </p:nvGraphicFramePr>
        <p:xfrm>
          <a:off x="254475" y="828675"/>
          <a:ext cx="8711200" cy="3246400"/>
        </p:xfrm>
        <a:graphic>
          <a:graphicData uri="http://schemas.openxmlformats.org/drawingml/2006/table">
            <a:tbl>
              <a:tblPr>
                <a:noFill/>
                <a:tableStyleId>{E5D97320-429A-4E4F-A19D-930F16038E4D}</a:tableStyleId>
              </a:tblPr>
              <a:tblGrid>
                <a:gridCol w="1382600">
                  <a:extLst>
                    <a:ext uri="{9D8B030D-6E8A-4147-A177-3AD203B41FA5}">
                      <a16:colId xmlns:a16="http://schemas.microsoft.com/office/drawing/2014/main" val="20000"/>
                    </a:ext>
                  </a:extLst>
                </a:gridCol>
                <a:gridCol w="6369075">
                  <a:extLst>
                    <a:ext uri="{9D8B030D-6E8A-4147-A177-3AD203B41FA5}">
                      <a16:colId xmlns:a16="http://schemas.microsoft.com/office/drawing/2014/main" val="20001"/>
                    </a:ext>
                  </a:extLst>
                </a:gridCol>
                <a:gridCol w="959525">
                  <a:extLst>
                    <a:ext uri="{9D8B030D-6E8A-4147-A177-3AD203B41FA5}">
                      <a16:colId xmlns:a16="http://schemas.microsoft.com/office/drawing/2014/main" val="20002"/>
                    </a:ext>
                  </a:extLst>
                </a:gridCol>
              </a:tblGrid>
              <a:tr h="50335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Designation</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Requirement Description</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Satisfied?</a:t>
                      </a: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DR2.4</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The CPS will not instruct the TCS or the GVS to exceed maximum allowed outputs described in requirements 2.1  (55lbf maximum)  and 2.3 (4mA maximum)</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DR2.5</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The CPS will be equipped with an emergency stop switch that will enable all functions to be terminated immediately</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DR3.2</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The CPS shall coordinate the TCS and GVS responses, such that the time delay between the TCS and GVS cues as experienced by the test subject is less than 100 ms</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DR3.3</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The CPS shall coordinate the hardware response such that the time delay from the joystick signal commanded by the test subject to the TCS and GVS cueing is within 200ms</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DR3.4</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The CPS shall incorporate a user interface allowing the controller to choose magnitude and direction of roll rate cued by the GVS and TCS systems.</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bl>
          </a:graphicData>
        </a:graphic>
      </p:graphicFrame>
      <p:grpSp>
        <p:nvGrpSpPr>
          <p:cNvPr id="921" name="Google Shape;921;p50"/>
          <p:cNvGrpSpPr/>
          <p:nvPr/>
        </p:nvGrpSpPr>
        <p:grpSpPr>
          <a:xfrm>
            <a:off x="29950" y="4629553"/>
            <a:ext cx="9084100" cy="447253"/>
            <a:chOff x="29950" y="4629553"/>
            <a:chExt cx="9084100" cy="447253"/>
          </a:xfrm>
        </p:grpSpPr>
        <p:sp>
          <p:nvSpPr>
            <p:cNvPr id="922" name="Google Shape;922;p50"/>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0"/>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0"/>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0"/>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0"/>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0"/>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928" name="Google Shape;928;p50"/>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929" name="Google Shape;929;p50"/>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930" name="Google Shape;930;p50"/>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931" name="Google Shape;931;p50"/>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932" name="Google Shape;932;p5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1"/>
          <p:cNvSpPr txBox="1">
            <a:spLocks noGrp="1"/>
          </p:cNvSpPr>
          <p:nvPr>
            <p:ph type="title"/>
          </p:nvPr>
        </p:nvSpPr>
        <p:spPr>
          <a:xfrm>
            <a:off x="553025" y="-23700"/>
            <a:ext cx="3965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Requirements</a:t>
            </a:r>
            <a:endParaRPr/>
          </a:p>
        </p:txBody>
      </p:sp>
      <p:sp>
        <p:nvSpPr>
          <p:cNvPr id="938" name="Google Shape;938;p51"/>
          <p:cNvSpPr/>
          <p:nvPr/>
        </p:nvSpPr>
        <p:spPr>
          <a:xfrm>
            <a:off x="358125" y="1222675"/>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1"/>
          <p:cNvSpPr/>
          <p:nvPr/>
        </p:nvSpPr>
        <p:spPr>
          <a:xfrm rot="-2700000">
            <a:off x="480242" y="1249066"/>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1"/>
          <p:cNvSpPr txBox="1"/>
          <p:nvPr/>
        </p:nvSpPr>
        <p:spPr>
          <a:xfrm>
            <a:off x="421525" y="1368925"/>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DR2.4</a:t>
            </a:r>
            <a:endParaRPr sz="1900">
              <a:latin typeface="Impact"/>
              <a:ea typeface="Impact"/>
              <a:cs typeface="Impact"/>
              <a:sym typeface="Impact"/>
            </a:endParaRPr>
          </a:p>
        </p:txBody>
      </p:sp>
      <p:sp>
        <p:nvSpPr>
          <p:cNvPr id="941" name="Google Shape;941;p51"/>
          <p:cNvSpPr/>
          <p:nvPr/>
        </p:nvSpPr>
        <p:spPr>
          <a:xfrm>
            <a:off x="345425" y="247035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1"/>
          <p:cNvSpPr/>
          <p:nvPr/>
        </p:nvSpPr>
        <p:spPr>
          <a:xfrm rot="-2700000">
            <a:off x="467542" y="249674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1"/>
          <p:cNvSpPr txBox="1"/>
          <p:nvPr/>
        </p:nvSpPr>
        <p:spPr>
          <a:xfrm>
            <a:off x="408825" y="2616600"/>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DR2.5</a:t>
            </a:r>
            <a:endParaRPr sz="1900">
              <a:latin typeface="Impact"/>
              <a:ea typeface="Impact"/>
              <a:cs typeface="Impact"/>
              <a:sym typeface="Impact"/>
            </a:endParaRPr>
          </a:p>
        </p:txBody>
      </p:sp>
      <p:sp>
        <p:nvSpPr>
          <p:cNvPr id="944" name="Google Shape;944;p51"/>
          <p:cNvSpPr txBox="1"/>
          <p:nvPr/>
        </p:nvSpPr>
        <p:spPr>
          <a:xfrm>
            <a:off x="3684950" y="2844600"/>
            <a:ext cx="49524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945" name="Google Shape;945;p51"/>
          <p:cNvSpPr txBox="1"/>
          <p:nvPr/>
        </p:nvSpPr>
        <p:spPr>
          <a:xfrm>
            <a:off x="244725" y="3011450"/>
            <a:ext cx="11244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Emergency stop</a:t>
            </a:r>
            <a:endParaRPr sz="1000" b="1">
              <a:latin typeface="Lato"/>
              <a:ea typeface="Lato"/>
              <a:cs typeface="Lato"/>
              <a:sym typeface="Lato"/>
            </a:endParaRPr>
          </a:p>
        </p:txBody>
      </p:sp>
      <p:sp>
        <p:nvSpPr>
          <p:cNvPr id="946" name="Google Shape;946;p51"/>
          <p:cNvSpPr txBox="1"/>
          <p:nvPr/>
        </p:nvSpPr>
        <p:spPr>
          <a:xfrm>
            <a:off x="320925" y="1748450"/>
            <a:ext cx="11244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Amperage and force limits</a:t>
            </a:r>
            <a:endParaRPr sz="1000" b="1">
              <a:latin typeface="Lato"/>
              <a:ea typeface="Lato"/>
              <a:cs typeface="Lato"/>
              <a:sym typeface="Lato"/>
            </a:endParaRPr>
          </a:p>
        </p:txBody>
      </p:sp>
      <p:grpSp>
        <p:nvGrpSpPr>
          <p:cNvPr id="947" name="Google Shape;947;p51"/>
          <p:cNvGrpSpPr/>
          <p:nvPr/>
        </p:nvGrpSpPr>
        <p:grpSpPr>
          <a:xfrm>
            <a:off x="29950" y="4629553"/>
            <a:ext cx="9084100" cy="447253"/>
            <a:chOff x="29950" y="4629553"/>
            <a:chExt cx="9084100" cy="447253"/>
          </a:xfrm>
        </p:grpSpPr>
        <p:sp>
          <p:nvSpPr>
            <p:cNvPr id="948" name="Google Shape;948;p51"/>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1"/>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1"/>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1"/>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1"/>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1"/>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954" name="Google Shape;954;p51"/>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955" name="Google Shape;955;p51"/>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956" name="Google Shape;956;p51"/>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957" name="Google Shape;957;p51"/>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958" name="Google Shape;958;p51"/>
          <p:cNvSpPr txBox="1">
            <a:spLocks noGrp="1"/>
          </p:cNvSpPr>
          <p:nvPr>
            <p:ph type="sldNum" idx="12"/>
          </p:nvPr>
        </p:nvSpPr>
        <p:spPr>
          <a:xfrm>
            <a:off x="856535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pic>
        <p:nvPicPr>
          <p:cNvPr id="959" name="Google Shape;959;p51"/>
          <p:cNvPicPr preferRelativeResize="0"/>
          <p:nvPr/>
        </p:nvPicPr>
        <p:blipFill>
          <a:blip r:embed="rId3">
            <a:alphaModFix/>
          </a:blip>
          <a:stretch>
            <a:fillRect/>
          </a:stretch>
        </p:blipFill>
        <p:spPr>
          <a:xfrm>
            <a:off x="2082975" y="1223988"/>
            <a:ext cx="1934825" cy="2693067"/>
          </a:xfrm>
          <a:prstGeom prst="rect">
            <a:avLst/>
          </a:prstGeom>
          <a:noFill/>
          <a:ln>
            <a:noFill/>
          </a:ln>
        </p:spPr>
      </p:pic>
      <p:pic>
        <p:nvPicPr>
          <p:cNvPr id="960" name="Google Shape;960;p51"/>
          <p:cNvPicPr preferRelativeResize="0"/>
          <p:nvPr/>
        </p:nvPicPr>
        <p:blipFill>
          <a:blip r:embed="rId4">
            <a:alphaModFix/>
          </a:blip>
          <a:stretch>
            <a:fillRect/>
          </a:stretch>
        </p:blipFill>
        <p:spPr>
          <a:xfrm>
            <a:off x="4497947" y="47100"/>
            <a:ext cx="4380450" cy="4667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Objectives</a:t>
            </a:r>
            <a:endParaRPr/>
          </a:p>
        </p:txBody>
      </p:sp>
      <p:sp>
        <p:nvSpPr>
          <p:cNvPr id="109" name="Google Shape;109;p16"/>
          <p:cNvSpPr txBox="1">
            <a:spLocks noGrp="1"/>
          </p:cNvSpPr>
          <p:nvPr>
            <p:ph type="body" idx="1"/>
          </p:nvPr>
        </p:nvSpPr>
        <p:spPr>
          <a:xfrm>
            <a:off x="365975" y="581800"/>
            <a:ext cx="7731000" cy="935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Proxima Nova"/>
              <a:buChar char="●"/>
            </a:pPr>
            <a:r>
              <a:rPr lang="en" sz="1800">
                <a:solidFill>
                  <a:srgbClr val="000000"/>
                </a:solidFill>
                <a:latin typeface="Proxima Nova"/>
                <a:ea typeface="Proxima Nova"/>
                <a:cs typeface="Proxima Nova"/>
                <a:sym typeface="Proxima Nova"/>
              </a:rPr>
              <a:t>Level 1 - Binary (Discrete)</a:t>
            </a:r>
            <a:endParaRPr>
              <a:solidFill>
                <a:srgbClr val="000000"/>
              </a:solidFill>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Allow the test subject to initiate binary tilts of +/- 15° in either direction</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Implementation of joystick control from the first level</a:t>
            </a:r>
            <a:endParaRPr sz="1400">
              <a:solidFill>
                <a:srgbClr val="000000"/>
              </a:solidFill>
              <a:latin typeface="Proxima Nova"/>
              <a:ea typeface="Proxima Nova"/>
              <a:cs typeface="Proxima Nova"/>
              <a:sym typeface="Proxima Nova"/>
            </a:endParaRPr>
          </a:p>
          <a:p>
            <a:pPr marL="457200" lvl="0" indent="0" algn="l" rtl="0">
              <a:spcBef>
                <a:spcPts val="1600"/>
              </a:spcBef>
              <a:spcAft>
                <a:spcPts val="1600"/>
              </a:spcAft>
              <a:buNone/>
            </a:pPr>
            <a:endParaRPr/>
          </a:p>
        </p:txBody>
      </p:sp>
      <p:pic>
        <p:nvPicPr>
          <p:cNvPr id="110" name="Google Shape;110;p16"/>
          <p:cNvPicPr preferRelativeResize="0"/>
          <p:nvPr/>
        </p:nvPicPr>
        <p:blipFill rotWithShape="1">
          <a:blip r:embed="rId3">
            <a:alphaModFix/>
          </a:blip>
          <a:srcRect/>
          <a:stretch/>
        </p:blipFill>
        <p:spPr>
          <a:xfrm>
            <a:off x="6060237" y="3189975"/>
            <a:ext cx="2476051" cy="1857050"/>
          </a:xfrm>
          <a:prstGeom prst="rect">
            <a:avLst/>
          </a:prstGeom>
          <a:noFill/>
          <a:ln>
            <a:noFill/>
          </a:ln>
        </p:spPr>
      </p:pic>
      <p:pic>
        <p:nvPicPr>
          <p:cNvPr id="111" name="Google Shape;111;p16"/>
          <p:cNvPicPr preferRelativeResize="0"/>
          <p:nvPr/>
        </p:nvPicPr>
        <p:blipFill rotWithShape="1">
          <a:blip r:embed="rId4">
            <a:alphaModFix/>
          </a:blip>
          <a:srcRect/>
          <a:stretch/>
        </p:blipFill>
        <p:spPr>
          <a:xfrm>
            <a:off x="3310974" y="3189975"/>
            <a:ext cx="2476050" cy="1857050"/>
          </a:xfrm>
          <a:prstGeom prst="rect">
            <a:avLst/>
          </a:prstGeom>
          <a:noFill/>
          <a:ln>
            <a:noFill/>
          </a:ln>
        </p:spPr>
      </p:pic>
      <p:pic>
        <p:nvPicPr>
          <p:cNvPr id="112" name="Google Shape;112;p16"/>
          <p:cNvPicPr preferRelativeResize="0"/>
          <p:nvPr/>
        </p:nvPicPr>
        <p:blipFill rotWithShape="1">
          <a:blip r:embed="rId5">
            <a:alphaModFix/>
          </a:blip>
          <a:srcRect/>
          <a:stretch/>
        </p:blipFill>
        <p:spPr>
          <a:xfrm>
            <a:off x="621537" y="3189974"/>
            <a:ext cx="2430050" cy="1822551"/>
          </a:xfrm>
          <a:prstGeom prst="rect">
            <a:avLst/>
          </a:prstGeom>
          <a:noFill/>
          <a:ln>
            <a:noFill/>
          </a:ln>
        </p:spPr>
      </p:pic>
      <p:sp>
        <p:nvSpPr>
          <p:cNvPr id="113" name="Google Shape;113;p16"/>
          <p:cNvSpPr txBox="1"/>
          <p:nvPr/>
        </p:nvSpPr>
        <p:spPr>
          <a:xfrm>
            <a:off x="311700" y="1587200"/>
            <a:ext cx="8520600" cy="572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Proxima Nova"/>
              <a:buChar char="●"/>
            </a:pPr>
            <a:r>
              <a:rPr lang="en" sz="1800">
                <a:latin typeface="Proxima Nova"/>
                <a:ea typeface="Proxima Nova"/>
                <a:cs typeface="Proxima Nova"/>
                <a:sym typeface="Proxima Nova"/>
              </a:rPr>
              <a:t>Level 2 - Sinusoidal (Continuous)</a:t>
            </a:r>
            <a:endParaRPr sz="1800">
              <a:latin typeface="Proxima Nova"/>
              <a:ea typeface="Proxima Nova"/>
              <a:cs typeface="Proxima Nova"/>
              <a:sym typeface="Proxima Nova"/>
            </a:endParaRPr>
          </a:p>
          <a:p>
            <a:pPr marL="914400" lvl="1" indent="-317500" algn="l" rtl="0">
              <a:lnSpc>
                <a:spcPct val="115000"/>
              </a:lnSpc>
              <a:spcBef>
                <a:spcPts val="0"/>
              </a:spcBef>
              <a:spcAft>
                <a:spcPts val="0"/>
              </a:spcAft>
              <a:buClr>
                <a:srgbClr val="000000"/>
              </a:buClr>
              <a:buSzPts val="1400"/>
              <a:buFont typeface="Proxima Nova"/>
              <a:buChar char="○"/>
            </a:pPr>
            <a:r>
              <a:rPr lang="en">
                <a:latin typeface="Proxima Nova"/>
                <a:ea typeface="Proxima Nova"/>
                <a:cs typeface="Proxima Nova"/>
                <a:sym typeface="Proxima Nova"/>
              </a:rPr>
              <a:t>Cue sinusoidal tilt profiles with maximum amplitude of 15°</a:t>
            </a:r>
            <a:endParaRPr>
              <a:latin typeface="Proxima Nova"/>
              <a:ea typeface="Proxima Nova"/>
              <a:cs typeface="Proxima Nova"/>
              <a:sym typeface="Proxima Nova"/>
            </a:endParaRPr>
          </a:p>
        </p:txBody>
      </p:sp>
      <p:sp>
        <p:nvSpPr>
          <p:cNvPr id="114" name="Google Shape;114;p16"/>
          <p:cNvSpPr txBox="1"/>
          <p:nvPr/>
        </p:nvSpPr>
        <p:spPr>
          <a:xfrm>
            <a:off x="311700" y="2329975"/>
            <a:ext cx="8520600" cy="572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Proxima Nova"/>
              <a:buChar char="●"/>
            </a:pPr>
            <a:r>
              <a:rPr lang="en" sz="1800">
                <a:latin typeface="Proxima Nova"/>
                <a:ea typeface="Proxima Nova"/>
                <a:cs typeface="Proxima Nova"/>
                <a:sym typeface="Proxima Nova"/>
              </a:rPr>
              <a:t>Level 3 - Variable Profile</a:t>
            </a:r>
            <a:endParaRPr sz="1800">
              <a:latin typeface="Proxima Nova"/>
              <a:ea typeface="Proxima Nova"/>
              <a:cs typeface="Proxima Nova"/>
              <a:sym typeface="Proxima Nova"/>
            </a:endParaRPr>
          </a:p>
          <a:p>
            <a:pPr marL="914400" lvl="1" indent="-317500" algn="l" rtl="0">
              <a:lnSpc>
                <a:spcPct val="115000"/>
              </a:lnSpc>
              <a:spcBef>
                <a:spcPts val="0"/>
              </a:spcBef>
              <a:spcAft>
                <a:spcPts val="0"/>
              </a:spcAft>
              <a:buClr>
                <a:srgbClr val="000000"/>
              </a:buClr>
              <a:buSzPts val="1400"/>
              <a:buFont typeface="Proxima Nova"/>
              <a:buChar char="○"/>
            </a:pPr>
            <a:r>
              <a:rPr lang="en">
                <a:latin typeface="Proxima Nova"/>
                <a:ea typeface="Proxima Nova"/>
                <a:cs typeface="Proxima Nova"/>
                <a:sym typeface="Proxima Nova"/>
              </a:rPr>
              <a:t>Allow the test subject to command tilt profiles up to +/- 15° in either direction</a:t>
            </a:r>
            <a:endParaRPr>
              <a:latin typeface="Proxima Nova"/>
              <a:ea typeface="Proxima Nova"/>
              <a:cs typeface="Proxima Nova"/>
              <a:sym typeface="Proxima Nova"/>
            </a:endParaRPr>
          </a:p>
        </p:txBody>
      </p:sp>
      <p:sp>
        <p:nvSpPr>
          <p:cNvPr id="115" name="Google Shape;115;p1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1"/>
                                        <p:tgtEl>
                                          <p:spTgt spid="113"/>
                                        </p:tgtEl>
                                      </p:cBhvr>
                                    </p:animEffect>
                                  </p:childTnLst>
                                </p:cTn>
                              </p:par>
                              <p:par>
                                <p:cTn id="8" presetID="1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1"/>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1"/>
                                        <p:tgtEl>
                                          <p:spTgt spid="114"/>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1"/>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52"/>
          <p:cNvSpPr txBox="1">
            <a:spLocks noGrp="1"/>
          </p:cNvSpPr>
          <p:nvPr>
            <p:ph type="title"/>
          </p:nvPr>
        </p:nvSpPr>
        <p:spPr>
          <a:xfrm>
            <a:off x="166975" y="-23700"/>
            <a:ext cx="3984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Requirements</a:t>
            </a:r>
            <a:endParaRPr/>
          </a:p>
        </p:txBody>
      </p:sp>
      <p:grpSp>
        <p:nvGrpSpPr>
          <p:cNvPr id="966" name="Google Shape;966;p52"/>
          <p:cNvGrpSpPr/>
          <p:nvPr/>
        </p:nvGrpSpPr>
        <p:grpSpPr>
          <a:xfrm>
            <a:off x="29950" y="4629553"/>
            <a:ext cx="9084100" cy="447253"/>
            <a:chOff x="29950" y="4629553"/>
            <a:chExt cx="9084100" cy="447253"/>
          </a:xfrm>
        </p:grpSpPr>
        <p:sp>
          <p:nvSpPr>
            <p:cNvPr id="967" name="Google Shape;967;p52"/>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2"/>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2"/>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2"/>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2"/>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2"/>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973" name="Google Shape;973;p52"/>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974" name="Google Shape;974;p52"/>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975" name="Google Shape;975;p52"/>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976" name="Google Shape;976;p52"/>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977" name="Google Shape;977;p5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978" name="Google Shape;978;p52"/>
          <p:cNvSpPr/>
          <p:nvPr/>
        </p:nvSpPr>
        <p:spPr>
          <a:xfrm>
            <a:off x="324501" y="1119594"/>
            <a:ext cx="978300" cy="70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2"/>
          <p:cNvSpPr/>
          <p:nvPr/>
        </p:nvSpPr>
        <p:spPr>
          <a:xfrm rot="-2709184">
            <a:off x="456419" y="1189902"/>
            <a:ext cx="714675" cy="403903"/>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2"/>
          <p:cNvSpPr txBox="1"/>
          <p:nvPr/>
        </p:nvSpPr>
        <p:spPr>
          <a:xfrm>
            <a:off x="393626" y="1280085"/>
            <a:ext cx="1070700" cy="3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Impact"/>
                <a:ea typeface="Impact"/>
                <a:cs typeface="Impact"/>
                <a:sym typeface="Impact"/>
              </a:rPr>
              <a:t>DR3.2</a:t>
            </a:r>
            <a:endParaRPr sz="1700">
              <a:latin typeface="Impact"/>
              <a:ea typeface="Impact"/>
              <a:cs typeface="Impact"/>
              <a:sym typeface="Impact"/>
            </a:endParaRPr>
          </a:p>
        </p:txBody>
      </p:sp>
      <p:sp>
        <p:nvSpPr>
          <p:cNvPr id="981" name="Google Shape;981;p52"/>
          <p:cNvSpPr txBox="1"/>
          <p:nvPr/>
        </p:nvSpPr>
        <p:spPr>
          <a:xfrm>
            <a:off x="324500" y="1788625"/>
            <a:ext cx="1135500" cy="2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Time Delay, Communication (TCS-GVS)</a:t>
            </a:r>
            <a:endParaRPr sz="1000" b="1">
              <a:latin typeface="Lato"/>
              <a:ea typeface="Lato"/>
              <a:cs typeface="Lato"/>
              <a:sym typeface="Lato"/>
            </a:endParaRPr>
          </a:p>
        </p:txBody>
      </p:sp>
      <p:sp>
        <p:nvSpPr>
          <p:cNvPr id="982" name="Google Shape;982;p52"/>
          <p:cNvSpPr/>
          <p:nvPr/>
        </p:nvSpPr>
        <p:spPr>
          <a:xfrm>
            <a:off x="318664" y="2610044"/>
            <a:ext cx="978300" cy="70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2"/>
          <p:cNvSpPr/>
          <p:nvPr/>
        </p:nvSpPr>
        <p:spPr>
          <a:xfrm rot="-2709184">
            <a:off x="450582" y="2680352"/>
            <a:ext cx="714675" cy="403903"/>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2"/>
          <p:cNvSpPr txBox="1"/>
          <p:nvPr/>
        </p:nvSpPr>
        <p:spPr>
          <a:xfrm>
            <a:off x="387788" y="2770535"/>
            <a:ext cx="1070700" cy="3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Impact"/>
                <a:ea typeface="Impact"/>
                <a:cs typeface="Impact"/>
                <a:sym typeface="Impact"/>
              </a:rPr>
              <a:t>DR3.3</a:t>
            </a:r>
            <a:endParaRPr sz="1700">
              <a:latin typeface="Impact"/>
              <a:ea typeface="Impact"/>
              <a:cs typeface="Impact"/>
              <a:sym typeface="Impact"/>
            </a:endParaRPr>
          </a:p>
        </p:txBody>
      </p:sp>
      <p:sp>
        <p:nvSpPr>
          <p:cNvPr id="985" name="Google Shape;985;p52"/>
          <p:cNvSpPr txBox="1"/>
          <p:nvPr/>
        </p:nvSpPr>
        <p:spPr>
          <a:xfrm>
            <a:off x="143125" y="3283388"/>
            <a:ext cx="1321200" cy="2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Lato"/>
                <a:ea typeface="Lato"/>
                <a:cs typeface="Lato"/>
                <a:sym typeface="Lato"/>
              </a:rPr>
              <a:t>Time Delay, Communication (Joystick-TCS&amp;GVS)</a:t>
            </a:r>
            <a:endParaRPr sz="1000" b="1">
              <a:latin typeface="Lato"/>
              <a:ea typeface="Lato"/>
              <a:cs typeface="Lato"/>
              <a:sym typeface="Lato"/>
            </a:endParaRPr>
          </a:p>
        </p:txBody>
      </p:sp>
      <p:pic>
        <p:nvPicPr>
          <p:cNvPr id="986" name="Google Shape;986;p52"/>
          <p:cNvPicPr preferRelativeResize="0"/>
          <p:nvPr/>
        </p:nvPicPr>
        <p:blipFill>
          <a:blip r:embed="rId3">
            <a:alphaModFix/>
          </a:blip>
          <a:stretch>
            <a:fillRect/>
          </a:stretch>
        </p:blipFill>
        <p:spPr>
          <a:xfrm>
            <a:off x="1700400" y="1230550"/>
            <a:ext cx="2114332" cy="2109162"/>
          </a:xfrm>
          <a:prstGeom prst="rect">
            <a:avLst/>
          </a:prstGeom>
          <a:noFill/>
          <a:ln>
            <a:noFill/>
          </a:ln>
        </p:spPr>
      </p:pic>
      <p:pic>
        <p:nvPicPr>
          <p:cNvPr id="987" name="Google Shape;987;p52"/>
          <p:cNvPicPr preferRelativeResize="0"/>
          <p:nvPr/>
        </p:nvPicPr>
        <p:blipFill>
          <a:blip r:embed="rId4">
            <a:alphaModFix/>
          </a:blip>
          <a:stretch>
            <a:fillRect/>
          </a:stretch>
        </p:blipFill>
        <p:spPr>
          <a:xfrm>
            <a:off x="4050801" y="111800"/>
            <a:ext cx="4667626" cy="454794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53"/>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Graphical User Interface</a:t>
            </a:r>
            <a:endParaRPr/>
          </a:p>
        </p:txBody>
      </p:sp>
      <p:grpSp>
        <p:nvGrpSpPr>
          <p:cNvPr id="993" name="Google Shape;993;p53"/>
          <p:cNvGrpSpPr/>
          <p:nvPr/>
        </p:nvGrpSpPr>
        <p:grpSpPr>
          <a:xfrm>
            <a:off x="29950" y="4629553"/>
            <a:ext cx="9084100" cy="447253"/>
            <a:chOff x="29950" y="4629553"/>
            <a:chExt cx="9084100" cy="447253"/>
          </a:xfrm>
        </p:grpSpPr>
        <p:sp>
          <p:nvSpPr>
            <p:cNvPr id="994" name="Google Shape;994;p53"/>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3"/>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3"/>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000" name="Google Shape;1000;p53"/>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001" name="Google Shape;1001;p53"/>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002" name="Google Shape;1002;p53"/>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003" name="Google Shape;1003;p53"/>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004" name="Google Shape;1004;p5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1005" name="Google Shape;1005;p53"/>
          <p:cNvPicPr preferRelativeResize="0"/>
          <p:nvPr/>
        </p:nvPicPr>
        <p:blipFill>
          <a:blip r:embed="rId3">
            <a:alphaModFix/>
          </a:blip>
          <a:stretch>
            <a:fillRect/>
          </a:stretch>
        </p:blipFill>
        <p:spPr>
          <a:xfrm>
            <a:off x="3375501" y="758875"/>
            <a:ext cx="5616624" cy="3552499"/>
          </a:xfrm>
          <a:prstGeom prst="rect">
            <a:avLst/>
          </a:prstGeom>
          <a:noFill/>
          <a:ln>
            <a:noFill/>
          </a:ln>
          <a:effectLst>
            <a:outerShdw blurRad="57150" dist="19050" dir="5400000" algn="bl" rotWithShape="0">
              <a:srgbClr val="000000">
                <a:alpha val="50000"/>
              </a:srgbClr>
            </a:outerShdw>
          </a:effectLst>
        </p:spPr>
      </p:pic>
      <p:sp>
        <p:nvSpPr>
          <p:cNvPr id="1006" name="Google Shape;1006;p53"/>
          <p:cNvSpPr txBox="1"/>
          <p:nvPr/>
        </p:nvSpPr>
        <p:spPr>
          <a:xfrm>
            <a:off x="0" y="689688"/>
            <a:ext cx="3050381" cy="2642258"/>
          </a:xfrm>
          <a:prstGeom prst="rect">
            <a:avLst/>
          </a:prstGeom>
          <a:noFill/>
          <a:ln>
            <a:noFill/>
          </a:ln>
        </p:spPr>
        <p:txBody>
          <a:bodyPr spcFirstLastPara="1" wrap="square" lIns="91425" tIns="91425" rIns="91425" bIns="91425" anchor="t" anchorCtr="0">
            <a:noAutofit/>
          </a:bodyPr>
          <a:lstStyle/>
          <a:p>
            <a:pPr marL="457200" lvl="0" indent="-311150" algn="l" rtl="0">
              <a:lnSpc>
                <a:spcPct val="200000"/>
              </a:lnSpc>
              <a:spcBef>
                <a:spcPts val="0"/>
              </a:spcBef>
              <a:spcAft>
                <a:spcPts val="0"/>
              </a:spcAft>
              <a:buSzPts val="1300"/>
              <a:buFont typeface="Proxima Nova"/>
              <a:buChar char="●"/>
            </a:pPr>
            <a:r>
              <a:rPr lang="en" sz="1300" dirty="0">
                <a:latin typeface="Proxima Nova"/>
                <a:ea typeface="Proxima Nova"/>
                <a:cs typeface="Proxima Nova"/>
                <a:sym typeface="Proxima Nova"/>
              </a:rPr>
              <a:t>Used by the test controller to communicate with CPS</a:t>
            </a:r>
            <a:endParaRPr sz="1300" dirty="0">
              <a:latin typeface="Proxima Nova"/>
              <a:ea typeface="Proxima Nova"/>
              <a:cs typeface="Proxima Nova"/>
              <a:sym typeface="Proxima Nova"/>
            </a:endParaRPr>
          </a:p>
          <a:p>
            <a:pPr marL="457200" lvl="0" indent="-311150" algn="l" rtl="0">
              <a:lnSpc>
                <a:spcPct val="200000"/>
              </a:lnSpc>
              <a:spcBef>
                <a:spcPts val="0"/>
              </a:spcBef>
              <a:spcAft>
                <a:spcPts val="0"/>
              </a:spcAft>
              <a:buSzPts val="1300"/>
              <a:buFont typeface="Proxima Nova"/>
              <a:buChar char="●"/>
            </a:pPr>
            <a:r>
              <a:rPr lang="en" sz="1300" dirty="0">
                <a:latin typeface="Proxima Nova"/>
                <a:ea typeface="Proxima Nova"/>
                <a:cs typeface="Proxima Nova"/>
                <a:sym typeface="Proxima Nova"/>
              </a:rPr>
              <a:t>Allows for control over input profile, joystick mode</a:t>
            </a:r>
            <a:endParaRPr sz="1300" dirty="0">
              <a:latin typeface="Proxima Nova"/>
              <a:ea typeface="Proxima Nova"/>
              <a:cs typeface="Proxima Nova"/>
              <a:sym typeface="Proxima Nova"/>
            </a:endParaRPr>
          </a:p>
          <a:p>
            <a:pPr marL="457200" lvl="0" indent="-311150" algn="l" rtl="0">
              <a:lnSpc>
                <a:spcPct val="200000"/>
              </a:lnSpc>
              <a:spcBef>
                <a:spcPts val="0"/>
              </a:spcBef>
              <a:spcAft>
                <a:spcPts val="0"/>
              </a:spcAft>
              <a:buSzPts val="1300"/>
              <a:buFont typeface="Proxima Nova"/>
              <a:buChar char="●"/>
            </a:pPr>
            <a:r>
              <a:rPr lang="en" sz="1300" dirty="0">
                <a:latin typeface="Proxima Nova"/>
                <a:ea typeface="Proxima Nova"/>
                <a:cs typeface="Proxima Nova"/>
                <a:sym typeface="Proxima Nova"/>
              </a:rPr>
              <a:t>Displays test outputs in real time </a:t>
            </a:r>
            <a:endParaRPr sz="1300" dirty="0">
              <a:latin typeface="Proxima Nova"/>
              <a:ea typeface="Proxima Nova"/>
              <a:cs typeface="Proxima Nova"/>
              <a:sym typeface="Proxima Nova"/>
            </a:endParaRPr>
          </a:p>
          <a:p>
            <a:pPr marL="457200" lvl="0" indent="-311150" algn="l" rtl="0">
              <a:lnSpc>
                <a:spcPct val="200000"/>
              </a:lnSpc>
              <a:spcBef>
                <a:spcPts val="0"/>
              </a:spcBef>
              <a:spcAft>
                <a:spcPts val="0"/>
              </a:spcAft>
              <a:buSzPts val="1300"/>
              <a:buFont typeface="Proxima Nova"/>
              <a:buChar char="●"/>
            </a:pPr>
            <a:r>
              <a:rPr lang="en" sz="1300" dirty="0">
                <a:latin typeface="Proxima Nova"/>
                <a:ea typeface="Proxima Nova"/>
                <a:cs typeface="Proxima Nova"/>
                <a:sym typeface="Proxima Nova"/>
              </a:rPr>
              <a:t>Allows for saving of data, cueing profiles</a:t>
            </a:r>
            <a:endParaRPr sz="1300" dirty="0">
              <a:latin typeface="Proxima Nova"/>
              <a:ea typeface="Proxima Nova"/>
              <a:cs typeface="Proxima Nova"/>
              <a:sym typeface="Proxima Nova"/>
            </a:endParaRPr>
          </a:p>
        </p:txBody>
      </p:sp>
      <p:sp>
        <p:nvSpPr>
          <p:cNvPr id="1007" name="Google Shape;1007;p53"/>
          <p:cNvSpPr/>
          <p:nvPr/>
        </p:nvSpPr>
        <p:spPr>
          <a:xfrm>
            <a:off x="1501575" y="370315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rot="-2700000">
            <a:off x="1623692" y="372954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txBox="1"/>
          <p:nvPr/>
        </p:nvSpPr>
        <p:spPr>
          <a:xfrm>
            <a:off x="1564975" y="3849400"/>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DR3.4</a:t>
            </a:r>
            <a:endParaRPr sz="1900">
              <a:latin typeface="Impact"/>
              <a:ea typeface="Impact"/>
              <a:cs typeface="Impact"/>
              <a:sym typeface="Impact"/>
            </a:endParaRPr>
          </a:p>
        </p:txBody>
      </p:sp>
      <p:sp>
        <p:nvSpPr>
          <p:cNvPr id="1010" name="Google Shape;1010;p53"/>
          <p:cNvSpPr txBox="1"/>
          <p:nvPr/>
        </p:nvSpPr>
        <p:spPr>
          <a:xfrm>
            <a:off x="1388175" y="4284775"/>
            <a:ext cx="1124400" cy="2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Lato"/>
                <a:ea typeface="Lato"/>
                <a:cs typeface="Lato"/>
                <a:sym typeface="Lato"/>
              </a:rPr>
              <a:t>User Interface</a:t>
            </a:r>
            <a:endParaRPr sz="1000" b="1">
              <a:latin typeface="Lato"/>
              <a:ea typeface="Lato"/>
              <a:cs typeface="Lato"/>
              <a:sym typeface="Lato"/>
            </a:endParaRPr>
          </a:p>
        </p:txBody>
      </p:sp>
      <p:sp>
        <p:nvSpPr>
          <p:cNvPr id="1011" name="Google Shape;1011;p53"/>
          <p:cNvSpPr/>
          <p:nvPr/>
        </p:nvSpPr>
        <p:spPr>
          <a:xfrm>
            <a:off x="300175" y="368840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rot="-2700000">
            <a:off x="422292" y="371479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txBox="1"/>
          <p:nvPr/>
        </p:nvSpPr>
        <p:spPr>
          <a:xfrm>
            <a:off x="363575" y="3834650"/>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DR2.5</a:t>
            </a:r>
            <a:endParaRPr sz="1900">
              <a:latin typeface="Impact"/>
              <a:ea typeface="Impact"/>
              <a:cs typeface="Impact"/>
              <a:sym typeface="Impact"/>
            </a:endParaRPr>
          </a:p>
        </p:txBody>
      </p:sp>
      <p:sp>
        <p:nvSpPr>
          <p:cNvPr id="1014" name="Google Shape;1014;p53"/>
          <p:cNvSpPr txBox="1"/>
          <p:nvPr/>
        </p:nvSpPr>
        <p:spPr>
          <a:xfrm>
            <a:off x="218525" y="4277400"/>
            <a:ext cx="11244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Emergency Stop</a:t>
            </a:r>
            <a:endParaRPr sz="1000" b="1">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6">
                                            <p:txEl>
                                              <p:pRg st="0" end="0"/>
                                            </p:txEl>
                                          </p:spTgt>
                                        </p:tgtEl>
                                        <p:attrNameLst>
                                          <p:attrName>style.visibility</p:attrName>
                                        </p:attrNameLst>
                                      </p:cBhvr>
                                      <p:to>
                                        <p:strVal val="visible"/>
                                      </p:to>
                                    </p:set>
                                    <p:animEffect transition="in" filter="fade">
                                      <p:cBhvr>
                                        <p:cTn id="7" dur="1000"/>
                                        <p:tgtEl>
                                          <p:spTgt spid="10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6">
                                            <p:txEl>
                                              <p:pRg st="1" end="1"/>
                                            </p:txEl>
                                          </p:spTgt>
                                        </p:tgtEl>
                                        <p:attrNameLst>
                                          <p:attrName>style.visibility</p:attrName>
                                        </p:attrNameLst>
                                      </p:cBhvr>
                                      <p:to>
                                        <p:strVal val="visible"/>
                                      </p:to>
                                    </p:set>
                                    <p:animEffect transition="in" filter="fade">
                                      <p:cBhvr>
                                        <p:cTn id="12" dur="1000"/>
                                        <p:tgtEl>
                                          <p:spTgt spid="10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6">
                                            <p:txEl>
                                              <p:pRg st="2" end="2"/>
                                            </p:txEl>
                                          </p:spTgt>
                                        </p:tgtEl>
                                        <p:attrNameLst>
                                          <p:attrName>style.visibility</p:attrName>
                                        </p:attrNameLst>
                                      </p:cBhvr>
                                      <p:to>
                                        <p:strVal val="visible"/>
                                      </p:to>
                                    </p:set>
                                    <p:animEffect transition="in" filter="fade">
                                      <p:cBhvr>
                                        <p:cTn id="17" dur="1000"/>
                                        <p:tgtEl>
                                          <p:spTgt spid="10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6">
                                            <p:txEl>
                                              <p:pRg st="3" end="3"/>
                                            </p:txEl>
                                          </p:spTgt>
                                        </p:tgtEl>
                                        <p:attrNameLst>
                                          <p:attrName>style.visibility</p:attrName>
                                        </p:attrNameLst>
                                      </p:cBhvr>
                                      <p:to>
                                        <p:strVal val="visible"/>
                                      </p:to>
                                    </p:set>
                                    <p:animEffect transition="in" filter="fade">
                                      <p:cBhvr>
                                        <p:cTn id="22" dur="1000"/>
                                        <p:tgtEl>
                                          <p:spTgt spid="10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5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CPS Design Requirements</a:t>
            </a:r>
            <a:endParaRPr/>
          </a:p>
        </p:txBody>
      </p:sp>
      <p:graphicFrame>
        <p:nvGraphicFramePr>
          <p:cNvPr id="1020" name="Google Shape;1020;p54"/>
          <p:cNvGraphicFramePr/>
          <p:nvPr/>
        </p:nvGraphicFramePr>
        <p:xfrm>
          <a:off x="254475" y="828675"/>
          <a:ext cx="8711200" cy="3246400"/>
        </p:xfrm>
        <a:graphic>
          <a:graphicData uri="http://schemas.openxmlformats.org/drawingml/2006/table">
            <a:tbl>
              <a:tblPr>
                <a:noFill/>
                <a:tableStyleId>{E5D97320-429A-4E4F-A19D-930F16038E4D}</a:tableStyleId>
              </a:tblPr>
              <a:tblGrid>
                <a:gridCol w="1382600">
                  <a:extLst>
                    <a:ext uri="{9D8B030D-6E8A-4147-A177-3AD203B41FA5}">
                      <a16:colId xmlns:a16="http://schemas.microsoft.com/office/drawing/2014/main" val="20000"/>
                    </a:ext>
                  </a:extLst>
                </a:gridCol>
                <a:gridCol w="6369075">
                  <a:extLst>
                    <a:ext uri="{9D8B030D-6E8A-4147-A177-3AD203B41FA5}">
                      <a16:colId xmlns:a16="http://schemas.microsoft.com/office/drawing/2014/main" val="20001"/>
                    </a:ext>
                  </a:extLst>
                </a:gridCol>
                <a:gridCol w="959525">
                  <a:extLst>
                    <a:ext uri="{9D8B030D-6E8A-4147-A177-3AD203B41FA5}">
                      <a16:colId xmlns:a16="http://schemas.microsoft.com/office/drawing/2014/main" val="20002"/>
                    </a:ext>
                  </a:extLst>
                </a:gridCol>
              </a:tblGrid>
              <a:tr h="50335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Designation</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Requirement Description</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Satisfied?</a:t>
                      </a: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DR2.4</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The CPS will not instruct the TCS or the GVS to exceed maximum allowed outputs described in requirements 2.1 (55lbf maximum)  and 2.3 (4mA maximum)</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DR2.5</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The CPS will be equipped with an emergency stop switch that will enable all functions to be terminated immediately</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DR3.2</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The CPS shall coordinate the TCS and GVS responses, such that the time delay between the TCS and GVS cues as experienced by the test subject is less than 100 ms</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DR3.3</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The CPS shall coordinate the hardware response such that the time delay from the joystick signal commanded by the test subject to the TCS and GVS cueing is within 200ms</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DR3.4</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r>
                        <a:rPr lang="en" sz="1200">
                          <a:latin typeface="Proxima Nova"/>
                          <a:ea typeface="Proxima Nova"/>
                          <a:cs typeface="Proxima Nova"/>
                          <a:sym typeface="Proxima Nova"/>
                        </a:rPr>
                        <a:t>The CPS shall incorporate a user interface allowing the controller to choose magnitude and direction of roll rate cued by the GVS and TCS systems.</a:t>
                      </a:r>
                      <a:endParaRPr sz="1200">
                        <a:latin typeface="Proxima Nova"/>
                        <a:ea typeface="Proxima Nova"/>
                        <a:cs typeface="Proxima Nova"/>
                        <a:sym typeface="Proxima Nova"/>
                      </a:endParaRPr>
                    </a:p>
                  </a:txBody>
                  <a:tcPr marL="91425" marR="91425" marT="91425" marB="91425"/>
                </a:tc>
                <a:tc>
                  <a:txBody>
                    <a:bodyPr/>
                    <a:lstStyle/>
                    <a:p>
                      <a:pPr marL="0" lvl="0" indent="0" algn="l" rtl="0">
                        <a:lnSpc>
                          <a:spcPct val="100000"/>
                        </a:lnSpc>
                        <a:spcBef>
                          <a:spcPts val="0"/>
                        </a:spcBef>
                        <a:spcAft>
                          <a:spcPts val="0"/>
                        </a:spcAft>
                        <a:buNone/>
                      </a:pPr>
                      <a:endParaRPr sz="12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bl>
          </a:graphicData>
        </a:graphic>
      </p:graphicFrame>
      <p:grpSp>
        <p:nvGrpSpPr>
          <p:cNvPr id="1021" name="Google Shape;1021;p54"/>
          <p:cNvGrpSpPr/>
          <p:nvPr/>
        </p:nvGrpSpPr>
        <p:grpSpPr>
          <a:xfrm>
            <a:off x="29950" y="4629553"/>
            <a:ext cx="9084100" cy="447253"/>
            <a:chOff x="29950" y="4629553"/>
            <a:chExt cx="9084100" cy="447253"/>
          </a:xfrm>
        </p:grpSpPr>
        <p:sp>
          <p:nvSpPr>
            <p:cNvPr id="1022" name="Google Shape;1022;p54"/>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4"/>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4"/>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4"/>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4"/>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4"/>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028" name="Google Shape;1028;p54"/>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029" name="Google Shape;1029;p54"/>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030" name="Google Shape;1030;p54"/>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031" name="Google Shape;1031;p54"/>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032" name="Google Shape;1032;p5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pic>
        <p:nvPicPr>
          <p:cNvPr id="1033" name="Google Shape;1033;p54"/>
          <p:cNvPicPr preferRelativeResize="0"/>
          <p:nvPr/>
        </p:nvPicPr>
        <p:blipFill>
          <a:blip r:embed="rId3">
            <a:alphaModFix/>
          </a:blip>
          <a:stretch>
            <a:fillRect/>
          </a:stretch>
        </p:blipFill>
        <p:spPr>
          <a:xfrm>
            <a:off x="8155325" y="1332017"/>
            <a:ext cx="548700" cy="508459"/>
          </a:xfrm>
          <a:prstGeom prst="rect">
            <a:avLst/>
          </a:prstGeom>
          <a:noFill/>
          <a:ln>
            <a:noFill/>
          </a:ln>
        </p:spPr>
      </p:pic>
      <p:pic>
        <p:nvPicPr>
          <p:cNvPr id="1034" name="Google Shape;1034;p54"/>
          <p:cNvPicPr preferRelativeResize="0"/>
          <p:nvPr/>
        </p:nvPicPr>
        <p:blipFill>
          <a:blip r:embed="rId3">
            <a:alphaModFix/>
          </a:blip>
          <a:stretch>
            <a:fillRect/>
          </a:stretch>
        </p:blipFill>
        <p:spPr>
          <a:xfrm>
            <a:off x="8155325" y="1913167"/>
            <a:ext cx="548700" cy="508459"/>
          </a:xfrm>
          <a:prstGeom prst="rect">
            <a:avLst/>
          </a:prstGeom>
          <a:noFill/>
          <a:ln>
            <a:noFill/>
          </a:ln>
        </p:spPr>
      </p:pic>
      <p:pic>
        <p:nvPicPr>
          <p:cNvPr id="1035" name="Google Shape;1035;p54"/>
          <p:cNvPicPr preferRelativeResize="0"/>
          <p:nvPr/>
        </p:nvPicPr>
        <p:blipFill>
          <a:blip r:embed="rId3">
            <a:alphaModFix/>
          </a:blip>
          <a:stretch>
            <a:fillRect/>
          </a:stretch>
        </p:blipFill>
        <p:spPr>
          <a:xfrm>
            <a:off x="8180500" y="2421617"/>
            <a:ext cx="548700" cy="508459"/>
          </a:xfrm>
          <a:prstGeom prst="rect">
            <a:avLst/>
          </a:prstGeom>
          <a:noFill/>
          <a:ln>
            <a:noFill/>
          </a:ln>
        </p:spPr>
      </p:pic>
      <p:pic>
        <p:nvPicPr>
          <p:cNvPr id="1036" name="Google Shape;1036;p54"/>
          <p:cNvPicPr preferRelativeResize="0"/>
          <p:nvPr/>
        </p:nvPicPr>
        <p:blipFill>
          <a:blip r:embed="rId3">
            <a:alphaModFix/>
          </a:blip>
          <a:stretch>
            <a:fillRect/>
          </a:stretch>
        </p:blipFill>
        <p:spPr>
          <a:xfrm>
            <a:off x="8180500" y="2980779"/>
            <a:ext cx="548700" cy="508459"/>
          </a:xfrm>
          <a:prstGeom prst="rect">
            <a:avLst/>
          </a:prstGeom>
          <a:noFill/>
          <a:ln>
            <a:noFill/>
          </a:ln>
        </p:spPr>
      </p:pic>
      <p:pic>
        <p:nvPicPr>
          <p:cNvPr id="1037" name="Google Shape;1037;p54"/>
          <p:cNvPicPr preferRelativeResize="0"/>
          <p:nvPr/>
        </p:nvPicPr>
        <p:blipFill>
          <a:blip r:embed="rId3">
            <a:alphaModFix/>
          </a:blip>
          <a:stretch>
            <a:fillRect/>
          </a:stretch>
        </p:blipFill>
        <p:spPr>
          <a:xfrm>
            <a:off x="8180500" y="3525579"/>
            <a:ext cx="548700" cy="50845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5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Risk Analysis</a:t>
            </a:r>
            <a:endParaRPr/>
          </a:p>
        </p:txBody>
      </p:sp>
      <p:grpSp>
        <p:nvGrpSpPr>
          <p:cNvPr id="1043" name="Google Shape;1043;p55"/>
          <p:cNvGrpSpPr/>
          <p:nvPr/>
        </p:nvGrpSpPr>
        <p:grpSpPr>
          <a:xfrm>
            <a:off x="59900" y="3201700"/>
            <a:ext cx="9084100" cy="644700"/>
            <a:chOff x="59900" y="3201700"/>
            <a:chExt cx="9084100" cy="644700"/>
          </a:xfrm>
        </p:grpSpPr>
        <p:sp>
          <p:nvSpPr>
            <p:cNvPr id="1044" name="Google Shape;1044;p55"/>
            <p:cNvSpPr/>
            <p:nvPr/>
          </p:nvSpPr>
          <p:spPr>
            <a:xfrm>
              <a:off x="59900" y="3201700"/>
              <a:ext cx="2196000" cy="644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5"/>
            <p:cNvSpPr/>
            <p:nvPr/>
          </p:nvSpPr>
          <p:spPr>
            <a:xfrm>
              <a:off x="1926200" y="3201700"/>
              <a:ext cx="1997700" cy="6447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5"/>
            <p:cNvSpPr/>
            <p:nvPr/>
          </p:nvSpPr>
          <p:spPr>
            <a:xfrm>
              <a:off x="3603475" y="3201700"/>
              <a:ext cx="1935900" cy="6447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5"/>
            <p:cNvSpPr/>
            <p:nvPr/>
          </p:nvSpPr>
          <p:spPr>
            <a:xfrm>
              <a:off x="5216700" y="3201700"/>
              <a:ext cx="20625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5"/>
            <p:cNvSpPr/>
            <p:nvPr/>
          </p:nvSpPr>
          <p:spPr>
            <a:xfrm>
              <a:off x="6948000" y="3201700"/>
              <a:ext cx="21960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5"/>
            <p:cNvSpPr txBox="1"/>
            <p:nvPr/>
          </p:nvSpPr>
          <p:spPr>
            <a:xfrm>
              <a:off x="257750" y="33410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Design Solution</a:t>
              </a:r>
              <a:endParaRPr b="1">
                <a:latin typeface="Raleway"/>
                <a:ea typeface="Raleway"/>
                <a:cs typeface="Raleway"/>
                <a:sym typeface="Raleway"/>
              </a:endParaRPr>
            </a:p>
          </p:txBody>
        </p:sp>
        <p:sp>
          <p:nvSpPr>
            <p:cNvPr id="1050" name="Google Shape;1050;p55"/>
            <p:cNvSpPr txBox="1"/>
            <p:nvPr/>
          </p:nvSpPr>
          <p:spPr>
            <a:xfrm>
              <a:off x="2276750" y="3228450"/>
              <a:ext cx="1647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Requirements </a:t>
              </a:r>
              <a:endParaRPr b="1">
                <a:latin typeface="Raleway"/>
                <a:ea typeface="Raleway"/>
                <a:cs typeface="Raleway"/>
                <a:sym typeface="Raleway"/>
              </a:endParaRPr>
            </a:p>
            <a:p>
              <a:pPr marL="0" lvl="0" indent="0" algn="l" rtl="0">
                <a:spcBef>
                  <a:spcPts val="0"/>
                </a:spcBef>
                <a:spcAft>
                  <a:spcPts val="0"/>
                </a:spcAft>
                <a:buNone/>
              </a:pPr>
              <a:r>
                <a:rPr lang="en" b="1">
                  <a:latin typeface="Raleway"/>
                  <a:ea typeface="Raleway"/>
                  <a:cs typeface="Raleway"/>
                  <a:sym typeface="Raleway"/>
                </a:rPr>
                <a:t>Satisfaction</a:t>
              </a:r>
              <a:endParaRPr b="1">
                <a:latin typeface="Raleway"/>
                <a:ea typeface="Raleway"/>
                <a:cs typeface="Raleway"/>
                <a:sym typeface="Raleway"/>
              </a:endParaRPr>
            </a:p>
          </p:txBody>
        </p:sp>
        <p:sp>
          <p:nvSpPr>
            <p:cNvPr id="1051" name="Google Shape;1051;p55"/>
            <p:cNvSpPr txBox="1"/>
            <p:nvPr/>
          </p:nvSpPr>
          <p:spPr>
            <a:xfrm>
              <a:off x="3998025" y="33479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Risk Analysis</a:t>
              </a:r>
              <a:endParaRPr b="1">
                <a:latin typeface="Raleway"/>
                <a:ea typeface="Raleway"/>
                <a:cs typeface="Raleway"/>
                <a:sym typeface="Raleway"/>
              </a:endParaRPr>
            </a:p>
          </p:txBody>
        </p:sp>
        <p:sp>
          <p:nvSpPr>
            <p:cNvPr id="1052" name="Google Shape;1052;p55"/>
            <p:cNvSpPr txBox="1"/>
            <p:nvPr/>
          </p:nvSpPr>
          <p:spPr>
            <a:xfrm>
              <a:off x="5521150" y="32284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Verification &amp; Validation</a:t>
              </a:r>
              <a:endParaRPr b="1">
                <a:latin typeface="Raleway"/>
                <a:ea typeface="Raleway"/>
                <a:cs typeface="Raleway"/>
                <a:sym typeface="Raleway"/>
              </a:endParaRPr>
            </a:p>
          </p:txBody>
        </p:sp>
        <p:sp>
          <p:nvSpPr>
            <p:cNvPr id="1053" name="Google Shape;1053;p55"/>
            <p:cNvSpPr txBox="1"/>
            <p:nvPr/>
          </p:nvSpPr>
          <p:spPr>
            <a:xfrm>
              <a:off x="7279188" y="3295700"/>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Project Planning</a:t>
              </a:r>
              <a:endParaRPr b="1">
                <a:latin typeface="Raleway"/>
                <a:ea typeface="Raleway"/>
                <a:cs typeface="Raleway"/>
                <a:sym typeface="Raleway"/>
              </a:endParaRPr>
            </a:p>
          </p:txBody>
        </p:sp>
      </p:grpSp>
      <p:sp>
        <p:nvSpPr>
          <p:cNvPr id="1054" name="Google Shape;1054;p55"/>
          <p:cNvSpPr txBox="1">
            <a:spLocks noGrp="1"/>
          </p:cNvSpPr>
          <p:nvPr>
            <p:ph type="sldNum" idx="12"/>
          </p:nvPr>
        </p:nvSpPr>
        <p:spPr>
          <a:xfrm>
            <a:off x="8536302" y="671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56"/>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Risk Assessment</a:t>
            </a:r>
            <a:endParaRPr/>
          </a:p>
        </p:txBody>
      </p:sp>
      <p:graphicFrame>
        <p:nvGraphicFramePr>
          <p:cNvPr id="1060" name="Google Shape;1060;p56"/>
          <p:cNvGraphicFramePr/>
          <p:nvPr/>
        </p:nvGraphicFramePr>
        <p:xfrm>
          <a:off x="154200" y="1229935"/>
          <a:ext cx="4968625" cy="2665000"/>
        </p:xfrm>
        <a:graphic>
          <a:graphicData uri="http://schemas.openxmlformats.org/drawingml/2006/table">
            <a:tbl>
              <a:tblPr>
                <a:noFill/>
                <a:tableStyleId>{E5D97320-429A-4E4F-A19D-930F16038E4D}</a:tableStyleId>
              </a:tblPr>
              <a:tblGrid>
                <a:gridCol w="1241525">
                  <a:extLst>
                    <a:ext uri="{9D8B030D-6E8A-4147-A177-3AD203B41FA5}">
                      <a16:colId xmlns:a16="http://schemas.microsoft.com/office/drawing/2014/main" val="20000"/>
                    </a:ext>
                  </a:extLst>
                </a:gridCol>
                <a:gridCol w="3727100">
                  <a:extLst>
                    <a:ext uri="{9D8B030D-6E8A-4147-A177-3AD203B41FA5}">
                      <a16:colId xmlns:a16="http://schemas.microsoft.com/office/drawing/2014/main" val="20001"/>
                    </a:ext>
                  </a:extLst>
                </a:gridCol>
              </a:tblGrid>
              <a:tr h="446175">
                <a:tc>
                  <a:txBody>
                    <a:bodyPr/>
                    <a:lstStyle/>
                    <a:p>
                      <a:pPr marL="0" lvl="0" indent="0" algn="l" rtl="0">
                        <a:spcBef>
                          <a:spcPts val="0"/>
                        </a:spcBef>
                        <a:spcAft>
                          <a:spcPts val="0"/>
                        </a:spcAft>
                        <a:buNone/>
                      </a:pPr>
                      <a:r>
                        <a:rPr lang="en" b="1">
                          <a:latin typeface="Proxima Nova"/>
                          <a:ea typeface="Proxima Nova"/>
                          <a:cs typeface="Proxima Nova"/>
                          <a:sym typeface="Proxima Nova"/>
                        </a:rPr>
                        <a:t>Designation</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b="1">
                          <a:latin typeface="Proxima Nova"/>
                          <a:ea typeface="Proxima Nova"/>
                          <a:cs typeface="Proxima Nova"/>
                          <a:sym typeface="Proxima Nova"/>
                        </a:rPr>
                        <a:t>Risk</a:t>
                      </a:r>
                      <a:endParaRPr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438000">
                <a:tc>
                  <a:txBody>
                    <a:bodyPr/>
                    <a:lstStyle/>
                    <a:p>
                      <a:pPr marL="0" lvl="0" indent="0" algn="l" rtl="0">
                        <a:spcBef>
                          <a:spcPts val="0"/>
                        </a:spcBef>
                        <a:spcAft>
                          <a:spcPts val="0"/>
                        </a:spcAft>
                        <a:buNone/>
                      </a:pPr>
                      <a:r>
                        <a:rPr lang="en" sz="1300" b="1">
                          <a:latin typeface="Proxima Nova"/>
                          <a:ea typeface="Proxima Nova"/>
                          <a:cs typeface="Proxima Nova"/>
                          <a:sym typeface="Proxima Nova"/>
                        </a:rPr>
                        <a:t>SAT</a:t>
                      </a:r>
                      <a:endParaRPr sz="13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a:latin typeface="Proxima Nova"/>
                          <a:ea typeface="Proxima Nova"/>
                          <a:cs typeface="Proxima Nova"/>
                          <a:sym typeface="Proxima Nova"/>
                        </a:rPr>
                        <a:t>Actuator saturation</a:t>
                      </a:r>
                      <a:endParaRPr sz="13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450475">
                <a:tc>
                  <a:txBody>
                    <a:bodyPr/>
                    <a:lstStyle/>
                    <a:p>
                      <a:pPr marL="0" lvl="0" indent="0" algn="l" rtl="0">
                        <a:spcBef>
                          <a:spcPts val="0"/>
                        </a:spcBef>
                        <a:spcAft>
                          <a:spcPts val="0"/>
                        </a:spcAft>
                        <a:buNone/>
                      </a:pPr>
                      <a:r>
                        <a:rPr lang="en" sz="1300" b="1">
                          <a:latin typeface="Proxima Nova"/>
                          <a:ea typeface="Proxima Nova"/>
                          <a:cs typeface="Proxima Nova"/>
                          <a:sym typeface="Proxima Nova"/>
                        </a:rPr>
                        <a:t>LCF</a:t>
                      </a:r>
                      <a:endParaRPr sz="13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a:latin typeface="Proxima Nova"/>
                          <a:ea typeface="Proxima Nova"/>
                          <a:cs typeface="Proxima Nova"/>
                          <a:sym typeface="Proxima Nova"/>
                        </a:rPr>
                        <a:t>Load cell feedback failure</a:t>
                      </a:r>
                      <a:endParaRPr sz="13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438000">
                <a:tc>
                  <a:txBody>
                    <a:bodyPr/>
                    <a:lstStyle/>
                    <a:p>
                      <a:pPr marL="0" lvl="0" indent="0" algn="l" rtl="0">
                        <a:spcBef>
                          <a:spcPts val="0"/>
                        </a:spcBef>
                        <a:spcAft>
                          <a:spcPts val="0"/>
                        </a:spcAft>
                        <a:buNone/>
                      </a:pPr>
                      <a:r>
                        <a:rPr lang="en" sz="1300" b="1">
                          <a:latin typeface="Proxima Nova"/>
                          <a:ea typeface="Proxima Nova"/>
                          <a:cs typeface="Proxima Nova"/>
                          <a:sym typeface="Proxima Nova"/>
                        </a:rPr>
                        <a:t>PSF</a:t>
                      </a:r>
                      <a:endParaRPr sz="13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a:latin typeface="Proxima Nova"/>
                          <a:ea typeface="Proxima Nova"/>
                          <a:cs typeface="Proxima Nova"/>
                          <a:sym typeface="Proxima Nova"/>
                        </a:rPr>
                        <a:t>Primary or secondary structural failure</a:t>
                      </a:r>
                      <a:endParaRPr sz="13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446175">
                <a:tc>
                  <a:txBody>
                    <a:bodyPr/>
                    <a:lstStyle/>
                    <a:p>
                      <a:pPr marL="0" lvl="0" indent="0" algn="l" rtl="0">
                        <a:spcBef>
                          <a:spcPts val="0"/>
                        </a:spcBef>
                        <a:spcAft>
                          <a:spcPts val="0"/>
                        </a:spcAft>
                        <a:buNone/>
                      </a:pPr>
                      <a:r>
                        <a:rPr lang="en" sz="1300" b="1">
                          <a:latin typeface="Proxima Nova"/>
                          <a:ea typeface="Proxima Nova"/>
                          <a:cs typeface="Proxima Nova"/>
                          <a:sym typeface="Proxima Nova"/>
                        </a:rPr>
                        <a:t>TSF</a:t>
                      </a:r>
                      <a:endParaRPr sz="13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a:latin typeface="Proxima Nova"/>
                          <a:ea typeface="Proxima Nova"/>
                          <a:cs typeface="Proxima Nova"/>
                          <a:sym typeface="Proxima Nova"/>
                        </a:rPr>
                        <a:t>Tertiary structural failure</a:t>
                      </a:r>
                      <a:endParaRPr sz="13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r h="446175">
                <a:tc>
                  <a:txBody>
                    <a:bodyPr/>
                    <a:lstStyle/>
                    <a:p>
                      <a:pPr marL="0" lvl="0" indent="0" algn="l" rtl="0">
                        <a:spcBef>
                          <a:spcPts val="0"/>
                        </a:spcBef>
                        <a:spcAft>
                          <a:spcPts val="0"/>
                        </a:spcAft>
                        <a:buNone/>
                      </a:pPr>
                      <a:r>
                        <a:rPr lang="en" sz="1300" b="1">
                          <a:latin typeface="Proxima Nova"/>
                          <a:ea typeface="Proxima Nova"/>
                          <a:cs typeface="Proxima Nova"/>
                          <a:sym typeface="Proxima Nova"/>
                        </a:rPr>
                        <a:t>DAC</a:t>
                      </a:r>
                      <a:endParaRPr sz="13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a:latin typeface="Proxima Nova"/>
                          <a:ea typeface="Proxima Nova"/>
                          <a:cs typeface="Proxima Nova"/>
                          <a:sym typeface="Proxima Nova"/>
                        </a:rPr>
                        <a:t>DAC evaluation board</a:t>
                      </a:r>
                      <a:endParaRPr sz="13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bl>
          </a:graphicData>
        </a:graphic>
      </p:graphicFrame>
      <p:grpSp>
        <p:nvGrpSpPr>
          <p:cNvPr id="1061" name="Google Shape;1061;p56"/>
          <p:cNvGrpSpPr/>
          <p:nvPr/>
        </p:nvGrpSpPr>
        <p:grpSpPr>
          <a:xfrm>
            <a:off x="29950" y="4629553"/>
            <a:ext cx="9084100" cy="447253"/>
            <a:chOff x="29950" y="4629553"/>
            <a:chExt cx="9084100" cy="447253"/>
          </a:xfrm>
        </p:grpSpPr>
        <p:sp>
          <p:nvSpPr>
            <p:cNvPr id="1062" name="Google Shape;1062;p56"/>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6"/>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6"/>
            <p:cNvSpPr/>
            <p:nvPr/>
          </p:nvSpPr>
          <p:spPr>
            <a:xfrm>
              <a:off x="3573525" y="4715100"/>
              <a:ext cx="19359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6"/>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6"/>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6"/>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068" name="Google Shape;1068;p56"/>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069" name="Google Shape;1069;p56"/>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070" name="Google Shape;1070;p56"/>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071" name="Google Shape;1071;p56"/>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072" name="Google Shape;1072;p5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1073" name="Google Shape;1073;p56"/>
          <p:cNvPicPr preferRelativeResize="0"/>
          <p:nvPr/>
        </p:nvPicPr>
        <p:blipFill rotWithShape="1">
          <a:blip r:embed="rId3">
            <a:alphaModFix/>
          </a:blip>
          <a:srcRect/>
          <a:stretch/>
        </p:blipFill>
        <p:spPr>
          <a:xfrm>
            <a:off x="5199025" y="937969"/>
            <a:ext cx="3839750" cy="3265100"/>
          </a:xfrm>
          <a:prstGeom prst="rect">
            <a:avLst/>
          </a:prstGeom>
          <a:noFill/>
          <a:ln>
            <a:noFill/>
          </a:ln>
        </p:spPr>
      </p:pic>
      <p:sp>
        <p:nvSpPr>
          <p:cNvPr id="1074" name="Google Shape;1074;p56"/>
          <p:cNvSpPr txBox="1"/>
          <p:nvPr/>
        </p:nvSpPr>
        <p:spPr>
          <a:xfrm>
            <a:off x="8486778" y="3209241"/>
            <a:ext cx="600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LCF</a:t>
            </a:r>
            <a:endParaRPr b="1">
              <a:latin typeface="Proxima Nova"/>
              <a:ea typeface="Proxima Nova"/>
              <a:cs typeface="Proxima Nova"/>
              <a:sym typeface="Proxima Nova"/>
            </a:endParaRPr>
          </a:p>
        </p:txBody>
      </p:sp>
      <p:sp>
        <p:nvSpPr>
          <p:cNvPr id="1075" name="Google Shape;1075;p56"/>
          <p:cNvSpPr txBox="1"/>
          <p:nvPr/>
        </p:nvSpPr>
        <p:spPr>
          <a:xfrm>
            <a:off x="8493258" y="2969800"/>
            <a:ext cx="525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PSF</a:t>
            </a:r>
            <a:endParaRPr b="1">
              <a:latin typeface="Proxima Nova"/>
              <a:ea typeface="Proxima Nova"/>
              <a:cs typeface="Proxima Nova"/>
              <a:sym typeface="Proxima Nova"/>
            </a:endParaRPr>
          </a:p>
        </p:txBody>
      </p:sp>
      <p:sp>
        <p:nvSpPr>
          <p:cNvPr id="1076" name="Google Shape;1076;p56"/>
          <p:cNvSpPr txBox="1"/>
          <p:nvPr/>
        </p:nvSpPr>
        <p:spPr>
          <a:xfrm>
            <a:off x="7244947" y="2436516"/>
            <a:ext cx="525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TSF</a:t>
            </a:r>
            <a:endParaRPr b="1">
              <a:latin typeface="Proxima Nova"/>
              <a:ea typeface="Proxima Nova"/>
              <a:cs typeface="Proxima Nova"/>
              <a:sym typeface="Proxima Nova"/>
            </a:endParaRPr>
          </a:p>
        </p:txBody>
      </p:sp>
      <p:sp>
        <p:nvSpPr>
          <p:cNvPr id="1077" name="Google Shape;1077;p56"/>
          <p:cNvSpPr txBox="1"/>
          <p:nvPr/>
        </p:nvSpPr>
        <p:spPr>
          <a:xfrm>
            <a:off x="7831406" y="3074094"/>
            <a:ext cx="7158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DAC</a:t>
            </a:r>
            <a:endParaRPr b="1">
              <a:latin typeface="Proxima Nova"/>
              <a:ea typeface="Proxima Nova"/>
              <a:cs typeface="Proxima Nova"/>
              <a:sym typeface="Proxima Nova"/>
            </a:endParaRPr>
          </a:p>
        </p:txBody>
      </p:sp>
      <p:sp>
        <p:nvSpPr>
          <p:cNvPr id="1078" name="Google Shape;1078;p56"/>
          <p:cNvSpPr txBox="1"/>
          <p:nvPr/>
        </p:nvSpPr>
        <p:spPr>
          <a:xfrm>
            <a:off x="6616300" y="1824050"/>
            <a:ext cx="525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SAT</a:t>
            </a:r>
            <a:endParaRPr b="1">
              <a:latin typeface="Proxima Nova"/>
              <a:ea typeface="Proxima Nova"/>
              <a:cs typeface="Proxima Nova"/>
              <a:sym typeface="Proxima Nov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pic>
        <p:nvPicPr>
          <p:cNvPr id="1083" name="Google Shape;1083;p57"/>
          <p:cNvPicPr preferRelativeResize="0"/>
          <p:nvPr/>
        </p:nvPicPr>
        <p:blipFill rotWithShape="1">
          <a:blip r:embed="rId3">
            <a:alphaModFix/>
          </a:blip>
          <a:srcRect/>
          <a:stretch/>
        </p:blipFill>
        <p:spPr>
          <a:xfrm>
            <a:off x="5199025" y="937969"/>
            <a:ext cx="3839750" cy="3265100"/>
          </a:xfrm>
          <a:prstGeom prst="rect">
            <a:avLst/>
          </a:prstGeom>
          <a:noFill/>
          <a:ln>
            <a:noFill/>
          </a:ln>
        </p:spPr>
      </p:pic>
      <p:sp>
        <p:nvSpPr>
          <p:cNvPr id="1084" name="Google Shape;1084;p57"/>
          <p:cNvSpPr txBox="1">
            <a:spLocks noGrp="1"/>
          </p:cNvSpPr>
          <p:nvPr>
            <p:ph type="title"/>
          </p:nvPr>
        </p:nvSpPr>
        <p:spPr>
          <a:xfrm>
            <a:off x="304800" y="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Risk Mitigation</a:t>
            </a:r>
            <a:endParaRPr/>
          </a:p>
        </p:txBody>
      </p:sp>
      <p:sp>
        <p:nvSpPr>
          <p:cNvPr id="1085" name="Google Shape;1085;p57"/>
          <p:cNvSpPr txBox="1"/>
          <p:nvPr/>
        </p:nvSpPr>
        <p:spPr>
          <a:xfrm>
            <a:off x="6616300" y="3684997"/>
            <a:ext cx="525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SAT</a:t>
            </a:r>
            <a:endParaRPr b="1">
              <a:latin typeface="Proxima Nova"/>
              <a:ea typeface="Proxima Nova"/>
              <a:cs typeface="Proxima Nova"/>
              <a:sym typeface="Proxima Nova"/>
            </a:endParaRPr>
          </a:p>
        </p:txBody>
      </p:sp>
      <p:sp>
        <p:nvSpPr>
          <p:cNvPr id="1086" name="Google Shape;1086;p57"/>
          <p:cNvSpPr txBox="1"/>
          <p:nvPr/>
        </p:nvSpPr>
        <p:spPr>
          <a:xfrm>
            <a:off x="6615773" y="3074197"/>
            <a:ext cx="525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LCF</a:t>
            </a:r>
            <a:endParaRPr b="1">
              <a:latin typeface="Proxima Nova"/>
              <a:ea typeface="Proxima Nova"/>
              <a:cs typeface="Proxima Nova"/>
              <a:sym typeface="Proxima Nova"/>
            </a:endParaRPr>
          </a:p>
        </p:txBody>
      </p:sp>
      <p:sp>
        <p:nvSpPr>
          <p:cNvPr id="1087" name="Google Shape;1087;p57"/>
          <p:cNvSpPr txBox="1"/>
          <p:nvPr/>
        </p:nvSpPr>
        <p:spPr>
          <a:xfrm>
            <a:off x="8471303" y="3695694"/>
            <a:ext cx="525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PSF</a:t>
            </a:r>
            <a:endParaRPr b="1">
              <a:latin typeface="Proxima Nova"/>
              <a:ea typeface="Proxima Nova"/>
              <a:cs typeface="Proxima Nova"/>
              <a:sym typeface="Proxima Nova"/>
            </a:endParaRPr>
          </a:p>
        </p:txBody>
      </p:sp>
      <p:sp>
        <p:nvSpPr>
          <p:cNvPr id="1088" name="Google Shape;1088;p57"/>
          <p:cNvSpPr txBox="1"/>
          <p:nvPr/>
        </p:nvSpPr>
        <p:spPr>
          <a:xfrm>
            <a:off x="7217338" y="2954306"/>
            <a:ext cx="525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TSF</a:t>
            </a:r>
            <a:endParaRPr b="1">
              <a:latin typeface="Proxima Nova"/>
              <a:ea typeface="Proxima Nova"/>
              <a:cs typeface="Proxima Nova"/>
              <a:sym typeface="Proxima Nova"/>
            </a:endParaRPr>
          </a:p>
        </p:txBody>
      </p:sp>
      <p:grpSp>
        <p:nvGrpSpPr>
          <p:cNvPr id="1089" name="Google Shape;1089;p57"/>
          <p:cNvGrpSpPr/>
          <p:nvPr/>
        </p:nvGrpSpPr>
        <p:grpSpPr>
          <a:xfrm>
            <a:off x="29950" y="4629553"/>
            <a:ext cx="9084100" cy="447253"/>
            <a:chOff x="29950" y="4629553"/>
            <a:chExt cx="9084100" cy="447253"/>
          </a:xfrm>
        </p:grpSpPr>
        <p:sp>
          <p:nvSpPr>
            <p:cNvPr id="1090" name="Google Shape;1090;p57"/>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7"/>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7"/>
            <p:cNvSpPr/>
            <p:nvPr/>
          </p:nvSpPr>
          <p:spPr>
            <a:xfrm>
              <a:off x="3573525" y="4715100"/>
              <a:ext cx="19359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7"/>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7"/>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7"/>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096" name="Google Shape;1096;p57"/>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097" name="Google Shape;1097;p57"/>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098" name="Google Shape;1098;p57"/>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099" name="Google Shape;1099;p57"/>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100" name="Google Shape;1100;p57"/>
          <p:cNvSpPr txBox="1">
            <a:spLocks noGrp="1"/>
          </p:cNvSpPr>
          <p:nvPr>
            <p:ph type="sldNum" idx="12"/>
          </p:nvPr>
        </p:nvSpPr>
        <p:spPr>
          <a:xfrm>
            <a:off x="8540305" y="4937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1101" name="Google Shape;1101;p57"/>
          <p:cNvSpPr txBox="1"/>
          <p:nvPr/>
        </p:nvSpPr>
        <p:spPr>
          <a:xfrm>
            <a:off x="7209279" y="3187003"/>
            <a:ext cx="7158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DAC</a:t>
            </a:r>
            <a:endParaRPr b="1">
              <a:latin typeface="Proxima Nova"/>
              <a:ea typeface="Proxima Nova"/>
              <a:cs typeface="Proxima Nova"/>
              <a:sym typeface="Proxima Nova"/>
            </a:endParaRPr>
          </a:p>
        </p:txBody>
      </p:sp>
      <p:graphicFrame>
        <p:nvGraphicFramePr>
          <p:cNvPr id="1102" name="Google Shape;1102;p57"/>
          <p:cNvGraphicFramePr/>
          <p:nvPr/>
        </p:nvGraphicFramePr>
        <p:xfrm>
          <a:off x="132750" y="769800"/>
          <a:ext cx="4774400" cy="3652050"/>
        </p:xfrm>
        <a:graphic>
          <a:graphicData uri="http://schemas.openxmlformats.org/drawingml/2006/table">
            <a:tbl>
              <a:tblPr>
                <a:noFill/>
                <a:tableStyleId>{E5D97320-429A-4E4F-A19D-930F16038E4D}</a:tableStyleId>
              </a:tblPr>
              <a:tblGrid>
                <a:gridCol w="1283500">
                  <a:extLst>
                    <a:ext uri="{9D8B030D-6E8A-4147-A177-3AD203B41FA5}">
                      <a16:colId xmlns:a16="http://schemas.microsoft.com/office/drawing/2014/main" val="20000"/>
                    </a:ext>
                  </a:extLst>
                </a:gridCol>
                <a:gridCol w="3490900">
                  <a:extLst>
                    <a:ext uri="{9D8B030D-6E8A-4147-A177-3AD203B41FA5}">
                      <a16:colId xmlns:a16="http://schemas.microsoft.com/office/drawing/2014/main" val="20001"/>
                    </a:ext>
                  </a:extLst>
                </a:gridCol>
              </a:tblGrid>
              <a:tr h="608675">
                <a:tc>
                  <a:txBody>
                    <a:bodyPr/>
                    <a:lstStyle/>
                    <a:p>
                      <a:pPr marL="0" lvl="0" indent="0" algn="l" rtl="0">
                        <a:spcBef>
                          <a:spcPts val="0"/>
                        </a:spcBef>
                        <a:spcAft>
                          <a:spcPts val="0"/>
                        </a:spcAft>
                        <a:buNone/>
                      </a:pPr>
                      <a:r>
                        <a:rPr lang="en" b="1">
                          <a:latin typeface="Proxima Nova"/>
                          <a:ea typeface="Proxima Nova"/>
                          <a:cs typeface="Proxima Nova"/>
                          <a:sym typeface="Proxima Nova"/>
                        </a:rPr>
                        <a:t>Risk</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b="1">
                          <a:latin typeface="Proxima Nova"/>
                          <a:ea typeface="Proxima Nova"/>
                          <a:cs typeface="Proxima Nova"/>
                          <a:sym typeface="Proxima Nova"/>
                        </a:rPr>
                        <a:t>Mitigation</a:t>
                      </a:r>
                      <a:endParaRPr b="1">
                        <a:latin typeface="Proxima Nova"/>
                        <a:ea typeface="Proxima Nova"/>
                        <a:cs typeface="Proxima Nova"/>
                        <a:sym typeface="Proxima Nova"/>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608675">
                <a:tc>
                  <a:txBody>
                    <a:bodyPr/>
                    <a:lstStyle/>
                    <a:p>
                      <a:pPr marL="0" lvl="0" indent="0" algn="l" rtl="0">
                        <a:spcBef>
                          <a:spcPts val="0"/>
                        </a:spcBef>
                        <a:spcAft>
                          <a:spcPts val="0"/>
                        </a:spcAft>
                        <a:buNone/>
                      </a:pPr>
                      <a:r>
                        <a:rPr lang="en" sz="1300" b="1">
                          <a:latin typeface="Proxima Nova"/>
                          <a:ea typeface="Proxima Nova"/>
                          <a:cs typeface="Proxima Nova"/>
                          <a:sym typeface="Proxima Nova"/>
                        </a:rPr>
                        <a:t>SAT</a:t>
                      </a:r>
                      <a:endParaRPr sz="1300" b="1">
                        <a:latin typeface="Proxima Nova"/>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300">
                          <a:latin typeface="Proxima Nova"/>
                          <a:ea typeface="Proxima Nova"/>
                          <a:cs typeface="Proxima Nova"/>
                          <a:sym typeface="Proxima Nova"/>
                        </a:rPr>
                        <a:t>The CPS will not command sustained current from the actuators</a:t>
                      </a:r>
                      <a:endParaRPr sz="1300">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08675">
                <a:tc>
                  <a:txBody>
                    <a:bodyPr/>
                    <a:lstStyle/>
                    <a:p>
                      <a:pPr marL="0" lvl="0" indent="0" algn="l" rtl="0">
                        <a:spcBef>
                          <a:spcPts val="0"/>
                        </a:spcBef>
                        <a:spcAft>
                          <a:spcPts val="0"/>
                        </a:spcAft>
                        <a:buNone/>
                      </a:pPr>
                      <a:r>
                        <a:rPr lang="en" sz="1300" b="1">
                          <a:latin typeface="Proxima Nova"/>
                          <a:ea typeface="Proxima Nova"/>
                          <a:cs typeface="Proxima Nova"/>
                          <a:sym typeface="Proxima Nova"/>
                        </a:rPr>
                        <a:t>LCF</a:t>
                      </a:r>
                      <a:endParaRPr sz="1300" b="1">
                        <a:latin typeface="Proxima Nova"/>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300">
                          <a:latin typeface="Proxima Nova"/>
                          <a:ea typeface="Proxima Nova"/>
                          <a:cs typeface="Proxima Nova"/>
                          <a:sym typeface="Proxima Nova"/>
                        </a:rPr>
                        <a:t>Current limiter in actuator prevents excess force</a:t>
                      </a:r>
                      <a:endParaRPr sz="1300">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08675">
                <a:tc>
                  <a:txBody>
                    <a:bodyPr/>
                    <a:lstStyle/>
                    <a:p>
                      <a:pPr marL="0" lvl="0" indent="0" algn="l" rtl="0">
                        <a:spcBef>
                          <a:spcPts val="0"/>
                        </a:spcBef>
                        <a:spcAft>
                          <a:spcPts val="0"/>
                        </a:spcAft>
                        <a:buNone/>
                      </a:pPr>
                      <a:r>
                        <a:rPr lang="en" sz="1300" b="1">
                          <a:latin typeface="Proxima Nova"/>
                          <a:ea typeface="Proxima Nova"/>
                          <a:cs typeface="Proxima Nova"/>
                          <a:sym typeface="Proxima Nova"/>
                        </a:rPr>
                        <a:t>PSF</a:t>
                      </a:r>
                      <a:endParaRPr sz="1300" b="1">
                        <a:latin typeface="Proxima Nova"/>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300">
                          <a:latin typeface="Proxima Nova"/>
                          <a:ea typeface="Proxima Nova"/>
                          <a:cs typeface="Proxima Nova"/>
                          <a:sym typeface="Proxima Nova"/>
                        </a:rPr>
                        <a:t>Structural analysis</a:t>
                      </a:r>
                      <a:endParaRPr sz="1300">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08675">
                <a:tc>
                  <a:txBody>
                    <a:bodyPr/>
                    <a:lstStyle/>
                    <a:p>
                      <a:pPr marL="0" lvl="0" indent="0" algn="l" rtl="0">
                        <a:spcBef>
                          <a:spcPts val="0"/>
                        </a:spcBef>
                        <a:spcAft>
                          <a:spcPts val="0"/>
                        </a:spcAft>
                        <a:buNone/>
                      </a:pPr>
                      <a:r>
                        <a:rPr lang="en" sz="1300" b="1">
                          <a:latin typeface="Proxima Nova"/>
                          <a:ea typeface="Proxima Nova"/>
                          <a:cs typeface="Proxima Nova"/>
                          <a:sym typeface="Proxima Nova"/>
                        </a:rPr>
                        <a:t>TSF</a:t>
                      </a:r>
                      <a:endParaRPr sz="1300" b="1">
                        <a:latin typeface="Proxima Nova"/>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300">
                          <a:latin typeface="Proxima Nova"/>
                          <a:ea typeface="Proxima Nova"/>
                          <a:cs typeface="Proxima Nova"/>
                          <a:sym typeface="Proxima Nova"/>
                        </a:rPr>
                        <a:t>Structural analysis</a:t>
                      </a:r>
                      <a:endParaRPr sz="1300">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08675">
                <a:tc>
                  <a:txBody>
                    <a:bodyPr/>
                    <a:lstStyle/>
                    <a:p>
                      <a:pPr marL="0" lvl="0" indent="0" algn="l" rtl="0">
                        <a:spcBef>
                          <a:spcPts val="0"/>
                        </a:spcBef>
                        <a:spcAft>
                          <a:spcPts val="0"/>
                        </a:spcAft>
                        <a:buNone/>
                      </a:pPr>
                      <a:r>
                        <a:rPr lang="en" sz="1300" b="1">
                          <a:latin typeface="Proxima Nova"/>
                          <a:ea typeface="Proxima Nova"/>
                          <a:cs typeface="Proxima Nova"/>
                          <a:sym typeface="Proxima Nova"/>
                        </a:rPr>
                        <a:t>DAC</a:t>
                      </a:r>
                      <a:endParaRPr sz="1300" b="1">
                        <a:latin typeface="Proxima Nova"/>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300">
                          <a:latin typeface="Proxima Nova"/>
                          <a:ea typeface="Proxima Nova"/>
                          <a:cs typeface="Proxima Nova"/>
                          <a:sym typeface="Proxima Nova"/>
                        </a:rPr>
                        <a:t>Can be constructed ourselves if supplier is unavailable</a:t>
                      </a:r>
                      <a:endParaRPr sz="1300">
                        <a:latin typeface="Proxima Nova"/>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103" name="Google Shape;1103;p57"/>
          <p:cNvSpPr txBox="1"/>
          <p:nvPr/>
        </p:nvSpPr>
        <p:spPr>
          <a:xfrm>
            <a:off x="6616300" y="1824050"/>
            <a:ext cx="525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SAT</a:t>
            </a:r>
            <a:endParaRPr b="1">
              <a:latin typeface="Proxima Nova"/>
              <a:ea typeface="Proxima Nova"/>
              <a:cs typeface="Proxima Nova"/>
              <a:sym typeface="Proxima Nova"/>
            </a:endParaRPr>
          </a:p>
        </p:txBody>
      </p:sp>
      <p:sp>
        <p:nvSpPr>
          <p:cNvPr id="1104" name="Google Shape;1104;p57"/>
          <p:cNvSpPr txBox="1"/>
          <p:nvPr/>
        </p:nvSpPr>
        <p:spPr>
          <a:xfrm>
            <a:off x="8486778" y="3209241"/>
            <a:ext cx="600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LCF</a:t>
            </a:r>
            <a:endParaRPr b="1">
              <a:latin typeface="Proxima Nova"/>
              <a:ea typeface="Proxima Nova"/>
              <a:cs typeface="Proxima Nova"/>
              <a:sym typeface="Proxima Nova"/>
            </a:endParaRPr>
          </a:p>
        </p:txBody>
      </p:sp>
      <p:sp>
        <p:nvSpPr>
          <p:cNvPr id="1105" name="Google Shape;1105;p57"/>
          <p:cNvSpPr txBox="1"/>
          <p:nvPr/>
        </p:nvSpPr>
        <p:spPr>
          <a:xfrm>
            <a:off x="8493258" y="2969800"/>
            <a:ext cx="525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PSF</a:t>
            </a:r>
            <a:endParaRPr b="1">
              <a:latin typeface="Proxima Nova"/>
              <a:ea typeface="Proxima Nova"/>
              <a:cs typeface="Proxima Nova"/>
              <a:sym typeface="Proxima Nova"/>
            </a:endParaRPr>
          </a:p>
        </p:txBody>
      </p:sp>
      <p:sp>
        <p:nvSpPr>
          <p:cNvPr id="1106" name="Google Shape;1106;p57"/>
          <p:cNvSpPr txBox="1"/>
          <p:nvPr/>
        </p:nvSpPr>
        <p:spPr>
          <a:xfrm>
            <a:off x="7244947" y="2436516"/>
            <a:ext cx="5250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TSF</a:t>
            </a:r>
            <a:endParaRPr b="1">
              <a:latin typeface="Proxima Nova"/>
              <a:ea typeface="Proxima Nova"/>
              <a:cs typeface="Proxima Nova"/>
              <a:sym typeface="Proxima Nova"/>
            </a:endParaRPr>
          </a:p>
        </p:txBody>
      </p:sp>
      <p:sp>
        <p:nvSpPr>
          <p:cNvPr id="1107" name="Google Shape;1107;p57"/>
          <p:cNvSpPr txBox="1"/>
          <p:nvPr/>
        </p:nvSpPr>
        <p:spPr>
          <a:xfrm>
            <a:off x="7831406" y="3074094"/>
            <a:ext cx="7158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DAC</a:t>
            </a:r>
            <a:endParaRPr b="1">
              <a:latin typeface="Proxima Nova"/>
              <a:ea typeface="Proxima Nova"/>
              <a:cs typeface="Proxima Nova"/>
              <a:sym typeface="Proxima Nova"/>
            </a:endParaRPr>
          </a:p>
        </p:txBody>
      </p:sp>
      <p:cxnSp>
        <p:nvCxnSpPr>
          <p:cNvPr id="1108" name="Google Shape;1108;p57"/>
          <p:cNvCxnSpPr/>
          <p:nvPr/>
        </p:nvCxnSpPr>
        <p:spPr>
          <a:xfrm>
            <a:off x="6878253" y="2121706"/>
            <a:ext cx="0" cy="1660800"/>
          </a:xfrm>
          <a:prstGeom prst="straightConnector1">
            <a:avLst/>
          </a:prstGeom>
          <a:noFill/>
          <a:ln w="9525" cap="flat" cmpd="sng">
            <a:solidFill>
              <a:schemeClr val="dk2"/>
            </a:solidFill>
            <a:prstDash val="solid"/>
            <a:round/>
            <a:headEnd type="none" w="med" len="med"/>
            <a:tailEnd type="triangle" w="med" len="med"/>
          </a:ln>
        </p:spPr>
      </p:cxnSp>
      <p:cxnSp>
        <p:nvCxnSpPr>
          <p:cNvPr id="1109" name="Google Shape;1109;p57"/>
          <p:cNvCxnSpPr/>
          <p:nvPr/>
        </p:nvCxnSpPr>
        <p:spPr>
          <a:xfrm rot="10800000">
            <a:off x="7072373" y="3284797"/>
            <a:ext cx="1457400" cy="133500"/>
          </a:xfrm>
          <a:prstGeom prst="straightConnector1">
            <a:avLst/>
          </a:prstGeom>
          <a:noFill/>
          <a:ln w="9525" cap="flat" cmpd="sng">
            <a:solidFill>
              <a:schemeClr val="dk2"/>
            </a:solidFill>
            <a:prstDash val="solid"/>
            <a:round/>
            <a:headEnd type="none" w="med" len="med"/>
            <a:tailEnd type="triangle" w="med" len="med"/>
          </a:ln>
        </p:spPr>
      </p:cxnSp>
      <p:cxnSp>
        <p:nvCxnSpPr>
          <p:cNvPr id="1110" name="Google Shape;1110;p57"/>
          <p:cNvCxnSpPr/>
          <p:nvPr/>
        </p:nvCxnSpPr>
        <p:spPr>
          <a:xfrm>
            <a:off x="8718947" y="3257547"/>
            <a:ext cx="0" cy="557100"/>
          </a:xfrm>
          <a:prstGeom prst="straightConnector1">
            <a:avLst/>
          </a:prstGeom>
          <a:noFill/>
          <a:ln w="9525" cap="flat" cmpd="sng">
            <a:solidFill>
              <a:schemeClr val="dk2"/>
            </a:solidFill>
            <a:prstDash val="solid"/>
            <a:round/>
            <a:headEnd type="none" w="med" len="med"/>
            <a:tailEnd type="triangle" w="med" len="med"/>
          </a:ln>
        </p:spPr>
      </p:cxnSp>
      <p:cxnSp>
        <p:nvCxnSpPr>
          <p:cNvPr id="1111" name="Google Shape;1111;p57"/>
          <p:cNvCxnSpPr/>
          <p:nvPr/>
        </p:nvCxnSpPr>
        <p:spPr>
          <a:xfrm>
            <a:off x="7477116" y="2732491"/>
            <a:ext cx="0" cy="310800"/>
          </a:xfrm>
          <a:prstGeom prst="straightConnector1">
            <a:avLst/>
          </a:prstGeom>
          <a:noFill/>
          <a:ln w="9525" cap="flat" cmpd="sng">
            <a:solidFill>
              <a:schemeClr val="dk2"/>
            </a:solidFill>
            <a:prstDash val="solid"/>
            <a:round/>
            <a:headEnd type="none" w="med" len="med"/>
            <a:tailEnd type="triangle" w="med" len="med"/>
          </a:ln>
        </p:spPr>
      </p:cxnSp>
      <p:cxnSp>
        <p:nvCxnSpPr>
          <p:cNvPr id="1112" name="Google Shape;1112;p57"/>
          <p:cNvCxnSpPr/>
          <p:nvPr/>
        </p:nvCxnSpPr>
        <p:spPr>
          <a:xfrm flipH="1">
            <a:off x="7693725" y="3298025"/>
            <a:ext cx="203700" cy="85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85"/>
                                        </p:tgtEl>
                                        <p:attrNameLst>
                                          <p:attrName>style.visibility</p:attrName>
                                        </p:attrNameLst>
                                      </p:cBhvr>
                                      <p:to>
                                        <p:strVal val="visible"/>
                                      </p:to>
                                    </p:set>
                                  </p:childTnLst>
                                </p:cTn>
                              </p:par>
                              <p:par>
                                <p:cTn id="10" presetID="10" presetClass="exit" presetSubtype="0" fill="hold" nodeType="withEffect">
                                  <p:stCondLst>
                                    <p:cond delay="0"/>
                                  </p:stCondLst>
                                  <p:childTnLst>
                                    <p:animEffect transition="out" filter="fade">
                                      <p:cBhvr>
                                        <p:cTn id="11" dur="1000"/>
                                        <p:tgtEl>
                                          <p:spTgt spid="1108"/>
                                        </p:tgtEl>
                                      </p:cBhvr>
                                    </p:animEffect>
                                    <p:set>
                                      <p:cBhvr>
                                        <p:cTn id="12" dur="1" fill="hold">
                                          <p:stCondLst>
                                            <p:cond delay="1000"/>
                                          </p:stCondLst>
                                        </p:cTn>
                                        <p:tgtEl>
                                          <p:spTgt spid="1108"/>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1103"/>
                                        </p:tgtEl>
                                      </p:cBhvr>
                                    </p:animEffect>
                                    <p:set>
                                      <p:cBhvr>
                                        <p:cTn id="15" dur="1" fill="hold">
                                          <p:stCondLst>
                                            <p:cond delay="1000"/>
                                          </p:stCondLst>
                                        </p:cTn>
                                        <p:tgtEl>
                                          <p:spTgt spid="110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0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086"/>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1000"/>
                                        <p:tgtEl>
                                          <p:spTgt spid="1104"/>
                                        </p:tgtEl>
                                      </p:cBhvr>
                                    </p:animEffect>
                                    <p:set>
                                      <p:cBhvr>
                                        <p:cTn id="25" dur="1" fill="hold">
                                          <p:stCondLst>
                                            <p:cond delay="1000"/>
                                          </p:stCondLst>
                                        </p:cTn>
                                        <p:tgtEl>
                                          <p:spTgt spid="110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109"/>
                                        </p:tgtEl>
                                      </p:cBhvr>
                                    </p:animEffect>
                                    <p:set>
                                      <p:cBhvr>
                                        <p:cTn id="28" dur="1" fill="hold">
                                          <p:stCondLst>
                                            <p:cond delay="1000"/>
                                          </p:stCondLst>
                                        </p:cTn>
                                        <p:tgtEl>
                                          <p:spTgt spid="110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1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087"/>
                                        </p:tgtEl>
                                        <p:attrNameLst>
                                          <p:attrName>style.visibility</p:attrName>
                                        </p:attrNameLst>
                                      </p:cBhvr>
                                      <p:to>
                                        <p:strVal val="visible"/>
                                      </p:to>
                                    </p:set>
                                  </p:childTnLst>
                                </p:cTn>
                              </p:par>
                              <p:par>
                                <p:cTn id="36" presetID="10" presetClass="exit" presetSubtype="0" fill="hold" nodeType="withEffect">
                                  <p:stCondLst>
                                    <p:cond delay="0"/>
                                  </p:stCondLst>
                                  <p:childTnLst>
                                    <p:animEffect transition="out" filter="fade">
                                      <p:cBhvr>
                                        <p:cTn id="37" dur="1000"/>
                                        <p:tgtEl>
                                          <p:spTgt spid="1105"/>
                                        </p:tgtEl>
                                      </p:cBhvr>
                                    </p:animEffect>
                                    <p:set>
                                      <p:cBhvr>
                                        <p:cTn id="38" dur="1" fill="hold">
                                          <p:stCondLst>
                                            <p:cond delay="1000"/>
                                          </p:stCondLst>
                                        </p:cTn>
                                        <p:tgtEl>
                                          <p:spTgt spid="110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1110"/>
                                        </p:tgtEl>
                                      </p:cBhvr>
                                    </p:animEffect>
                                    <p:set>
                                      <p:cBhvr>
                                        <p:cTn id="41" dur="1" fill="hold">
                                          <p:stCondLst>
                                            <p:cond delay="1000"/>
                                          </p:stCondLst>
                                        </p:cTn>
                                        <p:tgtEl>
                                          <p:spTgt spid="11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11"/>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088"/>
                                        </p:tgtEl>
                                        <p:attrNameLst>
                                          <p:attrName>style.visibility</p:attrName>
                                        </p:attrNameLst>
                                      </p:cBhvr>
                                      <p:to>
                                        <p:strVal val="visible"/>
                                      </p:to>
                                    </p:set>
                                  </p:childTnLst>
                                </p:cTn>
                              </p:par>
                              <p:par>
                                <p:cTn id="49" presetID="10" presetClass="exit" presetSubtype="0" fill="hold" nodeType="withEffect">
                                  <p:stCondLst>
                                    <p:cond delay="0"/>
                                  </p:stCondLst>
                                  <p:childTnLst>
                                    <p:animEffect transition="out" filter="fade">
                                      <p:cBhvr>
                                        <p:cTn id="50" dur="1000"/>
                                        <p:tgtEl>
                                          <p:spTgt spid="1106"/>
                                        </p:tgtEl>
                                      </p:cBhvr>
                                    </p:animEffect>
                                    <p:set>
                                      <p:cBhvr>
                                        <p:cTn id="51" dur="1" fill="hold">
                                          <p:stCondLst>
                                            <p:cond delay="1000"/>
                                          </p:stCondLst>
                                        </p:cTn>
                                        <p:tgtEl>
                                          <p:spTgt spid="1106"/>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1111"/>
                                        </p:tgtEl>
                                      </p:cBhvr>
                                    </p:animEffect>
                                    <p:set>
                                      <p:cBhvr>
                                        <p:cTn id="54" dur="1" fill="hold">
                                          <p:stCondLst>
                                            <p:cond delay="1000"/>
                                          </p:stCondLst>
                                        </p:cTn>
                                        <p:tgtEl>
                                          <p:spTgt spid="11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12"/>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1101"/>
                                        </p:tgtEl>
                                        <p:attrNameLst>
                                          <p:attrName>style.visibility</p:attrName>
                                        </p:attrNameLst>
                                      </p:cBhvr>
                                      <p:to>
                                        <p:strVal val="visible"/>
                                      </p:to>
                                    </p:set>
                                  </p:childTnLst>
                                </p:cTn>
                              </p:par>
                              <p:par>
                                <p:cTn id="62" presetID="10" presetClass="exit" presetSubtype="0" fill="hold" nodeType="withEffect">
                                  <p:stCondLst>
                                    <p:cond delay="0"/>
                                  </p:stCondLst>
                                  <p:childTnLst>
                                    <p:animEffect transition="out" filter="fade">
                                      <p:cBhvr>
                                        <p:cTn id="63" dur="1000"/>
                                        <p:tgtEl>
                                          <p:spTgt spid="1107"/>
                                        </p:tgtEl>
                                      </p:cBhvr>
                                    </p:animEffect>
                                    <p:set>
                                      <p:cBhvr>
                                        <p:cTn id="64" dur="1" fill="hold">
                                          <p:stCondLst>
                                            <p:cond delay="1000"/>
                                          </p:stCondLst>
                                        </p:cTn>
                                        <p:tgtEl>
                                          <p:spTgt spid="110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1112"/>
                                        </p:tgtEl>
                                      </p:cBhvr>
                                    </p:animEffect>
                                    <p:set>
                                      <p:cBhvr>
                                        <p:cTn id="67" dur="1" fill="hold">
                                          <p:stCondLst>
                                            <p:cond delay="1000"/>
                                          </p:stCondLst>
                                        </p:cTn>
                                        <p:tgtEl>
                                          <p:spTgt spid="1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1117" name="Google Shape;1117;p58"/>
          <p:cNvPicPr preferRelativeResize="0"/>
          <p:nvPr/>
        </p:nvPicPr>
        <p:blipFill rotWithShape="1">
          <a:blip r:embed="rId3">
            <a:alphaModFix/>
          </a:blip>
          <a:srcRect/>
          <a:stretch/>
        </p:blipFill>
        <p:spPr>
          <a:xfrm>
            <a:off x="455975" y="1079248"/>
            <a:ext cx="3839750" cy="3265095"/>
          </a:xfrm>
          <a:prstGeom prst="rect">
            <a:avLst/>
          </a:prstGeom>
          <a:noFill/>
          <a:ln>
            <a:noFill/>
          </a:ln>
        </p:spPr>
      </p:pic>
      <p:sp>
        <p:nvSpPr>
          <p:cNvPr id="1118" name="Google Shape;1118;p58"/>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Software Risk Assessment</a:t>
            </a:r>
            <a:endParaRPr>
              <a:solidFill>
                <a:srgbClr val="000000"/>
              </a:solidFill>
            </a:endParaRPr>
          </a:p>
        </p:txBody>
      </p:sp>
      <p:graphicFrame>
        <p:nvGraphicFramePr>
          <p:cNvPr id="1119" name="Google Shape;1119;p58"/>
          <p:cNvGraphicFramePr/>
          <p:nvPr/>
        </p:nvGraphicFramePr>
        <p:xfrm>
          <a:off x="4911850" y="1082613"/>
          <a:ext cx="3712100" cy="3261550"/>
        </p:xfrm>
        <a:graphic>
          <a:graphicData uri="http://schemas.openxmlformats.org/drawingml/2006/table">
            <a:tbl>
              <a:tblPr>
                <a:noFill/>
                <a:tableStyleId>{E5D97320-429A-4E4F-A19D-930F16038E4D}</a:tableStyleId>
              </a:tblPr>
              <a:tblGrid>
                <a:gridCol w="2339500">
                  <a:extLst>
                    <a:ext uri="{9D8B030D-6E8A-4147-A177-3AD203B41FA5}">
                      <a16:colId xmlns:a16="http://schemas.microsoft.com/office/drawing/2014/main" val="20000"/>
                    </a:ext>
                  </a:extLst>
                </a:gridCol>
                <a:gridCol w="1372600">
                  <a:extLst>
                    <a:ext uri="{9D8B030D-6E8A-4147-A177-3AD203B41FA5}">
                      <a16:colId xmlns:a16="http://schemas.microsoft.com/office/drawing/2014/main" val="20001"/>
                    </a:ext>
                  </a:extLst>
                </a:gridCol>
              </a:tblGrid>
              <a:tr h="513000">
                <a:tc>
                  <a:txBody>
                    <a:bodyPr/>
                    <a:lstStyle/>
                    <a:p>
                      <a:pPr marL="0" lvl="0" indent="0" algn="l" rtl="0">
                        <a:spcBef>
                          <a:spcPts val="0"/>
                        </a:spcBef>
                        <a:spcAft>
                          <a:spcPts val="0"/>
                        </a:spcAft>
                        <a:buNone/>
                      </a:pPr>
                      <a:r>
                        <a:rPr lang="en" sz="1300" b="1">
                          <a:latin typeface="Proxima Nova"/>
                          <a:ea typeface="Proxima Nova"/>
                          <a:cs typeface="Proxima Nova"/>
                          <a:sym typeface="Proxima Nova"/>
                        </a:rPr>
                        <a:t>Risk</a:t>
                      </a:r>
                      <a:endParaRPr sz="1300"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b="1">
                          <a:latin typeface="Proxima Nova"/>
                          <a:ea typeface="Proxima Nova"/>
                          <a:cs typeface="Proxima Nova"/>
                          <a:sym typeface="Proxima Nova"/>
                        </a:rPr>
                        <a:t>Designation</a:t>
                      </a:r>
                      <a:endParaRPr sz="1300"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440400">
                <a:tc>
                  <a:txBody>
                    <a:bodyPr/>
                    <a:lstStyle/>
                    <a:p>
                      <a:pPr marL="0" lvl="0" indent="0" algn="l" rtl="0">
                        <a:spcBef>
                          <a:spcPts val="0"/>
                        </a:spcBef>
                        <a:spcAft>
                          <a:spcPts val="0"/>
                        </a:spcAft>
                        <a:buNone/>
                      </a:pPr>
                      <a:r>
                        <a:rPr lang="en" sz="1300">
                          <a:latin typeface="Proxima Nova"/>
                          <a:ea typeface="Proxima Nova"/>
                          <a:cs typeface="Proxima Nova"/>
                          <a:sym typeface="Proxima Nova"/>
                        </a:rPr>
                        <a:t>High lag times</a:t>
                      </a:r>
                      <a:endParaRPr sz="13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b="1">
                          <a:latin typeface="Proxima Nova"/>
                          <a:ea typeface="Proxima Nova"/>
                          <a:cs typeface="Proxima Nova"/>
                          <a:sym typeface="Proxima Nova"/>
                        </a:rPr>
                        <a:t>LAG</a:t>
                      </a:r>
                      <a:endParaRPr sz="1300"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526750">
                <a:tc>
                  <a:txBody>
                    <a:bodyPr/>
                    <a:lstStyle/>
                    <a:p>
                      <a:pPr marL="0" lvl="0" indent="0" algn="l" rtl="0">
                        <a:spcBef>
                          <a:spcPts val="0"/>
                        </a:spcBef>
                        <a:spcAft>
                          <a:spcPts val="0"/>
                        </a:spcAft>
                        <a:buNone/>
                      </a:pPr>
                      <a:r>
                        <a:rPr lang="en" sz="1300">
                          <a:latin typeface="Proxima Nova"/>
                          <a:ea typeface="Proxima Nova"/>
                          <a:cs typeface="Proxima Nova"/>
                          <a:sym typeface="Proxima Nova"/>
                        </a:rPr>
                        <a:t>Unsafe exports to GVS, TCS</a:t>
                      </a:r>
                      <a:endParaRPr sz="13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b="1">
                          <a:latin typeface="Proxima Nova"/>
                          <a:ea typeface="Proxima Nova"/>
                          <a:cs typeface="Proxima Nova"/>
                          <a:sym typeface="Proxima Nova"/>
                        </a:rPr>
                        <a:t>SAF</a:t>
                      </a:r>
                      <a:endParaRPr sz="1300"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670500">
                <a:tc>
                  <a:txBody>
                    <a:bodyPr/>
                    <a:lstStyle/>
                    <a:p>
                      <a:pPr marL="0" lvl="0" indent="0" algn="l" rtl="0">
                        <a:spcBef>
                          <a:spcPts val="0"/>
                        </a:spcBef>
                        <a:spcAft>
                          <a:spcPts val="0"/>
                        </a:spcAft>
                        <a:buNone/>
                      </a:pPr>
                      <a:r>
                        <a:rPr lang="en" sz="1300">
                          <a:latin typeface="Proxima Nova"/>
                          <a:ea typeface="Proxima Nova"/>
                          <a:cs typeface="Proxima Nova"/>
                          <a:sym typeface="Proxima Nova"/>
                        </a:rPr>
                        <a:t>Inability to communicate with hardware, GUI</a:t>
                      </a:r>
                      <a:endParaRPr sz="13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b="1">
                          <a:latin typeface="Proxima Nova"/>
                          <a:ea typeface="Proxima Nova"/>
                          <a:cs typeface="Proxima Nova"/>
                          <a:sym typeface="Proxima Nova"/>
                        </a:rPr>
                        <a:t>COM</a:t>
                      </a:r>
                      <a:endParaRPr sz="1300"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670500">
                <a:tc>
                  <a:txBody>
                    <a:bodyPr/>
                    <a:lstStyle/>
                    <a:p>
                      <a:pPr marL="0" lvl="0" indent="0" algn="l" rtl="0">
                        <a:spcBef>
                          <a:spcPts val="0"/>
                        </a:spcBef>
                        <a:spcAft>
                          <a:spcPts val="0"/>
                        </a:spcAft>
                        <a:buNone/>
                      </a:pPr>
                      <a:r>
                        <a:rPr lang="en" sz="1300">
                          <a:latin typeface="Proxima Nova"/>
                          <a:ea typeface="Proxima Nova"/>
                          <a:cs typeface="Proxima Nova"/>
                          <a:sym typeface="Proxima Nova"/>
                        </a:rPr>
                        <a:t>Over-use of memory, memory leaks</a:t>
                      </a:r>
                      <a:endParaRPr sz="13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b="1">
                          <a:latin typeface="Proxima Nova"/>
                          <a:ea typeface="Proxima Nova"/>
                          <a:cs typeface="Proxima Nova"/>
                          <a:sym typeface="Proxima Nova"/>
                        </a:rPr>
                        <a:t>MEM</a:t>
                      </a:r>
                      <a:endParaRPr sz="1300"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r h="440400">
                <a:tc>
                  <a:txBody>
                    <a:bodyPr/>
                    <a:lstStyle/>
                    <a:p>
                      <a:pPr marL="0" lvl="0" indent="0" algn="l" rtl="0">
                        <a:spcBef>
                          <a:spcPts val="0"/>
                        </a:spcBef>
                        <a:spcAft>
                          <a:spcPts val="0"/>
                        </a:spcAft>
                        <a:buNone/>
                      </a:pPr>
                      <a:r>
                        <a:rPr lang="en" sz="1300">
                          <a:latin typeface="Proxima Nova"/>
                          <a:ea typeface="Proxima Nova"/>
                          <a:cs typeface="Proxima Nova"/>
                          <a:sym typeface="Proxima Nova"/>
                        </a:rPr>
                        <a:t>Lack of portability</a:t>
                      </a:r>
                      <a:endParaRPr sz="1300">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b="1">
                          <a:latin typeface="Proxima Nova"/>
                          <a:ea typeface="Proxima Nova"/>
                          <a:cs typeface="Proxima Nova"/>
                          <a:sym typeface="Proxima Nova"/>
                        </a:rPr>
                        <a:t>PORT</a:t>
                      </a:r>
                      <a:endParaRPr sz="1300"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bl>
          </a:graphicData>
        </a:graphic>
      </p:graphicFrame>
      <p:grpSp>
        <p:nvGrpSpPr>
          <p:cNvPr id="1120" name="Google Shape;1120;p58"/>
          <p:cNvGrpSpPr/>
          <p:nvPr/>
        </p:nvGrpSpPr>
        <p:grpSpPr>
          <a:xfrm>
            <a:off x="29950" y="4629553"/>
            <a:ext cx="9084100" cy="447253"/>
            <a:chOff x="29950" y="4629553"/>
            <a:chExt cx="9084100" cy="447253"/>
          </a:xfrm>
        </p:grpSpPr>
        <p:sp>
          <p:nvSpPr>
            <p:cNvPr id="1121" name="Google Shape;1121;p58"/>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8"/>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8"/>
            <p:cNvSpPr/>
            <p:nvPr/>
          </p:nvSpPr>
          <p:spPr>
            <a:xfrm>
              <a:off x="3573525" y="4715100"/>
              <a:ext cx="19359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8"/>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8"/>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8"/>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127" name="Google Shape;1127;p58"/>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128" name="Google Shape;1128;p58"/>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129" name="Google Shape;1129;p58"/>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130" name="Google Shape;1130;p58"/>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131" name="Google Shape;1131;p58"/>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1132" name="Google Shape;1132;p58"/>
          <p:cNvSpPr txBox="1"/>
          <p:nvPr/>
        </p:nvSpPr>
        <p:spPr>
          <a:xfrm>
            <a:off x="2446863" y="2579494"/>
            <a:ext cx="7179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COM</a:t>
            </a:r>
            <a:endParaRPr b="1">
              <a:latin typeface="Proxima Nova"/>
              <a:ea typeface="Proxima Nova"/>
              <a:cs typeface="Proxima Nova"/>
              <a:sym typeface="Proxima Nova"/>
            </a:endParaRPr>
          </a:p>
        </p:txBody>
      </p:sp>
      <p:sp>
        <p:nvSpPr>
          <p:cNvPr id="1133" name="Google Shape;1133;p58"/>
          <p:cNvSpPr txBox="1"/>
          <p:nvPr/>
        </p:nvSpPr>
        <p:spPr>
          <a:xfrm>
            <a:off x="3105666" y="2579494"/>
            <a:ext cx="6621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LAG</a:t>
            </a:r>
            <a:endParaRPr b="1">
              <a:latin typeface="Proxima Nova"/>
              <a:ea typeface="Proxima Nova"/>
              <a:cs typeface="Proxima Nova"/>
              <a:sym typeface="Proxima Nova"/>
            </a:endParaRPr>
          </a:p>
        </p:txBody>
      </p:sp>
      <p:sp>
        <p:nvSpPr>
          <p:cNvPr id="1134" name="Google Shape;1134;p58"/>
          <p:cNvSpPr txBox="1"/>
          <p:nvPr/>
        </p:nvSpPr>
        <p:spPr>
          <a:xfrm>
            <a:off x="3697003" y="3198038"/>
            <a:ext cx="7179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MEM</a:t>
            </a:r>
            <a:endParaRPr b="1">
              <a:latin typeface="Proxima Nova"/>
              <a:ea typeface="Proxima Nova"/>
              <a:cs typeface="Proxima Nova"/>
              <a:sym typeface="Proxima Nova"/>
            </a:endParaRPr>
          </a:p>
        </p:txBody>
      </p:sp>
      <p:sp>
        <p:nvSpPr>
          <p:cNvPr id="1135" name="Google Shape;1135;p58"/>
          <p:cNvSpPr txBox="1"/>
          <p:nvPr/>
        </p:nvSpPr>
        <p:spPr>
          <a:xfrm>
            <a:off x="3743953" y="1949084"/>
            <a:ext cx="6621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SAF</a:t>
            </a:r>
            <a:endParaRPr b="1">
              <a:latin typeface="Proxima Nova"/>
              <a:ea typeface="Proxima Nova"/>
              <a:cs typeface="Proxima Nova"/>
              <a:sym typeface="Proxima Nova"/>
            </a:endParaRPr>
          </a:p>
        </p:txBody>
      </p:sp>
      <p:sp>
        <p:nvSpPr>
          <p:cNvPr id="1136" name="Google Shape;1136;p58"/>
          <p:cNvSpPr txBox="1"/>
          <p:nvPr/>
        </p:nvSpPr>
        <p:spPr>
          <a:xfrm>
            <a:off x="1803313" y="1949084"/>
            <a:ext cx="7179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PORT</a:t>
            </a:r>
            <a:endParaRPr b="1">
              <a:latin typeface="Proxima Nova"/>
              <a:ea typeface="Proxima Nova"/>
              <a:cs typeface="Proxima Nova"/>
              <a:sym typeface="Proxima Nov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59"/>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Risk Mitigation</a:t>
            </a:r>
            <a:endParaRPr/>
          </a:p>
        </p:txBody>
      </p:sp>
      <p:sp>
        <p:nvSpPr>
          <p:cNvPr id="1142" name="Google Shape;1142;p59"/>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pic>
        <p:nvPicPr>
          <p:cNvPr id="1143" name="Google Shape;1143;p59"/>
          <p:cNvPicPr preferRelativeResize="0"/>
          <p:nvPr/>
        </p:nvPicPr>
        <p:blipFill rotWithShape="1">
          <a:blip r:embed="rId3">
            <a:alphaModFix/>
          </a:blip>
          <a:srcRect/>
          <a:stretch/>
        </p:blipFill>
        <p:spPr>
          <a:xfrm>
            <a:off x="455975" y="1079248"/>
            <a:ext cx="3839750" cy="3265095"/>
          </a:xfrm>
          <a:prstGeom prst="rect">
            <a:avLst/>
          </a:prstGeom>
          <a:noFill/>
          <a:ln>
            <a:noFill/>
          </a:ln>
        </p:spPr>
      </p:pic>
      <p:sp>
        <p:nvSpPr>
          <p:cNvPr id="1144" name="Google Shape;1144;p59"/>
          <p:cNvSpPr txBox="1"/>
          <p:nvPr/>
        </p:nvSpPr>
        <p:spPr>
          <a:xfrm>
            <a:off x="3736913" y="3830003"/>
            <a:ext cx="6621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SAF</a:t>
            </a:r>
            <a:endParaRPr b="1">
              <a:latin typeface="Proxima Nova"/>
              <a:ea typeface="Proxima Nova"/>
              <a:cs typeface="Proxima Nova"/>
              <a:sym typeface="Proxima Nova"/>
            </a:endParaRPr>
          </a:p>
        </p:txBody>
      </p:sp>
      <p:sp>
        <p:nvSpPr>
          <p:cNvPr id="1145" name="Google Shape;1145;p59"/>
          <p:cNvSpPr txBox="1"/>
          <p:nvPr/>
        </p:nvSpPr>
        <p:spPr>
          <a:xfrm>
            <a:off x="2491688" y="3830003"/>
            <a:ext cx="6621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LAG</a:t>
            </a:r>
            <a:endParaRPr b="1">
              <a:latin typeface="Proxima Nova"/>
              <a:ea typeface="Proxima Nova"/>
              <a:cs typeface="Proxima Nova"/>
              <a:sym typeface="Proxima Nova"/>
            </a:endParaRPr>
          </a:p>
        </p:txBody>
      </p:sp>
      <p:sp>
        <p:nvSpPr>
          <p:cNvPr id="1146" name="Google Shape;1146;p59"/>
          <p:cNvSpPr txBox="1"/>
          <p:nvPr/>
        </p:nvSpPr>
        <p:spPr>
          <a:xfrm>
            <a:off x="2459834" y="3220788"/>
            <a:ext cx="662100" cy="2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COM</a:t>
            </a:r>
            <a:endParaRPr b="1">
              <a:latin typeface="Proxima Nova"/>
              <a:ea typeface="Proxima Nova"/>
              <a:cs typeface="Proxima Nova"/>
              <a:sym typeface="Proxima Nova"/>
            </a:endParaRPr>
          </a:p>
        </p:txBody>
      </p:sp>
      <p:sp>
        <p:nvSpPr>
          <p:cNvPr id="1147" name="Google Shape;1147;p59"/>
          <p:cNvSpPr txBox="1"/>
          <p:nvPr/>
        </p:nvSpPr>
        <p:spPr>
          <a:xfrm>
            <a:off x="3057641" y="3829991"/>
            <a:ext cx="7179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MEM</a:t>
            </a:r>
            <a:endParaRPr b="1">
              <a:latin typeface="Proxima Nova"/>
              <a:ea typeface="Proxima Nova"/>
              <a:cs typeface="Proxima Nova"/>
              <a:sym typeface="Proxima Nova"/>
            </a:endParaRPr>
          </a:p>
        </p:txBody>
      </p:sp>
      <p:graphicFrame>
        <p:nvGraphicFramePr>
          <p:cNvPr id="1148" name="Google Shape;1148;p59"/>
          <p:cNvGraphicFramePr/>
          <p:nvPr/>
        </p:nvGraphicFramePr>
        <p:xfrm>
          <a:off x="4526384" y="1079250"/>
          <a:ext cx="4471700" cy="3291590"/>
        </p:xfrm>
        <a:graphic>
          <a:graphicData uri="http://schemas.openxmlformats.org/drawingml/2006/table">
            <a:tbl>
              <a:tblPr>
                <a:noFill/>
                <a:tableStyleId>{E5D97320-429A-4E4F-A19D-930F16038E4D}</a:tableStyleId>
              </a:tblPr>
              <a:tblGrid>
                <a:gridCol w="759300">
                  <a:extLst>
                    <a:ext uri="{9D8B030D-6E8A-4147-A177-3AD203B41FA5}">
                      <a16:colId xmlns:a16="http://schemas.microsoft.com/office/drawing/2014/main" val="20000"/>
                    </a:ext>
                  </a:extLst>
                </a:gridCol>
                <a:gridCol w="37124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latin typeface="Proxima Nova"/>
                          <a:ea typeface="Proxima Nova"/>
                          <a:cs typeface="Proxima Nova"/>
                          <a:sym typeface="Proxima Nova"/>
                        </a:rPr>
                        <a:t>Risk</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b="1">
                          <a:latin typeface="Proxima Nova"/>
                          <a:ea typeface="Proxima Nova"/>
                          <a:cs typeface="Proxima Nova"/>
                          <a:sym typeface="Proxima Nova"/>
                        </a:rPr>
                        <a:t>Mitigation</a:t>
                      </a:r>
                      <a:endParaRPr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Proxima Nova"/>
                          <a:ea typeface="Proxima Nova"/>
                          <a:cs typeface="Proxima Nova"/>
                          <a:sym typeface="Proxima Nova"/>
                        </a:rPr>
                        <a:t>LAG</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C++ as software language, peer review system to check for code efficiency</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Proxima Nova"/>
                          <a:ea typeface="Proxima Nova"/>
                          <a:cs typeface="Proxima Nova"/>
                          <a:sym typeface="Proxima Nova"/>
                        </a:rPr>
                        <a:t>SAF</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Multiple safety checks, automatic abort system, terminate button</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latin typeface="Proxima Nova"/>
                          <a:ea typeface="Proxima Nova"/>
                          <a:cs typeface="Proxima Nova"/>
                          <a:sym typeface="Proxima Nova"/>
                        </a:rPr>
                        <a:t>COM</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Use of microcontrollers, built in C++ libraries</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457100">
                <a:tc>
                  <a:txBody>
                    <a:bodyPr/>
                    <a:lstStyle/>
                    <a:p>
                      <a:pPr marL="0" lvl="0" indent="0" algn="l" rtl="0">
                        <a:spcBef>
                          <a:spcPts val="0"/>
                        </a:spcBef>
                        <a:spcAft>
                          <a:spcPts val="0"/>
                        </a:spcAft>
                        <a:buNone/>
                      </a:pPr>
                      <a:r>
                        <a:rPr lang="en" b="1">
                          <a:latin typeface="Proxima Nova"/>
                          <a:ea typeface="Proxima Nova"/>
                          <a:cs typeface="Proxima Nova"/>
                          <a:sym typeface="Proxima Nova"/>
                        </a:rPr>
                        <a:t>MEM</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Peer review system, extensive testing</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a:latin typeface="Proxima Nova"/>
                          <a:ea typeface="Proxima Nova"/>
                          <a:cs typeface="Proxima Nova"/>
                          <a:sym typeface="Proxima Nova"/>
                        </a:rPr>
                        <a:t>PORT</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Test and develop on both Mac and Windows OS. Develop for Windows if portability is impossible</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bl>
          </a:graphicData>
        </a:graphic>
      </p:graphicFrame>
      <p:sp>
        <p:nvSpPr>
          <p:cNvPr id="1149" name="Google Shape;1149;p59"/>
          <p:cNvSpPr txBox="1"/>
          <p:nvPr/>
        </p:nvSpPr>
        <p:spPr>
          <a:xfrm>
            <a:off x="1795219" y="2579059"/>
            <a:ext cx="7179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PORT</a:t>
            </a:r>
            <a:endParaRPr b="1">
              <a:latin typeface="Proxima Nova"/>
              <a:ea typeface="Proxima Nova"/>
              <a:cs typeface="Proxima Nova"/>
              <a:sym typeface="Proxima Nova"/>
            </a:endParaRPr>
          </a:p>
        </p:txBody>
      </p:sp>
      <p:grpSp>
        <p:nvGrpSpPr>
          <p:cNvPr id="1150" name="Google Shape;1150;p59"/>
          <p:cNvGrpSpPr/>
          <p:nvPr/>
        </p:nvGrpSpPr>
        <p:grpSpPr>
          <a:xfrm>
            <a:off x="29950" y="4629553"/>
            <a:ext cx="9084100" cy="447253"/>
            <a:chOff x="29950" y="4629553"/>
            <a:chExt cx="9084100" cy="447253"/>
          </a:xfrm>
        </p:grpSpPr>
        <p:sp>
          <p:nvSpPr>
            <p:cNvPr id="1151" name="Google Shape;1151;p59"/>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9"/>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9"/>
            <p:cNvSpPr/>
            <p:nvPr/>
          </p:nvSpPr>
          <p:spPr>
            <a:xfrm>
              <a:off x="3573525" y="4715100"/>
              <a:ext cx="19359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9"/>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9"/>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9"/>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157" name="Google Shape;1157;p59"/>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158" name="Google Shape;1158;p59"/>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159" name="Google Shape;1159;p59"/>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160" name="Google Shape;1160;p59"/>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161" name="Google Shape;1161;p59"/>
          <p:cNvSpPr txBox="1"/>
          <p:nvPr/>
        </p:nvSpPr>
        <p:spPr>
          <a:xfrm>
            <a:off x="3105666" y="2579494"/>
            <a:ext cx="6621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LAG</a:t>
            </a:r>
            <a:endParaRPr b="1">
              <a:latin typeface="Proxima Nova"/>
              <a:ea typeface="Proxima Nova"/>
              <a:cs typeface="Proxima Nova"/>
              <a:sym typeface="Proxima Nova"/>
            </a:endParaRPr>
          </a:p>
        </p:txBody>
      </p:sp>
      <p:sp>
        <p:nvSpPr>
          <p:cNvPr id="1162" name="Google Shape;1162;p59"/>
          <p:cNvSpPr txBox="1"/>
          <p:nvPr/>
        </p:nvSpPr>
        <p:spPr>
          <a:xfrm>
            <a:off x="3743953" y="1949084"/>
            <a:ext cx="6621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SAF</a:t>
            </a:r>
            <a:endParaRPr b="1">
              <a:latin typeface="Proxima Nova"/>
              <a:ea typeface="Proxima Nova"/>
              <a:cs typeface="Proxima Nova"/>
              <a:sym typeface="Proxima Nova"/>
            </a:endParaRPr>
          </a:p>
        </p:txBody>
      </p:sp>
      <p:sp>
        <p:nvSpPr>
          <p:cNvPr id="1163" name="Google Shape;1163;p59"/>
          <p:cNvSpPr txBox="1"/>
          <p:nvPr/>
        </p:nvSpPr>
        <p:spPr>
          <a:xfrm>
            <a:off x="2446863" y="2579494"/>
            <a:ext cx="7179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COM</a:t>
            </a:r>
            <a:endParaRPr b="1">
              <a:latin typeface="Proxima Nova"/>
              <a:ea typeface="Proxima Nova"/>
              <a:cs typeface="Proxima Nova"/>
              <a:sym typeface="Proxima Nova"/>
            </a:endParaRPr>
          </a:p>
        </p:txBody>
      </p:sp>
      <p:sp>
        <p:nvSpPr>
          <p:cNvPr id="1164" name="Google Shape;1164;p59"/>
          <p:cNvSpPr txBox="1"/>
          <p:nvPr/>
        </p:nvSpPr>
        <p:spPr>
          <a:xfrm>
            <a:off x="3697003" y="3198038"/>
            <a:ext cx="7179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MEM</a:t>
            </a:r>
            <a:endParaRPr b="1">
              <a:latin typeface="Proxima Nova"/>
              <a:ea typeface="Proxima Nova"/>
              <a:cs typeface="Proxima Nova"/>
              <a:sym typeface="Proxima Nova"/>
            </a:endParaRPr>
          </a:p>
        </p:txBody>
      </p:sp>
      <p:sp>
        <p:nvSpPr>
          <p:cNvPr id="1165" name="Google Shape;1165;p59"/>
          <p:cNvSpPr txBox="1"/>
          <p:nvPr/>
        </p:nvSpPr>
        <p:spPr>
          <a:xfrm>
            <a:off x="1803313" y="1949084"/>
            <a:ext cx="7179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PORT</a:t>
            </a:r>
            <a:endParaRPr b="1">
              <a:latin typeface="Proxima Nova"/>
              <a:ea typeface="Proxima Nova"/>
              <a:cs typeface="Proxima Nova"/>
              <a:sym typeface="Proxima Nova"/>
            </a:endParaRPr>
          </a:p>
        </p:txBody>
      </p:sp>
      <p:cxnSp>
        <p:nvCxnSpPr>
          <p:cNvPr id="1166" name="Google Shape;1166;p59"/>
          <p:cNvCxnSpPr/>
          <p:nvPr/>
        </p:nvCxnSpPr>
        <p:spPr>
          <a:xfrm>
            <a:off x="2130028" y="2239566"/>
            <a:ext cx="0" cy="439200"/>
          </a:xfrm>
          <a:prstGeom prst="straightConnector1">
            <a:avLst/>
          </a:prstGeom>
          <a:noFill/>
          <a:ln w="9525" cap="flat" cmpd="sng">
            <a:solidFill>
              <a:schemeClr val="dk2"/>
            </a:solidFill>
            <a:prstDash val="solid"/>
            <a:round/>
            <a:headEnd type="none" w="med" len="med"/>
            <a:tailEnd type="triangle" w="med" len="med"/>
          </a:ln>
        </p:spPr>
      </p:cxnSp>
      <p:cxnSp>
        <p:nvCxnSpPr>
          <p:cNvPr id="1167" name="Google Shape;1167;p59"/>
          <p:cNvCxnSpPr/>
          <p:nvPr/>
        </p:nvCxnSpPr>
        <p:spPr>
          <a:xfrm flipH="1">
            <a:off x="3375563" y="3485663"/>
            <a:ext cx="632100" cy="460800"/>
          </a:xfrm>
          <a:prstGeom prst="straightConnector1">
            <a:avLst/>
          </a:prstGeom>
          <a:noFill/>
          <a:ln w="9525" cap="flat" cmpd="sng">
            <a:solidFill>
              <a:schemeClr val="dk2"/>
            </a:solidFill>
            <a:prstDash val="solid"/>
            <a:round/>
            <a:headEnd type="none" w="med" len="med"/>
            <a:tailEnd type="triangle" w="med" len="med"/>
          </a:ln>
        </p:spPr>
      </p:cxnSp>
      <p:cxnSp>
        <p:nvCxnSpPr>
          <p:cNvPr id="1168" name="Google Shape;1168;p59"/>
          <p:cNvCxnSpPr/>
          <p:nvPr/>
        </p:nvCxnSpPr>
        <p:spPr>
          <a:xfrm flipH="1">
            <a:off x="2774244" y="2902753"/>
            <a:ext cx="600000" cy="1007100"/>
          </a:xfrm>
          <a:prstGeom prst="straightConnector1">
            <a:avLst/>
          </a:prstGeom>
          <a:noFill/>
          <a:ln w="9525" cap="flat" cmpd="sng">
            <a:solidFill>
              <a:schemeClr val="dk2"/>
            </a:solidFill>
            <a:prstDash val="solid"/>
            <a:round/>
            <a:headEnd type="none" w="med" len="med"/>
            <a:tailEnd type="triangle" w="med" len="med"/>
          </a:ln>
        </p:spPr>
      </p:cxnSp>
      <p:cxnSp>
        <p:nvCxnSpPr>
          <p:cNvPr id="1169" name="Google Shape;1169;p59"/>
          <p:cNvCxnSpPr/>
          <p:nvPr/>
        </p:nvCxnSpPr>
        <p:spPr>
          <a:xfrm>
            <a:off x="4004081" y="2261000"/>
            <a:ext cx="0" cy="1639500"/>
          </a:xfrm>
          <a:prstGeom prst="straightConnector1">
            <a:avLst/>
          </a:prstGeom>
          <a:noFill/>
          <a:ln w="9525" cap="flat" cmpd="sng">
            <a:solidFill>
              <a:schemeClr val="dk2"/>
            </a:solidFill>
            <a:prstDash val="solid"/>
            <a:round/>
            <a:headEnd type="none" w="med" len="med"/>
            <a:tailEnd type="triangle" w="med" len="med"/>
          </a:ln>
        </p:spPr>
      </p:cxnSp>
      <p:cxnSp>
        <p:nvCxnSpPr>
          <p:cNvPr id="1170" name="Google Shape;1170;p59"/>
          <p:cNvCxnSpPr/>
          <p:nvPr/>
        </p:nvCxnSpPr>
        <p:spPr>
          <a:xfrm>
            <a:off x="2750344" y="2893219"/>
            <a:ext cx="0" cy="4392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45"/>
                                        </p:tgtEl>
                                        <p:attrNameLst>
                                          <p:attrName>style.visibility</p:attrName>
                                        </p:attrNameLst>
                                      </p:cBhvr>
                                      <p:to>
                                        <p:strVal val="visible"/>
                                      </p:to>
                                    </p:set>
                                  </p:childTnLst>
                                </p:cTn>
                              </p:par>
                              <p:par>
                                <p:cTn id="10" presetID="10" presetClass="exit" presetSubtype="0" fill="hold" nodeType="withEffect">
                                  <p:stCondLst>
                                    <p:cond delay="0"/>
                                  </p:stCondLst>
                                  <p:childTnLst>
                                    <p:animEffect transition="out" filter="fade">
                                      <p:cBhvr>
                                        <p:cTn id="11" dur="1000"/>
                                        <p:tgtEl>
                                          <p:spTgt spid="1161"/>
                                        </p:tgtEl>
                                      </p:cBhvr>
                                    </p:animEffect>
                                    <p:set>
                                      <p:cBhvr>
                                        <p:cTn id="12" dur="1" fill="hold">
                                          <p:stCondLst>
                                            <p:cond delay="1000"/>
                                          </p:stCondLst>
                                        </p:cTn>
                                        <p:tgtEl>
                                          <p:spTgt spid="1161"/>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1168"/>
                                        </p:tgtEl>
                                      </p:cBhvr>
                                    </p:animEffect>
                                    <p:set>
                                      <p:cBhvr>
                                        <p:cTn id="15" dur="1" fill="hold">
                                          <p:stCondLst>
                                            <p:cond delay="1000"/>
                                          </p:stCondLst>
                                        </p:cTn>
                                        <p:tgtEl>
                                          <p:spTgt spid="116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6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144"/>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1000"/>
                                        <p:tgtEl>
                                          <p:spTgt spid="1162"/>
                                        </p:tgtEl>
                                      </p:cBhvr>
                                    </p:animEffect>
                                    <p:set>
                                      <p:cBhvr>
                                        <p:cTn id="25" dur="1" fill="hold">
                                          <p:stCondLst>
                                            <p:cond delay="1000"/>
                                          </p:stCondLst>
                                        </p:cTn>
                                        <p:tgtEl>
                                          <p:spTgt spid="116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169"/>
                                        </p:tgtEl>
                                      </p:cBhvr>
                                    </p:animEffect>
                                    <p:set>
                                      <p:cBhvr>
                                        <p:cTn id="28" dur="1" fill="hold">
                                          <p:stCondLst>
                                            <p:cond delay="1000"/>
                                          </p:stCondLst>
                                        </p:cTn>
                                        <p:tgtEl>
                                          <p:spTgt spid="116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7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146"/>
                                        </p:tgtEl>
                                        <p:attrNameLst>
                                          <p:attrName>style.visibility</p:attrName>
                                        </p:attrNameLst>
                                      </p:cBhvr>
                                      <p:to>
                                        <p:strVal val="visible"/>
                                      </p:to>
                                    </p:set>
                                  </p:childTnLst>
                                </p:cTn>
                              </p:par>
                              <p:par>
                                <p:cTn id="36" presetID="10" presetClass="exit" presetSubtype="0" fill="hold" nodeType="withEffect">
                                  <p:stCondLst>
                                    <p:cond delay="0"/>
                                  </p:stCondLst>
                                  <p:childTnLst>
                                    <p:animEffect transition="out" filter="fade">
                                      <p:cBhvr>
                                        <p:cTn id="37" dur="1000"/>
                                        <p:tgtEl>
                                          <p:spTgt spid="1163"/>
                                        </p:tgtEl>
                                      </p:cBhvr>
                                    </p:animEffect>
                                    <p:set>
                                      <p:cBhvr>
                                        <p:cTn id="38" dur="1" fill="hold">
                                          <p:stCondLst>
                                            <p:cond delay="1000"/>
                                          </p:stCondLst>
                                        </p:cTn>
                                        <p:tgtEl>
                                          <p:spTgt spid="116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1170"/>
                                        </p:tgtEl>
                                      </p:cBhvr>
                                    </p:animEffect>
                                    <p:set>
                                      <p:cBhvr>
                                        <p:cTn id="41" dur="1" fill="hold">
                                          <p:stCondLst>
                                            <p:cond delay="1000"/>
                                          </p:stCondLst>
                                        </p:cTn>
                                        <p:tgtEl>
                                          <p:spTgt spid="117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67"/>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147"/>
                                        </p:tgtEl>
                                        <p:attrNameLst>
                                          <p:attrName>style.visibility</p:attrName>
                                        </p:attrNameLst>
                                      </p:cBhvr>
                                      <p:to>
                                        <p:strVal val="visible"/>
                                      </p:to>
                                    </p:set>
                                  </p:childTnLst>
                                </p:cTn>
                              </p:par>
                              <p:par>
                                <p:cTn id="49" presetID="10" presetClass="exit" presetSubtype="0" fill="hold" nodeType="withEffect">
                                  <p:stCondLst>
                                    <p:cond delay="0"/>
                                  </p:stCondLst>
                                  <p:childTnLst>
                                    <p:animEffect transition="out" filter="fade">
                                      <p:cBhvr>
                                        <p:cTn id="50" dur="1000"/>
                                        <p:tgtEl>
                                          <p:spTgt spid="1164"/>
                                        </p:tgtEl>
                                      </p:cBhvr>
                                    </p:animEffect>
                                    <p:set>
                                      <p:cBhvr>
                                        <p:cTn id="51" dur="1" fill="hold">
                                          <p:stCondLst>
                                            <p:cond delay="1000"/>
                                          </p:stCondLst>
                                        </p:cTn>
                                        <p:tgtEl>
                                          <p:spTgt spid="116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1167"/>
                                        </p:tgtEl>
                                      </p:cBhvr>
                                    </p:animEffect>
                                    <p:set>
                                      <p:cBhvr>
                                        <p:cTn id="54" dur="1" fill="hold">
                                          <p:stCondLst>
                                            <p:cond delay="1000"/>
                                          </p:stCondLst>
                                        </p:cTn>
                                        <p:tgtEl>
                                          <p:spTgt spid="11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66"/>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1149"/>
                                        </p:tgtEl>
                                        <p:attrNameLst>
                                          <p:attrName>style.visibility</p:attrName>
                                        </p:attrNameLst>
                                      </p:cBhvr>
                                      <p:to>
                                        <p:strVal val="visible"/>
                                      </p:to>
                                    </p:set>
                                  </p:childTnLst>
                                </p:cTn>
                              </p:par>
                              <p:par>
                                <p:cTn id="62" presetID="10" presetClass="exit" presetSubtype="0" fill="hold" nodeType="withEffect">
                                  <p:stCondLst>
                                    <p:cond delay="0"/>
                                  </p:stCondLst>
                                  <p:childTnLst>
                                    <p:animEffect transition="out" filter="fade">
                                      <p:cBhvr>
                                        <p:cTn id="63" dur="1000"/>
                                        <p:tgtEl>
                                          <p:spTgt spid="1165"/>
                                        </p:tgtEl>
                                      </p:cBhvr>
                                    </p:animEffect>
                                    <p:set>
                                      <p:cBhvr>
                                        <p:cTn id="64" dur="1" fill="hold">
                                          <p:stCondLst>
                                            <p:cond delay="1000"/>
                                          </p:stCondLst>
                                        </p:cTn>
                                        <p:tgtEl>
                                          <p:spTgt spid="1165"/>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1166"/>
                                        </p:tgtEl>
                                      </p:cBhvr>
                                    </p:animEffect>
                                    <p:set>
                                      <p:cBhvr>
                                        <p:cTn id="67" dur="1" fill="hold">
                                          <p:stCondLst>
                                            <p:cond delay="1000"/>
                                          </p:stCondLst>
                                        </p:cTn>
                                        <p:tgtEl>
                                          <p:spTgt spid="11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6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Verification and Validation</a:t>
            </a:r>
            <a:endParaRPr/>
          </a:p>
        </p:txBody>
      </p:sp>
      <p:grpSp>
        <p:nvGrpSpPr>
          <p:cNvPr id="1176" name="Google Shape;1176;p60"/>
          <p:cNvGrpSpPr/>
          <p:nvPr/>
        </p:nvGrpSpPr>
        <p:grpSpPr>
          <a:xfrm>
            <a:off x="59900" y="3201700"/>
            <a:ext cx="9084100" cy="644700"/>
            <a:chOff x="59900" y="3201700"/>
            <a:chExt cx="9084100" cy="644700"/>
          </a:xfrm>
        </p:grpSpPr>
        <p:sp>
          <p:nvSpPr>
            <p:cNvPr id="1177" name="Google Shape;1177;p60"/>
            <p:cNvSpPr/>
            <p:nvPr/>
          </p:nvSpPr>
          <p:spPr>
            <a:xfrm>
              <a:off x="59900" y="3201700"/>
              <a:ext cx="2196000" cy="644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0"/>
            <p:cNvSpPr/>
            <p:nvPr/>
          </p:nvSpPr>
          <p:spPr>
            <a:xfrm>
              <a:off x="1926200" y="3201700"/>
              <a:ext cx="1997700" cy="6447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0"/>
            <p:cNvSpPr/>
            <p:nvPr/>
          </p:nvSpPr>
          <p:spPr>
            <a:xfrm>
              <a:off x="3603475" y="3201700"/>
              <a:ext cx="19359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5216700" y="3201700"/>
              <a:ext cx="2062500" cy="6447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6948000" y="3201700"/>
              <a:ext cx="21960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0"/>
            <p:cNvSpPr txBox="1"/>
            <p:nvPr/>
          </p:nvSpPr>
          <p:spPr>
            <a:xfrm>
              <a:off x="257750" y="33410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Design Solution</a:t>
              </a:r>
              <a:endParaRPr b="1">
                <a:latin typeface="Raleway"/>
                <a:ea typeface="Raleway"/>
                <a:cs typeface="Raleway"/>
                <a:sym typeface="Raleway"/>
              </a:endParaRPr>
            </a:p>
          </p:txBody>
        </p:sp>
        <p:sp>
          <p:nvSpPr>
            <p:cNvPr id="1183" name="Google Shape;1183;p60"/>
            <p:cNvSpPr txBox="1"/>
            <p:nvPr/>
          </p:nvSpPr>
          <p:spPr>
            <a:xfrm>
              <a:off x="2276750" y="3228450"/>
              <a:ext cx="1647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Requirements </a:t>
              </a:r>
              <a:endParaRPr b="1">
                <a:latin typeface="Raleway"/>
                <a:ea typeface="Raleway"/>
                <a:cs typeface="Raleway"/>
                <a:sym typeface="Raleway"/>
              </a:endParaRPr>
            </a:p>
            <a:p>
              <a:pPr marL="0" lvl="0" indent="0" algn="l" rtl="0">
                <a:spcBef>
                  <a:spcPts val="0"/>
                </a:spcBef>
                <a:spcAft>
                  <a:spcPts val="0"/>
                </a:spcAft>
                <a:buNone/>
              </a:pPr>
              <a:r>
                <a:rPr lang="en" b="1">
                  <a:latin typeface="Raleway"/>
                  <a:ea typeface="Raleway"/>
                  <a:cs typeface="Raleway"/>
                  <a:sym typeface="Raleway"/>
                </a:rPr>
                <a:t>Satisfaction</a:t>
              </a:r>
              <a:endParaRPr b="1">
                <a:latin typeface="Raleway"/>
                <a:ea typeface="Raleway"/>
                <a:cs typeface="Raleway"/>
                <a:sym typeface="Raleway"/>
              </a:endParaRPr>
            </a:p>
          </p:txBody>
        </p:sp>
        <p:sp>
          <p:nvSpPr>
            <p:cNvPr id="1184" name="Google Shape;1184;p60"/>
            <p:cNvSpPr txBox="1"/>
            <p:nvPr/>
          </p:nvSpPr>
          <p:spPr>
            <a:xfrm>
              <a:off x="3998025" y="33479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Risk Analysis</a:t>
              </a:r>
              <a:endParaRPr b="1">
                <a:latin typeface="Raleway"/>
                <a:ea typeface="Raleway"/>
                <a:cs typeface="Raleway"/>
                <a:sym typeface="Raleway"/>
              </a:endParaRPr>
            </a:p>
          </p:txBody>
        </p:sp>
        <p:sp>
          <p:nvSpPr>
            <p:cNvPr id="1185" name="Google Shape;1185;p60"/>
            <p:cNvSpPr txBox="1"/>
            <p:nvPr/>
          </p:nvSpPr>
          <p:spPr>
            <a:xfrm>
              <a:off x="5521150" y="32284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Verification &amp; Validation</a:t>
              </a:r>
              <a:endParaRPr b="1">
                <a:latin typeface="Raleway"/>
                <a:ea typeface="Raleway"/>
                <a:cs typeface="Raleway"/>
                <a:sym typeface="Raleway"/>
              </a:endParaRPr>
            </a:p>
          </p:txBody>
        </p:sp>
        <p:sp>
          <p:nvSpPr>
            <p:cNvPr id="1186" name="Google Shape;1186;p60"/>
            <p:cNvSpPr txBox="1"/>
            <p:nvPr/>
          </p:nvSpPr>
          <p:spPr>
            <a:xfrm>
              <a:off x="7279188" y="3295700"/>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Project Planning</a:t>
              </a:r>
              <a:endParaRPr b="1">
                <a:latin typeface="Raleway"/>
                <a:ea typeface="Raleway"/>
                <a:cs typeface="Raleway"/>
                <a:sym typeface="Raleway"/>
              </a:endParaRPr>
            </a:p>
          </p:txBody>
        </p:sp>
      </p:grpSp>
      <p:sp>
        <p:nvSpPr>
          <p:cNvPr id="1187" name="Google Shape;1187;p60"/>
          <p:cNvSpPr txBox="1">
            <a:spLocks noGrp="1"/>
          </p:cNvSpPr>
          <p:nvPr>
            <p:ph type="sldNum" idx="12"/>
          </p:nvPr>
        </p:nvSpPr>
        <p:spPr>
          <a:xfrm>
            <a:off x="8536302" y="254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61"/>
          <p:cNvPicPr preferRelativeResize="0"/>
          <p:nvPr/>
        </p:nvPicPr>
        <p:blipFill rotWithShape="1">
          <a:blip r:embed="rId3">
            <a:alphaModFix/>
          </a:blip>
          <a:srcRect/>
          <a:stretch/>
        </p:blipFill>
        <p:spPr>
          <a:xfrm>
            <a:off x="764250" y="412425"/>
            <a:ext cx="7809651" cy="4731074"/>
          </a:xfrm>
          <a:prstGeom prst="rect">
            <a:avLst/>
          </a:prstGeom>
          <a:noFill/>
          <a:ln>
            <a:noFill/>
          </a:ln>
        </p:spPr>
      </p:pic>
      <p:sp>
        <p:nvSpPr>
          <p:cNvPr id="1193" name="Google Shape;1193;p61"/>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Verification Testing Overview</a:t>
            </a:r>
            <a:endParaRPr/>
          </a:p>
        </p:txBody>
      </p:sp>
      <p:sp>
        <p:nvSpPr>
          <p:cNvPr id="1194" name="Google Shape;1194;p61"/>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Solution</a:t>
            </a:r>
            <a:endParaRPr/>
          </a:p>
        </p:txBody>
      </p:sp>
      <p:grpSp>
        <p:nvGrpSpPr>
          <p:cNvPr id="121" name="Google Shape;121;p17"/>
          <p:cNvGrpSpPr/>
          <p:nvPr/>
        </p:nvGrpSpPr>
        <p:grpSpPr>
          <a:xfrm>
            <a:off x="59900" y="3201700"/>
            <a:ext cx="9084100" cy="644700"/>
            <a:chOff x="59900" y="3201700"/>
            <a:chExt cx="9084100" cy="644700"/>
          </a:xfrm>
        </p:grpSpPr>
        <p:sp>
          <p:nvSpPr>
            <p:cNvPr id="122" name="Google Shape;122;p17"/>
            <p:cNvSpPr/>
            <p:nvPr/>
          </p:nvSpPr>
          <p:spPr>
            <a:xfrm>
              <a:off x="59900" y="3201700"/>
              <a:ext cx="2196000" cy="644700"/>
            </a:xfrm>
            <a:prstGeom prst="homePlate">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7"/>
            <p:cNvSpPr/>
            <p:nvPr/>
          </p:nvSpPr>
          <p:spPr>
            <a:xfrm>
              <a:off x="1926200" y="3201700"/>
              <a:ext cx="1997700" cy="6447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p:nvPr/>
          </p:nvSpPr>
          <p:spPr>
            <a:xfrm>
              <a:off x="3603475" y="3201700"/>
              <a:ext cx="19359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a:off x="5216700" y="3201700"/>
              <a:ext cx="20625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6948000" y="3201700"/>
              <a:ext cx="21960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txBox="1"/>
            <p:nvPr/>
          </p:nvSpPr>
          <p:spPr>
            <a:xfrm>
              <a:off x="257750" y="33410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Design Solution</a:t>
              </a:r>
              <a:endParaRPr b="1">
                <a:latin typeface="Raleway"/>
                <a:ea typeface="Raleway"/>
                <a:cs typeface="Raleway"/>
                <a:sym typeface="Raleway"/>
              </a:endParaRPr>
            </a:p>
          </p:txBody>
        </p:sp>
        <p:sp>
          <p:nvSpPr>
            <p:cNvPr id="128" name="Google Shape;128;p17"/>
            <p:cNvSpPr txBox="1"/>
            <p:nvPr/>
          </p:nvSpPr>
          <p:spPr>
            <a:xfrm>
              <a:off x="2276750" y="3228450"/>
              <a:ext cx="1647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Requirements </a:t>
              </a:r>
              <a:endParaRPr b="1">
                <a:latin typeface="Raleway"/>
                <a:ea typeface="Raleway"/>
                <a:cs typeface="Raleway"/>
                <a:sym typeface="Raleway"/>
              </a:endParaRPr>
            </a:p>
            <a:p>
              <a:pPr marL="0" lvl="0" indent="0" algn="l" rtl="0">
                <a:spcBef>
                  <a:spcPts val="0"/>
                </a:spcBef>
                <a:spcAft>
                  <a:spcPts val="0"/>
                </a:spcAft>
                <a:buNone/>
              </a:pPr>
              <a:r>
                <a:rPr lang="en" b="1">
                  <a:latin typeface="Raleway"/>
                  <a:ea typeface="Raleway"/>
                  <a:cs typeface="Raleway"/>
                  <a:sym typeface="Raleway"/>
                </a:rPr>
                <a:t>Satisfaction</a:t>
              </a:r>
              <a:endParaRPr b="1">
                <a:latin typeface="Raleway"/>
                <a:ea typeface="Raleway"/>
                <a:cs typeface="Raleway"/>
                <a:sym typeface="Raleway"/>
              </a:endParaRPr>
            </a:p>
          </p:txBody>
        </p:sp>
        <p:sp>
          <p:nvSpPr>
            <p:cNvPr id="129" name="Google Shape;129;p17"/>
            <p:cNvSpPr txBox="1"/>
            <p:nvPr/>
          </p:nvSpPr>
          <p:spPr>
            <a:xfrm>
              <a:off x="3998025" y="33479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Risk Analysis</a:t>
              </a:r>
              <a:endParaRPr b="1">
                <a:latin typeface="Raleway"/>
                <a:ea typeface="Raleway"/>
                <a:cs typeface="Raleway"/>
                <a:sym typeface="Raleway"/>
              </a:endParaRPr>
            </a:p>
          </p:txBody>
        </p:sp>
        <p:sp>
          <p:nvSpPr>
            <p:cNvPr id="130" name="Google Shape;130;p17"/>
            <p:cNvSpPr txBox="1"/>
            <p:nvPr/>
          </p:nvSpPr>
          <p:spPr>
            <a:xfrm>
              <a:off x="5521150" y="32284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Verification &amp; Validation</a:t>
              </a:r>
              <a:endParaRPr b="1">
                <a:latin typeface="Raleway"/>
                <a:ea typeface="Raleway"/>
                <a:cs typeface="Raleway"/>
                <a:sym typeface="Raleway"/>
              </a:endParaRPr>
            </a:p>
          </p:txBody>
        </p:sp>
        <p:sp>
          <p:nvSpPr>
            <p:cNvPr id="131" name="Google Shape;131;p17"/>
            <p:cNvSpPr txBox="1"/>
            <p:nvPr/>
          </p:nvSpPr>
          <p:spPr>
            <a:xfrm>
              <a:off x="7279188" y="3295700"/>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Project Planning</a:t>
              </a:r>
              <a:endParaRPr b="1">
                <a:latin typeface="Raleway"/>
                <a:ea typeface="Raleway"/>
                <a:cs typeface="Raleway"/>
                <a:sym typeface="Raleway"/>
              </a:endParaRPr>
            </a:p>
          </p:txBody>
        </p:sp>
      </p:grpSp>
      <p:sp>
        <p:nvSpPr>
          <p:cNvPr id="132" name="Google Shape;132;p17"/>
          <p:cNvSpPr txBox="1">
            <a:spLocks noGrp="1"/>
          </p:cNvSpPr>
          <p:nvPr>
            <p:ph type="sldNum" idx="12"/>
          </p:nvPr>
        </p:nvSpPr>
        <p:spPr>
          <a:xfrm>
            <a:off x="8547027" y="671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62"/>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Model Results</a:t>
            </a:r>
            <a:endParaRPr/>
          </a:p>
        </p:txBody>
      </p:sp>
      <p:pic>
        <p:nvPicPr>
          <p:cNvPr id="1200" name="Google Shape;1200;p62"/>
          <p:cNvPicPr preferRelativeResize="0"/>
          <p:nvPr/>
        </p:nvPicPr>
        <p:blipFill>
          <a:blip r:embed="rId3">
            <a:alphaModFix/>
          </a:blip>
          <a:stretch>
            <a:fillRect/>
          </a:stretch>
        </p:blipFill>
        <p:spPr>
          <a:xfrm>
            <a:off x="3560549" y="1158400"/>
            <a:ext cx="5110103" cy="2625275"/>
          </a:xfrm>
          <a:prstGeom prst="rect">
            <a:avLst/>
          </a:prstGeom>
          <a:noFill/>
          <a:ln>
            <a:noFill/>
          </a:ln>
        </p:spPr>
      </p:pic>
      <p:sp>
        <p:nvSpPr>
          <p:cNvPr id="1201" name="Google Shape;1201;p62"/>
          <p:cNvSpPr txBox="1"/>
          <p:nvPr/>
        </p:nvSpPr>
        <p:spPr>
          <a:xfrm>
            <a:off x="3614029" y="1969630"/>
            <a:ext cx="916800" cy="3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Lato"/>
                <a:ea typeface="Lato"/>
                <a:cs typeface="Lato"/>
                <a:sym typeface="Lato"/>
              </a:rPr>
              <a:t>SOURCE</a:t>
            </a:r>
            <a:endParaRPr>
              <a:solidFill>
                <a:srgbClr val="FF0000"/>
              </a:solidFill>
              <a:latin typeface="Lato"/>
              <a:ea typeface="Lato"/>
              <a:cs typeface="Lato"/>
              <a:sym typeface="Lato"/>
            </a:endParaRPr>
          </a:p>
        </p:txBody>
      </p:sp>
      <p:sp>
        <p:nvSpPr>
          <p:cNvPr id="1202" name="Google Shape;1202;p62"/>
          <p:cNvSpPr txBox="1"/>
          <p:nvPr/>
        </p:nvSpPr>
        <p:spPr>
          <a:xfrm>
            <a:off x="3614029" y="2377045"/>
            <a:ext cx="916800" cy="3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980000"/>
                </a:solidFill>
                <a:latin typeface="Lato"/>
                <a:ea typeface="Lato"/>
                <a:cs typeface="Lato"/>
                <a:sym typeface="Lato"/>
              </a:rPr>
              <a:t>SINK 1</a:t>
            </a:r>
            <a:endParaRPr>
              <a:solidFill>
                <a:srgbClr val="980000"/>
              </a:solidFill>
              <a:latin typeface="Lato"/>
              <a:ea typeface="Lato"/>
              <a:cs typeface="Lato"/>
              <a:sym typeface="Lato"/>
            </a:endParaRPr>
          </a:p>
        </p:txBody>
      </p:sp>
      <p:sp>
        <p:nvSpPr>
          <p:cNvPr id="1203" name="Google Shape;1203;p62"/>
          <p:cNvSpPr txBox="1"/>
          <p:nvPr/>
        </p:nvSpPr>
        <p:spPr>
          <a:xfrm>
            <a:off x="7874360" y="1969630"/>
            <a:ext cx="916800" cy="3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980000"/>
                </a:solidFill>
                <a:latin typeface="Lato"/>
                <a:ea typeface="Lato"/>
                <a:cs typeface="Lato"/>
                <a:sym typeface="Lato"/>
              </a:rPr>
              <a:t>SINK 2</a:t>
            </a:r>
            <a:endParaRPr>
              <a:solidFill>
                <a:srgbClr val="980000"/>
              </a:solidFill>
              <a:latin typeface="Lato"/>
              <a:ea typeface="Lato"/>
              <a:cs typeface="Lato"/>
              <a:sym typeface="Lato"/>
            </a:endParaRPr>
          </a:p>
        </p:txBody>
      </p:sp>
      <p:sp>
        <p:nvSpPr>
          <p:cNvPr id="1204" name="Google Shape;1204;p62"/>
          <p:cNvSpPr txBox="1"/>
          <p:nvPr/>
        </p:nvSpPr>
        <p:spPr>
          <a:xfrm>
            <a:off x="7881036" y="2343620"/>
            <a:ext cx="916800" cy="3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980000"/>
                </a:solidFill>
                <a:latin typeface="Lato"/>
                <a:ea typeface="Lato"/>
                <a:cs typeface="Lato"/>
                <a:sym typeface="Lato"/>
              </a:rPr>
              <a:t>SINK 3</a:t>
            </a:r>
            <a:endParaRPr>
              <a:solidFill>
                <a:srgbClr val="980000"/>
              </a:solidFill>
              <a:latin typeface="Lato"/>
              <a:ea typeface="Lato"/>
              <a:cs typeface="Lato"/>
              <a:sym typeface="Lato"/>
            </a:endParaRPr>
          </a:p>
        </p:txBody>
      </p:sp>
      <p:sp>
        <p:nvSpPr>
          <p:cNvPr id="1205" name="Google Shape;1205;p6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1206" name="Google Shape;1206;p62"/>
          <p:cNvSpPr/>
          <p:nvPr/>
        </p:nvSpPr>
        <p:spPr>
          <a:xfrm rot="5400000">
            <a:off x="5571437" y="1730754"/>
            <a:ext cx="384600" cy="1962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2"/>
          <p:cNvSpPr/>
          <p:nvPr/>
        </p:nvSpPr>
        <p:spPr>
          <a:xfrm rot="10800000">
            <a:off x="5422791" y="2485236"/>
            <a:ext cx="409200" cy="184200"/>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2"/>
          <p:cNvSpPr/>
          <p:nvPr/>
        </p:nvSpPr>
        <p:spPr>
          <a:xfrm rot="-5400000">
            <a:off x="6295515" y="1724447"/>
            <a:ext cx="409200" cy="184200"/>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2"/>
          <p:cNvSpPr/>
          <p:nvPr/>
        </p:nvSpPr>
        <p:spPr>
          <a:xfrm>
            <a:off x="6408018" y="2485109"/>
            <a:ext cx="409200" cy="184200"/>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2"/>
          <p:cNvSpPr txBox="1"/>
          <p:nvPr/>
        </p:nvSpPr>
        <p:spPr>
          <a:xfrm>
            <a:off x="309825" y="670425"/>
            <a:ext cx="2934900" cy="17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Simulated multiple electrodes in LTSpice</a:t>
            </a:r>
            <a:endParaRPr b="1">
              <a:latin typeface="Proxima Nova"/>
              <a:ea typeface="Proxima Nova"/>
              <a:cs typeface="Proxima Nova"/>
              <a:sym typeface="Proxima Nova"/>
            </a:endParaRPr>
          </a:p>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Verifies controllable magnitude and direction of current through any given electrode</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graphicFrame>
        <p:nvGraphicFramePr>
          <p:cNvPr id="1211" name="Google Shape;1211;p62"/>
          <p:cNvGraphicFramePr/>
          <p:nvPr/>
        </p:nvGraphicFramePr>
        <p:xfrm>
          <a:off x="468075" y="2603850"/>
          <a:ext cx="2618400" cy="1660050"/>
        </p:xfrm>
        <a:graphic>
          <a:graphicData uri="http://schemas.openxmlformats.org/drawingml/2006/table">
            <a:tbl>
              <a:tblPr>
                <a:noFill/>
                <a:tableStyleId>{E5D97320-429A-4E4F-A19D-930F16038E4D}</a:tableStyleId>
              </a:tblPr>
              <a:tblGrid>
                <a:gridCol w="1642450">
                  <a:extLst>
                    <a:ext uri="{9D8B030D-6E8A-4147-A177-3AD203B41FA5}">
                      <a16:colId xmlns:a16="http://schemas.microsoft.com/office/drawing/2014/main" val="20000"/>
                    </a:ext>
                  </a:extLst>
                </a:gridCol>
                <a:gridCol w="975950">
                  <a:extLst>
                    <a:ext uri="{9D8B030D-6E8A-4147-A177-3AD203B41FA5}">
                      <a16:colId xmlns:a16="http://schemas.microsoft.com/office/drawing/2014/main" val="20001"/>
                    </a:ext>
                  </a:extLst>
                </a:gridCol>
              </a:tblGrid>
              <a:tr h="406900">
                <a:tc>
                  <a:txBody>
                    <a:bodyPr/>
                    <a:lstStyle/>
                    <a:p>
                      <a:pPr marL="0" lvl="0" indent="0" algn="ctr" rtl="0">
                        <a:spcBef>
                          <a:spcPts val="0"/>
                        </a:spcBef>
                        <a:spcAft>
                          <a:spcPts val="0"/>
                        </a:spcAft>
                        <a:buNone/>
                      </a:pPr>
                      <a:r>
                        <a:rPr lang="en" b="1"/>
                        <a:t>Electrode</a:t>
                      </a:r>
                      <a:endParaRPr b="1"/>
                    </a:p>
                  </a:txBody>
                  <a:tcPr marL="91425" marR="91425" marT="91425" marB="91425">
                    <a:solidFill>
                      <a:srgbClr val="EFEFEF"/>
                    </a:solidFill>
                  </a:tcPr>
                </a:tc>
                <a:tc>
                  <a:txBody>
                    <a:bodyPr/>
                    <a:lstStyle/>
                    <a:p>
                      <a:pPr marL="0" lvl="0" indent="0" algn="ctr" rtl="0">
                        <a:spcBef>
                          <a:spcPts val="0"/>
                        </a:spcBef>
                        <a:spcAft>
                          <a:spcPts val="0"/>
                        </a:spcAft>
                        <a:buNone/>
                      </a:pPr>
                      <a:r>
                        <a:rPr lang="en" b="1"/>
                        <a:t> % Error</a:t>
                      </a:r>
                      <a:endParaRPr b="1" baseline="-25000"/>
                    </a:p>
                  </a:txBody>
                  <a:tcPr marL="91425" marR="91425" marT="91425" marB="91425">
                    <a:solidFill>
                      <a:srgbClr val="EFEFEF"/>
                    </a:solidFill>
                  </a:tcPr>
                </a:tc>
                <a:extLst>
                  <a:ext uri="{0D108BD9-81ED-4DB2-BD59-A6C34878D82A}">
                    <a16:rowId xmlns:a16="http://schemas.microsoft.com/office/drawing/2014/main" val="10000"/>
                  </a:ext>
                </a:extLst>
              </a:tr>
              <a:tr h="406900">
                <a:tc>
                  <a:txBody>
                    <a:bodyPr/>
                    <a:lstStyle/>
                    <a:p>
                      <a:pPr marL="0" lvl="0" indent="0" algn="ctr" rtl="0">
                        <a:spcBef>
                          <a:spcPts val="0"/>
                        </a:spcBef>
                        <a:spcAft>
                          <a:spcPts val="0"/>
                        </a:spcAft>
                        <a:buNone/>
                      </a:pPr>
                      <a:r>
                        <a:rPr lang="en"/>
                        <a:t>Sink 1</a:t>
                      </a:r>
                      <a:endParaRPr/>
                    </a:p>
                  </a:txBody>
                  <a:tcPr marL="91425" marR="91425" marT="91425" marB="91425"/>
                </a:tc>
                <a:tc>
                  <a:txBody>
                    <a:bodyPr/>
                    <a:lstStyle/>
                    <a:p>
                      <a:pPr marL="0" lvl="0" indent="0" algn="ctr" rtl="0">
                        <a:spcBef>
                          <a:spcPts val="0"/>
                        </a:spcBef>
                        <a:spcAft>
                          <a:spcPts val="0"/>
                        </a:spcAft>
                        <a:buNone/>
                      </a:pPr>
                      <a:r>
                        <a:rPr lang="en"/>
                        <a:t>0.0011%</a:t>
                      </a:r>
                      <a:endParaRPr/>
                    </a:p>
                  </a:txBody>
                  <a:tcPr marL="91425" marR="91425" marT="91425" marB="91425"/>
                </a:tc>
                <a:extLst>
                  <a:ext uri="{0D108BD9-81ED-4DB2-BD59-A6C34878D82A}">
                    <a16:rowId xmlns:a16="http://schemas.microsoft.com/office/drawing/2014/main" val="10001"/>
                  </a:ext>
                </a:extLst>
              </a:tr>
              <a:tr h="423125">
                <a:tc>
                  <a:txBody>
                    <a:bodyPr/>
                    <a:lstStyle/>
                    <a:p>
                      <a:pPr marL="0" lvl="0" indent="0" algn="ctr" rtl="0">
                        <a:spcBef>
                          <a:spcPts val="0"/>
                        </a:spcBef>
                        <a:spcAft>
                          <a:spcPts val="0"/>
                        </a:spcAft>
                        <a:buNone/>
                      </a:pPr>
                      <a:r>
                        <a:rPr lang="en"/>
                        <a:t>Sink 2</a:t>
                      </a:r>
                      <a:endParaRPr/>
                    </a:p>
                  </a:txBody>
                  <a:tcPr marL="91425" marR="91425" marT="91425" marB="91425"/>
                </a:tc>
                <a:tc>
                  <a:txBody>
                    <a:bodyPr/>
                    <a:lstStyle/>
                    <a:p>
                      <a:pPr marL="0" lvl="0" indent="0" algn="ctr" rtl="0">
                        <a:spcBef>
                          <a:spcPts val="0"/>
                        </a:spcBef>
                        <a:spcAft>
                          <a:spcPts val="0"/>
                        </a:spcAft>
                        <a:buNone/>
                      </a:pPr>
                      <a:r>
                        <a:rPr lang="en"/>
                        <a:t>0.0062%</a:t>
                      </a:r>
                      <a:endParaRPr/>
                    </a:p>
                  </a:txBody>
                  <a:tcPr marL="91425" marR="91425" marT="91425" marB="91425"/>
                </a:tc>
                <a:extLst>
                  <a:ext uri="{0D108BD9-81ED-4DB2-BD59-A6C34878D82A}">
                    <a16:rowId xmlns:a16="http://schemas.microsoft.com/office/drawing/2014/main" val="10002"/>
                  </a:ext>
                </a:extLst>
              </a:tr>
              <a:tr h="423125">
                <a:tc>
                  <a:txBody>
                    <a:bodyPr/>
                    <a:lstStyle/>
                    <a:p>
                      <a:pPr marL="0" lvl="0" indent="0" algn="ctr" rtl="0">
                        <a:spcBef>
                          <a:spcPts val="0"/>
                        </a:spcBef>
                        <a:spcAft>
                          <a:spcPts val="0"/>
                        </a:spcAft>
                        <a:buNone/>
                      </a:pPr>
                      <a:r>
                        <a:rPr lang="en"/>
                        <a:t>Sink 3</a:t>
                      </a:r>
                      <a:endParaRPr/>
                    </a:p>
                  </a:txBody>
                  <a:tcPr marL="91425" marR="91425" marT="91425" marB="91425"/>
                </a:tc>
                <a:tc>
                  <a:txBody>
                    <a:bodyPr/>
                    <a:lstStyle/>
                    <a:p>
                      <a:pPr marL="0" lvl="0" indent="0" algn="ctr" rtl="0">
                        <a:spcBef>
                          <a:spcPts val="0"/>
                        </a:spcBef>
                        <a:spcAft>
                          <a:spcPts val="0"/>
                        </a:spcAft>
                        <a:buNone/>
                      </a:pPr>
                      <a:r>
                        <a:rPr lang="en"/>
                        <a:t>-0.0073%</a:t>
                      </a: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65"/>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Model Verification</a:t>
            </a:r>
            <a:endParaRPr/>
          </a:p>
        </p:txBody>
      </p:sp>
      <p:sp>
        <p:nvSpPr>
          <p:cNvPr id="1233" name="Google Shape;1233;p65"/>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pic>
        <p:nvPicPr>
          <p:cNvPr id="1234" name="Google Shape;1234;p65"/>
          <p:cNvPicPr preferRelativeResize="0"/>
          <p:nvPr/>
        </p:nvPicPr>
        <p:blipFill>
          <a:blip r:embed="rId3">
            <a:alphaModFix/>
          </a:blip>
          <a:stretch>
            <a:fillRect/>
          </a:stretch>
        </p:blipFill>
        <p:spPr>
          <a:xfrm rot="-5400000">
            <a:off x="770248" y="-295224"/>
            <a:ext cx="4628100" cy="6168599"/>
          </a:xfrm>
          <a:prstGeom prst="rect">
            <a:avLst/>
          </a:prstGeom>
          <a:noFill/>
          <a:ln>
            <a:noFill/>
          </a:ln>
        </p:spPr>
      </p:pic>
      <p:pic>
        <p:nvPicPr>
          <p:cNvPr id="1235" name="Google Shape;1235;p65"/>
          <p:cNvPicPr preferRelativeResize="0"/>
          <p:nvPr/>
        </p:nvPicPr>
        <p:blipFill>
          <a:blip r:embed="rId4">
            <a:alphaModFix/>
          </a:blip>
          <a:stretch>
            <a:fillRect/>
          </a:stretch>
        </p:blipFill>
        <p:spPr>
          <a:xfrm>
            <a:off x="6207675" y="1123863"/>
            <a:ext cx="2936325" cy="31979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66"/>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Model Verification (Integration Test)</a:t>
            </a:r>
            <a:endParaRPr/>
          </a:p>
        </p:txBody>
      </p:sp>
      <p:sp>
        <p:nvSpPr>
          <p:cNvPr id="1241" name="Google Shape;1241;p6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pic>
        <p:nvPicPr>
          <p:cNvPr id="1242" name="Google Shape;1242;p66"/>
          <p:cNvPicPr preferRelativeResize="0"/>
          <p:nvPr/>
        </p:nvPicPr>
        <p:blipFill>
          <a:blip r:embed="rId3">
            <a:alphaModFix/>
          </a:blip>
          <a:stretch>
            <a:fillRect/>
          </a:stretch>
        </p:blipFill>
        <p:spPr>
          <a:xfrm>
            <a:off x="3863850" y="952723"/>
            <a:ext cx="5073325" cy="2841051"/>
          </a:xfrm>
          <a:prstGeom prst="rect">
            <a:avLst/>
          </a:prstGeom>
          <a:noFill/>
          <a:ln>
            <a:noFill/>
          </a:ln>
        </p:spPr>
      </p:pic>
      <p:sp>
        <p:nvSpPr>
          <p:cNvPr id="1243" name="Google Shape;1243;p66"/>
          <p:cNvSpPr txBox="1"/>
          <p:nvPr/>
        </p:nvSpPr>
        <p:spPr>
          <a:xfrm>
            <a:off x="309825" y="670425"/>
            <a:ext cx="3724800" cy="22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Testing Setup</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Use oscilloscope to monitor multiple electrodes simultaneously</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Test performance across a potentiometer before applying currents across our advisor</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Write current commands to microcontroller and observe output</a:t>
            </a: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Verification Goals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Verify time delay between commanded currents and output currents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Verify current accuracy</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Verify toggling sink/source modes</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1248" name="Google Shape;1248;p67"/>
          <p:cNvPicPr preferRelativeResize="0"/>
          <p:nvPr/>
        </p:nvPicPr>
        <p:blipFill rotWithShape="1">
          <a:blip r:embed="rId3">
            <a:alphaModFix/>
          </a:blip>
          <a:srcRect b="16548"/>
          <a:stretch/>
        </p:blipFill>
        <p:spPr>
          <a:xfrm>
            <a:off x="177050" y="918650"/>
            <a:ext cx="5808375" cy="3412201"/>
          </a:xfrm>
          <a:prstGeom prst="rect">
            <a:avLst/>
          </a:prstGeom>
          <a:noFill/>
          <a:ln>
            <a:noFill/>
          </a:ln>
        </p:spPr>
      </p:pic>
      <p:sp>
        <p:nvSpPr>
          <p:cNvPr id="1249" name="Google Shape;1249;p67"/>
          <p:cNvSpPr txBox="1">
            <a:spLocks noGrp="1"/>
          </p:cNvSpPr>
          <p:nvPr>
            <p:ph type="title"/>
          </p:nvPr>
        </p:nvSpPr>
        <p:spPr>
          <a:xfrm>
            <a:off x="396200" y="-23700"/>
            <a:ext cx="8270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Circuit Model Verification (Circuit Flow Chart)</a:t>
            </a:r>
            <a:endParaRPr/>
          </a:p>
        </p:txBody>
      </p:sp>
      <p:sp>
        <p:nvSpPr>
          <p:cNvPr id="1250" name="Google Shape;1250;p67"/>
          <p:cNvSpPr txBox="1"/>
          <p:nvPr/>
        </p:nvSpPr>
        <p:spPr>
          <a:xfrm>
            <a:off x="5985425" y="918650"/>
            <a:ext cx="3056400" cy="3620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Microcontroller distributes voltage to six motor drivers</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Motor drivers will regulate current through the actuators which directly relates to the output force from the actuator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Load cells will sense output force and provide feedback to microcontroller for closed-loop control</a:t>
            </a:r>
            <a:endParaRPr>
              <a:latin typeface="Lato"/>
              <a:ea typeface="Lato"/>
              <a:cs typeface="Lato"/>
              <a:sym typeface="Lato"/>
            </a:endParaRPr>
          </a:p>
        </p:txBody>
      </p:sp>
      <p:sp>
        <p:nvSpPr>
          <p:cNvPr id="1251" name="Google Shape;1251;p67"/>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grpSp>
        <p:nvGrpSpPr>
          <p:cNvPr id="1252" name="Google Shape;1252;p67"/>
          <p:cNvGrpSpPr/>
          <p:nvPr/>
        </p:nvGrpSpPr>
        <p:grpSpPr>
          <a:xfrm>
            <a:off x="29950" y="4629553"/>
            <a:ext cx="9084100" cy="447253"/>
            <a:chOff x="29950" y="4629553"/>
            <a:chExt cx="9084100" cy="447253"/>
          </a:xfrm>
        </p:grpSpPr>
        <p:sp>
          <p:nvSpPr>
            <p:cNvPr id="1253" name="Google Shape;1253;p67"/>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7"/>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7"/>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7"/>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7"/>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7"/>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259" name="Google Shape;1259;p67"/>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260" name="Google Shape;1260;p67"/>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261" name="Google Shape;1261;p67"/>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262" name="Google Shape;1262;p67"/>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68"/>
          <p:cNvSpPr txBox="1">
            <a:spLocks noGrp="1"/>
          </p:cNvSpPr>
          <p:nvPr>
            <p:ph type="title"/>
          </p:nvPr>
        </p:nvSpPr>
        <p:spPr>
          <a:xfrm>
            <a:off x="553025" y="-23700"/>
            <a:ext cx="74559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Circuit Model Verification (Model Results)</a:t>
            </a:r>
            <a:endParaRPr/>
          </a:p>
        </p:txBody>
      </p:sp>
      <p:sp>
        <p:nvSpPr>
          <p:cNvPr id="1268" name="Google Shape;1268;p68"/>
          <p:cNvSpPr txBox="1"/>
          <p:nvPr/>
        </p:nvSpPr>
        <p:spPr>
          <a:xfrm>
            <a:off x="4656775" y="548500"/>
            <a:ext cx="4222200" cy="21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20% Duty Cycle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
                <a:latin typeface="Lato"/>
                <a:ea typeface="Lato"/>
                <a:cs typeface="Lato"/>
                <a:sym typeface="Lato"/>
              </a:rPr>
              <a:t>Verifies that current will respond predictably within our response time tolerance</a:t>
            </a: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
                <a:latin typeface="Lato"/>
                <a:ea typeface="Lato"/>
                <a:cs typeface="Lato"/>
                <a:sym typeface="Lato"/>
              </a:rPr>
              <a:t>Current output falls within 10% of desired output within 12.66 ms.</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p:txBody>
      </p:sp>
      <p:sp>
        <p:nvSpPr>
          <p:cNvPr id="1269" name="Google Shape;1269;p68"/>
          <p:cNvSpPr txBox="1"/>
          <p:nvPr/>
        </p:nvSpPr>
        <p:spPr>
          <a:xfrm>
            <a:off x="4649825" y="2565425"/>
            <a:ext cx="4222200" cy="183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50% Duty Cycle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
                <a:latin typeface="Lato"/>
                <a:ea typeface="Lato"/>
                <a:cs typeface="Lato"/>
                <a:sym typeface="Lato"/>
              </a:rPr>
              <a:t>Verifies that current will respond predictably within our response time tolerance</a:t>
            </a: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
                <a:latin typeface="Lato"/>
                <a:ea typeface="Lato"/>
                <a:cs typeface="Lato"/>
                <a:sym typeface="Lato"/>
              </a:rPr>
              <a:t>Current output falls within 10% of desired output within 7.92 ms.</a:t>
            </a:r>
            <a:endParaRPr>
              <a:latin typeface="Lato"/>
              <a:ea typeface="Lato"/>
              <a:cs typeface="Lato"/>
              <a:sym typeface="Lato"/>
            </a:endParaRPr>
          </a:p>
        </p:txBody>
      </p:sp>
      <p:sp>
        <p:nvSpPr>
          <p:cNvPr id="1270" name="Google Shape;1270;p68"/>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pic>
        <p:nvPicPr>
          <p:cNvPr id="1271" name="Google Shape;1271;p68"/>
          <p:cNvPicPr preferRelativeResize="0"/>
          <p:nvPr/>
        </p:nvPicPr>
        <p:blipFill>
          <a:blip r:embed="rId3">
            <a:alphaModFix/>
          </a:blip>
          <a:stretch>
            <a:fillRect/>
          </a:stretch>
        </p:blipFill>
        <p:spPr>
          <a:xfrm>
            <a:off x="358900" y="587700"/>
            <a:ext cx="4035388" cy="1987238"/>
          </a:xfrm>
          <a:prstGeom prst="rect">
            <a:avLst/>
          </a:prstGeom>
          <a:noFill/>
          <a:ln>
            <a:noFill/>
          </a:ln>
        </p:spPr>
      </p:pic>
      <p:pic>
        <p:nvPicPr>
          <p:cNvPr id="1272" name="Google Shape;1272;p68"/>
          <p:cNvPicPr preferRelativeResize="0"/>
          <p:nvPr/>
        </p:nvPicPr>
        <p:blipFill>
          <a:blip r:embed="rId4">
            <a:alphaModFix/>
          </a:blip>
          <a:stretch>
            <a:fillRect/>
          </a:stretch>
        </p:blipFill>
        <p:spPr>
          <a:xfrm>
            <a:off x="356663" y="2651138"/>
            <a:ext cx="4039871" cy="1899500"/>
          </a:xfrm>
          <a:prstGeom prst="rect">
            <a:avLst/>
          </a:prstGeom>
          <a:noFill/>
          <a:ln>
            <a:noFill/>
          </a:ln>
        </p:spPr>
      </p:pic>
      <p:sp>
        <p:nvSpPr>
          <p:cNvPr id="1273" name="Google Shape;1273;p68"/>
          <p:cNvSpPr txBox="1"/>
          <p:nvPr/>
        </p:nvSpPr>
        <p:spPr>
          <a:xfrm rot="-5400000">
            <a:off x="-692600" y="3283913"/>
            <a:ext cx="1838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Current Response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274" name="Google Shape;1274;p68"/>
          <p:cNvSpPr txBox="1"/>
          <p:nvPr/>
        </p:nvSpPr>
        <p:spPr>
          <a:xfrm rot="-5400000">
            <a:off x="-692600" y="1310238"/>
            <a:ext cx="1838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Current Response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275" name="Google Shape;1275;p68"/>
          <p:cNvSpPr txBox="1"/>
          <p:nvPr/>
        </p:nvSpPr>
        <p:spPr>
          <a:xfrm>
            <a:off x="1565300" y="2011775"/>
            <a:ext cx="7803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FFFF"/>
                </a:solidFill>
                <a:latin typeface="Lato"/>
                <a:ea typeface="Lato"/>
                <a:cs typeface="Lato"/>
                <a:sym typeface="Lato"/>
              </a:rPr>
              <a:t>12.66 ms</a:t>
            </a:r>
            <a:endParaRPr sz="1000" b="1">
              <a:solidFill>
                <a:srgbClr val="FFFFFF"/>
              </a:solidFill>
              <a:latin typeface="Lato"/>
              <a:ea typeface="Lato"/>
              <a:cs typeface="Lato"/>
              <a:sym typeface="Lato"/>
            </a:endParaRPr>
          </a:p>
        </p:txBody>
      </p:sp>
      <p:sp>
        <p:nvSpPr>
          <p:cNvPr id="1276" name="Google Shape;1276;p68"/>
          <p:cNvSpPr txBox="1"/>
          <p:nvPr/>
        </p:nvSpPr>
        <p:spPr>
          <a:xfrm>
            <a:off x="1184300" y="3840575"/>
            <a:ext cx="7803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FFFF"/>
                </a:solidFill>
                <a:latin typeface="Lato"/>
                <a:ea typeface="Lato"/>
                <a:cs typeface="Lato"/>
                <a:sym typeface="Lato"/>
              </a:rPr>
              <a:t>7.92 ms</a:t>
            </a:r>
            <a:endParaRPr sz="1000" b="1">
              <a:solidFill>
                <a:srgbClr val="FFFFFF"/>
              </a:solidFill>
              <a:latin typeface="Lato"/>
              <a:ea typeface="Lato"/>
              <a:cs typeface="Lato"/>
              <a:sym typeface="Lato"/>
            </a:endParaRPr>
          </a:p>
        </p:txBody>
      </p:sp>
      <p:sp>
        <p:nvSpPr>
          <p:cNvPr id="1277" name="Google Shape;1277;p68"/>
          <p:cNvSpPr txBox="1"/>
          <p:nvPr/>
        </p:nvSpPr>
        <p:spPr>
          <a:xfrm>
            <a:off x="1933225" y="4433825"/>
            <a:ext cx="9888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Time (ms)</a:t>
            </a:r>
            <a:endParaRPr>
              <a:latin typeface="Lato"/>
              <a:ea typeface="Lato"/>
              <a:cs typeface="Lato"/>
              <a:sym typeface="Lato"/>
            </a:endParaRPr>
          </a:p>
        </p:txBody>
      </p:sp>
      <p:grpSp>
        <p:nvGrpSpPr>
          <p:cNvPr id="1278" name="Google Shape;1278;p68"/>
          <p:cNvGrpSpPr/>
          <p:nvPr/>
        </p:nvGrpSpPr>
        <p:grpSpPr>
          <a:xfrm>
            <a:off x="29950" y="4629553"/>
            <a:ext cx="9084100" cy="447253"/>
            <a:chOff x="29950" y="4629553"/>
            <a:chExt cx="9084100" cy="447253"/>
          </a:xfrm>
        </p:grpSpPr>
        <p:sp>
          <p:nvSpPr>
            <p:cNvPr id="1279" name="Google Shape;1279;p68"/>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8"/>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8"/>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8"/>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8"/>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8"/>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285" name="Google Shape;1285;p68"/>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286" name="Google Shape;1286;p68"/>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287" name="Google Shape;1287;p68"/>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288" name="Google Shape;1288;p68"/>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pic>
        <p:nvPicPr>
          <p:cNvPr id="1293" name="Google Shape;1293;p69"/>
          <p:cNvPicPr preferRelativeResize="0"/>
          <p:nvPr/>
        </p:nvPicPr>
        <p:blipFill rotWithShape="1">
          <a:blip r:embed="rId3">
            <a:alphaModFix/>
          </a:blip>
          <a:srcRect l="3100"/>
          <a:stretch/>
        </p:blipFill>
        <p:spPr>
          <a:xfrm>
            <a:off x="418950" y="94300"/>
            <a:ext cx="4424949" cy="2233051"/>
          </a:xfrm>
          <a:prstGeom prst="rect">
            <a:avLst/>
          </a:prstGeom>
          <a:noFill/>
          <a:ln>
            <a:noFill/>
          </a:ln>
        </p:spPr>
      </p:pic>
      <p:sp>
        <p:nvSpPr>
          <p:cNvPr id="1294" name="Google Shape;1294;p69"/>
          <p:cNvSpPr txBox="1">
            <a:spLocks noGrp="1"/>
          </p:cNvSpPr>
          <p:nvPr>
            <p:ph type="body" idx="1"/>
          </p:nvPr>
        </p:nvSpPr>
        <p:spPr>
          <a:xfrm>
            <a:off x="5072975" y="252000"/>
            <a:ext cx="3847200" cy="45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000000"/>
                </a:solidFill>
              </a:rPr>
              <a:t>Force Simulation Verification</a:t>
            </a:r>
            <a:endParaRPr sz="1500">
              <a:solidFill>
                <a:srgbClr val="000000"/>
              </a:solidFill>
            </a:endParaRPr>
          </a:p>
        </p:txBody>
      </p:sp>
      <p:pic>
        <p:nvPicPr>
          <p:cNvPr id="1295" name="Google Shape;1295;p69"/>
          <p:cNvPicPr preferRelativeResize="0"/>
          <p:nvPr/>
        </p:nvPicPr>
        <p:blipFill rotWithShape="1">
          <a:blip r:embed="rId4">
            <a:alphaModFix/>
          </a:blip>
          <a:srcRect l="2267"/>
          <a:stretch/>
        </p:blipFill>
        <p:spPr>
          <a:xfrm>
            <a:off x="418950" y="2364675"/>
            <a:ext cx="4400600" cy="2149151"/>
          </a:xfrm>
          <a:prstGeom prst="rect">
            <a:avLst/>
          </a:prstGeom>
          <a:noFill/>
          <a:ln>
            <a:noFill/>
          </a:ln>
        </p:spPr>
      </p:pic>
      <p:sp>
        <p:nvSpPr>
          <p:cNvPr id="1296" name="Google Shape;1296;p69"/>
          <p:cNvSpPr txBox="1"/>
          <p:nvPr/>
        </p:nvSpPr>
        <p:spPr>
          <a:xfrm>
            <a:off x="5072975" y="838150"/>
            <a:ext cx="3646500" cy="16992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Lato"/>
              <a:buChar char="●"/>
            </a:pPr>
            <a:r>
              <a:rPr lang="en">
                <a:latin typeface="Lato"/>
                <a:ea typeface="Lato"/>
                <a:cs typeface="Lato"/>
                <a:sym typeface="Lato"/>
              </a:rPr>
              <a:t>1.12% error on steady state force output</a:t>
            </a: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
                <a:latin typeface="Lato"/>
                <a:ea typeface="Lato"/>
                <a:cs typeface="Lato"/>
                <a:sym typeface="Lato"/>
              </a:rPr>
              <a:t>12.9 ms rise time</a:t>
            </a:r>
            <a:endParaRPr>
              <a:latin typeface="Lato"/>
              <a:ea typeface="Lato"/>
              <a:cs typeface="Lato"/>
              <a:sym typeface="Lato"/>
            </a:endParaRPr>
          </a:p>
          <a:p>
            <a:pPr marL="914400" lvl="1" indent="-317500" algn="l" rtl="0">
              <a:lnSpc>
                <a:spcPct val="115000"/>
              </a:lnSpc>
              <a:spcBef>
                <a:spcPts val="0"/>
              </a:spcBef>
              <a:spcAft>
                <a:spcPts val="0"/>
              </a:spcAft>
              <a:buSzPts val="1400"/>
              <a:buFont typeface="Lato"/>
              <a:buChar char="○"/>
            </a:pPr>
            <a:r>
              <a:rPr lang="en">
                <a:latin typeface="Lato"/>
                <a:ea typeface="Lato"/>
                <a:cs typeface="Lato"/>
                <a:sym typeface="Lato"/>
              </a:rPr>
              <a:t>Actual times will vary when we measure motor properties</a:t>
            </a: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
                <a:latin typeface="Lato"/>
                <a:ea typeface="Lato"/>
                <a:cs typeface="Lato"/>
                <a:sym typeface="Lato"/>
              </a:rPr>
              <a:t>Current seeks to hover at 1A for 0LB cueing</a:t>
            </a:r>
            <a:endParaRPr>
              <a:latin typeface="Lato"/>
              <a:ea typeface="Lato"/>
              <a:cs typeface="Lato"/>
              <a:sym typeface="Lato"/>
            </a:endParaRPr>
          </a:p>
          <a:p>
            <a:pPr marL="914400" lvl="0" indent="0" algn="l" rtl="0">
              <a:spcBef>
                <a:spcPts val="0"/>
              </a:spcBef>
              <a:spcAft>
                <a:spcPts val="0"/>
              </a:spcAft>
              <a:buNone/>
            </a:pPr>
            <a:endParaRPr>
              <a:latin typeface="Lato"/>
              <a:ea typeface="Lato"/>
              <a:cs typeface="Lato"/>
              <a:sym typeface="Lato"/>
            </a:endParaRPr>
          </a:p>
        </p:txBody>
      </p:sp>
      <p:graphicFrame>
        <p:nvGraphicFramePr>
          <p:cNvPr id="1297" name="Google Shape;1297;p69"/>
          <p:cNvGraphicFramePr/>
          <p:nvPr/>
        </p:nvGraphicFramePr>
        <p:xfrm>
          <a:off x="5110500" y="2892850"/>
          <a:ext cx="3646500" cy="1236925"/>
        </p:xfrm>
        <a:graphic>
          <a:graphicData uri="http://schemas.openxmlformats.org/drawingml/2006/table">
            <a:tbl>
              <a:tblPr>
                <a:noFill/>
                <a:tableStyleId>{E5D97320-429A-4E4F-A19D-930F16038E4D}</a:tableStyleId>
              </a:tblPr>
              <a:tblGrid>
                <a:gridCol w="1642450">
                  <a:extLst>
                    <a:ext uri="{9D8B030D-6E8A-4147-A177-3AD203B41FA5}">
                      <a16:colId xmlns:a16="http://schemas.microsoft.com/office/drawing/2014/main" val="20000"/>
                    </a:ext>
                  </a:extLst>
                </a:gridCol>
                <a:gridCol w="787025">
                  <a:extLst>
                    <a:ext uri="{9D8B030D-6E8A-4147-A177-3AD203B41FA5}">
                      <a16:colId xmlns:a16="http://schemas.microsoft.com/office/drawing/2014/main" val="20001"/>
                    </a:ext>
                  </a:extLst>
                </a:gridCol>
                <a:gridCol w="571775">
                  <a:extLst>
                    <a:ext uri="{9D8B030D-6E8A-4147-A177-3AD203B41FA5}">
                      <a16:colId xmlns:a16="http://schemas.microsoft.com/office/drawing/2014/main" val="20002"/>
                    </a:ext>
                  </a:extLst>
                </a:gridCol>
                <a:gridCol w="645250">
                  <a:extLst>
                    <a:ext uri="{9D8B030D-6E8A-4147-A177-3AD203B41FA5}">
                      <a16:colId xmlns:a16="http://schemas.microsoft.com/office/drawing/2014/main" val="20003"/>
                    </a:ext>
                  </a:extLst>
                </a:gridCol>
              </a:tblGrid>
              <a:tr h="406900">
                <a:tc>
                  <a:txBody>
                    <a:bodyPr/>
                    <a:lstStyle/>
                    <a:p>
                      <a:pPr marL="0" lvl="0" indent="0" algn="ctr" rtl="0">
                        <a:spcBef>
                          <a:spcPts val="0"/>
                        </a:spcBef>
                        <a:spcAft>
                          <a:spcPts val="0"/>
                        </a:spcAft>
                        <a:buNone/>
                      </a:pPr>
                      <a:r>
                        <a:rPr lang="en" b="1"/>
                        <a:t>Property</a:t>
                      </a:r>
                      <a:endParaRPr b="1"/>
                    </a:p>
                  </a:txBody>
                  <a:tcPr marL="91425" marR="91425" marT="91425" marB="91425">
                    <a:solidFill>
                      <a:srgbClr val="EFEFEF"/>
                    </a:solidFill>
                  </a:tcPr>
                </a:tc>
                <a:tc>
                  <a:txBody>
                    <a:bodyPr/>
                    <a:lstStyle/>
                    <a:p>
                      <a:pPr marL="0" lvl="0" indent="0" algn="ctr" rtl="0">
                        <a:spcBef>
                          <a:spcPts val="0"/>
                        </a:spcBef>
                        <a:spcAft>
                          <a:spcPts val="0"/>
                        </a:spcAft>
                        <a:buNone/>
                      </a:pPr>
                      <a:r>
                        <a:rPr lang="en" b="1"/>
                        <a:t>  k</a:t>
                      </a:r>
                      <a:r>
                        <a:rPr lang="en" b="1" baseline="-25000"/>
                        <a:t>p</a:t>
                      </a:r>
                      <a:endParaRPr b="1" baseline="-25000"/>
                    </a:p>
                  </a:txBody>
                  <a:tcPr marL="91425" marR="91425" marT="91425" marB="91425">
                    <a:solidFill>
                      <a:srgbClr val="EFEFEF"/>
                    </a:solidFill>
                  </a:tcPr>
                </a:tc>
                <a:tc>
                  <a:txBody>
                    <a:bodyPr/>
                    <a:lstStyle/>
                    <a:p>
                      <a:pPr marL="0" lvl="0" indent="0" algn="ctr" rtl="0">
                        <a:spcBef>
                          <a:spcPts val="0"/>
                        </a:spcBef>
                        <a:spcAft>
                          <a:spcPts val="0"/>
                        </a:spcAft>
                        <a:buNone/>
                      </a:pPr>
                      <a:r>
                        <a:rPr lang="en" b="1"/>
                        <a:t>k</a:t>
                      </a:r>
                      <a:r>
                        <a:rPr lang="en" b="1" baseline="-25000"/>
                        <a:t>d</a:t>
                      </a:r>
                      <a:endParaRPr b="1" baseline="-25000"/>
                    </a:p>
                  </a:txBody>
                  <a:tcPr marL="91425" marR="91425" marT="91425" marB="91425">
                    <a:solidFill>
                      <a:srgbClr val="EFEFEF"/>
                    </a:solidFill>
                  </a:tcPr>
                </a:tc>
                <a:tc>
                  <a:txBody>
                    <a:bodyPr/>
                    <a:lstStyle/>
                    <a:p>
                      <a:pPr marL="0" lvl="0" indent="0" algn="ctr" rtl="0">
                        <a:spcBef>
                          <a:spcPts val="0"/>
                        </a:spcBef>
                        <a:spcAft>
                          <a:spcPts val="0"/>
                        </a:spcAft>
                        <a:buNone/>
                      </a:pPr>
                      <a:r>
                        <a:rPr lang="en" b="1"/>
                        <a:t>k</a:t>
                      </a:r>
                      <a:r>
                        <a:rPr lang="en" b="1" baseline="-25000"/>
                        <a:t>i</a:t>
                      </a:r>
                      <a:endParaRPr b="1" baseline="-25000"/>
                    </a:p>
                  </a:txBody>
                  <a:tcPr marL="91425" marR="91425" marT="91425" marB="91425">
                    <a:solidFill>
                      <a:srgbClr val="EFEFEF"/>
                    </a:solidFill>
                  </a:tcPr>
                </a:tc>
                <a:extLst>
                  <a:ext uri="{0D108BD9-81ED-4DB2-BD59-A6C34878D82A}">
                    <a16:rowId xmlns:a16="http://schemas.microsoft.com/office/drawing/2014/main" val="10000"/>
                  </a:ext>
                </a:extLst>
              </a:tr>
              <a:tr h="406900">
                <a:tc>
                  <a:txBody>
                    <a:bodyPr/>
                    <a:lstStyle/>
                    <a:p>
                      <a:pPr marL="0" lvl="0" indent="0" algn="ctr" rtl="0">
                        <a:spcBef>
                          <a:spcPts val="0"/>
                        </a:spcBef>
                        <a:spcAft>
                          <a:spcPts val="0"/>
                        </a:spcAft>
                        <a:buNone/>
                      </a:pPr>
                      <a:r>
                        <a:rPr lang="en"/>
                        <a:t>Current</a:t>
                      </a:r>
                      <a:endParaRPr/>
                    </a:p>
                  </a:txBody>
                  <a:tcPr marL="91425" marR="91425" marT="91425" marB="91425"/>
                </a:tc>
                <a:tc>
                  <a:txBody>
                    <a:bodyPr/>
                    <a:lstStyle/>
                    <a:p>
                      <a:pPr marL="0" lvl="0" indent="0" algn="ctr" rtl="0">
                        <a:spcBef>
                          <a:spcPts val="0"/>
                        </a:spcBef>
                        <a:spcAft>
                          <a:spcPts val="0"/>
                        </a:spcAft>
                        <a:buNone/>
                      </a:pPr>
                      <a:r>
                        <a:rPr lang="en"/>
                        <a:t>100</a:t>
                      </a:r>
                      <a:endParaRPr/>
                    </a:p>
                  </a:txBody>
                  <a:tcPr marL="91425" marR="91425" marT="91425" marB="91425"/>
                </a:tc>
                <a:tc>
                  <a:txBody>
                    <a:bodyPr/>
                    <a:lstStyle/>
                    <a:p>
                      <a:pPr marL="0" lvl="0" indent="0" algn="ctr" rtl="0">
                        <a:spcBef>
                          <a:spcPts val="0"/>
                        </a:spcBef>
                        <a:spcAft>
                          <a:spcPts val="0"/>
                        </a:spcAft>
                        <a:buNone/>
                      </a:pPr>
                      <a:r>
                        <a:rPr lang="en"/>
                        <a:t>0.01</a:t>
                      </a:r>
                      <a:endParaRPr/>
                    </a:p>
                  </a:txBody>
                  <a:tcPr marL="91425" marR="91425" marT="91425" marB="91425"/>
                </a:tc>
                <a:tc>
                  <a:txBody>
                    <a:bodyPr/>
                    <a:lstStyle/>
                    <a:p>
                      <a:pPr marL="0" lvl="0" indent="0" algn="ctr" rtl="0">
                        <a:spcBef>
                          <a:spcPts val="0"/>
                        </a:spcBef>
                        <a:spcAft>
                          <a:spcPts val="0"/>
                        </a:spcAft>
                        <a:buNone/>
                      </a:pPr>
                      <a:r>
                        <a:rPr lang="en"/>
                        <a:t>0</a:t>
                      </a:r>
                      <a:endParaRPr/>
                    </a:p>
                  </a:txBody>
                  <a:tcPr marL="91425" marR="91425" marT="91425" marB="91425"/>
                </a:tc>
                <a:extLst>
                  <a:ext uri="{0D108BD9-81ED-4DB2-BD59-A6C34878D82A}">
                    <a16:rowId xmlns:a16="http://schemas.microsoft.com/office/drawing/2014/main" val="10001"/>
                  </a:ext>
                </a:extLst>
              </a:tr>
              <a:tr h="423125">
                <a:tc>
                  <a:txBody>
                    <a:bodyPr/>
                    <a:lstStyle/>
                    <a:p>
                      <a:pPr marL="0" lvl="0" indent="0" algn="ctr" rtl="0">
                        <a:spcBef>
                          <a:spcPts val="0"/>
                        </a:spcBef>
                        <a:spcAft>
                          <a:spcPts val="0"/>
                        </a:spcAft>
                        <a:buNone/>
                      </a:pPr>
                      <a:r>
                        <a:rPr lang="en"/>
                        <a:t>Force</a:t>
                      </a:r>
                      <a:endParaRPr/>
                    </a:p>
                  </a:txBody>
                  <a:tcPr marL="91425" marR="91425" marT="91425" marB="91425"/>
                </a:tc>
                <a:tc>
                  <a:txBody>
                    <a:bodyPr/>
                    <a:lstStyle/>
                    <a:p>
                      <a:pPr marL="0" lvl="0" indent="0" algn="ctr" rtl="0">
                        <a:spcBef>
                          <a:spcPts val="0"/>
                        </a:spcBef>
                        <a:spcAft>
                          <a:spcPts val="0"/>
                        </a:spcAft>
                        <a:buNone/>
                      </a:pPr>
                      <a:r>
                        <a:rPr lang="en"/>
                        <a:t>100</a:t>
                      </a:r>
                      <a:endParaRPr/>
                    </a:p>
                  </a:txBody>
                  <a:tcPr marL="91425" marR="91425" marT="91425" marB="91425"/>
                </a:tc>
                <a:tc>
                  <a:txBody>
                    <a:bodyPr/>
                    <a:lstStyle/>
                    <a:p>
                      <a:pPr marL="0" lvl="0" indent="0" algn="ctr" rtl="0">
                        <a:spcBef>
                          <a:spcPts val="0"/>
                        </a:spcBef>
                        <a:spcAft>
                          <a:spcPts val="0"/>
                        </a:spcAft>
                        <a:buNone/>
                      </a:pPr>
                      <a:r>
                        <a:rPr lang="en"/>
                        <a:t>0.01</a:t>
                      </a:r>
                      <a:endParaRPr/>
                    </a:p>
                  </a:txBody>
                  <a:tcPr marL="91425" marR="91425" marT="91425" marB="91425"/>
                </a:tc>
                <a:tc>
                  <a:txBody>
                    <a:bodyPr/>
                    <a:lstStyle/>
                    <a:p>
                      <a:pPr marL="0" lvl="0" indent="0" algn="ctr" rtl="0">
                        <a:spcBef>
                          <a:spcPts val="0"/>
                        </a:spcBef>
                        <a:spcAft>
                          <a:spcPts val="0"/>
                        </a:spcAft>
                        <a:buNone/>
                      </a:pPr>
                      <a:r>
                        <a:rPr lang="en"/>
                        <a:t>1</a:t>
                      </a:r>
                      <a:endParaRPr/>
                    </a:p>
                  </a:txBody>
                  <a:tcPr marL="91425" marR="91425" marT="91425" marB="91425"/>
                </a:tc>
                <a:extLst>
                  <a:ext uri="{0D108BD9-81ED-4DB2-BD59-A6C34878D82A}">
                    <a16:rowId xmlns:a16="http://schemas.microsoft.com/office/drawing/2014/main" val="10002"/>
                  </a:ext>
                </a:extLst>
              </a:tr>
            </a:tbl>
          </a:graphicData>
        </a:graphic>
      </p:graphicFrame>
      <p:sp>
        <p:nvSpPr>
          <p:cNvPr id="1298" name="Google Shape;1298;p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
        <p:nvSpPr>
          <p:cNvPr id="1299" name="Google Shape;1299;p69"/>
          <p:cNvSpPr txBox="1"/>
          <p:nvPr/>
        </p:nvSpPr>
        <p:spPr>
          <a:xfrm rot="-5400000">
            <a:off x="-518000" y="1025575"/>
            <a:ext cx="1466400" cy="370500"/>
          </a:xfrm>
          <a:prstGeom prst="rect">
            <a:avLst/>
          </a:prstGeom>
          <a:noFill/>
          <a:ln>
            <a:noFill/>
          </a:ln>
          <a:effectLst>
            <a:outerShdw blurRad="57150" dist="19050" dir="5400000" algn="bl" rotWithShape="0">
              <a:srgbClr val="000000">
                <a:alpha val="31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Force Response</a:t>
            </a:r>
            <a:endParaRPr>
              <a:latin typeface="Lato"/>
              <a:ea typeface="Lato"/>
              <a:cs typeface="Lato"/>
              <a:sym typeface="Lato"/>
            </a:endParaRPr>
          </a:p>
        </p:txBody>
      </p:sp>
      <p:sp>
        <p:nvSpPr>
          <p:cNvPr id="1300" name="Google Shape;1300;p69"/>
          <p:cNvSpPr txBox="1"/>
          <p:nvPr/>
        </p:nvSpPr>
        <p:spPr>
          <a:xfrm rot="-5400000">
            <a:off x="-660350" y="3163100"/>
            <a:ext cx="1751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Current Response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grpSp>
        <p:nvGrpSpPr>
          <p:cNvPr id="1301" name="Google Shape;1301;p69"/>
          <p:cNvGrpSpPr/>
          <p:nvPr/>
        </p:nvGrpSpPr>
        <p:grpSpPr>
          <a:xfrm>
            <a:off x="29950" y="4629553"/>
            <a:ext cx="9084100" cy="447253"/>
            <a:chOff x="29950" y="4629553"/>
            <a:chExt cx="9084100" cy="447253"/>
          </a:xfrm>
        </p:grpSpPr>
        <p:sp>
          <p:nvSpPr>
            <p:cNvPr id="1302" name="Google Shape;1302;p69"/>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69"/>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69"/>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69"/>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69"/>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69"/>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308" name="Google Shape;1308;p69"/>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309" name="Google Shape;1309;p69"/>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310" name="Google Shape;1310;p69"/>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311" name="Google Shape;1311;p69"/>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312" name="Google Shape;1312;p69"/>
          <p:cNvSpPr txBox="1"/>
          <p:nvPr/>
        </p:nvSpPr>
        <p:spPr>
          <a:xfrm>
            <a:off x="2135350" y="4381025"/>
            <a:ext cx="967800" cy="3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Time Step</a:t>
            </a:r>
            <a:endParaRPr>
              <a:latin typeface="Lato"/>
              <a:ea typeface="Lato"/>
              <a:cs typeface="Lato"/>
              <a:sym typeface="La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70"/>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Model Validation (Feedback Sensor Test)</a:t>
            </a:r>
            <a:endParaRPr/>
          </a:p>
        </p:txBody>
      </p:sp>
      <p:sp>
        <p:nvSpPr>
          <p:cNvPr id="1318" name="Google Shape;1318;p70"/>
          <p:cNvSpPr txBox="1">
            <a:spLocks noGrp="1"/>
          </p:cNvSpPr>
          <p:nvPr>
            <p:ph type="body" idx="1"/>
          </p:nvPr>
        </p:nvSpPr>
        <p:spPr>
          <a:xfrm>
            <a:off x="502625" y="904000"/>
            <a:ext cx="6366000" cy="3395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Testing Setup</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Breadboard</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Single Force Actuator</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Microcontroller</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IC Motor Driver</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Power Supply/Oscilloscope (Used with </a:t>
            </a:r>
            <a:br>
              <a:rPr lang="en" sz="1400">
                <a:solidFill>
                  <a:srgbClr val="000000"/>
                </a:solidFill>
                <a:latin typeface="Proxima Nova"/>
                <a:ea typeface="Proxima Nova"/>
                <a:cs typeface="Proxima Nova"/>
                <a:sym typeface="Proxima Nova"/>
              </a:rPr>
            </a:br>
            <a:r>
              <a:rPr lang="en" sz="1400">
                <a:solidFill>
                  <a:srgbClr val="000000"/>
                </a:solidFill>
                <a:latin typeface="Proxima Nova"/>
                <a:ea typeface="Proxima Nova"/>
                <a:cs typeface="Proxima Nova"/>
                <a:sym typeface="Proxima Nova"/>
              </a:rPr>
              <a:t>permission through CU Aerospace Facilities)</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Verification Goals</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Verify predicted current through actuator</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Verify TCS safety measures in place (current limiters and shutoffs)</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Verify force feedback control loop response and adjust gain values as necessary</a:t>
            </a:r>
            <a:endParaRPr sz="1400">
              <a:solidFill>
                <a:srgbClr val="000000"/>
              </a:solidFill>
              <a:latin typeface="Proxima Nova"/>
              <a:ea typeface="Proxima Nova"/>
              <a:cs typeface="Proxima Nova"/>
              <a:sym typeface="Proxima Nova"/>
            </a:endParaRPr>
          </a:p>
        </p:txBody>
      </p:sp>
      <p:grpSp>
        <p:nvGrpSpPr>
          <p:cNvPr id="1319" name="Google Shape;1319;p70"/>
          <p:cNvGrpSpPr/>
          <p:nvPr/>
        </p:nvGrpSpPr>
        <p:grpSpPr>
          <a:xfrm>
            <a:off x="29950" y="4629553"/>
            <a:ext cx="9084100" cy="447253"/>
            <a:chOff x="29950" y="4629553"/>
            <a:chExt cx="9084100" cy="447253"/>
          </a:xfrm>
        </p:grpSpPr>
        <p:sp>
          <p:nvSpPr>
            <p:cNvPr id="1320" name="Google Shape;1320;p70"/>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70"/>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70"/>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0"/>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70"/>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70"/>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326" name="Google Shape;1326;p70"/>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327" name="Google Shape;1327;p70"/>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328" name="Google Shape;1328;p70"/>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329" name="Google Shape;1329;p70"/>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330" name="Google Shape;1330;p7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pic>
        <p:nvPicPr>
          <p:cNvPr id="1331" name="Google Shape;1331;p70"/>
          <p:cNvPicPr preferRelativeResize="0"/>
          <p:nvPr/>
        </p:nvPicPr>
        <p:blipFill>
          <a:blip r:embed="rId3">
            <a:alphaModFix/>
          </a:blip>
          <a:stretch>
            <a:fillRect/>
          </a:stretch>
        </p:blipFill>
        <p:spPr>
          <a:xfrm>
            <a:off x="5185950" y="511500"/>
            <a:ext cx="3855876" cy="26609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71"/>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Validation</a:t>
            </a:r>
            <a:endParaRPr/>
          </a:p>
        </p:txBody>
      </p:sp>
      <p:sp>
        <p:nvSpPr>
          <p:cNvPr id="1337" name="Google Shape;1337;p71"/>
          <p:cNvSpPr txBox="1">
            <a:spLocks noGrp="1"/>
          </p:cNvSpPr>
          <p:nvPr>
            <p:ph type="body" idx="1"/>
          </p:nvPr>
        </p:nvSpPr>
        <p:spPr>
          <a:xfrm>
            <a:off x="502625" y="904000"/>
            <a:ext cx="6366000" cy="3395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System will be validated according to level of success</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CPS will record joystick input and commanded angle</a:t>
            </a:r>
            <a:endParaRPr sz="1400">
              <a:solidFill>
                <a:srgbClr val="000000"/>
              </a:solidFill>
              <a:latin typeface="Proxima Nova"/>
              <a:ea typeface="Proxima Nova"/>
              <a:cs typeface="Proxima Nova"/>
              <a:sym typeface="Proxima Nova"/>
            </a:endParaRPr>
          </a:p>
        </p:txBody>
      </p:sp>
      <p:grpSp>
        <p:nvGrpSpPr>
          <p:cNvPr id="1338" name="Google Shape;1338;p71"/>
          <p:cNvGrpSpPr/>
          <p:nvPr/>
        </p:nvGrpSpPr>
        <p:grpSpPr>
          <a:xfrm>
            <a:off x="29950" y="4629553"/>
            <a:ext cx="9084100" cy="447253"/>
            <a:chOff x="29950" y="4629553"/>
            <a:chExt cx="9084100" cy="447253"/>
          </a:xfrm>
        </p:grpSpPr>
        <p:sp>
          <p:nvSpPr>
            <p:cNvPr id="1339" name="Google Shape;1339;p71"/>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1"/>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1"/>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1"/>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1"/>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1"/>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345" name="Google Shape;1345;p71"/>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346" name="Google Shape;1346;p71"/>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347" name="Google Shape;1347;p71"/>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348" name="Google Shape;1348;p71"/>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349" name="Google Shape;1349;p71"/>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1350" name="Google Shape;1350;p71"/>
          <p:cNvSpPr/>
          <p:nvPr/>
        </p:nvSpPr>
        <p:spPr>
          <a:xfrm>
            <a:off x="7361500" y="130488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71"/>
          <p:cNvSpPr txBox="1"/>
          <p:nvPr/>
        </p:nvSpPr>
        <p:spPr>
          <a:xfrm>
            <a:off x="7158053" y="1855899"/>
            <a:ext cx="16179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Perceived Direction</a:t>
            </a:r>
            <a:endParaRPr sz="1000" b="1">
              <a:latin typeface="Lato"/>
              <a:ea typeface="Lato"/>
              <a:cs typeface="Lato"/>
              <a:sym typeface="Lato"/>
            </a:endParaRPr>
          </a:p>
        </p:txBody>
      </p:sp>
      <p:sp>
        <p:nvSpPr>
          <p:cNvPr id="1352" name="Google Shape;1352;p71"/>
          <p:cNvSpPr/>
          <p:nvPr/>
        </p:nvSpPr>
        <p:spPr>
          <a:xfrm>
            <a:off x="7361500" y="2871755"/>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71"/>
          <p:cNvSpPr txBox="1"/>
          <p:nvPr/>
        </p:nvSpPr>
        <p:spPr>
          <a:xfrm>
            <a:off x="7125906" y="3422774"/>
            <a:ext cx="16179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Perceived Magnitude</a:t>
            </a:r>
            <a:endParaRPr sz="1000" b="1">
              <a:latin typeface="Lato"/>
              <a:ea typeface="Lato"/>
              <a:cs typeface="Lato"/>
              <a:sym typeface="La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72"/>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Validation</a:t>
            </a:r>
            <a:endParaRPr/>
          </a:p>
        </p:txBody>
      </p:sp>
      <p:sp>
        <p:nvSpPr>
          <p:cNvPr id="1359" name="Google Shape;1359;p72"/>
          <p:cNvSpPr txBox="1">
            <a:spLocks noGrp="1"/>
          </p:cNvSpPr>
          <p:nvPr>
            <p:ph type="body" idx="1"/>
          </p:nvPr>
        </p:nvSpPr>
        <p:spPr>
          <a:xfrm>
            <a:off x="502625" y="904000"/>
            <a:ext cx="6366000" cy="3395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System will be validated according to level of success</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CPS will record joystick input and commanded angle</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Level 1 (Binary): Identifying</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Subject will use joystick to identify their perceived tilt direction</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Provides data only for perceived direction</a:t>
            </a:r>
            <a:endParaRPr sz="1400">
              <a:solidFill>
                <a:srgbClr val="000000"/>
              </a:solidFill>
              <a:latin typeface="Proxima Nova"/>
              <a:ea typeface="Proxima Nova"/>
              <a:cs typeface="Proxima Nova"/>
              <a:sym typeface="Proxima Nova"/>
            </a:endParaRPr>
          </a:p>
          <a:p>
            <a:pPr marL="457200" lvl="0" indent="0" algn="l" rtl="0">
              <a:spcBef>
                <a:spcPts val="1600"/>
              </a:spcBef>
              <a:spcAft>
                <a:spcPts val="1600"/>
              </a:spcAft>
              <a:buNone/>
            </a:pPr>
            <a:endParaRPr sz="1400">
              <a:solidFill>
                <a:srgbClr val="000000"/>
              </a:solidFill>
              <a:latin typeface="Proxima Nova"/>
              <a:ea typeface="Proxima Nova"/>
              <a:cs typeface="Proxima Nova"/>
              <a:sym typeface="Proxima Nova"/>
            </a:endParaRPr>
          </a:p>
        </p:txBody>
      </p:sp>
      <p:grpSp>
        <p:nvGrpSpPr>
          <p:cNvPr id="1360" name="Google Shape;1360;p72"/>
          <p:cNvGrpSpPr/>
          <p:nvPr/>
        </p:nvGrpSpPr>
        <p:grpSpPr>
          <a:xfrm>
            <a:off x="29950" y="4629553"/>
            <a:ext cx="9084100" cy="447253"/>
            <a:chOff x="29950" y="4629553"/>
            <a:chExt cx="9084100" cy="447253"/>
          </a:xfrm>
        </p:grpSpPr>
        <p:sp>
          <p:nvSpPr>
            <p:cNvPr id="1361" name="Google Shape;1361;p72"/>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72"/>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72"/>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72"/>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72"/>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72"/>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367" name="Google Shape;1367;p72"/>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368" name="Google Shape;1368;p72"/>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369" name="Google Shape;1369;p72"/>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370" name="Google Shape;1370;p72"/>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371" name="Google Shape;1371;p7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
        <p:nvSpPr>
          <p:cNvPr id="1372" name="Google Shape;1372;p72"/>
          <p:cNvSpPr/>
          <p:nvPr/>
        </p:nvSpPr>
        <p:spPr>
          <a:xfrm>
            <a:off x="7361500" y="130488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72"/>
          <p:cNvSpPr/>
          <p:nvPr/>
        </p:nvSpPr>
        <p:spPr>
          <a:xfrm rot="-2700000">
            <a:off x="7483617" y="133127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72"/>
          <p:cNvSpPr txBox="1"/>
          <p:nvPr/>
        </p:nvSpPr>
        <p:spPr>
          <a:xfrm>
            <a:off x="7158053" y="1855899"/>
            <a:ext cx="16179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Perceived Direction</a:t>
            </a:r>
            <a:endParaRPr sz="1000" b="1">
              <a:latin typeface="Lato"/>
              <a:ea typeface="Lato"/>
              <a:cs typeface="Lato"/>
              <a:sym typeface="Lato"/>
            </a:endParaRPr>
          </a:p>
        </p:txBody>
      </p:sp>
      <p:sp>
        <p:nvSpPr>
          <p:cNvPr id="1375" name="Google Shape;1375;p72"/>
          <p:cNvSpPr/>
          <p:nvPr/>
        </p:nvSpPr>
        <p:spPr>
          <a:xfrm>
            <a:off x="7361500" y="2871755"/>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72"/>
          <p:cNvSpPr txBox="1"/>
          <p:nvPr/>
        </p:nvSpPr>
        <p:spPr>
          <a:xfrm>
            <a:off x="7125906" y="3422774"/>
            <a:ext cx="16179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Perceived Magnitude</a:t>
            </a:r>
            <a:endParaRPr sz="1000" b="1">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73"/>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Validation</a:t>
            </a:r>
            <a:endParaRPr/>
          </a:p>
        </p:txBody>
      </p:sp>
      <p:sp>
        <p:nvSpPr>
          <p:cNvPr id="1382" name="Google Shape;1382;p73"/>
          <p:cNvSpPr txBox="1">
            <a:spLocks noGrp="1"/>
          </p:cNvSpPr>
          <p:nvPr>
            <p:ph type="body" idx="1"/>
          </p:nvPr>
        </p:nvSpPr>
        <p:spPr>
          <a:xfrm>
            <a:off x="502625" y="904000"/>
            <a:ext cx="6366000" cy="3395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System will be validated according to level of success</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CPS will record joystick input and commanded angle</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Level 1 (Binary): Identifying</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Subject will use joystick to identify their perceived tilt direction</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Provides data only for perceived direction</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Level 2 (Sinusoidal): Tracking</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Subject will use joystick to track the sinusoidal tilt profile</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Provides both magnitude and direction data</a:t>
            </a:r>
            <a:endParaRPr sz="1400">
              <a:solidFill>
                <a:srgbClr val="000000"/>
              </a:solidFill>
              <a:latin typeface="Proxima Nova"/>
              <a:ea typeface="Proxima Nova"/>
              <a:cs typeface="Proxima Nova"/>
              <a:sym typeface="Proxima Nova"/>
            </a:endParaRPr>
          </a:p>
          <a:p>
            <a:pPr marL="457200" lvl="0" indent="0" algn="l" rtl="0">
              <a:spcBef>
                <a:spcPts val="1600"/>
              </a:spcBef>
              <a:spcAft>
                <a:spcPts val="1600"/>
              </a:spcAft>
              <a:buNone/>
            </a:pPr>
            <a:endParaRPr sz="1400">
              <a:solidFill>
                <a:srgbClr val="000000"/>
              </a:solidFill>
              <a:latin typeface="Proxima Nova"/>
              <a:ea typeface="Proxima Nova"/>
              <a:cs typeface="Proxima Nova"/>
              <a:sym typeface="Proxima Nova"/>
            </a:endParaRPr>
          </a:p>
        </p:txBody>
      </p:sp>
      <p:grpSp>
        <p:nvGrpSpPr>
          <p:cNvPr id="1383" name="Google Shape;1383;p73"/>
          <p:cNvGrpSpPr/>
          <p:nvPr/>
        </p:nvGrpSpPr>
        <p:grpSpPr>
          <a:xfrm>
            <a:off x="29950" y="4629553"/>
            <a:ext cx="9084100" cy="447253"/>
            <a:chOff x="29950" y="4629553"/>
            <a:chExt cx="9084100" cy="447253"/>
          </a:xfrm>
        </p:grpSpPr>
        <p:sp>
          <p:nvSpPr>
            <p:cNvPr id="1384" name="Google Shape;1384;p73"/>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73"/>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73"/>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73"/>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73"/>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73"/>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390" name="Google Shape;1390;p73"/>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391" name="Google Shape;1391;p73"/>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392" name="Google Shape;1392;p73"/>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393" name="Google Shape;1393;p73"/>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394" name="Google Shape;1394;p7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1395" name="Google Shape;1395;p73"/>
          <p:cNvSpPr/>
          <p:nvPr/>
        </p:nvSpPr>
        <p:spPr>
          <a:xfrm>
            <a:off x="7361500" y="130488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73"/>
          <p:cNvSpPr/>
          <p:nvPr/>
        </p:nvSpPr>
        <p:spPr>
          <a:xfrm rot="-2700000">
            <a:off x="7483617" y="133127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73"/>
          <p:cNvSpPr txBox="1"/>
          <p:nvPr/>
        </p:nvSpPr>
        <p:spPr>
          <a:xfrm>
            <a:off x="7158053" y="1855899"/>
            <a:ext cx="16179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Perceived Direction</a:t>
            </a:r>
            <a:endParaRPr sz="1000" b="1">
              <a:latin typeface="Lato"/>
              <a:ea typeface="Lato"/>
              <a:cs typeface="Lato"/>
              <a:sym typeface="Lato"/>
            </a:endParaRPr>
          </a:p>
        </p:txBody>
      </p:sp>
      <p:sp>
        <p:nvSpPr>
          <p:cNvPr id="1398" name="Google Shape;1398;p73"/>
          <p:cNvSpPr/>
          <p:nvPr/>
        </p:nvSpPr>
        <p:spPr>
          <a:xfrm>
            <a:off x="7361500" y="2871755"/>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73"/>
          <p:cNvSpPr/>
          <p:nvPr/>
        </p:nvSpPr>
        <p:spPr>
          <a:xfrm rot="-2700000">
            <a:off x="7483617" y="2898146"/>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73"/>
          <p:cNvSpPr txBox="1"/>
          <p:nvPr/>
        </p:nvSpPr>
        <p:spPr>
          <a:xfrm>
            <a:off x="7125906" y="3422774"/>
            <a:ext cx="16179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Perceived Magnitude</a:t>
            </a:r>
            <a:endParaRPr sz="1000" b="1">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324425" y="-23700"/>
            <a:ext cx="86589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CHAIR Preliminary Design &amp; Critical Project Elements</a:t>
            </a:r>
            <a:endParaRPr/>
          </a:p>
        </p:txBody>
      </p:sp>
      <p:pic>
        <p:nvPicPr>
          <p:cNvPr id="138" name="Google Shape;138;p18"/>
          <p:cNvPicPr preferRelativeResize="0"/>
          <p:nvPr/>
        </p:nvPicPr>
        <p:blipFill rotWithShape="1">
          <a:blip r:embed="rId3">
            <a:alphaModFix/>
          </a:blip>
          <a:srcRect l="2994" t="4498" r="6801" b="2374"/>
          <a:stretch/>
        </p:blipFill>
        <p:spPr>
          <a:xfrm>
            <a:off x="4088725" y="3675450"/>
            <a:ext cx="1444725" cy="995949"/>
          </a:xfrm>
          <a:prstGeom prst="rect">
            <a:avLst/>
          </a:prstGeom>
          <a:noFill/>
          <a:ln>
            <a:noFill/>
          </a:ln>
        </p:spPr>
      </p:pic>
      <p:sp>
        <p:nvSpPr>
          <p:cNvPr id="139" name="Google Shape;139;p18"/>
          <p:cNvSpPr txBox="1"/>
          <p:nvPr/>
        </p:nvSpPr>
        <p:spPr>
          <a:xfrm>
            <a:off x="3887475" y="935350"/>
            <a:ext cx="2374800" cy="20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grpSp>
        <p:nvGrpSpPr>
          <p:cNvPr id="140" name="Google Shape;140;p18"/>
          <p:cNvGrpSpPr/>
          <p:nvPr/>
        </p:nvGrpSpPr>
        <p:grpSpPr>
          <a:xfrm>
            <a:off x="29950" y="4629553"/>
            <a:ext cx="9084100" cy="447253"/>
            <a:chOff x="29950" y="4629553"/>
            <a:chExt cx="9084100" cy="447253"/>
          </a:xfrm>
        </p:grpSpPr>
        <p:sp>
          <p:nvSpPr>
            <p:cNvPr id="141" name="Google Shape;141;p18"/>
            <p:cNvSpPr/>
            <p:nvPr/>
          </p:nvSpPr>
          <p:spPr>
            <a:xfrm>
              <a:off x="29950" y="4715100"/>
              <a:ext cx="2196000" cy="352200"/>
            </a:xfrm>
            <a:prstGeom prst="homePlate">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47" name="Google Shape;147;p18"/>
            <p:cNvSpPr txBox="1"/>
            <p:nvPr/>
          </p:nvSpPr>
          <p:spPr>
            <a:xfrm>
              <a:off x="2273350" y="4703500"/>
              <a:ext cx="13002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48" name="Google Shape;148;p18"/>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49" name="Google Shape;149;p18"/>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50" name="Google Shape;150;p18"/>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51" name="Google Shape;151;p18"/>
          <p:cNvSpPr txBox="1"/>
          <p:nvPr/>
        </p:nvSpPr>
        <p:spPr>
          <a:xfrm>
            <a:off x="0" y="440700"/>
            <a:ext cx="3918000" cy="1337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Proxima Nova"/>
              <a:buChar char="●"/>
            </a:pPr>
            <a:r>
              <a:rPr lang="en" sz="1800" b="1">
                <a:latin typeface="Proxima Nova"/>
                <a:ea typeface="Proxima Nova"/>
                <a:cs typeface="Proxima Nova"/>
                <a:sym typeface="Proxima Nova"/>
              </a:rPr>
              <a:t>GVS</a:t>
            </a:r>
            <a:r>
              <a:rPr lang="en" sz="1800">
                <a:latin typeface="Proxima Nova"/>
                <a:ea typeface="Proxima Nova"/>
                <a:cs typeface="Proxima Nova"/>
                <a:sym typeface="Proxima Nova"/>
              </a:rPr>
              <a:t> (</a:t>
            </a:r>
            <a:r>
              <a:rPr lang="en">
                <a:latin typeface="Lato"/>
                <a:ea typeface="Lato"/>
                <a:cs typeface="Lato"/>
                <a:sym typeface="Lato"/>
              </a:rPr>
              <a:t>Galvanic Vestibular Stimulator</a:t>
            </a:r>
            <a:r>
              <a:rPr lang="en" sz="1800">
                <a:latin typeface="Proxima Nova"/>
                <a:ea typeface="Proxima Nova"/>
                <a:cs typeface="Proxima Nova"/>
                <a:sym typeface="Proxima Nova"/>
              </a:rPr>
              <a:t>)</a:t>
            </a:r>
            <a:endParaRPr sz="1800">
              <a:latin typeface="Proxima Nova"/>
              <a:ea typeface="Proxima Nova"/>
              <a:cs typeface="Proxima Nova"/>
              <a:sym typeface="Proxima Nova"/>
            </a:endParaRPr>
          </a:p>
          <a:p>
            <a:pPr marL="914400" lvl="1" indent="-317500" algn="l" rtl="0">
              <a:lnSpc>
                <a:spcPct val="115000"/>
              </a:lnSpc>
              <a:spcBef>
                <a:spcPts val="0"/>
              </a:spcBef>
              <a:spcAft>
                <a:spcPts val="0"/>
              </a:spcAft>
              <a:buClr>
                <a:srgbClr val="000000"/>
              </a:buClr>
              <a:buSzPts val="1400"/>
              <a:buFont typeface="Proxima Nova"/>
              <a:buChar char="○"/>
            </a:pPr>
            <a:r>
              <a:rPr lang="en">
                <a:latin typeface="Proxima Nova"/>
                <a:ea typeface="Proxima Nova"/>
                <a:cs typeface="Proxima Nova"/>
                <a:sym typeface="Proxima Nova"/>
              </a:rPr>
              <a:t>Multi-Electrode Setup</a:t>
            </a:r>
            <a:endParaRPr>
              <a:latin typeface="Proxima Nova"/>
              <a:ea typeface="Proxima Nova"/>
              <a:cs typeface="Proxima Nova"/>
              <a:sym typeface="Proxima Nova"/>
            </a:endParaRPr>
          </a:p>
          <a:p>
            <a:pPr marL="914400" lvl="1" indent="-317500" algn="l" rtl="0">
              <a:lnSpc>
                <a:spcPct val="115000"/>
              </a:lnSpc>
              <a:spcBef>
                <a:spcPts val="0"/>
              </a:spcBef>
              <a:spcAft>
                <a:spcPts val="0"/>
              </a:spcAft>
              <a:buClr>
                <a:srgbClr val="616161"/>
              </a:buClr>
              <a:buSzPts val="1400"/>
              <a:buFont typeface="Proxima Nova"/>
              <a:buChar char="○"/>
            </a:pPr>
            <a:r>
              <a:rPr lang="en">
                <a:latin typeface="Proxima Nova"/>
                <a:ea typeface="Proxima Nova"/>
                <a:cs typeface="Proxima Nova"/>
                <a:sym typeface="Proxima Nova"/>
              </a:rPr>
              <a:t>Skin-Electrode Interface</a:t>
            </a:r>
            <a:endParaRPr>
              <a:latin typeface="Proxima Nova"/>
              <a:ea typeface="Proxima Nova"/>
              <a:cs typeface="Proxima Nova"/>
              <a:sym typeface="Proxima Nova"/>
            </a:endParaRPr>
          </a:p>
          <a:p>
            <a:pPr marL="914400" lvl="1" indent="-317500" algn="l" rtl="0">
              <a:lnSpc>
                <a:spcPct val="115000"/>
              </a:lnSpc>
              <a:spcBef>
                <a:spcPts val="0"/>
              </a:spcBef>
              <a:spcAft>
                <a:spcPts val="0"/>
              </a:spcAft>
              <a:buClr>
                <a:srgbClr val="000000"/>
              </a:buClr>
              <a:buSzPts val="1400"/>
              <a:buFont typeface="Proxima Nova"/>
              <a:buChar char="○"/>
            </a:pPr>
            <a:r>
              <a:rPr lang="en">
                <a:latin typeface="Proxima Nova"/>
                <a:ea typeface="Proxima Nova"/>
                <a:cs typeface="Proxima Nova"/>
                <a:sym typeface="Proxima Nova"/>
              </a:rPr>
              <a:t>Current Control</a:t>
            </a:r>
            <a:endParaRPr/>
          </a:p>
        </p:txBody>
      </p:sp>
      <p:sp>
        <p:nvSpPr>
          <p:cNvPr id="152" name="Google Shape;152;p18"/>
          <p:cNvSpPr txBox="1"/>
          <p:nvPr/>
        </p:nvSpPr>
        <p:spPr>
          <a:xfrm>
            <a:off x="30150" y="3528900"/>
            <a:ext cx="3495900" cy="1142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Proxima Nova"/>
              <a:buChar char="●"/>
            </a:pPr>
            <a:r>
              <a:rPr lang="en" sz="1800" b="1">
                <a:latin typeface="Proxima Nova"/>
                <a:ea typeface="Proxima Nova"/>
                <a:cs typeface="Proxima Nova"/>
                <a:sym typeface="Proxima Nova"/>
              </a:rPr>
              <a:t>CPS</a:t>
            </a:r>
            <a:r>
              <a:rPr lang="en" sz="1800">
                <a:latin typeface="Proxima Nova"/>
                <a:ea typeface="Proxima Nova"/>
                <a:cs typeface="Proxima Nova"/>
                <a:sym typeface="Proxima Nova"/>
              </a:rPr>
              <a:t> (</a:t>
            </a:r>
            <a:r>
              <a:rPr lang="en">
                <a:latin typeface="Lato"/>
                <a:ea typeface="Lato"/>
                <a:cs typeface="Lato"/>
                <a:sym typeface="Lato"/>
              </a:rPr>
              <a:t>Central Processing System</a:t>
            </a:r>
            <a:r>
              <a:rPr lang="en" sz="1800">
                <a:latin typeface="Proxima Nova"/>
                <a:ea typeface="Proxima Nova"/>
                <a:cs typeface="Proxima Nova"/>
                <a:sym typeface="Proxima Nova"/>
              </a:rPr>
              <a:t>)</a:t>
            </a:r>
            <a:endParaRPr sz="1800">
              <a:latin typeface="Proxima Nova"/>
              <a:ea typeface="Proxima Nova"/>
              <a:cs typeface="Proxima Nova"/>
              <a:sym typeface="Proxima Nova"/>
            </a:endParaRPr>
          </a:p>
          <a:p>
            <a:pPr marL="914400" lvl="1" indent="-317500" algn="l" rtl="0">
              <a:lnSpc>
                <a:spcPct val="115000"/>
              </a:lnSpc>
              <a:spcBef>
                <a:spcPts val="0"/>
              </a:spcBef>
              <a:spcAft>
                <a:spcPts val="0"/>
              </a:spcAft>
              <a:buClr>
                <a:srgbClr val="000000"/>
              </a:buClr>
              <a:buSzPts val="1400"/>
              <a:buFont typeface="Proxima Nova"/>
              <a:buChar char="○"/>
            </a:pPr>
            <a:r>
              <a:rPr lang="en">
                <a:latin typeface="Proxima Nova"/>
                <a:ea typeface="Proxima Nova"/>
                <a:cs typeface="Proxima Nova"/>
                <a:sym typeface="Proxima Nova"/>
              </a:rPr>
              <a:t>Control Flow</a:t>
            </a:r>
            <a:endParaRPr>
              <a:latin typeface="Proxima Nova"/>
              <a:ea typeface="Proxima Nova"/>
              <a:cs typeface="Proxima Nova"/>
              <a:sym typeface="Proxima Nova"/>
            </a:endParaRPr>
          </a:p>
          <a:p>
            <a:pPr marL="914400" lvl="1" indent="-317500" algn="l" rtl="0">
              <a:lnSpc>
                <a:spcPct val="115000"/>
              </a:lnSpc>
              <a:spcBef>
                <a:spcPts val="0"/>
              </a:spcBef>
              <a:spcAft>
                <a:spcPts val="0"/>
              </a:spcAft>
              <a:buClr>
                <a:srgbClr val="000000"/>
              </a:buClr>
              <a:buSzPts val="1400"/>
              <a:buFont typeface="Proxima Nova"/>
              <a:buChar char="○"/>
            </a:pPr>
            <a:r>
              <a:rPr lang="en">
                <a:latin typeface="Proxima Nova"/>
                <a:ea typeface="Proxima Nova"/>
                <a:cs typeface="Proxima Nova"/>
                <a:sym typeface="Proxima Nova"/>
              </a:rPr>
              <a:t>Interfacing with the TCS, GVS or GUI</a:t>
            </a:r>
            <a:endParaRPr sz="1800">
              <a:latin typeface="Proxima Nova"/>
              <a:ea typeface="Proxima Nova"/>
              <a:cs typeface="Proxima Nova"/>
              <a:sym typeface="Proxima Nova"/>
            </a:endParaRPr>
          </a:p>
        </p:txBody>
      </p:sp>
      <p:sp>
        <p:nvSpPr>
          <p:cNvPr id="153" name="Google Shape;153;p18"/>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54" name="Google Shape;154;p18"/>
          <p:cNvSpPr txBox="1">
            <a:spLocks noGrp="1"/>
          </p:cNvSpPr>
          <p:nvPr>
            <p:ph type="body" idx="1"/>
          </p:nvPr>
        </p:nvSpPr>
        <p:spPr>
          <a:xfrm>
            <a:off x="30150" y="1941600"/>
            <a:ext cx="3677700" cy="15873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Font typeface="Proxima Nova"/>
              <a:buChar char="●"/>
            </a:pPr>
            <a:r>
              <a:rPr lang="en" sz="1800" b="1">
                <a:solidFill>
                  <a:srgbClr val="000000"/>
                </a:solidFill>
                <a:latin typeface="Proxima Nova"/>
                <a:ea typeface="Proxima Nova"/>
                <a:cs typeface="Proxima Nova"/>
                <a:sym typeface="Proxima Nova"/>
              </a:rPr>
              <a:t>TCS</a:t>
            </a:r>
            <a:r>
              <a:rPr lang="en" sz="1800">
                <a:solidFill>
                  <a:srgbClr val="000000"/>
                </a:solidFill>
                <a:latin typeface="Proxima Nova"/>
                <a:ea typeface="Proxima Nova"/>
                <a:cs typeface="Proxima Nova"/>
                <a:sym typeface="Proxima Nova"/>
              </a:rPr>
              <a:t> (</a:t>
            </a:r>
            <a:r>
              <a:rPr lang="en" sz="1400">
                <a:solidFill>
                  <a:srgbClr val="000000"/>
                </a:solidFill>
              </a:rPr>
              <a:t>Tactile Cueing System</a:t>
            </a:r>
            <a:r>
              <a:rPr lang="en" sz="1800">
                <a:solidFill>
                  <a:srgbClr val="000000"/>
                </a:solidFill>
                <a:latin typeface="Proxima Nova"/>
                <a:ea typeface="Proxima Nova"/>
                <a:cs typeface="Proxima Nova"/>
                <a:sym typeface="Proxima Nova"/>
              </a:rPr>
              <a:t>)</a:t>
            </a:r>
            <a:endParaRPr sz="18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3 pressure plates on each side</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Actuators, Circuits and Hardware</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Extension of pressure pads integrated with sensor feedback</a:t>
            </a:r>
            <a:endParaRPr sz="1400">
              <a:solidFill>
                <a:srgbClr val="000000"/>
              </a:solidFill>
              <a:latin typeface="Proxima Nova"/>
              <a:ea typeface="Proxima Nova"/>
              <a:cs typeface="Proxima Nova"/>
              <a:sym typeface="Proxima Nova"/>
            </a:endParaRPr>
          </a:p>
        </p:txBody>
      </p:sp>
      <p:cxnSp>
        <p:nvCxnSpPr>
          <p:cNvPr id="155" name="Google Shape;155;p18"/>
          <p:cNvCxnSpPr/>
          <p:nvPr/>
        </p:nvCxnSpPr>
        <p:spPr>
          <a:xfrm>
            <a:off x="7478996" y="2207094"/>
            <a:ext cx="300" cy="187800"/>
          </a:xfrm>
          <a:prstGeom prst="straightConnector1">
            <a:avLst/>
          </a:prstGeom>
          <a:noFill/>
          <a:ln w="9525" cap="flat" cmpd="sng">
            <a:solidFill>
              <a:srgbClr val="000000"/>
            </a:solidFill>
            <a:prstDash val="solid"/>
            <a:round/>
            <a:headEnd type="none" w="med" len="med"/>
            <a:tailEnd type="none" w="med" len="med"/>
          </a:ln>
        </p:spPr>
      </p:cxnSp>
      <p:cxnSp>
        <p:nvCxnSpPr>
          <p:cNvPr id="156" name="Google Shape;156;p18"/>
          <p:cNvCxnSpPr/>
          <p:nvPr/>
        </p:nvCxnSpPr>
        <p:spPr>
          <a:xfrm>
            <a:off x="7478996" y="2394373"/>
            <a:ext cx="386400" cy="1500"/>
          </a:xfrm>
          <a:prstGeom prst="straightConnector1">
            <a:avLst/>
          </a:prstGeom>
          <a:noFill/>
          <a:ln w="9525" cap="flat" cmpd="sng">
            <a:solidFill>
              <a:srgbClr val="000000"/>
            </a:solidFill>
            <a:prstDash val="solid"/>
            <a:round/>
            <a:headEnd type="none" w="med" len="med"/>
            <a:tailEnd type="none" w="med" len="med"/>
          </a:ln>
        </p:spPr>
      </p:cxnSp>
      <p:cxnSp>
        <p:nvCxnSpPr>
          <p:cNvPr id="157" name="Google Shape;157;p18"/>
          <p:cNvCxnSpPr/>
          <p:nvPr/>
        </p:nvCxnSpPr>
        <p:spPr>
          <a:xfrm>
            <a:off x="7862882" y="2394362"/>
            <a:ext cx="4200" cy="167100"/>
          </a:xfrm>
          <a:prstGeom prst="straightConnector1">
            <a:avLst/>
          </a:prstGeom>
          <a:noFill/>
          <a:ln w="9525" cap="flat" cmpd="sng">
            <a:solidFill>
              <a:srgbClr val="000000"/>
            </a:solidFill>
            <a:prstDash val="solid"/>
            <a:round/>
            <a:headEnd type="none" w="med" len="med"/>
            <a:tailEnd type="triangle" w="med" len="med"/>
          </a:ln>
        </p:spPr>
      </p:cxnSp>
      <p:cxnSp>
        <p:nvCxnSpPr>
          <p:cNvPr id="158" name="Google Shape;158;p18"/>
          <p:cNvCxnSpPr/>
          <p:nvPr/>
        </p:nvCxnSpPr>
        <p:spPr>
          <a:xfrm>
            <a:off x="8026925" y="2638589"/>
            <a:ext cx="111300" cy="0"/>
          </a:xfrm>
          <a:prstGeom prst="straightConnector1">
            <a:avLst/>
          </a:prstGeom>
          <a:noFill/>
          <a:ln w="9525" cap="flat" cmpd="sng">
            <a:solidFill>
              <a:srgbClr val="000000"/>
            </a:solidFill>
            <a:prstDash val="solid"/>
            <a:round/>
            <a:headEnd type="none" w="med" len="med"/>
            <a:tailEnd type="triangle" w="med" len="med"/>
          </a:ln>
        </p:spPr>
      </p:cxnSp>
      <p:cxnSp>
        <p:nvCxnSpPr>
          <p:cNvPr id="159" name="Google Shape;159;p18"/>
          <p:cNvCxnSpPr/>
          <p:nvPr/>
        </p:nvCxnSpPr>
        <p:spPr>
          <a:xfrm rot="10800000" flipH="1">
            <a:off x="7102991" y="2394328"/>
            <a:ext cx="376500" cy="300"/>
          </a:xfrm>
          <a:prstGeom prst="straightConnector1">
            <a:avLst/>
          </a:prstGeom>
          <a:noFill/>
          <a:ln w="9525" cap="flat" cmpd="sng">
            <a:solidFill>
              <a:srgbClr val="000000"/>
            </a:solidFill>
            <a:prstDash val="solid"/>
            <a:round/>
            <a:headEnd type="none" w="med" len="med"/>
            <a:tailEnd type="none" w="med" len="med"/>
          </a:ln>
        </p:spPr>
      </p:cxnSp>
      <p:cxnSp>
        <p:nvCxnSpPr>
          <p:cNvPr id="160" name="Google Shape;160;p18"/>
          <p:cNvCxnSpPr/>
          <p:nvPr/>
        </p:nvCxnSpPr>
        <p:spPr>
          <a:xfrm flipH="1">
            <a:off x="7102820" y="2396658"/>
            <a:ext cx="2700" cy="163500"/>
          </a:xfrm>
          <a:prstGeom prst="straightConnector1">
            <a:avLst/>
          </a:prstGeom>
          <a:noFill/>
          <a:ln w="9525" cap="flat" cmpd="sng">
            <a:solidFill>
              <a:srgbClr val="000000"/>
            </a:solidFill>
            <a:prstDash val="solid"/>
            <a:round/>
            <a:headEnd type="none" w="med" len="med"/>
            <a:tailEnd type="triangle" w="med" len="med"/>
          </a:ln>
        </p:spPr>
      </p:cxnSp>
      <p:cxnSp>
        <p:nvCxnSpPr>
          <p:cNvPr id="161" name="Google Shape;161;p18"/>
          <p:cNvCxnSpPr/>
          <p:nvPr/>
        </p:nvCxnSpPr>
        <p:spPr>
          <a:xfrm flipH="1">
            <a:off x="6780076" y="2638589"/>
            <a:ext cx="197100" cy="300"/>
          </a:xfrm>
          <a:prstGeom prst="straightConnector1">
            <a:avLst/>
          </a:prstGeom>
          <a:noFill/>
          <a:ln w="9525" cap="flat" cmpd="sng">
            <a:solidFill>
              <a:srgbClr val="000000"/>
            </a:solidFill>
            <a:prstDash val="solid"/>
            <a:round/>
            <a:headEnd type="none" w="med" len="med"/>
            <a:tailEnd type="triangle" w="med" len="med"/>
          </a:ln>
        </p:spPr>
      </p:cxnSp>
      <p:sp>
        <p:nvSpPr>
          <p:cNvPr id="162" name="Google Shape;162;p18"/>
          <p:cNvSpPr txBox="1"/>
          <p:nvPr/>
        </p:nvSpPr>
        <p:spPr>
          <a:xfrm>
            <a:off x="6262263" y="2747791"/>
            <a:ext cx="1029000" cy="535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Proxima Nova"/>
                <a:ea typeface="Proxima Nova"/>
                <a:cs typeface="Proxima Nova"/>
                <a:sym typeface="Proxima Nova"/>
              </a:rPr>
              <a:t>Pressure Plate Tactical cueing</a:t>
            </a:r>
            <a:endParaRPr sz="1100" b="1">
              <a:latin typeface="Proxima Nova"/>
              <a:ea typeface="Proxima Nova"/>
              <a:cs typeface="Proxima Nova"/>
              <a:sym typeface="Proxima Nova"/>
            </a:endParaRPr>
          </a:p>
        </p:txBody>
      </p:sp>
      <p:sp>
        <p:nvSpPr>
          <p:cNvPr id="163" name="Google Shape;163;p18"/>
          <p:cNvSpPr txBox="1"/>
          <p:nvPr/>
        </p:nvSpPr>
        <p:spPr>
          <a:xfrm>
            <a:off x="8128187" y="2687600"/>
            <a:ext cx="839700" cy="555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Proxima Nova"/>
                <a:ea typeface="Proxima Nova"/>
                <a:cs typeface="Proxima Nova"/>
                <a:sym typeface="Proxima Nova"/>
              </a:rPr>
              <a:t>Dual Electrode</a:t>
            </a:r>
            <a:endParaRPr sz="1100" b="1">
              <a:latin typeface="Proxima Nova"/>
              <a:ea typeface="Proxima Nova"/>
              <a:cs typeface="Proxima Nova"/>
              <a:sym typeface="Proxima Nova"/>
            </a:endParaRPr>
          </a:p>
          <a:p>
            <a:pPr marL="0" lvl="0" indent="0" algn="l" rtl="0">
              <a:spcBef>
                <a:spcPts val="0"/>
              </a:spcBef>
              <a:spcAft>
                <a:spcPts val="0"/>
              </a:spcAft>
              <a:buNone/>
            </a:pPr>
            <a:r>
              <a:rPr lang="en" sz="1100" b="1">
                <a:latin typeface="Proxima Nova"/>
                <a:ea typeface="Proxima Nova"/>
                <a:cs typeface="Proxima Nova"/>
                <a:sym typeface="Proxima Nova"/>
              </a:rPr>
              <a:t>cueing</a:t>
            </a:r>
            <a:endParaRPr sz="1100" b="1">
              <a:latin typeface="Proxima Nova"/>
              <a:ea typeface="Proxima Nova"/>
              <a:cs typeface="Proxima Nova"/>
              <a:sym typeface="Proxima Nova"/>
            </a:endParaRPr>
          </a:p>
        </p:txBody>
      </p:sp>
      <p:sp>
        <p:nvSpPr>
          <p:cNvPr id="164" name="Google Shape;164;p18"/>
          <p:cNvSpPr txBox="1"/>
          <p:nvPr/>
        </p:nvSpPr>
        <p:spPr>
          <a:xfrm>
            <a:off x="7218369" y="2015254"/>
            <a:ext cx="545700" cy="1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165" name="Google Shape;165;p18"/>
          <p:cNvSpPr txBox="1"/>
          <p:nvPr/>
        </p:nvSpPr>
        <p:spPr>
          <a:xfrm>
            <a:off x="6877775" y="1983975"/>
            <a:ext cx="1178700" cy="207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Proxima Nova"/>
                <a:ea typeface="Proxima Nova"/>
                <a:cs typeface="Proxima Nova"/>
                <a:sym typeface="Proxima Nova"/>
              </a:rPr>
              <a:t>C++ base GUI</a:t>
            </a:r>
            <a:endParaRPr sz="1100" b="1">
              <a:latin typeface="Proxima Nova"/>
              <a:ea typeface="Proxima Nova"/>
              <a:cs typeface="Proxima Nova"/>
              <a:sym typeface="Proxima Nova"/>
            </a:endParaRPr>
          </a:p>
        </p:txBody>
      </p:sp>
      <p:pic>
        <p:nvPicPr>
          <p:cNvPr id="166" name="Google Shape;166;p18"/>
          <p:cNvPicPr preferRelativeResize="0"/>
          <p:nvPr/>
        </p:nvPicPr>
        <p:blipFill>
          <a:blip r:embed="rId4">
            <a:alphaModFix/>
          </a:blip>
          <a:stretch>
            <a:fillRect/>
          </a:stretch>
        </p:blipFill>
        <p:spPr>
          <a:xfrm>
            <a:off x="6373222" y="2439989"/>
            <a:ext cx="386548" cy="354444"/>
          </a:xfrm>
          <a:prstGeom prst="rect">
            <a:avLst/>
          </a:prstGeom>
          <a:noFill/>
          <a:ln>
            <a:noFill/>
          </a:ln>
        </p:spPr>
      </p:pic>
      <p:pic>
        <p:nvPicPr>
          <p:cNvPr id="167" name="Google Shape;167;p18"/>
          <p:cNvPicPr preferRelativeResize="0"/>
          <p:nvPr/>
        </p:nvPicPr>
        <p:blipFill>
          <a:blip r:embed="rId5">
            <a:alphaModFix/>
          </a:blip>
          <a:stretch>
            <a:fillRect/>
          </a:stretch>
        </p:blipFill>
        <p:spPr>
          <a:xfrm>
            <a:off x="8159701" y="2439989"/>
            <a:ext cx="420930" cy="307819"/>
          </a:xfrm>
          <a:prstGeom prst="rect">
            <a:avLst/>
          </a:prstGeom>
          <a:noFill/>
          <a:ln>
            <a:noFill/>
          </a:ln>
        </p:spPr>
      </p:pic>
      <p:pic>
        <p:nvPicPr>
          <p:cNvPr id="168" name="Google Shape;168;p18"/>
          <p:cNvPicPr preferRelativeResize="0"/>
          <p:nvPr/>
        </p:nvPicPr>
        <p:blipFill>
          <a:blip r:embed="rId6">
            <a:alphaModFix/>
          </a:blip>
          <a:stretch>
            <a:fillRect/>
          </a:stretch>
        </p:blipFill>
        <p:spPr>
          <a:xfrm>
            <a:off x="7286789" y="1858063"/>
            <a:ext cx="375664" cy="240714"/>
          </a:xfrm>
          <a:prstGeom prst="rect">
            <a:avLst/>
          </a:prstGeom>
          <a:noFill/>
          <a:ln>
            <a:noFill/>
          </a:ln>
        </p:spPr>
      </p:pic>
      <p:pic>
        <p:nvPicPr>
          <p:cNvPr id="169" name="Google Shape;169;p18"/>
          <p:cNvPicPr preferRelativeResize="0"/>
          <p:nvPr/>
        </p:nvPicPr>
        <p:blipFill>
          <a:blip r:embed="rId7">
            <a:alphaModFix/>
          </a:blip>
          <a:stretch>
            <a:fillRect/>
          </a:stretch>
        </p:blipFill>
        <p:spPr>
          <a:xfrm>
            <a:off x="6926375" y="2561613"/>
            <a:ext cx="355416" cy="187779"/>
          </a:xfrm>
          <a:prstGeom prst="rect">
            <a:avLst/>
          </a:prstGeom>
          <a:noFill/>
          <a:ln>
            <a:noFill/>
          </a:ln>
        </p:spPr>
      </p:pic>
      <p:pic>
        <p:nvPicPr>
          <p:cNvPr id="170" name="Google Shape;170;p18"/>
          <p:cNvPicPr preferRelativeResize="0"/>
          <p:nvPr/>
        </p:nvPicPr>
        <p:blipFill>
          <a:blip r:embed="rId7">
            <a:alphaModFix/>
          </a:blip>
          <a:stretch>
            <a:fillRect/>
          </a:stretch>
        </p:blipFill>
        <p:spPr>
          <a:xfrm rot="10800000">
            <a:off x="7687325" y="2570819"/>
            <a:ext cx="355416" cy="187779"/>
          </a:xfrm>
          <a:prstGeom prst="rect">
            <a:avLst/>
          </a:prstGeom>
          <a:noFill/>
          <a:ln>
            <a:noFill/>
          </a:ln>
        </p:spPr>
      </p:pic>
      <p:pic>
        <p:nvPicPr>
          <p:cNvPr id="171" name="Google Shape;171;p18"/>
          <p:cNvPicPr preferRelativeResize="0"/>
          <p:nvPr/>
        </p:nvPicPr>
        <p:blipFill>
          <a:blip r:embed="rId8">
            <a:alphaModFix/>
          </a:blip>
          <a:stretch>
            <a:fillRect/>
          </a:stretch>
        </p:blipFill>
        <p:spPr>
          <a:xfrm>
            <a:off x="3742819" y="511513"/>
            <a:ext cx="2136531" cy="1375025"/>
          </a:xfrm>
          <a:prstGeom prst="rect">
            <a:avLst/>
          </a:prstGeom>
          <a:noFill/>
          <a:ln>
            <a:noFill/>
          </a:ln>
        </p:spPr>
      </p:pic>
      <p:pic>
        <p:nvPicPr>
          <p:cNvPr id="172" name="Google Shape;172;p18"/>
          <p:cNvPicPr preferRelativeResize="0"/>
          <p:nvPr/>
        </p:nvPicPr>
        <p:blipFill>
          <a:blip r:embed="rId9">
            <a:alphaModFix/>
          </a:blip>
          <a:stretch>
            <a:fillRect/>
          </a:stretch>
        </p:blipFill>
        <p:spPr>
          <a:xfrm>
            <a:off x="4228536" y="1869099"/>
            <a:ext cx="1255050" cy="17323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1"/>
                                        <p:tgtEl>
                                          <p:spTgt spid="152"/>
                                        </p:tgtEl>
                                      </p:cBhvr>
                                    </p:animEffect>
                                  </p:childTnLst>
                                </p:cTn>
                              </p:par>
                              <p:par>
                                <p:cTn id="13" presetID="10" presetClass="entr" presetSubtype="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1"/>
                                        <p:tgtEl>
                                          <p:spTgt spid="1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1"/>
                                        <p:tgtEl>
                                          <p:spTgt spid="155"/>
                                        </p:tgtEl>
                                      </p:cBhvr>
                                    </p:animEffect>
                                  </p:childTnLst>
                                </p:cTn>
                              </p:par>
                              <p:par>
                                <p:cTn id="21" presetID="10" presetClass="entr" presetSubtype="0" fill="hold" nodeType="with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fade">
                                      <p:cBhvr>
                                        <p:cTn id="23" dur="1"/>
                                        <p:tgtEl>
                                          <p:spTgt spid="156"/>
                                        </p:tgtEl>
                                      </p:cBhvr>
                                    </p:animEffect>
                                  </p:childTnLst>
                                </p:cTn>
                              </p:par>
                              <p:par>
                                <p:cTn id="24" presetID="10" presetClass="entr" presetSubtype="0" fill="hold" nodeType="withEffect">
                                  <p:stCondLst>
                                    <p:cond delay="0"/>
                                  </p:stCondLst>
                                  <p:childTnLst>
                                    <p:set>
                                      <p:cBhvr>
                                        <p:cTn id="25" dur="1" fill="hold">
                                          <p:stCondLst>
                                            <p:cond delay="0"/>
                                          </p:stCondLst>
                                        </p:cTn>
                                        <p:tgtEl>
                                          <p:spTgt spid="157"/>
                                        </p:tgtEl>
                                        <p:attrNameLst>
                                          <p:attrName>style.visibility</p:attrName>
                                        </p:attrNameLst>
                                      </p:cBhvr>
                                      <p:to>
                                        <p:strVal val="visible"/>
                                      </p:to>
                                    </p:set>
                                    <p:animEffect transition="in" filter="fade">
                                      <p:cBhvr>
                                        <p:cTn id="26" dur="1"/>
                                        <p:tgtEl>
                                          <p:spTgt spid="157"/>
                                        </p:tgtEl>
                                      </p:cBhvr>
                                    </p:animEffect>
                                  </p:childTnLst>
                                </p:cTn>
                              </p:par>
                              <p:par>
                                <p:cTn id="27" presetID="10" presetClass="entr" presetSubtype="0" fill="hold" nodeType="withEffect">
                                  <p:stCondLst>
                                    <p:cond delay="0"/>
                                  </p:stCondLst>
                                  <p:childTnLst>
                                    <p:set>
                                      <p:cBhvr>
                                        <p:cTn id="28" dur="1" fill="hold">
                                          <p:stCondLst>
                                            <p:cond delay="0"/>
                                          </p:stCondLst>
                                        </p:cTn>
                                        <p:tgtEl>
                                          <p:spTgt spid="158"/>
                                        </p:tgtEl>
                                        <p:attrNameLst>
                                          <p:attrName>style.visibility</p:attrName>
                                        </p:attrNameLst>
                                      </p:cBhvr>
                                      <p:to>
                                        <p:strVal val="visible"/>
                                      </p:to>
                                    </p:set>
                                    <p:animEffect transition="in" filter="fade">
                                      <p:cBhvr>
                                        <p:cTn id="29" dur="1"/>
                                        <p:tgtEl>
                                          <p:spTgt spid="158"/>
                                        </p:tgtEl>
                                      </p:cBhvr>
                                    </p:animEffect>
                                  </p:childTnLst>
                                </p:cTn>
                              </p:par>
                              <p:par>
                                <p:cTn id="30" presetID="10" presetClass="entr" presetSubtype="0" fill="hold" nodeType="withEffect">
                                  <p:stCondLst>
                                    <p:cond delay="0"/>
                                  </p:stCondLst>
                                  <p:childTnLst>
                                    <p:set>
                                      <p:cBhvr>
                                        <p:cTn id="31" dur="1" fill="hold">
                                          <p:stCondLst>
                                            <p:cond delay="0"/>
                                          </p:stCondLst>
                                        </p:cTn>
                                        <p:tgtEl>
                                          <p:spTgt spid="159"/>
                                        </p:tgtEl>
                                        <p:attrNameLst>
                                          <p:attrName>style.visibility</p:attrName>
                                        </p:attrNameLst>
                                      </p:cBhvr>
                                      <p:to>
                                        <p:strVal val="visible"/>
                                      </p:to>
                                    </p:set>
                                    <p:animEffect transition="in" filter="fade">
                                      <p:cBhvr>
                                        <p:cTn id="32" dur="1"/>
                                        <p:tgtEl>
                                          <p:spTgt spid="159"/>
                                        </p:tgtEl>
                                      </p:cBhvr>
                                    </p:animEffect>
                                  </p:childTnLst>
                                </p:cTn>
                              </p:par>
                              <p:par>
                                <p:cTn id="33" presetID="10" presetClass="entr" presetSubtype="0" fill="hold" nodeType="withEffect">
                                  <p:stCondLst>
                                    <p:cond delay="0"/>
                                  </p:stCondLst>
                                  <p:childTnLst>
                                    <p:set>
                                      <p:cBhvr>
                                        <p:cTn id="34" dur="1" fill="hold">
                                          <p:stCondLst>
                                            <p:cond delay="0"/>
                                          </p:stCondLst>
                                        </p:cTn>
                                        <p:tgtEl>
                                          <p:spTgt spid="160"/>
                                        </p:tgtEl>
                                        <p:attrNameLst>
                                          <p:attrName>style.visibility</p:attrName>
                                        </p:attrNameLst>
                                      </p:cBhvr>
                                      <p:to>
                                        <p:strVal val="visible"/>
                                      </p:to>
                                    </p:set>
                                    <p:animEffect transition="in" filter="fade">
                                      <p:cBhvr>
                                        <p:cTn id="35" dur="1"/>
                                        <p:tgtEl>
                                          <p:spTgt spid="160"/>
                                        </p:tgtEl>
                                      </p:cBhvr>
                                    </p:animEffect>
                                  </p:childTnLst>
                                </p:cTn>
                              </p:par>
                              <p:par>
                                <p:cTn id="36" presetID="10" presetClass="entr" presetSubtype="0" fill="hold" nodeType="withEffect">
                                  <p:stCondLst>
                                    <p:cond delay="0"/>
                                  </p:stCondLst>
                                  <p:childTnLst>
                                    <p:set>
                                      <p:cBhvr>
                                        <p:cTn id="37" dur="1" fill="hold">
                                          <p:stCondLst>
                                            <p:cond delay="0"/>
                                          </p:stCondLst>
                                        </p:cTn>
                                        <p:tgtEl>
                                          <p:spTgt spid="161"/>
                                        </p:tgtEl>
                                        <p:attrNameLst>
                                          <p:attrName>style.visibility</p:attrName>
                                        </p:attrNameLst>
                                      </p:cBhvr>
                                      <p:to>
                                        <p:strVal val="visible"/>
                                      </p:to>
                                    </p:set>
                                    <p:animEffect transition="in" filter="fade">
                                      <p:cBhvr>
                                        <p:cTn id="38" dur="1"/>
                                        <p:tgtEl>
                                          <p:spTgt spid="161"/>
                                        </p:tgtEl>
                                      </p:cBhvr>
                                    </p:animEffect>
                                  </p:childTnLst>
                                </p:cTn>
                              </p:par>
                              <p:par>
                                <p:cTn id="39" presetID="10" presetClass="entr" presetSubtype="0" fill="hold" nodeType="withEffect">
                                  <p:stCondLst>
                                    <p:cond delay="0"/>
                                  </p:stCondLst>
                                  <p:childTnLst>
                                    <p:set>
                                      <p:cBhvr>
                                        <p:cTn id="40" dur="1" fill="hold">
                                          <p:stCondLst>
                                            <p:cond delay="0"/>
                                          </p:stCondLst>
                                        </p:cTn>
                                        <p:tgtEl>
                                          <p:spTgt spid="162"/>
                                        </p:tgtEl>
                                        <p:attrNameLst>
                                          <p:attrName>style.visibility</p:attrName>
                                        </p:attrNameLst>
                                      </p:cBhvr>
                                      <p:to>
                                        <p:strVal val="visible"/>
                                      </p:to>
                                    </p:set>
                                    <p:animEffect transition="in" filter="fade">
                                      <p:cBhvr>
                                        <p:cTn id="41" dur="1"/>
                                        <p:tgtEl>
                                          <p:spTgt spid="162"/>
                                        </p:tgtEl>
                                      </p:cBhvr>
                                    </p:animEffect>
                                  </p:childTnLst>
                                </p:cTn>
                              </p:par>
                              <p:par>
                                <p:cTn id="42" presetID="10" presetClass="entr" presetSubtype="0" fill="hold" nodeType="withEffect">
                                  <p:stCondLst>
                                    <p:cond delay="0"/>
                                  </p:stCondLst>
                                  <p:childTnLst>
                                    <p:set>
                                      <p:cBhvr>
                                        <p:cTn id="43" dur="1" fill="hold">
                                          <p:stCondLst>
                                            <p:cond delay="0"/>
                                          </p:stCondLst>
                                        </p:cTn>
                                        <p:tgtEl>
                                          <p:spTgt spid="163"/>
                                        </p:tgtEl>
                                        <p:attrNameLst>
                                          <p:attrName>style.visibility</p:attrName>
                                        </p:attrNameLst>
                                      </p:cBhvr>
                                      <p:to>
                                        <p:strVal val="visible"/>
                                      </p:to>
                                    </p:set>
                                    <p:animEffect transition="in" filter="fade">
                                      <p:cBhvr>
                                        <p:cTn id="44" dur="1"/>
                                        <p:tgtEl>
                                          <p:spTgt spid="163"/>
                                        </p:tgtEl>
                                      </p:cBhvr>
                                    </p:animEffect>
                                  </p:childTnLst>
                                </p:cTn>
                              </p:par>
                              <p:par>
                                <p:cTn id="45" presetID="10" presetClass="entr" presetSubtype="0" fill="hold" nodeType="withEffect">
                                  <p:stCondLst>
                                    <p:cond delay="0"/>
                                  </p:stCondLst>
                                  <p:childTnLst>
                                    <p:set>
                                      <p:cBhvr>
                                        <p:cTn id="46" dur="1" fill="hold">
                                          <p:stCondLst>
                                            <p:cond delay="0"/>
                                          </p:stCondLst>
                                        </p:cTn>
                                        <p:tgtEl>
                                          <p:spTgt spid="164"/>
                                        </p:tgtEl>
                                        <p:attrNameLst>
                                          <p:attrName>style.visibility</p:attrName>
                                        </p:attrNameLst>
                                      </p:cBhvr>
                                      <p:to>
                                        <p:strVal val="visible"/>
                                      </p:to>
                                    </p:set>
                                    <p:animEffect transition="in" filter="fade">
                                      <p:cBhvr>
                                        <p:cTn id="47" dur="1"/>
                                        <p:tgtEl>
                                          <p:spTgt spid="164"/>
                                        </p:tgtEl>
                                      </p:cBhvr>
                                    </p:animEffect>
                                  </p:childTnLst>
                                </p:cTn>
                              </p:par>
                              <p:par>
                                <p:cTn id="48" presetID="10" presetClass="entr" presetSubtype="0" fill="hold" nodeType="withEffect">
                                  <p:stCondLst>
                                    <p:cond delay="0"/>
                                  </p:stCondLst>
                                  <p:childTnLst>
                                    <p:set>
                                      <p:cBhvr>
                                        <p:cTn id="49" dur="1" fill="hold">
                                          <p:stCondLst>
                                            <p:cond delay="0"/>
                                          </p:stCondLst>
                                        </p:cTn>
                                        <p:tgtEl>
                                          <p:spTgt spid="165"/>
                                        </p:tgtEl>
                                        <p:attrNameLst>
                                          <p:attrName>style.visibility</p:attrName>
                                        </p:attrNameLst>
                                      </p:cBhvr>
                                      <p:to>
                                        <p:strVal val="visible"/>
                                      </p:to>
                                    </p:set>
                                    <p:animEffect transition="in" filter="fade">
                                      <p:cBhvr>
                                        <p:cTn id="50" dur="1"/>
                                        <p:tgtEl>
                                          <p:spTgt spid="165"/>
                                        </p:tgtEl>
                                      </p:cBhvr>
                                    </p:animEffect>
                                  </p:childTnLst>
                                </p:cTn>
                              </p:par>
                              <p:par>
                                <p:cTn id="51" presetID="10" presetClass="entr" presetSubtype="0" fill="hold" nodeType="withEffect">
                                  <p:stCondLst>
                                    <p:cond delay="0"/>
                                  </p:stCondLst>
                                  <p:childTnLst>
                                    <p:set>
                                      <p:cBhvr>
                                        <p:cTn id="52" dur="1" fill="hold">
                                          <p:stCondLst>
                                            <p:cond delay="0"/>
                                          </p:stCondLst>
                                        </p:cTn>
                                        <p:tgtEl>
                                          <p:spTgt spid="166"/>
                                        </p:tgtEl>
                                        <p:attrNameLst>
                                          <p:attrName>style.visibility</p:attrName>
                                        </p:attrNameLst>
                                      </p:cBhvr>
                                      <p:to>
                                        <p:strVal val="visible"/>
                                      </p:to>
                                    </p:set>
                                    <p:animEffect transition="in" filter="fade">
                                      <p:cBhvr>
                                        <p:cTn id="53" dur="1"/>
                                        <p:tgtEl>
                                          <p:spTgt spid="166"/>
                                        </p:tgtEl>
                                      </p:cBhvr>
                                    </p:animEffect>
                                  </p:childTnLst>
                                </p:cTn>
                              </p:par>
                              <p:par>
                                <p:cTn id="54" presetID="10" presetClass="entr" presetSubtype="0" fill="hold" nodeType="withEffect">
                                  <p:stCondLst>
                                    <p:cond delay="0"/>
                                  </p:stCondLst>
                                  <p:childTnLst>
                                    <p:set>
                                      <p:cBhvr>
                                        <p:cTn id="55" dur="1" fill="hold">
                                          <p:stCondLst>
                                            <p:cond delay="0"/>
                                          </p:stCondLst>
                                        </p:cTn>
                                        <p:tgtEl>
                                          <p:spTgt spid="167"/>
                                        </p:tgtEl>
                                        <p:attrNameLst>
                                          <p:attrName>style.visibility</p:attrName>
                                        </p:attrNameLst>
                                      </p:cBhvr>
                                      <p:to>
                                        <p:strVal val="visible"/>
                                      </p:to>
                                    </p:set>
                                    <p:animEffect transition="in" filter="fade">
                                      <p:cBhvr>
                                        <p:cTn id="56" dur="1"/>
                                        <p:tgtEl>
                                          <p:spTgt spid="167"/>
                                        </p:tgtEl>
                                      </p:cBhvr>
                                    </p:animEffect>
                                  </p:childTnLst>
                                </p:cTn>
                              </p:par>
                              <p:par>
                                <p:cTn id="57" presetID="10" presetClass="entr" presetSubtype="0" fill="hold" nodeType="withEffect">
                                  <p:stCondLst>
                                    <p:cond delay="0"/>
                                  </p:stCondLst>
                                  <p:childTnLst>
                                    <p:set>
                                      <p:cBhvr>
                                        <p:cTn id="58" dur="1" fill="hold">
                                          <p:stCondLst>
                                            <p:cond delay="0"/>
                                          </p:stCondLst>
                                        </p:cTn>
                                        <p:tgtEl>
                                          <p:spTgt spid="168"/>
                                        </p:tgtEl>
                                        <p:attrNameLst>
                                          <p:attrName>style.visibility</p:attrName>
                                        </p:attrNameLst>
                                      </p:cBhvr>
                                      <p:to>
                                        <p:strVal val="visible"/>
                                      </p:to>
                                    </p:set>
                                    <p:animEffect transition="in" filter="fade">
                                      <p:cBhvr>
                                        <p:cTn id="59" dur="1"/>
                                        <p:tgtEl>
                                          <p:spTgt spid="168"/>
                                        </p:tgtEl>
                                      </p:cBhvr>
                                    </p:animEffect>
                                  </p:childTnLst>
                                </p:cTn>
                              </p:par>
                              <p:par>
                                <p:cTn id="60" presetID="10" presetClass="entr" presetSubtype="0" fill="hold" nodeType="withEffect">
                                  <p:stCondLst>
                                    <p:cond delay="0"/>
                                  </p:stCondLst>
                                  <p:childTnLst>
                                    <p:set>
                                      <p:cBhvr>
                                        <p:cTn id="61" dur="1" fill="hold">
                                          <p:stCondLst>
                                            <p:cond delay="0"/>
                                          </p:stCondLst>
                                        </p:cTn>
                                        <p:tgtEl>
                                          <p:spTgt spid="169"/>
                                        </p:tgtEl>
                                        <p:attrNameLst>
                                          <p:attrName>style.visibility</p:attrName>
                                        </p:attrNameLst>
                                      </p:cBhvr>
                                      <p:to>
                                        <p:strVal val="visible"/>
                                      </p:to>
                                    </p:set>
                                    <p:animEffect transition="in" filter="fade">
                                      <p:cBhvr>
                                        <p:cTn id="62" dur="1"/>
                                        <p:tgtEl>
                                          <p:spTgt spid="169"/>
                                        </p:tgtEl>
                                      </p:cBhvr>
                                    </p:animEffect>
                                  </p:childTnLst>
                                </p:cTn>
                              </p:par>
                              <p:par>
                                <p:cTn id="63" presetID="10" presetClass="entr" presetSubtype="0" fill="hold" nodeType="withEffect">
                                  <p:stCondLst>
                                    <p:cond delay="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1"/>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7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Validation</a:t>
            </a:r>
            <a:endParaRPr/>
          </a:p>
        </p:txBody>
      </p:sp>
      <p:sp>
        <p:nvSpPr>
          <p:cNvPr id="1406" name="Google Shape;1406;p74"/>
          <p:cNvSpPr txBox="1">
            <a:spLocks noGrp="1"/>
          </p:cNvSpPr>
          <p:nvPr>
            <p:ph type="body" idx="1"/>
          </p:nvPr>
        </p:nvSpPr>
        <p:spPr>
          <a:xfrm>
            <a:off x="502625" y="904000"/>
            <a:ext cx="6366000" cy="3395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System will be validated according to level of success</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CPS will record joystick input and commanded angle</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Level 1 (Binary): Identifying</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Subject will use joystick to identify their perceived tilt direction</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Provides data only for perceived direction</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Level 2 (Sinusoidal): Tracking</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Subject will use joystick to track the sinusoidal tilt profile</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Provides both magnitude and direction data</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Level 3 (Variable Profile): Nulling</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Subject will use joystick to cancel out an unknown tilt profile</a:t>
            </a:r>
            <a:endParaRPr sz="1400">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Provides more accurate data due to subject receiving feedback</a:t>
            </a:r>
            <a:endParaRPr sz="1400">
              <a:solidFill>
                <a:srgbClr val="000000"/>
              </a:solidFill>
              <a:latin typeface="Proxima Nova"/>
              <a:ea typeface="Proxima Nova"/>
              <a:cs typeface="Proxima Nova"/>
              <a:sym typeface="Proxima Nova"/>
            </a:endParaRPr>
          </a:p>
          <a:p>
            <a:pPr marL="457200" lvl="0" indent="0" algn="l" rtl="0">
              <a:spcBef>
                <a:spcPts val="1600"/>
              </a:spcBef>
              <a:spcAft>
                <a:spcPts val="1600"/>
              </a:spcAft>
              <a:buNone/>
            </a:pPr>
            <a:endParaRPr sz="1400">
              <a:solidFill>
                <a:srgbClr val="000000"/>
              </a:solidFill>
              <a:latin typeface="Proxima Nova"/>
              <a:ea typeface="Proxima Nova"/>
              <a:cs typeface="Proxima Nova"/>
              <a:sym typeface="Proxima Nova"/>
            </a:endParaRPr>
          </a:p>
        </p:txBody>
      </p:sp>
      <p:grpSp>
        <p:nvGrpSpPr>
          <p:cNvPr id="1407" name="Google Shape;1407;p74"/>
          <p:cNvGrpSpPr/>
          <p:nvPr/>
        </p:nvGrpSpPr>
        <p:grpSpPr>
          <a:xfrm>
            <a:off x="29950" y="4629553"/>
            <a:ext cx="9084100" cy="447253"/>
            <a:chOff x="29950" y="4629553"/>
            <a:chExt cx="9084100" cy="447253"/>
          </a:xfrm>
        </p:grpSpPr>
        <p:sp>
          <p:nvSpPr>
            <p:cNvPr id="1408" name="Google Shape;1408;p74"/>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74"/>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74"/>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74"/>
            <p:cNvSpPr/>
            <p:nvPr/>
          </p:nvSpPr>
          <p:spPr>
            <a:xfrm>
              <a:off x="5186750" y="4715100"/>
              <a:ext cx="20625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74"/>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74"/>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414" name="Google Shape;1414;p74"/>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415" name="Google Shape;1415;p74"/>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416" name="Google Shape;1416;p74"/>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417" name="Google Shape;1417;p74"/>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418" name="Google Shape;1418;p7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1419" name="Google Shape;1419;p74"/>
          <p:cNvSpPr/>
          <p:nvPr/>
        </p:nvSpPr>
        <p:spPr>
          <a:xfrm>
            <a:off x="7361500" y="130488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74"/>
          <p:cNvSpPr/>
          <p:nvPr/>
        </p:nvSpPr>
        <p:spPr>
          <a:xfrm rot="-2700000">
            <a:off x="7483617" y="133127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74"/>
          <p:cNvSpPr txBox="1"/>
          <p:nvPr/>
        </p:nvSpPr>
        <p:spPr>
          <a:xfrm>
            <a:off x="7158053" y="1855899"/>
            <a:ext cx="16179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Perceived Direction</a:t>
            </a:r>
            <a:endParaRPr sz="1000" b="1">
              <a:latin typeface="Lato"/>
              <a:ea typeface="Lato"/>
              <a:cs typeface="Lato"/>
              <a:sym typeface="Lato"/>
            </a:endParaRPr>
          </a:p>
        </p:txBody>
      </p:sp>
      <p:sp>
        <p:nvSpPr>
          <p:cNvPr id="1422" name="Google Shape;1422;p74"/>
          <p:cNvSpPr/>
          <p:nvPr/>
        </p:nvSpPr>
        <p:spPr>
          <a:xfrm>
            <a:off x="7361500" y="2871755"/>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74"/>
          <p:cNvSpPr/>
          <p:nvPr/>
        </p:nvSpPr>
        <p:spPr>
          <a:xfrm rot="-2700000">
            <a:off x="7483617" y="2898146"/>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74"/>
          <p:cNvSpPr txBox="1"/>
          <p:nvPr/>
        </p:nvSpPr>
        <p:spPr>
          <a:xfrm>
            <a:off x="7125906" y="3422774"/>
            <a:ext cx="16179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Perceived Magnitude</a:t>
            </a:r>
            <a:endParaRPr sz="1000" b="1">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7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Planning </a:t>
            </a:r>
            <a:endParaRPr/>
          </a:p>
        </p:txBody>
      </p:sp>
      <p:grpSp>
        <p:nvGrpSpPr>
          <p:cNvPr id="1430" name="Google Shape;1430;p75"/>
          <p:cNvGrpSpPr/>
          <p:nvPr/>
        </p:nvGrpSpPr>
        <p:grpSpPr>
          <a:xfrm>
            <a:off x="59900" y="3201700"/>
            <a:ext cx="9084100" cy="644700"/>
            <a:chOff x="59900" y="3201700"/>
            <a:chExt cx="9084100" cy="644700"/>
          </a:xfrm>
        </p:grpSpPr>
        <p:sp>
          <p:nvSpPr>
            <p:cNvPr id="1431" name="Google Shape;1431;p75"/>
            <p:cNvSpPr/>
            <p:nvPr/>
          </p:nvSpPr>
          <p:spPr>
            <a:xfrm>
              <a:off x="59900" y="3201700"/>
              <a:ext cx="2196000" cy="644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75"/>
            <p:cNvSpPr/>
            <p:nvPr/>
          </p:nvSpPr>
          <p:spPr>
            <a:xfrm>
              <a:off x="1926200" y="3201700"/>
              <a:ext cx="1997700" cy="6447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75"/>
            <p:cNvSpPr/>
            <p:nvPr/>
          </p:nvSpPr>
          <p:spPr>
            <a:xfrm>
              <a:off x="3603475" y="3201700"/>
              <a:ext cx="19359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75"/>
            <p:cNvSpPr/>
            <p:nvPr/>
          </p:nvSpPr>
          <p:spPr>
            <a:xfrm>
              <a:off x="5216700" y="3201700"/>
              <a:ext cx="2062500" cy="644700"/>
            </a:xfrm>
            <a:prstGeom prst="chevron">
              <a:avLst>
                <a:gd name="adj" fmla="val 50000"/>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75"/>
            <p:cNvSpPr/>
            <p:nvPr/>
          </p:nvSpPr>
          <p:spPr>
            <a:xfrm>
              <a:off x="6948000" y="3201700"/>
              <a:ext cx="2196000" cy="6447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75"/>
            <p:cNvSpPr txBox="1"/>
            <p:nvPr/>
          </p:nvSpPr>
          <p:spPr>
            <a:xfrm>
              <a:off x="257750" y="33410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Design Solution</a:t>
              </a:r>
              <a:endParaRPr b="1">
                <a:latin typeface="Raleway"/>
                <a:ea typeface="Raleway"/>
                <a:cs typeface="Raleway"/>
                <a:sym typeface="Raleway"/>
              </a:endParaRPr>
            </a:p>
          </p:txBody>
        </p:sp>
        <p:sp>
          <p:nvSpPr>
            <p:cNvPr id="1437" name="Google Shape;1437;p75"/>
            <p:cNvSpPr txBox="1"/>
            <p:nvPr/>
          </p:nvSpPr>
          <p:spPr>
            <a:xfrm>
              <a:off x="2276750" y="3228450"/>
              <a:ext cx="1647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Requirements </a:t>
              </a:r>
              <a:endParaRPr b="1">
                <a:latin typeface="Raleway"/>
                <a:ea typeface="Raleway"/>
                <a:cs typeface="Raleway"/>
                <a:sym typeface="Raleway"/>
              </a:endParaRPr>
            </a:p>
            <a:p>
              <a:pPr marL="0" lvl="0" indent="0" algn="l" rtl="0">
                <a:spcBef>
                  <a:spcPts val="0"/>
                </a:spcBef>
                <a:spcAft>
                  <a:spcPts val="0"/>
                </a:spcAft>
                <a:buNone/>
              </a:pPr>
              <a:r>
                <a:rPr lang="en" b="1">
                  <a:latin typeface="Raleway"/>
                  <a:ea typeface="Raleway"/>
                  <a:cs typeface="Raleway"/>
                  <a:sym typeface="Raleway"/>
                </a:rPr>
                <a:t>Satisfaction</a:t>
              </a:r>
              <a:endParaRPr b="1">
                <a:latin typeface="Raleway"/>
                <a:ea typeface="Raleway"/>
                <a:cs typeface="Raleway"/>
                <a:sym typeface="Raleway"/>
              </a:endParaRPr>
            </a:p>
          </p:txBody>
        </p:sp>
        <p:sp>
          <p:nvSpPr>
            <p:cNvPr id="1438" name="Google Shape;1438;p75"/>
            <p:cNvSpPr txBox="1"/>
            <p:nvPr/>
          </p:nvSpPr>
          <p:spPr>
            <a:xfrm>
              <a:off x="3998025" y="33479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Risk Analysis</a:t>
              </a:r>
              <a:endParaRPr b="1">
                <a:latin typeface="Raleway"/>
                <a:ea typeface="Raleway"/>
                <a:cs typeface="Raleway"/>
                <a:sym typeface="Raleway"/>
              </a:endParaRPr>
            </a:p>
          </p:txBody>
        </p:sp>
        <p:sp>
          <p:nvSpPr>
            <p:cNvPr id="1439" name="Google Shape;1439;p75"/>
            <p:cNvSpPr txBox="1"/>
            <p:nvPr/>
          </p:nvSpPr>
          <p:spPr>
            <a:xfrm>
              <a:off x="5521150" y="32284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Verification &amp; Validation</a:t>
              </a:r>
              <a:endParaRPr b="1">
                <a:latin typeface="Raleway"/>
                <a:ea typeface="Raleway"/>
                <a:cs typeface="Raleway"/>
                <a:sym typeface="Raleway"/>
              </a:endParaRPr>
            </a:p>
          </p:txBody>
        </p:sp>
        <p:sp>
          <p:nvSpPr>
            <p:cNvPr id="1440" name="Google Shape;1440;p75"/>
            <p:cNvSpPr txBox="1"/>
            <p:nvPr/>
          </p:nvSpPr>
          <p:spPr>
            <a:xfrm>
              <a:off x="7279188" y="3295700"/>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aleway"/>
                  <a:ea typeface="Raleway"/>
                  <a:cs typeface="Raleway"/>
                  <a:sym typeface="Raleway"/>
                </a:rPr>
                <a:t>Project Planning</a:t>
              </a:r>
              <a:endParaRPr b="1">
                <a:latin typeface="Raleway"/>
                <a:ea typeface="Raleway"/>
                <a:cs typeface="Raleway"/>
                <a:sym typeface="Raleway"/>
              </a:endParaRPr>
            </a:p>
          </p:txBody>
        </p:sp>
      </p:grpSp>
      <p:sp>
        <p:nvSpPr>
          <p:cNvPr id="1441" name="Google Shape;1441;p75"/>
          <p:cNvSpPr txBox="1">
            <a:spLocks noGrp="1"/>
          </p:cNvSpPr>
          <p:nvPr>
            <p:ph type="sldNum" idx="12"/>
          </p:nvPr>
        </p:nvSpPr>
        <p:spPr>
          <a:xfrm>
            <a:off x="8536302" y="254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76"/>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 Organization</a:t>
            </a:r>
            <a:endParaRPr/>
          </a:p>
        </p:txBody>
      </p:sp>
      <p:pic>
        <p:nvPicPr>
          <p:cNvPr id="1447" name="Google Shape;1447;p76"/>
          <p:cNvPicPr preferRelativeResize="0"/>
          <p:nvPr/>
        </p:nvPicPr>
        <p:blipFill>
          <a:blip r:embed="rId3">
            <a:alphaModFix/>
          </a:blip>
          <a:stretch>
            <a:fillRect/>
          </a:stretch>
        </p:blipFill>
        <p:spPr>
          <a:xfrm>
            <a:off x="293301" y="511500"/>
            <a:ext cx="8557405" cy="4631999"/>
          </a:xfrm>
          <a:prstGeom prst="rect">
            <a:avLst/>
          </a:prstGeom>
          <a:noFill/>
          <a:ln>
            <a:noFill/>
          </a:ln>
        </p:spPr>
      </p:pic>
      <p:sp>
        <p:nvSpPr>
          <p:cNvPr id="1448" name="Google Shape;1448;p7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77"/>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 Breakdown Structure</a:t>
            </a:r>
            <a:endParaRPr/>
          </a:p>
        </p:txBody>
      </p:sp>
      <p:grpSp>
        <p:nvGrpSpPr>
          <p:cNvPr id="1454" name="Google Shape;1454;p77"/>
          <p:cNvGrpSpPr/>
          <p:nvPr/>
        </p:nvGrpSpPr>
        <p:grpSpPr>
          <a:xfrm>
            <a:off x="29950" y="4629553"/>
            <a:ext cx="9084100" cy="447253"/>
            <a:chOff x="29950" y="4629553"/>
            <a:chExt cx="9084100" cy="447253"/>
          </a:xfrm>
        </p:grpSpPr>
        <p:sp>
          <p:nvSpPr>
            <p:cNvPr id="1455" name="Google Shape;1455;p77"/>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77"/>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77"/>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77"/>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77"/>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77"/>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461" name="Google Shape;1461;p77"/>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462" name="Google Shape;1462;p77"/>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463" name="Google Shape;1463;p77"/>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464" name="Google Shape;1464;p77"/>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465" name="Google Shape;1465;p77"/>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pic>
        <p:nvPicPr>
          <p:cNvPr id="1466" name="Google Shape;1466;p77"/>
          <p:cNvPicPr preferRelativeResize="0"/>
          <p:nvPr/>
        </p:nvPicPr>
        <p:blipFill>
          <a:blip r:embed="rId3">
            <a:alphaModFix/>
          </a:blip>
          <a:stretch>
            <a:fillRect/>
          </a:stretch>
        </p:blipFill>
        <p:spPr>
          <a:xfrm>
            <a:off x="1230144" y="337425"/>
            <a:ext cx="5523568" cy="4468675"/>
          </a:xfrm>
          <a:prstGeom prst="rect">
            <a:avLst/>
          </a:prstGeom>
          <a:noFill/>
          <a:ln>
            <a:noFill/>
          </a:ln>
        </p:spPr>
      </p:pic>
      <p:pic>
        <p:nvPicPr>
          <p:cNvPr id="1467" name="Google Shape;1467;p77"/>
          <p:cNvPicPr preferRelativeResize="0"/>
          <p:nvPr/>
        </p:nvPicPr>
        <p:blipFill>
          <a:blip r:embed="rId4">
            <a:alphaModFix/>
          </a:blip>
          <a:stretch>
            <a:fillRect/>
          </a:stretch>
        </p:blipFill>
        <p:spPr>
          <a:xfrm>
            <a:off x="6753700" y="1115213"/>
            <a:ext cx="2228850" cy="26955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78"/>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Gantt Chart Critical Path</a:t>
            </a:r>
            <a:endParaRPr/>
          </a:p>
        </p:txBody>
      </p:sp>
      <p:grpSp>
        <p:nvGrpSpPr>
          <p:cNvPr id="1473" name="Google Shape;1473;p78"/>
          <p:cNvGrpSpPr/>
          <p:nvPr/>
        </p:nvGrpSpPr>
        <p:grpSpPr>
          <a:xfrm>
            <a:off x="29950" y="4629553"/>
            <a:ext cx="9084100" cy="447253"/>
            <a:chOff x="29950" y="4629553"/>
            <a:chExt cx="9084100" cy="447253"/>
          </a:xfrm>
        </p:grpSpPr>
        <p:sp>
          <p:nvSpPr>
            <p:cNvPr id="1474" name="Google Shape;1474;p78"/>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78"/>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78"/>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78"/>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78"/>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78"/>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480" name="Google Shape;1480;p78"/>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481" name="Google Shape;1481;p78"/>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482" name="Google Shape;1482;p78"/>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483" name="Google Shape;1483;p78"/>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484" name="Google Shape;1484;p78"/>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pic>
        <p:nvPicPr>
          <p:cNvPr id="1485" name="Google Shape;1485;p78"/>
          <p:cNvPicPr preferRelativeResize="0"/>
          <p:nvPr/>
        </p:nvPicPr>
        <p:blipFill>
          <a:blip r:embed="rId3">
            <a:alphaModFix/>
          </a:blip>
          <a:stretch>
            <a:fillRect/>
          </a:stretch>
        </p:blipFill>
        <p:spPr>
          <a:xfrm>
            <a:off x="29950" y="1950125"/>
            <a:ext cx="9114049" cy="2748700"/>
          </a:xfrm>
          <a:prstGeom prst="rect">
            <a:avLst/>
          </a:prstGeom>
          <a:noFill/>
          <a:ln>
            <a:noFill/>
          </a:ln>
        </p:spPr>
      </p:pic>
      <p:pic>
        <p:nvPicPr>
          <p:cNvPr id="1486" name="Google Shape;1486;p78"/>
          <p:cNvPicPr preferRelativeResize="0"/>
          <p:nvPr/>
        </p:nvPicPr>
        <p:blipFill>
          <a:blip r:embed="rId4">
            <a:alphaModFix/>
          </a:blip>
          <a:stretch>
            <a:fillRect/>
          </a:stretch>
        </p:blipFill>
        <p:spPr>
          <a:xfrm>
            <a:off x="29950" y="1655975"/>
            <a:ext cx="9084101" cy="294150"/>
          </a:xfrm>
          <a:prstGeom prst="rect">
            <a:avLst/>
          </a:prstGeom>
          <a:noFill/>
          <a:ln>
            <a:noFill/>
          </a:ln>
        </p:spPr>
      </p:pic>
      <p:sp>
        <p:nvSpPr>
          <p:cNvPr id="1487" name="Google Shape;1487;p78"/>
          <p:cNvSpPr txBox="1"/>
          <p:nvPr/>
        </p:nvSpPr>
        <p:spPr>
          <a:xfrm>
            <a:off x="5542750" y="175800"/>
            <a:ext cx="30780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Full Gantt Located on Slide 121</a:t>
            </a:r>
            <a:endParaRPr>
              <a:latin typeface="Lato"/>
              <a:ea typeface="Lato"/>
              <a:cs typeface="Lato"/>
              <a:sym typeface="Lato"/>
            </a:endParaRPr>
          </a:p>
        </p:txBody>
      </p:sp>
      <p:pic>
        <p:nvPicPr>
          <p:cNvPr id="1488" name="Google Shape;1488;p78"/>
          <p:cNvPicPr preferRelativeResize="0"/>
          <p:nvPr/>
        </p:nvPicPr>
        <p:blipFill rotWithShape="1">
          <a:blip r:embed="rId5">
            <a:alphaModFix/>
          </a:blip>
          <a:srcRect l="3226" t="8112" r="5880" b="6490"/>
          <a:stretch/>
        </p:blipFill>
        <p:spPr>
          <a:xfrm>
            <a:off x="119375" y="471050"/>
            <a:ext cx="4272646" cy="1184925"/>
          </a:xfrm>
          <a:prstGeom prst="rect">
            <a:avLst/>
          </a:prstGeom>
          <a:noFill/>
          <a:ln>
            <a:noFill/>
          </a:ln>
        </p:spPr>
      </p:pic>
      <p:sp>
        <p:nvSpPr>
          <p:cNvPr id="1489" name="Google Shape;1489;p78"/>
          <p:cNvSpPr txBox="1"/>
          <p:nvPr/>
        </p:nvSpPr>
        <p:spPr>
          <a:xfrm>
            <a:off x="4877125" y="637300"/>
            <a:ext cx="3950400" cy="9039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IC Trade Studies &amp; Circuit Designs</a:t>
            </a:r>
            <a:endParaRPr>
              <a:latin typeface="Lato"/>
              <a:ea typeface="Lato"/>
              <a:cs typeface="Lato"/>
              <a:sym typeface="Lato"/>
            </a:endParaRPr>
          </a:p>
        </p:txBody>
      </p:sp>
      <p:cxnSp>
        <p:nvCxnSpPr>
          <p:cNvPr id="1490" name="Google Shape;1490;p78"/>
          <p:cNvCxnSpPr/>
          <p:nvPr/>
        </p:nvCxnSpPr>
        <p:spPr>
          <a:xfrm rot="10800000" flipH="1">
            <a:off x="741475" y="2954275"/>
            <a:ext cx="5700" cy="12684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79"/>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Gantt Chart Critical Path</a:t>
            </a:r>
            <a:endParaRPr/>
          </a:p>
        </p:txBody>
      </p:sp>
      <p:grpSp>
        <p:nvGrpSpPr>
          <p:cNvPr id="1496" name="Google Shape;1496;p79"/>
          <p:cNvGrpSpPr/>
          <p:nvPr/>
        </p:nvGrpSpPr>
        <p:grpSpPr>
          <a:xfrm>
            <a:off x="29950" y="4629553"/>
            <a:ext cx="9084100" cy="447253"/>
            <a:chOff x="29950" y="4629553"/>
            <a:chExt cx="9084100" cy="447253"/>
          </a:xfrm>
        </p:grpSpPr>
        <p:sp>
          <p:nvSpPr>
            <p:cNvPr id="1497" name="Google Shape;1497;p79"/>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79"/>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79"/>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79"/>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79"/>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79"/>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503" name="Google Shape;1503;p79"/>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504" name="Google Shape;1504;p79"/>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505" name="Google Shape;1505;p79"/>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506" name="Google Shape;1506;p79"/>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507" name="Google Shape;1507;p79"/>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pic>
        <p:nvPicPr>
          <p:cNvPr id="1508" name="Google Shape;1508;p79"/>
          <p:cNvPicPr preferRelativeResize="0"/>
          <p:nvPr/>
        </p:nvPicPr>
        <p:blipFill>
          <a:blip r:embed="rId3">
            <a:alphaModFix/>
          </a:blip>
          <a:stretch>
            <a:fillRect/>
          </a:stretch>
        </p:blipFill>
        <p:spPr>
          <a:xfrm>
            <a:off x="29950" y="1950125"/>
            <a:ext cx="9114049" cy="2748700"/>
          </a:xfrm>
          <a:prstGeom prst="rect">
            <a:avLst/>
          </a:prstGeom>
          <a:noFill/>
          <a:ln>
            <a:noFill/>
          </a:ln>
        </p:spPr>
      </p:pic>
      <p:pic>
        <p:nvPicPr>
          <p:cNvPr id="1509" name="Google Shape;1509;p79"/>
          <p:cNvPicPr preferRelativeResize="0"/>
          <p:nvPr/>
        </p:nvPicPr>
        <p:blipFill>
          <a:blip r:embed="rId4">
            <a:alphaModFix/>
          </a:blip>
          <a:stretch>
            <a:fillRect/>
          </a:stretch>
        </p:blipFill>
        <p:spPr>
          <a:xfrm>
            <a:off x="29950" y="1655975"/>
            <a:ext cx="9084101" cy="294150"/>
          </a:xfrm>
          <a:prstGeom prst="rect">
            <a:avLst/>
          </a:prstGeom>
          <a:noFill/>
          <a:ln>
            <a:noFill/>
          </a:ln>
        </p:spPr>
      </p:pic>
      <p:sp>
        <p:nvSpPr>
          <p:cNvPr id="1510" name="Google Shape;1510;p79"/>
          <p:cNvSpPr txBox="1"/>
          <p:nvPr/>
        </p:nvSpPr>
        <p:spPr>
          <a:xfrm>
            <a:off x="5542750" y="175800"/>
            <a:ext cx="30780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Full Gantt Located on Slide 121</a:t>
            </a:r>
            <a:endParaRPr>
              <a:latin typeface="Lato"/>
              <a:ea typeface="Lato"/>
              <a:cs typeface="Lato"/>
              <a:sym typeface="Lato"/>
            </a:endParaRPr>
          </a:p>
        </p:txBody>
      </p:sp>
      <p:pic>
        <p:nvPicPr>
          <p:cNvPr id="1511" name="Google Shape;1511;p79"/>
          <p:cNvPicPr preferRelativeResize="0"/>
          <p:nvPr/>
        </p:nvPicPr>
        <p:blipFill rotWithShape="1">
          <a:blip r:embed="rId5">
            <a:alphaModFix/>
          </a:blip>
          <a:srcRect l="3226" t="8112" r="5880" b="6490"/>
          <a:stretch/>
        </p:blipFill>
        <p:spPr>
          <a:xfrm>
            <a:off x="119375" y="471050"/>
            <a:ext cx="4272646" cy="1184925"/>
          </a:xfrm>
          <a:prstGeom prst="rect">
            <a:avLst/>
          </a:prstGeom>
          <a:noFill/>
          <a:ln>
            <a:noFill/>
          </a:ln>
        </p:spPr>
      </p:pic>
      <p:sp>
        <p:nvSpPr>
          <p:cNvPr id="1512" name="Google Shape;1512;p79"/>
          <p:cNvSpPr txBox="1"/>
          <p:nvPr/>
        </p:nvSpPr>
        <p:spPr>
          <a:xfrm>
            <a:off x="4877125" y="637300"/>
            <a:ext cx="3950400" cy="9039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Electronics Schematics Made</a:t>
            </a:r>
            <a:endParaRPr>
              <a:latin typeface="Lato"/>
              <a:ea typeface="Lato"/>
              <a:cs typeface="Lato"/>
              <a:sym typeface="Lato"/>
            </a:endParaRPr>
          </a:p>
        </p:txBody>
      </p:sp>
      <p:cxnSp>
        <p:nvCxnSpPr>
          <p:cNvPr id="1513" name="Google Shape;1513;p79"/>
          <p:cNvCxnSpPr/>
          <p:nvPr/>
        </p:nvCxnSpPr>
        <p:spPr>
          <a:xfrm rot="10800000">
            <a:off x="2027450" y="3284225"/>
            <a:ext cx="5700" cy="12744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80"/>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Gantt Chart Critical Path</a:t>
            </a:r>
            <a:endParaRPr/>
          </a:p>
        </p:txBody>
      </p:sp>
      <p:grpSp>
        <p:nvGrpSpPr>
          <p:cNvPr id="1519" name="Google Shape;1519;p80"/>
          <p:cNvGrpSpPr/>
          <p:nvPr/>
        </p:nvGrpSpPr>
        <p:grpSpPr>
          <a:xfrm>
            <a:off x="29950" y="4629553"/>
            <a:ext cx="9084100" cy="447253"/>
            <a:chOff x="29950" y="4629553"/>
            <a:chExt cx="9084100" cy="447253"/>
          </a:xfrm>
        </p:grpSpPr>
        <p:sp>
          <p:nvSpPr>
            <p:cNvPr id="1520" name="Google Shape;1520;p80"/>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80"/>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80"/>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80"/>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80"/>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80"/>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526" name="Google Shape;1526;p80"/>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527" name="Google Shape;1527;p80"/>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528" name="Google Shape;1528;p80"/>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529" name="Google Shape;1529;p80"/>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530" name="Google Shape;1530;p8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pic>
        <p:nvPicPr>
          <p:cNvPr id="1531" name="Google Shape;1531;p80"/>
          <p:cNvPicPr preferRelativeResize="0"/>
          <p:nvPr/>
        </p:nvPicPr>
        <p:blipFill>
          <a:blip r:embed="rId3">
            <a:alphaModFix/>
          </a:blip>
          <a:stretch>
            <a:fillRect/>
          </a:stretch>
        </p:blipFill>
        <p:spPr>
          <a:xfrm>
            <a:off x="29950" y="1950125"/>
            <a:ext cx="9114049" cy="2748700"/>
          </a:xfrm>
          <a:prstGeom prst="rect">
            <a:avLst/>
          </a:prstGeom>
          <a:noFill/>
          <a:ln>
            <a:noFill/>
          </a:ln>
        </p:spPr>
      </p:pic>
      <p:pic>
        <p:nvPicPr>
          <p:cNvPr id="1532" name="Google Shape;1532;p80"/>
          <p:cNvPicPr preferRelativeResize="0"/>
          <p:nvPr/>
        </p:nvPicPr>
        <p:blipFill>
          <a:blip r:embed="rId4">
            <a:alphaModFix/>
          </a:blip>
          <a:stretch>
            <a:fillRect/>
          </a:stretch>
        </p:blipFill>
        <p:spPr>
          <a:xfrm>
            <a:off x="29950" y="1655975"/>
            <a:ext cx="9084101" cy="294150"/>
          </a:xfrm>
          <a:prstGeom prst="rect">
            <a:avLst/>
          </a:prstGeom>
          <a:noFill/>
          <a:ln>
            <a:noFill/>
          </a:ln>
        </p:spPr>
      </p:pic>
      <p:sp>
        <p:nvSpPr>
          <p:cNvPr id="1533" name="Google Shape;1533;p80"/>
          <p:cNvSpPr txBox="1"/>
          <p:nvPr/>
        </p:nvSpPr>
        <p:spPr>
          <a:xfrm>
            <a:off x="5542750" y="175800"/>
            <a:ext cx="30780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Full Gantt Located on Slide 121</a:t>
            </a:r>
            <a:endParaRPr>
              <a:latin typeface="Lato"/>
              <a:ea typeface="Lato"/>
              <a:cs typeface="Lato"/>
              <a:sym typeface="Lato"/>
            </a:endParaRPr>
          </a:p>
        </p:txBody>
      </p:sp>
      <p:pic>
        <p:nvPicPr>
          <p:cNvPr id="1534" name="Google Shape;1534;p80"/>
          <p:cNvPicPr preferRelativeResize="0"/>
          <p:nvPr/>
        </p:nvPicPr>
        <p:blipFill rotWithShape="1">
          <a:blip r:embed="rId5">
            <a:alphaModFix/>
          </a:blip>
          <a:srcRect l="3226" t="8112" r="5880" b="6490"/>
          <a:stretch/>
        </p:blipFill>
        <p:spPr>
          <a:xfrm>
            <a:off x="119375" y="471050"/>
            <a:ext cx="4272646" cy="1184925"/>
          </a:xfrm>
          <a:prstGeom prst="rect">
            <a:avLst/>
          </a:prstGeom>
          <a:noFill/>
          <a:ln>
            <a:noFill/>
          </a:ln>
        </p:spPr>
      </p:pic>
      <p:sp>
        <p:nvSpPr>
          <p:cNvPr id="1535" name="Google Shape;1535;p80"/>
          <p:cNvSpPr txBox="1"/>
          <p:nvPr/>
        </p:nvSpPr>
        <p:spPr>
          <a:xfrm>
            <a:off x="4877125" y="637300"/>
            <a:ext cx="3950400" cy="9039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CDR &amp; Fall Final Report</a:t>
            </a:r>
            <a:endParaRPr>
              <a:latin typeface="Lato"/>
              <a:ea typeface="Lato"/>
              <a:cs typeface="Lato"/>
              <a:sym typeface="Lato"/>
            </a:endParaRPr>
          </a:p>
        </p:txBody>
      </p:sp>
      <p:cxnSp>
        <p:nvCxnSpPr>
          <p:cNvPr id="1536" name="Google Shape;1536;p80"/>
          <p:cNvCxnSpPr/>
          <p:nvPr/>
        </p:nvCxnSpPr>
        <p:spPr>
          <a:xfrm rot="10800000">
            <a:off x="3145150" y="3550800"/>
            <a:ext cx="11700" cy="10368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81"/>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Gantt Chart Example</a:t>
            </a:r>
            <a:endParaRPr/>
          </a:p>
        </p:txBody>
      </p:sp>
      <p:grpSp>
        <p:nvGrpSpPr>
          <p:cNvPr id="1542" name="Google Shape;1542;p81"/>
          <p:cNvGrpSpPr/>
          <p:nvPr/>
        </p:nvGrpSpPr>
        <p:grpSpPr>
          <a:xfrm>
            <a:off x="29950" y="4629553"/>
            <a:ext cx="9084100" cy="447253"/>
            <a:chOff x="29950" y="4629553"/>
            <a:chExt cx="9084100" cy="447253"/>
          </a:xfrm>
        </p:grpSpPr>
        <p:sp>
          <p:nvSpPr>
            <p:cNvPr id="1543" name="Google Shape;1543;p81"/>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81"/>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81"/>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81"/>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81"/>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81"/>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549" name="Google Shape;1549;p81"/>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550" name="Google Shape;1550;p81"/>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551" name="Google Shape;1551;p81"/>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552" name="Google Shape;1552;p81"/>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553" name="Google Shape;1553;p81"/>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
        <p:nvSpPr>
          <p:cNvPr id="1554" name="Google Shape;1554;p81"/>
          <p:cNvSpPr txBox="1"/>
          <p:nvPr/>
        </p:nvSpPr>
        <p:spPr>
          <a:xfrm>
            <a:off x="5654200" y="175800"/>
            <a:ext cx="30780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Full Gantt Located on Slide 121</a:t>
            </a:r>
            <a:endParaRPr>
              <a:latin typeface="Lato"/>
              <a:ea typeface="Lato"/>
              <a:cs typeface="Lato"/>
              <a:sym typeface="Lato"/>
            </a:endParaRPr>
          </a:p>
        </p:txBody>
      </p:sp>
      <p:pic>
        <p:nvPicPr>
          <p:cNvPr id="1555" name="Google Shape;1555;p81"/>
          <p:cNvPicPr preferRelativeResize="0"/>
          <p:nvPr/>
        </p:nvPicPr>
        <p:blipFill>
          <a:blip r:embed="rId3">
            <a:alphaModFix/>
          </a:blip>
          <a:stretch>
            <a:fillRect/>
          </a:stretch>
        </p:blipFill>
        <p:spPr>
          <a:xfrm>
            <a:off x="29950" y="734375"/>
            <a:ext cx="6655599" cy="2282725"/>
          </a:xfrm>
          <a:prstGeom prst="rect">
            <a:avLst/>
          </a:prstGeom>
          <a:noFill/>
          <a:ln>
            <a:noFill/>
          </a:ln>
        </p:spPr>
      </p:pic>
      <p:pic>
        <p:nvPicPr>
          <p:cNvPr id="1556" name="Google Shape;1556;p81"/>
          <p:cNvPicPr preferRelativeResize="0"/>
          <p:nvPr/>
        </p:nvPicPr>
        <p:blipFill>
          <a:blip r:embed="rId4">
            <a:alphaModFix/>
          </a:blip>
          <a:stretch>
            <a:fillRect/>
          </a:stretch>
        </p:blipFill>
        <p:spPr>
          <a:xfrm>
            <a:off x="214423" y="3087550"/>
            <a:ext cx="8663898" cy="1612450"/>
          </a:xfrm>
          <a:prstGeom prst="rect">
            <a:avLst/>
          </a:prstGeom>
          <a:noFill/>
          <a:ln>
            <a:noFill/>
          </a:ln>
        </p:spPr>
      </p:pic>
      <p:sp>
        <p:nvSpPr>
          <p:cNvPr id="1557" name="Google Shape;1557;p81"/>
          <p:cNvSpPr/>
          <p:nvPr/>
        </p:nvSpPr>
        <p:spPr>
          <a:xfrm>
            <a:off x="7977720" y="1189712"/>
            <a:ext cx="447817" cy="121962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00"/>
                </a:solidFill>
                <a:latin typeface="Arial"/>
              </a:rPr>
              <a:t>1</a:t>
            </a:r>
          </a:p>
        </p:txBody>
      </p:sp>
      <p:cxnSp>
        <p:nvCxnSpPr>
          <p:cNvPr id="1558" name="Google Shape;1558;p81"/>
          <p:cNvCxnSpPr/>
          <p:nvPr/>
        </p:nvCxnSpPr>
        <p:spPr>
          <a:xfrm>
            <a:off x="6767575" y="913250"/>
            <a:ext cx="988200" cy="681900"/>
          </a:xfrm>
          <a:prstGeom prst="straightConnector1">
            <a:avLst/>
          </a:prstGeom>
          <a:noFill/>
          <a:ln w="38100" cap="flat" cmpd="sng">
            <a:solidFill>
              <a:schemeClr val="dk2"/>
            </a:solidFill>
            <a:prstDash val="solid"/>
            <a:round/>
            <a:headEnd type="none" w="med" len="med"/>
            <a:tailEnd type="triangle" w="med" len="med"/>
          </a:ln>
        </p:spPr>
      </p:cxnSp>
      <p:cxnSp>
        <p:nvCxnSpPr>
          <p:cNvPr id="1559" name="Google Shape;1559;p81"/>
          <p:cNvCxnSpPr/>
          <p:nvPr/>
        </p:nvCxnSpPr>
        <p:spPr>
          <a:xfrm rot="10800000">
            <a:off x="878400" y="3502475"/>
            <a:ext cx="11700" cy="8841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82"/>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Gantt Chart Example</a:t>
            </a:r>
            <a:endParaRPr/>
          </a:p>
        </p:txBody>
      </p:sp>
      <p:grpSp>
        <p:nvGrpSpPr>
          <p:cNvPr id="1565" name="Google Shape;1565;p82"/>
          <p:cNvGrpSpPr/>
          <p:nvPr/>
        </p:nvGrpSpPr>
        <p:grpSpPr>
          <a:xfrm>
            <a:off x="29950" y="4629553"/>
            <a:ext cx="9084100" cy="447253"/>
            <a:chOff x="29950" y="4629553"/>
            <a:chExt cx="9084100" cy="447253"/>
          </a:xfrm>
        </p:grpSpPr>
        <p:sp>
          <p:nvSpPr>
            <p:cNvPr id="1566" name="Google Shape;1566;p82"/>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82"/>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82"/>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82"/>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82"/>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82"/>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572" name="Google Shape;1572;p82"/>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573" name="Google Shape;1573;p82"/>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574" name="Google Shape;1574;p82"/>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575" name="Google Shape;1575;p82"/>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576" name="Google Shape;1576;p8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
        <p:nvSpPr>
          <p:cNvPr id="1577" name="Google Shape;1577;p82"/>
          <p:cNvSpPr txBox="1"/>
          <p:nvPr/>
        </p:nvSpPr>
        <p:spPr>
          <a:xfrm>
            <a:off x="5654200" y="175800"/>
            <a:ext cx="30780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Full Gantt Located on Slide 121</a:t>
            </a:r>
            <a:endParaRPr>
              <a:latin typeface="Lato"/>
              <a:ea typeface="Lato"/>
              <a:cs typeface="Lato"/>
              <a:sym typeface="Lato"/>
            </a:endParaRPr>
          </a:p>
        </p:txBody>
      </p:sp>
      <p:pic>
        <p:nvPicPr>
          <p:cNvPr id="1578" name="Google Shape;1578;p82"/>
          <p:cNvPicPr preferRelativeResize="0"/>
          <p:nvPr/>
        </p:nvPicPr>
        <p:blipFill>
          <a:blip r:embed="rId3">
            <a:alphaModFix/>
          </a:blip>
          <a:stretch>
            <a:fillRect/>
          </a:stretch>
        </p:blipFill>
        <p:spPr>
          <a:xfrm>
            <a:off x="29950" y="734375"/>
            <a:ext cx="6655599" cy="2282725"/>
          </a:xfrm>
          <a:prstGeom prst="rect">
            <a:avLst/>
          </a:prstGeom>
          <a:noFill/>
          <a:ln>
            <a:noFill/>
          </a:ln>
        </p:spPr>
      </p:pic>
      <p:pic>
        <p:nvPicPr>
          <p:cNvPr id="1579" name="Google Shape;1579;p82"/>
          <p:cNvPicPr preferRelativeResize="0"/>
          <p:nvPr/>
        </p:nvPicPr>
        <p:blipFill>
          <a:blip r:embed="rId4">
            <a:alphaModFix/>
          </a:blip>
          <a:stretch>
            <a:fillRect/>
          </a:stretch>
        </p:blipFill>
        <p:spPr>
          <a:xfrm>
            <a:off x="214423" y="3087550"/>
            <a:ext cx="8663898" cy="1612450"/>
          </a:xfrm>
          <a:prstGeom prst="rect">
            <a:avLst/>
          </a:prstGeom>
          <a:noFill/>
          <a:ln>
            <a:noFill/>
          </a:ln>
        </p:spPr>
      </p:pic>
      <p:sp>
        <p:nvSpPr>
          <p:cNvPr id="1580" name="Google Shape;1580;p82"/>
          <p:cNvSpPr/>
          <p:nvPr/>
        </p:nvSpPr>
        <p:spPr>
          <a:xfrm>
            <a:off x="8019105" y="1265925"/>
            <a:ext cx="804036" cy="121962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00"/>
                </a:solidFill>
                <a:latin typeface="Arial"/>
              </a:rPr>
              <a:t>2</a:t>
            </a:r>
          </a:p>
        </p:txBody>
      </p:sp>
      <p:cxnSp>
        <p:nvCxnSpPr>
          <p:cNvPr id="1581" name="Google Shape;1581;p82"/>
          <p:cNvCxnSpPr/>
          <p:nvPr/>
        </p:nvCxnSpPr>
        <p:spPr>
          <a:xfrm>
            <a:off x="6767575" y="1317800"/>
            <a:ext cx="1040400" cy="416100"/>
          </a:xfrm>
          <a:prstGeom prst="straightConnector1">
            <a:avLst/>
          </a:prstGeom>
          <a:noFill/>
          <a:ln w="38100" cap="flat" cmpd="sng">
            <a:solidFill>
              <a:schemeClr val="dk2"/>
            </a:solidFill>
            <a:prstDash val="solid"/>
            <a:round/>
            <a:headEnd type="none" w="med" len="med"/>
            <a:tailEnd type="triangle" w="med" len="med"/>
          </a:ln>
        </p:spPr>
      </p:cxnSp>
      <p:cxnSp>
        <p:nvCxnSpPr>
          <p:cNvPr id="1582" name="Google Shape;1582;p82"/>
          <p:cNvCxnSpPr/>
          <p:nvPr/>
        </p:nvCxnSpPr>
        <p:spPr>
          <a:xfrm rot="10800000">
            <a:off x="2057600" y="3641050"/>
            <a:ext cx="5700" cy="8322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83"/>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Gantt Chart Example</a:t>
            </a:r>
            <a:endParaRPr/>
          </a:p>
        </p:txBody>
      </p:sp>
      <p:grpSp>
        <p:nvGrpSpPr>
          <p:cNvPr id="1588" name="Google Shape;1588;p83"/>
          <p:cNvGrpSpPr/>
          <p:nvPr/>
        </p:nvGrpSpPr>
        <p:grpSpPr>
          <a:xfrm>
            <a:off x="29950" y="4629553"/>
            <a:ext cx="9084100" cy="447253"/>
            <a:chOff x="29950" y="4629553"/>
            <a:chExt cx="9084100" cy="447253"/>
          </a:xfrm>
        </p:grpSpPr>
        <p:sp>
          <p:nvSpPr>
            <p:cNvPr id="1589" name="Google Shape;1589;p83"/>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83"/>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83"/>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83"/>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83"/>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83"/>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595" name="Google Shape;1595;p83"/>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596" name="Google Shape;1596;p83"/>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597" name="Google Shape;1597;p83"/>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598" name="Google Shape;1598;p83"/>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599" name="Google Shape;1599;p8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
        <p:nvSpPr>
          <p:cNvPr id="1600" name="Google Shape;1600;p83"/>
          <p:cNvSpPr txBox="1"/>
          <p:nvPr/>
        </p:nvSpPr>
        <p:spPr>
          <a:xfrm>
            <a:off x="5654200" y="175800"/>
            <a:ext cx="30780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Full Gantt Located on Slide 121</a:t>
            </a:r>
            <a:endParaRPr>
              <a:latin typeface="Lato"/>
              <a:ea typeface="Lato"/>
              <a:cs typeface="Lato"/>
              <a:sym typeface="Lato"/>
            </a:endParaRPr>
          </a:p>
        </p:txBody>
      </p:sp>
      <p:pic>
        <p:nvPicPr>
          <p:cNvPr id="1601" name="Google Shape;1601;p83"/>
          <p:cNvPicPr preferRelativeResize="0"/>
          <p:nvPr/>
        </p:nvPicPr>
        <p:blipFill>
          <a:blip r:embed="rId3">
            <a:alphaModFix/>
          </a:blip>
          <a:stretch>
            <a:fillRect/>
          </a:stretch>
        </p:blipFill>
        <p:spPr>
          <a:xfrm>
            <a:off x="29950" y="734375"/>
            <a:ext cx="6655599" cy="2282725"/>
          </a:xfrm>
          <a:prstGeom prst="rect">
            <a:avLst/>
          </a:prstGeom>
          <a:noFill/>
          <a:ln>
            <a:noFill/>
          </a:ln>
        </p:spPr>
      </p:pic>
      <p:pic>
        <p:nvPicPr>
          <p:cNvPr id="1602" name="Google Shape;1602;p83"/>
          <p:cNvPicPr preferRelativeResize="0"/>
          <p:nvPr/>
        </p:nvPicPr>
        <p:blipFill>
          <a:blip r:embed="rId4">
            <a:alphaModFix/>
          </a:blip>
          <a:stretch>
            <a:fillRect/>
          </a:stretch>
        </p:blipFill>
        <p:spPr>
          <a:xfrm>
            <a:off x="214423" y="3087550"/>
            <a:ext cx="8663898" cy="1612450"/>
          </a:xfrm>
          <a:prstGeom prst="rect">
            <a:avLst/>
          </a:prstGeom>
          <a:noFill/>
          <a:ln>
            <a:noFill/>
          </a:ln>
        </p:spPr>
      </p:pic>
      <p:sp>
        <p:nvSpPr>
          <p:cNvPr id="1603" name="Google Shape;1603;p83"/>
          <p:cNvSpPr/>
          <p:nvPr/>
        </p:nvSpPr>
        <p:spPr>
          <a:xfrm>
            <a:off x="7950460" y="1224975"/>
            <a:ext cx="781747" cy="121845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00"/>
                </a:solidFill>
                <a:latin typeface="Arial"/>
              </a:rPr>
              <a:t>3</a:t>
            </a:r>
          </a:p>
        </p:txBody>
      </p:sp>
      <p:cxnSp>
        <p:nvCxnSpPr>
          <p:cNvPr id="1604" name="Google Shape;1604;p83"/>
          <p:cNvCxnSpPr/>
          <p:nvPr/>
        </p:nvCxnSpPr>
        <p:spPr>
          <a:xfrm>
            <a:off x="6802250" y="1676125"/>
            <a:ext cx="890100" cy="0"/>
          </a:xfrm>
          <a:prstGeom prst="straightConnector1">
            <a:avLst/>
          </a:prstGeom>
          <a:noFill/>
          <a:ln w="38100" cap="flat" cmpd="sng">
            <a:solidFill>
              <a:schemeClr val="dk2"/>
            </a:solidFill>
            <a:prstDash val="solid"/>
            <a:round/>
            <a:headEnd type="none" w="med" len="med"/>
            <a:tailEnd type="triangle" w="med" len="med"/>
          </a:ln>
        </p:spPr>
      </p:cxnSp>
      <p:cxnSp>
        <p:nvCxnSpPr>
          <p:cNvPr id="1605" name="Google Shape;1605;p83"/>
          <p:cNvCxnSpPr/>
          <p:nvPr/>
        </p:nvCxnSpPr>
        <p:spPr>
          <a:xfrm rot="10800000">
            <a:off x="3230700" y="3883675"/>
            <a:ext cx="0" cy="6936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Block Diagram</a:t>
            </a:r>
            <a:endParaRPr/>
          </a:p>
        </p:txBody>
      </p:sp>
      <p:sp>
        <p:nvSpPr>
          <p:cNvPr id="178" name="Google Shape;178;p19"/>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79" name="Google Shape;179;p19"/>
          <p:cNvPicPr preferRelativeResize="0"/>
          <p:nvPr/>
        </p:nvPicPr>
        <p:blipFill rotWithShape="1">
          <a:blip r:embed="rId3">
            <a:alphaModFix/>
          </a:blip>
          <a:srcRect l="9"/>
          <a:stretch/>
        </p:blipFill>
        <p:spPr>
          <a:xfrm>
            <a:off x="-12" y="477325"/>
            <a:ext cx="8951369" cy="4188849"/>
          </a:xfrm>
          <a:prstGeom prst="rect">
            <a:avLst/>
          </a:prstGeom>
          <a:noFill/>
          <a:ln>
            <a:noFill/>
          </a:ln>
        </p:spPr>
      </p:pic>
      <p:sp>
        <p:nvSpPr>
          <p:cNvPr id="180" name="Google Shape;180;p19"/>
          <p:cNvSpPr txBox="1"/>
          <p:nvPr/>
        </p:nvSpPr>
        <p:spPr>
          <a:xfrm>
            <a:off x="80175" y="3635050"/>
            <a:ext cx="2622000" cy="9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Max pressure = 3.63 psi</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amperage  = 4 mA </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lag = 200 ms</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incongruence = 100 ms</a:t>
            </a:r>
            <a:endParaRPr>
              <a:latin typeface="Lato"/>
              <a:ea typeface="Lato"/>
              <a:cs typeface="Lato"/>
              <a:sym typeface="Lato"/>
            </a:endParaRPr>
          </a:p>
        </p:txBody>
      </p:sp>
      <p:grpSp>
        <p:nvGrpSpPr>
          <p:cNvPr id="181" name="Google Shape;181;p19"/>
          <p:cNvGrpSpPr/>
          <p:nvPr/>
        </p:nvGrpSpPr>
        <p:grpSpPr>
          <a:xfrm>
            <a:off x="29950" y="4629553"/>
            <a:ext cx="9084100" cy="447253"/>
            <a:chOff x="29950" y="4629553"/>
            <a:chExt cx="9084100" cy="447253"/>
          </a:xfrm>
        </p:grpSpPr>
        <p:sp>
          <p:nvSpPr>
            <p:cNvPr id="182" name="Google Shape;182;p19"/>
            <p:cNvSpPr/>
            <p:nvPr/>
          </p:nvSpPr>
          <p:spPr>
            <a:xfrm>
              <a:off x="29950" y="4715100"/>
              <a:ext cx="2196000" cy="352200"/>
            </a:xfrm>
            <a:prstGeom prst="homePlate">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9"/>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88" name="Google Shape;188;p19"/>
            <p:cNvSpPr txBox="1"/>
            <p:nvPr/>
          </p:nvSpPr>
          <p:spPr>
            <a:xfrm>
              <a:off x="2273350" y="4703500"/>
              <a:ext cx="13002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89" name="Google Shape;189;p19"/>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90" name="Google Shape;190;p19"/>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91" name="Google Shape;191;p19"/>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8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Gantt Chart Example</a:t>
            </a:r>
            <a:endParaRPr/>
          </a:p>
        </p:txBody>
      </p:sp>
      <p:grpSp>
        <p:nvGrpSpPr>
          <p:cNvPr id="1611" name="Google Shape;1611;p84"/>
          <p:cNvGrpSpPr/>
          <p:nvPr/>
        </p:nvGrpSpPr>
        <p:grpSpPr>
          <a:xfrm>
            <a:off x="29950" y="4629553"/>
            <a:ext cx="9084100" cy="447253"/>
            <a:chOff x="29950" y="4629553"/>
            <a:chExt cx="9084100" cy="447253"/>
          </a:xfrm>
        </p:grpSpPr>
        <p:sp>
          <p:nvSpPr>
            <p:cNvPr id="1612" name="Google Shape;1612;p84"/>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84"/>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84"/>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84"/>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84"/>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84"/>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618" name="Google Shape;1618;p84"/>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619" name="Google Shape;1619;p84"/>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620" name="Google Shape;1620;p84"/>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621" name="Google Shape;1621;p84"/>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622" name="Google Shape;1622;p8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sp>
        <p:nvSpPr>
          <p:cNvPr id="1623" name="Google Shape;1623;p84"/>
          <p:cNvSpPr txBox="1"/>
          <p:nvPr/>
        </p:nvSpPr>
        <p:spPr>
          <a:xfrm>
            <a:off x="5654200" y="175800"/>
            <a:ext cx="30780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Full Gantt Located on Slide 121</a:t>
            </a:r>
            <a:endParaRPr>
              <a:latin typeface="Lato"/>
              <a:ea typeface="Lato"/>
              <a:cs typeface="Lato"/>
              <a:sym typeface="Lato"/>
            </a:endParaRPr>
          </a:p>
        </p:txBody>
      </p:sp>
      <p:pic>
        <p:nvPicPr>
          <p:cNvPr id="1624" name="Google Shape;1624;p84"/>
          <p:cNvPicPr preferRelativeResize="0"/>
          <p:nvPr/>
        </p:nvPicPr>
        <p:blipFill>
          <a:blip r:embed="rId3">
            <a:alphaModFix/>
          </a:blip>
          <a:stretch>
            <a:fillRect/>
          </a:stretch>
        </p:blipFill>
        <p:spPr>
          <a:xfrm>
            <a:off x="29950" y="734375"/>
            <a:ext cx="6655599" cy="2282725"/>
          </a:xfrm>
          <a:prstGeom prst="rect">
            <a:avLst/>
          </a:prstGeom>
          <a:noFill/>
          <a:ln>
            <a:noFill/>
          </a:ln>
        </p:spPr>
      </p:pic>
      <p:pic>
        <p:nvPicPr>
          <p:cNvPr id="1625" name="Google Shape;1625;p84"/>
          <p:cNvPicPr preferRelativeResize="0"/>
          <p:nvPr/>
        </p:nvPicPr>
        <p:blipFill>
          <a:blip r:embed="rId4">
            <a:alphaModFix/>
          </a:blip>
          <a:stretch>
            <a:fillRect/>
          </a:stretch>
        </p:blipFill>
        <p:spPr>
          <a:xfrm>
            <a:off x="214423" y="3087550"/>
            <a:ext cx="8663898" cy="1612450"/>
          </a:xfrm>
          <a:prstGeom prst="rect">
            <a:avLst/>
          </a:prstGeom>
          <a:noFill/>
          <a:ln>
            <a:noFill/>
          </a:ln>
        </p:spPr>
      </p:pic>
      <p:sp>
        <p:nvSpPr>
          <p:cNvPr id="1626" name="Google Shape;1626;p84"/>
          <p:cNvSpPr/>
          <p:nvPr/>
        </p:nvSpPr>
        <p:spPr>
          <a:xfrm>
            <a:off x="7791253" y="1239750"/>
            <a:ext cx="843094" cy="121950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00"/>
                </a:solidFill>
                <a:latin typeface="Arial"/>
              </a:rPr>
              <a:t>4</a:t>
            </a:r>
          </a:p>
        </p:txBody>
      </p:sp>
      <p:cxnSp>
        <p:nvCxnSpPr>
          <p:cNvPr id="1627" name="Google Shape;1627;p84"/>
          <p:cNvCxnSpPr/>
          <p:nvPr/>
        </p:nvCxnSpPr>
        <p:spPr>
          <a:xfrm rot="10800000" flipH="1">
            <a:off x="6773350" y="2068950"/>
            <a:ext cx="907200" cy="11700"/>
          </a:xfrm>
          <a:prstGeom prst="straightConnector1">
            <a:avLst/>
          </a:prstGeom>
          <a:noFill/>
          <a:ln w="38100" cap="flat" cmpd="sng">
            <a:solidFill>
              <a:schemeClr val="dk2"/>
            </a:solidFill>
            <a:prstDash val="solid"/>
            <a:round/>
            <a:headEnd type="none" w="med" len="med"/>
            <a:tailEnd type="triangle" w="med" len="med"/>
          </a:ln>
        </p:spPr>
      </p:cxnSp>
      <p:cxnSp>
        <p:nvCxnSpPr>
          <p:cNvPr id="1628" name="Google Shape;1628;p84"/>
          <p:cNvCxnSpPr>
            <a:stCxn id="1625" idx="2"/>
          </p:cNvCxnSpPr>
          <p:nvPr/>
        </p:nvCxnSpPr>
        <p:spPr>
          <a:xfrm rot="10800000" flipH="1">
            <a:off x="4546372" y="4022600"/>
            <a:ext cx="2100" cy="6774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85"/>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Gantt Chart Example</a:t>
            </a:r>
            <a:endParaRPr/>
          </a:p>
        </p:txBody>
      </p:sp>
      <p:grpSp>
        <p:nvGrpSpPr>
          <p:cNvPr id="1634" name="Google Shape;1634;p85"/>
          <p:cNvGrpSpPr/>
          <p:nvPr/>
        </p:nvGrpSpPr>
        <p:grpSpPr>
          <a:xfrm>
            <a:off x="29950" y="4629553"/>
            <a:ext cx="9084100" cy="447253"/>
            <a:chOff x="29950" y="4629553"/>
            <a:chExt cx="9084100" cy="447253"/>
          </a:xfrm>
        </p:grpSpPr>
        <p:sp>
          <p:nvSpPr>
            <p:cNvPr id="1635" name="Google Shape;1635;p85"/>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85"/>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85"/>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85"/>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85"/>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85"/>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641" name="Google Shape;1641;p85"/>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642" name="Google Shape;1642;p85"/>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643" name="Google Shape;1643;p85"/>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644" name="Google Shape;1644;p85"/>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645" name="Google Shape;1645;p85"/>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
        <p:nvSpPr>
          <p:cNvPr id="1646" name="Google Shape;1646;p85"/>
          <p:cNvSpPr txBox="1"/>
          <p:nvPr/>
        </p:nvSpPr>
        <p:spPr>
          <a:xfrm>
            <a:off x="5654200" y="175800"/>
            <a:ext cx="30780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Full Gantt Located on Slide 121</a:t>
            </a:r>
            <a:endParaRPr>
              <a:latin typeface="Lato"/>
              <a:ea typeface="Lato"/>
              <a:cs typeface="Lato"/>
              <a:sym typeface="Lato"/>
            </a:endParaRPr>
          </a:p>
        </p:txBody>
      </p:sp>
      <p:pic>
        <p:nvPicPr>
          <p:cNvPr id="1647" name="Google Shape;1647;p85"/>
          <p:cNvPicPr preferRelativeResize="0"/>
          <p:nvPr/>
        </p:nvPicPr>
        <p:blipFill>
          <a:blip r:embed="rId3">
            <a:alphaModFix/>
          </a:blip>
          <a:stretch>
            <a:fillRect/>
          </a:stretch>
        </p:blipFill>
        <p:spPr>
          <a:xfrm>
            <a:off x="29950" y="734375"/>
            <a:ext cx="6655599" cy="2282725"/>
          </a:xfrm>
          <a:prstGeom prst="rect">
            <a:avLst/>
          </a:prstGeom>
          <a:noFill/>
          <a:ln>
            <a:noFill/>
          </a:ln>
        </p:spPr>
      </p:pic>
      <p:pic>
        <p:nvPicPr>
          <p:cNvPr id="1648" name="Google Shape;1648;p85"/>
          <p:cNvPicPr preferRelativeResize="0"/>
          <p:nvPr/>
        </p:nvPicPr>
        <p:blipFill>
          <a:blip r:embed="rId4">
            <a:alphaModFix/>
          </a:blip>
          <a:stretch>
            <a:fillRect/>
          </a:stretch>
        </p:blipFill>
        <p:spPr>
          <a:xfrm>
            <a:off x="214423" y="3087550"/>
            <a:ext cx="8663898" cy="1612450"/>
          </a:xfrm>
          <a:prstGeom prst="rect">
            <a:avLst/>
          </a:prstGeom>
          <a:noFill/>
          <a:ln>
            <a:noFill/>
          </a:ln>
        </p:spPr>
      </p:pic>
      <p:sp>
        <p:nvSpPr>
          <p:cNvPr id="1649" name="Google Shape;1649;p85"/>
          <p:cNvSpPr/>
          <p:nvPr/>
        </p:nvSpPr>
        <p:spPr>
          <a:xfrm>
            <a:off x="7902567" y="1190150"/>
            <a:ext cx="806280" cy="1218757"/>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00"/>
                </a:solidFill>
                <a:latin typeface="Arial"/>
              </a:rPr>
              <a:t>5</a:t>
            </a:r>
          </a:p>
        </p:txBody>
      </p:sp>
      <p:cxnSp>
        <p:nvCxnSpPr>
          <p:cNvPr id="1650" name="Google Shape;1650;p85"/>
          <p:cNvCxnSpPr/>
          <p:nvPr/>
        </p:nvCxnSpPr>
        <p:spPr>
          <a:xfrm rot="10800000" flipH="1">
            <a:off x="6779125" y="2022875"/>
            <a:ext cx="947700" cy="416100"/>
          </a:xfrm>
          <a:prstGeom prst="straightConnector1">
            <a:avLst/>
          </a:prstGeom>
          <a:noFill/>
          <a:ln w="38100" cap="flat" cmpd="sng">
            <a:solidFill>
              <a:schemeClr val="dk2"/>
            </a:solidFill>
            <a:prstDash val="solid"/>
            <a:round/>
            <a:headEnd type="none" w="med" len="med"/>
            <a:tailEnd type="triangle" w="med" len="med"/>
          </a:ln>
        </p:spPr>
      </p:cxnSp>
      <p:cxnSp>
        <p:nvCxnSpPr>
          <p:cNvPr id="1651" name="Google Shape;1651;p85"/>
          <p:cNvCxnSpPr/>
          <p:nvPr/>
        </p:nvCxnSpPr>
        <p:spPr>
          <a:xfrm rot="10800000" flipH="1">
            <a:off x="6108725" y="4109200"/>
            <a:ext cx="5700" cy="5721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86"/>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Gantt Chart Example</a:t>
            </a:r>
            <a:endParaRPr/>
          </a:p>
        </p:txBody>
      </p:sp>
      <p:grpSp>
        <p:nvGrpSpPr>
          <p:cNvPr id="1657" name="Google Shape;1657;p86"/>
          <p:cNvGrpSpPr/>
          <p:nvPr/>
        </p:nvGrpSpPr>
        <p:grpSpPr>
          <a:xfrm>
            <a:off x="29950" y="4629553"/>
            <a:ext cx="9084100" cy="447253"/>
            <a:chOff x="29950" y="4629553"/>
            <a:chExt cx="9084100" cy="447253"/>
          </a:xfrm>
        </p:grpSpPr>
        <p:sp>
          <p:nvSpPr>
            <p:cNvPr id="1658" name="Google Shape;1658;p86"/>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86"/>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86"/>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86"/>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86"/>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86"/>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664" name="Google Shape;1664;p86"/>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665" name="Google Shape;1665;p86"/>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666" name="Google Shape;1666;p86"/>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667" name="Google Shape;1667;p86"/>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668" name="Google Shape;1668;p8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
        <p:nvSpPr>
          <p:cNvPr id="1669" name="Google Shape;1669;p86"/>
          <p:cNvSpPr txBox="1"/>
          <p:nvPr/>
        </p:nvSpPr>
        <p:spPr>
          <a:xfrm>
            <a:off x="5654200" y="175800"/>
            <a:ext cx="30780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Full Gantt Located on Slide 121</a:t>
            </a:r>
            <a:endParaRPr>
              <a:latin typeface="Lato"/>
              <a:ea typeface="Lato"/>
              <a:cs typeface="Lato"/>
              <a:sym typeface="Lato"/>
            </a:endParaRPr>
          </a:p>
        </p:txBody>
      </p:sp>
      <p:pic>
        <p:nvPicPr>
          <p:cNvPr id="1670" name="Google Shape;1670;p86"/>
          <p:cNvPicPr preferRelativeResize="0"/>
          <p:nvPr/>
        </p:nvPicPr>
        <p:blipFill>
          <a:blip r:embed="rId3">
            <a:alphaModFix/>
          </a:blip>
          <a:stretch>
            <a:fillRect/>
          </a:stretch>
        </p:blipFill>
        <p:spPr>
          <a:xfrm>
            <a:off x="29950" y="734375"/>
            <a:ext cx="6655599" cy="2282725"/>
          </a:xfrm>
          <a:prstGeom prst="rect">
            <a:avLst/>
          </a:prstGeom>
          <a:noFill/>
          <a:ln>
            <a:noFill/>
          </a:ln>
        </p:spPr>
      </p:pic>
      <p:pic>
        <p:nvPicPr>
          <p:cNvPr id="1671" name="Google Shape;1671;p86"/>
          <p:cNvPicPr preferRelativeResize="0"/>
          <p:nvPr/>
        </p:nvPicPr>
        <p:blipFill>
          <a:blip r:embed="rId4">
            <a:alphaModFix/>
          </a:blip>
          <a:stretch>
            <a:fillRect/>
          </a:stretch>
        </p:blipFill>
        <p:spPr>
          <a:xfrm>
            <a:off x="214423" y="3087550"/>
            <a:ext cx="8663898" cy="1612450"/>
          </a:xfrm>
          <a:prstGeom prst="rect">
            <a:avLst/>
          </a:prstGeom>
          <a:noFill/>
          <a:ln>
            <a:noFill/>
          </a:ln>
        </p:spPr>
      </p:pic>
      <p:sp>
        <p:nvSpPr>
          <p:cNvPr id="1672" name="Google Shape;1672;p86"/>
          <p:cNvSpPr/>
          <p:nvPr/>
        </p:nvSpPr>
        <p:spPr>
          <a:xfrm>
            <a:off x="7943266" y="1266100"/>
            <a:ext cx="788940" cy="121927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00"/>
                </a:solidFill>
                <a:latin typeface="Arial"/>
              </a:rPr>
              <a:t>6</a:t>
            </a:r>
          </a:p>
        </p:txBody>
      </p:sp>
      <p:cxnSp>
        <p:nvCxnSpPr>
          <p:cNvPr id="1673" name="Google Shape;1673;p86"/>
          <p:cNvCxnSpPr/>
          <p:nvPr/>
        </p:nvCxnSpPr>
        <p:spPr>
          <a:xfrm rot="10800000" flipH="1">
            <a:off x="6750225" y="2138350"/>
            <a:ext cx="895800" cy="693600"/>
          </a:xfrm>
          <a:prstGeom prst="straightConnector1">
            <a:avLst/>
          </a:prstGeom>
          <a:noFill/>
          <a:ln w="38100" cap="flat" cmpd="sng">
            <a:solidFill>
              <a:schemeClr val="dk2"/>
            </a:solidFill>
            <a:prstDash val="solid"/>
            <a:round/>
            <a:headEnd type="none" w="med" len="med"/>
            <a:tailEnd type="triangle" w="med" len="med"/>
          </a:ln>
        </p:spPr>
      </p:cxnSp>
      <p:cxnSp>
        <p:nvCxnSpPr>
          <p:cNvPr id="1674" name="Google Shape;1674;p86"/>
          <p:cNvCxnSpPr/>
          <p:nvPr/>
        </p:nvCxnSpPr>
        <p:spPr>
          <a:xfrm rot="10800000">
            <a:off x="7686450" y="4184325"/>
            <a:ext cx="0" cy="4623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87"/>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Arrangements </a:t>
            </a:r>
            <a:endParaRPr/>
          </a:p>
        </p:txBody>
      </p:sp>
      <p:grpSp>
        <p:nvGrpSpPr>
          <p:cNvPr id="1680" name="Google Shape;1680;p87"/>
          <p:cNvGrpSpPr/>
          <p:nvPr/>
        </p:nvGrpSpPr>
        <p:grpSpPr>
          <a:xfrm>
            <a:off x="29950" y="4629553"/>
            <a:ext cx="9084100" cy="447253"/>
            <a:chOff x="29950" y="4629553"/>
            <a:chExt cx="9084100" cy="447253"/>
          </a:xfrm>
        </p:grpSpPr>
        <p:sp>
          <p:nvSpPr>
            <p:cNvPr id="1681" name="Google Shape;1681;p87"/>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87"/>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87"/>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87"/>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87"/>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87"/>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687" name="Google Shape;1687;p87"/>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688" name="Google Shape;1688;p87"/>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689" name="Google Shape;1689;p87"/>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690" name="Google Shape;1690;p87"/>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691" name="Google Shape;1691;p87"/>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pic>
        <p:nvPicPr>
          <p:cNvPr id="1692" name="Google Shape;1692;p87"/>
          <p:cNvPicPr preferRelativeResize="0"/>
          <p:nvPr/>
        </p:nvPicPr>
        <p:blipFill>
          <a:blip r:embed="rId3">
            <a:alphaModFix/>
          </a:blip>
          <a:stretch>
            <a:fillRect/>
          </a:stretch>
        </p:blipFill>
        <p:spPr>
          <a:xfrm>
            <a:off x="-103233" y="383125"/>
            <a:ext cx="8205034" cy="449307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88"/>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CHAIR Expenses Breakdown</a:t>
            </a:r>
            <a:endParaRPr/>
          </a:p>
        </p:txBody>
      </p:sp>
      <p:sp>
        <p:nvSpPr>
          <p:cNvPr id="1698" name="Google Shape;1698;p88"/>
          <p:cNvSpPr txBox="1">
            <a:spLocks noGrp="1"/>
          </p:cNvSpPr>
          <p:nvPr>
            <p:ph type="body" idx="1"/>
          </p:nvPr>
        </p:nvSpPr>
        <p:spPr>
          <a:xfrm>
            <a:off x="-56250" y="2882400"/>
            <a:ext cx="7688700" cy="2261100"/>
          </a:xfrm>
          <a:prstGeom prst="rect">
            <a:avLst/>
          </a:prstGeom>
        </p:spPr>
        <p:txBody>
          <a:bodyPr spcFirstLastPara="1" wrap="square" lIns="91425" tIns="91425" rIns="91425" bIns="91425" anchor="t" anchorCtr="0">
            <a:noAutofit/>
          </a:bodyPr>
          <a:lstStyle/>
          <a:p>
            <a:pPr marL="457200" lvl="0" indent="-311150" algn="l" rtl="0">
              <a:lnSpc>
                <a:spcPct val="200000"/>
              </a:lnSpc>
              <a:spcBef>
                <a:spcPts val="0"/>
              </a:spcBef>
              <a:spcAft>
                <a:spcPts val="0"/>
              </a:spcAft>
              <a:buSzPts val="1300"/>
              <a:buChar char="●"/>
            </a:pPr>
            <a:r>
              <a:rPr lang="en"/>
              <a:t>TCS is the most expensive Sub-System</a:t>
            </a:r>
            <a:endParaRPr/>
          </a:p>
          <a:p>
            <a:pPr marL="457200" lvl="0" indent="-311150" algn="l" rtl="0">
              <a:lnSpc>
                <a:spcPct val="200000"/>
              </a:lnSpc>
              <a:spcBef>
                <a:spcPts val="0"/>
              </a:spcBef>
              <a:spcAft>
                <a:spcPts val="0"/>
              </a:spcAft>
              <a:buSzPts val="1300"/>
              <a:buChar char="●"/>
            </a:pPr>
            <a:r>
              <a:rPr lang="en"/>
              <a:t>No allocated budgets are exceeded</a:t>
            </a:r>
            <a:endParaRPr/>
          </a:p>
          <a:p>
            <a:pPr marL="457200" lvl="0" indent="-311150" algn="l" rtl="0">
              <a:lnSpc>
                <a:spcPct val="200000"/>
              </a:lnSpc>
              <a:spcBef>
                <a:spcPts val="0"/>
              </a:spcBef>
              <a:spcAft>
                <a:spcPts val="0"/>
              </a:spcAft>
              <a:buSzPts val="1300"/>
              <a:buChar char="●"/>
            </a:pPr>
            <a:r>
              <a:rPr lang="en"/>
              <a:t>$800 still remains unallocated</a:t>
            </a:r>
            <a:endParaRPr/>
          </a:p>
        </p:txBody>
      </p:sp>
      <p:pic>
        <p:nvPicPr>
          <p:cNvPr id="1699" name="Google Shape;1699;p88" title="Points scored"/>
          <p:cNvPicPr preferRelativeResize="0"/>
          <p:nvPr/>
        </p:nvPicPr>
        <p:blipFill>
          <a:blip r:embed="rId3">
            <a:alphaModFix/>
          </a:blip>
          <a:stretch>
            <a:fillRect/>
          </a:stretch>
        </p:blipFill>
        <p:spPr>
          <a:xfrm>
            <a:off x="3751575" y="991300"/>
            <a:ext cx="5392425" cy="3334303"/>
          </a:xfrm>
          <a:prstGeom prst="rect">
            <a:avLst/>
          </a:prstGeom>
          <a:noFill/>
          <a:ln>
            <a:noFill/>
          </a:ln>
        </p:spPr>
      </p:pic>
      <p:grpSp>
        <p:nvGrpSpPr>
          <p:cNvPr id="1700" name="Google Shape;1700;p88"/>
          <p:cNvGrpSpPr/>
          <p:nvPr/>
        </p:nvGrpSpPr>
        <p:grpSpPr>
          <a:xfrm>
            <a:off x="29950" y="4629553"/>
            <a:ext cx="9084100" cy="447253"/>
            <a:chOff x="29950" y="4629553"/>
            <a:chExt cx="9084100" cy="447253"/>
          </a:xfrm>
        </p:grpSpPr>
        <p:sp>
          <p:nvSpPr>
            <p:cNvPr id="1701" name="Google Shape;1701;p88"/>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88"/>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88"/>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88"/>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88"/>
            <p:cNvSpPr/>
            <p:nvPr/>
          </p:nvSpPr>
          <p:spPr>
            <a:xfrm>
              <a:off x="6918050" y="4715100"/>
              <a:ext cx="2196000" cy="352200"/>
            </a:xfrm>
            <a:prstGeom prst="chevron">
              <a:avLst>
                <a:gd name="adj" fmla="val 50000"/>
              </a:avLst>
            </a:prstGeom>
            <a:solidFill>
              <a:srgbClr val="9EC7D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88"/>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707" name="Google Shape;1707;p88"/>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708" name="Google Shape;1708;p88"/>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709" name="Google Shape;1709;p88"/>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710" name="Google Shape;1710;p88"/>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711" name="Google Shape;1711;p88"/>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graphicFrame>
        <p:nvGraphicFramePr>
          <p:cNvPr id="1712" name="Google Shape;1712;p88"/>
          <p:cNvGraphicFramePr/>
          <p:nvPr/>
        </p:nvGraphicFramePr>
        <p:xfrm>
          <a:off x="29950" y="511500"/>
          <a:ext cx="3721625" cy="2374150"/>
        </p:xfrm>
        <a:graphic>
          <a:graphicData uri="http://schemas.openxmlformats.org/drawingml/2006/table">
            <a:tbl>
              <a:tblPr>
                <a:noFill/>
                <a:tableStyleId>{E5D97320-429A-4E4F-A19D-930F16038E4D}</a:tableStyleId>
              </a:tblPr>
              <a:tblGrid>
                <a:gridCol w="744325">
                  <a:extLst>
                    <a:ext uri="{9D8B030D-6E8A-4147-A177-3AD203B41FA5}">
                      <a16:colId xmlns:a16="http://schemas.microsoft.com/office/drawing/2014/main" val="20000"/>
                    </a:ext>
                  </a:extLst>
                </a:gridCol>
                <a:gridCol w="744325">
                  <a:extLst>
                    <a:ext uri="{9D8B030D-6E8A-4147-A177-3AD203B41FA5}">
                      <a16:colId xmlns:a16="http://schemas.microsoft.com/office/drawing/2014/main" val="20001"/>
                    </a:ext>
                  </a:extLst>
                </a:gridCol>
                <a:gridCol w="744325">
                  <a:extLst>
                    <a:ext uri="{9D8B030D-6E8A-4147-A177-3AD203B41FA5}">
                      <a16:colId xmlns:a16="http://schemas.microsoft.com/office/drawing/2014/main" val="20002"/>
                    </a:ext>
                  </a:extLst>
                </a:gridCol>
                <a:gridCol w="744325">
                  <a:extLst>
                    <a:ext uri="{9D8B030D-6E8A-4147-A177-3AD203B41FA5}">
                      <a16:colId xmlns:a16="http://schemas.microsoft.com/office/drawing/2014/main" val="20003"/>
                    </a:ext>
                  </a:extLst>
                </a:gridCol>
                <a:gridCol w="744325">
                  <a:extLst>
                    <a:ext uri="{9D8B030D-6E8A-4147-A177-3AD203B41FA5}">
                      <a16:colId xmlns:a16="http://schemas.microsoft.com/office/drawing/2014/main" val="20004"/>
                    </a:ext>
                  </a:extLst>
                </a:gridCol>
              </a:tblGrid>
              <a:tr h="555450">
                <a:tc gridSpan="5">
                  <a:txBody>
                    <a:bodyPr/>
                    <a:lstStyle/>
                    <a:p>
                      <a:pPr marL="0" lvl="0" indent="0" algn="ctr" rtl="0">
                        <a:spcBef>
                          <a:spcPts val="0"/>
                        </a:spcBef>
                        <a:spcAft>
                          <a:spcPts val="0"/>
                        </a:spcAft>
                        <a:buNone/>
                      </a:pPr>
                      <a:r>
                        <a:rPr lang="en" sz="1600" b="1"/>
                        <a:t>Allocated Budgets</a:t>
                      </a:r>
                      <a:endParaRPr sz="1600" b="1"/>
                    </a:p>
                  </a:txBody>
                  <a:tcPr marL="91425" marR="91425" marT="91425" marB="91425"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52075">
                <a:tc>
                  <a:txBody>
                    <a:bodyPr/>
                    <a:lstStyle/>
                    <a:p>
                      <a:pPr marL="0" lvl="0" indent="0" algn="ctr" rtl="0">
                        <a:spcBef>
                          <a:spcPts val="0"/>
                        </a:spcBef>
                        <a:spcAft>
                          <a:spcPts val="0"/>
                        </a:spcAft>
                        <a:buNone/>
                      </a:pPr>
                      <a:r>
                        <a:rPr lang="en"/>
                        <a:t>CPS</a:t>
                      </a:r>
                      <a:endParaRPr/>
                    </a:p>
                  </a:txBody>
                  <a:tcPr marL="91425" marR="91425" marT="91425" marB="91425" anchor="ctr"/>
                </a:tc>
                <a:tc>
                  <a:txBody>
                    <a:bodyPr/>
                    <a:lstStyle/>
                    <a:p>
                      <a:pPr marL="0" lvl="0" indent="0" algn="ctr" rtl="0">
                        <a:spcBef>
                          <a:spcPts val="0"/>
                        </a:spcBef>
                        <a:spcAft>
                          <a:spcPts val="0"/>
                        </a:spcAft>
                        <a:buNone/>
                      </a:pPr>
                      <a:r>
                        <a:rPr lang="en"/>
                        <a:t>GVS</a:t>
                      </a:r>
                      <a:endParaRPr/>
                    </a:p>
                  </a:txBody>
                  <a:tcPr marL="91425" marR="91425" marT="91425" marB="91425" anchor="ctr"/>
                </a:tc>
                <a:tc>
                  <a:txBody>
                    <a:bodyPr/>
                    <a:lstStyle/>
                    <a:p>
                      <a:pPr marL="0" lvl="0" indent="0" algn="ctr" rtl="0">
                        <a:spcBef>
                          <a:spcPts val="0"/>
                        </a:spcBef>
                        <a:spcAft>
                          <a:spcPts val="0"/>
                        </a:spcAft>
                        <a:buNone/>
                      </a:pPr>
                      <a:r>
                        <a:rPr lang="en"/>
                        <a:t>TCS</a:t>
                      </a:r>
                      <a:endParaRPr/>
                    </a:p>
                  </a:txBody>
                  <a:tcPr marL="91425" marR="91425" marT="91425" marB="91425" anchor="ctr"/>
                </a:tc>
                <a:tc>
                  <a:txBody>
                    <a:bodyPr/>
                    <a:lstStyle/>
                    <a:p>
                      <a:pPr marL="0" lvl="0" indent="0" algn="ctr" rtl="0">
                        <a:spcBef>
                          <a:spcPts val="0"/>
                        </a:spcBef>
                        <a:spcAft>
                          <a:spcPts val="0"/>
                        </a:spcAft>
                        <a:buNone/>
                      </a:pPr>
                      <a:r>
                        <a:rPr lang="en"/>
                        <a:t>MISC</a:t>
                      </a:r>
                      <a:endParaRPr/>
                    </a:p>
                  </a:txBody>
                  <a:tcPr marL="91425" marR="91425" marT="91425" marB="91425" anchor="ctr"/>
                </a:tc>
                <a:tc>
                  <a:txBody>
                    <a:bodyPr/>
                    <a:lstStyle/>
                    <a:p>
                      <a:pPr marL="0" lvl="0" indent="0" algn="ctr" rtl="0">
                        <a:spcBef>
                          <a:spcPts val="0"/>
                        </a:spcBef>
                        <a:spcAft>
                          <a:spcPts val="0"/>
                        </a:spcAft>
                        <a:buNone/>
                      </a:pPr>
                      <a:r>
                        <a:rPr lang="en"/>
                        <a:t>Total</a:t>
                      </a:r>
                      <a:endParaRPr/>
                    </a:p>
                  </a:txBody>
                  <a:tcPr marL="91425" marR="91425" marT="91425" marB="91425" anchor="ctr"/>
                </a:tc>
                <a:extLst>
                  <a:ext uri="{0D108BD9-81ED-4DB2-BD59-A6C34878D82A}">
                    <a16:rowId xmlns:a16="http://schemas.microsoft.com/office/drawing/2014/main" val="10001"/>
                  </a:ext>
                </a:extLst>
              </a:tr>
              <a:tr h="866625">
                <a:tc>
                  <a:txBody>
                    <a:bodyPr/>
                    <a:lstStyle/>
                    <a:p>
                      <a:pPr marL="0" lvl="0" indent="0" algn="ctr" rtl="0">
                        <a:spcBef>
                          <a:spcPts val="0"/>
                        </a:spcBef>
                        <a:spcAft>
                          <a:spcPts val="0"/>
                        </a:spcAft>
                        <a:buNone/>
                      </a:pPr>
                      <a:r>
                        <a:rPr lang="en"/>
                        <a:t>$600</a:t>
                      </a:r>
                      <a:endParaRPr/>
                    </a:p>
                  </a:txBody>
                  <a:tcPr marL="91425" marR="91425" marT="91425" marB="91425" anchor="ctr"/>
                </a:tc>
                <a:tc>
                  <a:txBody>
                    <a:bodyPr/>
                    <a:lstStyle/>
                    <a:p>
                      <a:pPr marL="0" lvl="0" indent="0" algn="ctr" rtl="0">
                        <a:spcBef>
                          <a:spcPts val="0"/>
                        </a:spcBef>
                        <a:spcAft>
                          <a:spcPts val="0"/>
                        </a:spcAft>
                        <a:buNone/>
                      </a:pPr>
                      <a:r>
                        <a:rPr lang="en"/>
                        <a:t>$600</a:t>
                      </a:r>
                      <a:endParaRPr/>
                    </a:p>
                  </a:txBody>
                  <a:tcPr marL="91425" marR="91425" marT="91425" marB="91425" anchor="ctr"/>
                </a:tc>
                <a:tc>
                  <a:txBody>
                    <a:bodyPr/>
                    <a:lstStyle/>
                    <a:p>
                      <a:pPr marL="0" lvl="0" indent="0" algn="ctr" rtl="0">
                        <a:spcBef>
                          <a:spcPts val="0"/>
                        </a:spcBef>
                        <a:spcAft>
                          <a:spcPts val="0"/>
                        </a:spcAft>
                        <a:buNone/>
                      </a:pPr>
                      <a:r>
                        <a:rPr lang="en"/>
                        <a:t>$2,500</a:t>
                      </a:r>
                      <a:endParaRPr/>
                    </a:p>
                  </a:txBody>
                  <a:tcPr marL="91425" marR="91425" marT="91425" marB="91425" anchor="ctr"/>
                </a:tc>
                <a:tc>
                  <a:txBody>
                    <a:bodyPr/>
                    <a:lstStyle/>
                    <a:p>
                      <a:pPr marL="0" lvl="0" indent="0" algn="ctr" rtl="0">
                        <a:spcBef>
                          <a:spcPts val="0"/>
                        </a:spcBef>
                        <a:spcAft>
                          <a:spcPts val="0"/>
                        </a:spcAft>
                        <a:buNone/>
                      </a:pPr>
                      <a:r>
                        <a:rPr lang="en"/>
                        <a:t>$500</a:t>
                      </a:r>
                      <a:endParaRPr/>
                    </a:p>
                  </a:txBody>
                  <a:tcPr marL="91425" marR="91425" marT="91425" marB="91425" anchor="ctr"/>
                </a:tc>
                <a:tc>
                  <a:txBody>
                    <a:bodyPr/>
                    <a:lstStyle/>
                    <a:p>
                      <a:pPr marL="0" lvl="0" indent="0" algn="ctr" rtl="0">
                        <a:spcBef>
                          <a:spcPts val="0"/>
                        </a:spcBef>
                        <a:spcAft>
                          <a:spcPts val="0"/>
                        </a:spcAft>
                        <a:buNone/>
                      </a:pPr>
                      <a:r>
                        <a:rPr lang="en"/>
                        <a:t>$4,200</a:t>
                      </a:r>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8">
                                            <p:txEl>
                                              <p:pRg st="0" end="0"/>
                                            </p:txEl>
                                          </p:spTgt>
                                        </p:tgtEl>
                                        <p:attrNameLst>
                                          <p:attrName>style.visibility</p:attrName>
                                        </p:attrNameLst>
                                      </p:cBhvr>
                                      <p:to>
                                        <p:strVal val="visible"/>
                                      </p:to>
                                    </p:set>
                                    <p:animEffect transition="in" filter="fade">
                                      <p:cBhvr>
                                        <p:cTn id="7" dur="1000"/>
                                        <p:tgtEl>
                                          <p:spTgt spid="16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8">
                                            <p:txEl>
                                              <p:pRg st="1" end="1"/>
                                            </p:txEl>
                                          </p:spTgt>
                                        </p:tgtEl>
                                        <p:attrNameLst>
                                          <p:attrName>style.visibility</p:attrName>
                                        </p:attrNameLst>
                                      </p:cBhvr>
                                      <p:to>
                                        <p:strVal val="visible"/>
                                      </p:to>
                                    </p:set>
                                    <p:animEffect transition="in" filter="fade">
                                      <p:cBhvr>
                                        <p:cTn id="12" dur="1000"/>
                                        <p:tgtEl>
                                          <p:spTgt spid="16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8">
                                            <p:txEl>
                                              <p:pRg st="2" end="2"/>
                                            </p:txEl>
                                          </p:spTgt>
                                        </p:tgtEl>
                                        <p:attrNameLst>
                                          <p:attrName>style.visibility</p:attrName>
                                        </p:attrNameLst>
                                      </p:cBhvr>
                                      <p:to>
                                        <p:strVal val="visible"/>
                                      </p:to>
                                    </p:set>
                                    <p:animEffect transition="in" filter="fade">
                                      <p:cBhvr>
                                        <p:cTn id="17" dur="1000"/>
                                        <p:tgtEl>
                                          <p:spTgt spid="16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p89"/>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t>The End</a:t>
            </a:r>
            <a:endParaRPr sz="5900"/>
          </a:p>
        </p:txBody>
      </p:sp>
      <p:sp>
        <p:nvSpPr>
          <p:cNvPr id="1718" name="Google Shape;1718;p89"/>
          <p:cNvSpPr txBox="1">
            <a:spLocks noGrp="1"/>
          </p:cNvSpPr>
          <p:nvPr>
            <p:ph type="body" idx="4294967295"/>
          </p:nvPr>
        </p:nvSpPr>
        <p:spPr>
          <a:xfrm>
            <a:off x="236650" y="3375425"/>
            <a:ext cx="6117600" cy="132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2"/>
                </a:solidFill>
                <a:latin typeface="Proxima Nova"/>
                <a:ea typeface="Proxima Nova"/>
                <a:cs typeface="Proxima Nova"/>
                <a:sym typeface="Proxima Nova"/>
              </a:rPr>
              <a:t>Thank you!</a:t>
            </a:r>
            <a:endParaRPr sz="1800" b="1">
              <a:solidFill>
                <a:schemeClr val="lt2"/>
              </a:solidFill>
              <a:latin typeface="Proxima Nova"/>
              <a:ea typeface="Proxima Nova"/>
              <a:cs typeface="Proxima Nova"/>
              <a:sym typeface="Proxima Nova"/>
            </a:endParaRPr>
          </a:p>
          <a:p>
            <a:pPr marL="0" lvl="0" indent="0" algn="ctr" rtl="0">
              <a:spcBef>
                <a:spcPts val="1600"/>
              </a:spcBef>
              <a:spcAft>
                <a:spcPts val="1600"/>
              </a:spcAft>
              <a:buNone/>
            </a:pPr>
            <a:r>
              <a:rPr lang="en" sz="1800" b="1">
                <a:solidFill>
                  <a:schemeClr val="lt2"/>
                </a:solidFill>
                <a:latin typeface="Proxima Nova"/>
                <a:ea typeface="Proxima Nova"/>
                <a:cs typeface="Proxima Nova"/>
                <a:sym typeface="Proxima Nova"/>
              </a:rPr>
              <a:t>Are there any questions from the PAB?</a:t>
            </a:r>
            <a:endParaRPr sz="1800" b="1">
              <a:solidFill>
                <a:schemeClr val="lt2"/>
              </a:solidFill>
              <a:latin typeface="Proxima Nova"/>
              <a:ea typeface="Proxima Nova"/>
              <a:cs typeface="Proxima Nova"/>
              <a:sym typeface="Proxima Nova"/>
            </a:endParaRPr>
          </a:p>
        </p:txBody>
      </p:sp>
      <p:sp>
        <p:nvSpPr>
          <p:cNvPr id="1719" name="Google Shape;1719;p89"/>
          <p:cNvSpPr txBox="1">
            <a:spLocks noGrp="1"/>
          </p:cNvSpPr>
          <p:nvPr>
            <p:ph type="sldNum" idx="12"/>
          </p:nvPr>
        </p:nvSpPr>
        <p:spPr>
          <a:xfrm>
            <a:off x="8536302" y="254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p90"/>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a:t>
            </a:r>
            <a:endParaRPr/>
          </a:p>
        </p:txBody>
      </p:sp>
      <p:sp>
        <p:nvSpPr>
          <p:cNvPr id="1725" name="Google Shape;1725;p90"/>
          <p:cNvSpPr txBox="1">
            <a:spLocks noGrp="1"/>
          </p:cNvSpPr>
          <p:nvPr>
            <p:ph type="body" idx="1"/>
          </p:nvPr>
        </p:nvSpPr>
        <p:spPr>
          <a:xfrm>
            <a:off x="727650" y="1285000"/>
            <a:ext cx="7688700" cy="2261100"/>
          </a:xfrm>
          <a:prstGeom prst="rect">
            <a:avLst/>
          </a:prstGeom>
        </p:spPr>
        <p:txBody>
          <a:bodyPr spcFirstLastPara="1" wrap="square" lIns="91425" tIns="91425" rIns="91425" bIns="91425" anchor="t" anchorCtr="0">
            <a:noAutofit/>
          </a:bodyPr>
          <a:lstStyle/>
          <a:p>
            <a:pPr marL="457200" lvl="0" indent="-311150" algn="l" rtl="0">
              <a:lnSpc>
                <a:spcPct val="150000"/>
              </a:lnSpc>
              <a:spcBef>
                <a:spcPts val="0"/>
              </a:spcBef>
              <a:spcAft>
                <a:spcPts val="0"/>
              </a:spcAft>
              <a:buClr>
                <a:srgbClr val="000000"/>
              </a:buClr>
              <a:buSzPts val="1300"/>
              <a:buFont typeface="Proxima Nova"/>
              <a:buChar char="●"/>
            </a:pPr>
            <a:r>
              <a:rPr lang="en">
                <a:solidFill>
                  <a:srgbClr val="000000"/>
                </a:solidFill>
                <a:latin typeface="Proxima Nova"/>
                <a:ea typeface="Proxima Nova"/>
                <a:cs typeface="Proxima Nova"/>
                <a:sym typeface="Proxima Nova"/>
              </a:rPr>
              <a:t>Alzoubi, M. F., Al-Hallaj, S., &amp; Abu-Ayyad, M. M. (2014). Modeling of compression curves of flexible polyurethane foam with variable density, chemical formulations and strain rates. </a:t>
            </a:r>
            <a:r>
              <a:rPr lang="en" i="1">
                <a:solidFill>
                  <a:srgbClr val="000000"/>
                </a:solidFill>
                <a:latin typeface="Proxima Nova"/>
                <a:ea typeface="Proxima Nova"/>
                <a:cs typeface="Proxima Nova"/>
                <a:sym typeface="Proxima Nova"/>
              </a:rPr>
              <a:t>Journal of Solid Mechanics</a:t>
            </a:r>
            <a:r>
              <a:rPr lang="en">
                <a:solidFill>
                  <a:srgbClr val="000000"/>
                </a:solidFill>
                <a:latin typeface="Proxima Nova"/>
                <a:ea typeface="Proxima Nova"/>
                <a:cs typeface="Proxima Nova"/>
                <a:sym typeface="Proxima Nova"/>
              </a:rPr>
              <a:t>, </a:t>
            </a:r>
            <a:r>
              <a:rPr lang="en" i="1">
                <a:solidFill>
                  <a:srgbClr val="000000"/>
                </a:solidFill>
                <a:latin typeface="Proxima Nova"/>
                <a:ea typeface="Proxima Nova"/>
                <a:cs typeface="Proxima Nova"/>
                <a:sym typeface="Proxima Nova"/>
              </a:rPr>
              <a:t>6</a:t>
            </a:r>
            <a:r>
              <a:rPr lang="en">
                <a:solidFill>
                  <a:srgbClr val="000000"/>
                </a:solidFill>
                <a:latin typeface="Proxima Nova"/>
                <a:ea typeface="Proxima Nova"/>
                <a:cs typeface="Proxima Nova"/>
                <a:sym typeface="Proxima Nova"/>
              </a:rPr>
              <a:t>.</a:t>
            </a:r>
            <a:endParaRPr>
              <a:solidFill>
                <a:srgbClr val="000000"/>
              </a:solidFill>
              <a:latin typeface="Proxima Nova"/>
              <a:ea typeface="Proxima Nova"/>
              <a:cs typeface="Proxima Nova"/>
              <a:sym typeface="Proxima Nova"/>
            </a:endParaRPr>
          </a:p>
          <a:p>
            <a:pPr marL="457200" lvl="0" indent="-311150" algn="l" rtl="0">
              <a:lnSpc>
                <a:spcPct val="150000"/>
              </a:lnSpc>
              <a:spcBef>
                <a:spcPts val="1000"/>
              </a:spcBef>
              <a:spcAft>
                <a:spcPts val="0"/>
              </a:spcAft>
              <a:buClr>
                <a:srgbClr val="000000"/>
              </a:buClr>
              <a:buSzPts val="1300"/>
              <a:buFont typeface="Proxima Nova"/>
              <a:buChar char="●"/>
            </a:pPr>
            <a:r>
              <a:rPr lang="en">
                <a:solidFill>
                  <a:srgbClr val="000000"/>
                </a:solidFill>
                <a:latin typeface="Proxima Nova"/>
                <a:ea typeface="Proxima Nova"/>
                <a:cs typeface="Proxima Nova"/>
                <a:sym typeface="Proxima Nova"/>
              </a:rPr>
              <a:t>American Roller Bearing Company. (2016). </a:t>
            </a:r>
            <a:r>
              <a:rPr lang="en" i="1">
                <a:solidFill>
                  <a:srgbClr val="000000"/>
                </a:solidFill>
                <a:latin typeface="Proxima Nova"/>
                <a:ea typeface="Proxima Nova"/>
                <a:cs typeface="Proxima Nova"/>
                <a:sym typeface="Proxima Nova"/>
              </a:rPr>
              <a:t>Bearing Friction and Frequency Factors</a:t>
            </a:r>
            <a:r>
              <a:rPr lang="en">
                <a:solidFill>
                  <a:srgbClr val="000000"/>
                </a:solidFill>
                <a:latin typeface="Proxima Nova"/>
                <a:ea typeface="Proxima Nova"/>
                <a:cs typeface="Proxima Nova"/>
                <a:sym typeface="Proxima Nova"/>
              </a:rPr>
              <a:t>. American Roller Bearings. </a:t>
            </a:r>
            <a:r>
              <a:rPr lang="en">
                <a:solidFill>
                  <a:srgbClr val="000000"/>
                </a:solidFill>
                <a:uFill>
                  <a:noFill/>
                </a:u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https://www.amroll.com/friction-frequency-factors.html</a:t>
            </a:r>
            <a:endParaRPr>
              <a:solidFill>
                <a:srgbClr val="000000"/>
              </a:solidFill>
              <a:latin typeface="Proxima Nova"/>
              <a:ea typeface="Proxima Nova"/>
              <a:cs typeface="Proxima Nova"/>
              <a:sym typeface="Proxima Nova"/>
            </a:endParaRPr>
          </a:p>
          <a:p>
            <a:pPr marL="457200" lvl="0" indent="-311150" algn="l" rtl="0">
              <a:lnSpc>
                <a:spcPct val="150000"/>
              </a:lnSpc>
              <a:spcBef>
                <a:spcPts val="1000"/>
              </a:spcBef>
              <a:spcAft>
                <a:spcPts val="0"/>
              </a:spcAft>
              <a:buClr>
                <a:srgbClr val="000000"/>
              </a:buClr>
              <a:buSzPts val="1300"/>
              <a:buFont typeface="Proxima Nova"/>
              <a:buChar char="●"/>
            </a:pPr>
            <a:r>
              <a:rPr lang="en">
                <a:solidFill>
                  <a:srgbClr val="000000"/>
                </a:solidFill>
                <a:latin typeface="Proxima Nova"/>
                <a:ea typeface="Proxima Nova"/>
                <a:cs typeface="Proxima Nova"/>
                <a:sym typeface="Proxima Nova"/>
              </a:rPr>
              <a:t>ANSUR II Anthropometric Data Explorer II</a:t>
            </a:r>
            <a:endParaRPr>
              <a:solidFill>
                <a:srgbClr val="000000"/>
              </a:solidFill>
              <a:latin typeface="Proxima Nova"/>
              <a:ea typeface="Proxima Nova"/>
              <a:cs typeface="Proxima Nova"/>
              <a:sym typeface="Proxima Nova"/>
            </a:endParaRPr>
          </a:p>
          <a:p>
            <a:pPr marL="457200" lvl="0" indent="-311150" algn="l" rtl="0">
              <a:lnSpc>
                <a:spcPct val="150000"/>
              </a:lnSpc>
              <a:spcBef>
                <a:spcPts val="0"/>
              </a:spcBef>
              <a:spcAft>
                <a:spcPts val="0"/>
              </a:spcAft>
              <a:buClr>
                <a:srgbClr val="000000"/>
              </a:buClr>
              <a:buSzPts val="1300"/>
              <a:buFont typeface="Proxima Nova"/>
              <a:buChar char="●"/>
            </a:pPr>
            <a:r>
              <a:rPr lang="en">
                <a:solidFill>
                  <a:srgbClr val="000000"/>
                </a:solidFill>
                <a:latin typeface="Proxima Nova"/>
                <a:ea typeface="Proxima Nova"/>
                <a:cs typeface="Proxima Nova"/>
                <a:sym typeface="Proxima Nova"/>
              </a:rPr>
              <a:t>FoamOrder Foam Supplier  </a:t>
            </a:r>
            <a:endParaRPr>
              <a:solidFill>
                <a:srgbClr val="000000"/>
              </a:solidFill>
              <a:latin typeface="Proxima Nova"/>
              <a:ea typeface="Proxima Nova"/>
              <a:cs typeface="Proxima Nova"/>
              <a:sym typeface="Proxima Nova"/>
            </a:endParaRPr>
          </a:p>
          <a:p>
            <a:pPr marL="457200" lvl="0" indent="-311150" algn="l" rtl="0">
              <a:spcBef>
                <a:spcPts val="0"/>
              </a:spcBef>
              <a:spcAft>
                <a:spcPts val="0"/>
              </a:spcAft>
              <a:buClr>
                <a:srgbClr val="000000"/>
              </a:buClr>
              <a:buSzPts val="1300"/>
              <a:buFont typeface="Proxima Nova"/>
              <a:buChar char="●"/>
            </a:pPr>
            <a:r>
              <a:rPr lang="en">
                <a:solidFill>
                  <a:srgbClr val="231F20"/>
                </a:solidFill>
                <a:latin typeface="Proxima Nova"/>
                <a:ea typeface="Proxima Nova"/>
                <a:cs typeface="Proxima Nova"/>
                <a:sym typeface="Proxima Nova"/>
              </a:rPr>
              <a:t>Fryar CD, Gu Q, Ogden CL. Anthropometric reference data for children and adults: United States, 2007–2010. National Center for Health Statistics. Vital Health Stat 11(252). 2012.</a:t>
            </a:r>
            <a:endParaRPr>
              <a:solidFill>
                <a:srgbClr val="231F20"/>
              </a:solidFill>
              <a:latin typeface="Proxima Nova"/>
              <a:ea typeface="Proxima Nova"/>
              <a:cs typeface="Proxima Nova"/>
              <a:sym typeface="Proxima Nova"/>
            </a:endParaRPr>
          </a:p>
          <a:p>
            <a:pPr marL="457200" lvl="0" indent="0" algn="l" rtl="0">
              <a:lnSpc>
                <a:spcPct val="150000"/>
              </a:lnSpc>
              <a:spcBef>
                <a:spcPts val="1200"/>
              </a:spcBef>
              <a:spcAft>
                <a:spcPts val="0"/>
              </a:spcAft>
              <a:buNone/>
            </a:pPr>
            <a:endParaRPr>
              <a:solidFill>
                <a:srgbClr val="000000"/>
              </a:solidFill>
              <a:latin typeface="Montserrat"/>
              <a:ea typeface="Montserrat"/>
              <a:cs typeface="Montserrat"/>
              <a:sym typeface="Montserrat"/>
            </a:endParaRPr>
          </a:p>
        </p:txBody>
      </p:sp>
      <p:sp>
        <p:nvSpPr>
          <p:cNvPr id="1726" name="Google Shape;1726;p9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9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Backup Slides</a:t>
            </a:r>
            <a:endParaRPr/>
          </a:p>
        </p:txBody>
      </p:sp>
      <p:sp>
        <p:nvSpPr>
          <p:cNvPr id="1732" name="Google Shape;1732;p9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92"/>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Backup Slides Index</a:t>
            </a:r>
            <a:endParaRPr/>
          </a:p>
        </p:txBody>
      </p:sp>
      <p:sp>
        <p:nvSpPr>
          <p:cNvPr id="1738" name="Google Shape;1738;p92"/>
          <p:cNvSpPr txBox="1">
            <a:spLocks noGrp="1"/>
          </p:cNvSpPr>
          <p:nvPr>
            <p:ph type="body" idx="1"/>
          </p:nvPr>
        </p:nvSpPr>
        <p:spPr>
          <a:xfrm>
            <a:off x="727650" y="1286375"/>
            <a:ext cx="7688700" cy="34053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Font typeface="Proxima Nova"/>
              <a:buChar char="●"/>
            </a:pPr>
            <a:r>
              <a:rPr lang="en" sz="1800" u="sng">
                <a:solidFill>
                  <a:schemeClr val="hlink"/>
                </a:solidFill>
                <a:latin typeface="Proxima Nova"/>
                <a:ea typeface="Proxima Nova"/>
                <a:cs typeface="Proxima Nova"/>
                <a:sym typeface="Proxima Nova"/>
                <a:hlinkClick r:id="rId3" action="ppaction://hlinksldjump"/>
              </a:rPr>
              <a:t>GVS</a:t>
            </a:r>
            <a:endParaRPr sz="1800">
              <a:latin typeface="Proxima Nova"/>
              <a:ea typeface="Proxima Nova"/>
              <a:cs typeface="Proxima Nova"/>
              <a:sym typeface="Proxima Nova"/>
            </a:endParaRPr>
          </a:p>
          <a:p>
            <a:pPr marL="457200" lvl="0" indent="-342900" algn="l" rtl="0">
              <a:lnSpc>
                <a:spcPct val="150000"/>
              </a:lnSpc>
              <a:spcBef>
                <a:spcPts val="0"/>
              </a:spcBef>
              <a:spcAft>
                <a:spcPts val="0"/>
              </a:spcAft>
              <a:buSzPts val="1800"/>
              <a:buFont typeface="Proxima Nova"/>
              <a:buChar char="●"/>
            </a:pPr>
            <a:r>
              <a:rPr lang="en" sz="1800" u="sng">
                <a:solidFill>
                  <a:schemeClr val="hlink"/>
                </a:solidFill>
                <a:latin typeface="Proxima Nova"/>
                <a:ea typeface="Proxima Nova"/>
                <a:cs typeface="Proxima Nova"/>
                <a:sym typeface="Proxima Nova"/>
                <a:hlinkClick r:id="rId4" action="ppaction://hlinksldjump"/>
              </a:rPr>
              <a:t>CPS </a:t>
            </a:r>
            <a:endParaRPr sz="1800">
              <a:latin typeface="Proxima Nova"/>
              <a:ea typeface="Proxima Nova"/>
              <a:cs typeface="Proxima Nova"/>
              <a:sym typeface="Proxima Nova"/>
            </a:endParaRPr>
          </a:p>
          <a:p>
            <a:pPr marL="457200" lvl="0" indent="-342900" algn="l" rtl="0">
              <a:lnSpc>
                <a:spcPct val="150000"/>
              </a:lnSpc>
              <a:spcBef>
                <a:spcPts val="0"/>
              </a:spcBef>
              <a:spcAft>
                <a:spcPts val="0"/>
              </a:spcAft>
              <a:buSzPts val="1800"/>
              <a:buFont typeface="Proxima Nova"/>
              <a:buChar char="●"/>
            </a:pPr>
            <a:r>
              <a:rPr lang="en" sz="1800" u="sng">
                <a:solidFill>
                  <a:schemeClr val="hlink"/>
                </a:solidFill>
                <a:latin typeface="Proxima Nova"/>
                <a:ea typeface="Proxima Nova"/>
                <a:cs typeface="Proxima Nova"/>
                <a:sym typeface="Proxima Nova"/>
                <a:hlinkClick r:id="rId5" action="ppaction://hlinksldjump"/>
              </a:rPr>
              <a:t>TCS Structural </a:t>
            </a:r>
            <a:endParaRPr sz="1800">
              <a:latin typeface="Proxima Nova"/>
              <a:ea typeface="Proxima Nova"/>
              <a:cs typeface="Proxima Nova"/>
              <a:sym typeface="Proxima Nova"/>
            </a:endParaRPr>
          </a:p>
          <a:p>
            <a:pPr marL="457200" lvl="0" indent="-342900" algn="l" rtl="0">
              <a:lnSpc>
                <a:spcPct val="150000"/>
              </a:lnSpc>
              <a:spcBef>
                <a:spcPts val="0"/>
              </a:spcBef>
              <a:spcAft>
                <a:spcPts val="0"/>
              </a:spcAft>
              <a:buSzPts val="1800"/>
              <a:buFont typeface="Proxima Nova"/>
              <a:buChar char="●"/>
            </a:pPr>
            <a:r>
              <a:rPr lang="en" sz="1800" u="sng">
                <a:solidFill>
                  <a:schemeClr val="hlink"/>
                </a:solidFill>
                <a:latin typeface="Proxima Nova"/>
                <a:ea typeface="Proxima Nova"/>
                <a:cs typeface="Proxima Nova"/>
                <a:sym typeface="Proxima Nova"/>
                <a:hlinkClick r:id="rId6" action="ppaction://hlinksldjump"/>
              </a:rPr>
              <a:t>TCS Electronics </a:t>
            </a:r>
            <a:endParaRPr sz="1800">
              <a:solidFill>
                <a:schemeClr val="dk2"/>
              </a:solidFill>
              <a:latin typeface="Proxima Nova"/>
              <a:ea typeface="Proxima Nova"/>
              <a:cs typeface="Proxima Nova"/>
              <a:sym typeface="Proxima Nova"/>
            </a:endParaRPr>
          </a:p>
          <a:p>
            <a:pPr marL="457200" lvl="0" indent="-342900" algn="l" rtl="0">
              <a:lnSpc>
                <a:spcPct val="150000"/>
              </a:lnSpc>
              <a:spcBef>
                <a:spcPts val="0"/>
              </a:spcBef>
              <a:spcAft>
                <a:spcPts val="0"/>
              </a:spcAft>
              <a:buSzPts val="1800"/>
              <a:buFont typeface="Proxima Nova"/>
              <a:buChar char="●"/>
            </a:pPr>
            <a:r>
              <a:rPr lang="en" sz="1800" u="sng">
                <a:solidFill>
                  <a:schemeClr val="hlink"/>
                </a:solidFill>
                <a:latin typeface="Proxima Nova"/>
                <a:ea typeface="Proxima Nova"/>
                <a:cs typeface="Proxima Nova"/>
                <a:sym typeface="Proxima Nova"/>
                <a:hlinkClick r:id="rId7" action="ppaction://hlinksldjump"/>
              </a:rPr>
              <a:t>Safety</a:t>
            </a:r>
            <a:endParaRPr sz="1800">
              <a:latin typeface="Proxima Nova"/>
              <a:ea typeface="Proxima Nova"/>
              <a:cs typeface="Proxima Nova"/>
              <a:sym typeface="Proxima Nova"/>
            </a:endParaRPr>
          </a:p>
          <a:p>
            <a:pPr marL="457200" lvl="0" indent="-342900" algn="l" rtl="0">
              <a:lnSpc>
                <a:spcPct val="150000"/>
              </a:lnSpc>
              <a:spcBef>
                <a:spcPts val="0"/>
              </a:spcBef>
              <a:spcAft>
                <a:spcPts val="0"/>
              </a:spcAft>
              <a:buSzPts val="1800"/>
              <a:buFont typeface="Proxima Nova"/>
              <a:buChar char="●"/>
            </a:pPr>
            <a:r>
              <a:rPr lang="en" sz="1800" u="sng">
                <a:solidFill>
                  <a:schemeClr val="hlink"/>
                </a:solidFill>
                <a:latin typeface="Proxima Nova"/>
                <a:ea typeface="Proxima Nova"/>
                <a:cs typeface="Proxima Nova"/>
                <a:sym typeface="Proxima Nova"/>
                <a:hlinkClick r:id="rId8" action="ppaction://hlinksldjump"/>
              </a:rPr>
              <a:t>Risk</a:t>
            </a:r>
            <a:endParaRPr sz="1800">
              <a:latin typeface="Proxima Nova"/>
              <a:ea typeface="Proxima Nova"/>
              <a:cs typeface="Proxima Nova"/>
              <a:sym typeface="Proxima Nova"/>
            </a:endParaRPr>
          </a:p>
          <a:p>
            <a:pPr marL="457200" lvl="0" indent="-342900" algn="l" rtl="0">
              <a:lnSpc>
                <a:spcPct val="150000"/>
              </a:lnSpc>
              <a:spcBef>
                <a:spcPts val="0"/>
              </a:spcBef>
              <a:spcAft>
                <a:spcPts val="0"/>
              </a:spcAft>
              <a:buSzPts val="1800"/>
              <a:buFont typeface="Proxima Nova"/>
              <a:buChar char="●"/>
            </a:pPr>
            <a:r>
              <a:rPr lang="en" sz="1800" u="sng">
                <a:solidFill>
                  <a:schemeClr val="hlink"/>
                </a:solidFill>
                <a:latin typeface="Proxima Nova"/>
                <a:ea typeface="Proxima Nova"/>
                <a:cs typeface="Proxima Nova"/>
                <a:sym typeface="Proxima Nova"/>
                <a:hlinkClick r:id="rId9" action="ppaction://hlinksldjump"/>
              </a:rPr>
              <a:t>Verification and Validation</a:t>
            </a:r>
            <a:endParaRPr sz="1800">
              <a:latin typeface="Proxima Nova"/>
              <a:ea typeface="Proxima Nova"/>
              <a:cs typeface="Proxima Nova"/>
              <a:sym typeface="Proxima Nova"/>
            </a:endParaRPr>
          </a:p>
          <a:p>
            <a:pPr marL="457200" lvl="0" indent="-342900" algn="l" rtl="0">
              <a:lnSpc>
                <a:spcPct val="150000"/>
              </a:lnSpc>
              <a:spcBef>
                <a:spcPts val="0"/>
              </a:spcBef>
              <a:spcAft>
                <a:spcPts val="0"/>
              </a:spcAft>
              <a:buSzPts val="1800"/>
              <a:buFont typeface="Proxima Nova"/>
              <a:buChar char="●"/>
            </a:pPr>
            <a:r>
              <a:rPr lang="en" sz="1800" u="sng">
                <a:solidFill>
                  <a:schemeClr val="hlink"/>
                </a:solidFill>
                <a:latin typeface="Proxima Nova"/>
                <a:ea typeface="Proxima Nova"/>
                <a:cs typeface="Proxima Nova"/>
                <a:sym typeface="Proxima Nova"/>
                <a:hlinkClick r:id="" action="ppaction://noaction"/>
              </a:rPr>
              <a:t>Project Planning</a:t>
            </a:r>
            <a:endParaRPr sz="1800">
              <a:latin typeface="Proxima Nova"/>
              <a:ea typeface="Proxima Nova"/>
              <a:cs typeface="Proxima Nova"/>
              <a:sym typeface="Proxima Nova"/>
            </a:endParaRPr>
          </a:p>
        </p:txBody>
      </p:sp>
      <p:sp>
        <p:nvSpPr>
          <p:cNvPr id="1739" name="Google Shape;1739;p9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93"/>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Power Circuitry Design</a:t>
            </a:r>
            <a:endParaRPr/>
          </a:p>
        </p:txBody>
      </p:sp>
      <p:sp>
        <p:nvSpPr>
          <p:cNvPr id="1745" name="Google Shape;1745;p93"/>
          <p:cNvSpPr txBox="1"/>
          <p:nvPr/>
        </p:nvSpPr>
        <p:spPr>
          <a:xfrm>
            <a:off x="309825" y="670425"/>
            <a:ext cx="2934900" cy="35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Current Mirrors</a:t>
            </a:r>
            <a:endParaRPr b="1">
              <a:latin typeface="Proxima Nova"/>
              <a:ea typeface="Proxima Nova"/>
              <a:cs typeface="Proxima Nova"/>
              <a:sym typeface="Proxima Nova"/>
            </a:endParaRPr>
          </a:p>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NPN matched transistors in an IC package</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Two combined for Full Wilson configuration</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30V, 100mA max</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pic>
        <p:nvPicPr>
          <p:cNvPr id="1746" name="Google Shape;1746;p93"/>
          <p:cNvPicPr preferRelativeResize="0"/>
          <p:nvPr/>
        </p:nvPicPr>
        <p:blipFill>
          <a:blip r:embed="rId3">
            <a:alphaModFix/>
          </a:blip>
          <a:stretch>
            <a:fillRect/>
          </a:stretch>
        </p:blipFill>
        <p:spPr>
          <a:xfrm>
            <a:off x="5937125" y="1152850"/>
            <a:ext cx="3042300" cy="2028200"/>
          </a:xfrm>
          <a:prstGeom prst="rect">
            <a:avLst/>
          </a:prstGeom>
          <a:noFill/>
          <a:ln>
            <a:noFill/>
          </a:ln>
        </p:spPr>
      </p:pic>
      <p:grpSp>
        <p:nvGrpSpPr>
          <p:cNvPr id="1747" name="Google Shape;1747;p93"/>
          <p:cNvGrpSpPr/>
          <p:nvPr/>
        </p:nvGrpSpPr>
        <p:grpSpPr>
          <a:xfrm>
            <a:off x="29950" y="4629553"/>
            <a:ext cx="9084100" cy="447253"/>
            <a:chOff x="29950" y="4629553"/>
            <a:chExt cx="9084100" cy="447253"/>
          </a:xfrm>
        </p:grpSpPr>
        <p:sp>
          <p:nvSpPr>
            <p:cNvPr id="1748" name="Google Shape;1748;p93"/>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93"/>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93"/>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93"/>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93"/>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93"/>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754" name="Google Shape;1754;p93"/>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755" name="Google Shape;1755;p93"/>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756" name="Google Shape;1756;p93"/>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757" name="Google Shape;1757;p93"/>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pic>
        <p:nvPicPr>
          <p:cNvPr id="1758" name="Google Shape;1758;p93"/>
          <p:cNvPicPr preferRelativeResize="0"/>
          <p:nvPr/>
        </p:nvPicPr>
        <p:blipFill rotWithShape="1">
          <a:blip r:embed="rId4">
            <a:alphaModFix/>
          </a:blip>
          <a:srcRect l="9616" t="53546" r="21838" b="2617"/>
          <a:stretch/>
        </p:blipFill>
        <p:spPr>
          <a:xfrm>
            <a:off x="3389375" y="1378200"/>
            <a:ext cx="2403075" cy="1577501"/>
          </a:xfrm>
          <a:prstGeom prst="rect">
            <a:avLst/>
          </a:prstGeom>
          <a:noFill/>
          <a:ln>
            <a:noFill/>
          </a:ln>
        </p:spPr>
      </p:pic>
      <p:sp>
        <p:nvSpPr>
          <p:cNvPr id="1759" name="Google Shape;1759;p9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0"/>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Block Diagram</a:t>
            </a:r>
            <a:endParaRPr/>
          </a:p>
        </p:txBody>
      </p:sp>
      <p:sp>
        <p:nvSpPr>
          <p:cNvPr id="197" name="Google Shape;197;p2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98" name="Google Shape;198;p20"/>
          <p:cNvPicPr preferRelativeResize="0"/>
          <p:nvPr/>
        </p:nvPicPr>
        <p:blipFill rotWithShape="1">
          <a:blip r:embed="rId3">
            <a:alphaModFix/>
          </a:blip>
          <a:srcRect l="9"/>
          <a:stretch/>
        </p:blipFill>
        <p:spPr>
          <a:xfrm>
            <a:off x="-12" y="477325"/>
            <a:ext cx="8951369" cy="4188849"/>
          </a:xfrm>
          <a:prstGeom prst="rect">
            <a:avLst/>
          </a:prstGeom>
          <a:noFill/>
          <a:ln>
            <a:noFill/>
          </a:ln>
        </p:spPr>
      </p:pic>
      <p:sp>
        <p:nvSpPr>
          <p:cNvPr id="199" name="Google Shape;199;p20"/>
          <p:cNvSpPr txBox="1"/>
          <p:nvPr/>
        </p:nvSpPr>
        <p:spPr>
          <a:xfrm>
            <a:off x="80175" y="3635050"/>
            <a:ext cx="2622000" cy="9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Max pressure = 3.63 psi</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amperage  = 4 mA </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lag = 200 ms</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incongruence = 100 ms</a:t>
            </a:r>
            <a:endParaRPr>
              <a:latin typeface="Lato"/>
              <a:ea typeface="Lato"/>
              <a:cs typeface="Lato"/>
              <a:sym typeface="Lato"/>
            </a:endParaRPr>
          </a:p>
        </p:txBody>
      </p:sp>
      <p:grpSp>
        <p:nvGrpSpPr>
          <p:cNvPr id="200" name="Google Shape;200;p20"/>
          <p:cNvGrpSpPr/>
          <p:nvPr/>
        </p:nvGrpSpPr>
        <p:grpSpPr>
          <a:xfrm>
            <a:off x="29950" y="4629553"/>
            <a:ext cx="9084100" cy="447253"/>
            <a:chOff x="29950" y="4629553"/>
            <a:chExt cx="9084100" cy="447253"/>
          </a:xfrm>
        </p:grpSpPr>
        <p:sp>
          <p:nvSpPr>
            <p:cNvPr id="201" name="Google Shape;201;p20"/>
            <p:cNvSpPr/>
            <p:nvPr/>
          </p:nvSpPr>
          <p:spPr>
            <a:xfrm>
              <a:off x="29950" y="4715100"/>
              <a:ext cx="2196000" cy="352200"/>
            </a:xfrm>
            <a:prstGeom prst="homePlate">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0"/>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0"/>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0"/>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0"/>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07" name="Google Shape;207;p20"/>
            <p:cNvSpPr txBox="1"/>
            <p:nvPr/>
          </p:nvSpPr>
          <p:spPr>
            <a:xfrm>
              <a:off x="2273350" y="4703500"/>
              <a:ext cx="13002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08" name="Google Shape;208;p20"/>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09" name="Google Shape;209;p20"/>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10" name="Google Shape;210;p20"/>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sp>
        <p:nvSpPr>
          <p:cNvPr id="1764" name="Google Shape;1764;p9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Housing Unit</a:t>
            </a:r>
            <a:endParaRPr/>
          </a:p>
        </p:txBody>
      </p:sp>
      <p:sp>
        <p:nvSpPr>
          <p:cNvPr id="1765" name="Google Shape;1765;p94"/>
          <p:cNvSpPr txBox="1"/>
          <p:nvPr/>
        </p:nvSpPr>
        <p:spPr>
          <a:xfrm>
            <a:off x="309825" y="670425"/>
            <a:ext cx="2934900" cy="35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3D-Printed Housing </a:t>
            </a:r>
            <a:endParaRPr b="1">
              <a:latin typeface="Proxima Nova"/>
              <a:ea typeface="Proxima Nova"/>
              <a:cs typeface="Proxima Nova"/>
              <a:sym typeface="Proxima Nova"/>
            </a:endParaRPr>
          </a:p>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Keep electrical components safe from touching</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External plastic shell with clear acrylic on top to view LED/LCD</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3D-printed truss will support LTC2662 and power circuitry as a stack on top of microcontroller</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pic>
        <p:nvPicPr>
          <p:cNvPr id="1766" name="Google Shape;1766;p94"/>
          <p:cNvPicPr preferRelativeResize="0"/>
          <p:nvPr/>
        </p:nvPicPr>
        <p:blipFill>
          <a:blip r:embed="rId3">
            <a:alphaModFix/>
          </a:blip>
          <a:stretch>
            <a:fillRect/>
          </a:stretch>
        </p:blipFill>
        <p:spPr>
          <a:xfrm>
            <a:off x="3370800" y="756125"/>
            <a:ext cx="5614876" cy="3433001"/>
          </a:xfrm>
          <a:prstGeom prst="rect">
            <a:avLst/>
          </a:prstGeom>
          <a:noFill/>
          <a:ln>
            <a:noFill/>
          </a:ln>
        </p:spPr>
      </p:pic>
      <p:grpSp>
        <p:nvGrpSpPr>
          <p:cNvPr id="1767" name="Google Shape;1767;p94"/>
          <p:cNvGrpSpPr/>
          <p:nvPr/>
        </p:nvGrpSpPr>
        <p:grpSpPr>
          <a:xfrm>
            <a:off x="29950" y="4629553"/>
            <a:ext cx="9084100" cy="447253"/>
            <a:chOff x="29950" y="4629553"/>
            <a:chExt cx="9084100" cy="447253"/>
          </a:xfrm>
        </p:grpSpPr>
        <p:sp>
          <p:nvSpPr>
            <p:cNvPr id="1768" name="Google Shape;1768;p94"/>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94"/>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94"/>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94"/>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94"/>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94"/>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774" name="Google Shape;1774;p94"/>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775" name="Google Shape;1775;p94"/>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776" name="Google Shape;1776;p94"/>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777" name="Google Shape;1777;p94"/>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778" name="Google Shape;1778;p9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95"/>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Power Circuitry Design</a:t>
            </a:r>
            <a:endParaRPr/>
          </a:p>
          <a:p>
            <a:pPr marL="0" lvl="0" indent="0" algn="l" rtl="0">
              <a:spcBef>
                <a:spcPts val="0"/>
              </a:spcBef>
              <a:spcAft>
                <a:spcPts val="0"/>
              </a:spcAft>
              <a:buNone/>
            </a:pPr>
            <a:endParaRPr/>
          </a:p>
        </p:txBody>
      </p:sp>
      <p:sp>
        <p:nvSpPr>
          <p:cNvPr id="1784" name="Google Shape;1784;p95"/>
          <p:cNvSpPr txBox="1">
            <a:spLocks noGrp="1"/>
          </p:cNvSpPr>
          <p:nvPr>
            <p:ph type="body" idx="1"/>
          </p:nvPr>
        </p:nvSpPr>
        <p:spPr>
          <a:xfrm>
            <a:off x="727650" y="1285000"/>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85" name="Google Shape;1785;p95"/>
          <p:cNvPicPr preferRelativeResize="0"/>
          <p:nvPr/>
        </p:nvPicPr>
        <p:blipFill>
          <a:blip r:embed="rId3">
            <a:alphaModFix/>
          </a:blip>
          <a:stretch>
            <a:fillRect/>
          </a:stretch>
        </p:blipFill>
        <p:spPr>
          <a:xfrm>
            <a:off x="0" y="1020674"/>
            <a:ext cx="9143999" cy="3102152"/>
          </a:xfrm>
          <a:prstGeom prst="rect">
            <a:avLst/>
          </a:prstGeom>
          <a:noFill/>
          <a:ln>
            <a:noFill/>
          </a:ln>
        </p:spPr>
      </p:pic>
      <p:grpSp>
        <p:nvGrpSpPr>
          <p:cNvPr id="1786" name="Google Shape;1786;p95"/>
          <p:cNvGrpSpPr/>
          <p:nvPr/>
        </p:nvGrpSpPr>
        <p:grpSpPr>
          <a:xfrm>
            <a:off x="29950" y="4629553"/>
            <a:ext cx="9084100" cy="447253"/>
            <a:chOff x="29950" y="4629553"/>
            <a:chExt cx="9084100" cy="447253"/>
          </a:xfrm>
        </p:grpSpPr>
        <p:sp>
          <p:nvSpPr>
            <p:cNvPr id="1787" name="Google Shape;1787;p95"/>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95"/>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95"/>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95"/>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95"/>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95"/>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793" name="Google Shape;1793;p95"/>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794" name="Google Shape;1794;p95"/>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795" name="Google Shape;1795;p95"/>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796" name="Google Shape;1796;p95"/>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797" name="Google Shape;1797;p95"/>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96"/>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Power Circuitry Design</a:t>
            </a:r>
            <a:endParaRPr/>
          </a:p>
          <a:p>
            <a:pPr marL="0" lvl="0" indent="0" algn="l" rtl="0">
              <a:spcBef>
                <a:spcPts val="0"/>
              </a:spcBef>
              <a:spcAft>
                <a:spcPts val="0"/>
              </a:spcAft>
              <a:buNone/>
            </a:pPr>
            <a:endParaRPr/>
          </a:p>
        </p:txBody>
      </p:sp>
      <p:sp>
        <p:nvSpPr>
          <p:cNvPr id="1803" name="Google Shape;1803;p9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pic>
        <p:nvPicPr>
          <p:cNvPr id="1804" name="Google Shape;1804;p96"/>
          <p:cNvPicPr preferRelativeResize="0"/>
          <p:nvPr/>
        </p:nvPicPr>
        <p:blipFill>
          <a:blip r:embed="rId3">
            <a:alphaModFix/>
          </a:blip>
          <a:stretch>
            <a:fillRect/>
          </a:stretch>
        </p:blipFill>
        <p:spPr>
          <a:xfrm>
            <a:off x="762075" y="511500"/>
            <a:ext cx="7805632" cy="4632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97"/>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Power Circuitry Design</a:t>
            </a:r>
            <a:endParaRPr/>
          </a:p>
        </p:txBody>
      </p:sp>
      <p:sp>
        <p:nvSpPr>
          <p:cNvPr id="1810" name="Google Shape;1810;p97"/>
          <p:cNvSpPr txBox="1"/>
          <p:nvPr/>
        </p:nvSpPr>
        <p:spPr>
          <a:xfrm>
            <a:off x="309825" y="524150"/>
            <a:ext cx="2934900" cy="31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LTC2662</a:t>
            </a:r>
            <a:endParaRPr b="1">
              <a:latin typeface="Proxima Nova"/>
              <a:ea typeface="Proxima Nova"/>
              <a:cs typeface="Proxima Nova"/>
              <a:sym typeface="Proxima Nova"/>
            </a:endParaRPr>
          </a:p>
          <a:p>
            <a:pPr marL="0" lvl="0" indent="0" algn="l" rtl="0">
              <a:spcBef>
                <a:spcPts val="0"/>
              </a:spcBef>
              <a:spcAft>
                <a:spcPts val="0"/>
              </a:spcAft>
              <a:buNone/>
            </a:pPr>
            <a:endParaRPr b="1">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New code is written to holding registers, then all 5 channels update simultaneously</a:t>
            </a:r>
            <a:endParaRPr>
              <a:latin typeface="Proxima Nova"/>
              <a:ea typeface="Proxima Nova"/>
              <a:cs typeface="Proxima Nova"/>
              <a:sym typeface="Proxima Nova"/>
            </a:endParaRPr>
          </a:p>
          <a:p>
            <a:pPr marL="457200" lvl="0" indent="0" algn="l" rtl="0">
              <a:spcBef>
                <a:spcPts val="0"/>
              </a:spcBef>
              <a:spcAft>
                <a:spcPts val="0"/>
              </a:spcAft>
              <a:buNone/>
            </a:pP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12𝜇s update time for dual-electrode (CHAIR) mode, 24𝜇s to update all 5 electrodes. </a:t>
            </a:r>
            <a:endParaRPr>
              <a:latin typeface="Proxima Nova"/>
              <a:ea typeface="Proxima Nova"/>
              <a:cs typeface="Proxima Nova"/>
              <a:sym typeface="Proxima Nova"/>
            </a:endParaRPr>
          </a:p>
        </p:txBody>
      </p:sp>
      <p:pic>
        <p:nvPicPr>
          <p:cNvPr id="1811" name="Google Shape;1811;p97"/>
          <p:cNvPicPr preferRelativeResize="0"/>
          <p:nvPr/>
        </p:nvPicPr>
        <p:blipFill>
          <a:blip r:embed="rId3">
            <a:alphaModFix/>
          </a:blip>
          <a:stretch>
            <a:fillRect/>
          </a:stretch>
        </p:blipFill>
        <p:spPr>
          <a:xfrm>
            <a:off x="5929100" y="591425"/>
            <a:ext cx="3078150" cy="1628875"/>
          </a:xfrm>
          <a:prstGeom prst="rect">
            <a:avLst/>
          </a:prstGeom>
          <a:noFill/>
          <a:ln>
            <a:noFill/>
          </a:ln>
        </p:spPr>
      </p:pic>
      <p:pic>
        <p:nvPicPr>
          <p:cNvPr id="1812" name="Google Shape;1812;p97"/>
          <p:cNvPicPr preferRelativeResize="0"/>
          <p:nvPr/>
        </p:nvPicPr>
        <p:blipFill>
          <a:blip r:embed="rId4">
            <a:alphaModFix/>
          </a:blip>
          <a:stretch>
            <a:fillRect/>
          </a:stretch>
        </p:blipFill>
        <p:spPr>
          <a:xfrm>
            <a:off x="4128800" y="673601"/>
            <a:ext cx="1800300" cy="1464503"/>
          </a:xfrm>
          <a:prstGeom prst="rect">
            <a:avLst/>
          </a:prstGeom>
          <a:noFill/>
          <a:ln>
            <a:noFill/>
          </a:ln>
        </p:spPr>
      </p:pic>
      <p:pic>
        <p:nvPicPr>
          <p:cNvPr id="1813" name="Google Shape;1813;p97"/>
          <p:cNvPicPr preferRelativeResize="0"/>
          <p:nvPr/>
        </p:nvPicPr>
        <p:blipFill>
          <a:blip r:embed="rId5">
            <a:alphaModFix/>
          </a:blip>
          <a:stretch>
            <a:fillRect/>
          </a:stretch>
        </p:blipFill>
        <p:spPr>
          <a:xfrm>
            <a:off x="5009275" y="2138125"/>
            <a:ext cx="3445492" cy="2303475"/>
          </a:xfrm>
          <a:prstGeom prst="rect">
            <a:avLst/>
          </a:prstGeom>
          <a:noFill/>
          <a:ln>
            <a:noFill/>
          </a:ln>
        </p:spPr>
      </p:pic>
      <p:grpSp>
        <p:nvGrpSpPr>
          <p:cNvPr id="1814" name="Google Shape;1814;p97"/>
          <p:cNvGrpSpPr/>
          <p:nvPr/>
        </p:nvGrpSpPr>
        <p:grpSpPr>
          <a:xfrm>
            <a:off x="29950" y="4629553"/>
            <a:ext cx="9084100" cy="447253"/>
            <a:chOff x="29950" y="4629553"/>
            <a:chExt cx="9084100" cy="447253"/>
          </a:xfrm>
        </p:grpSpPr>
        <p:sp>
          <p:nvSpPr>
            <p:cNvPr id="1815" name="Google Shape;1815;p97"/>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97"/>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97"/>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97"/>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97"/>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97"/>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1821" name="Google Shape;1821;p97"/>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1822" name="Google Shape;1822;p97"/>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1823" name="Google Shape;1823;p97"/>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1824" name="Google Shape;1824;p97"/>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1825" name="Google Shape;1825;p97"/>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63"/>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Model Verification</a:t>
            </a:r>
            <a:endParaRPr/>
          </a:p>
        </p:txBody>
      </p:sp>
      <p:sp>
        <p:nvSpPr>
          <p:cNvPr id="1217" name="Google Shape;1217;p6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pic>
        <p:nvPicPr>
          <p:cNvPr id="1218" name="Google Shape;1218;p63"/>
          <p:cNvPicPr preferRelativeResize="0"/>
          <p:nvPr/>
        </p:nvPicPr>
        <p:blipFill>
          <a:blip r:embed="rId3">
            <a:alphaModFix/>
          </a:blip>
          <a:stretch>
            <a:fillRect/>
          </a:stretch>
        </p:blipFill>
        <p:spPr>
          <a:xfrm>
            <a:off x="0" y="523330"/>
            <a:ext cx="9143999" cy="4617911"/>
          </a:xfrm>
          <a:prstGeom prst="rect">
            <a:avLst/>
          </a:prstGeom>
          <a:noFill/>
          <a:ln>
            <a:noFill/>
          </a:ln>
        </p:spPr>
      </p:pic>
      <p:pic>
        <p:nvPicPr>
          <p:cNvPr id="1219" name="Google Shape;1219;p63"/>
          <p:cNvPicPr preferRelativeResize="0"/>
          <p:nvPr/>
        </p:nvPicPr>
        <p:blipFill>
          <a:blip r:embed="rId4">
            <a:alphaModFix/>
          </a:blip>
          <a:stretch>
            <a:fillRect/>
          </a:stretch>
        </p:blipFill>
        <p:spPr>
          <a:xfrm>
            <a:off x="6207675" y="1123863"/>
            <a:ext cx="2936325" cy="31979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64"/>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GVS Model Verification</a:t>
            </a:r>
            <a:endParaRPr/>
          </a:p>
        </p:txBody>
      </p:sp>
      <p:sp>
        <p:nvSpPr>
          <p:cNvPr id="1225" name="Google Shape;1225;p6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pic>
        <p:nvPicPr>
          <p:cNvPr id="1226" name="Google Shape;1226;p64" title="currentmirror.mp4">
            <a:hlinkClick r:id="rId3"/>
          </p:cNvPr>
          <p:cNvPicPr preferRelativeResize="0"/>
          <p:nvPr/>
        </p:nvPicPr>
        <p:blipFill>
          <a:blip r:embed="rId4">
            <a:alphaModFix/>
          </a:blip>
          <a:stretch>
            <a:fillRect/>
          </a:stretch>
        </p:blipFill>
        <p:spPr>
          <a:xfrm>
            <a:off x="5" y="511500"/>
            <a:ext cx="6175982" cy="4632000"/>
          </a:xfrm>
          <a:prstGeom prst="rect">
            <a:avLst/>
          </a:prstGeom>
          <a:noFill/>
          <a:ln>
            <a:noFill/>
          </a:ln>
        </p:spPr>
      </p:pic>
      <p:pic>
        <p:nvPicPr>
          <p:cNvPr id="1227" name="Google Shape;1227;p64"/>
          <p:cNvPicPr preferRelativeResize="0"/>
          <p:nvPr/>
        </p:nvPicPr>
        <p:blipFill>
          <a:blip r:embed="rId5">
            <a:alphaModFix/>
          </a:blip>
          <a:stretch>
            <a:fillRect/>
          </a:stretch>
        </p:blipFill>
        <p:spPr>
          <a:xfrm>
            <a:off x="6207675" y="1123863"/>
            <a:ext cx="2936325" cy="3197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6"/>
                                        </p:tgtEl>
                                        <p:attrNameLst>
                                          <p:attrName>style.visibility</p:attrName>
                                        </p:attrNameLst>
                                      </p:cBhvr>
                                      <p:to>
                                        <p:strVal val="visible"/>
                                      </p:to>
                                    </p:set>
                                    <p:animEffect transition="in" filter="fade">
                                      <p:cBhvr>
                                        <p:cTn id="7" dur="1000"/>
                                        <p:tgtEl>
                                          <p:spTgt spid="1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98"/>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GVS &amp; TCS MCUs</a:t>
            </a:r>
            <a:endParaRPr dirty="0"/>
          </a:p>
        </p:txBody>
      </p:sp>
      <p:sp>
        <p:nvSpPr>
          <p:cNvPr id="1832" name="Google Shape;1832;p98"/>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pic>
        <p:nvPicPr>
          <p:cNvPr id="5" name="Picture 4" descr="A circuit board&#10;&#10;Description automatically generated">
            <a:extLst>
              <a:ext uri="{FF2B5EF4-FFF2-40B4-BE49-F238E27FC236}">
                <a16:creationId xmlns:a16="http://schemas.microsoft.com/office/drawing/2014/main" id="{B88675A0-CBBA-4D23-82FE-B0CA7FB64B7D}"/>
              </a:ext>
            </a:extLst>
          </p:cNvPr>
          <p:cNvPicPr>
            <a:picLocks noChangeAspect="1"/>
          </p:cNvPicPr>
          <p:nvPr/>
        </p:nvPicPr>
        <p:blipFill>
          <a:blip r:embed="rId3"/>
          <a:stretch>
            <a:fillRect/>
          </a:stretch>
        </p:blipFill>
        <p:spPr>
          <a:xfrm>
            <a:off x="5500687" y="1395785"/>
            <a:ext cx="3133751" cy="2351929"/>
          </a:xfrm>
          <a:prstGeom prst="rect">
            <a:avLst/>
          </a:prstGeom>
        </p:spPr>
      </p:pic>
      <p:pic>
        <p:nvPicPr>
          <p:cNvPr id="6" name="Picture 5">
            <a:extLst>
              <a:ext uri="{FF2B5EF4-FFF2-40B4-BE49-F238E27FC236}">
                <a16:creationId xmlns:a16="http://schemas.microsoft.com/office/drawing/2014/main" id="{978538DC-697B-411D-A94E-FAF0FF73B797}"/>
              </a:ext>
            </a:extLst>
          </p:cNvPr>
          <p:cNvPicPr>
            <a:picLocks noChangeAspect="1"/>
          </p:cNvPicPr>
          <p:nvPr/>
        </p:nvPicPr>
        <p:blipFill>
          <a:blip r:embed="rId4"/>
          <a:stretch>
            <a:fillRect/>
          </a:stretch>
        </p:blipFill>
        <p:spPr>
          <a:xfrm>
            <a:off x="-303737" y="649997"/>
            <a:ext cx="6236749" cy="4157832"/>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7" name="Google Shape;1837;p99"/>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Detailed CPS Logic: GUI Functionality</a:t>
            </a:r>
            <a:endParaRPr/>
          </a:p>
        </p:txBody>
      </p:sp>
      <p:sp>
        <p:nvSpPr>
          <p:cNvPr id="1838" name="Google Shape;1838;p99"/>
          <p:cNvSpPr txBox="1">
            <a:spLocks noGrp="1"/>
          </p:cNvSpPr>
          <p:nvPr>
            <p:ph type="body" idx="1"/>
          </p:nvPr>
        </p:nvSpPr>
        <p:spPr>
          <a:xfrm>
            <a:off x="194250" y="599200"/>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000000"/>
                </a:solidFill>
                <a:latin typeface="Proxima Nova"/>
                <a:ea typeface="Proxima Nova"/>
                <a:cs typeface="Proxima Nova"/>
                <a:sym typeface="Proxima Nova"/>
              </a:rPr>
              <a:t>GUI Functional Requirements</a:t>
            </a:r>
            <a:endParaRPr sz="1400">
              <a:solidFill>
                <a:srgbClr val="000000"/>
              </a:solidFill>
              <a:latin typeface="Proxima Nova"/>
              <a:ea typeface="Proxima Nova"/>
              <a:cs typeface="Proxima Nova"/>
              <a:sym typeface="Proxima Nova"/>
            </a:endParaRPr>
          </a:p>
          <a:p>
            <a:pPr marL="457200" lvl="0" indent="-317500" algn="l" rtl="0">
              <a:spcBef>
                <a:spcPts val="160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Read in a .csv with a cueing profile consisting of times and angles</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Provide this file to the main CPS</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Output a stream of visual data to the test controller as the test is run </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Allow the test controller to load and view data from a set of .csv files with CPS commands and GVS and TCS  outputs upon test completion</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Include a terminate button that immediately ends the test upon activation</a:t>
            </a:r>
            <a:endParaRPr sz="1400">
              <a:solidFill>
                <a:srgbClr val="000000"/>
              </a:solidFill>
              <a:latin typeface="Proxima Nova"/>
              <a:ea typeface="Proxima Nova"/>
              <a:cs typeface="Proxima Nova"/>
              <a:sym typeface="Proxima Nova"/>
            </a:endParaRPr>
          </a:p>
          <a:p>
            <a:pPr marL="457200" lvl="0" indent="-317500" algn="l" rtl="0">
              <a:spcBef>
                <a:spcPts val="0"/>
              </a:spcBef>
              <a:spcAft>
                <a:spcPts val="0"/>
              </a:spcAft>
              <a:buClr>
                <a:srgbClr val="000000"/>
              </a:buClr>
              <a:buSzPts val="1400"/>
              <a:buFont typeface="Proxima Nova"/>
              <a:buChar char="●"/>
            </a:pPr>
            <a:r>
              <a:rPr lang="en" sz="1400">
                <a:solidFill>
                  <a:srgbClr val="000000"/>
                </a:solidFill>
                <a:latin typeface="Proxima Nova"/>
                <a:ea typeface="Proxima Nova"/>
                <a:cs typeface="Proxima Nova"/>
                <a:sym typeface="Proxima Nova"/>
              </a:rPr>
              <a:t>Advanced tab for more complex data inputs or analysis</a:t>
            </a:r>
            <a:endParaRPr sz="1400">
              <a:solidFill>
                <a:srgbClr val="000000"/>
              </a:solidFill>
              <a:latin typeface="Proxima Nova"/>
              <a:ea typeface="Proxima Nova"/>
              <a:cs typeface="Proxima Nova"/>
              <a:sym typeface="Proxima Nova"/>
            </a:endParaRPr>
          </a:p>
        </p:txBody>
      </p:sp>
      <p:pic>
        <p:nvPicPr>
          <p:cNvPr id="1839" name="Google Shape;1839;p99"/>
          <p:cNvPicPr preferRelativeResize="0"/>
          <p:nvPr/>
        </p:nvPicPr>
        <p:blipFill>
          <a:blip r:embed="rId3">
            <a:alphaModFix/>
          </a:blip>
          <a:stretch>
            <a:fillRect/>
          </a:stretch>
        </p:blipFill>
        <p:spPr>
          <a:xfrm>
            <a:off x="5225625" y="2623252"/>
            <a:ext cx="3861250" cy="2442225"/>
          </a:xfrm>
          <a:prstGeom prst="rect">
            <a:avLst/>
          </a:prstGeom>
          <a:noFill/>
          <a:ln>
            <a:noFill/>
          </a:ln>
          <a:effectLst>
            <a:outerShdw blurRad="57150" dist="19050" dir="5400000" algn="bl" rotWithShape="0">
              <a:srgbClr val="000000">
                <a:alpha val="50000"/>
              </a:srgbClr>
            </a:outerShdw>
          </a:effectLst>
        </p:spPr>
      </p:pic>
      <p:sp>
        <p:nvSpPr>
          <p:cNvPr id="1840" name="Google Shape;1840;p99"/>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100"/>
          <p:cNvSpPr txBox="1">
            <a:spLocks noGrp="1"/>
          </p:cNvSpPr>
          <p:nvPr>
            <p:ph type="title"/>
          </p:nvPr>
        </p:nvSpPr>
        <p:spPr>
          <a:xfrm>
            <a:off x="553024" y="-23700"/>
            <a:ext cx="8148063"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Detailed CPS Logic: Communicating with the GVS</a:t>
            </a:r>
            <a:endParaRPr dirty="0"/>
          </a:p>
        </p:txBody>
      </p:sp>
      <p:sp>
        <p:nvSpPr>
          <p:cNvPr id="1847" name="Google Shape;1847;p10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pic>
        <p:nvPicPr>
          <p:cNvPr id="7" name="Picture 6" descr="Diagram&#10;&#10;Description automatically generated">
            <a:extLst>
              <a:ext uri="{FF2B5EF4-FFF2-40B4-BE49-F238E27FC236}">
                <a16:creationId xmlns:a16="http://schemas.microsoft.com/office/drawing/2014/main" id="{BCD6AE09-55D1-4206-BDDD-84AA4D43A462}"/>
              </a:ext>
            </a:extLst>
          </p:cNvPr>
          <p:cNvPicPr>
            <a:picLocks noChangeAspect="1"/>
          </p:cNvPicPr>
          <p:nvPr/>
        </p:nvPicPr>
        <p:blipFill>
          <a:blip r:embed="rId3"/>
          <a:stretch>
            <a:fillRect/>
          </a:stretch>
        </p:blipFill>
        <p:spPr>
          <a:xfrm>
            <a:off x="971550" y="511500"/>
            <a:ext cx="3347039" cy="4589752"/>
          </a:xfrm>
          <a:prstGeom prst="rect">
            <a:avLst/>
          </a:prstGeom>
        </p:spPr>
      </p:pic>
      <p:pic>
        <p:nvPicPr>
          <p:cNvPr id="9" name="Picture 8" descr="Diagram&#10;&#10;Description automatically generated">
            <a:extLst>
              <a:ext uri="{FF2B5EF4-FFF2-40B4-BE49-F238E27FC236}">
                <a16:creationId xmlns:a16="http://schemas.microsoft.com/office/drawing/2014/main" id="{2DBFDE2A-FAC0-4A28-B921-2384FF584865}"/>
              </a:ext>
            </a:extLst>
          </p:cNvPr>
          <p:cNvPicPr>
            <a:picLocks noChangeAspect="1"/>
          </p:cNvPicPr>
          <p:nvPr/>
        </p:nvPicPr>
        <p:blipFill>
          <a:blip r:embed="rId4"/>
          <a:stretch>
            <a:fillRect/>
          </a:stretch>
        </p:blipFill>
        <p:spPr>
          <a:xfrm>
            <a:off x="4737115" y="511500"/>
            <a:ext cx="3124602" cy="458975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101"/>
          <p:cNvSpPr txBox="1">
            <a:spLocks noGrp="1"/>
          </p:cNvSpPr>
          <p:nvPr>
            <p:ph type="title"/>
          </p:nvPr>
        </p:nvSpPr>
        <p:spPr>
          <a:xfrm>
            <a:off x="553024" y="-23700"/>
            <a:ext cx="8126631"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Detailed CPS Logic: Communicating with the TCS</a:t>
            </a:r>
            <a:endParaRPr dirty="0"/>
          </a:p>
        </p:txBody>
      </p:sp>
      <p:sp>
        <p:nvSpPr>
          <p:cNvPr id="1854" name="Google Shape;1854;p101"/>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pic>
        <p:nvPicPr>
          <p:cNvPr id="5" name="Picture 4" descr="Diagram&#10;&#10;Description automatically generated">
            <a:extLst>
              <a:ext uri="{FF2B5EF4-FFF2-40B4-BE49-F238E27FC236}">
                <a16:creationId xmlns:a16="http://schemas.microsoft.com/office/drawing/2014/main" id="{266BD12E-D612-470B-9E58-7B5518DBD2B2}"/>
              </a:ext>
            </a:extLst>
          </p:cNvPr>
          <p:cNvPicPr>
            <a:picLocks noChangeAspect="1"/>
          </p:cNvPicPr>
          <p:nvPr/>
        </p:nvPicPr>
        <p:blipFill>
          <a:blip r:embed="rId3"/>
          <a:stretch>
            <a:fillRect/>
          </a:stretch>
        </p:blipFill>
        <p:spPr>
          <a:xfrm>
            <a:off x="147677" y="511500"/>
            <a:ext cx="4338598" cy="4538480"/>
          </a:xfrm>
          <a:prstGeom prst="rect">
            <a:avLst/>
          </a:prstGeom>
        </p:spPr>
      </p:pic>
      <p:pic>
        <p:nvPicPr>
          <p:cNvPr id="7" name="Picture 6" descr="Diagram&#10;&#10;Description automatically generated">
            <a:extLst>
              <a:ext uri="{FF2B5EF4-FFF2-40B4-BE49-F238E27FC236}">
                <a16:creationId xmlns:a16="http://schemas.microsoft.com/office/drawing/2014/main" id="{BF6D437F-5E65-4A1D-B8B6-B3E8ED3715CC}"/>
              </a:ext>
            </a:extLst>
          </p:cNvPr>
          <p:cNvPicPr>
            <a:picLocks noChangeAspect="1"/>
          </p:cNvPicPr>
          <p:nvPr/>
        </p:nvPicPr>
        <p:blipFill>
          <a:blip r:embed="rId4"/>
          <a:stretch>
            <a:fillRect/>
          </a:stretch>
        </p:blipFill>
        <p:spPr>
          <a:xfrm>
            <a:off x="4497934" y="740100"/>
            <a:ext cx="4646066" cy="39390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1"/>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Block Diagram</a:t>
            </a:r>
            <a:endParaRPr/>
          </a:p>
        </p:txBody>
      </p:sp>
      <p:sp>
        <p:nvSpPr>
          <p:cNvPr id="216" name="Google Shape;216;p21"/>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217" name="Google Shape;217;p21"/>
          <p:cNvPicPr preferRelativeResize="0"/>
          <p:nvPr/>
        </p:nvPicPr>
        <p:blipFill rotWithShape="1">
          <a:blip r:embed="rId3">
            <a:alphaModFix/>
          </a:blip>
          <a:srcRect l="9"/>
          <a:stretch/>
        </p:blipFill>
        <p:spPr>
          <a:xfrm>
            <a:off x="-12" y="477325"/>
            <a:ext cx="8951369" cy="4188849"/>
          </a:xfrm>
          <a:prstGeom prst="rect">
            <a:avLst/>
          </a:prstGeom>
          <a:noFill/>
          <a:ln>
            <a:noFill/>
          </a:ln>
        </p:spPr>
      </p:pic>
      <p:sp>
        <p:nvSpPr>
          <p:cNvPr id="218" name="Google Shape;218;p21"/>
          <p:cNvSpPr txBox="1"/>
          <p:nvPr/>
        </p:nvSpPr>
        <p:spPr>
          <a:xfrm>
            <a:off x="80175" y="3635050"/>
            <a:ext cx="2622000" cy="9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Max pressure = 3.63 psi</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amperage  = 4 mA </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lag = 200 ms</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Max incongruence = 100 ms</a:t>
            </a:r>
            <a:endParaRPr>
              <a:latin typeface="Lato"/>
              <a:ea typeface="Lato"/>
              <a:cs typeface="Lato"/>
              <a:sym typeface="Lato"/>
            </a:endParaRPr>
          </a:p>
        </p:txBody>
      </p:sp>
      <p:grpSp>
        <p:nvGrpSpPr>
          <p:cNvPr id="219" name="Google Shape;219;p21"/>
          <p:cNvGrpSpPr/>
          <p:nvPr/>
        </p:nvGrpSpPr>
        <p:grpSpPr>
          <a:xfrm>
            <a:off x="29950" y="4629553"/>
            <a:ext cx="9084100" cy="447253"/>
            <a:chOff x="29950" y="4629553"/>
            <a:chExt cx="9084100" cy="447253"/>
          </a:xfrm>
        </p:grpSpPr>
        <p:sp>
          <p:nvSpPr>
            <p:cNvPr id="220" name="Google Shape;220;p21"/>
            <p:cNvSpPr/>
            <p:nvPr/>
          </p:nvSpPr>
          <p:spPr>
            <a:xfrm>
              <a:off x="29950" y="4715100"/>
              <a:ext cx="2196000" cy="352200"/>
            </a:xfrm>
            <a:prstGeom prst="homePlate">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1"/>
            <p:cNvSpPr/>
            <p:nvPr/>
          </p:nvSpPr>
          <p:spPr>
            <a:xfrm>
              <a:off x="1896250" y="4715100"/>
              <a:ext cx="1997700" cy="352200"/>
            </a:xfrm>
            <a:prstGeom prst="chevron">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1"/>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1"/>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1"/>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1"/>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26" name="Google Shape;226;p21"/>
            <p:cNvSpPr txBox="1"/>
            <p:nvPr/>
          </p:nvSpPr>
          <p:spPr>
            <a:xfrm>
              <a:off x="2273350" y="4703500"/>
              <a:ext cx="13002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27" name="Google Shape;227;p21"/>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28" name="Google Shape;228;p21"/>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29" name="Google Shape;229;p21"/>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102"/>
          <p:cNvSpPr txBox="1"/>
          <p:nvPr/>
        </p:nvSpPr>
        <p:spPr>
          <a:xfrm>
            <a:off x="252375" y="-762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latin typeface="Raleway"/>
                <a:ea typeface="Raleway"/>
                <a:cs typeface="Raleway"/>
                <a:sym typeface="Raleway"/>
              </a:rPr>
              <a:t>Required Force Derivation</a:t>
            </a:r>
            <a:endParaRPr sz="2600" b="1">
              <a:latin typeface="Raleway"/>
              <a:ea typeface="Raleway"/>
              <a:cs typeface="Raleway"/>
              <a:sym typeface="Raleway"/>
            </a:endParaRPr>
          </a:p>
        </p:txBody>
      </p:sp>
      <p:sp>
        <p:nvSpPr>
          <p:cNvPr id="1860" name="Google Shape;1860;p102"/>
          <p:cNvSpPr txBox="1"/>
          <p:nvPr/>
        </p:nvSpPr>
        <p:spPr>
          <a:xfrm>
            <a:off x="415500" y="3620500"/>
            <a:ext cx="6627900" cy="77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*representative</a:t>
            </a:r>
            <a:endParaRPr sz="1400" b="0" i="0" u="none" strike="noStrike" cap="none">
              <a:solidFill>
                <a:srgbClr val="000000"/>
              </a:solidFill>
              <a:latin typeface="Proxima Nova"/>
              <a:ea typeface="Proxima Nova"/>
              <a:cs typeface="Proxima Nova"/>
              <a:sym typeface="Proxima Nova"/>
            </a:endParaRPr>
          </a:p>
        </p:txBody>
      </p:sp>
      <p:sp>
        <p:nvSpPr>
          <p:cNvPr id="1861" name="Google Shape;1861;p102"/>
          <p:cNvSpPr txBox="1"/>
          <p:nvPr/>
        </p:nvSpPr>
        <p:spPr>
          <a:xfrm>
            <a:off x="5580625" y="1011875"/>
            <a:ext cx="3164400" cy="185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434343"/>
                </a:solidFill>
                <a:latin typeface="Proxima Nova"/>
                <a:ea typeface="Proxima Nova"/>
                <a:cs typeface="Proxima Nova"/>
                <a:sym typeface="Proxima Nova"/>
              </a:rPr>
              <a:t>Max test subject weight: </a:t>
            </a:r>
            <a:r>
              <a:rPr lang="en" sz="1500" b="1" i="0" u="none" strike="noStrike" cap="none">
                <a:solidFill>
                  <a:srgbClr val="434343"/>
                </a:solidFill>
                <a:latin typeface="Proxima Nova"/>
                <a:ea typeface="Proxima Nova"/>
                <a:cs typeface="Proxima Nova"/>
                <a:sym typeface="Proxima Nova"/>
              </a:rPr>
              <a:t>215 lb</a:t>
            </a:r>
            <a:endParaRPr sz="1500" b="1" i="0" u="none" strike="noStrike" cap="none">
              <a:solidFill>
                <a:srgbClr val="434343"/>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434343"/>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434343"/>
                </a:solidFill>
                <a:latin typeface="Proxima Nova"/>
                <a:ea typeface="Proxima Nova"/>
                <a:cs typeface="Proxima Nova"/>
                <a:sym typeface="Proxima Nova"/>
              </a:rPr>
              <a:t>Max side force applied:</a:t>
            </a:r>
            <a:endParaRPr sz="1500" b="0" i="0" u="none" strike="noStrike" cap="none">
              <a:solidFill>
                <a:srgbClr val="434343"/>
              </a:solidFill>
              <a:latin typeface="Proxima Nova"/>
              <a:ea typeface="Proxima Nova"/>
              <a:cs typeface="Proxima Nova"/>
              <a:sym typeface="Proxima Nova"/>
            </a:endParaRPr>
          </a:p>
          <a:p>
            <a:pPr marL="91440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434343"/>
                </a:solidFill>
                <a:latin typeface="Proxima Nova"/>
                <a:ea typeface="Proxima Nova"/>
                <a:cs typeface="Proxima Nova"/>
                <a:sym typeface="Proxima Nova"/>
              </a:rPr>
              <a:t>   = </a:t>
            </a:r>
            <a:r>
              <a:rPr lang="en" sz="1500" b="1" i="0" u="none" strike="noStrike" cap="none">
                <a:solidFill>
                  <a:srgbClr val="434343"/>
                </a:solidFill>
                <a:latin typeface="Proxima Nova"/>
                <a:ea typeface="Proxima Nova"/>
                <a:cs typeface="Proxima Nova"/>
                <a:sym typeface="Proxima Nova"/>
              </a:rPr>
              <a:t>55 lb</a:t>
            </a:r>
            <a:endParaRPr sz="1500" b="1" i="0" u="none" strike="noStrike" cap="none">
              <a:solidFill>
                <a:srgbClr val="434343"/>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434343"/>
              </a:solidFill>
              <a:latin typeface="Proxima Nova"/>
              <a:ea typeface="Proxima Nova"/>
              <a:cs typeface="Proxima Nova"/>
              <a:sym typeface="Proxima Nova"/>
            </a:endParaRPr>
          </a:p>
          <a:p>
            <a:pPr marL="914400" marR="0" lvl="0" indent="457200" algn="l" rtl="0">
              <a:lnSpc>
                <a:spcPct val="100000"/>
              </a:lnSpc>
              <a:spcBef>
                <a:spcPts val="0"/>
              </a:spcBef>
              <a:spcAft>
                <a:spcPts val="0"/>
              </a:spcAft>
              <a:buClr>
                <a:srgbClr val="000000"/>
              </a:buClr>
              <a:buSzPts val="1500"/>
              <a:buFont typeface="Arial"/>
              <a:buNone/>
            </a:pPr>
            <a:endParaRPr sz="1500" b="1" i="0" u="none" strike="noStrike" cap="none">
              <a:solidFill>
                <a:srgbClr val="434343"/>
              </a:solidFill>
              <a:latin typeface="Proxima Nova"/>
              <a:ea typeface="Proxima Nova"/>
              <a:cs typeface="Proxima Nova"/>
              <a:sym typeface="Proxima Nova"/>
            </a:endParaRPr>
          </a:p>
        </p:txBody>
      </p:sp>
      <p:pic>
        <p:nvPicPr>
          <p:cNvPr id="1862" name="Google Shape;1862;p102"/>
          <p:cNvPicPr preferRelativeResize="0"/>
          <p:nvPr/>
        </p:nvPicPr>
        <p:blipFill rotWithShape="1">
          <a:blip r:embed="rId3">
            <a:alphaModFix/>
          </a:blip>
          <a:srcRect/>
          <a:stretch/>
        </p:blipFill>
        <p:spPr>
          <a:xfrm>
            <a:off x="5625700" y="1763618"/>
            <a:ext cx="1077689" cy="355003"/>
          </a:xfrm>
          <a:prstGeom prst="rect">
            <a:avLst/>
          </a:prstGeom>
          <a:noFill/>
          <a:ln>
            <a:noFill/>
          </a:ln>
        </p:spPr>
      </p:pic>
      <p:pic>
        <p:nvPicPr>
          <p:cNvPr id="1863" name="Google Shape;1863;p102"/>
          <p:cNvPicPr preferRelativeResize="0"/>
          <p:nvPr/>
        </p:nvPicPr>
        <p:blipFill>
          <a:blip r:embed="rId4">
            <a:alphaModFix/>
          </a:blip>
          <a:stretch>
            <a:fillRect/>
          </a:stretch>
        </p:blipFill>
        <p:spPr>
          <a:xfrm>
            <a:off x="0" y="592850"/>
            <a:ext cx="5678625" cy="3180050"/>
          </a:xfrm>
          <a:prstGeom prst="rect">
            <a:avLst/>
          </a:prstGeom>
          <a:noFill/>
          <a:ln>
            <a:noFill/>
          </a:ln>
        </p:spPr>
      </p:pic>
      <p:sp>
        <p:nvSpPr>
          <p:cNvPr id="1864" name="Google Shape;1864;p102"/>
          <p:cNvSpPr txBox="1"/>
          <p:nvPr/>
        </p:nvSpPr>
        <p:spPr>
          <a:xfrm>
            <a:off x="5508025" y="2232725"/>
            <a:ext cx="3010500" cy="285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i="0" u="none" strike="noStrike" cap="none">
              <a:solidFill>
                <a:srgbClr val="434343"/>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500"/>
              <a:buFont typeface="Arial"/>
              <a:buNone/>
            </a:pPr>
            <a:r>
              <a:rPr lang="en" sz="1500" i="0" u="none" strike="noStrike" cap="none">
                <a:solidFill>
                  <a:srgbClr val="434343"/>
                </a:solidFill>
                <a:latin typeface="Proxima Nova"/>
                <a:ea typeface="Proxima Nova"/>
                <a:cs typeface="Proxima Nova"/>
                <a:sym typeface="Proxima Nova"/>
              </a:rPr>
              <a:t>Side actuators must apply a total of 55 lb to mimic horizontal gravitational force during 15° roll angle</a:t>
            </a:r>
            <a:endParaRPr sz="1500" i="0" u="none" strike="noStrike" cap="none">
              <a:solidFill>
                <a:srgbClr val="434343"/>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500"/>
              <a:buFont typeface="Arial"/>
              <a:buNone/>
            </a:pPr>
            <a:endParaRPr sz="1500" i="0" u="none" strike="noStrike" cap="none">
              <a:solidFill>
                <a:srgbClr val="434343"/>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434343"/>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500"/>
              <a:buFont typeface="Arial"/>
              <a:buNone/>
            </a:pPr>
            <a:endParaRPr sz="1500" i="0" u="none" strike="noStrike" cap="none">
              <a:solidFill>
                <a:srgbClr val="434343"/>
              </a:solidFill>
              <a:latin typeface="Proxima Nova"/>
              <a:ea typeface="Proxima Nova"/>
              <a:cs typeface="Proxima Nova"/>
              <a:sym typeface="Proxima Nova"/>
            </a:endParaRPr>
          </a:p>
        </p:txBody>
      </p:sp>
      <p:sp>
        <p:nvSpPr>
          <p:cNvPr id="1865" name="Google Shape;1865;p102"/>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p103"/>
          <p:cNvSpPr txBox="1"/>
          <p:nvPr/>
        </p:nvSpPr>
        <p:spPr>
          <a:xfrm>
            <a:off x="242550" y="0"/>
            <a:ext cx="46872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latin typeface="Raleway"/>
                <a:ea typeface="Raleway"/>
                <a:cs typeface="Raleway"/>
                <a:sym typeface="Raleway"/>
              </a:rPr>
              <a:t>Foam Selection</a:t>
            </a:r>
            <a:endParaRPr sz="2600" b="1">
              <a:latin typeface="Raleway"/>
              <a:ea typeface="Raleway"/>
              <a:cs typeface="Raleway"/>
              <a:sym typeface="Raleway"/>
            </a:endParaRPr>
          </a:p>
        </p:txBody>
      </p:sp>
      <p:sp>
        <p:nvSpPr>
          <p:cNvPr id="1871" name="Google Shape;1871;p103"/>
          <p:cNvSpPr txBox="1"/>
          <p:nvPr/>
        </p:nvSpPr>
        <p:spPr>
          <a:xfrm>
            <a:off x="242550" y="1254750"/>
            <a:ext cx="8658900" cy="10680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a:latin typeface="Montserrat"/>
                <a:ea typeface="Montserrat"/>
                <a:cs typeface="Montserrat"/>
                <a:sym typeface="Montserrat"/>
              </a:rPr>
              <a:t>Customer hip breadth: </a:t>
            </a:r>
            <a:r>
              <a:rPr lang="en" b="1">
                <a:latin typeface="Montserrat"/>
                <a:ea typeface="Montserrat"/>
                <a:cs typeface="Montserrat"/>
                <a:sym typeface="Montserrat"/>
              </a:rPr>
              <a:t>16”</a:t>
            </a:r>
            <a:endParaRPr b="1">
              <a:latin typeface="Montserrat"/>
              <a:ea typeface="Montserrat"/>
              <a:cs typeface="Montserrat"/>
              <a:sym typeface="Montserrat"/>
            </a:endParaRPr>
          </a:p>
          <a:p>
            <a:pPr marL="914400" lvl="1" indent="-317500" algn="l" rtl="0">
              <a:lnSpc>
                <a:spcPct val="150000"/>
              </a:lnSpc>
              <a:spcBef>
                <a:spcPts val="0"/>
              </a:spcBef>
              <a:spcAft>
                <a:spcPts val="0"/>
              </a:spcAft>
              <a:buSzPts val="1400"/>
              <a:buChar char="○"/>
            </a:pPr>
            <a:r>
              <a:rPr lang="en">
                <a:latin typeface="Montserrat"/>
                <a:ea typeface="Montserrat"/>
                <a:cs typeface="Montserrat"/>
                <a:sym typeface="Montserrat"/>
              </a:rPr>
              <a:t>Add ½” margin on each side to allow ingression/regression        </a:t>
            </a:r>
            <a:r>
              <a:rPr lang="en" b="1">
                <a:latin typeface="Montserrat"/>
                <a:ea typeface="Montserrat"/>
                <a:cs typeface="Montserrat"/>
                <a:sym typeface="Montserrat"/>
              </a:rPr>
              <a:t>max width is 17”</a:t>
            </a:r>
            <a:endParaRPr b="1">
              <a:latin typeface="Montserrat"/>
              <a:ea typeface="Montserrat"/>
              <a:cs typeface="Montserrat"/>
              <a:sym typeface="Montserrat"/>
            </a:endParaRPr>
          </a:p>
          <a:p>
            <a:pPr marL="914400" lvl="0" indent="0" algn="l" rtl="0">
              <a:lnSpc>
                <a:spcPct val="150000"/>
              </a:lnSpc>
              <a:spcBef>
                <a:spcPts val="0"/>
              </a:spcBef>
              <a:spcAft>
                <a:spcPts val="0"/>
              </a:spcAft>
              <a:buNone/>
            </a:pPr>
            <a:endParaRPr b="1">
              <a:latin typeface="Montserrat"/>
              <a:ea typeface="Montserrat"/>
              <a:cs typeface="Montserrat"/>
              <a:sym typeface="Montserrat"/>
            </a:endParaRPr>
          </a:p>
          <a:p>
            <a:pPr marL="457200" lvl="0" indent="0" algn="l" rtl="0">
              <a:lnSpc>
                <a:spcPct val="150000"/>
              </a:lnSpc>
              <a:spcBef>
                <a:spcPts val="1000"/>
              </a:spcBef>
              <a:spcAft>
                <a:spcPts val="0"/>
              </a:spcAft>
              <a:buNone/>
            </a:pPr>
            <a:endParaRPr>
              <a:latin typeface="Montserrat"/>
              <a:ea typeface="Montserrat"/>
              <a:cs typeface="Montserrat"/>
              <a:sym typeface="Montserrat"/>
            </a:endParaRPr>
          </a:p>
          <a:p>
            <a:pPr marL="0" lvl="0" indent="0" algn="l" rtl="0">
              <a:lnSpc>
                <a:spcPct val="150000"/>
              </a:lnSpc>
              <a:spcBef>
                <a:spcPts val="0"/>
              </a:spcBef>
              <a:spcAft>
                <a:spcPts val="0"/>
              </a:spcAft>
              <a:buNone/>
            </a:pPr>
            <a:endParaRPr>
              <a:latin typeface="Montserrat"/>
              <a:ea typeface="Montserrat"/>
              <a:cs typeface="Montserrat"/>
              <a:sym typeface="Montserrat"/>
            </a:endParaRPr>
          </a:p>
          <a:p>
            <a:pPr marL="914400" lvl="0" indent="0" algn="l" rtl="0">
              <a:lnSpc>
                <a:spcPct val="150000"/>
              </a:lnSpc>
              <a:spcBef>
                <a:spcPts val="0"/>
              </a:spcBef>
              <a:spcAft>
                <a:spcPts val="0"/>
              </a:spcAft>
              <a:buNone/>
            </a:pPr>
            <a:endParaRPr>
              <a:latin typeface="Montserrat"/>
              <a:ea typeface="Montserrat"/>
              <a:cs typeface="Montserrat"/>
              <a:sym typeface="Montserrat"/>
            </a:endParaRPr>
          </a:p>
          <a:p>
            <a:pPr marL="0" lvl="0" indent="0" algn="l" rtl="0">
              <a:lnSpc>
                <a:spcPct val="150000"/>
              </a:lnSpc>
              <a:spcBef>
                <a:spcPts val="0"/>
              </a:spcBef>
              <a:spcAft>
                <a:spcPts val="0"/>
              </a:spcAft>
              <a:buNone/>
            </a:pPr>
            <a:endParaRPr b="1">
              <a:latin typeface="Montserrat"/>
              <a:ea typeface="Montserrat"/>
              <a:cs typeface="Montserrat"/>
              <a:sym typeface="Montserrat"/>
            </a:endParaRPr>
          </a:p>
        </p:txBody>
      </p:sp>
      <p:sp>
        <p:nvSpPr>
          <p:cNvPr id="1872" name="Google Shape;1872;p103"/>
          <p:cNvSpPr txBox="1"/>
          <p:nvPr/>
        </p:nvSpPr>
        <p:spPr>
          <a:xfrm>
            <a:off x="4647600" y="758684"/>
            <a:ext cx="3951000" cy="622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b="1" dirty="0"/>
              <a:t>Assumption:</a:t>
            </a:r>
            <a:r>
              <a:rPr lang="en" dirty="0"/>
              <a:t> Human body and pressure plate module are rigid bodies</a:t>
            </a:r>
            <a:endParaRPr dirty="0"/>
          </a:p>
          <a:p>
            <a:pPr marL="0" lvl="0" indent="0" algn="ctr" rtl="0">
              <a:lnSpc>
                <a:spcPct val="100000"/>
              </a:lnSpc>
              <a:spcBef>
                <a:spcPts val="0"/>
              </a:spcBef>
              <a:spcAft>
                <a:spcPts val="0"/>
              </a:spcAft>
              <a:buNone/>
            </a:pPr>
            <a:endParaRPr dirty="0"/>
          </a:p>
        </p:txBody>
      </p:sp>
      <p:sp>
        <p:nvSpPr>
          <p:cNvPr id="1873" name="Google Shape;1873;p103"/>
          <p:cNvSpPr/>
          <p:nvPr/>
        </p:nvSpPr>
        <p:spPr>
          <a:xfrm>
            <a:off x="6560875" y="1788750"/>
            <a:ext cx="207300" cy="145200"/>
          </a:xfrm>
          <a:prstGeom prst="rightArrow">
            <a:avLst>
              <a:gd name="adj1" fmla="val 50000"/>
              <a:gd name="adj2" fmla="val 50000"/>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03"/>
          <p:cNvSpPr/>
          <p:nvPr/>
        </p:nvSpPr>
        <p:spPr>
          <a:xfrm>
            <a:off x="6809925" y="3118200"/>
            <a:ext cx="943500" cy="1482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Test Subject</a:t>
            </a:r>
            <a:endParaRPr/>
          </a:p>
        </p:txBody>
      </p:sp>
      <p:sp>
        <p:nvSpPr>
          <p:cNvPr id="1875" name="Google Shape;1875;p103"/>
          <p:cNvSpPr/>
          <p:nvPr/>
        </p:nvSpPr>
        <p:spPr>
          <a:xfrm>
            <a:off x="6809925" y="3118200"/>
            <a:ext cx="943500" cy="1482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Test Subject</a:t>
            </a:r>
            <a:endParaRPr/>
          </a:p>
        </p:txBody>
      </p:sp>
      <p:sp>
        <p:nvSpPr>
          <p:cNvPr id="1876" name="Google Shape;1876;p103"/>
          <p:cNvSpPr/>
          <p:nvPr/>
        </p:nvSpPr>
        <p:spPr>
          <a:xfrm>
            <a:off x="7940250" y="2910800"/>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03"/>
          <p:cNvSpPr/>
          <p:nvPr/>
        </p:nvSpPr>
        <p:spPr>
          <a:xfrm>
            <a:off x="6415800" y="2910800"/>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78" name="Google Shape;1878;p103"/>
          <p:cNvCxnSpPr/>
          <p:nvPr/>
        </p:nvCxnSpPr>
        <p:spPr>
          <a:xfrm>
            <a:off x="6815175" y="4735925"/>
            <a:ext cx="933000" cy="0"/>
          </a:xfrm>
          <a:prstGeom prst="straightConnector1">
            <a:avLst/>
          </a:prstGeom>
          <a:noFill/>
          <a:ln w="9525" cap="flat" cmpd="sng">
            <a:solidFill>
              <a:srgbClr val="000000"/>
            </a:solidFill>
            <a:prstDash val="solid"/>
            <a:round/>
            <a:headEnd type="stealth" w="med" len="med"/>
            <a:tailEnd type="stealth" w="med" len="med"/>
          </a:ln>
        </p:spPr>
      </p:cxnSp>
      <p:sp>
        <p:nvSpPr>
          <p:cNvPr id="1879" name="Google Shape;1879;p103"/>
          <p:cNvSpPr txBox="1"/>
          <p:nvPr/>
        </p:nvSpPr>
        <p:spPr>
          <a:xfrm>
            <a:off x="7084575" y="4666475"/>
            <a:ext cx="394200" cy="1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15”</a:t>
            </a:r>
            <a:r>
              <a:rPr lang="en" sz="1100">
                <a:solidFill>
                  <a:srgbClr val="FFFFFF"/>
                </a:solidFill>
              </a:rPr>
              <a:t>”</a:t>
            </a:r>
            <a:endParaRPr sz="1100">
              <a:solidFill>
                <a:srgbClr val="FFFFFF"/>
              </a:solidFill>
            </a:endParaRPr>
          </a:p>
        </p:txBody>
      </p:sp>
      <p:cxnSp>
        <p:nvCxnSpPr>
          <p:cNvPr id="1880" name="Google Shape;1880;p103"/>
          <p:cNvCxnSpPr/>
          <p:nvPr/>
        </p:nvCxnSpPr>
        <p:spPr>
          <a:xfrm>
            <a:off x="6623100" y="2910800"/>
            <a:ext cx="186600" cy="0"/>
          </a:xfrm>
          <a:prstGeom prst="straightConnector1">
            <a:avLst/>
          </a:prstGeom>
          <a:noFill/>
          <a:ln w="9525" cap="flat" cmpd="sng">
            <a:solidFill>
              <a:srgbClr val="000000"/>
            </a:solidFill>
            <a:prstDash val="solid"/>
            <a:round/>
            <a:headEnd type="none" w="med" len="med"/>
            <a:tailEnd type="none" w="med" len="med"/>
          </a:ln>
        </p:spPr>
      </p:cxnSp>
      <p:cxnSp>
        <p:nvCxnSpPr>
          <p:cNvPr id="1881" name="Google Shape;1881;p103"/>
          <p:cNvCxnSpPr/>
          <p:nvPr/>
        </p:nvCxnSpPr>
        <p:spPr>
          <a:xfrm>
            <a:off x="7753425" y="2910800"/>
            <a:ext cx="186600" cy="0"/>
          </a:xfrm>
          <a:prstGeom prst="straightConnector1">
            <a:avLst/>
          </a:prstGeom>
          <a:noFill/>
          <a:ln w="9525" cap="flat" cmpd="sng">
            <a:solidFill>
              <a:srgbClr val="000000"/>
            </a:solidFill>
            <a:prstDash val="solid"/>
            <a:round/>
            <a:headEnd type="none" w="med" len="med"/>
            <a:tailEnd type="none" w="med" len="med"/>
          </a:ln>
        </p:spPr>
      </p:cxnSp>
      <p:sp>
        <p:nvSpPr>
          <p:cNvPr id="1882" name="Google Shape;1882;p103"/>
          <p:cNvSpPr txBox="1"/>
          <p:nvPr/>
        </p:nvSpPr>
        <p:spPr>
          <a:xfrm>
            <a:off x="6560875" y="2592759"/>
            <a:ext cx="394200" cy="2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a:t>
            </a:r>
            <a:endParaRPr sz="1100"/>
          </a:p>
        </p:txBody>
      </p:sp>
      <p:sp>
        <p:nvSpPr>
          <p:cNvPr id="1883" name="Google Shape;1883;p103"/>
          <p:cNvSpPr txBox="1"/>
          <p:nvPr/>
        </p:nvSpPr>
        <p:spPr>
          <a:xfrm>
            <a:off x="7748175" y="2592759"/>
            <a:ext cx="394200" cy="2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a:t>
            </a:r>
            <a:endParaRPr sz="1100"/>
          </a:p>
        </p:txBody>
      </p:sp>
      <p:sp>
        <p:nvSpPr>
          <p:cNvPr id="1884" name="Google Shape;1884;p103"/>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sp>
        <p:nvSpPr>
          <p:cNvPr id="1889" name="Google Shape;1889;p104"/>
          <p:cNvSpPr txBox="1"/>
          <p:nvPr/>
        </p:nvSpPr>
        <p:spPr>
          <a:xfrm>
            <a:off x="242550" y="1254750"/>
            <a:ext cx="8658900" cy="12495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dirty="0">
                <a:latin typeface="Montserrat"/>
                <a:ea typeface="Montserrat"/>
                <a:cs typeface="Montserrat"/>
                <a:sym typeface="Montserrat"/>
              </a:rPr>
              <a:t>Customer hip breadth: </a:t>
            </a:r>
            <a:r>
              <a:rPr lang="en" b="1" dirty="0">
                <a:latin typeface="Montserrat"/>
                <a:ea typeface="Montserrat"/>
                <a:cs typeface="Montserrat"/>
                <a:sym typeface="Montserrat"/>
              </a:rPr>
              <a:t>16”</a:t>
            </a:r>
            <a:endParaRPr b="1" dirty="0">
              <a:latin typeface="Montserrat"/>
              <a:ea typeface="Montserrat"/>
              <a:cs typeface="Montserrat"/>
              <a:sym typeface="Montserrat"/>
            </a:endParaRPr>
          </a:p>
          <a:p>
            <a:pPr marL="914400" lvl="1" indent="-317500" algn="l" rtl="0">
              <a:lnSpc>
                <a:spcPct val="150000"/>
              </a:lnSpc>
              <a:spcBef>
                <a:spcPts val="0"/>
              </a:spcBef>
              <a:spcAft>
                <a:spcPts val="0"/>
              </a:spcAft>
              <a:buSzPts val="1400"/>
              <a:buFont typeface="Montserrat"/>
              <a:buChar char="○"/>
            </a:pPr>
            <a:r>
              <a:rPr lang="en" dirty="0">
                <a:latin typeface="Montserrat"/>
                <a:ea typeface="Montserrat"/>
                <a:cs typeface="Montserrat"/>
                <a:sym typeface="Montserrat"/>
              </a:rPr>
              <a:t>Add 1” margin on each side to allow ingression/regression          </a:t>
            </a:r>
            <a:r>
              <a:rPr lang="en" b="1" dirty="0">
                <a:latin typeface="Montserrat"/>
                <a:ea typeface="Montserrat"/>
                <a:cs typeface="Montserrat"/>
                <a:sym typeface="Montserrat"/>
              </a:rPr>
              <a:t>max width is 17”</a:t>
            </a:r>
            <a:endParaRPr b="1" dirty="0">
              <a:latin typeface="Montserrat"/>
              <a:ea typeface="Montserrat"/>
              <a:cs typeface="Montserrat"/>
              <a:sym typeface="Montserrat"/>
            </a:endParaRPr>
          </a:p>
          <a:p>
            <a:pPr marL="914400" lvl="1" indent="-317500" algn="l" rtl="0">
              <a:lnSpc>
                <a:spcPct val="150000"/>
              </a:lnSpc>
              <a:spcBef>
                <a:spcPts val="0"/>
              </a:spcBef>
              <a:spcAft>
                <a:spcPts val="0"/>
              </a:spcAft>
              <a:buSzPts val="1400"/>
              <a:buChar char="○"/>
            </a:pPr>
            <a:r>
              <a:rPr lang="en" dirty="0">
                <a:latin typeface="Montserrat"/>
                <a:ea typeface="Montserrat"/>
                <a:cs typeface="Montserrat"/>
                <a:sym typeface="Montserrat"/>
              </a:rPr>
              <a:t>Using 3” actuators, initial width range becomes </a:t>
            </a:r>
            <a:r>
              <a:rPr lang="en" b="1" dirty="0">
                <a:latin typeface="Montserrat"/>
                <a:ea typeface="Montserrat"/>
                <a:cs typeface="Montserrat"/>
                <a:sym typeface="Montserrat"/>
              </a:rPr>
              <a:t>12” - 17”</a:t>
            </a:r>
            <a:endParaRPr b="1" dirty="0">
              <a:latin typeface="Montserrat"/>
              <a:ea typeface="Montserrat"/>
              <a:cs typeface="Montserrat"/>
              <a:sym typeface="Montserrat"/>
            </a:endParaRPr>
          </a:p>
          <a:p>
            <a:pPr marL="457200" lvl="0" indent="0" algn="l" rtl="0">
              <a:lnSpc>
                <a:spcPct val="150000"/>
              </a:lnSpc>
              <a:spcBef>
                <a:spcPts val="1000"/>
              </a:spcBef>
              <a:spcAft>
                <a:spcPts val="0"/>
              </a:spcAft>
              <a:buNone/>
            </a:pPr>
            <a:endParaRPr dirty="0">
              <a:latin typeface="Montserrat"/>
              <a:ea typeface="Montserrat"/>
              <a:cs typeface="Montserrat"/>
              <a:sym typeface="Montserrat"/>
            </a:endParaRPr>
          </a:p>
          <a:p>
            <a:pPr marL="0" lvl="0" indent="0" algn="l" rtl="0">
              <a:lnSpc>
                <a:spcPct val="150000"/>
              </a:lnSpc>
              <a:spcBef>
                <a:spcPts val="0"/>
              </a:spcBef>
              <a:spcAft>
                <a:spcPts val="0"/>
              </a:spcAft>
              <a:buNone/>
            </a:pPr>
            <a:endParaRPr dirty="0">
              <a:latin typeface="Montserrat"/>
              <a:ea typeface="Montserrat"/>
              <a:cs typeface="Montserrat"/>
              <a:sym typeface="Montserrat"/>
            </a:endParaRPr>
          </a:p>
          <a:p>
            <a:pPr marL="914400" lvl="0" indent="0" algn="l" rtl="0">
              <a:lnSpc>
                <a:spcPct val="150000"/>
              </a:lnSpc>
              <a:spcBef>
                <a:spcPts val="0"/>
              </a:spcBef>
              <a:spcAft>
                <a:spcPts val="0"/>
              </a:spcAft>
              <a:buNone/>
            </a:pPr>
            <a:endParaRPr dirty="0">
              <a:latin typeface="Montserrat"/>
              <a:ea typeface="Montserrat"/>
              <a:cs typeface="Montserrat"/>
              <a:sym typeface="Montserrat"/>
            </a:endParaRPr>
          </a:p>
          <a:p>
            <a:pPr marL="0" lvl="0" indent="0" algn="l" rtl="0">
              <a:lnSpc>
                <a:spcPct val="150000"/>
              </a:lnSpc>
              <a:spcBef>
                <a:spcPts val="0"/>
              </a:spcBef>
              <a:spcAft>
                <a:spcPts val="0"/>
              </a:spcAft>
              <a:buNone/>
            </a:pPr>
            <a:endParaRPr b="1" dirty="0">
              <a:latin typeface="Montserrat"/>
              <a:ea typeface="Montserrat"/>
              <a:cs typeface="Montserrat"/>
              <a:sym typeface="Montserrat"/>
            </a:endParaRPr>
          </a:p>
        </p:txBody>
      </p:sp>
      <p:sp>
        <p:nvSpPr>
          <p:cNvPr id="1890" name="Google Shape;1890;p104"/>
          <p:cNvSpPr txBox="1"/>
          <p:nvPr/>
        </p:nvSpPr>
        <p:spPr>
          <a:xfrm>
            <a:off x="4391550" y="777750"/>
            <a:ext cx="3951000" cy="622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b="1" dirty="0"/>
              <a:t>Assumption:</a:t>
            </a:r>
            <a:r>
              <a:rPr lang="en" dirty="0"/>
              <a:t> Human body and pressure plate module are rigid bodies</a:t>
            </a:r>
            <a:endParaRPr dirty="0"/>
          </a:p>
          <a:p>
            <a:pPr marL="0" lvl="0" indent="0" algn="ctr" rtl="0">
              <a:lnSpc>
                <a:spcPct val="100000"/>
              </a:lnSpc>
              <a:spcBef>
                <a:spcPts val="0"/>
              </a:spcBef>
              <a:spcAft>
                <a:spcPts val="0"/>
              </a:spcAft>
              <a:buNone/>
            </a:pPr>
            <a:endParaRPr dirty="0"/>
          </a:p>
        </p:txBody>
      </p:sp>
      <p:sp>
        <p:nvSpPr>
          <p:cNvPr id="1891" name="Google Shape;1891;p104"/>
          <p:cNvSpPr/>
          <p:nvPr/>
        </p:nvSpPr>
        <p:spPr>
          <a:xfrm>
            <a:off x="6657525" y="2965800"/>
            <a:ext cx="943500" cy="1482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Test Subject</a:t>
            </a:r>
            <a:endParaRPr/>
          </a:p>
        </p:txBody>
      </p:sp>
      <p:sp>
        <p:nvSpPr>
          <p:cNvPr id="1892" name="Google Shape;1892;p104"/>
          <p:cNvSpPr/>
          <p:nvPr/>
        </p:nvSpPr>
        <p:spPr>
          <a:xfrm>
            <a:off x="6470700" y="2831000"/>
            <a:ext cx="1317300" cy="16176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3" name="Google Shape;1893;p104"/>
          <p:cNvSpPr/>
          <p:nvPr/>
        </p:nvSpPr>
        <p:spPr>
          <a:xfrm>
            <a:off x="7787850" y="2758400"/>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04"/>
          <p:cNvSpPr/>
          <p:nvPr/>
        </p:nvSpPr>
        <p:spPr>
          <a:xfrm>
            <a:off x="6263400" y="2758400"/>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04"/>
          <p:cNvSpPr/>
          <p:nvPr/>
        </p:nvSpPr>
        <p:spPr>
          <a:xfrm>
            <a:off x="6802575" y="2831100"/>
            <a:ext cx="674400" cy="1617600"/>
          </a:xfrm>
          <a:prstGeom prst="rect">
            <a:avLst/>
          </a:prstGeom>
          <a:solidFill>
            <a:srgbClr val="9999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896" name="Google Shape;1896;p104"/>
          <p:cNvCxnSpPr/>
          <p:nvPr/>
        </p:nvCxnSpPr>
        <p:spPr>
          <a:xfrm>
            <a:off x="6470700" y="4583525"/>
            <a:ext cx="1317300" cy="0"/>
          </a:xfrm>
          <a:prstGeom prst="straightConnector1">
            <a:avLst/>
          </a:prstGeom>
          <a:noFill/>
          <a:ln w="9525" cap="flat" cmpd="sng">
            <a:solidFill>
              <a:srgbClr val="000000"/>
            </a:solidFill>
            <a:prstDash val="solid"/>
            <a:round/>
            <a:headEnd type="stealth" w="med" len="med"/>
            <a:tailEnd type="stealth" w="med" len="med"/>
          </a:ln>
        </p:spPr>
      </p:cxnSp>
      <p:sp>
        <p:nvSpPr>
          <p:cNvPr id="1897" name="Google Shape;1897;p104"/>
          <p:cNvSpPr txBox="1"/>
          <p:nvPr/>
        </p:nvSpPr>
        <p:spPr>
          <a:xfrm>
            <a:off x="7003490" y="4514075"/>
            <a:ext cx="556800" cy="1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17”</a:t>
            </a:r>
            <a:endParaRPr sz="1100"/>
          </a:p>
        </p:txBody>
      </p:sp>
      <p:cxnSp>
        <p:nvCxnSpPr>
          <p:cNvPr id="1898" name="Google Shape;1898;p104"/>
          <p:cNvCxnSpPr/>
          <p:nvPr/>
        </p:nvCxnSpPr>
        <p:spPr>
          <a:xfrm>
            <a:off x="6802575" y="2740734"/>
            <a:ext cx="674400" cy="0"/>
          </a:xfrm>
          <a:prstGeom prst="straightConnector1">
            <a:avLst/>
          </a:prstGeom>
          <a:noFill/>
          <a:ln w="9525" cap="flat" cmpd="sng">
            <a:solidFill>
              <a:srgbClr val="000000"/>
            </a:solidFill>
            <a:prstDash val="solid"/>
            <a:round/>
            <a:headEnd type="stealth" w="med" len="med"/>
            <a:tailEnd type="triangle" w="med" len="med"/>
          </a:ln>
        </p:spPr>
      </p:cxnSp>
      <p:sp>
        <p:nvSpPr>
          <p:cNvPr id="1899" name="Google Shape;1899;p104"/>
          <p:cNvSpPr txBox="1"/>
          <p:nvPr/>
        </p:nvSpPr>
        <p:spPr>
          <a:xfrm>
            <a:off x="6975451" y="2467950"/>
            <a:ext cx="765300" cy="1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13”</a:t>
            </a:r>
            <a:endParaRPr sz="1100"/>
          </a:p>
        </p:txBody>
      </p:sp>
      <p:sp>
        <p:nvSpPr>
          <p:cNvPr id="1900" name="Google Shape;1900;p104"/>
          <p:cNvSpPr/>
          <p:nvPr/>
        </p:nvSpPr>
        <p:spPr>
          <a:xfrm>
            <a:off x="6470700" y="1788750"/>
            <a:ext cx="207300" cy="145200"/>
          </a:xfrm>
          <a:prstGeom prst="rightArrow">
            <a:avLst>
              <a:gd name="adj1" fmla="val 50000"/>
              <a:gd name="adj2" fmla="val 50000"/>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04"/>
          <p:cNvSpPr txBox="1"/>
          <p:nvPr/>
        </p:nvSpPr>
        <p:spPr>
          <a:xfrm>
            <a:off x="242550" y="0"/>
            <a:ext cx="46872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latin typeface="Raleway"/>
                <a:ea typeface="Raleway"/>
                <a:cs typeface="Raleway"/>
                <a:sym typeface="Raleway"/>
              </a:rPr>
              <a:t>Foam Selection</a:t>
            </a:r>
            <a:endParaRPr sz="2600" b="1">
              <a:latin typeface="Raleway"/>
              <a:ea typeface="Raleway"/>
              <a:cs typeface="Raleway"/>
              <a:sym typeface="Raleway"/>
            </a:endParaRPr>
          </a:p>
        </p:txBody>
      </p:sp>
      <p:sp>
        <p:nvSpPr>
          <p:cNvPr id="1902" name="Google Shape;1902;p104"/>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Google Shape;1907;p105"/>
          <p:cNvSpPr txBox="1"/>
          <p:nvPr/>
        </p:nvSpPr>
        <p:spPr>
          <a:xfrm>
            <a:off x="629850" y="863375"/>
            <a:ext cx="8658900" cy="7311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a:latin typeface="Montserrat"/>
                <a:ea typeface="Montserrat"/>
                <a:cs typeface="Montserrat"/>
                <a:sym typeface="Montserrat"/>
              </a:rPr>
              <a:t>Customer hip breadth: </a:t>
            </a:r>
            <a:r>
              <a:rPr lang="en" b="1">
                <a:latin typeface="Montserrat"/>
                <a:ea typeface="Montserrat"/>
                <a:cs typeface="Montserrat"/>
                <a:sym typeface="Montserrat"/>
              </a:rPr>
              <a:t>15”</a:t>
            </a:r>
            <a:endParaRPr b="1">
              <a:latin typeface="Montserrat"/>
              <a:ea typeface="Montserrat"/>
              <a:cs typeface="Montserrat"/>
              <a:sym typeface="Montserrat"/>
            </a:endParaRPr>
          </a:p>
          <a:p>
            <a:pPr marL="914400" lvl="1" indent="-317500" algn="l" rtl="0">
              <a:lnSpc>
                <a:spcPct val="150000"/>
              </a:lnSpc>
              <a:spcBef>
                <a:spcPts val="0"/>
              </a:spcBef>
              <a:spcAft>
                <a:spcPts val="0"/>
              </a:spcAft>
              <a:buSzPts val="1400"/>
              <a:buFont typeface="Montserrat"/>
              <a:buChar char="○"/>
            </a:pPr>
            <a:r>
              <a:rPr lang="en">
                <a:latin typeface="Montserrat"/>
                <a:ea typeface="Montserrat"/>
                <a:cs typeface="Montserrat"/>
                <a:sym typeface="Montserrat"/>
              </a:rPr>
              <a:t>Add 1” margin on each side to allow ingression/regression -&gt; max width is 17”</a:t>
            </a:r>
            <a:endParaRPr>
              <a:latin typeface="Montserrat"/>
              <a:ea typeface="Montserrat"/>
              <a:cs typeface="Montserrat"/>
              <a:sym typeface="Montserrat"/>
            </a:endParaRPr>
          </a:p>
          <a:p>
            <a:pPr marL="914400" lvl="1" indent="-317500" algn="l" rtl="0">
              <a:lnSpc>
                <a:spcPct val="150000"/>
              </a:lnSpc>
              <a:spcBef>
                <a:spcPts val="0"/>
              </a:spcBef>
              <a:spcAft>
                <a:spcPts val="0"/>
              </a:spcAft>
              <a:buSzPts val="1400"/>
              <a:buChar char="○"/>
            </a:pPr>
            <a:r>
              <a:rPr lang="en">
                <a:latin typeface="Montserrat"/>
                <a:ea typeface="Montserrat"/>
                <a:cs typeface="Montserrat"/>
                <a:sym typeface="Montserrat"/>
              </a:rPr>
              <a:t>Using 3” actuators, initial width range becomes </a:t>
            </a:r>
            <a:r>
              <a:rPr lang="en" b="1">
                <a:latin typeface="Montserrat"/>
                <a:ea typeface="Montserrat"/>
                <a:cs typeface="Montserrat"/>
                <a:sym typeface="Montserrat"/>
              </a:rPr>
              <a:t>12” - 17”</a:t>
            </a:r>
            <a:endParaRPr b="1">
              <a:latin typeface="Montserrat"/>
              <a:ea typeface="Montserrat"/>
              <a:cs typeface="Montserrat"/>
              <a:sym typeface="Montserrat"/>
            </a:endParaRPr>
          </a:p>
          <a:p>
            <a:pPr marL="457200" lvl="0" indent="-317500" algn="l" rtl="0">
              <a:lnSpc>
                <a:spcPct val="150000"/>
              </a:lnSpc>
              <a:spcBef>
                <a:spcPts val="1000"/>
              </a:spcBef>
              <a:spcAft>
                <a:spcPts val="0"/>
              </a:spcAft>
              <a:buSzPts val="1400"/>
              <a:buChar char="●"/>
            </a:pPr>
            <a:r>
              <a:rPr lang="en">
                <a:latin typeface="Montserrat"/>
                <a:ea typeface="Montserrat"/>
                <a:cs typeface="Montserrat"/>
                <a:sym typeface="Montserrat"/>
              </a:rPr>
              <a:t>Using ½” foam, this reduces range to </a:t>
            </a:r>
            <a:r>
              <a:rPr lang="en" b="1">
                <a:latin typeface="Montserrat"/>
                <a:ea typeface="Montserrat"/>
                <a:cs typeface="Montserrat"/>
                <a:sym typeface="Montserrat"/>
              </a:rPr>
              <a:t>11”-16”</a:t>
            </a:r>
            <a:r>
              <a:rPr lang="en">
                <a:latin typeface="Montserrat"/>
                <a:ea typeface="Montserrat"/>
                <a:cs typeface="Montserrat"/>
                <a:sym typeface="Montserrat"/>
              </a:rPr>
              <a:t> at a minimum (no compression) or </a:t>
            </a:r>
            <a:r>
              <a:rPr lang="en" b="1">
                <a:latin typeface="Montserrat"/>
                <a:ea typeface="Montserrat"/>
                <a:cs typeface="Montserrat"/>
                <a:sym typeface="Montserrat"/>
              </a:rPr>
              <a:t>12”-17”</a:t>
            </a:r>
            <a:r>
              <a:rPr lang="en">
                <a:latin typeface="Montserrat"/>
                <a:ea typeface="Montserrat"/>
                <a:cs typeface="Montserrat"/>
                <a:sym typeface="Montserrat"/>
              </a:rPr>
              <a:t> at maximum (full compression)</a:t>
            </a:r>
            <a:endParaRPr>
              <a:latin typeface="Montserrat"/>
              <a:ea typeface="Montserrat"/>
              <a:cs typeface="Montserrat"/>
              <a:sym typeface="Montserrat"/>
            </a:endParaRPr>
          </a:p>
          <a:p>
            <a:pPr marL="0" lvl="0" indent="0" algn="l" rtl="0">
              <a:lnSpc>
                <a:spcPct val="150000"/>
              </a:lnSpc>
              <a:spcBef>
                <a:spcPts val="0"/>
              </a:spcBef>
              <a:spcAft>
                <a:spcPts val="0"/>
              </a:spcAft>
              <a:buNone/>
            </a:pPr>
            <a:endParaRPr>
              <a:latin typeface="Montserrat"/>
              <a:ea typeface="Montserrat"/>
              <a:cs typeface="Montserrat"/>
              <a:sym typeface="Montserrat"/>
            </a:endParaRPr>
          </a:p>
          <a:p>
            <a:pPr marL="914400" lvl="0" indent="0" algn="l" rtl="0">
              <a:lnSpc>
                <a:spcPct val="150000"/>
              </a:lnSpc>
              <a:spcBef>
                <a:spcPts val="0"/>
              </a:spcBef>
              <a:spcAft>
                <a:spcPts val="0"/>
              </a:spcAft>
              <a:buNone/>
            </a:pPr>
            <a:endParaRPr>
              <a:latin typeface="Montserrat"/>
              <a:ea typeface="Montserrat"/>
              <a:cs typeface="Montserrat"/>
              <a:sym typeface="Montserrat"/>
            </a:endParaRPr>
          </a:p>
          <a:p>
            <a:pPr marL="0" lvl="0" indent="0" algn="l" rtl="0">
              <a:lnSpc>
                <a:spcPct val="150000"/>
              </a:lnSpc>
              <a:spcBef>
                <a:spcPts val="0"/>
              </a:spcBef>
              <a:spcAft>
                <a:spcPts val="0"/>
              </a:spcAft>
              <a:buNone/>
            </a:pPr>
            <a:endParaRPr b="1">
              <a:latin typeface="Montserrat"/>
              <a:ea typeface="Montserrat"/>
              <a:cs typeface="Montserrat"/>
              <a:sym typeface="Montserrat"/>
            </a:endParaRPr>
          </a:p>
        </p:txBody>
      </p:sp>
      <p:sp>
        <p:nvSpPr>
          <p:cNvPr id="1908" name="Google Shape;1908;p105"/>
          <p:cNvSpPr txBox="1"/>
          <p:nvPr/>
        </p:nvSpPr>
        <p:spPr>
          <a:xfrm>
            <a:off x="4950450" y="515882"/>
            <a:ext cx="3951000" cy="622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b="1" dirty="0"/>
              <a:t>Assumption:</a:t>
            </a:r>
            <a:r>
              <a:rPr lang="en" dirty="0"/>
              <a:t> Human body and pressure plate module are rigid bodies</a:t>
            </a:r>
            <a:endParaRPr dirty="0"/>
          </a:p>
          <a:p>
            <a:pPr marL="0" lvl="0" indent="0" algn="ctr" rtl="0">
              <a:lnSpc>
                <a:spcPct val="100000"/>
              </a:lnSpc>
              <a:spcBef>
                <a:spcPts val="0"/>
              </a:spcBef>
              <a:spcAft>
                <a:spcPts val="0"/>
              </a:spcAft>
              <a:buNone/>
            </a:pPr>
            <a:endParaRPr dirty="0"/>
          </a:p>
        </p:txBody>
      </p:sp>
      <p:sp>
        <p:nvSpPr>
          <p:cNvPr id="1909" name="Google Shape;1909;p105"/>
          <p:cNvSpPr/>
          <p:nvPr/>
        </p:nvSpPr>
        <p:spPr>
          <a:xfrm>
            <a:off x="1099225" y="3141875"/>
            <a:ext cx="943500" cy="1482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Test Subject</a:t>
            </a:r>
            <a:endParaRPr/>
          </a:p>
        </p:txBody>
      </p:sp>
      <p:sp>
        <p:nvSpPr>
          <p:cNvPr id="1910" name="Google Shape;1910;p105"/>
          <p:cNvSpPr/>
          <p:nvPr/>
        </p:nvSpPr>
        <p:spPr>
          <a:xfrm>
            <a:off x="1099225" y="3141875"/>
            <a:ext cx="943500" cy="1482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Test Subject</a:t>
            </a:r>
            <a:endParaRPr/>
          </a:p>
        </p:txBody>
      </p:sp>
      <p:sp>
        <p:nvSpPr>
          <p:cNvPr id="1911" name="Google Shape;1911;p105"/>
          <p:cNvSpPr/>
          <p:nvPr/>
        </p:nvSpPr>
        <p:spPr>
          <a:xfrm>
            <a:off x="2229550" y="2934475"/>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05"/>
          <p:cNvSpPr/>
          <p:nvPr/>
        </p:nvSpPr>
        <p:spPr>
          <a:xfrm>
            <a:off x="705100" y="2934475"/>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05"/>
          <p:cNvSpPr/>
          <p:nvPr/>
        </p:nvSpPr>
        <p:spPr>
          <a:xfrm>
            <a:off x="1099225" y="3141875"/>
            <a:ext cx="943500" cy="1482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Test Subject</a:t>
            </a:r>
            <a:endParaRPr/>
          </a:p>
        </p:txBody>
      </p:sp>
      <p:sp>
        <p:nvSpPr>
          <p:cNvPr id="1914" name="Google Shape;1914;p105"/>
          <p:cNvSpPr/>
          <p:nvPr/>
        </p:nvSpPr>
        <p:spPr>
          <a:xfrm>
            <a:off x="912400" y="3007075"/>
            <a:ext cx="1317300" cy="16176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5" name="Google Shape;1915;p105"/>
          <p:cNvSpPr/>
          <p:nvPr/>
        </p:nvSpPr>
        <p:spPr>
          <a:xfrm>
            <a:off x="2229550" y="2934475"/>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05"/>
          <p:cNvSpPr/>
          <p:nvPr/>
        </p:nvSpPr>
        <p:spPr>
          <a:xfrm>
            <a:off x="705100" y="2934475"/>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17" name="Google Shape;1917;p105"/>
          <p:cNvCxnSpPr/>
          <p:nvPr/>
        </p:nvCxnSpPr>
        <p:spPr>
          <a:xfrm>
            <a:off x="988375" y="2906850"/>
            <a:ext cx="1165200" cy="10500"/>
          </a:xfrm>
          <a:prstGeom prst="straightConnector1">
            <a:avLst/>
          </a:prstGeom>
          <a:noFill/>
          <a:ln w="9525" cap="flat" cmpd="sng">
            <a:solidFill>
              <a:srgbClr val="000000"/>
            </a:solidFill>
            <a:prstDash val="solid"/>
            <a:round/>
            <a:headEnd type="stealth" w="med" len="med"/>
            <a:tailEnd type="stealth" w="med" len="med"/>
          </a:ln>
        </p:spPr>
      </p:cxnSp>
      <p:sp>
        <p:nvSpPr>
          <p:cNvPr id="1918" name="Google Shape;1918;p105"/>
          <p:cNvSpPr txBox="1"/>
          <p:nvPr/>
        </p:nvSpPr>
        <p:spPr>
          <a:xfrm>
            <a:off x="1414050" y="2644025"/>
            <a:ext cx="525900" cy="2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16”</a:t>
            </a:r>
            <a:endParaRPr sz="1100"/>
          </a:p>
        </p:txBody>
      </p:sp>
      <p:sp>
        <p:nvSpPr>
          <p:cNvPr id="1919" name="Google Shape;1919;p105"/>
          <p:cNvSpPr/>
          <p:nvPr/>
        </p:nvSpPr>
        <p:spPr>
          <a:xfrm>
            <a:off x="912400" y="3007075"/>
            <a:ext cx="72600" cy="1617600"/>
          </a:xfrm>
          <a:prstGeom prst="rect">
            <a:avLst/>
          </a:prstGeom>
          <a:solidFill>
            <a:srgbClr val="EA99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05"/>
          <p:cNvSpPr/>
          <p:nvPr/>
        </p:nvSpPr>
        <p:spPr>
          <a:xfrm>
            <a:off x="2150125" y="3017575"/>
            <a:ext cx="72600" cy="1617600"/>
          </a:xfrm>
          <a:prstGeom prst="rect">
            <a:avLst/>
          </a:prstGeom>
          <a:solidFill>
            <a:srgbClr val="EA99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05"/>
          <p:cNvSpPr txBox="1"/>
          <p:nvPr/>
        </p:nvSpPr>
        <p:spPr>
          <a:xfrm>
            <a:off x="1482900" y="4659225"/>
            <a:ext cx="22131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ontserrat"/>
                <a:ea typeface="Montserrat"/>
                <a:cs typeface="Montserrat"/>
                <a:sym typeface="Montserrat"/>
              </a:rPr>
              <a:t>No foam compression</a:t>
            </a:r>
            <a:endParaRPr sz="1200">
              <a:latin typeface="Montserrat"/>
              <a:ea typeface="Montserrat"/>
              <a:cs typeface="Montserrat"/>
              <a:sym typeface="Montserrat"/>
            </a:endParaRPr>
          </a:p>
        </p:txBody>
      </p:sp>
      <p:sp>
        <p:nvSpPr>
          <p:cNvPr id="1922" name="Google Shape;1922;p105"/>
          <p:cNvSpPr/>
          <p:nvPr/>
        </p:nvSpPr>
        <p:spPr>
          <a:xfrm>
            <a:off x="2944638" y="2989238"/>
            <a:ext cx="674400" cy="1617600"/>
          </a:xfrm>
          <a:prstGeom prst="rect">
            <a:avLst/>
          </a:prstGeom>
          <a:solidFill>
            <a:srgbClr val="9999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3" name="Google Shape;1923;p105"/>
          <p:cNvSpPr/>
          <p:nvPr/>
        </p:nvSpPr>
        <p:spPr>
          <a:xfrm>
            <a:off x="3641138" y="2906113"/>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05"/>
          <p:cNvSpPr/>
          <p:nvPr/>
        </p:nvSpPr>
        <p:spPr>
          <a:xfrm>
            <a:off x="2746350" y="2906113"/>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25" name="Google Shape;1925;p105"/>
          <p:cNvCxnSpPr/>
          <p:nvPr/>
        </p:nvCxnSpPr>
        <p:spPr>
          <a:xfrm>
            <a:off x="3022375" y="2934463"/>
            <a:ext cx="525900" cy="2400"/>
          </a:xfrm>
          <a:prstGeom prst="straightConnector1">
            <a:avLst/>
          </a:prstGeom>
          <a:noFill/>
          <a:ln w="9525" cap="flat" cmpd="sng">
            <a:solidFill>
              <a:srgbClr val="000000"/>
            </a:solidFill>
            <a:prstDash val="solid"/>
            <a:round/>
            <a:headEnd type="stealth" w="med" len="med"/>
            <a:tailEnd type="stealth" w="med" len="med"/>
          </a:ln>
        </p:spPr>
      </p:cxnSp>
      <p:sp>
        <p:nvSpPr>
          <p:cNvPr id="1926" name="Google Shape;1926;p105"/>
          <p:cNvSpPr txBox="1"/>
          <p:nvPr/>
        </p:nvSpPr>
        <p:spPr>
          <a:xfrm>
            <a:off x="3131501" y="2644013"/>
            <a:ext cx="765300" cy="1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12”</a:t>
            </a:r>
            <a:endParaRPr sz="1100"/>
          </a:p>
        </p:txBody>
      </p:sp>
      <p:sp>
        <p:nvSpPr>
          <p:cNvPr id="1927" name="Google Shape;1927;p105"/>
          <p:cNvSpPr/>
          <p:nvPr/>
        </p:nvSpPr>
        <p:spPr>
          <a:xfrm>
            <a:off x="2944663" y="3007075"/>
            <a:ext cx="72600" cy="1617600"/>
          </a:xfrm>
          <a:prstGeom prst="rect">
            <a:avLst/>
          </a:prstGeom>
          <a:solidFill>
            <a:srgbClr val="EA99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05"/>
          <p:cNvSpPr/>
          <p:nvPr/>
        </p:nvSpPr>
        <p:spPr>
          <a:xfrm>
            <a:off x="3546450" y="2989225"/>
            <a:ext cx="72600" cy="1617600"/>
          </a:xfrm>
          <a:prstGeom prst="rect">
            <a:avLst/>
          </a:prstGeom>
          <a:solidFill>
            <a:srgbClr val="EA99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05"/>
          <p:cNvSpPr txBox="1"/>
          <p:nvPr/>
        </p:nvSpPr>
        <p:spPr>
          <a:xfrm>
            <a:off x="5833325" y="4727900"/>
            <a:ext cx="22131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ontserrat"/>
                <a:ea typeface="Montserrat"/>
                <a:cs typeface="Montserrat"/>
                <a:sym typeface="Montserrat"/>
              </a:rPr>
              <a:t>Full foam compression</a:t>
            </a:r>
            <a:endParaRPr sz="1200">
              <a:latin typeface="Montserrat"/>
              <a:ea typeface="Montserrat"/>
              <a:cs typeface="Montserrat"/>
              <a:sym typeface="Montserrat"/>
            </a:endParaRPr>
          </a:p>
        </p:txBody>
      </p:sp>
      <p:sp>
        <p:nvSpPr>
          <p:cNvPr id="1930" name="Google Shape;1930;p105"/>
          <p:cNvSpPr/>
          <p:nvPr/>
        </p:nvSpPr>
        <p:spPr>
          <a:xfrm>
            <a:off x="5522825" y="3145075"/>
            <a:ext cx="943500" cy="1482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Test Subject</a:t>
            </a:r>
            <a:endParaRPr/>
          </a:p>
        </p:txBody>
      </p:sp>
      <p:sp>
        <p:nvSpPr>
          <p:cNvPr id="1931" name="Google Shape;1931;p105"/>
          <p:cNvSpPr/>
          <p:nvPr/>
        </p:nvSpPr>
        <p:spPr>
          <a:xfrm>
            <a:off x="5336000" y="3010275"/>
            <a:ext cx="1317300" cy="16176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2" name="Google Shape;1932;p105"/>
          <p:cNvSpPr/>
          <p:nvPr/>
        </p:nvSpPr>
        <p:spPr>
          <a:xfrm>
            <a:off x="6653150" y="2937675"/>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05"/>
          <p:cNvSpPr/>
          <p:nvPr/>
        </p:nvSpPr>
        <p:spPr>
          <a:xfrm>
            <a:off x="5128700" y="2937675"/>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4" name="Google Shape;1934;p105"/>
          <p:cNvCxnSpPr/>
          <p:nvPr/>
        </p:nvCxnSpPr>
        <p:spPr>
          <a:xfrm>
            <a:off x="5336000" y="2875475"/>
            <a:ext cx="1317300" cy="0"/>
          </a:xfrm>
          <a:prstGeom prst="straightConnector1">
            <a:avLst/>
          </a:prstGeom>
          <a:noFill/>
          <a:ln w="9525" cap="flat" cmpd="sng">
            <a:solidFill>
              <a:srgbClr val="000000"/>
            </a:solidFill>
            <a:prstDash val="solid"/>
            <a:round/>
            <a:headEnd type="stealth" w="med" len="med"/>
            <a:tailEnd type="stealth" w="med" len="med"/>
          </a:ln>
        </p:spPr>
      </p:cxnSp>
      <p:sp>
        <p:nvSpPr>
          <p:cNvPr id="1935" name="Google Shape;1935;p105"/>
          <p:cNvSpPr txBox="1"/>
          <p:nvPr/>
        </p:nvSpPr>
        <p:spPr>
          <a:xfrm>
            <a:off x="5765090" y="2605875"/>
            <a:ext cx="556800" cy="1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17”</a:t>
            </a:r>
            <a:endParaRPr sz="1100"/>
          </a:p>
        </p:txBody>
      </p:sp>
      <p:sp>
        <p:nvSpPr>
          <p:cNvPr id="1936" name="Google Shape;1936;p105"/>
          <p:cNvSpPr/>
          <p:nvPr/>
        </p:nvSpPr>
        <p:spPr>
          <a:xfrm>
            <a:off x="8003350" y="2937663"/>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05"/>
          <p:cNvSpPr/>
          <p:nvPr/>
        </p:nvSpPr>
        <p:spPr>
          <a:xfrm>
            <a:off x="7100450" y="2937675"/>
            <a:ext cx="207300" cy="1783800"/>
          </a:xfrm>
          <a:prstGeom prst="rect">
            <a:avLst/>
          </a:prstGeom>
          <a:solidFill>
            <a:srgbClr val="CC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05"/>
          <p:cNvSpPr/>
          <p:nvPr/>
        </p:nvSpPr>
        <p:spPr>
          <a:xfrm>
            <a:off x="7318350" y="3032425"/>
            <a:ext cx="674400" cy="1617600"/>
          </a:xfrm>
          <a:prstGeom prst="rect">
            <a:avLst/>
          </a:prstGeom>
          <a:solidFill>
            <a:srgbClr val="9999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939" name="Google Shape;1939;p105"/>
          <p:cNvCxnSpPr/>
          <p:nvPr/>
        </p:nvCxnSpPr>
        <p:spPr>
          <a:xfrm>
            <a:off x="7328950" y="2954559"/>
            <a:ext cx="674400" cy="0"/>
          </a:xfrm>
          <a:prstGeom prst="straightConnector1">
            <a:avLst/>
          </a:prstGeom>
          <a:noFill/>
          <a:ln w="9525" cap="flat" cmpd="sng">
            <a:solidFill>
              <a:srgbClr val="000000"/>
            </a:solidFill>
            <a:prstDash val="solid"/>
            <a:round/>
            <a:headEnd type="stealth" w="med" len="med"/>
            <a:tailEnd type="triangle" w="med" len="med"/>
          </a:ln>
        </p:spPr>
      </p:cxnSp>
      <p:sp>
        <p:nvSpPr>
          <p:cNvPr id="1940" name="Google Shape;1940;p105"/>
          <p:cNvSpPr txBox="1"/>
          <p:nvPr/>
        </p:nvSpPr>
        <p:spPr>
          <a:xfrm>
            <a:off x="7501826" y="2681775"/>
            <a:ext cx="765300" cy="1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13”</a:t>
            </a:r>
            <a:endParaRPr sz="1100"/>
          </a:p>
        </p:txBody>
      </p:sp>
      <p:cxnSp>
        <p:nvCxnSpPr>
          <p:cNvPr id="1941" name="Google Shape;1941;p105"/>
          <p:cNvCxnSpPr/>
          <p:nvPr/>
        </p:nvCxnSpPr>
        <p:spPr>
          <a:xfrm>
            <a:off x="5336000" y="2989225"/>
            <a:ext cx="0" cy="1617600"/>
          </a:xfrm>
          <a:prstGeom prst="straightConnector1">
            <a:avLst/>
          </a:prstGeom>
          <a:noFill/>
          <a:ln w="28575" cap="flat" cmpd="sng">
            <a:solidFill>
              <a:srgbClr val="EA9999"/>
            </a:solidFill>
            <a:prstDash val="solid"/>
            <a:round/>
            <a:headEnd type="none" w="med" len="med"/>
            <a:tailEnd type="none" w="med" len="med"/>
          </a:ln>
        </p:spPr>
      </p:cxnSp>
      <p:cxnSp>
        <p:nvCxnSpPr>
          <p:cNvPr id="1942" name="Google Shape;1942;p105"/>
          <p:cNvCxnSpPr/>
          <p:nvPr/>
        </p:nvCxnSpPr>
        <p:spPr>
          <a:xfrm>
            <a:off x="6653300" y="2992888"/>
            <a:ext cx="0" cy="1617600"/>
          </a:xfrm>
          <a:prstGeom prst="straightConnector1">
            <a:avLst/>
          </a:prstGeom>
          <a:noFill/>
          <a:ln w="28575" cap="flat" cmpd="sng">
            <a:solidFill>
              <a:srgbClr val="EA9999"/>
            </a:solidFill>
            <a:prstDash val="solid"/>
            <a:round/>
            <a:headEnd type="none" w="med" len="med"/>
            <a:tailEnd type="none" w="med" len="med"/>
          </a:ln>
        </p:spPr>
      </p:cxnSp>
      <p:cxnSp>
        <p:nvCxnSpPr>
          <p:cNvPr id="1943" name="Google Shape;1943;p105"/>
          <p:cNvCxnSpPr/>
          <p:nvPr/>
        </p:nvCxnSpPr>
        <p:spPr>
          <a:xfrm>
            <a:off x="7992750" y="3047325"/>
            <a:ext cx="0" cy="1617600"/>
          </a:xfrm>
          <a:prstGeom prst="straightConnector1">
            <a:avLst/>
          </a:prstGeom>
          <a:noFill/>
          <a:ln w="28575" cap="flat" cmpd="sng">
            <a:solidFill>
              <a:srgbClr val="EA9999"/>
            </a:solidFill>
            <a:prstDash val="solid"/>
            <a:round/>
            <a:headEnd type="none" w="med" len="med"/>
            <a:tailEnd type="none" w="med" len="med"/>
          </a:ln>
        </p:spPr>
      </p:cxnSp>
      <p:cxnSp>
        <p:nvCxnSpPr>
          <p:cNvPr id="1944" name="Google Shape;1944;p105"/>
          <p:cNvCxnSpPr/>
          <p:nvPr/>
        </p:nvCxnSpPr>
        <p:spPr>
          <a:xfrm>
            <a:off x="7297150" y="3020775"/>
            <a:ext cx="0" cy="1617600"/>
          </a:xfrm>
          <a:prstGeom prst="straightConnector1">
            <a:avLst/>
          </a:prstGeom>
          <a:noFill/>
          <a:ln w="28575" cap="flat" cmpd="sng">
            <a:solidFill>
              <a:srgbClr val="EA9999"/>
            </a:solidFill>
            <a:prstDash val="solid"/>
            <a:round/>
            <a:headEnd type="none" w="med" len="med"/>
            <a:tailEnd type="none" w="med" len="med"/>
          </a:ln>
        </p:spPr>
      </p:cxnSp>
      <p:sp>
        <p:nvSpPr>
          <p:cNvPr id="1945" name="Google Shape;1945;p105"/>
          <p:cNvSpPr txBox="1"/>
          <p:nvPr/>
        </p:nvSpPr>
        <p:spPr>
          <a:xfrm>
            <a:off x="242550" y="0"/>
            <a:ext cx="46872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latin typeface="Raleway"/>
                <a:ea typeface="Raleway"/>
                <a:cs typeface="Raleway"/>
                <a:sym typeface="Raleway"/>
              </a:rPr>
              <a:t>Foam Selection</a:t>
            </a:r>
            <a:endParaRPr sz="2600" b="1">
              <a:latin typeface="Raleway"/>
              <a:ea typeface="Raleway"/>
              <a:cs typeface="Raleway"/>
              <a:sym typeface="Raleway"/>
            </a:endParaRPr>
          </a:p>
        </p:txBody>
      </p:sp>
      <p:sp>
        <p:nvSpPr>
          <p:cNvPr id="1946" name="Google Shape;1946;p105"/>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pic>
        <p:nvPicPr>
          <p:cNvPr id="1951" name="Google Shape;1951;p106"/>
          <p:cNvPicPr preferRelativeResize="0"/>
          <p:nvPr/>
        </p:nvPicPr>
        <p:blipFill>
          <a:blip r:embed="rId3">
            <a:alphaModFix/>
          </a:blip>
          <a:stretch>
            <a:fillRect/>
          </a:stretch>
        </p:blipFill>
        <p:spPr>
          <a:xfrm>
            <a:off x="4117725" y="140500"/>
            <a:ext cx="4687200" cy="2468586"/>
          </a:xfrm>
          <a:prstGeom prst="rect">
            <a:avLst/>
          </a:prstGeom>
          <a:noFill/>
          <a:ln>
            <a:noFill/>
          </a:ln>
        </p:spPr>
      </p:pic>
      <p:sp>
        <p:nvSpPr>
          <p:cNvPr id="1952" name="Google Shape;1952;p106"/>
          <p:cNvSpPr txBox="1"/>
          <p:nvPr/>
        </p:nvSpPr>
        <p:spPr>
          <a:xfrm>
            <a:off x="746650" y="725900"/>
            <a:ext cx="3225000" cy="912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Montserrat"/>
                <a:ea typeface="Montserrat"/>
                <a:cs typeface="Montserrat"/>
                <a:sym typeface="Montserrat"/>
              </a:rPr>
              <a:t> EverFlex V44 Foam Properties:</a:t>
            </a:r>
            <a:endParaRPr b="1">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Density: 2.8 lb/ cubic ft</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Firm</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1953" name="Google Shape;1953;p106"/>
          <p:cNvSpPr txBox="1"/>
          <p:nvPr/>
        </p:nvSpPr>
        <p:spPr>
          <a:xfrm>
            <a:off x="197025" y="3007275"/>
            <a:ext cx="8946900" cy="1928700"/>
          </a:xfrm>
          <a:prstGeom prst="rect">
            <a:avLst/>
          </a:prstGeom>
          <a:noFill/>
          <a:ln>
            <a:noFill/>
          </a:ln>
        </p:spPr>
        <p:txBody>
          <a:bodyPr spcFirstLastPara="1" wrap="square" lIns="91425" tIns="91425" rIns="91425" bIns="91425" anchor="t" anchorCtr="0">
            <a:noAutofit/>
          </a:bodyPr>
          <a:lstStyle/>
          <a:p>
            <a:pPr marL="457200" lvl="0" indent="-311150" algn="l" rtl="0">
              <a:lnSpc>
                <a:spcPct val="150000"/>
              </a:lnSpc>
              <a:spcBef>
                <a:spcPts val="0"/>
              </a:spcBef>
              <a:spcAft>
                <a:spcPts val="0"/>
              </a:spcAft>
              <a:buSzPts val="1300"/>
              <a:buFont typeface="Montserrat"/>
              <a:buChar char="●"/>
            </a:pPr>
            <a:r>
              <a:rPr lang="en" sz="1300">
                <a:latin typeface="Montserrat"/>
                <a:ea typeface="Montserrat"/>
                <a:cs typeface="Montserrat"/>
                <a:sym typeface="Montserrat"/>
              </a:rPr>
              <a:t>Pressure module compression stress: 1.9 psi  = 0.0131 MPa</a:t>
            </a:r>
            <a:endParaRPr sz="1300">
              <a:latin typeface="Montserrat"/>
              <a:ea typeface="Montserrat"/>
              <a:cs typeface="Montserrat"/>
              <a:sym typeface="Montserrat"/>
            </a:endParaRPr>
          </a:p>
          <a:p>
            <a:pPr marL="457200" lvl="0" indent="-311150" algn="l" rtl="0">
              <a:lnSpc>
                <a:spcPct val="150000"/>
              </a:lnSpc>
              <a:spcBef>
                <a:spcPts val="0"/>
              </a:spcBef>
              <a:spcAft>
                <a:spcPts val="0"/>
              </a:spcAft>
              <a:buSzPts val="1300"/>
              <a:buFont typeface="Montserrat"/>
              <a:buChar char="●"/>
            </a:pPr>
            <a:r>
              <a:rPr lang="en" sz="1300">
                <a:latin typeface="Montserrat"/>
                <a:ea typeface="Montserrat"/>
                <a:cs typeface="Montserrat"/>
                <a:sym typeface="Montserrat"/>
              </a:rPr>
              <a:t>From Figure 1, at 0.0131 MPa, compression strain = ~0.66 or 66%</a:t>
            </a:r>
            <a:endParaRPr sz="1300">
              <a:latin typeface="Montserrat"/>
              <a:ea typeface="Montserrat"/>
              <a:cs typeface="Montserrat"/>
              <a:sym typeface="Montserrat"/>
            </a:endParaRPr>
          </a:p>
          <a:p>
            <a:pPr marL="914400" lvl="1" indent="-311150" algn="l" rtl="0">
              <a:lnSpc>
                <a:spcPct val="150000"/>
              </a:lnSpc>
              <a:spcBef>
                <a:spcPts val="0"/>
              </a:spcBef>
              <a:spcAft>
                <a:spcPts val="0"/>
              </a:spcAft>
              <a:buSzPts val="1300"/>
              <a:buFont typeface="Montserrat"/>
              <a:buChar char="○"/>
            </a:pPr>
            <a:r>
              <a:rPr lang="en" sz="1300">
                <a:latin typeface="Montserrat"/>
                <a:ea typeface="Montserrat"/>
                <a:cs typeface="Montserrat"/>
                <a:sym typeface="Montserrat"/>
              </a:rPr>
              <a:t>Thus, max foam compression is ~66% or 0.33”</a:t>
            </a:r>
            <a:endParaRPr sz="1300">
              <a:latin typeface="Montserrat"/>
              <a:ea typeface="Montserrat"/>
              <a:cs typeface="Montserrat"/>
              <a:sym typeface="Montserrat"/>
            </a:endParaRPr>
          </a:p>
          <a:p>
            <a:pPr marL="457200" lvl="0" indent="-311150" algn="l" rtl="0">
              <a:lnSpc>
                <a:spcPct val="150000"/>
              </a:lnSpc>
              <a:spcBef>
                <a:spcPts val="0"/>
              </a:spcBef>
              <a:spcAft>
                <a:spcPts val="0"/>
              </a:spcAft>
              <a:buSzPts val="1300"/>
              <a:buChar char="●"/>
            </a:pPr>
            <a:r>
              <a:rPr lang="en" sz="1300">
                <a:latin typeface="Montserrat"/>
                <a:ea typeface="Montserrat"/>
                <a:cs typeface="Montserrat"/>
                <a:sym typeface="Montserrat"/>
              </a:rPr>
              <a:t>Hip breadth range narrows to: </a:t>
            </a:r>
            <a:r>
              <a:rPr lang="en" sz="1300" b="1">
                <a:latin typeface="Montserrat"/>
                <a:ea typeface="Montserrat"/>
                <a:cs typeface="Montserrat"/>
                <a:sym typeface="Montserrat"/>
              </a:rPr>
              <a:t>11.66” - 16.34”</a:t>
            </a:r>
            <a:endParaRPr sz="1300" b="1">
              <a:latin typeface="Montserrat"/>
              <a:ea typeface="Montserrat"/>
              <a:cs typeface="Montserrat"/>
              <a:sym typeface="Montserrat"/>
            </a:endParaRPr>
          </a:p>
          <a:p>
            <a:pPr marL="914400" lvl="1" indent="-311150" algn="l" rtl="0">
              <a:lnSpc>
                <a:spcPct val="150000"/>
              </a:lnSpc>
              <a:spcBef>
                <a:spcPts val="0"/>
              </a:spcBef>
              <a:spcAft>
                <a:spcPts val="0"/>
              </a:spcAft>
              <a:buSzPts val="1300"/>
              <a:buFont typeface="Montserrat"/>
              <a:buChar char="○"/>
            </a:pPr>
            <a:r>
              <a:rPr lang="en" sz="1300">
                <a:latin typeface="Montserrat"/>
                <a:ea typeface="Montserrat"/>
                <a:cs typeface="Montserrat"/>
                <a:sym typeface="Montserrat"/>
              </a:rPr>
              <a:t>*Team will obtain a more accurate range through materials testing</a:t>
            </a:r>
            <a:endParaRPr sz="1300">
              <a:latin typeface="Montserrat"/>
              <a:ea typeface="Montserrat"/>
              <a:cs typeface="Montserrat"/>
              <a:sym typeface="Montserrat"/>
            </a:endParaRPr>
          </a:p>
          <a:p>
            <a:pPr marL="0" lvl="0" indent="0" algn="l" rtl="0">
              <a:lnSpc>
                <a:spcPct val="150000"/>
              </a:lnSpc>
              <a:spcBef>
                <a:spcPts val="0"/>
              </a:spcBef>
              <a:spcAft>
                <a:spcPts val="0"/>
              </a:spcAft>
              <a:buNone/>
            </a:pPr>
            <a:r>
              <a:rPr lang="en" sz="1300" b="1">
                <a:latin typeface="Montserrat"/>
                <a:ea typeface="Montserrat"/>
                <a:cs typeface="Montserrat"/>
                <a:sym typeface="Montserrat"/>
              </a:rPr>
              <a:t>Can accommodate 3rd to 78th percentile males and 1st to 47th percentile females in hip breadth</a:t>
            </a:r>
            <a:endParaRPr sz="1300">
              <a:latin typeface="Montserrat"/>
              <a:ea typeface="Montserrat"/>
              <a:cs typeface="Montserrat"/>
              <a:sym typeface="Montserrat"/>
            </a:endParaRPr>
          </a:p>
          <a:p>
            <a:pPr marL="0" lvl="0" indent="0" algn="l" rtl="0">
              <a:lnSpc>
                <a:spcPct val="150000"/>
              </a:lnSpc>
              <a:spcBef>
                <a:spcPts val="0"/>
              </a:spcBef>
              <a:spcAft>
                <a:spcPts val="0"/>
              </a:spcAft>
              <a:buNone/>
            </a:pPr>
            <a:endParaRPr sz="1300">
              <a:latin typeface="Montserrat"/>
              <a:ea typeface="Montserrat"/>
              <a:cs typeface="Montserrat"/>
              <a:sym typeface="Montserrat"/>
            </a:endParaRPr>
          </a:p>
          <a:p>
            <a:pPr marL="0" lvl="0" indent="0" algn="l" rtl="0">
              <a:lnSpc>
                <a:spcPct val="150000"/>
              </a:lnSpc>
              <a:spcBef>
                <a:spcPts val="0"/>
              </a:spcBef>
              <a:spcAft>
                <a:spcPts val="0"/>
              </a:spcAft>
              <a:buNone/>
            </a:pPr>
            <a:endParaRPr sz="1300" b="1">
              <a:latin typeface="Montserrat"/>
              <a:ea typeface="Montserrat"/>
              <a:cs typeface="Montserrat"/>
              <a:sym typeface="Montserrat"/>
            </a:endParaRPr>
          </a:p>
          <a:p>
            <a:pPr marL="0" lvl="0" indent="0" algn="l" rtl="0">
              <a:lnSpc>
                <a:spcPct val="150000"/>
              </a:lnSpc>
              <a:spcBef>
                <a:spcPts val="0"/>
              </a:spcBef>
              <a:spcAft>
                <a:spcPts val="0"/>
              </a:spcAft>
              <a:buNone/>
            </a:pPr>
            <a:endParaRPr sz="1300">
              <a:latin typeface="Montserrat"/>
              <a:ea typeface="Montserrat"/>
              <a:cs typeface="Montserrat"/>
              <a:sym typeface="Montserrat"/>
            </a:endParaRPr>
          </a:p>
        </p:txBody>
      </p:sp>
      <p:sp>
        <p:nvSpPr>
          <p:cNvPr id="1954" name="Google Shape;1954;p106"/>
          <p:cNvSpPr txBox="1"/>
          <p:nvPr/>
        </p:nvSpPr>
        <p:spPr>
          <a:xfrm>
            <a:off x="197025" y="1918450"/>
            <a:ext cx="3225000" cy="1088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Montserrat"/>
                <a:ea typeface="Montserrat"/>
                <a:cs typeface="Montserrat"/>
                <a:sym typeface="Montserrat"/>
              </a:rPr>
              <a:t>Penn State HR Foam Properties:</a:t>
            </a:r>
            <a:endParaRPr b="1">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Density: 3.4 lb/ cubic ft</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Extra Firm</a:t>
            </a:r>
            <a:endParaRPr>
              <a:latin typeface="Montserrat"/>
              <a:ea typeface="Montserrat"/>
              <a:cs typeface="Montserrat"/>
              <a:sym typeface="Montserrat"/>
            </a:endParaRPr>
          </a:p>
          <a:p>
            <a:pPr marL="0" lvl="0" indent="0" algn="l" rtl="0">
              <a:lnSpc>
                <a:spcPct val="115000"/>
              </a:lnSpc>
              <a:spcBef>
                <a:spcPts val="0"/>
              </a:spcBef>
              <a:spcAft>
                <a:spcPts val="0"/>
              </a:spcAft>
              <a:buNone/>
            </a:pPr>
            <a:endParaRPr>
              <a:latin typeface="Montserrat"/>
              <a:ea typeface="Montserrat"/>
              <a:cs typeface="Montserrat"/>
              <a:sym typeface="Montserrat"/>
            </a:endParaRPr>
          </a:p>
        </p:txBody>
      </p:sp>
      <p:sp>
        <p:nvSpPr>
          <p:cNvPr id="1955" name="Google Shape;1955;p106"/>
          <p:cNvSpPr txBox="1"/>
          <p:nvPr/>
        </p:nvSpPr>
        <p:spPr>
          <a:xfrm>
            <a:off x="5206125" y="2633950"/>
            <a:ext cx="3131400" cy="32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Montserrat"/>
                <a:ea typeface="Montserrat"/>
                <a:cs typeface="Montserrat"/>
                <a:sym typeface="Montserrat"/>
              </a:rPr>
              <a:t>Figure 1: Penn State Experimental Results</a:t>
            </a:r>
            <a:endParaRPr sz="1000">
              <a:latin typeface="Montserrat"/>
              <a:ea typeface="Montserrat"/>
              <a:cs typeface="Montserrat"/>
              <a:sym typeface="Montserrat"/>
            </a:endParaRPr>
          </a:p>
        </p:txBody>
      </p:sp>
      <p:cxnSp>
        <p:nvCxnSpPr>
          <p:cNvPr id="1956" name="Google Shape;1956;p106"/>
          <p:cNvCxnSpPr/>
          <p:nvPr/>
        </p:nvCxnSpPr>
        <p:spPr>
          <a:xfrm flipH="1">
            <a:off x="4998450" y="1047375"/>
            <a:ext cx="3339000" cy="10500"/>
          </a:xfrm>
          <a:prstGeom prst="straightConnector1">
            <a:avLst/>
          </a:prstGeom>
          <a:noFill/>
          <a:ln w="19050" cap="flat" cmpd="sng">
            <a:solidFill>
              <a:srgbClr val="595959"/>
            </a:solidFill>
            <a:prstDash val="solid"/>
            <a:round/>
            <a:headEnd type="none" w="med" len="med"/>
            <a:tailEnd type="none" w="med" len="med"/>
          </a:ln>
        </p:spPr>
      </p:cxnSp>
      <p:cxnSp>
        <p:nvCxnSpPr>
          <p:cNvPr id="1957" name="Google Shape;1957;p106"/>
          <p:cNvCxnSpPr/>
          <p:nvPr/>
        </p:nvCxnSpPr>
        <p:spPr>
          <a:xfrm rot="10800000" flipH="1">
            <a:off x="8327075" y="1058250"/>
            <a:ext cx="10500" cy="1129800"/>
          </a:xfrm>
          <a:prstGeom prst="straightConnector1">
            <a:avLst/>
          </a:prstGeom>
          <a:noFill/>
          <a:ln w="19050" cap="flat" cmpd="sng">
            <a:solidFill>
              <a:srgbClr val="595959"/>
            </a:solidFill>
            <a:prstDash val="solid"/>
            <a:round/>
            <a:headEnd type="none" w="med" len="med"/>
            <a:tailEnd type="none" w="med" len="med"/>
          </a:ln>
        </p:spPr>
      </p:cxnSp>
      <p:sp>
        <p:nvSpPr>
          <p:cNvPr id="1958" name="Google Shape;1958;p106"/>
          <p:cNvSpPr txBox="1"/>
          <p:nvPr/>
        </p:nvSpPr>
        <p:spPr>
          <a:xfrm>
            <a:off x="242550" y="0"/>
            <a:ext cx="46872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latin typeface="Raleway"/>
                <a:ea typeface="Raleway"/>
                <a:cs typeface="Raleway"/>
                <a:sym typeface="Raleway"/>
              </a:rPr>
              <a:t>Foam Selection</a:t>
            </a:r>
            <a:endParaRPr sz="2600" b="1">
              <a:latin typeface="Raleway"/>
              <a:ea typeface="Raleway"/>
              <a:cs typeface="Raleway"/>
              <a:sym typeface="Raleway"/>
            </a:endParaRPr>
          </a:p>
        </p:txBody>
      </p:sp>
      <p:sp>
        <p:nvSpPr>
          <p:cNvPr id="1959" name="Google Shape;1959;p106"/>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107"/>
          <p:cNvSpPr txBox="1"/>
          <p:nvPr/>
        </p:nvSpPr>
        <p:spPr>
          <a:xfrm>
            <a:off x="228600" y="0"/>
            <a:ext cx="8520600" cy="7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latin typeface="Raleway"/>
                <a:ea typeface="Raleway"/>
                <a:cs typeface="Raleway"/>
                <a:sym typeface="Raleway"/>
              </a:rPr>
              <a:t>Linear Bearing Selection</a:t>
            </a:r>
            <a:endParaRPr sz="2600" b="1">
              <a:latin typeface="Raleway"/>
              <a:ea typeface="Raleway"/>
              <a:cs typeface="Raleway"/>
              <a:sym typeface="Raleway"/>
            </a:endParaRPr>
          </a:p>
        </p:txBody>
      </p:sp>
      <p:sp>
        <p:nvSpPr>
          <p:cNvPr id="1965" name="Google Shape;1965;p107"/>
          <p:cNvSpPr txBox="1"/>
          <p:nvPr/>
        </p:nvSpPr>
        <p:spPr>
          <a:xfrm>
            <a:off x="3183575" y="1044600"/>
            <a:ext cx="5516700" cy="3608700"/>
          </a:xfrm>
          <a:prstGeom prst="rect">
            <a:avLst/>
          </a:prstGeom>
          <a:noFill/>
          <a:ln>
            <a:noFill/>
          </a:ln>
        </p:spPr>
        <p:txBody>
          <a:bodyPr spcFirstLastPara="1" wrap="square" lIns="91425" tIns="91425" rIns="91425" bIns="91425" anchor="t" anchorCtr="0">
            <a:noAutofit/>
          </a:bodyPr>
          <a:lstStyle/>
          <a:p>
            <a:pPr marL="457200" lvl="0" indent="-311150" algn="l" rtl="0">
              <a:lnSpc>
                <a:spcPct val="150000"/>
              </a:lnSpc>
              <a:spcBef>
                <a:spcPts val="0"/>
              </a:spcBef>
              <a:spcAft>
                <a:spcPts val="0"/>
              </a:spcAft>
              <a:buSzPts val="1300"/>
              <a:buFont typeface="Montserrat"/>
              <a:buChar char="●"/>
            </a:pPr>
            <a:r>
              <a:rPr lang="en" sz="1300">
                <a:latin typeface="Montserrat"/>
                <a:ea typeface="Montserrat"/>
                <a:cs typeface="Montserrat"/>
                <a:sym typeface="Montserrat"/>
              </a:rPr>
              <a:t>Frictional Coefficient: .006</a:t>
            </a:r>
            <a:endParaRPr sz="1300">
              <a:latin typeface="Montserrat"/>
              <a:ea typeface="Montserrat"/>
              <a:cs typeface="Montserrat"/>
              <a:sym typeface="Montserrat"/>
            </a:endParaRPr>
          </a:p>
          <a:p>
            <a:pPr marL="457200" lvl="0" indent="-311150" algn="l" rtl="0">
              <a:lnSpc>
                <a:spcPct val="150000"/>
              </a:lnSpc>
              <a:spcBef>
                <a:spcPts val="0"/>
              </a:spcBef>
              <a:spcAft>
                <a:spcPts val="0"/>
              </a:spcAft>
              <a:buSzPts val="1300"/>
              <a:buFont typeface="Montserrat"/>
              <a:buChar char="●"/>
            </a:pPr>
            <a:r>
              <a:rPr lang="en" sz="1300">
                <a:latin typeface="Montserrat"/>
                <a:ea typeface="Montserrat"/>
                <a:cs typeface="Montserrat"/>
                <a:sym typeface="Montserrat"/>
              </a:rPr>
              <a:t>Loading (weight of pressure module wood + foam): ~.216 lb</a:t>
            </a:r>
            <a:endParaRPr sz="1300">
              <a:latin typeface="Montserrat"/>
              <a:ea typeface="Montserrat"/>
              <a:cs typeface="Montserrat"/>
              <a:sym typeface="Montserrat"/>
            </a:endParaRPr>
          </a:p>
          <a:p>
            <a:pPr marL="0" lvl="0" indent="0" algn="l" rtl="0">
              <a:spcBef>
                <a:spcPts val="0"/>
              </a:spcBef>
              <a:spcAft>
                <a:spcPts val="0"/>
              </a:spcAft>
              <a:buNone/>
            </a:pPr>
            <a:endParaRPr sz="1300">
              <a:latin typeface="Montserrat"/>
              <a:ea typeface="Montserrat"/>
              <a:cs typeface="Montserrat"/>
              <a:sym typeface="Montserrat"/>
            </a:endParaRPr>
          </a:p>
          <a:p>
            <a:pPr marL="0" lvl="0" indent="0" algn="l" rtl="0">
              <a:spcBef>
                <a:spcPts val="0"/>
              </a:spcBef>
              <a:spcAft>
                <a:spcPts val="0"/>
              </a:spcAft>
              <a:buNone/>
            </a:pPr>
            <a:endParaRPr sz="1300">
              <a:latin typeface="Montserrat"/>
              <a:ea typeface="Montserrat"/>
              <a:cs typeface="Montserrat"/>
              <a:sym typeface="Montserrat"/>
            </a:endParaRPr>
          </a:p>
          <a:p>
            <a:pPr marL="0" lvl="0" indent="0" algn="l" rtl="0">
              <a:spcBef>
                <a:spcPts val="0"/>
              </a:spcBef>
              <a:spcAft>
                <a:spcPts val="0"/>
              </a:spcAft>
              <a:buNone/>
            </a:pPr>
            <a:endParaRPr sz="1300">
              <a:latin typeface="Montserrat"/>
              <a:ea typeface="Montserrat"/>
              <a:cs typeface="Montserrat"/>
              <a:sym typeface="Montserrat"/>
            </a:endParaRPr>
          </a:p>
          <a:p>
            <a:pPr marL="0" lvl="0" indent="0" algn="l" rtl="0">
              <a:spcBef>
                <a:spcPts val="0"/>
              </a:spcBef>
              <a:spcAft>
                <a:spcPts val="0"/>
              </a:spcAft>
              <a:buNone/>
            </a:pPr>
            <a:endParaRPr sz="1300">
              <a:latin typeface="Montserrat"/>
              <a:ea typeface="Montserrat"/>
              <a:cs typeface="Montserrat"/>
              <a:sym typeface="Montserrat"/>
            </a:endParaRPr>
          </a:p>
          <a:p>
            <a:pPr marL="0" lvl="0" indent="0" algn="l" rtl="0">
              <a:spcBef>
                <a:spcPts val="0"/>
              </a:spcBef>
              <a:spcAft>
                <a:spcPts val="0"/>
              </a:spcAft>
              <a:buNone/>
            </a:pPr>
            <a:endParaRPr sz="1300">
              <a:latin typeface="Montserrat"/>
              <a:ea typeface="Montserrat"/>
              <a:cs typeface="Montserrat"/>
              <a:sym typeface="Montserrat"/>
            </a:endParaRPr>
          </a:p>
          <a:p>
            <a:pPr marL="0" lvl="0" indent="0" algn="l" rtl="0">
              <a:spcBef>
                <a:spcPts val="0"/>
              </a:spcBef>
              <a:spcAft>
                <a:spcPts val="0"/>
              </a:spcAft>
              <a:buNone/>
            </a:pPr>
            <a:endParaRPr sz="1300">
              <a:latin typeface="Montserrat"/>
              <a:ea typeface="Montserrat"/>
              <a:cs typeface="Montserrat"/>
              <a:sym typeface="Montserrat"/>
            </a:endParaRPr>
          </a:p>
          <a:p>
            <a:pPr marL="0" lvl="0" indent="0" algn="l" rtl="0">
              <a:spcBef>
                <a:spcPts val="0"/>
              </a:spcBef>
              <a:spcAft>
                <a:spcPts val="0"/>
              </a:spcAft>
              <a:buNone/>
            </a:pPr>
            <a:endParaRPr sz="1300">
              <a:latin typeface="Montserrat"/>
              <a:ea typeface="Montserrat"/>
              <a:cs typeface="Montserrat"/>
              <a:sym typeface="Montserrat"/>
            </a:endParaRPr>
          </a:p>
          <a:p>
            <a:pPr marL="457200" lvl="0" indent="-311150" algn="l" rtl="0">
              <a:lnSpc>
                <a:spcPct val="150000"/>
              </a:lnSpc>
              <a:spcBef>
                <a:spcPts val="0"/>
              </a:spcBef>
              <a:spcAft>
                <a:spcPts val="0"/>
              </a:spcAft>
              <a:buSzPts val="1300"/>
              <a:buChar char="●"/>
            </a:pPr>
            <a:r>
              <a:rPr lang="en" sz="1300">
                <a:latin typeface="Montserrat"/>
                <a:ea typeface="Montserrat"/>
                <a:cs typeface="Montserrat"/>
                <a:sym typeface="Montserrat"/>
              </a:rPr>
              <a:t>Frictional Force: ~</a:t>
            </a:r>
            <a:r>
              <a:rPr lang="en" sz="1300" b="1">
                <a:latin typeface="Montserrat"/>
                <a:ea typeface="Montserrat"/>
                <a:cs typeface="Montserrat"/>
                <a:sym typeface="Montserrat"/>
              </a:rPr>
              <a:t>1.1 lbf</a:t>
            </a:r>
            <a:r>
              <a:rPr lang="en" sz="1300">
                <a:latin typeface="Montserrat"/>
                <a:ea typeface="Montserrat"/>
                <a:cs typeface="Montserrat"/>
                <a:sym typeface="Montserrat"/>
              </a:rPr>
              <a:t> </a:t>
            </a:r>
            <a:endParaRPr sz="1300">
              <a:latin typeface="Montserrat"/>
              <a:ea typeface="Montserrat"/>
              <a:cs typeface="Montserrat"/>
              <a:sym typeface="Montserrat"/>
            </a:endParaRPr>
          </a:p>
          <a:p>
            <a:pPr marL="914400" lvl="1" indent="-311150" algn="l" rtl="0">
              <a:lnSpc>
                <a:spcPct val="150000"/>
              </a:lnSpc>
              <a:spcBef>
                <a:spcPts val="0"/>
              </a:spcBef>
              <a:spcAft>
                <a:spcPts val="0"/>
              </a:spcAft>
              <a:buSzPts val="1300"/>
              <a:buFont typeface="Montserrat"/>
              <a:buChar char="○"/>
            </a:pPr>
            <a:r>
              <a:rPr lang="en" sz="1300">
                <a:latin typeface="Montserrat"/>
                <a:ea typeface="Montserrat"/>
                <a:cs typeface="Montserrat"/>
                <a:sym typeface="Montserrat"/>
              </a:rPr>
              <a:t>5% of maximum loading</a:t>
            </a:r>
            <a:endParaRPr sz="1300">
              <a:latin typeface="Montserrat"/>
              <a:ea typeface="Montserrat"/>
              <a:cs typeface="Montserrat"/>
              <a:sym typeface="Montserrat"/>
            </a:endParaRPr>
          </a:p>
          <a:p>
            <a:pPr marL="457200" lvl="0" indent="-311150" algn="l" rtl="0">
              <a:lnSpc>
                <a:spcPct val="150000"/>
              </a:lnSpc>
              <a:spcBef>
                <a:spcPts val="0"/>
              </a:spcBef>
              <a:spcAft>
                <a:spcPts val="0"/>
              </a:spcAft>
              <a:buSzPts val="1300"/>
              <a:buChar char="●"/>
            </a:pPr>
            <a:r>
              <a:rPr lang="en" sz="1300">
                <a:latin typeface="Montserrat"/>
                <a:ea typeface="Montserrat"/>
                <a:cs typeface="Montserrat"/>
                <a:sym typeface="Montserrat"/>
              </a:rPr>
              <a:t>Maximum Allowable Static Loading: </a:t>
            </a:r>
            <a:r>
              <a:rPr lang="en" sz="1300" b="1">
                <a:latin typeface="Montserrat"/>
                <a:ea typeface="Montserrat"/>
                <a:cs typeface="Montserrat"/>
                <a:sym typeface="Montserrat"/>
              </a:rPr>
              <a:t>285 lbf</a:t>
            </a:r>
            <a:r>
              <a:rPr lang="en" sz="1300">
                <a:latin typeface="Montserrat"/>
                <a:ea typeface="Montserrat"/>
                <a:cs typeface="Montserrat"/>
                <a:sym typeface="Montserrat"/>
              </a:rPr>
              <a:t> in all directions</a:t>
            </a:r>
            <a:endParaRPr sz="1300">
              <a:latin typeface="Montserrat"/>
              <a:ea typeface="Montserrat"/>
              <a:cs typeface="Montserrat"/>
              <a:sym typeface="Montserrat"/>
            </a:endParaRPr>
          </a:p>
          <a:p>
            <a:pPr marL="457200" lvl="0" indent="-311150" algn="l" rtl="0">
              <a:lnSpc>
                <a:spcPct val="150000"/>
              </a:lnSpc>
              <a:spcBef>
                <a:spcPts val="0"/>
              </a:spcBef>
              <a:spcAft>
                <a:spcPts val="0"/>
              </a:spcAft>
              <a:buSzPts val="1300"/>
              <a:buFont typeface="Montserrat"/>
              <a:buChar char="●"/>
            </a:pPr>
            <a:r>
              <a:rPr lang="en" sz="1300">
                <a:latin typeface="Montserrat"/>
                <a:ea typeface="Montserrat"/>
                <a:cs typeface="Montserrat"/>
                <a:sym typeface="Montserrat"/>
              </a:rPr>
              <a:t>Preload: Clearanced (lower friction)</a:t>
            </a:r>
            <a:endParaRPr sz="1300">
              <a:latin typeface="Montserrat"/>
              <a:ea typeface="Montserrat"/>
              <a:cs typeface="Montserrat"/>
              <a:sym typeface="Montserrat"/>
            </a:endParaRPr>
          </a:p>
          <a:p>
            <a:pPr marL="457200" lvl="0" indent="0" algn="l" rtl="0">
              <a:spcBef>
                <a:spcPts val="0"/>
              </a:spcBef>
              <a:spcAft>
                <a:spcPts val="0"/>
              </a:spcAft>
              <a:buNone/>
            </a:pPr>
            <a:endParaRPr sz="1300">
              <a:latin typeface="Montserrat"/>
              <a:ea typeface="Montserrat"/>
              <a:cs typeface="Montserrat"/>
              <a:sym typeface="Montserrat"/>
            </a:endParaRPr>
          </a:p>
        </p:txBody>
      </p:sp>
      <p:pic>
        <p:nvPicPr>
          <p:cNvPr id="1966" name="Google Shape;1966;p107"/>
          <p:cNvPicPr preferRelativeResize="0"/>
          <p:nvPr/>
        </p:nvPicPr>
        <p:blipFill>
          <a:blip r:embed="rId3">
            <a:alphaModFix/>
          </a:blip>
          <a:stretch>
            <a:fillRect/>
          </a:stretch>
        </p:blipFill>
        <p:spPr>
          <a:xfrm>
            <a:off x="239100" y="1439575"/>
            <a:ext cx="2574900" cy="2574900"/>
          </a:xfrm>
          <a:prstGeom prst="rect">
            <a:avLst/>
          </a:prstGeom>
          <a:noFill/>
          <a:ln>
            <a:noFill/>
          </a:ln>
        </p:spPr>
      </p:pic>
      <p:sp>
        <p:nvSpPr>
          <p:cNvPr id="1967" name="Google Shape;1967;p107"/>
          <p:cNvSpPr txBox="1"/>
          <p:nvPr/>
        </p:nvSpPr>
        <p:spPr>
          <a:xfrm>
            <a:off x="313200" y="3990125"/>
            <a:ext cx="2426700" cy="23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a:ea typeface="Montserrat"/>
                <a:cs typeface="Montserrat"/>
                <a:sym typeface="Montserrat"/>
              </a:rPr>
              <a:t>Misumi Short Block Mini Linear Guide</a:t>
            </a:r>
            <a:endParaRPr sz="1200">
              <a:latin typeface="Montserrat"/>
              <a:ea typeface="Montserrat"/>
              <a:cs typeface="Montserrat"/>
              <a:sym typeface="Montserrat"/>
            </a:endParaRPr>
          </a:p>
        </p:txBody>
      </p:sp>
      <p:pic>
        <p:nvPicPr>
          <p:cNvPr id="1968" name="Google Shape;1968;p107"/>
          <p:cNvPicPr preferRelativeResize="0"/>
          <p:nvPr/>
        </p:nvPicPr>
        <p:blipFill>
          <a:blip r:embed="rId4">
            <a:alphaModFix/>
          </a:blip>
          <a:stretch>
            <a:fillRect/>
          </a:stretch>
        </p:blipFill>
        <p:spPr>
          <a:xfrm>
            <a:off x="3941051" y="1863688"/>
            <a:ext cx="4545076" cy="1117075"/>
          </a:xfrm>
          <a:prstGeom prst="rect">
            <a:avLst/>
          </a:prstGeom>
          <a:noFill/>
          <a:ln>
            <a:noFill/>
          </a:ln>
        </p:spPr>
      </p:pic>
      <p:sp>
        <p:nvSpPr>
          <p:cNvPr id="1969" name="Google Shape;1969;p107"/>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974" name="Google Shape;1974;p108"/>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Seat Bottom Analysis</a:t>
            </a:r>
            <a:endParaRPr/>
          </a:p>
        </p:txBody>
      </p:sp>
      <p:sp>
        <p:nvSpPr>
          <p:cNvPr id="1975" name="Google Shape;1975;p108"/>
          <p:cNvSpPr txBox="1">
            <a:spLocks noGrp="1"/>
          </p:cNvSpPr>
          <p:nvPr>
            <p:ph type="body" idx="1"/>
          </p:nvPr>
        </p:nvSpPr>
        <p:spPr>
          <a:xfrm>
            <a:off x="727650" y="1285000"/>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Modeled as a beam</a:t>
            </a:r>
            <a:endParaRPr/>
          </a:p>
          <a:p>
            <a:pPr marL="0" lvl="0" indent="0" algn="l" rtl="0">
              <a:spcBef>
                <a:spcPts val="1600"/>
              </a:spcBef>
              <a:spcAft>
                <a:spcPts val="0"/>
              </a:spcAft>
              <a:buNone/>
            </a:pPr>
            <a:r>
              <a:rPr lang="en"/>
              <a:t>Max shear force occurs at the ends of the beam </a:t>
            </a:r>
            <a:endParaRPr/>
          </a:p>
          <a:p>
            <a:pPr marL="0" lvl="0" indent="0" algn="l" rtl="0">
              <a:spcBef>
                <a:spcPts val="1600"/>
              </a:spcBef>
              <a:spcAft>
                <a:spcPts val="0"/>
              </a:spcAft>
              <a:buNone/>
            </a:pPr>
            <a:endParaRPr/>
          </a:p>
          <a:p>
            <a:pPr marL="0" lvl="0" indent="0" algn="l" rtl="0">
              <a:spcBef>
                <a:spcPts val="1600"/>
              </a:spcBef>
              <a:spcAft>
                <a:spcPts val="0"/>
              </a:spcAft>
              <a:buNone/>
            </a:pPr>
            <a:r>
              <a:rPr lang="en"/>
              <a:t>Max bending stress occurs in the middle of the beam</a:t>
            </a:r>
            <a:endParaRPr/>
          </a:p>
          <a:p>
            <a:pPr marL="914400" lvl="0" indent="0" algn="l" rtl="0">
              <a:spcBef>
                <a:spcPts val="1600"/>
              </a:spcBef>
              <a:spcAft>
                <a:spcPts val="0"/>
              </a:spcAft>
              <a:buNone/>
            </a:pPr>
            <a:r>
              <a:rPr lang="en" sz="2200"/>
              <a:t> </a:t>
            </a:r>
            <a:endParaRPr sz="2200"/>
          </a:p>
          <a:p>
            <a:pPr marL="914400" lvl="0" indent="0" algn="l" rtl="0">
              <a:spcBef>
                <a:spcPts val="1600"/>
              </a:spcBef>
              <a:spcAft>
                <a:spcPts val="1600"/>
              </a:spcAft>
              <a:buNone/>
            </a:pPr>
            <a:endParaRPr/>
          </a:p>
        </p:txBody>
      </p:sp>
      <p:pic>
        <p:nvPicPr>
          <p:cNvPr id="1976" name="Google Shape;1976;p108"/>
          <p:cNvPicPr preferRelativeResize="0"/>
          <p:nvPr/>
        </p:nvPicPr>
        <p:blipFill>
          <a:blip r:embed="rId3">
            <a:alphaModFix/>
          </a:blip>
          <a:stretch>
            <a:fillRect/>
          </a:stretch>
        </p:blipFill>
        <p:spPr>
          <a:xfrm>
            <a:off x="1204325" y="3154025"/>
            <a:ext cx="949100" cy="405375"/>
          </a:xfrm>
          <a:prstGeom prst="rect">
            <a:avLst/>
          </a:prstGeom>
          <a:noFill/>
          <a:ln>
            <a:noFill/>
          </a:ln>
        </p:spPr>
      </p:pic>
      <p:pic>
        <p:nvPicPr>
          <p:cNvPr id="1977" name="Google Shape;1977;p108"/>
          <p:cNvPicPr preferRelativeResize="0"/>
          <p:nvPr/>
        </p:nvPicPr>
        <p:blipFill>
          <a:blip r:embed="rId4">
            <a:alphaModFix/>
          </a:blip>
          <a:stretch>
            <a:fillRect/>
          </a:stretch>
        </p:blipFill>
        <p:spPr>
          <a:xfrm>
            <a:off x="2592250" y="3994875"/>
            <a:ext cx="529574" cy="405375"/>
          </a:xfrm>
          <a:prstGeom prst="rect">
            <a:avLst/>
          </a:prstGeom>
          <a:noFill/>
          <a:ln>
            <a:noFill/>
          </a:ln>
        </p:spPr>
      </p:pic>
      <p:pic>
        <p:nvPicPr>
          <p:cNvPr id="1978" name="Google Shape;1978;p108"/>
          <p:cNvPicPr preferRelativeResize="0"/>
          <p:nvPr/>
        </p:nvPicPr>
        <p:blipFill>
          <a:blip r:embed="rId5">
            <a:alphaModFix/>
          </a:blip>
          <a:stretch>
            <a:fillRect/>
          </a:stretch>
        </p:blipFill>
        <p:spPr>
          <a:xfrm>
            <a:off x="1204325" y="3994875"/>
            <a:ext cx="1017716" cy="405375"/>
          </a:xfrm>
          <a:prstGeom prst="rect">
            <a:avLst/>
          </a:prstGeom>
          <a:noFill/>
          <a:ln>
            <a:noFill/>
          </a:ln>
        </p:spPr>
      </p:pic>
      <p:pic>
        <p:nvPicPr>
          <p:cNvPr id="1979" name="Google Shape;1979;p108"/>
          <p:cNvPicPr preferRelativeResize="0"/>
          <p:nvPr/>
        </p:nvPicPr>
        <p:blipFill>
          <a:blip r:embed="rId6">
            <a:alphaModFix/>
          </a:blip>
          <a:stretch>
            <a:fillRect/>
          </a:stretch>
        </p:blipFill>
        <p:spPr>
          <a:xfrm>
            <a:off x="606196" y="829171"/>
            <a:ext cx="4210999" cy="1241450"/>
          </a:xfrm>
          <a:prstGeom prst="rect">
            <a:avLst/>
          </a:prstGeom>
          <a:noFill/>
          <a:ln>
            <a:noFill/>
          </a:ln>
        </p:spPr>
      </p:pic>
      <p:graphicFrame>
        <p:nvGraphicFramePr>
          <p:cNvPr id="1980" name="Google Shape;1980;p108"/>
          <p:cNvGraphicFramePr/>
          <p:nvPr/>
        </p:nvGraphicFramePr>
        <p:xfrm>
          <a:off x="5628975" y="1940563"/>
          <a:ext cx="2362000" cy="1524000"/>
        </p:xfrm>
        <a:graphic>
          <a:graphicData uri="http://schemas.openxmlformats.org/drawingml/2006/table">
            <a:tbl>
              <a:tblPr>
                <a:noFill/>
                <a:tableStyleId>{E5D97320-429A-4E4F-A19D-930F16038E4D}</a:tableStyleId>
              </a:tblPr>
              <a:tblGrid>
                <a:gridCol w="1181000">
                  <a:extLst>
                    <a:ext uri="{9D8B030D-6E8A-4147-A177-3AD203B41FA5}">
                      <a16:colId xmlns:a16="http://schemas.microsoft.com/office/drawing/2014/main" val="20000"/>
                    </a:ext>
                  </a:extLst>
                </a:gridCol>
                <a:gridCol w="11810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300"/>
                        <a:t>Dimensions</a:t>
                      </a:r>
                      <a:endParaRPr sz="1300"/>
                    </a:p>
                  </a:txBody>
                  <a:tcPr marL="91425" marR="91425" marT="91425" marB="91425"/>
                </a:tc>
                <a:tc>
                  <a:txBody>
                    <a:bodyPr/>
                    <a:lstStyle/>
                    <a:p>
                      <a:pPr marL="0" lvl="0" indent="0" algn="l" rtl="0">
                        <a:spcBef>
                          <a:spcPts val="0"/>
                        </a:spcBef>
                        <a:spcAft>
                          <a:spcPts val="0"/>
                        </a:spcAft>
                        <a:buNone/>
                      </a:pPr>
                      <a:r>
                        <a:rPr lang="en" sz="1300"/>
                        <a:t>Value [in]</a:t>
                      </a:r>
                      <a:endParaRPr sz="13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t>Width </a:t>
                      </a:r>
                      <a:endParaRPr sz="1300"/>
                    </a:p>
                  </a:txBody>
                  <a:tcPr marL="91425" marR="91425" marT="91425" marB="91425"/>
                </a:tc>
                <a:tc>
                  <a:txBody>
                    <a:bodyPr/>
                    <a:lstStyle/>
                    <a:p>
                      <a:pPr marL="0" lvl="0" indent="0" algn="l" rtl="0">
                        <a:spcBef>
                          <a:spcPts val="0"/>
                        </a:spcBef>
                        <a:spcAft>
                          <a:spcPts val="0"/>
                        </a:spcAft>
                        <a:buNone/>
                      </a:pPr>
                      <a:r>
                        <a:rPr lang="en" sz="1300"/>
                        <a:t>17</a:t>
                      </a:r>
                      <a:endParaRPr sz="13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t>Depth</a:t>
                      </a:r>
                      <a:endParaRPr sz="1300"/>
                    </a:p>
                  </a:txBody>
                  <a:tcPr marL="91425" marR="91425" marT="91425" marB="91425"/>
                </a:tc>
                <a:tc>
                  <a:txBody>
                    <a:bodyPr/>
                    <a:lstStyle/>
                    <a:p>
                      <a:pPr marL="0" lvl="0" indent="0" algn="l" rtl="0">
                        <a:spcBef>
                          <a:spcPts val="0"/>
                        </a:spcBef>
                        <a:spcAft>
                          <a:spcPts val="0"/>
                        </a:spcAft>
                        <a:buNone/>
                      </a:pPr>
                      <a:r>
                        <a:rPr lang="en" sz="1300"/>
                        <a:t>18</a:t>
                      </a:r>
                      <a:endParaRPr sz="13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300"/>
                        <a:t>Thickness </a:t>
                      </a:r>
                      <a:endParaRPr sz="1300"/>
                    </a:p>
                  </a:txBody>
                  <a:tcPr marL="91425" marR="91425" marT="91425" marB="91425"/>
                </a:tc>
                <a:tc>
                  <a:txBody>
                    <a:bodyPr/>
                    <a:lstStyle/>
                    <a:p>
                      <a:pPr marL="0" lvl="0" indent="0" algn="l" rtl="0">
                        <a:spcBef>
                          <a:spcPts val="0"/>
                        </a:spcBef>
                        <a:spcAft>
                          <a:spcPts val="0"/>
                        </a:spcAft>
                        <a:buNone/>
                      </a:pPr>
                      <a:r>
                        <a:rPr lang="en" sz="1300"/>
                        <a:t>1/8</a:t>
                      </a:r>
                      <a:endParaRPr sz="130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1981" name="Google Shape;1981;p108"/>
          <p:cNvGraphicFramePr/>
          <p:nvPr/>
        </p:nvGraphicFramePr>
        <p:xfrm>
          <a:off x="5461725" y="651725"/>
          <a:ext cx="2696500" cy="1143000"/>
        </p:xfrm>
        <a:graphic>
          <a:graphicData uri="http://schemas.openxmlformats.org/drawingml/2006/table">
            <a:tbl>
              <a:tblPr>
                <a:noFill/>
                <a:tableStyleId>{E5D97320-429A-4E4F-A19D-930F16038E4D}</a:tableStyleId>
              </a:tblPr>
              <a:tblGrid>
                <a:gridCol w="2236975">
                  <a:extLst>
                    <a:ext uri="{9D8B030D-6E8A-4147-A177-3AD203B41FA5}">
                      <a16:colId xmlns:a16="http://schemas.microsoft.com/office/drawing/2014/main" val="20000"/>
                    </a:ext>
                  </a:extLst>
                </a:gridCol>
                <a:gridCol w="459525">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1300"/>
                        <a:t>304-2b Stainless Steel</a:t>
                      </a:r>
                      <a:endParaRPr sz="13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t>Shear Strength (ksi)</a:t>
                      </a:r>
                      <a:endParaRPr sz="1300"/>
                    </a:p>
                  </a:txBody>
                  <a:tcPr marL="91425" marR="91425" marT="91425" marB="91425"/>
                </a:tc>
                <a:tc>
                  <a:txBody>
                    <a:bodyPr/>
                    <a:lstStyle/>
                    <a:p>
                      <a:pPr marL="0" lvl="0" indent="0" algn="l" rtl="0">
                        <a:spcBef>
                          <a:spcPts val="0"/>
                        </a:spcBef>
                        <a:spcAft>
                          <a:spcPts val="0"/>
                        </a:spcAft>
                        <a:buNone/>
                      </a:pPr>
                      <a:r>
                        <a:rPr lang="en" sz="1300"/>
                        <a:t>75</a:t>
                      </a:r>
                      <a:endParaRPr sz="13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t>Tensile Yield strength (ksi)</a:t>
                      </a:r>
                      <a:endParaRPr sz="1300"/>
                    </a:p>
                  </a:txBody>
                  <a:tcPr marL="91425" marR="91425" marT="91425" marB="91425"/>
                </a:tc>
                <a:tc>
                  <a:txBody>
                    <a:bodyPr/>
                    <a:lstStyle/>
                    <a:p>
                      <a:pPr marL="0" lvl="0" indent="0" algn="l" rtl="0">
                        <a:spcBef>
                          <a:spcPts val="0"/>
                        </a:spcBef>
                        <a:spcAft>
                          <a:spcPts val="0"/>
                        </a:spcAft>
                        <a:buNone/>
                      </a:pPr>
                      <a:r>
                        <a:rPr lang="en" sz="1300"/>
                        <a:t>312</a:t>
                      </a:r>
                      <a:endParaRPr sz="1300"/>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982" name="Google Shape;1982;p108"/>
          <p:cNvGraphicFramePr/>
          <p:nvPr/>
        </p:nvGraphicFramePr>
        <p:xfrm>
          <a:off x="4986400" y="3612300"/>
          <a:ext cx="3647150" cy="1143000"/>
        </p:xfrm>
        <a:graphic>
          <a:graphicData uri="http://schemas.openxmlformats.org/drawingml/2006/table">
            <a:tbl>
              <a:tblPr>
                <a:noFill/>
                <a:tableStyleId>{E5D97320-429A-4E4F-A19D-930F16038E4D}</a:tableStyleId>
              </a:tblPr>
              <a:tblGrid>
                <a:gridCol w="822625">
                  <a:extLst>
                    <a:ext uri="{9D8B030D-6E8A-4147-A177-3AD203B41FA5}">
                      <a16:colId xmlns:a16="http://schemas.microsoft.com/office/drawing/2014/main" val="20000"/>
                    </a:ext>
                  </a:extLst>
                </a:gridCol>
                <a:gridCol w="2125425">
                  <a:extLst>
                    <a:ext uri="{9D8B030D-6E8A-4147-A177-3AD203B41FA5}">
                      <a16:colId xmlns:a16="http://schemas.microsoft.com/office/drawing/2014/main" val="20001"/>
                    </a:ext>
                  </a:extLst>
                </a:gridCol>
                <a:gridCol w="6991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1300"/>
                    </a:p>
                  </a:txBody>
                  <a:tcPr marL="91425" marR="91425" marT="91425" marB="91425"/>
                </a:tc>
                <a:tc>
                  <a:txBody>
                    <a:bodyPr/>
                    <a:lstStyle/>
                    <a:p>
                      <a:pPr marL="0" lvl="0" indent="0" algn="l" rtl="0">
                        <a:spcBef>
                          <a:spcPts val="0"/>
                        </a:spcBef>
                        <a:spcAft>
                          <a:spcPts val="0"/>
                        </a:spcAft>
                        <a:buNone/>
                      </a:pPr>
                      <a:r>
                        <a:rPr lang="en" sz="1300"/>
                        <a:t>Max predicted stress (ksi)</a:t>
                      </a:r>
                      <a:endParaRPr sz="1300"/>
                    </a:p>
                  </a:txBody>
                  <a:tcPr marL="91425" marR="91425" marT="91425" marB="91425"/>
                </a:tc>
                <a:tc>
                  <a:txBody>
                    <a:bodyPr/>
                    <a:lstStyle/>
                    <a:p>
                      <a:pPr marL="0" lvl="0" indent="0" algn="l" rtl="0">
                        <a:spcBef>
                          <a:spcPts val="0"/>
                        </a:spcBef>
                        <a:spcAft>
                          <a:spcPts val="0"/>
                        </a:spcAft>
                        <a:buNone/>
                      </a:pPr>
                      <a:r>
                        <a:rPr lang="en" sz="1300"/>
                        <a:t>FOS</a:t>
                      </a:r>
                      <a:endParaRPr sz="13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t>Shear</a:t>
                      </a:r>
                      <a:endParaRPr sz="1300"/>
                    </a:p>
                  </a:txBody>
                  <a:tcPr marL="91425" marR="91425" marT="91425" marB="91425"/>
                </a:tc>
                <a:tc>
                  <a:txBody>
                    <a:bodyPr/>
                    <a:lstStyle/>
                    <a:p>
                      <a:pPr marL="0" lvl="0" indent="0" algn="l" rtl="0">
                        <a:spcBef>
                          <a:spcPts val="0"/>
                        </a:spcBef>
                        <a:spcAft>
                          <a:spcPts val="0"/>
                        </a:spcAft>
                        <a:buNone/>
                      </a:pPr>
                      <a:r>
                        <a:rPr lang="en" sz="1300"/>
                        <a:t>0.04</a:t>
                      </a:r>
                      <a:endParaRPr sz="1300"/>
                    </a:p>
                  </a:txBody>
                  <a:tcPr marL="91425" marR="91425" marT="91425" marB="91425"/>
                </a:tc>
                <a:tc>
                  <a:txBody>
                    <a:bodyPr/>
                    <a:lstStyle/>
                    <a:p>
                      <a:pPr marL="0" lvl="0" indent="0" algn="l" rtl="0">
                        <a:spcBef>
                          <a:spcPts val="0"/>
                        </a:spcBef>
                        <a:spcAft>
                          <a:spcPts val="0"/>
                        </a:spcAft>
                        <a:buNone/>
                      </a:pPr>
                      <a:r>
                        <a:rPr lang="en" sz="1300"/>
                        <a:t>1762</a:t>
                      </a:r>
                      <a:endParaRPr sz="13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t>Bending</a:t>
                      </a:r>
                      <a:endParaRPr sz="1300"/>
                    </a:p>
                  </a:txBody>
                  <a:tcPr marL="91425" marR="91425" marT="91425" marB="91425"/>
                </a:tc>
                <a:tc>
                  <a:txBody>
                    <a:bodyPr/>
                    <a:lstStyle/>
                    <a:p>
                      <a:pPr marL="0" lvl="0" indent="0" algn="l" rtl="0">
                        <a:spcBef>
                          <a:spcPts val="0"/>
                        </a:spcBef>
                        <a:spcAft>
                          <a:spcPts val="0"/>
                        </a:spcAft>
                        <a:buNone/>
                      </a:pPr>
                      <a:r>
                        <a:rPr lang="en" sz="1300"/>
                        <a:t>8.17</a:t>
                      </a:r>
                      <a:endParaRPr sz="1300"/>
                    </a:p>
                  </a:txBody>
                  <a:tcPr marL="91425" marR="91425" marT="91425" marB="91425"/>
                </a:tc>
                <a:tc>
                  <a:txBody>
                    <a:bodyPr/>
                    <a:lstStyle/>
                    <a:p>
                      <a:pPr marL="0" lvl="0" indent="0" algn="l" rtl="0">
                        <a:spcBef>
                          <a:spcPts val="0"/>
                        </a:spcBef>
                        <a:spcAft>
                          <a:spcPts val="0"/>
                        </a:spcAft>
                        <a:buNone/>
                      </a:pPr>
                      <a:r>
                        <a:rPr lang="en" sz="1300"/>
                        <a:t>38</a:t>
                      </a:r>
                      <a:endParaRPr sz="1300"/>
                    </a:p>
                  </a:txBody>
                  <a:tcPr marL="91425" marR="91425" marT="91425" marB="91425"/>
                </a:tc>
                <a:extLst>
                  <a:ext uri="{0D108BD9-81ED-4DB2-BD59-A6C34878D82A}">
                    <a16:rowId xmlns:a16="http://schemas.microsoft.com/office/drawing/2014/main" val="10002"/>
                  </a:ext>
                </a:extLst>
              </a:tr>
            </a:tbl>
          </a:graphicData>
        </a:graphic>
      </p:graphicFrame>
      <p:sp>
        <p:nvSpPr>
          <p:cNvPr id="1983" name="Google Shape;1983;p108"/>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Google Shape;1988;p109"/>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Seat Back Analysis</a:t>
            </a:r>
            <a:endParaRPr/>
          </a:p>
        </p:txBody>
      </p:sp>
      <p:sp>
        <p:nvSpPr>
          <p:cNvPr id="1989" name="Google Shape;1989;p109"/>
          <p:cNvSpPr txBox="1">
            <a:spLocks noGrp="1"/>
          </p:cNvSpPr>
          <p:nvPr>
            <p:ph type="body" idx="1"/>
          </p:nvPr>
        </p:nvSpPr>
        <p:spPr>
          <a:xfrm>
            <a:off x="727650" y="1285000"/>
            <a:ext cx="29889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Modeled as a beam</a:t>
            </a:r>
            <a:endParaRPr/>
          </a:p>
          <a:p>
            <a:pPr marL="0" lvl="0" indent="0" algn="l" rtl="0">
              <a:spcBef>
                <a:spcPts val="1600"/>
              </a:spcBef>
              <a:spcAft>
                <a:spcPts val="0"/>
              </a:spcAft>
              <a:buNone/>
            </a:pPr>
            <a:r>
              <a:rPr lang="en"/>
              <a:t>Max bending stress occurs at the back seat and bottom seat connection</a:t>
            </a:r>
            <a:endParaRPr/>
          </a:p>
          <a:p>
            <a:pPr marL="0" lvl="0" indent="0" algn="l" rtl="0">
              <a:spcBef>
                <a:spcPts val="1600"/>
              </a:spcBef>
              <a:spcAft>
                <a:spcPts val="1600"/>
              </a:spcAft>
              <a:buNone/>
            </a:pPr>
            <a:endParaRPr/>
          </a:p>
        </p:txBody>
      </p:sp>
      <p:pic>
        <p:nvPicPr>
          <p:cNvPr id="1990" name="Google Shape;1990;p109"/>
          <p:cNvPicPr preferRelativeResize="0"/>
          <p:nvPr/>
        </p:nvPicPr>
        <p:blipFill>
          <a:blip r:embed="rId3">
            <a:alphaModFix/>
          </a:blip>
          <a:stretch>
            <a:fillRect/>
          </a:stretch>
        </p:blipFill>
        <p:spPr>
          <a:xfrm>
            <a:off x="809125" y="2399350"/>
            <a:ext cx="1227725" cy="494300"/>
          </a:xfrm>
          <a:prstGeom prst="rect">
            <a:avLst/>
          </a:prstGeom>
          <a:noFill/>
          <a:ln>
            <a:noFill/>
          </a:ln>
        </p:spPr>
      </p:pic>
      <p:pic>
        <p:nvPicPr>
          <p:cNvPr id="1991" name="Google Shape;1991;p109"/>
          <p:cNvPicPr preferRelativeResize="0"/>
          <p:nvPr/>
        </p:nvPicPr>
        <p:blipFill>
          <a:blip r:embed="rId4">
            <a:alphaModFix/>
          </a:blip>
          <a:stretch>
            <a:fillRect/>
          </a:stretch>
        </p:blipFill>
        <p:spPr>
          <a:xfrm>
            <a:off x="2413950" y="2378900"/>
            <a:ext cx="746995" cy="535200"/>
          </a:xfrm>
          <a:prstGeom prst="rect">
            <a:avLst/>
          </a:prstGeom>
          <a:noFill/>
          <a:ln>
            <a:noFill/>
          </a:ln>
        </p:spPr>
      </p:pic>
      <p:pic>
        <p:nvPicPr>
          <p:cNvPr id="1992" name="Google Shape;1992;p109"/>
          <p:cNvPicPr preferRelativeResize="0"/>
          <p:nvPr/>
        </p:nvPicPr>
        <p:blipFill>
          <a:blip r:embed="rId5">
            <a:alphaModFix/>
          </a:blip>
          <a:stretch>
            <a:fillRect/>
          </a:stretch>
        </p:blipFill>
        <p:spPr>
          <a:xfrm>
            <a:off x="3777224" y="1345299"/>
            <a:ext cx="2399525" cy="2200800"/>
          </a:xfrm>
          <a:prstGeom prst="rect">
            <a:avLst/>
          </a:prstGeom>
          <a:noFill/>
          <a:ln>
            <a:noFill/>
          </a:ln>
        </p:spPr>
      </p:pic>
      <p:pic>
        <p:nvPicPr>
          <p:cNvPr id="1993" name="Google Shape;1993;p109"/>
          <p:cNvPicPr preferRelativeResize="0"/>
          <p:nvPr/>
        </p:nvPicPr>
        <p:blipFill>
          <a:blip r:embed="rId6">
            <a:alphaModFix/>
          </a:blip>
          <a:stretch>
            <a:fillRect/>
          </a:stretch>
        </p:blipFill>
        <p:spPr>
          <a:xfrm>
            <a:off x="1596825" y="3156450"/>
            <a:ext cx="1564132" cy="322600"/>
          </a:xfrm>
          <a:prstGeom prst="rect">
            <a:avLst/>
          </a:prstGeom>
          <a:noFill/>
          <a:ln>
            <a:noFill/>
          </a:ln>
        </p:spPr>
      </p:pic>
      <p:graphicFrame>
        <p:nvGraphicFramePr>
          <p:cNvPr id="1994" name="Google Shape;1994;p109"/>
          <p:cNvGraphicFramePr/>
          <p:nvPr/>
        </p:nvGraphicFramePr>
        <p:xfrm>
          <a:off x="6381250" y="688738"/>
          <a:ext cx="2696500" cy="1143000"/>
        </p:xfrm>
        <a:graphic>
          <a:graphicData uri="http://schemas.openxmlformats.org/drawingml/2006/table">
            <a:tbl>
              <a:tblPr>
                <a:noFill/>
                <a:tableStyleId>{E5D97320-429A-4E4F-A19D-930F16038E4D}</a:tableStyleId>
              </a:tblPr>
              <a:tblGrid>
                <a:gridCol w="2236975">
                  <a:extLst>
                    <a:ext uri="{9D8B030D-6E8A-4147-A177-3AD203B41FA5}">
                      <a16:colId xmlns:a16="http://schemas.microsoft.com/office/drawing/2014/main" val="20000"/>
                    </a:ext>
                  </a:extLst>
                </a:gridCol>
                <a:gridCol w="459525">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1300"/>
                        <a:t>304-2b Stainless Steel</a:t>
                      </a:r>
                      <a:endParaRPr sz="13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t>Shear Strength (ksi)</a:t>
                      </a:r>
                      <a:endParaRPr sz="1300"/>
                    </a:p>
                  </a:txBody>
                  <a:tcPr marL="91425" marR="91425" marT="91425" marB="91425"/>
                </a:tc>
                <a:tc>
                  <a:txBody>
                    <a:bodyPr/>
                    <a:lstStyle/>
                    <a:p>
                      <a:pPr marL="0" lvl="0" indent="0" algn="l" rtl="0">
                        <a:spcBef>
                          <a:spcPts val="0"/>
                        </a:spcBef>
                        <a:spcAft>
                          <a:spcPts val="0"/>
                        </a:spcAft>
                        <a:buNone/>
                      </a:pPr>
                      <a:r>
                        <a:rPr lang="en" sz="1300"/>
                        <a:t>75</a:t>
                      </a:r>
                      <a:endParaRPr sz="13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t>Tensile Yield strength (ksi)</a:t>
                      </a:r>
                      <a:endParaRPr sz="1300"/>
                    </a:p>
                  </a:txBody>
                  <a:tcPr marL="91425" marR="91425" marT="91425" marB="91425"/>
                </a:tc>
                <a:tc>
                  <a:txBody>
                    <a:bodyPr/>
                    <a:lstStyle/>
                    <a:p>
                      <a:pPr marL="0" lvl="0" indent="0" algn="l" rtl="0">
                        <a:spcBef>
                          <a:spcPts val="0"/>
                        </a:spcBef>
                        <a:spcAft>
                          <a:spcPts val="0"/>
                        </a:spcAft>
                        <a:buNone/>
                      </a:pPr>
                      <a:r>
                        <a:rPr lang="en" sz="1300"/>
                        <a:t>312</a:t>
                      </a:r>
                      <a:endParaRPr sz="1300"/>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995" name="Google Shape;1995;p109"/>
          <p:cNvGraphicFramePr/>
          <p:nvPr/>
        </p:nvGraphicFramePr>
        <p:xfrm>
          <a:off x="6548500" y="2014588"/>
          <a:ext cx="2362000" cy="1908750"/>
        </p:xfrm>
        <a:graphic>
          <a:graphicData uri="http://schemas.openxmlformats.org/drawingml/2006/table">
            <a:tbl>
              <a:tblPr>
                <a:noFill/>
                <a:tableStyleId>{E5D97320-429A-4E4F-A19D-930F16038E4D}</a:tableStyleId>
              </a:tblPr>
              <a:tblGrid>
                <a:gridCol w="1535400">
                  <a:extLst>
                    <a:ext uri="{9D8B030D-6E8A-4147-A177-3AD203B41FA5}">
                      <a16:colId xmlns:a16="http://schemas.microsoft.com/office/drawing/2014/main" val="20000"/>
                    </a:ext>
                  </a:extLst>
                </a:gridCol>
                <a:gridCol w="826600">
                  <a:extLst>
                    <a:ext uri="{9D8B030D-6E8A-4147-A177-3AD203B41FA5}">
                      <a16:colId xmlns:a16="http://schemas.microsoft.com/office/drawing/2014/main" val="20001"/>
                    </a:ext>
                  </a:extLst>
                </a:gridCol>
              </a:tblGrid>
              <a:tr h="384750">
                <a:tc>
                  <a:txBody>
                    <a:bodyPr/>
                    <a:lstStyle/>
                    <a:p>
                      <a:pPr marL="0" lvl="0" indent="0" algn="l" rtl="0">
                        <a:spcBef>
                          <a:spcPts val="0"/>
                        </a:spcBef>
                        <a:spcAft>
                          <a:spcPts val="0"/>
                        </a:spcAft>
                        <a:buNone/>
                      </a:pPr>
                      <a:r>
                        <a:rPr lang="en" sz="1300"/>
                        <a:t>Dimensions</a:t>
                      </a:r>
                      <a:endParaRPr sz="1300"/>
                    </a:p>
                  </a:txBody>
                  <a:tcPr marL="91425" marR="91425" marT="91425" marB="91425"/>
                </a:tc>
                <a:tc>
                  <a:txBody>
                    <a:bodyPr/>
                    <a:lstStyle/>
                    <a:p>
                      <a:pPr marL="0" lvl="0" indent="0" algn="l" rtl="0">
                        <a:spcBef>
                          <a:spcPts val="0"/>
                        </a:spcBef>
                        <a:spcAft>
                          <a:spcPts val="0"/>
                        </a:spcAft>
                        <a:buNone/>
                      </a:pPr>
                      <a:r>
                        <a:rPr lang="en" sz="1300"/>
                        <a:t>Value </a:t>
                      </a:r>
                      <a:endParaRPr sz="13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t>Width [in]</a:t>
                      </a:r>
                      <a:endParaRPr sz="1300"/>
                    </a:p>
                  </a:txBody>
                  <a:tcPr marL="91425" marR="91425" marT="91425" marB="91425"/>
                </a:tc>
                <a:tc>
                  <a:txBody>
                    <a:bodyPr/>
                    <a:lstStyle/>
                    <a:p>
                      <a:pPr marL="0" lvl="0" indent="0" algn="l" rtl="0">
                        <a:spcBef>
                          <a:spcPts val="0"/>
                        </a:spcBef>
                        <a:spcAft>
                          <a:spcPts val="0"/>
                        </a:spcAft>
                        <a:buNone/>
                      </a:pPr>
                      <a:r>
                        <a:rPr lang="en" sz="1300"/>
                        <a:t>16</a:t>
                      </a:r>
                      <a:endParaRPr sz="13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t>Height [in]</a:t>
                      </a:r>
                      <a:endParaRPr sz="1300"/>
                    </a:p>
                  </a:txBody>
                  <a:tcPr marL="91425" marR="91425" marT="91425" marB="91425"/>
                </a:tc>
                <a:tc>
                  <a:txBody>
                    <a:bodyPr/>
                    <a:lstStyle/>
                    <a:p>
                      <a:pPr marL="0" lvl="0" indent="0" algn="l" rtl="0">
                        <a:spcBef>
                          <a:spcPts val="0"/>
                        </a:spcBef>
                        <a:spcAft>
                          <a:spcPts val="0"/>
                        </a:spcAft>
                        <a:buNone/>
                      </a:pPr>
                      <a:r>
                        <a:rPr lang="en" sz="1300"/>
                        <a:t>25</a:t>
                      </a:r>
                      <a:endParaRPr sz="13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300"/>
                        <a:t>Thickness [in]</a:t>
                      </a:r>
                      <a:endParaRPr sz="1300"/>
                    </a:p>
                  </a:txBody>
                  <a:tcPr marL="91425" marR="91425" marT="91425" marB="91425"/>
                </a:tc>
                <a:tc>
                  <a:txBody>
                    <a:bodyPr/>
                    <a:lstStyle/>
                    <a:p>
                      <a:pPr marL="0" lvl="0" indent="0" algn="l" rtl="0">
                        <a:spcBef>
                          <a:spcPts val="0"/>
                        </a:spcBef>
                        <a:spcAft>
                          <a:spcPts val="0"/>
                        </a:spcAft>
                        <a:buNone/>
                      </a:pPr>
                      <a:r>
                        <a:rPr lang="en" sz="1300"/>
                        <a:t>1/8</a:t>
                      </a:r>
                      <a:endParaRPr sz="13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300"/>
                        <a:t>Angle [deg]</a:t>
                      </a:r>
                      <a:endParaRPr sz="1300"/>
                    </a:p>
                  </a:txBody>
                  <a:tcPr marL="91425" marR="91425" marT="91425" marB="91425"/>
                </a:tc>
                <a:tc>
                  <a:txBody>
                    <a:bodyPr/>
                    <a:lstStyle/>
                    <a:p>
                      <a:pPr marL="0" lvl="0" indent="0" algn="l" rtl="0">
                        <a:spcBef>
                          <a:spcPts val="0"/>
                        </a:spcBef>
                        <a:spcAft>
                          <a:spcPts val="0"/>
                        </a:spcAft>
                        <a:buNone/>
                      </a:pPr>
                      <a:r>
                        <a:rPr lang="en" sz="1300"/>
                        <a:t>15</a:t>
                      </a:r>
                      <a:endParaRPr sz="1300"/>
                    </a:p>
                  </a:txBody>
                  <a:tcPr marL="91425" marR="91425" marT="91425" marB="91425"/>
                </a:tc>
                <a:extLst>
                  <a:ext uri="{0D108BD9-81ED-4DB2-BD59-A6C34878D82A}">
                    <a16:rowId xmlns:a16="http://schemas.microsoft.com/office/drawing/2014/main" val="10004"/>
                  </a:ext>
                </a:extLst>
              </a:tr>
            </a:tbl>
          </a:graphicData>
        </a:graphic>
      </p:graphicFrame>
      <p:graphicFrame>
        <p:nvGraphicFramePr>
          <p:cNvPr id="1996" name="Google Shape;1996;p109"/>
          <p:cNvGraphicFramePr/>
          <p:nvPr/>
        </p:nvGraphicFramePr>
        <p:xfrm>
          <a:off x="5263350" y="4106200"/>
          <a:ext cx="3647150" cy="762000"/>
        </p:xfrm>
        <a:graphic>
          <a:graphicData uri="http://schemas.openxmlformats.org/drawingml/2006/table">
            <a:tbl>
              <a:tblPr>
                <a:noFill/>
                <a:tableStyleId>{E5D97320-429A-4E4F-A19D-930F16038E4D}</a:tableStyleId>
              </a:tblPr>
              <a:tblGrid>
                <a:gridCol w="822625">
                  <a:extLst>
                    <a:ext uri="{9D8B030D-6E8A-4147-A177-3AD203B41FA5}">
                      <a16:colId xmlns:a16="http://schemas.microsoft.com/office/drawing/2014/main" val="20000"/>
                    </a:ext>
                  </a:extLst>
                </a:gridCol>
                <a:gridCol w="2125425">
                  <a:extLst>
                    <a:ext uri="{9D8B030D-6E8A-4147-A177-3AD203B41FA5}">
                      <a16:colId xmlns:a16="http://schemas.microsoft.com/office/drawing/2014/main" val="20001"/>
                    </a:ext>
                  </a:extLst>
                </a:gridCol>
                <a:gridCol w="6991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1300"/>
                    </a:p>
                  </a:txBody>
                  <a:tcPr marL="91425" marR="91425" marT="91425" marB="91425"/>
                </a:tc>
                <a:tc>
                  <a:txBody>
                    <a:bodyPr/>
                    <a:lstStyle/>
                    <a:p>
                      <a:pPr marL="0" lvl="0" indent="0" algn="l" rtl="0">
                        <a:spcBef>
                          <a:spcPts val="0"/>
                        </a:spcBef>
                        <a:spcAft>
                          <a:spcPts val="0"/>
                        </a:spcAft>
                        <a:buNone/>
                      </a:pPr>
                      <a:r>
                        <a:rPr lang="en" sz="1300"/>
                        <a:t>Max predicted stress (ksi)</a:t>
                      </a:r>
                      <a:endParaRPr sz="1300"/>
                    </a:p>
                  </a:txBody>
                  <a:tcPr marL="91425" marR="91425" marT="91425" marB="91425"/>
                </a:tc>
                <a:tc>
                  <a:txBody>
                    <a:bodyPr/>
                    <a:lstStyle/>
                    <a:p>
                      <a:pPr marL="0" lvl="0" indent="0" algn="l" rtl="0">
                        <a:spcBef>
                          <a:spcPts val="0"/>
                        </a:spcBef>
                        <a:spcAft>
                          <a:spcPts val="0"/>
                        </a:spcAft>
                        <a:buNone/>
                      </a:pPr>
                      <a:r>
                        <a:rPr lang="en" sz="1300"/>
                        <a:t>FOS</a:t>
                      </a:r>
                      <a:endParaRPr sz="13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t>Bending</a:t>
                      </a:r>
                      <a:endParaRPr sz="1300"/>
                    </a:p>
                  </a:txBody>
                  <a:tcPr marL="91425" marR="91425" marT="91425" marB="91425"/>
                </a:tc>
                <a:tc>
                  <a:txBody>
                    <a:bodyPr/>
                    <a:lstStyle/>
                    <a:p>
                      <a:pPr marL="0" lvl="0" indent="0" algn="l" rtl="0">
                        <a:spcBef>
                          <a:spcPts val="0"/>
                        </a:spcBef>
                        <a:spcAft>
                          <a:spcPts val="0"/>
                        </a:spcAft>
                        <a:buNone/>
                      </a:pPr>
                      <a:r>
                        <a:rPr lang="en" sz="1300"/>
                        <a:t>22.2</a:t>
                      </a:r>
                      <a:endParaRPr sz="1300"/>
                    </a:p>
                  </a:txBody>
                  <a:tcPr marL="91425" marR="91425" marT="91425" marB="91425"/>
                </a:tc>
                <a:tc>
                  <a:txBody>
                    <a:bodyPr/>
                    <a:lstStyle/>
                    <a:p>
                      <a:pPr marL="0" lvl="0" indent="0" algn="l" rtl="0">
                        <a:spcBef>
                          <a:spcPts val="0"/>
                        </a:spcBef>
                        <a:spcAft>
                          <a:spcPts val="0"/>
                        </a:spcAft>
                        <a:buNone/>
                      </a:pPr>
                      <a:r>
                        <a:rPr lang="en" sz="1300"/>
                        <a:t>14</a:t>
                      </a:r>
                      <a:endParaRPr sz="1300"/>
                    </a:p>
                  </a:txBody>
                  <a:tcPr marL="91425" marR="91425" marT="91425" marB="91425"/>
                </a:tc>
                <a:extLst>
                  <a:ext uri="{0D108BD9-81ED-4DB2-BD59-A6C34878D82A}">
                    <a16:rowId xmlns:a16="http://schemas.microsoft.com/office/drawing/2014/main" val="10001"/>
                  </a:ext>
                </a:extLst>
              </a:tr>
            </a:tbl>
          </a:graphicData>
        </a:graphic>
      </p:graphicFrame>
      <p:sp>
        <p:nvSpPr>
          <p:cNvPr id="1997" name="Google Shape;1997;p109"/>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110"/>
          <p:cNvSpPr txBox="1">
            <a:spLocks noGrp="1"/>
          </p:cNvSpPr>
          <p:nvPr>
            <p:ph type="title"/>
          </p:nvPr>
        </p:nvSpPr>
        <p:spPr>
          <a:xfrm>
            <a:off x="553025" y="-237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Headrest Design</a:t>
            </a:r>
            <a:endParaRPr/>
          </a:p>
        </p:txBody>
      </p:sp>
      <p:sp>
        <p:nvSpPr>
          <p:cNvPr id="2003" name="Google Shape;2003;p110"/>
          <p:cNvSpPr txBox="1">
            <a:spLocks noGrp="1"/>
          </p:cNvSpPr>
          <p:nvPr>
            <p:ph type="body" idx="1"/>
          </p:nvPr>
        </p:nvSpPr>
        <p:spPr>
          <a:xfrm>
            <a:off x="719600" y="1244700"/>
            <a:ext cx="3521100" cy="2261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GVS stimulation can induce head tilt</a:t>
            </a:r>
            <a:endParaRPr sz="1400">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A headrest is implemented to stabilize the head</a:t>
            </a:r>
            <a:endParaRPr sz="1400">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Fully adjustable design</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A pivot allows the headrest to be raised and lowered</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I linear bearing allows the headrest to slide forward and backward</a:t>
            </a:r>
            <a:endParaRPr sz="1400">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sz="1400">
                <a:latin typeface="Proxima Nova"/>
                <a:ea typeface="Proxima Nova"/>
                <a:cs typeface="Proxima Nova"/>
                <a:sym typeface="Proxima Nova"/>
              </a:rPr>
              <a:t>Bearings allow the side plates to be adjusted from side to side</a:t>
            </a:r>
            <a:endParaRPr sz="1400">
              <a:latin typeface="Proxima Nova"/>
              <a:ea typeface="Proxima Nova"/>
              <a:cs typeface="Proxima Nova"/>
              <a:sym typeface="Proxima Nova"/>
            </a:endParaRPr>
          </a:p>
        </p:txBody>
      </p:sp>
      <p:sp>
        <p:nvSpPr>
          <p:cNvPr id="2004" name="Google Shape;2004;p110"/>
          <p:cNvSpPr txBox="1">
            <a:spLocks noGrp="1"/>
          </p:cNvSpPr>
          <p:nvPr>
            <p:ph type="sldNum" idx="12"/>
          </p:nvPr>
        </p:nvSpPr>
        <p:spPr>
          <a:xfrm>
            <a:off x="8536302" y="471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98</a:t>
            </a:fld>
            <a:endParaRPr/>
          </a:p>
        </p:txBody>
      </p:sp>
      <p:pic>
        <p:nvPicPr>
          <p:cNvPr id="2005" name="Google Shape;2005;p110"/>
          <p:cNvPicPr preferRelativeResize="0"/>
          <p:nvPr/>
        </p:nvPicPr>
        <p:blipFill>
          <a:blip r:embed="rId3">
            <a:alphaModFix/>
          </a:blip>
          <a:stretch>
            <a:fillRect/>
          </a:stretch>
        </p:blipFill>
        <p:spPr>
          <a:xfrm>
            <a:off x="5165300" y="2938988"/>
            <a:ext cx="2096375" cy="2011031"/>
          </a:xfrm>
          <a:prstGeom prst="rect">
            <a:avLst/>
          </a:prstGeom>
          <a:noFill/>
          <a:ln>
            <a:noFill/>
          </a:ln>
        </p:spPr>
      </p:pic>
      <p:pic>
        <p:nvPicPr>
          <p:cNvPr id="2006" name="Google Shape;2006;p110"/>
          <p:cNvPicPr preferRelativeResize="0"/>
          <p:nvPr/>
        </p:nvPicPr>
        <p:blipFill>
          <a:blip r:embed="rId4">
            <a:alphaModFix/>
          </a:blip>
          <a:stretch>
            <a:fillRect/>
          </a:stretch>
        </p:blipFill>
        <p:spPr>
          <a:xfrm>
            <a:off x="5165300" y="594700"/>
            <a:ext cx="2096384" cy="22611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010"/>
        <p:cNvGrpSpPr/>
        <p:nvPr/>
      </p:nvGrpSpPr>
      <p:grpSpPr>
        <a:xfrm>
          <a:off x="0" y="0"/>
          <a:ext cx="0" cy="0"/>
          <a:chOff x="0" y="0"/>
          <a:chExt cx="0" cy="0"/>
        </a:xfrm>
      </p:grpSpPr>
      <p:sp>
        <p:nvSpPr>
          <p:cNvPr id="2011" name="Google Shape;2011;p111"/>
          <p:cNvSpPr txBox="1">
            <a:spLocks noGrp="1"/>
          </p:cNvSpPr>
          <p:nvPr>
            <p:ph type="title"/>
          </p:nvPr>
        </p:nvSpPr>
        <p:spPr>
          <a:xfrm>
            <a:off x="254475" y="0"/>
            <a:ext cx="3967500" cy="6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TCS IC Selection </a:t>
            </a:r>
            <a:endParaRPr/>
          </a:p>
        </p:txBody>
      </p:sp>
      <p:graphicFrame>
        <p:nvGraphicFramePr>
          <p:cNvPr id="2012" name="Google Shape;2012;p111"/>
          <p:cNvGraphicFramePr/>
          <p:nvPr/>
        </p:nvGraphicFramePr>
        <p:xfrm>
          <a:off x="78975" y="830888"/>
          <a:ext cx="8224025" cy="3870780"/>
        </p:xfrm>
        <a:graphic>
          <a:graphicData uri="http://schemas.openxmlformats.org/drawingml/2006/table">
            <a:tbl>
              <a:tblPr>
                <a:noFill/>
                <a:tableStyleId>{E5D97320-429A-4E4F-A19D-930F16038E4D}</a:tableStyleId>
              </a:tblPr>
              <a:tblGrid>
                <a:gridCol w="1745825">
                  <a:extLst>
                    <a:ext uri="{9D8B030D-6E8A-4147-A177-3AD203B41FA5}">
                      <a16:colId xmlns:a16="http://schemas.microsoft.com/office/drawing/2014/main" val="20000"/>
                    </a:ext>
                  </a:extLst>
                </a:gridCol>
                <a:gridCol w="2215750">
                  <a:extLst>
                    <a:ext uri="{9D8B030D-6E8A-4147-A177-3AD203B41FA5}">
                      <a16:colId xmlns:a16="http://schemas.microsoft.com/office/drawing/2014/main" val="20001"/>
                    </a:ext>
                  </a:extLst>
                </a:gridCol>
                <a:gridCol w="2844600">
                  <a:extLst>
                    <a:ext uri="{9D8B030D-6E8A-4147-A177-3AD203B41FA5}">
                      <a16:colId xmlns:a16="http://schemas.microsoft.com/office/drawing/2014/main" val="20002"/>
                    </a:ext>
                  </a:extLst>
                </a:gridCol>
                <a:gridCol w="1417850">
                  <a:extLst>
                    <a:ext uri="{9D8B030D-6E8A-4147-A177-3AD203B41FA5}">
                      <a16:colId xmlns:a16="http://schemas.microsoft.com/office/drawing/2014/main" val="20003"/>
                    </a:ext>
                  </a:extLst>
                </a:gridCol>
              </a:tblGrid>
              <a:tr h="365125">
                <a:tc>
                  <a:txBody>
                    <a:bodyPr/>
                    <a:lstStyle/>
                    <a:p>
                      <a:pPr marL="0" lvl="0" indent="0" algn="ctr" rtl="0">
                        <a:spcBef>
                          <a:spcPts val="0"/>
                        </a:spcBef>
                        <a:spcAft>
                          <a:spcPts val="0"/>
                        </a:spcAft>
                        <a:buNone/>
                      </a:pPr>
                      <a:r>
                        <a:rPr lang="en" b="1">
                          <a:solidFill>
                            <a:schemeClr val="dk2"/>
                          </a:solidFill>
                        </a:rPr>
                        <a:t>Selection</a:t>
                      </a:r>
                      <a:endParaRPr b="1">
                        <a:solidFill>
                          <a:schemeClr val="dk2"/>
                        </a:solidFill>
                      </a:endParaRPr>
                    </a:p>
                  </a:txBody>
                  <a:tcPr marL="91425" marR="91425" marT="91425" marB="91425">
                    <a:solidFill>
                      <a:srgbClr val="CCCCCC"/>
                    </a:solidFill>
                  </a:tcPr>
                </a:tc>
                <a:tc>
                  <a:txBody>
                    <a:bodyPr/>
                    <a:lstStyle/>
                    <a:p>
                      <a:pPr marL="0" lvl="0" indent="0" algn="ctr" rtl="0">
                        <a:spcBef>
                          <a:spcPts val="0"/>
                        </a:spcBef>
                        <a:spcAft>
                          <a:spcPts val="0"/>
                        </a:spcAft>
                        <a:buNone/>
                      </a:pPr>
                      <a:r>
                        <a:rPr lang="en" b="1">
                          <a:solidFill>
                            <a:schemeClr val="dk2"/>
                          </a:solidFill>
                        </a:rPr>
                        <a:t>Purpose</a:t>
                      </a:r>
                      <a:endParaRPr b="1">
                        <a:solidFill>
                          <a:schemeClr val="dk2"/>
                        </a:solidFill>
                      </a:endParaRPr>
                    </a:p>
                  </a:txBody>
                  <a:tcPr marL="91425" marR="91425" marT="91425" marB="91425">
                    <a:solidFill>
                      <a:srgbClr val="CCCCCC"/>
                    </a:solidFill>
                  </a:tcPr>
                </a:tc>
                <a:tc>
                  <a:txBody>
                    <a:bodyPr/>
                    <a:lstStyle/>
                    <a:p>
                      <a:pPr marL="0" lvl="0" indent="0" algn="ctr" rtl="0">
                        <a:spcBef>
                          <a:spcPts val="0"/>
                        </a:spcBef>
                        <a:spcAft>
                          <a:spcPts val="0"/>
                        </a:spcAft>
                        <a:buNone/>
                      </a:pPr>
                      <a:r>
                        <a:rPr lang="en" b="1">
                          <a:solidFill>
                            <a:schemeClr val="dk2"/>
                          </a:solidFill>
                        </a:rPr>
                        <a:t>Key Functionality</a:t>
                      </a:r>
                      <a:endParaRPr b="1">
                        <a:solidFill>
                          <a:schemeClr val="dk2"/>
                        </a:solidFill>
                      </a:endParaRPr>
                    </a:p>
                  </a:txBody>
                  <a:tcPr marL="91425" marR="91425" marT="91425" marB="91425">
                    <a:solidFill>
                      <a:srgbClr val="CCCCCC"/>
                    </a:solidFill>
                  </a:tcPr>
                </a:tc>
                <a:tc>
                  <a:txBody>
                    <a:bodyPr/>
                    <a:lstStyle/>
                    <a:p>
                      <a:pPr marL="0" lvl="0" indent="0" algn="ctr" rtl="0">
                        <a:spcBef>
                          <a:spcPts val="0"/>
                        </a:spcBef>
                        <a:spcAft>
                          <a:spcPts val="0"/>
                        </a:spcAft>
                        <a:buNone/>
                      </a:pPr>
                      <a:r>
                        <a:rPr lang="en" b="1">
                          <a:solidFill>
                            <a:schemeClr val="dk2"/>
                          </a:solidFill>
                        </a:rPr>
                        <a:t>Quantity</a:t>
                      </a:r>
                      <a:endParaRPr b="1">
                        <a:solidFill>
                          <a:schemeClr val="dk2"/>
                        </a:solidFill>
                      </a:endParaRPr>
                    </a:p>
                  </a:txBody>
                  <a:tcPr marL="91425" marR="91425" marT="91425" marB="91425">
                    <a:solidFill>
                      <a:srgbClr val="CCCCCC"/>
                    </a:solidFill>
                  </a:tcPr>
                </a:tc>
                <a:extLst>
                  <a:ext uri="{0D108BD9-81ED-4DB2-BD59-A6C34878D82A}">
                    <a16:rowId xmlns:a16="http://schemas.microsoft.com/office/drawing/2014/main" val="10000"/>
                  </a:ext>
                </a:extLst>
              </a:tr>
              <a:tr h="560125">
                <a:tc>
                  <a:txBody>
                    <a:bodyPr/>
                    <a:lstStyle/>
                    <a:p>
                      <a:pPr marL="0" lvl="0" indent="0" algn="l" rtl="0">
                        <a:spcBef>
                          <a:spcPts val="0"/>
                        </a:spcBef>
                        <a:spcAft>
                          <a:spcPts val="0"/>
                        </a:spcAft>
                        <a:buNone/>
                      </a:pPr>
                      <a:r>
                        <a:rPr lang="en">
                          <a:solidFill>
                            <a:schemeClr val="dk2"/>
                          </a:solidFill>
                        </a:rPr>
                        <a:t>Arduino Mega 2560</a:t>
                      </a:r>
                      <a:endParaRPr>
                        <a:solidFill>
                          <a:schemeClr val="dk2"/>
                        </a:solidFill>
                      </a:endParaRPr>
                    </a:p>
                  </a:txBody>
                  <a:tcPr marL="91425" marR="91425" marT="91425" marB="91425"/>
                </a:tc>
                <a:tc>
                  <a:txBody>
                    <a:bodyPr/>
                    <a:lstStyle/>
                    <a:p>
                      <a:pPr marL="0" lvl="0" indent="0" algn="l" rtl="0">
                        <a:spcBef>
                          <a:spcPts val="0"/>
                        </a:spcBef>
                        <a:spcAft>
                          <a:spcPts val="0"/>
                        </a:spcAft>
                        <a:buNone/>
                      </a:pPr>
                      <a:r>
                        <a:rPr lang="en">
                          <a:solidFill>
                            <a:schemeClr val="dk2"/>
                          </a:solidFill>
                        </a:rPr>
                        <a:t>Microcontroller</a:t>
                      </a:r>
                      <a:endParaRPr>
                        <a:solidFill>
                          <a:schemeClr val="dk2"/>
                        </a:solidFill>
                      </a:endParaRPr>
                    </a:p>
                  </a:txBody>
                  <a:tcPr marL="91425" marR="91425" marT="91425" marB="91425"/>
                </a:tc>
                <a:tc>
                  <a:txBody>
                    <a:bodyPr/>
                    <a:lstStyle/>
                    <a:p>
                      <a:pPr marL="0" lvl="0" indent="0" algn="ctr" rtl="0">
                        <a:spcBef>
                          <a:spcPts val="0"/>
                        </a:spcBef>
                        <a:spcAft>
                          <a:spcPts val="0"/>
                        </a:spcAft>
                        <a:buNone/>
                      </a:pPr>
                      <a:r>
                        <a:rPr lang="en">
                          <a:solidFill>
                            <a:schemeClr val="dk2"/>
                          </a:solidFill>
                        </a:rPr>
                        <a:t>Control logic, feedback loops, and communication with CPS</a:t>
                      </a:r>
                      <a:endParaRPr>
                        <a:solidFill>
                          <a:schemeClr val="dk2"/>
                        </a:solidFill>
                      </a:endParaRPr>
                    </a:p>
                  </a:txBody>
                  <a:tcPr marL="91425" marR="91425" marT="91425" marB="91425"/>
                </a:tc>
                <a:tc>
                  <a:txBody>
                    <a:bodyPr/>
                    <a:lstStyle/>
                    <a:p>
                      <a:pPr marL="0" lvl="0" indent="0" algn="ctr" rtl="0">
                        <a:spcBef>
                          <a:spcPts val="0"/>
                        </a:spcBef>
                        <a:spcAft>
                          <a:spcPts val="0"/>
                        </a:spcAft>
                        <a:buNone/>
                      </a:pPr>
                      <a:r>
                        <a:rPr lang="en">
                          <a:solidFill>
                            <a:schemeClr val="dk2"/>
                          </a:solidFill>
                        </a:rPr>
                        <a:t>1</a:t>
                      </a:r>
                      <a:endParaRPr>
                        <a:solidFill>
                          <a:schemeClr val="dk2"/>
                        </a:solidFill>
                      </a:endParaRPr>
                    </a:p>
                  </a:txBody>
                  <a:tcPr marL="91425" marR="91425" marT="91425" marB="91425"/>
                </a:tc>
                <a:extLst>
                  <a:ext uri="{0D108BD9-81ED-4DB2-BD59-A6C34878D82A}">
                    <a16:rowId xmlns:a16="http://schemas.microsoft.com/office/drawing/2014/main" val="10001"/>
                  </a:ext>
                </a:extLst>
              </a:tr>
              <a:tr h="510175">
                <a:tc>
                  <a:txBody>
                    <a:bodyPr/>
                    <a:lstStyle/>
                    <a:p>
                      <a:pPr marL="0" lvl="0" indent="0" algn="l" rtl="0">
                        <a:spcBef>
                          <a:spcPts val="0"/>
                        </a:spcBef>
                        <a:spcAft>
                          <a:spcPts val="0"/>
                        </a:spcAft>
                        <a:buNone/>
                      </a:pPr>
                      <a:r>
                        <a:rPr lang="en">
                          <a:solidFill>
                            <a:schemeClr val="dk2"/>
                          </a:solidFill>
                        </a:rPr>
                        <a:t>TI DRV8840 </a:t>
                      </a:r>
                      <a:endParaRPr>
                        <a:solidFill>
                          <a:schemeClr val="dk2"/>
                        </a:solidFill>
                      </a:endParaRPr>
                    </a:p>
                  </a:txBody>
                  <a:tcPr marL="91425" marR="91425" marT="91425" marB="91425">
                    <a:solidFill>
                      <a:srgbClr val="EFEFEF"/>
                    </a:solidFill>
                  </a:tcPr>
                </a:tc>
                <a:tc>
                  <a:txBody>
                    <a:bodyPr/>
                    <a:lstStyle/>
                    <a:p>
                      <a:pPr marL="0" lvl="0" indent="0" algn="l" rtl="0">
                        <a:spcBef>
                          <a:spcPts val="0"/>
                        </a:spcBef>
                        <a:spcAft>
                          <a:spcPts val="0"/>
                        </a:spcAft>
                        <a:buNone/>
                      </a:pPr>
                      <a:r>
                        <a:rPr lang="en">
                          <a:solidFill>
                            <a:schemeClr val="dk2"/>
                          </a:solidFill>
                        </a:rPr>
                        <a:t>Brushed DC Motor Controller</a:t>
                      </a:r>
                      <a:endParaRPr>
                        <a:solidFill>
                          <a:schemeClr val="dk2"/>
                        </a:solidFill>
                      </a:endParaRPr>
                    </a:p>
                  </a:txBody>
                  <a:tcPr marL="91425" marR="91425" marT="91425" marB="91425">
                    <a:solidFill>
                      <a:srgbClr val="EFEFEF"/>
                    </a:solidFill>
                  </a:tcPr>
                </a:tc>
                <a:tc>
                  <a:txBody>
                    <a:bodyPr/>
                    <a:lstStyle/>
                    <a:p>
                      <a:pPr marL="0" lvl="0" indent="0" algn="ctr" rtl="0">
                        <a:spcBef>
                          <a:spcPts val="0"/>
                        </a:spcBef>
                        <a:spcAft>
                          <a:spcPts val="0"/>
                        </a:spcAft>
                        <a:buNone/>
                      </a:pPr>
                      <a:r>
                        <a:rPr lang="en">
                          <a:solidFill>
                            <a:schemeClr val="dk2"/>
                          </a:solidFill>
                        </a:rPr>
                        <a:t>Manage current direction and control of actuators</a:t>
                      </a:r>
                      <a:endParaRPr>
                        <a:solidFill>
                          <a:schemeClr val="dk2"/>
                        </a:solidFill>
                      </a:endParaRPr>
                    </a:p>
                  </a:txBody>
                  <a:tcPr marL="91425" marR="91425" marT="91425" marB="91425">
                    <a:solidFill>
                      <a:srgbClr val="EFEFEF"/>
                    </a:solidFill>
                  </a:tcPr>
                </a:tc>
                <a:tc>
                  <a:txBody>
                    <a:bodyPr/>
                    <a:lstStyle/>
                    <a:p>
                      <a:pPr marL="0" lvl="0" indent="0" algn="ctr" rtl="0">
                        <a:spcBef>
                          <a:spcPts val="0"/>
                        </a:spcBef>
                        <a:spcAft>
                          <a:spcPts val="0"/>
                        </a:spcAft>
                        <a:buNone/>
                      </a:pPr>
                      <a:r>
                        <a:rPr lang="en">
                          <a:solidFill>
                            <a:schemeClr val="dk2"/>
                          </a:solidFill>
                        </a:rPr>
                        <a:t>6</a:t>
                      </a:r>
                      <a:endParaRPr>
                        <a:solidFill>
                          <a:schemeClr val="dk2"/>
                        </a:solidFill>
                      </a:endParaRPr>
                    </a:p>
                  </a:txBody>
                  <a:tcPr marL="91425" marR="91425" marT="91425" marB="91425">
                    <a:solidFill>
                      <a:srgbClr val="EFEFEF"/>
                    </a:solidFill>
                  </a:tcPr>
                </a:tc>
                <a:extLst>
                  <a:ext uri="{0D108BD9-81ED-4DB2-BD59-A6C34878D82A}">
                    <a16:rowId xmlns:a16="http://schemas.microsoft.com/office/drawing/2014/main" val="10002"/>
                  </a:ext>
                </a:extLst>
              </a:tr>
              <a:tr h="510175">
                <a:tc>
                  <a:txBody>
                    <a:bodyPr/>
                    <a:lstStyle/>
                    <a:p>
                      <a:pPr marL="0" lvl="0" indent="0" algn="l" rtl="0">
                        <a:spcBef>
                          <a:spcPts val="0"/>
                        </a:spcBef>
                        <a:spcAft>
                          <a:spcPts val="0"/>
                        </a:spcAft>
                        <a:buNone/>
                      </a:pPr>
                      <a:r>
                        <a:rPr lang="en">
                          <a:solidFill>
                            <a:schemeClr val="dk2"/>
                          </a:solidFill>
                        </a:rPr>
                        <a:t>TI INA240</a:t>
                      </a:r>
                      <a:endParaRPr>
                        <a:solidFill>
                          <a:schemeClr val="dk2"/>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2"/>
                          </a:solidFill>
                        </a:rPr>
                        <a:t>Low-side Current Sense Amplifier</a:t>
                      </a:r>
                      <a:endParaRPr>
                        <a:solidFill>
                          <a:schemeClr val="dk2"/>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rPr>
                        <a:t>Read and amplify current through actuators for feedback</a:t>
                      </a:r>
                      <a:endParaRPr>
                        <a:solidFill>
                          <a:schemeClr val="dk2"/>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rPr>
                        <a:t>6</a:t>
                      </a:r>
                      <a:endParaRPr>
                        <a:solidFill>
                          <a:schemeClr val="dk2"/>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87775">
                <a:tc>
                  <a:txBody>
                    <a:bodyPr/>
                    <a:lstStyle/>
                    <a:p>
                      <a:pPr marL="0" lvl="0" indent="0" algn="l" rtl="0">
                        <a:spcBef>
                          <a:spcPts val="0"/>
                        </a:spcBef>
                        <a:spcAft>
                          <a:spcPts val="0"/>
                        </a:spcAft>
                        <a:buNone/>
                      </a:pPr>
                      <a:r>
                        <a:rPr lang="en">
                          <a:solidFill>
                            <a:schemeClr val="dk2"/>
                          </a:solidFill>
                        </a:rPr>
                        <a:t>VAC-12VDC Converter</a:t>
                      </a:r>
                      <a:endParaRPr>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a:solidFill>
                            <a:schemeClr val="dk2"/>
                          </a:solidFill>
                        </a:rPr>
                        <a:t>Wall power to DC power converter</a:t>
                      </a:r>
                      <a:endParaRPr>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chemeClr val="dk2"/>
                          </a:solidFill>
                        </a:rPr>
                        <a:t>Provide main power source for actuators, arduino and motor drivers</a:t>
                      </a:r>
                      <a:endParaRPr>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chemeClr val="dk2"/>
                          </a:solidFill>
                        </a:rPr>
                        <a:t>1</a:t>
                      </a:r>
                      <a:endParaRPr>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687775">
                <a:tc>
                  <a:txBody>
                    <a:bodyPr/>
                    <a:lstStyle/>
                    <a:p>
                      <a:pPr marL="0" lvl="0" indent="0" algn="l" rtl="0">
                        <a:lnSpc>
                          <a:spcPct val="133333"/>
                        </a:lnSpc>
                        <a:spcBef>
                          <a:spcPts val="0"/>
                        </a:spcBef>
                        <a:spcAft>
                          <a:spcPts val="400"/>
                        </a:spcAft>
                        <a:buNone/>
                      </a:pPr>
                      <a:r>
                        <a:rPr lang="en">
                          <a:solidFill>
                            <a:srgbClr val="333333"/>
                          </a:solidFill>
                        </a:rPr>
                        <a:t>TI LMR50401</a:t>
                      </a:r>
                      <a:endParaRPr>
                        <a:solidFill>
                          <a:schemeClr val="dk2"/>
                        </a:solidFill>
                      </a:endParaRPr>
                    </a:p>
                  </a:txBody>
                  <a:tcPr marL="91425" marR="91425" marT="91425" marB="91425">
                    <a:lnT w="9525" cap="flat" cmpd="sng">
                      <a:solidFill>
                        <a:srgbClr val="9E9E9E"/>
                      </a:solidFill>
                      <a:prstDash val="solid"/>
                      <a:round/>
                      <a:headEnd type="none" w="sm" len="sm"/>
                      <a:tailEnd type="none" w="sm" len="sm"/>
                    </a:lnT>
                    <a:solidFill>
                      <a:srgbClr val="EFEFEF"/>
                    </a:solidFill>
                  </a:tcPr>
                </a:tc>
                <a:tc>
                  <a:txBody>
                    <a:bodyPr/>
                    <a:lstStyle/>
                    <a:p>
                      <a:pPr marL="0" lvl="0" indent="0" algn="l" rtl="0">
                        <a:spcBef>
                          <a:spcPts val="0"/>
                        </a:spcBef>
                        <a:spcAft>
                          <a:spcPts val="0"/>
                        </a:spcAft>
                        <a:buNone/>
                      </a:pPr>
                      <a:r>
                        <a:rPr lang="en">
                          <a:solidFill>
                            <a:schemeClr val="dk2"/>
                          </a:solidFill>
                        </a:rPr>
                        <a:t>DCDC Buck Converter</a:t>
                      </a:r>
                      <a:endParaRPr>
                        <a:solidFill>
                          <a:schemeClr val="dk2"/>
                        </a:solidFill>
                      </a:endParaRPr>
                    </a:p>
                  </a:txBody>
                  <a:tcPr marL="91425" marR="91425" marT="91425" marB="91425">
                    <a:lnT w="9525" cap="flat" cmpd="sng">
                      <a:solidFill>
                        <a:srgbClr val="9E9E9E"/>
                      </a:solidFill>
                      <a:prstDash val="solid"/>
                      <a:round/>
                      <a:headEnd type="none" w="sm" len="sm"/>
                      <a:tailEnd type="none" w="sm" len="sm"/>
                    </a:lnT>
                    <a:solidFill>
                      <a:srgbClr val="EFEFEF"/>
                    </a:solidFill>
                  </a:tcPr>
                </a:tc>
                <a:tc>
                  <a:txBody>
                    <a:bodyPr/>
                    <a:lstStyle/>
                    <a:p>
                      <a:pPr marL="0" lvl="0" indent="0" algn="ctr" rtl="0">
                        <a:spcBef>
                          <a:spcPts val="0"/>
                        </a:spcBef>
                        <a:spcAft>
                          <a:spcPts val="0"/>
                        </a:spcAft>
                        <a:buNone/>
                      </a:pPr>
                      <a:r>
                        <a:rPr lang="en">
                          <a:solidFill>
                            <a:schemeClr val="dk2"/>
                          </a:solidFill>
                        </a:rPr>
                        <a:t>Convert 12VDC to 5VDC to power current sense amplifiers and load cells</a:t>
                      </a:r>
                      <a:endParaRPr>
                        <a:solidFill>
                          <a:schemeClr val="dk2"/>
                        </a:solidFill>
                      </a:endParaRPr>
                    </a:p>
                  </a:txBody>
                  <a:tcPr marL="91425" marR="91425" marT="91425" marB="91425">
                    <a:lnT w="9525" cap="flat" cmpd="sng">
                      <a:solidFill>
                        <a:srgbClr val="9E9E9E"/>
                      </a:solidFill>
                      <a:prstDash val="solid"/>
                      <a:round/>
                      <a:headEnd type="none" w="sm" len="sm"/>
                      <a:tailEnd type="none" w="sm" len="sm"/>
                    </a:lnT>
                    <a:solidFill>
                      <a:srgbClr val="EFEFEF"/>
                    </a:solidFill>
                  </a:tcPr>
                </a:tc>
                <a:tc>
                  <a:txBody>
                    <a:bodyPr/>
                    <a:lstStyle/>
                    <a:p>
                      <a:pPr marL="0" lvl="0" indent="0" algn="ctr" rtl="0">
                        <a:spcBef>
                          <a:spcPts val="0"/>
                        </a:spcBef>
                        <a:spcAft>
                          <a:spcPts val="0"/>
                        </a:spcAft>
                        <a:buNone/>
                      </a:pPr>
                      <a:r>
                        <a:rPr lang="en">
                          <a:solidFill>
                            <a:schemeClr val="dk2"/>
                          </a:solidFill>
                        </a:rPr>
                        <a:t>1</a:t>
                      </a:r>
                      <a:endParaRPr>
                        <a:solidFill>
                          <a:schemeClr val="dk2"/>
                        </a:solidFill>
                      </a:endParaRPr>
                    </a:p>
                  </a:txBody>
                  <a:tcPr marL="91425" marR="91425" marT="91425" marB="91425">
                    <a:lnT w="9525" cap="flat" cmpd="sng">
                      <a:solidFill>
                        <a:srgbClr val="9E9E9E"/>
                      </a:solidFill>
                      <a:prstDash val="solid"/>
                      <a:round/>
                      <a:headEnd type="none" w="sm" len="sm"/>
                      <a:tailEnd type="none" w="sm" len="sm"/>
                    </a:lnT>
                    <a:solidFill>
                      <a:srgbClr val="EFEFEF"/>
                    </a:solidFill>
                  </a:tcPr>
                </a:tc>
                <a:extLst>
                  <a:ext uri="{0D108BD9-81ED-4DB2-BD59-A6C34878D82A}">
                    <a16:rowId xmlns:a16="http://schemas.microsoft.com/office/drawing/2014/main" val="10005"/>
                  </a:ext>
                </a:extLst>
              </a:tr>
            </a:tbl>
          </a:graphicData>
        </a:graphic>
      </p:graphicFrame>
      <p:grpSp>
        <p:nvGrpSpPr>
          <p:cNvPr id="2013" name="Google Shape;2013;p111"/>
          <p:cNvGrpSpPr/>
          <p:nvPr/>
        </p:nvGrpSpPr>
        <p:grpSpPr>
          <a:xfrm>
            <a:off x="29950" y="4629553"/>
            <a:ext cx="9084100" cy="447253"/>
            <a:chOff x="29950" y="4629553"/>
            <a:chExt cx="9084100" cy="447253"/>
          </a:xfrm>
        </p:grpSpPr>
        <p:sp>
          <p:nvSpPr>
            <p:cNvPr id="2014" name="Google Shape;2014;p111"/>
            <p:cNvSpPr/>
            <p:nvPr/>
          </p:nvSpPr>
          <p:spPr>
            <a:xfrm>
              <a:off x="29950" y="4715100"/>
              <a:ext cx="2196000" cy="352200"/>
            </a:xfrm>
            <a:prstGeom prst="homePlate">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11"/>
            <p:cNvSpPr/>
            <p:nvPr/>
          </p:nvSpPr>
          <p:spPr>
            <a:xfrm>
              <a:off x="1896250" y="4715100"/>
              <a:ext cx="1997700" cy="352200"/>
            </a:xfrm>
            <a:prstGeom prst="chevron">
              <a:avLst>
                <a:gd name="adj" fmla="val 50000"/>
              </a:avLst>
            </a:prstGeom>
            <a:solidFill>
              <a:srgbClr val="9EC7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11"/>
            <p:cNvSpPr/>
            <p:nvPr/>
          </p:nvSpPr>
          <p:spPr>
            <a:xfrm>
              <a:off x="3573525" y="4715100"/>
              <a:ext cx="19359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11"/>
            <p:cNvSpPr/>
            <p:nvPr/>
          </p:nvSpPr>
          <p:spPr>
            <a:xfrm>
              <a:off x="5186750" y="4715100"/>
              <a:ext cx="20625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11"/>
            <p:cNvSpPr/>
            <p:nvPr/>
          </p:nvSpPr>
          <p:spPr>
            <a:xfrm>
              <a:off x="6918050" y="4715100"/>
              <a:ext cx="2196000" cy="352200"/>
            </a:xfrm>
            <a:prstGeom prst="chevron">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11"/>
            <p:cNvSpPr txBox="1"/>
            <p:nvPr/>
          </p:nvSpPr>
          <p:spPr>
            <a:xfrm>
              <a:off x="227800" y="4714300"/>
              <a:ext cx="1800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Design Solution</a:t>
              </a:r>
              <a:endParaRPr sz="1100" b="1">
                <a:latin typeface="Raleway"/>
                <a:ea typeface="Raleway"/>
                <a:cs typeface="Raleway"/>
                <a:sym typeface="Raleway"/>
              </a:endParaRPr>
            </a:p>
          </p:txBody>
        </p:sp>
        <p:sp>
          <p:nvSpPr>
            <p:cNvPr id="2020" name="Google Shape;2020;p111"/>
            <p:cNvSpPr txBox="1"/>
            <p:nvPr/>
          </p:nvSpPr>
          <p:spPr>
            <a:xfrm>
              <a:off x="2273350" y="4703500"/>
              <a:ext cx="121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Requirements </a:t>
              </a:r>
              <a:endParaRPr sz="1100" b="1">
                <a:latin typeface="Raleway"/>
                <a:ea typeface="Raleway"/>
                <a:cs typeface="Raleway"/>
                <a:sym typeface="Raleway"/>
              </a:endParaRPr>
            </a:p>
          </p:txBody>
        </p:sp>
        <p:sp>
          <p:nvSpPr>
            <p:cNvPr id="2021" name="Google Shape;2021;p111"/>
            <p:cNvSpPr txBox="1"/>
            <p:nvPr/>
          </p:nvSpPr>
          <p:spPr>
            <a:xfrm>
              <a:off x="3968075" y="4721250"/>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Risk Analysis</a:t>
              </a:r>
              <a:endParaRPr sz="1100" b="1">
                <a:latin typeface="Raleway"/>
                <a:ea typeface="Raleway"/>
                <a:cs typeface="Raleway"/>
                <a:sym typeface="Raleway"/>
              </a:endParaRPr>
            </a:p>
          </p:txBody>
        </p:sp>
        <p:sp>
          <p:nvSpPr>
            <p:cNvPr id="2022" name="Google Shape;2022;p111"/>
            <p:cNvSpPr txBox="1"/>
            <p:nvPr/>
          </p:nvSpPr>
          <p:spPr>
            <a:xfrm>
              <a:off x="5491200" y="4629553"/>
              <a:ext cx="14490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Verification &amp; Validation</a:t>
              </a:r>
              <a:endParaRPr sz="1100" b="1">
                <a:latin typeface="Raleway"/>
                <a:ea typeface="Raleway"/>
                <a:cs typeface="Raleway"/>
                <a:sym typeface="Raleway"/>
              </a:endParaRPr>
            </a:p>
          </p:txBody>
        </p:sp>
        <p:sp>
          <p:nvSpPr>
            <p:cNvPr id="2023" name="Google Shape;2023;p111"/>
            <p:cNvSpPr txBox="1"/>
            <p:nvPr/>
          </p:nvSpPr>
          <p:spPr>
            <a:xfrm>
              <a:off x="7249238" y="4724605"/>
              <a:ext cx="1800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Project Planning</a:t>
              </a:r>
              <a:endParaRPr sz="1100" b="1">
                <a:latin typeface="Raleway"/>
                <a:ea typeface="Raleway"/>
                <a:cs typeface="Raleway"/>
                <a:sym typeface="Raleway"/>
              </a:endParaRPr>
            </a:p>
          </p:txBody>
        </p:sp>
      </p:grpSp>
      <p:sp>
        <p:nvSpPr>
          <p:cNvPr id="2024" name="Google Shape;2024;p111"/>
          <p:cNvSpPr txBox="1">
            <a:spLocks noGrp="1"/>
          </p:cNvSpPr>
          <p:nvPr>
            <p:ph type="sldNum" idx="12"/>
          </p:nvPr>
        </p:nvSpPr>
        <p:spPr>
          <a:xfrm>
            <a:off x="8565352" y="564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99</a:t>
            </a:fld>
            <a:endParaRPr/>
          </a:p>
        </p:txBody>
      </p:sp>
      <p:sp>
        <p:nvSpPr>
          <p:cNvPr id="2025" name="Google Shape;2025;p111"/>
          <p:cNvSpPr/>
          <p:nvPr/>
        </p:nvSpPr>
        <p:spPr>
          <a:xfrm>
            <a:off x="8186600" y="56400"/>
            <a:ext cx="897600" cy="64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11"/>
          <p:cNvSpPr/>
          <p:nvPr/>
        </p:nvSpPr>
        <p:spPr>
          <a:xfrm rot="-2700000">
            <a:off x="8308717" y="82791"/>
            <a:ext cx="653367" cy="369110"/>
          </a:xfrm>
          <a:prstGeom prst="corner">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11"/>
          <p:cNvSpPr txBox="1"/>
          <p:nvPr/>
        </p:nvSpPr>
        <p:spPr>
          <a:xfrm>
            <a:off x="8250000" y="202650"/>
            <a:ext cx="8343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Impact"/>
                <a:ea typeface="Impact"/>
                <a:cs typeface="Impact"/>
                <a:sym typeface="Impact"/>
              </a:rPr>
              <a:t>DR3.1</a:t>
            </a:r>
            <a:endParaRPr sz="1900">
              <a:latin typeface="Impact"/>
              <a:ea typeface="Impact"/>
              <a:cs typeface="Impact"/>
              <a:sym typeface="Impact"/>
            </a:endParaRPr>
          </a:p>
        </p:txBody>
      </p:sp>
      <p:sp>
        <p:nvSpPr>
          <p:cNvPr id="2028" name="Google Shape;2028;p111"/>
          <p:cNvSpPr txBox="1"/>
          <p:nvPr/>
        </p:nvSpPr>
        <p:spPr>
          <a:xfrm>
            <a:off x="8250000" y="701100"/>
            <a:ext cx="9690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ato"/>
                <a:ea typeface="Lato"/>
                <a:cs typeface="Lato"/>
                <a:sym typeface="Lato"/>
              </a:rPr>
              <a:t>CPS Comm</a:t>
            </a:r>
            <a:endParaRPr sz="1000" b="1">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ChAiR ThEmE">
  <a:themeElements>
    <a:clrScheme name="Streamline">
      <a:dk1>
        <a:srgbClr val="295670"/>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6689</Words>
  <Application>Microsoft Office PowerPoint</Application>
  <PresentationFormat>On-screen Show (16:9)</PresentationFormat>
  <Paragraphs>1580</Paragraphs>
  <Slides>122</Slides>
  <Notes>122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122</vt:i4>
      </vt:variant>
    </vt:vector>
  </HeadingPairs>
  <TitlesOfParts>
    <vt:vector size="130" baseType="lpstr">
      <vt:lpstr>Arial</vt:lpstr>
      <vt:lpstr>Montserrat</vt:lpstr>
      <vt:lpstr>Impact</vt:lpstr>
      <vt:lpstr>Proxima Nova</vt:lpstr>
      <vt:lpstr>Lato</vt:lpstr>
      <vt:lpstr>Merriweather</vt:lpstr>
      <vt:lpstr>Raleway</vt:lpstr>
      <vt:lpstr>ChAiR ThEmE</vt:lpstr>
      <vt:lpstr>CHAIR  </vt:lpstr>
      <vt:lpstr>Project Overview </vt:lpstr>
      <vt:lpstr>ConOps</vt:lpstr>
      <vt:lpstr>Objectives</vt:lpstr>
      <vt:lpstr>Design Solution</vt:lpstr>
      <vt:lpstr>CHAIR Preliminary Design &amp; Critical Project Elements</vt:lpstr>
      <vt:lpstr>Functional Block Diagram</vt:lpstr>
      <vt:lpstr>Functional Block Diagram</vt:lpstr>
      <vt:lpstr>Functional Block Diagram</vt:lpstr>
      <vt:lpstr>Functional Block Diagram</vt:lpstr>
      <vt:lpstr>Functional Block Diagram</vt:lpstr>
      <vt:lpstr>Functional Block Diagram</vt:lpstr>
      <vt:lpstr>Requirements Satisfaction</vt:lpstr>
      <vt:lpstr>Functional Requirements</vt:lpstr>
      <vt:lpstr>Critical Project Element: Galvanic Vestibular Stimulator </vt:lpstr>
      <vt:lpstr>GVS Design Requirements </vt:lpstr>
      <vt:lpstr>GVS Overview</vt:lpstr>
      <vt:lpstr>GVS Overview</vt:lpstr>
      <vt:lpstr>GVS Power Circuit Design</vt:lpstr>
      <vt:lpstr>GVS Power Circuit Design</vt:lpstr>
      <vt:lpstr>GVS Power Circuit Design</vt:lpstr>
      <vt:lpstr>GVS Power Circuitry Design</vt:lpstr>
      <vt:lpstr>GVS DAC Selection</vt:lpstr>
      <vt:lpstr>GVS DAC Selection</vt:lpstr>
      <vt:lpstr>GVS Microcontroller Selection</vt:lpstr>
      <vt:lpstr>GVS Electrode Selection</vt:lpstr>
      <vt:lpstr>GVS Design Requirements </vt:lpstr>
      <vt:lpstr>Critical Project Element: Tactile Cueing System &amp; Actuators</vt:lpstr>
      <vt:lpstr>TCS Design Requirements </vt:lpstr>
      <vt:lpstr>Structural Considerations</vt:lpstr>
      <vt:lpstr>TCS- Final Design</vt:lpstr>
      <vt:lpstr>PowerPoint Presentation</vt:lpstr>
      <vt:lpstr>PowerPoint Presentation</vt:lpstr>
      <vt:lpstr>PowerPoint Presentation</vt:lpstr>
      <vt:lpstr>TCS Mechanisms Housing Final Design</vt:lpstr>
      <vt:lpstr>TCS Design Requirements </vt:lpstr>
      <vt:lpstr>Critical Project Element: Central Processing System</vt:lpstr>
      <vt:lpstr>CPS Design Requirements</vt:lpstr>
      <vt:lpstr>Software Requirements</vt:lpstr>
      <vt:lpstr>Software Requirements</vt:lpstr>
      <vt:lpstr>Graphical User Interface</vt:lpstr>
      <vt:lpstr>CPS Design Requirements</vt:lpstr>
      <vt:lpstr>Risk Analysis</vt:lpstr>
      <vt:lpstr>Hardware Risk Assessment</vt:lpstr>
      <vt:lpstr>Hardware Risk Mitigation</vt:lpstr>
      <vt:lpstr>Software Risk Assessment</vt:lpstr>
      <vt:lpstr>Software Risk Mitigation</vt:lpstr>
      <vt:lpstr>Verification and Validation</vt:lpstr>
      <vt:lpstr>Verification Testing Overview</vt:lpstr>
      <vt:lpstr>GVS Model Results</vt:lpstr>
      <vt:lpstr>GVS Model Verification</vt:lpstr>
      <vt:lpstr>GVS Model Verification (Integration Test)</vt:lpstr>
      <vt:lpstr>TCS Circuit Model Verification (Circuit Flow Chart)</vt:lpstr>
      <vt:lpstr>TCS Circuit Model Verification (Model Results)</vt:lpstr>
      <vt:lpstr>PowerPoint Presentation</vt:lpstr>
      <vt:lpstr>TCS Model Validation (Feedback Sensor Test)</vt:lpstr>
      <vt:lpstr>System Validation</vt:lpstr>
      <vt:lpstr>System Validation</vt:lpstr>
      <vt:lpstr>System Validation</vt:lpstr>
      <vt:lpstr>System Validation</vt:lpstr>
      <vt:lpstr>Project Planning </vt:lpstr>
      <vt:lpstr>Team Organization</vt:lpstr>
      <vt:lpstr>Work Breakdown Structure</vt:lpstr>
      <vt:lpstr>Gantt Chart Critical Path</vt:lpstr>
      <vt:lpstr>Gantt Chart Critical Path</vt:lpstr>
      <vt:lpstr>Gantt Chart Critical Path</vt:lpstr>
      <vt:lpstr>Gantt Chart Example</vt:lpstr>
      <vt:lpstr>Gantt Chart Example</vt:lpstr>
      <vt:lpstr>Gantt Chart Example</vt:lpstr>
      <vt:lpstr>Gantt Chart Example</vt:lpstr>
      <vt:lpstr>Gantt Chart Example</vt:lpstr>
      <vt:lpstr>Gantt Chart Example</vt:lpstr>
      <vt:lpstr>Testing Arrangements </vt:lpstr>
      <vt:lpstr>CHAIR Expenses Breakdown</vt:lpstr>
      <vt:lpstr>The End</vt:lpstr>
      <vt:lpstr>Sources</vt:lpstr>
      <vt:lpstr>Backup Slides</vt:lpstr>
      <vt:lpstr>Backup Slides Index</vt:lpstr>
      <vt:lpstr>GVS Power Circuitry Design</vt:lpstr>
      <vt:lpstr>GVS Housing Unit</vt:lpstr>
      <vt:lpstr>GVS Power Circuitry Design </vt:lpstr>
      <vt:lpstr>GVS Power Circuitry Design </vt:lpstr>
      <vt:lpstr>GVS Power Circuitry Design</vt:lpstr>
      <vt:lpstr>GVS Model Verification</vt:lpstr>
      <vt:lpstr>GVS Model Verification</vt:lpstr>
      <vt:lpstr>GVS &amp; TCS MCUs</vt:lpstr>
      <vt:lpstr>Detailed CPS Logic: GUI Functionality</vt:lpstr>
      <vt:lpstr>Detailed CPS Logic: Communicating with the GVS</vt:lpstr>
      <vt:lpstr>Detailed CPS Logic: Communicating with the TCS</vt:lpstr>
      <vt:lpstr>PowerPoint Presentation</vt:lpstr>
      <vt:lpstr>PowerPoint Presentation</vt:lpstr>
      <vt:lpstr>PowerPoint Presentation</vt:lpstr>
      <vt:lpstr>PowerPoint Presentation</vt:lpstr>
      <vt:lpstr>PowerPoint Presentation</vt:lpstr>
      <vt:lpstr>PowerPoint Presentation</vt:lpstr>
      <vt:lpstr>Seat Bottom Analysis</vt:lpstr>
      <vt:lpstr>Seat Back Analysis</vt:lpstr>
      <vt:lpstr>Headrest Design</vt:lpstr>
      <vt:lpstr>TCS IC Selection </vt:lpstr>
      <vt:lpstr>TCS Electronics Circuit Model</vt:lpstr>
      <vt:lpstr>DC Motor Controller Simulink Model</vt:lpstr>
      <vt:lpstr>DC Motor Controls Derivation</vt:lpstr>
      <vt:lpstr>TCS IC Selection/Schematics - Arduino Mega 2560</vt:lpstr>
      <vt:lpstr>TCS IC Schematics/Justification - DRV8840</vt:lpstr>
      <vt:lpstr>TCS IC Schematics/Justification - DRV8840</vt:lpstr>
      <vt:lpstr>TCS IC Schematics/Justification - INA240</vt:lpstr>
      <vt:lpstr>TCS IC Schematics/Justification - INA240</vt:lpstr>
      <vt:lpstr>TCS IC Schematics/Justification - LMR5401</vt:lpstr>
      <vt:lpstr>Tactile Cueing System Circuit Schematic</vt:lpstr>
      <vt:lpstr>Chair Grounding/CPS Communication </vt:lpstr>
      <vt:lpstr>Reverse Direction Simulation Results</vt:lpstr>
      <vt:lpstr>Safety </vt:lpstr>
      <vt:lpstr>Risk Scale</vt:lpstr>
      <vt:lpstr>Production Risk Assessment</vt:lpstr>
      <vt:lpstr>Production Risk Matrix</vt:lpstr>
      <vt:lpstr>Software Verification and Validation: Safety Tests</vt:lpstr>
      <vt:lpstr>Independent Software Validation: Functional Tests</vt:lpstr>
      <vt:lpstr>End-to-End Verification and Validation</vt:lpstr>
      <vt:lpstr>TCS Hardware Validation (Feedback Sensor Test)</vt:lpstr>
      <vt:lpstr>Subsystem Verification Methods</vt:lpstr>
      <vt:lpstr>Overall Gantt</vt:lpstr>
      <vt:lpstr>Financial Table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CHAIR  </dc:title>
  <cp:lastModifiedBy>Baily Rice</cp:lastModifiedBy>
  <cp:revision>5</cp:revision>
  <dcterms:modified xsi:type="dcterms:W3CDTF">2020-11-23T06:19:33Z</dcterms:modified>
</cp:coreProperties>
</file>