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9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Lst>
  <p:sldSz cx="9144000" cy="5143500" type="screen16x9"/>
  <p:notesSz cx="6858000" cy="9144000"/>
  <p:embeddedFontLst>
    <p:embeddedFont>
      <p:font typeface="Archivo Black" panose="020B0A03020202020B04" pitchFamily="34" charset="77"/>
      <p:regular r:id="rId100"/>
    </p:embeddedFont>
    <p:embeddedFont>
      <p:font typeface="Catamaran Thin" pitchFamily="2" charset="77"/>
      <p:regular r:id="rId101"/>
      <p:bold r:id="rId102"/>
    </p:embeddedFont>
    <p:embeddedFont>
      <p:font typeface="Fira Sans Extra Condensed Medium" panose="020B0603050000020004" pitchFamily="34" charset="0"/>
      <p:regular r:id="rId103"/>
      <p:bold r:id="rId104"/>
      <p:italic r:id="rId105"/>
      <p:boldItalic r:id="rId106"/>
    </p:embeddedFont>
    <p:embeddedFont>
      <p:font typeface="Livvic" pitchFamily="2" charset="77"/>
      <p:regular r:id="rId107"/>
      <p:bold r:id="rId108"/>
      <p:italic r:id="rId109"/>
      <p:boldItalic r:id="rId110"/>
    </p:embeddedFont>
    <p:embeddedFont>
      <p:font typeface="Orbitron" pitchFamily="2" charset="0"/>
      <p:regular r:id="rId111"/>
      <p:bold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Nyland" initials="" lastIdx="1" clrIdx="0"/>
  <p:cmAuthor id="1" name="Jacob Weiner" initials="" lastIdx="2" clrIdx="1"/>
  <p:cmAuthor id="2" name="Marlin Jacobso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6901D2-E21A-49FD-B4E8-04AEB3465E73}">
  <a:tblStyle styleId="{4C6901D2-E21A-49FD-B4E8-04AEB3465E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9E7DD0A-5320-4C7D-8541-71D4969ABE6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2"/>
  </p:normalViewPr>
  <p:slideViewPr>
    <p:cSldViewPr snapToGrid="0">
      <p:cViewPr varScale="1">
        <p:scale>
          <a:sx n="140" d="100"/>
          <a:sy n="140" d="100"/>
        </p:scale>
        <p:origin x="8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3.fntdata"/><Relationship Id="rId16" Type="http://schemas.openxmlformats.org/officeDocument/2006/relationships/slide" Target="slides/slide14.xml"/><Relationship Id="rId107" Type="http://schemas.openxmlformats.org/officeDocument/2006/relationships/font" Target="fonts/font8.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ommentAuthors" Target="commentAuthor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0.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1.fntdata"/><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7.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1T03:50:58.233" idx="1">
    <p:pos x="6000" y="0"/>
    <p:text>@maja5570@colorado.edu can you populate the thermal portion of the slide</p:text>
  </p:cm>
  <p:cm authorId="0" dt="2020-11-21T13:27:35.452" idx="1">
    <p:pos x="6000" y="0"/>
    <p:text>update DR 8.1.2</p:text>
  </p:cm>
  <p:cm authorId="2" dt="2020-11-21T13:27:35.452" idx="1">
    <p:pos x="6000" y="0"/>
    <p:text>@elliott.tung@colorado.edu I think you may know better than me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11-22T17:07:40.527" idx="2">
    <p:pos x="6000" y="0"/>
    <p:text>@johu7686@colorado.edu when you're done with simulations can you fill in the thermal regulation box?
_Assigned to John Hugo_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d877e1726_4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d877e1726_4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726866d7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a726866d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a3096abb8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a3096abb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726866d73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726866d73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laser pointer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726866d73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726866d73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box each set by itself</a:t>
            </a:r>
            <a:endParaRPr/>
          </a:p>
          <a:p>
            <a:pPr marL="0" lvl="0" indent="0" algn="l" rtl="0">
              <a:spcBef>
                <a:spcPts val="0"/>
              </a:spcBef>
              <a:spcAft>
                <a:spcPts val="0"/>
              </a:spcAft>
              <a:buNone/>
            </a:pPr>
            <a:r>
              <a:rPr lang="en"/>
              <a:t>Put sun and moon vertically in-line with each other</a:t>
            </a:r>
            <a:endParaRPr/>
          </a:p>
          <a:p>
            <a:pPr marL="0" lvl="0" indent="0" algn="l" rtl="0">
              <a:spcBef>
                <a:spcPts val="0"/>
              </a:spcBef>
              <a:spcAft>
                <a:spcPts val="0"/>
              </a:spcAft>
              <a:buNone/>
            </a:pPr>
            <a:r>
              <a:rPr lang="en"/>
              <a:t>Place sun and moon in the same order they appear in the legend (Sun over moon in the legend) </a:t>
            </a:r>
            <a:endParaRPr/>
          </a:p>
          <a:p>
            <a:pPr marL="0" lvl="0" indent="0" algn="l" rtl="0">
              <a:spcBef>
                <a:spcPts val="0"/>
              </a:spcBef>
              <a:spcAft>
                <a:spcPts val="0"/>
              </a:spcAft>
              <a:buNone/>
            </a:pPr>
            <a:endParaRPr/>
          </a:p>
          <a:p>
            <a:pPr marL="0" lvl="0" indent="0" algn="l" rtl="0">
              <a:spcBef>
                <a:spcPts val="0"/>
              </a:spcBef>
              <a:spcAft>
                <a:spcPts val="0"/>
              </a:spcAft>
              <a:buNone/>
            </a:pPr>
            <a:r>
              <a:rPr lang="en"/>
              <a:t>Take away wordy stuff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a726866d73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a726866d73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Animate</a:t>
            </a:r>
            <a:endParaRPr/>
          </a:p>
          <a:p>
            <a:pPr marL="0" lvl="0" indent="0" algn="l" rtl="0">
              <a:spcBef>
                <a:spcPts val="0"/>
              </a:spcBef>
              <a:spcAft>
                <a:spcPts val="0"/>
              </a:spcAft>
              <a:buNone/>
            </a:pPr>
            <a:endParaRPr/>
          </a:p>
          <a:p>
            <a:pPr marL="0" lvl="0" indent="0" algn="l" rtl="0">
              <a:spcBef>
                <a:spcPts val="0"/>
              </a:spcBef>
              <a:spcAft>
                <a:spcPts val="0"/>
              </a:spcAft>
              <a:buNone/>
            </a:pPr>
            <a:r>
              <a:rPr lang="en"/>
              <a:t>Maybe make each component of modularity smaller font and make the polygon thing for each a different shade of purple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726866d7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726866d7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a13309036a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a13309036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SHADEs weather detection suite is to protect the system from adverse weather conditions that it may encounter during multiple night deployment, functional requirement 3.</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a13309036a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a13309036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a13309036a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a13309036a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Prove DR 8.1.2 in backup slides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13309036a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13309036a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6bed583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6bed583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ab6ae91ba6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ab6ae91ba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63.5% increase in surface are per solar cell w/ heat sink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ac142cc03d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ac142cc03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a15fbf4113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a15fbf4113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SmartSolar - is programmable via smartphone to dump excess power to a dummy load. Helpful when battery is charging above 90% or trickle charing</a:t>
            </a:r>
            <a:endParaRPr/>
          </a:p>
          <a:p>
            <a:pPr marL="0" lvl="0" indent="0" algn="l" rtl="0">
              <a:spcBef>
                <a:spcPts val="0"/>
              </a:spcBef>
              <a:spcAft>
                <a:spcPts val="0"/>
              </a:spcAft>
              <a:buNone/>
            </a:pPr>
            <a:endParaRPr/>
          </a:p>
          <a:p>
            <a:pPr marL="0" lvl="0" indent="0" algn="l" rtl="0">
              <a:spcBef>
                <a:spcPts val="0"/>
              </a:spcBef>
              <a:spcAft>
                <a:spcPts val="0"/>
              </a:spcAft>
              <a:buNone/>
            </a:pPr>
            <a:r>
              <a:rPr lang="en"/>
              <a:t>MPPT adjusts the load on the PV array to operate in the arrays maximum power point.</a:t>
            </a:r>
            <a:endParaRPr/>
          </a:p>
          <a:p>
            <a:pPr marL="0" lvl="0" indent="0" algn="l" rtl="0">
              <a:spcBef>
                <a:spcPts val="0"/>
              </a:spcBef>
              <a:spcAft>
                <a:spcPts val="0"/>
              </a:spcAft>
              <a:buNone/>
            </a:pPr>
            <a:r>
              <a:rPr lang="en"/>
              <a:t>The diodes prevent back current</a:t>
            </a:r>
            <a:endParaRPr/>
          </a:p>
          <a:p>
            <a:pPr marL="0" lvl="0" indent="0" algn="l" rtl="0">
              <a:spcBef>
                <a:spcPts val="0"/>
              </a:spcBef>
              <a:spcAft>
                <a:spcPts val="0"/>
              </a:spcAft>
              <a:buNone/>
            </a:pPr>
            <a:r>
              <a:rPr lang="en"/>
              <a:t>Isolation switch is for safe removal of PV array</a:t>
            </a:r>
            <a:endParaRPr/>
          </a:p>
          <a:p>
            <a:pPr marL="0" lvl="0" indent="0" algn="l" rtl="0">
              <a:spcBef>
                <a:spcPts val="0"/>
              </a:spcBef>
              <a:spcAft>
                <a:spcPts val="0"/>
              </a:spcAft>
              <a:buNone/>
            </a:pPr>
            <a:endParaRPr/>
          </a:p>
          <a:p>
            <a:pPr marL="0" lvl="0" indent="0" algn="l" rtl="0">
              <a:spcBef>
                <a:spcPts val="0"/>
              </a:spcBef>
              <a:spcAft>
                <a:spcPts val="0"/>
              </a:spcAft>
              <a:buNone/>
            </a:pPr>
            <a:r>
              <a:rPr lang="en"/>
              <a:t>CHANGE SHADE TO ACTIVE PROTECTION BOX</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a30a773927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a30a773927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c142cc03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c142cc03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state that green = charging</a:t>
            </a:r>
            <a:endParaRPr/>
          </a:p>
          <a:p>
            <a:pPr marL="0" lvl="0" indent="0" algn="l" rtl="0">
              <a:spcBef>
                <a:spcPts val="0"/>
              </a:spcBef>
              <a:spcAft>
                <a:spcPts val="0"/>
              </a:spcAft>
              <a:buNone/>
            </a:pPr>
            <a:r>
              <a:rPr lang="en"/>
              <a:t>Make axes bigger</a:t>
            </a:r>
            <a:endParaRPr/>
          </a:p>
          <a:p>
            <a:pPr marL="0" lvl="0" indent="0" algn="l" rtl="0">
              <a:spcBef>
                <a:spcPts val="0"/>
              </a:spcBef>
              <a:spcAft>
                <a:spcPts val="0"/>
              </a:spcAft>
              <a:buNone/>
            </a:pPr>
            <a:r>
              <a:rPr lang="en"/>
              <a:t>State the reason for these simulations was to show typical envelope for charging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a30a773927_1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a30a773927_1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state that green = charging</a:t>
            </a:r>
            <a:endParaRPr/>
          </a:p>
          <a:p>
            <a:pPr marL="0" lvl="0" indent="0" algn="l" rtl="0">
              <a:spcBef>
                <a:spcPts val="0"/>
              </a:spcBef>
              <a:spcAft>
                <a:spcPts val="0"/>
              </a:spcAft>
              <a:buNone/>
            </a:pPr>
            <a:r>
              <a:rPr lang="en"/>
              <a:t>Make axes bigger</a:t>
            </a:r>
            <a:endParaRPr/>
          </a:p>
          <a:p>
            <a:pPr marL="0" lvl="0" indent="0" algn="l" rtl="0">
              <a:spcBef>
                <a:spcPts val="0"/>
              </a:spcBef>
              <a:spcAft>
                <a:spcPts val="0"/>
              </a:spcAft>
              <a:buNone/>
            </a:pPr>
            <a:r>
              <a:rPr lang="en"/>
              <a:t>State the reason for these simulations was to show typical envelope for charging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13309036a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a13309036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SHADEs weather detection suite is to protect the system from adverse weather conditions that it may encounter during multiple night deployment, functional requirement 3.</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13309036a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13309036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of these are addressed by legacy design components)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a13309036a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a13309036a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***Put Standard Operating in Backup slides</a:t>
            </a:r>
            <a:endParaRPr>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a13309036a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a13309036a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6bed583f1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6bed583f1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acbea97bdd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acbea97bd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ac71d19de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ac71d19de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ac71d19de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ac71d19de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a2c3c051e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a2c3c051e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c71d19de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c71d19de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a13309036a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a13309036a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SHADEs weather detection suite is to protect the system from adverse weather conditions that it may encounter during multiple night deployment, functional requirement 3.</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a13309036a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a13309036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13309036a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13309036a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sure to explain the DR 7.4 has been modified in its essence due to the modification of the image processor.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a13309036a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a13309036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a15fbf411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a15fbf411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6bed583f1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6bed583f1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a15fbf4113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a15fbf411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a15fbf4113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a15fbf411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aca136412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aca136412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PDR, we presented a graph showing that we would need to modify the scheduler due to high amounts of error in the orbit predictions. An error was found in those calculations and the results have been revised. Here we have linear approximations for an error in degrees derived from years of data and several satellites (NOAA-6, NOAA-17, DMSP-F16, GOES-4, AO-10, and AO-13). For each error value and each desired variable, all other values were found where the other variables were constant within 2%. A line of best fit was calculated and averaged, yielding the following. M and B correspond to a scaled linear fit, and the mean and standard deviation are how the independent variable was scaled. To use the linear fit, the input must be scaled as seen in the equation on screen. </a:t>
            </a:r>
            <a:r>
              <a:rPr lang="en">
                <a:solidFill>
                  <a:schemeClr val="dk1"/>
                </a:solidFill>
              </a:rPr>
              <a:t>The scheduler will now be able to predict the error of a TLE based on orbit parameters and modify the observation window to avoid errors that would place the object outside the field of view of the camera.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c4ca9d83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ac4ca9d83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ac4ca9d835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ac4ca9d83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ac4ca9d8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ac4ca9d8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a726866d7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a726866d7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a2a78b40f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a2a78b40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has relatively generic risks for initial digestibility, more comprehensive list in backups.</a:t>
            </a:r>
            <a:endParaRPr/>
          </a:p>
          <a:p>
            <a:pPr marL="457200" lvl="0" indent="-298450" algn="l" rtl="0">
              <a:spcBef>
                <a:spcPts val="0"/>
              </a:spcBef>
              <a:spcAft>
                <a:spcPts val="0"/>
              </a:spcAft>
              <a:buSzPts val="1100"/>
              <a:buChar char="●"/>
            </a:pPr>
            <a:r>
              <a:rPr lang="en"/>
              <a:t>Subtract 4 slides from total. This presents like a single slide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a26fb32a4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a26fb32a4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a26fb32a4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a26fb32a4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ca1364124_4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ca1364124_4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Put picture of WRAITH in here to show how bad it is</a:t>
            </a:r>
            <a:endParaRPr/>
          </a:p>
          <a:p>
            <a:pPr marL="0" lvl="0" indent="0" algn="l" rtl="0">
              <a:spcBef>
                <a:spcPts val="0"/>
              </a:spcBef>
              <a:spcAft>
                <a:spcPts val="0"/>
              </a:spcAft>
              <a:buNone/>
            </a:pPr>
            <a:r>
              <a:rPr lang="en"/>
              <a:t>Put percentages (we can estimate) about status of things - % working, % in progress, % broken, etc.</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a26fb32a4a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a26fb32a4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6fb32a4a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6fb32a4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a726866d7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a726866d7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ab6ae91ba6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ab6ae91ba6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5e143a7c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5e143a7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Delete upload TLE list </a:t>
            </a:r>
            <a:endParaRPr/>
          </a:p>
          <a:p>
            <a:pPr marL="0" lvl="0" indent="0" algn="l" rtl="0">
              <a:spcBef>
                <a:spcPts val="0"/>
              </a:spcBef>
              <a:spcAft>
                <a:spcPts val="0"/>
              </a:spcAft>
              <a:buNone/>
            </a:pPr>
            <a:r>
              <a:rPr lang="en"/>
              <a:t>2 min per trip - 5 modules </a:t>
            </a:r>
            <a:endParaRPr/>
          </a:p>
          <a:p>
            <a:pPr marL="0" lvl="0" indent="0" algn="l" rtl="0">
              <a:spcBef>
                <a:spcPts val="0"/>
              </a:spcBef>
              <a:spcAft>
                <a:spcPts val="0"/>
              </a:spcAft>
              <a:buNone/>
            </a:pPr>
            <a:r>
              <a:rPr lang="en"/>
              <a:t>List parameters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main thing to note here is the transport time and the sensor equilibrium time…</a:t>
            </a:r>
            <a:endParaRPr/>
          </a:p>
          <a:p>
            <a:pPr marL="0" lvl="0" indent="0" algn="l" rtl="0">
              <a:spcBef>
                <a:spcPts val="0"/>
              </a:spcBef>
              <a:spcAft>
                <a:spcPts val="0"/>
              </a:spcAft>
              <a:buNone/>
            </a:pPr>
            <a:endParaRPr/>
          </a:p>
          <a:p>
            <a:pPr marL="0" lvl="0" indent="0" algn="l" rtl="0">
              <a:spcBef>
                <a:spcPts val="0"/>
              </a:spcBef>
              <a:spcAft>
                <a:spcPts val="0"/>
              </a:spcAft>
              <a:buNone/>
            </a:pPr>
            <a:r>
              <a:rPr lang="en"/>
              <a:t>FR 7 - </a:t>
            </a:r>
            <a:r>
              <a:rPr lang="en" sz="1300">
                <a:solidFill>
                  <a:srgbClr val="9900FF"/>
                </a:solidFill>
              </a:rPr>
              <a:t>SHADE shall be deployed &amp; recoverable in 30 minutes by a single operator.</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a726866d7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a726866d7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a6bed583f1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a6bed583f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Define float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a8c580e99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a8c580e99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WBS mirrors the construction of the actual WBS developed for SHADE. Not as illustrative of design and development undertaken as the ‘Highlights’ version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ab3f073b7c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ab3f073b7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WBS is the ‘Highlights’ version meant to illustrate the novel work undertaken by SHADE. Does not directly follow the actual WBS and has some organizational inconsistencies.</a:t>
            </a:r>
            <a:endParaRPr/>
          </a:p>
          <a:p>
            <a:pPr marL="0" lvl="0" indent="0" algn="l" rtl="0">
              <a:spcBef>
                <a:spcPts val="0"/>
              </a:spcBef>
              <a:spcAft>
                <a:spcPts val="0"/>
              </a:spcAft>
              <a:buNone/>
            </a:pPr>
            <a:endParaRPr/>
          </a:p>
          <a:p>
            <a:pPr marL="0" lvl="0" indent="0" algn="l" rtl="0">
              <a:spcBef>
                <a:spcPts val="0"/>
              </a:spcBef>
              <a:spcAft>
                <a:spcPts val="0"/>
              </a:spcAft>
              <a:buNone/>
            </a:pPr>
            <a:r>
              <a:rPr lang="en"/>
              <a:t>Present the slide as a product oriented version of the WBS rather than as a organizational version.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a8c580e993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a8c580e99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tests completed through Oct-Nov and why these were done first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6bed583f1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6bed583f1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Reduce number of words, (bold stuff)</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a24af322b4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a24af322b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Remaining testing depends on components that need to be ordered with P-cards, will have to take place over break and in January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ab6ae91ba6_4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ab6ae91ba6_4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ab6ae91ba6_4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ab6ae91ba6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software integration taking longer compared to development</a:t>
            </a:r>
            <a:endParaRPr/>
          </a:p>
          <a:p>
            <a:pPr marL="0" lvl="0" indent="0" algn="l" rtl="0">
              <a:spcBef>
                <a:spcPts val="0"/>
              </a:spcBef>
              <a:spcAft>
                <a:spcPts val="0"/>
              </a:spcAft>
              <a:buNone/>
            </a:pPr>
            <a:r>
              <a:rPr lang="en"/>
              <a:t>Active Protection Wiring will incorporate all modules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a30a773927_8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a30a773927_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software integration taking longer compared to development</a:t>
            </a:r>
            <a:endParaRPr/>
          </a:p>
          <a:p>
            <a:pPr marL="0" lvl="0" indent="0" algn="l" rtl="0">
              <a:spcBef>
                <a:spcPts val="0"/>
              </a:spcBef>
              <a:spcAft>
                <a:spcPts val="0"/>
              </a:spcAft>
              <a:buNone/>
            </a:pPr>
            <a:r>
              <a:rPr lang="en"/>
              <a:t>Active Protection Wiring will incorporate all modules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a8c580e99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a8c580e99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ab6ae91ba6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ab6ae91ba6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c4e70b17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c4e70b17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acc4e70b17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acc4e70b17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ab6ae91ba6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ab6ae91ba6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purpose of SHADEs weather detection suite is to protect the system from adverse weather conditions that it may encounter during multiple night deployment, functional requirement 3.</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acbea97bd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acbea97bd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726866d73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726866d7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Associated requirements to FR 1-6 have been modified to account for multi day deployment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bea97bdd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bea97bdd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3096abb81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3096abb8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ab6a377f0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ab6a377f0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ab6ae91ba6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ab6ae91ba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ac142cc03d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ac142cc03d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a15fbf4113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a15fbf411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a3096abb8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a3096abb8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a30a773927_19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a30a773927_1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t>The iOptron Mount and ZWO camera will be able to operate within the current Standard Operating Conditions. However, the UDOO processor will not be able to operate in temperatures below freezing and a heating pad will be used to reduce the UDOO’s operating temperature from 32 degrees  to 18 degrees Fahrenheit. And with this addition all components will be able to operate within the proper temperature ranges</a:t>
            </a:r>
            <a:endParaRPr sz="10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a30a77392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a30a77392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roof will be designed in a manner that weather elements will not damage the interior components. While the roof will be weatherproof, rainwater would pool on top of the box if not designed properly. Thus the roof will include slopes that will direct rain water away from the sliders, either from the edges or towards the middle of the roof. Weatherstripping or thresholds will be applied for additional protection when appropriate</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a30a773927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a30a773927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sliding lid will be designed with tight tolerances and feature weatherstripping or thresholds when appropriate to further waterproof the roof as seen in these images.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d877e17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9d877e17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a30a773927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a30a773927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ensure the stability of the system during deployment with the moonroof opened, a worst case load was modeled at the tip of the roof.</a:t>
            </a:r>
            <a:endParaRPr/>
          </a:p>
          <a:p>
            <a:pPr marL="0" lvl="0" indent="0" algn="l" rtl="0">
              <a:spcBef>
                <a:spcPts val="0"/>
              </a:spcBef>
              <a:spcAft>
                <a:spcPts val="0"/>
              </a:spcAft>
              <a:buNone/>
            </a:pPr>
            <a:endParaRPr/>
          </a:p>
          <a:p>
            <a:pPr marL="0" lvl="0" indent="0" algn="l" rtl="0">
              <a:spcBef>
                <a:spcPts val="0"/>
              </a:spcBef>
              <a:spcAft>
                <a:spcPts val="0"/>
              </a:spcAft>
              <a:buNone/>
            </a:pPr>
            <a:r>
              <a:rPr lang="en"/>
              <a:t>Overall, the weigt of the opened roof itself will not cause the system to tip over, and the opened roof can withstand up to an additional 13 lbs at the tip before tipping over</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a30a773927_2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a30a773927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to ensure that our moonroof tracking system will not break, a similar analysis was performed. Overall, the track of the lid will not break due to the weight of the roof, and the system will fall over before breaking if a load greater than 13 lbs is applied to the end of the open roof.</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ac4ca9d83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ac4ca9d83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gac4ca9d835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7" name="Google Shape;1847;gac4ca9d83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ab6a377f0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ab6a377f0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a30a773927_1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a30a773927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a30a773927_1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a30a773927_1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ac5e143a7c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ac5e143a7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ac5e143a7c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ac5e143a7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ac5e143a7c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ac5e143a7c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9fd545225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9fd545225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Animation Dialogue</a:t>
            </a:r>
            <a:endParaRPr/>
          </a:p>
          <a:p>
            <a:pPr marL="457200" lvl="0" indent="-298450" algn="l" rtl="0">
              <a:spcBef>
                <a:spcPts val="0"/>
              </a:spcBef>
              <a:spcAft>
                <a:spcPts val="0"/>
              </a:spcAft>
              <a:buSzPts val="1100"/>
              <a:buAutoNum type="arabicPeriod"/>
            </a:pPr>
            <a:r>
              <a:rPr lang="en"/>
              <a:t>Single operator arrives in vehicle with in 100 feet of deployment site (click)</a:t>
            </a:r>
            <a:endParaRPr/>
          </a:p>
          <a:p>
            <a:pPr marL="457200" lvl="0" indent="-298450" algn="l" rtl="0">
              <a:spcBef>
                <a:spcPts val="0"/>
              </a:spcBef>
              <a:spcAft>
                <a:spcPts val="0"/>
              </a:spcAft>
              <a:buSzPts val="1100"/>
              <a:buAutoNum type="arabicPeriod"/>
            </a:pPr>
            <a:r>
              <a:rPr lang="en"/>
              <a:t>Operator transports system modules to deployment site by foot, making a total of three separate trips (click)</a:t>
            </a:r>
            <a:endParaRPr/>
          </a:p>
          <a:p>
            <a:pPr marL="457200" lvl="0" indent="-298450" algn="l" rtl="0">
              <a:spcBef>
                <a:spcPts val="0"/>
              </a:spcBef>
              <a:spcAft>
                <a:spcPts val="0"/>
              </a:spcAft>
              <a:buSzPts val="1100"/>
              <a:buAutoNum type="arabicPeriod"/>
            </a:pPr>
            <a:r>
              <a:rPr lang="en"/>
              <a:t>Operate assembles the system modules, uploads the TLE List and deploys SHADE (click)</a:t>
            </a:r>
            <a:endParaRPr/>
          </a:p>
          <a:p>
            <a:pPr marL="457200" lvl="0" indent="-298450" algn="l" rtl="0">
              <a:spcBef>
                <a:spcPts val="0"/>
              </a:spcBef>
              <a:spcAft>
                <a:spcPts val="0"/>
              </a:spcAft>
              <a:buSzPts val="1100"/>
              <a:buAutoNum type="arabicPeriod"/>
            </a:pPr>
            <a:r>
              <a:rPr lang="en"/>
              <a:t>The system beginnings imaging (click)</a:t>
            </a:r>
            <a:endParaRPr/>
          </a:p>
          <a:p>
            <a:pPr marL="457200" lvl="0" indent="-298450" algn="l" rtl="0">
              <a:spcBef>
                <a:spcPts val="0"/>
              </a:spcBef>
              <a:spcAft>
                <a:spcPts val="0"/>
              </a:spcAft>
              <a:buSzPts val="1100"/>
              <a:buAutoNum type="arabicPeriod"/>
            </a:pPr>
            <a:r>
              <a:rPr lang="en"/>
              <a:t>However if the weather detection unit is triggered due to bad weather, the system will enter safe mode. (click)</a:t>
            </a:r>
            <a:endParaRPr/>
          </a:p>
          <a:p>
            <a:pPr marL="457200" lvl="0" indent="-298450" algn="l" rtl="0">
              <a:spcBef>
                <a:spcPts val="0"/>
              </a:spcBef>
              <a:spcAft>
                <a:spcPts val="0"/>
              </a:spcAft>
              <a:buSzPts val="1100"/>
              <a:buAutoNum type="arabicPeriod"/>
            </a:pPr>
            <a:r>
              <a:rPr lang="en"/>
              <a:t>Otherwise, the imaging process is initiated (click)</a:t>
            </a:r>
            <a:endParaRPr/>
          </a:p>
          <a:p>
            <a:pPr marL="457200" lvl="0" indent="-298450" algn="l" rtl="0">
              <a:spcBef>
                <a:spcPts val="0"/>
              </a:spcBef>
              <a:spcAft>
                <a:spcPts val="0"/>
              </a:spcAft>
              <a:buSzPts val="1100"/>
              <a:buAutoNum type="arabicPeriod"/>
            </a:pPr>
            <a:r>
              <a:rPr lang="en"/>
              <a:t>If an object is present at the predicted location, SHADE will analyze its location and predict its orbit (click)</a:t>
            </a:r>
            <a:endParaRPr/>
          </a:p>
          <a:p>
            <a:pPr marL="457200" lvl="0" indent="-298450" algn="l" rtl="0">
              <a:spcBef>
                <a:spcPts val="0"/>
              </a:spcBef>
              <a:spcAft>
                <a:spcPts val="0"/>
              </a:spcAft>
              <a:buSzPts val="1100"/>
              <a:buAutoNum type="arabicPeriod"/>
            </a:pPr>
            <a:r>
              <a:rPr lang="en"/>
              <a:t>This imaging cycle continues for the duration of the night. (click)</a:t>
            </a:r>
            <a:endParaRPr/>
          </a:p>
          <a:p>
            <a:pPr marL="457200" lvl="0" indent="-298450" algn="l" rtl="0">
              <a:spcBef>
                <a:spcPts val="0"/>
              </a:spcBef>
              <a:spcAft>
                <a:spcPts val="0"/>
              </a:spcAft>
              <a:buSzPts val="1100"/>
              <a:buAutoNum type="arabicPeriod"/>
            </a:pPr>
            <a:r>
              <a:rPr lang="en"/>
              <a:t>If an object is not present at its predicted location, Shade will search the nearby sky for the missing object. (click)</a:t>
            </a:r>
            <a:endParaRPr/>
          </a:p>
          <a:p>
            <a:pPr marL="457200" lvl="0" indent="-298450" algn="l" rtl="0">
              <a:spcBef>
                <a:spcPts val="0"/>
              </a:spcBef>
              <a:spcAft>
                <a:spcPts val="0"/>
              </a:spcAft>
              <a:buSzPts val="1100"/>
              <a:buAutoNum type="arabicPeriod"/>
            </a:pPr>
            <a:r>
              <a:rPr lang="en"/>
              <a:t>If the missing object is found the cycle will continue, otherwise SHADE will move on to the next object. (click)</a:t>
            </a:r>
            <a:endParaRPr/>
          </a:p>
          <a:p>
            <a:pPr marL="457200" lvl="0" indent="-298450" algn="l" rtl="0">
              <a:spcBef>
                <a:spcPts val="0"/>
              </a:spcBef>
              <a:spcAft>
                <a:spcPts val="0"/>
              </a:spcAft>
              <a:buSzPts val="1100"/>
              <a:buAutoNum type="arabicPeriod"/>
            </a:pPr>
            <a:r>
              <a:rPr lang="en"/>
              <a:t>This cycle occurs for each night of deployment. (click)</a:t>
            </a:r>
            <a:endParaRPr/>
          </a:p>
          <a:p>
            <a:pPr marL="457200" lvl="0" indent="-298450" algn="l" rtl="0">
              <a:spcBef>
                <a:spcPts val="0"/>
              </a:spcBef>
              <a:spcAft>
                <a:spcPts val="0"/>
              </a:spcAft>
              <a:buSzPts val="1100"/>
              <a:buAutoNum type="arabicPeriod"/>
            </a:pPr>
            <a:r>
              <a:rPr lang="en"/>
              <a:t>At the end of deployment, the single operator returns to deployment site and recovers and disassembles the system.</a:t>
            </a:r>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ac5e143a7c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ac5e143a7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ac5e143a7c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ac5e143a7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aca1364124_3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aca1364124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Backup slide: fixed results for the NOAA-6 satellite</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ace67fc4a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ace67fc4a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ce67fc4a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ace67fc4a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ace67fc4a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ace67fc4a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ace67fc4a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ace67fc4a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52" name="Google Shape;52;p13"/>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0" name="Google Shape;60;p15"/>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62"/>
        <p:cNvGrpSpPr/>
        <p:nvPr/>
      </p:nvGrpSpPr>
      <p:grpSpPr>
        <a:xfrm>
          <a:off x="0" y="0"/>
          <a:ext cx="0" cy="0"/>
          <a:chOff x="0" y="0"/>
          <a:chExt cx="0" cy="0"/>
        </a:xfrm>
      </p:grpSpPr>
      <p:sp>
        <p:nvSpPr>
          <p:cNvPr id="63" name="Google Shape;63;p16"/>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4" name="Google Shape;64;p16"/>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5" name="Google Shape;65;p16"/>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16"/>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7" name="Google Shape;67;p16"/>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8" name="Google Shape;68;p16"/>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9" name="Google Shape;69;p16"/>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0" name="Google Shape;70;p16"/>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6"/>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2" name="Google Shape;72;p16"/>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3" name="Google Shape;73;p16"/>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4" name="Google Shape;74;p16"/>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6"/>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6" name="Google Shape;76;p16"/>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7" name="Google Shape;77;p16"/>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8" name="Google Shape;78;p16"/>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9" name="Google Shape;7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82" name="Google Shape;82;p17"/>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
        <p:nvSpPr>
          <p:cNvPr id="83" name="Google Shape;83;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8" name="Google Shape;88;p18"/>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9" name="Google Shape;89;p18"/>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0" name="Google Shape;90;p18"/>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 name="Google Shape;91;p18"/>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2" name="Google Shape;92;p18"/>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3" name="Google Shape;93;p18"/>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97" name="Google Shape;97;p19"/>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8" name="Google Shape;98;p19"/>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99" name="Google Shape;99;p19"/>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9"/>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102" name="Google Shape;102;p19"/>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04"/>
        <p:cNvGrpSpPr/>
        <p:nvPr/>
      </p:nvGrpSpPr>
      <p:grpSpPr>
        <a:xfrm>
          <a:off x="0" y="0"/>
          <a:ext cx="0" cy="0"/>
          <a:chOff x="0" y="0"/>
          <a:chExt cx="0" cy="0"/>
        </a:xfrm>
      </p:grpSpPr>
      <p:sp>
        <p:nvSpPr>
          <p:cNvPr id="105" name="Google Shape;105;p20"/>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106" name="Google Shape;106;p20"/>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07" name="Google Shape;107;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108"/>
        <p:cNvGrpSpPr/>
        <p:nvPr/>
      </p:nvGrpSpPr>
      <p:grpSpPr>
        <a:xfrm>
          <a:off x="0" y="0"/>
          <a:ext cx="0" cy="0"/>
          <a:chOff x="0" y="0"/>
          <a:chExt cx="0" cy="0"/>
        </a:xfrm>
      </p:grpSpPr>
      <p:sp>
        <p:nvSpPr>
          <p:cNvPr id="109" name="Google Shape;109;p21"/>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0" name="Google Shape;110;p21"/>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
        <p:nvSpPr>
          <p:cNvPr id="111" name="Google Shape;111;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12"/>
        <p:cNvGrpSpPr/>
        <p:nvPr/>
      </p:nvGrpSpPr>
      <p:grpSpPr>
        <a:xfrm>
          <a:off x="0" y="0"/>
          <a:ext cx="0" cy="0"/>
          <a:chOff x="0" y="0"/>
          <a:chExt cx="0" cy="0"/>
        </a:xfrm>
      </p:grpSpPr>
      <p:sp>
        <p:nvSpPr>
          <p:cNvPr id="113" name="Google Shape;113;p22"/>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4" name="Google Shape;114;p22"/>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115" name="Google Shape;11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116"/>
        <p:cNvGrpSpPr/>
        <p:nvPr/>
      </p:nvGrpSpPr>
      <p:grpSpPr>
        <a:xfrm>
          <a:off x="0" y="0"/>
          <a:ext cx="0" cy="0"/>
          <a:chOff x="0" y="0"/>
          <a:chExt cx="0" cy="0"/>
        </a:xfrm>
      </p:grpSpPr>
      <p:sp>
        <p:nvSpPr>
          <p:cNvPr id="117" name="Google Shape;117;p2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18" name="Google Shape;118;p23"/>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19" name="Google Shape;11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atin typeface="Catamaran Thin"/>
                <a:ea typeface="Catamaran Thin"/>
                <a:cs typeface="Catamaran Thin"/>
                <a:sym typeface="Catamaran Thin"/>
              </a:defRPr>
            </a:lvl2pPr>
            <a:lvl3pPr lvl="2" algn="ctr" rtl="0">
              <a:spcBef>
                <a:spcPts val="0"/>
              </a:spcBef>
              <a:spcAft>
                <a:spcPts val="0"/>
              </a:spcAft>
              <a:buNone/>
              <a:defRPr sz="3600">
                <a:latin typeface="Catamaran Thin"/>
                <a:ea typeface="Catamaran Thin"/>
                <a:cs typeface="Catamaran Thin"/>
                <a:sym typeface="Catamaran Thin"/>
              </a:defRPr>
            </a:lvl3pPr>
            <a:lvl4pPr lvl="3" algn="ctr" rtl="0">
              <a:spcBef>
                <a:spcPts val="0"/>
              </a:spcBef>
              <a:spcAft>
                <a:spcPts val="0"/>
              </a:spcAft>
              <a:buNone/>
              <a:defRPr sz="3600">
                <a:latin typeface="Catamaran Thin"/>
                <a:ea typeface="Catamaran Thin"/>
                <a:cs typeface="Catamaran Thin"/>
                <a:sym typeface="Catamaran Thin"/>
              </a:defRPr>
            </a:lvl4pPr>
            <a:lvl5pPr lvl="4" algn="ctr" rtl="0">
              <a:spcBef>
                <a:spcPts val="0"/>
              </a:spcBef>
              <a:spcAft>
                <a:spcPts val="0"/>
              </a:spcAft>
              <a:buNone/>
              <a:defRPr sz="3600">
                <a:latin typeface="Catamaran Thin"/>
                <a:ea typeface="Catamaran Thin"/>
                <a:cs typeface="Catamaran Thin"/>
                <a:sym typeface="Catamaran Thin"/>
              </a:defRPr>
            </a:lvl5pPr>
            <a:lvl6pPr lvl="5" algn="ctr" rtl="0">
              <a:spcBef>
                <a:spcPts val="0"/>
              </a:spcBef>
              <a:spcAft>
                <a:spcPts val="0"/>
              </a:spcAft>
              <a:buNone/>
              <a:defRPr sz="3600">
                <a:latin typeface="Catamaran Thin"/>
                <a:ea typeface="Catamaran Thin"/>
                <a:cs typeface="Catamaran Thin"/>
                <a:sym typeface="Catamaran Thin"/>
              </a:defRPr>
            </a:lvl6pPr>
            <a:lvl7pPr lvl="6" algn="ctr" rtl="0">
              <a:spcBef>
                <a:spcPts val="0"/>
              </a:spcBef>
              <a:spcAft>
                <a:spcPts val="0"/>
              </a:spcAft>
              <a:buNone/>
              <a:defRPr sz="3600">
                <a:latin typeface="Catamaran Thin"/>
                <a:ea typeface="Catamaran Thin"/>
                <a:cs typeface="Catamaran Thin"/>
                <a:sym typeface="Catamaran Thin"/>
              </a:defRPr>
            </a:lvl7pPr>
            <a:lvl8pPr lvl="7" algn="ctr" rtl="0">
              <a:spcBef>
                <a:spcPts val="0"/>
              </a:spcBef>
              <a:spcAft>
                <a:spcPts val="0"/>
              </a:spcAft>
              <a:buNone/>
              <a:defRPr sz="3600">
                <a:latin typeface="Catamaran Thin"/>
                <a:ea typeface="Catamaran Thin"/>
                <a:cs typeface="Catamaran Thin"/>
                <a:sym typeface="Catamaran Thin"/>
              </a:defRPr>
            </a:lvl8pPr>
            <a:lvl9pPr lvl="8" algn="ctr" rtl="0">
              <a:spcBef>
                <a:spcPts val="0"/>
              </a:spcBef>
              <a:spcAft>
                <a:spcPts val="0"/>
              </a:spcAft>
              <a:buNone/>
              <a:defRPr sz="3600">
                <a:latin typeface="Catamaran Thin"/>
                <a:ea typeface="Catamaran Thin"/>
                <a:cs typeface="Catamaran Thin"/>
                <a:sym typeface="Catamaran Thin"/>
              </a:defRPr>
            </a:lvl9pPr>
          </a:lstStyle>
          <a:p>
            <a:endParaRPr/>
          </a:p>
        </p:txBody>
      </p:sp>
      <p:sp>
        <p:nvSpPr>
          <p:cNvPr id="122" name="Google Shape;122;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123"/>
        <p:cNvGrpSpPr/>
        <p:nvPr/>
      </p:nvGrpSpPr>
      <p:grpSpPr>
        <a:xfrm>
          <a:off x="0" y="0"/>
          <a:ext cx="0" cy="0"/>
          <a:chOff x="0" y="0"/>
          <a:chExt cx="0" cy="0"/>
        </a:xfrm>
      </p:grpSpPr>
      <p:sp>
        <p:nvSpPr>
          <p:cNvPr id="124" name="Google Shape;124;p25"/>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5" name="Google Shape;125;p25"/>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126" name="Google Shape;126;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127"/>
        <p:cNvGrpSpPr/>
        <p:nvPr/>
      </p:nvGrpSpPr>
      <p:grpSpPr>
        <a:xfrm>
          <a:off x="0" y="0"/>
          <a:ext cx="0" cy="0"/>
          <a:chOff x="0" y="0"/>
          <a:chExt cx="0" cy="0"/>
        </a:xfrm>
      </p:grpSpPr>
      <p:sp>
        <p:nvSpPr>
          <p:cNvPr id="128" name="Google Shape;128;p26"/>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9" name="Google Shape;129;p26"/>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0" name="Google Shape;130;p26"/>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1" name="Google Shape;131;p26"/>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2" name="Google Shape;132;p26"/>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33" name="Google Shape;133;p26"/>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34" name="Google Shape;134;p26"/>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35" name="Google Shape;135;p26"/>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6" name="Google Shape;136;p26"/>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7" name="Google Shape;137;p26"/>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8" name="Google Shape;138;p26"/>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9" name="Google Shape;139;p26"/>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40" name="Google Shape;140;p26"/>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41" name="Google Shape;141;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142"/>
        <p:cNvGrpSpPr/>
        <p:nvPr/>
      </p:nvGrpSpPr>
      <p:grpSpPr>
        <a:xfrm>
          <a:off x="0" y="0"/>
          <a:ext cx="0" cy="0"/>
          <a:chOff x="0" y="0"/>
          <a:chExt cx="0" cy="0"/>
        </a:xfrm>
      </p:grpSpPr>
      <p:sp>
        <p:nvSpPr>
          <p:cNvPr id="143" name="Google Shape;143;p27"/>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4" name="Google Shape;14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145"/>
        <p:cNvGrpSpPr/>
        <p:nvPr/>
      </p:nvGrpSpPr>
      <p:grpSpPr>
        <a:xfrm>
          <a:off x="0" y="0"/>
          <a:ext cx="0" cy="0"/>
          <a:chOff x="0" y="0"/>
          <a:chExt cx="0" cy="0"/>
        </a:xfrm>
      </p:grpSpPr>
      <p:sp>
        <p:nvSpPr>
          <p:cNvPr id="146" name="Google Shape;146;p28"/>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7" name="Google Shape;147;p28"/>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28"/>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9" name="Google Shape;149;p28"/>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50" name="Google Shape;150;p28"/>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1" name="Google Shape;15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152"/>
        <p:cNvGrpSpPr/>
        <p:nvPr/>
      </p:nvGrpSpPr>
      <p:grpSpPr>
        <a:xfrm>
          <a:off x="0" y="0"/>
          <a:ext cx="0" cy="0"/>
          <a:chOff x="0" y="0"/>
          <a:chExt cx="0" cy="0"/>
        </a:xfrm>
      </p:grpSpPr>
      <p:sp>
        <p:nvSpPr>
          <p:cNvPr id="153" name="Google Shape;153;p29"/>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54" name="Google Shape;154;p29"/>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5" name="Google Shape;155;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156"/>
        <p:cNvGrpSpPr/>
        <p:nvPr/>
      </p:nvGrpSpPr>
      <p:grpSpPr>
        <a:xfrm>
          <a:off x="0" y="0"/>
          <a:ext cx="0" cy="0"/>
          <a:chOff x="0" y="0"/>
          <a:chExt cx="0" cy="0"/>
        </a:xfrm>
      </p:grpSpPr>
      <p:sp>
        <p:nvSpPr>
          <p:cNvPr id="157" name="Google Shape;157;p30"/>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58" name="Google Shape;158;p30"/>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59" name="Google Shape;159;p30"/>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0" name="Google Shape;160;p30"/>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61" name="Google Shape;161;p30"/>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2" name="Google Shape;162;p30"/>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63" name="Google Shape;163;p30"/>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4" name="Google Shape;164;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165"/>
        <p:cNvGrpSpPr/>
        <p:nvPr/>
      </p:nvGrpSpPr>
      <p:grpSpPr>
        <a:xfrm>
          <a:off x="0" y="0"/>
          <a:ext cx="0" cy="0"/>
          <a:chOff x="0" y="0"/>
          <a:chExt cx="0" cy="0"/>
        </a:xfrm>
      </p:grpSpPr>
      <p:sp>
        <p:nvSpPr>
          <p:cNvPr id="166" name="Google Shape;166;p31"/>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7" name="Google Shape;167;p31"/>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68" name="Google Shape;168;p31"/>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9" name="Google Shape;169;p31"/>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70" name="Google Shape;170;p31"/>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71" name="Google Shape;171;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72"/>
        <p:cNvGrpSpPr/>
        <p:nvPr/>
      </p:nvGrpSpPr>
      <p:grpSpPr>
        <a:xfrm>
          <a:off x="0" y="0"/>
          <a:ext cx="0" cy="0"/>
          <a:chOff x="0" y="0"/>
          <a:chExt cx="0" cy="0"/>
        </a:xfrm>
      </p:grpSpPr>
      <p:sp>
        <p:nvSpPr>
          <p:cNvPr id="173" name="Google Shape;173;p32"/>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74" name="Google Shape;174;p32"/>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75" name="Google Shape;17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76"/>
        <p:cNvGrpSpPr/>
        <p:nvPr/>
      </p:nvGrpSpPr>
      <p:grpSpPr>
        <a:xfrm>
          <a:off x="0" y="0"/>
          <a:ext cx="0" cy="0"/>
          <a:chOff x="0" y="0"/>
          <a:chExt cx="0" cy="0"/>
        </a:xfrm>
      </p:grpSpPr>
      <p:sp>
        <p:nvSpPr>
          <p:cNvPr id="177" name="Google Shape;177;p33"/>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78" name="Google Shape;178;p33"/>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9" name="Google Shape;17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80"/>
        <p:cNvGrpSpPr/>
        <p:nvPr/>
      </p:nvGrpSpPr>
      <p:grpSpPr>
        <a:xfrm>
          <a:off x="0" y="0"/>
          <a:ext cx="0" cy="0"/>
          <a:chOff x="0" y="0"/>
          <a:chExt cx="0" cy="0"/>
        </a:xfrm>
      </p:grpSpPr>
      <p:sp>
        <p:nvSpPr>
          <p:cNvPr id="181" name="Google Shape;181;p34"/>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82" name="Google Shape;182;p34"/>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83" name="Google Shape;183;p34"/>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84" name="Google Shape;184;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 name="Google Shape;18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
        <p:nvSpPr>
          <p:cNvPr id="57" name="Google Shape;5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1"/>
                </a:solidFill>
                <a:latin typeface="Catamaran Thin"/>
                <a:ea typeface="Catamaran Thin"/>
                <a:cs typeface="Catamaran Thin"/>
                <a:sym typeface="Catamaran Thin"/>
              </a:defRPr>
            </a:lvl1pPr>
            <a:lvl2pPr lvl="1" algn="r" rtl="0">
              <a:buNone/>
              <a:defRPr sz="1300">
                <a:solidFill>
                  <a:schemeClr val="dk1"/>
                </a:solidFill>
                <a:latin typeface="Catamaran Thin"/>
                <a:ea typeface="Catamaran Thin"/>
                <a:cs typeface="Catamaran Thin"/>
                <a:sym typeface="Catamaran Thin"/>
              </a:defRPr>
            </a:lvl2pPr>
            <a:lvl3pPr lvl="2" algn="r" rtl="0">
              <a:buNone/>
              <a:defRPr sz="1300">
                <a:solidFill>
                  <a:schemeClr val="dk1"/>
                </a:solidFill>
                <a:latin typeface="Catamaran Thin"/>
                <a:ea typeface="Catamaran Thin"/>
                <a:cs typeface="Catamaran Thin"/>
                <a:sym typeface="Catamaran Thin"/>
              </a:defRPr>
            </a:lvl3pPr>
            <a:lvl4pPr lvl="3" algn="r" rtl="0">
              <a:buNone/>
              <a:defRPr sz="1300">
                <a:solidFill>
                  <a:schemeClr val="dk1"/>
                </a:solidFill>
                <a:latin typeface="Catamaran Thin"/>
                <a:ea typeface="Catamaran Thin"/>
                <a:cs typeface="Catamaran Thin"/>
                <a:sym typeface="Catamaran Thin"/>
              </a:defRPr>
            </a:lvl4pPr>
            <a:lvl5pPr lvl="4" algn="r" rtl="0">
              <a:buNone/>
              <a:defRPr sz="1300">
                <a:solidFill>
                  <a:schemeClr val="dk1"/>
                </a:solidFill>
                <a:latin typeface="Catamaran Thin"/>
                <a:ea typeface="Catamaran Thin"/>
                <a:cs typeface="Catamaran Thin"/>
                <a:sym typeface="Catamaran Thin"/>
              </a:defRPr>
            </a:lvl5pPr>
            <a:lvl6pPr lvl="5" algn="r" rtl="0">
              <a:buNone/>
              <a:defRPr sz="1300">
                <a:solidFill>
                  <a:schemeClr val="dk1"/>
                </a:solidFill>
                <a:latin typeface="Catamaran Thin"/>
                <a:ea typeface="Catamaran Thin"/>
                <a:cs typeface="Catamaran Thin"/>
                <a:sym typeface="Catamaran Thin"/>
              </a:defRPr>
            </a:lvl6pPr>
            <a:lvl7pPr lvl="6" algn="r" rtl="0">
              <a:buNone/>
              <a:defRPr sz="1300">
                <a:solidFill>
                  <a:schemeClr val="dk1"/>
                </a:solidFill>
                <a:latin typeface="Catamaran Thin"/>
                <a:ea typeface="Catamaran Thin"/>
                <a:cs typeface="Catamaran Thin"/>
                <a:sym typeface="Catamaran Thin"/>
              </a:defRPr>
            </a:lvl7pPr>
            <a:lvl8pPr lvl="7" algn="r" rtl="0">
              <a:buNone/>
              <a:defRPr sz="1300">
                <a:solidFill>
                  <a:schemeClr val="dk1"/>
                </a:solidFill>
                <a:latin typeface="Catamaran Thin"/>
                <a:ea typeface="Catamaran Thin"/>
                <a:cs typeface="Catamaran Thin"/>
                <a:sym typeface="Catamaran Thin"/>
              </a:defRPr>
            </a:lvl8pPr>
            <a:lvl9pPr lvl="8" algn="r" rtl="0">
              <a:buNone/>
              <a:defRPr sz="1300">
                <a:solidFill>
                  <a:schemeClr val="dk1"/>
                </a:solidFill>
                <a:latin typeface="Catamaran Thin"/>
                <a:ea typeface="Catamaran Thin"/>
                <a:cs typeface="Catamaran Thin"/>
                <a:sym typeface="Catamaran Th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1C3A"/>
        </a:solidFill>
        <a:effectLst/>
      </p:bgPr>
    </p:bg>
    <p:spTree>
      <p:nvGrpSpPr>
        <p:cNvPr id="1" name="Shape 191"/>
        <p:cNvGrpSpPr/>
        <p:nvPr/>
      </p:nvGrpSpPr>
      <p:grpSpPr>
        <a:xfrm>
          <a:off x="0" y="0"/>
          <a:ext cx="0" cy="0"/>
          <a:chOff x="0" y="0"/>
          <a:chExt cx="0" cy="0"/>
        </a:xfrm>
      </p:grpSpPr>
      <p:pic>
        <p:nvPicPr>
          <p:cNvPr id="192" name="Google Shape;192;p36"/>
          <p:cNvPicPr preferRelativeResize="0"/>
          <p:nvPr/>
        </p:nvPicPr>
        <p:blipFill rotWithShape="1">
          <a:blip r:embed="rId3">
            <a:alphaModFix/>
          </a:blip>
          <a:srcRect l="12116" r="12108"/>
          <a:stretch/>
        </p:blipFill>
        <p:spPr>
          <a:xfrm flipH="1">
            <a:off x="2214593" y="0"/>
            <a:ext cx="6929406" cy="5143498"/>
          </a:xfrm>
          <a:prstGeom prst="rect">
            <a:avLst/>
          </a:prstGeom>
          <a:noFill/>
          <a:ln>
            <a:noFill/>
          </a:ln>
        </p:spPr>
      </p:pic>
      <p:sp>
        <p:nvSpPr>
          <p:cNvPr id="193" name="Google Shape;193;p36"/>
          <p:cNvSpPr/>
          <p:nvPr/>
        </p:nvSpPr>
        <p:spPr>
          <a:xfrm rot="5400000">
            <a:off x="122025" y="778500"/>
            <a:ext cx="4504200" cy="3558300"/>
          </a:xfrm>
          <a:prstGeom prst="rect">
            <a:avLst/>
          </a:prstGeom>
          <a:solidFill>
            <a:srgbClr val="41409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6"/>
          <p:cNvSpPr txBox="1">
            <a:spLocks noGrp="1"/>
          </p:cNvSpPr>
          <p:nvPr>
            <p:ph type="subTitle" idx="1"/>
          </p:nvPr>
        </p:nvSpPr>
        <p:spPr>
          <a:xfrm>
            <a:off x="712725" y="3252125"/>
            <a:ext cx="3322800" cy="140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b="1" u="sng">
                <a:solidFill>
                  <a:schemeClr val="lt1"/>
                </a:solidFill>
                <a:latin typeface="Arial"/>
                <a:ea typeface="Arial"/>
                <a:cs typeface="Arial"/>
                <a:sym typeface="Arial"/>
              </a:rPr>
              <a:t>Team</a:t>
            </a:r>
            <a:endParaRPr sz="1400" b="1" u="sng">
              <a:solidFill>
                <a:schemeClr val="lt1"/>
              </a:solidFill>
              <a:latin typeface="Arial"/>
              <a:ea typeface="Arial"/>
              <a:cs typeface="Arial"/>
              <a:sym typeface="Arial"/>
            </a:endParaRPr>
          </a:p>
          <a:p>
            <a:pPr marL="0" lvl="0" indent="0" algn="ctr" rtl="0">
              <a:spcBef>
                <a:spcPts val="0"/>
              </a:spcBef>
              <a:spcAft>
                <a:spcPts val="0"/>
              </a:spcAft>
              <a:buNone/>
            </a:pPr>
            <a:r>
              <a:rPr lang="en" sz="1400">
                <a:solidFill>
                  <a:schemeClr val="lt1"/>
                </a:solidFill>
                <a:latin typeface="Arial"/>
                <a:ea typeface="Arial"/>
                <a:cs typeface="Arial"/>
                <a:sym typeface="Arial"/>
              </a:rPr>
              <a:t>Robert Redfern, Quinton Dombrowski, Benjamin Vidaurre, Elliott Tung, Katherine Nyland, Marlin Jacobson, Jacob Weiner, Davis Peirce, John Hugo &amp; Vinay Simlot</a:t>
            </a:r>
            <a:endParaRPr sz="1400">
              <a:solidFill>
                <a:schemeClr val="lt1"/>
              </a:solidFill>
              <a:latin typeface="Arial"/>
              <a:ea typeface="Arial"/>
              <a:cs typeface="Arial"/>
              <a:sym typeface="Arial"/>
            </a:endParaRPr>
          </a:p>
        </p:txBody>
      </p:sp>
      <p:sp>
        <p:nvSpPr>
          <p:cNvPr id="195" name="Google Shape;195;p36"/>
          <p:cNvSpPr txBox="1">
            <a:spLocks noGrp="1"/>
          </p:cNvSpPr>
          <p:nvPr>
            <p:ph type="ctrTitle"/>
          </p:nvPr>
        </p:nvSpPr>
        <p:spPr>
          <a:xfrm>
            <a:off x="439000" y="1857200"/>
            <a:ext cx="3842700" cy="11922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1400" u="sng">
                <a:solidFill>
                  <a:schemeClr val="lt1"/>
                </a:solidFill>
                <a:latin typeface="Arial"/>
                <a:ea typeface="Arial"/>
                <a:cs typeface="Arial"/>
                <a:sym typeface="Arial"/>
              </a:rPr>
              <a:t>S</a:t>
            </a:r>
            <a:r>
              <a:rPr lang="en" sz="1400" b="0">
                <a:solidFill>
                  <a:schemeClr val="lt1"/>
                </a:solidFill>
                <a:latin typeface="Arial"/>
                <a:ea typeface="Arial"/>
                <a:cs typeface="Arial"/>
                <a:sym typeface="Arial"/>
              </a:rPr>
              <a:t>pacial </a:t>
            </a:r>
            <a:r>
              <a:rPr lang="en" sz="1400" u="sng">
                <a:solidFill>
                  <a:schemeClr val="lt1"/>
                </a:solidFill>
                <a:latin typeface="Arial"/>
                <a:ea typeface="Arial"/>
                <a:cs typeface="Arial"/>
                <a:sym typeface="Arial"/>
              </a:rPr>
              <a:t>H</a:t>
            </a:r>
            <a:r>
              <a:rPr lang="en" sz="1400" b="0">
                <a:solidFill>
                  <a:schemeClr val="lt1"/>
                </a:solidFill>
                <a:latin typeface="Arial"/>
                <a:ea typeface="Arial"/>
                <a:cs typeface="Arial"/>
                <a:sym typeface="Arial"/>
              </a:rPr>
              <a:t>EO </a:t>
            </a:r>
            <a:r>
              <a:rPr lang="en" sz="1400" u="sng">
                <a:solidFill>
                  <a:schemeClr val="lt1"/>
                </a:solidFill>
                <a:latin typeface="Arial"/>
                <a:ea typeface="Arial"/>
                <a:cs typeface="Arial"/>
                <a:sym typeface="Arial"/>
              </a:rPr>
              <a:t>A</a:t>
            </a:r>
            <a:r>
              <a:rPr lang="en" sz="1400" b="0">
                <a:solidFill>
                  <a:schemeClr val="lt1"/>
                </a:solidFill>
                <a:latin typeface="Arial"/>
                <a:ea typeface="Arial"/>
                <a:cs typeface="Arial"/>
                <a:sym typeface="Arial"/>
              </a:rPr>
              <a:t>utonomous </a:t>
            </a:r>
            <a:r>
              <a:rPr lang="en" sz="1400" u="sng">
                <a:solidFill>
                  <a:schemeClr val="lt1"/>
                </a:solidFill>
                <a:latin typeface="Arial"/>
                <a:ea typeface="Arial"/>
                <a:cs typeface="Arial"/>
                <a:sym typeface="Arial"/>
              </a:rPr>
              <a:t>D</a:t>
            </a:r>
            <a:r>
              <a:rPr lang="en" sz="1400" b="0">
                <a:solidFill>
                  <a:schemeClr val="lt1"/>
                </a:solidFill>
                <a:latin typeface="Arial"/>
                <a:ea typeface="Arial"/>
                <a:cs typeface="Arial"/>
                <a:sym typeface="Arial"/>
              </a:rPr>
              <a:t>etector &amp; </a:t>
            </a:r>
            <a:r>
              <a:rPr lang="en" sz="1400" u="sng">
                <a:solidFill>
                  <a:schemeClr val="lt1"/>
                </a:solidFill>
                <a:latin typeface="Arial"/>
                <a:ea typeface="Arial"/>
                <a:cs typeface="Arial"/>
                <a:sym typeface="Arial"/>
              </a:rPr>
              <a:t>E</a:t>
            </a:r>
            <a:r>
              <a:rPr lang="en" sz="1400" b="0">
                <a:solidFill>
                  <a:schemeClr val="lt1"/>
                </a:solidFill>
                <a:latin typeface="Arial"/>
                <a:ea typeface="Arial"/>
                <a:cs typeface="Arial"/>
                <a:sym typeface="Arial"/>
              </a:rPr>
              <a:t>valuator</a:t>
            </a:r>
            <a:endParaRPr sz="1400" b="0">
              <a:solidFill>
                <a:schemeClr val="lt1"/>
              </a:solidFill>
              <a:latin typeface="Arial"/>
              <a:ea typeface="Arial"/>
              <a:cs typeface="Arial"/>
              <a:sym typeface="Arial"/>
            </a:endParaRPr>
          </a:p>
          <a:p>
            <a:pPr marL="0" lvl="0" indent="0" algn="ctr" rtl="0">
              <a:lnSpc>
                <a:spcPct val="100000"/>
              </a:lnSpc>
              <a:spcBef>
                <a:spcPts val="0"/>
              </a:spcBef>
              <a:spcAft>
                <a:spcPts val="0"/>
              </a:spcAft>
              <a:buNone/>
            </a:pPr>
            <a:endParaRPr sz="1600" b="0">
              <a:solidFill>
                <a:schemeClr val="lt1"/>
              </a:solidFill>
              <a:latin typeface="Arial"/>
              <a:ea typeface="Arial"/>
              <a:cs typeface="Arial"/>
              <a:sym typeface="Arial"/>
            </a:endParaRPr>
          </a:p>
          <a:p>
            <a:pPr marL="0" lvl="0" indent="0" algn="ctr" rtl="0">
              <a:lnSpc>
                <a:spcPct val="100000"/>
              </a:lnSpc>
              <a:spcBef>
                <a:spcPts val="0"/>
              </a:spcBef>
              <a:spcAft>
                <a:spcPts val="0"/>
              </a:spcAft>
              <a:buNone/>
            </a:pPr>
            <a:endParaRPr sz="900" b="0">
              <a:solidFill>
                <a:schemeClr val="lt1"/>
              </a:solidFill>
              <a:latin typeface="Arial"/>
              <a:ea typeface="Arial"/>
              <a:cs typeface="Arial"/>
              <a:sym typeface="Arial"/>
            </a:endParaRPr>
          </a:p>
          <a:p>
            <a:pPr marL="0" lvl="0" indent="0" algn="ctr" rtl="0">
              <a:lnSpc>
                <a:spcPct val="100000"/>
              </a:lnSpc>
              <a:spcBef>
                <a:spcPts val="0"/>
              </a:spcBef>
              <a:spcAft>
                <a:spcPts val="0"/>
              </a:spcAft>
              <a:buNone/>
            </a:pPr>
            <a:r>
              <a:rPr lang="en" sz="2100">
                <a:solidFill>
                  <a:srgbClr val="FFFFFF"/>
                </a:solidFill>
                <a:latin typeface="Arial"/>
                <a:ea typeface="Arial"/>
                <a:cs typeface="Arial"/>
                <a:sym typeface="Arial"/>
              </a:rPr>
              <a:t>Critical Design Review</a:t>
            </a:r>
            <a:endParaRPr sz="2100">
              <a:solidFill>
                <a:srgbClr val="FFFFFF"/>
              </a:solidFill>
              <a:latin typeface="Arial"/>
              <a:ea typeface="Arial"/>
              <a:cs typeface="Arial"/>
              <a:sym typeface="Arial"/>
            </a:endParaRPr>
          </a:p>
        </p:txBody>
      </p:sp>
      <p:sp>
        <p:nvSpPr>
          <p:cNvPr id="196" name="Google Shape;196;p36"/>
          <p:cNvSpPr/>
          <p:nvPr/>
        </p:nvSpPr>
        <p:spPr>
          <a:xfrm rot="-5400000" flipH="1">
            <a:off x="7234450" y="104850"/>
            <a:ext cx="2014500" cy="1804800"/>
          </a:xfrm>
          <a:prstGeom prst="rect">
            <a:avLst/>
          </a:prstGeom>
          <a:solidFill>
            <a:srgbClr val="41409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6"/>
          <p:cNvSpPr txBox="1"/>
          <p:nvPr/>
        </p:nvSpPr>
        <p:spPr>
          <a:xfrm>
            <a:off x="7401300" y="135800"/>
            <a:ext cx="1561800" cy="17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FFFFFF"/>
                </a:solidFill>
              </a:rPr>
              <a:t>Sponsor</a:t>
            </a:r>
            <a:endParaRPr b="1" u="sng">
              <a:solidFill>
                <a:srgbClr val="FFFFFF"/>
              </a:solidFill>
            </a:endParaRPr>
          </a:p>
          <a:p>
            <a:pPr marL="0" lvl="0" indent="0" algn="ctr" rtl="0">
              <a:spcBef>
                <a:spcPts val="0"/>
              </a:spcBef>
              <a:spcAft>
                <a:spcPts val="0"/>
              </a:spcAft>
              <a:buNone/>
            </a:pPr>
            <a:r>
              <a:rPr lang="en">
                <a:solidFill>
                  <a:srgbClr val="FFFFFF"/>
                </a:solidFill>
              </a:rPr>
              <a:t>The Aerospace Corporation</a:t>
            </a:r>
            <a:endParaRPr>
              <a:solidFill>
                <a:srgbClr val="FFFFFF"/>
              </a:solidFill>
            </a:endParaRPr>
          </a:p>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n" b="1" u="sng">
                <a:solidFill>
                  <a:srgbClr val="FFFFFF"/>
                </a:solidFill>
              </a:rPr>
              <a:t>Advisor</a:t>
            </a:r>
            <a:endParaRPr b="1" u="sng">
              <a:solidFill>
                <a:srgbClr val="FFFFFF"/>
              </a:solidFill>
            </a:endParaRPr>
          </a:p>
          <a:p>
            <a:pPr marL="0" lvl="0" indent="0" algn="ctr" rtl="0">
              <a:spcBef>
                <a:spcPts val="0"/>
              </a:spcBef>
              <a:spcAft>
                <a:spcPts val="0"/>
              </a:spcAft>
              <a:buNone/>
            </a:pPr>
            <a:r>
              <a:rPr lang="en">
                <a:solidFill>
                  <a:srgbClr val="FFFFFF"/>
                </a:solidFill>
              </a:rPr>
              <a:t>Dr. Zachary Sunberg</a:t>
            </a:r>
            <a:endParaRPr>
              <a:solidFill>
                <a:srgbClr val="FFFFFF"/>
              </a:solidFill>
            </a:endParaRPr>
          </a:p>
        </p:txBody>
      </p:sp>
      <p:sp>
        <p:nvSpPr>
          <p:cNvPr id="198" name="Google Shape;198;p36"/>
          <p:cNvSpPr/>
          <p:nvPr/>
        </p:nvSpPr>
        <p:spPr>
          <a:xfrm>
            <a:off x="112600" y="565825"/>
            <a:ext cx="4523048" cy="1154326"/>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SHADE</a:t>
            </a:r>
          </a:p>
        </p:txBody>
      </p:sp>
      <p:pic>
        <p:nvPicPr>
          <p:cNvPr id="199" name="Google Shape;199;p36"/>
          <p:cNvPicPr preferRelativeResize="0"/>
          <p:nvPr/>
        </p:nvPicPr>
        <p:blipFill>
          <a:blip r:embed="rId4">
            <a:alphaModFix/>
          </a:blip>
          <a:stretch>
            <a:fillRect/>
          </a:stretch>
        </p:blipFill>
        <p:spPr>
          <a:xfrm>
            <a:off x="4509550" y="1933525"/>
            <a:ext cx="2968524" cy="3057575"/>
          </a:xfrm>
          <a:prstGeom prst="rect">
            <a:avLst/>
          </a:prstGeom>
          <a:noFill/>
          <a:ln>
            <a:noFill/>
          </a:ln>
        </p:spPr>
      </p:pic>
      <p:sp>
        <p:nvSpPr>
          <p:cNvPr id="200" name="Google Shape;200;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1"/>
        <p:cNvGrpSpPr/>
        <p:nvPr/>
      </p:nvGrpSpPr>
      <p:grpSpPr>
        <a:xfrm>
          <a:off x="0" y="0"/>
          <a:ext cx="0" cy="0"/>
          <a:chOff x="0" y="0"/>
          <a:chExt cx="0" cy="0"/>
        </a:xfrm>
      </p:grpSpPr>
      <p:sp>
        <p:nvSpPr>
          <p:cNvPr id="362" name="Google Shape;362;p45"/>
          <p:cNvSpPr/>
          <p:nvPr/>
        </p:nvSpPr>
        <p:spPr>
          <a:xfrm>
            <a:off x="1416413" y="2105437"/>
            <a:ext cx="6311166" cy="932650"/>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Design Solution</a:t>
            </a:r>
          </a:p>
        </p:txBody>
      </p:sp>
      <p:sp>
        <p:nvSpPr>
          <p:cNvPr id="363" name="Google Shape;36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
        <p:nvSpPr>
          <p:cNvPr id="368" name="Google Shape;368;p46"/>
          <p:cNvSpPr/>
          <p:nvPr/>
        </p:nvSpPr>
        <p:spPr>
          <a:xfrm>
            <a:off x="2301125" y="2153699"/>
            <a:ext cx="4541728" cy="931717"/>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Introducing</a:t>
            </a:r>
          </a:p>
        </p:txBody>
      </p:sp>
      <p:pic>
        <p:nvPicPr>
          <p:cNvPr id="369" name="Google Shape;369;p46"/>
          <p:cNvPicPr preferRelativeResize="0"/>
          <p:nvPr/>
        </p:nvPicPr>
        <p:blipFill>
          <a:blip r:embed="rId4">
            <a:alphaModFix/>
          </a:blip>
          <a:stretch>
            <a:fillRect/>
          </a:stretch>
        </p:blipFill>
        <p:spPr>
          <a:xfrm>
            <a:off x="-58725" y="-180372"/>
            <a:ext cx="9261447" cy="5599882"/>
          </a:xfrm>
          <a:prstGeom prst="rect">
            <a:avLst/>
          </a:prstGeom>
          <a:noFill/>
          <a:ln>
            <a:noFill/>
          </a:ln>
        </p:spPr>
      </p:pic>
      <p:sp>
        <p:nvSpPr>
          <p:cNvPr id="370" name="Google Shape;370;p46"/>
          <p:cNvSpPr/>
          <p:nvPr/>
        </p:nvSpPr>
        <p:spPr>
          <a:xfrm>
            <a:off x="550225" y="3301400"/>
            <a:ext cx="3126272" cy="1180234"/>
          </a:xfrm>
          <a:custGeom>
            <a:avLst/>
            <a:gdLst/>
            <a:ahLst/>
            <a:cxnLst/>
            <a:rect l="l" t="t" r="r" b="b"/>
            <a:pathLst>
              <a:path w="130779" h="54571" extrusionOk="0">
                <a:moveTo>
                  <a:pt x="1274" y="0"/>
                </a:moveTo>
                <a:cubicBezTo>
                  <a:pt x="-2519" y="10114"/>
                  <a:pt x="2728" y="26290"/>
                  <a:pt x="12757" y="30303"/>
                </a:cubicBezTo>
                <a:cubicBezTo>
                  <a:pt x="33219" y="38490"/>
                  <a:pt x="56562" y="35205"/>
                  <a:pt x="78467" y="37639"/>
                </a:cubicBezTo>
                <a:cubicBezTo>
                  <a:pt x="90097" y="38931"/>
                  <a:pt x="98055" y="51387"/>
                  <a:pt x="109407" y="54226"/>
                </a:cubicBezTo>
                <a:cubicBezTo>
                  <a:pt x="117111" y="56152"/>
                  <a:pt x="125164" y="49315"/>
                  <a:pt x="130779" y="43700"/>
                </a:cubicBezTo>
              </a:path>
            </a:pathLst>
          </a:custGeom>
          <a:noFill/>
          <a:ln w="38100" cap="flat" cmpd="sng">
            <a:solidFill>
              <a:srgbClr val="000000"/>
            </a:solidFill>
            <a:prstDash val="solid"/>
            <a:round/>
            <a:headEnd type="none" w="med" len="med"/>
            <a:tailEnd type="none" w="med" len="med"/>
          </a:ln>
        </p:spPr>
      </p:sp>
      <p:sp>
        <p:nvSpPr>
          <p:cNvPr id="371" name="Google Shape;371;p46"/>
          <p:cNvSpPr/>
          <p:nvPr/>
        </p:nvSpPr>
        <p:spPr>
          <a:xfrm>
            <a:off x="4087024" y="1103906"/>
            <a:ext cx="529150" cy="1304375"/>
          </a:xfrm>
          <a:custGeom>
            <a:avLst/>
            <a:gdLst/>
            <a:ahLst/>
            <a:cxnLst/>
            <a:rect l="l" t="t" r="r" b="b"/>
            <a:pathLst>
              <a:path w="21166" h="52175" extrusionOk="0">
                <a:moveTo>
                  <a:pt x="15784" y="52175"/>
                </a:moveTo>
                <a:cubicBezTo>
                  <a:pt x="19256" y="50092"/>
                  <a:pt x="22380" y="44632"/>
                  <a:pt x="20569" y="41011"/>
                </a:cubicBezTo>
                <a:cubicBezTo>
                  <a:pt x="15583" y="31039"/>
                  <a:pt x="4956" y="24156"/>
                  <a:pt x="1430" y="13579"/>
                </a:cubicBezTo>
                <a:cubicBezTo>
                  <a:pt x="117" y="9640"/>
                  <a:pt x="-1174" y="3733"/>
                  <a:pt x="2068" y="1139"/>
                </a:cubicBezTo>
                <a:cubicBezTo>
                  <a:pt x="4892" y="-1120"/>
                  <a:pt x="9296" y="820"/>
                  <a:pt x="12913" y="820"/>
                </a:cubicBezTo>
              </a:path>
            </a:pathLst>
          </a:custGeom>
          <a:noFill/>
          <a:ln w="28575" cap="flat" cmpd="sng">
            <a:solidFill>
              <a:srgbClr val="000000"/>
            </a:solidFill>
            <a:prstDash val="solid"/>
            <a:round/>
            <a:headEnd type="none" w="med" len="med"/>
            <a:tailEnd type="none" w="med" len="med"/>
          </a:ln>
        </p:spPr>
      </p:sp>
      <p:sp>
        <p:nvSpPr>
          <p:cNvPr id="372" name="Google Shape;372;p46"/>
          <p:cNvSpPr/>
          <p:nvPr/>
        </p:nvSpPr>
        <p:spPr>
          <a:xfrm>
            <a:off x="4676775" y="1252550"/>
            <a:ext cx="486375" cy="1557325"/>
          </a:xfrm>
          <a:custGeom>
            <a:avLst/>
            <a:gdLst/>
            <a:ahLst/>
            <a:cxnLst/>
            <a:rect l="l" t="t" r="r" b="b"/>
            <a:pathLst>
              <a:path w="19455" h="62293" extrusionOk="0">
                <a:moveTo>
                  <a:pt x="17336" y="0"/>
                </a:moveTo>
                <a:cubicBezTo>
                  <a:pt x="22208" y="3651"/>
                  <a:pt x="17379" y="12554"/>
                  <a:pt x="14859" y="18097"/>
                </a:cubicBezTo>
                <a:cubicBezTo>
                  <a:pt x="8426" y="32246"/>
                  <a:pt x="0" y="46751"/>
                  <a:pt x="0" y="62293"/>
                </a:cubicBezTo>
              </a:path>
            </a:pathLst>
          </a:custGeom>
          <a:noFill/>
          <a:ln w="28575" cap="flat" cmpd="sng">
            <a:solidFill>
              <a:srgbClr val="000000"/>
            </a:solidFill>
            <a:prstDash val="solid"/>
            <a:round/>
            <a:headEnd type="none" w="med" len="med"/>
            <a:tailEnd type="none" w="med" len="med"/>
          </a:ln>
        </p:spPr>
      </p:sp>
      <p:sp>
        <p:nvSpPr>
          <p:cNvPr id="373" name="Google Shape;373;p46"/>
          <p:cNvSpPr/>
          <p:nvPr/>
        </p:nvSpPr>
        <p:spPr>
          <a:xfrm>
            <a:off x="5088375" y="818375"/>
            <a:ext cx="486395" cy="1633435"/>
          </a:xfrm>
          <a:custGeom>
            <a:avLst/>
            <a:gdLst/>
            <a:ahLst/>
            <a:cxnLst/>
            <a:rect l="l" t="t" r="r" b="b"/>
            <a:pathLst>
              <a:path w="18358" h="63981" extrusionOk="0">
                <a:moveTo>
                  <a:pt x="704" y="63981"/>
                </a:moveTo>
                <a:cubicBezTo>
                  <a:pt x="-5271" y="43101"/>
                  <a:pt x="31631" y="11182"/>
                  <a:pt x="13013" y="0"/>
                </a:cubicBezTo>
              </a:path>
            </a:pathLst>
          </a:custGeom>
          <a:noFill/>
          <a:ln w="28575" cap="flat" cmpd="sng">
            <a:solidFill>
              <a:srgbClr val="000000"/>
            </a:solidFill>
            <a:prstDash val="solid"/>
            <a:round/>
            <a:headEnd type="none" w="med" len="med"/>
            <a:tailEnd type="none" w="med" len="med"/>
          </a:ln>
        </p:spPr>
      </p:sp>
      <p:pic>
        <p:nvPicPr>
          <p:cNvPr id="374" name="Google Shape;374;p46"/>
          <p:cNvPicPr preferRelativeResize="0"/>
          <p:nvPr/>
        </p:nvPicPr>
        <p:blipFill>
          <a:blip r:embed="rId5">
            <a:alphaModFix/>
          </a:blip>
          <a:stretch>
            <a:fillRect/>
          </a:stretch>
        </p:blipFill>
        <p:spPr>
          <a:xfrm>
            <a:off x="6842850" y="2845525"/>
            <a:ext cx="2202001" cy="2268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par>
                                <p:cTn id="8" presetID="10"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fade">
                                      <p:cBhvr>
                                        <p:cTn id="10" dur="1000"/>
                                        <p:tgtEl>
                                          <p:spTgt spid="372"/>
                                        </p:tgtEl>
                                      </p:cBhvr>
                                    </p:animEffect>
                                  </p:childTnLst>
                                </p:cTn>
                              </p:par>
                              <p:par>
                                <p:cTn id="11" presetID="10" presetClass="entr" presetSubtype="0" fill="hold" nodeType="withEffect">
                                  <p:stCondLst>
                                    <p:cond delay="0"/>
                                  </p:stCondLst>
                                  <p:childTnLst>
                                    <p:set>
                                      <p:cBhvr>
                                        <p:cTn id="12" dur="1" fill="hold">
                                          <p:stCondLst>
                                            <p:cond delay="0"/>
                                          </p:stCondLst>
                                        </p:cTn>
                                        <p:tgtEl>
                                          <p:spTgt spid="373"/>
                                        </p:tgtEl>
                                        <p:attrNameLst>
                                          <p:attrName>style.visibility</p:attrName>
                                        </p:attrNameLst>
                                      </p:cBhvr>
                                      <p:to>
                                        <p:strVal val="visible"/>
                                      </p:to>
                                    </p:set>
                                    <p:animEffect transition="in" filter="fade">
                                      <p:cBhvr>
                                        <p:cTn id="13" dur="1000"/>
                                        <p:tgtEl>
                                          <p:spTgt spid="373"/>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gtEl>
                                        <p:attrNameLst>
                                          <p:attrName>style.visibility</p:attrName>
                                        </p:attrNameLst>
                                      </p:cBhvr>
                                      <p:to>
                                        <p:strVal val="visible"/>
                                      </p:to>
                                    </p:set>
                                    <p:animEffect transition="in" filter="fade">
                                      <p:cBhvr>
                                        <p:cTn id="16"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7"/>
          <p:cNvSpPr/>
          <p:nvPr/>
        </p:nvSpPr>
        <p:spPr>
          <a:xfrm>
            <a:off x="0" y="0"/>
            <a:ext cx="91797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Overall Functional Block Diagram</a:t>
            </a:r>
            <a:endParaRPr b="1">
              <a:solidFill>
                <a:srgbClr val="FFFFFF"/>
              </a:solidFill>
              <a:latin typeface="Orbitron"/>
              <a:ea typeface="Orbitron"/>
              <a:cs typeface="Orbitron"/>
              <a:sym typeface="Orbitron"/>
            </a:endParaRPr>
          </a:p>
        </p:txBody>
      </p:sp>
      <p:sp>
        <p:nvSpPr>
          <p:cNvPr id="381" name="Google Shape;38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382" name="Google Shape;382;p47"/>
          <p:cNvPicPr preferRelativeResize="0"/>
          <p:nvPr/>
        </p:nvPicPr>
        <p:blipFill>
          <a:blip r:embed="rId3">
            <a:alphaModFix/>
          </a:blip>
          <a:stretch>
            <a:fillRect/>
          </a:stretch>
        </p:blipFill>
        <p:spPr>
          <a:xfrm>
            <a:off x="1158075" y="1145400"/>
            <a:ext cx="6555476" cy="3667116"/>
          </a:xfrm>
          <a:prstGeom prst="rect">
            <a:avLst/>
          </a:prstGeom>
          <a:noFill/>
          <a:ln>
            <a:noFill/>
          </a:ln>
        </p:spPr>
      </p:pic>
      <p:sp>
        <p:nvSpPr>
          <p:cNvPr id="383" name="Google Shape;383;p47"/>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84" name="Google Shape;384;p47"/>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85" name="Google Shape;385;p47"/>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86" name="Google Shape;386;p47"/>
          <p:cNvSpPr/>
          <p:nvPr/>
        </p:nvSpPr>
        <p:spPr>
          <a:xfrm>
            <a:off x="7184725" y="488091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87" name="Google Shape;387;p47"/>
          <p:cNvSpPr txBox="1"/>
          <p:nvPr/>
        </p:nvSpPr>
        <p:spPr>
          <a:xfrm>
            <a:off x="1567902" y="48950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88" name="Google Shape;388;p47"/>
          <p:cNvSpPr txBox="1"/>
          <p:nvPr/>
        </p:nvSpPr>
        <p:spPr>
          <a:xfrm>
            <a:off x="3666039" y="48889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89" name="Google Shape;389;p47"/>
          <p:cNvSpPr txBox="1"/>
          <p:nvPr/>
        </p:nvSpPr>
        <p:spPr>
          <a:xfrm>
            <a:off x="5109423" y="48858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90" name="Google Shape;390;p47"/>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91" name="Google Shape;391;p47"/>
          <p:cNvSpPr/>
          <p:nvPr/>
        </p:nvSpPr>
        <p:spPr>
          <a:xfrm>
            <a:off x="6415310" y="48809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2" name="Google Shape;392;p47"/>
          <p:cNvSpPr/>
          <p:nvPr/>
        </p:nvSpPr>
        <p:spPr>
          <a:xfrm>
            <a:off x="5698326" y="488370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3" name="Google Shape;393;p47"/>
          <p:cNvSpPr/>
          <p:nvPr/>
        </p:nvSpPr>
        <p:spPr>
          <a:xfrm>
            <a:off x="5099175" y="48837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4" name="Google Shape;394;p47"/>
          <p:cNvSpPr/>
          <p:nvPr/>
        </p:nvSpPr>
        <p:spPr>
          <a:xfrm>
            <a:off x="3652644" y="48836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5" name="Google Shape;395;p47"/>
          <p:cNvSpPr/>
          <p:nvPr/>
        </p:nvSpPr>
        <p:spPr>
          <a:xfrm>
            <a:off x="2603563"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6" name="Google Shape;396;p47"/>
          <p:cNvSpPr/>
          <p:nvPr/>
        </p:nvSpPr>
        <p:spPr>
          <a:xfrm>
            <a:off x="1521675" y="48837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397" name="Google Shape;397;p47"/>
          <p:cNvSpPr/>
          <p:nvPr/>
        </p:nvSpPr>
        <p:spPr>
          <a:xfrm>
            <a:off x="757125" y="48837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98" name="Google Shape;398;p47"/>
          <p:cNvSpPr txBox="1"/>
          <p:nvPr/>
        </p:nvSpPr>
        <p:spPr>
          <a:xfrm>
            <a:off x="669000" y="48437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a:t>
            </a:r>
            <a:r>
              <a:rPr lang="en" sz="900">
                <a:solidFill>
                  <a:srgbClr val="FFFFFF"/>
                </a:solidFill>
              </a:rPr>
              <a:t>Design Solution </a:t>
            </a:r>
            <a:r>
              <a:rPr lang="en" sz="900"/>
              <a:t>      Requirement Satisfaction       Risks         Validation        Planning          Summary</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8"/>
          <p:cNvPicPr preferRelativeResize="0"/>
          <p:nvPr/>
        </p:nvPicPr>
        <p:blipFill>
          <a:blip r:embed="rId3">
            <a:alphaModFix/>
          </a:blip>
          <a:stretch>
            <a:fillRect/>
          </a:stretch>
        </p:blipFill>
        <p:spPr>
          <a:xfrm>
            <a:off x="769850" y="1017725"/>
            <a:ext cx="7639999" cy="3851466"/>
          </a:xfrm>
          <a:prstGeom prst="rect">
            <a:avLst/>
          </a:prstGeom>
          <a:noFill/>
          <a:ln>
            <a:noFill/>
          </a:ln>
        </p:spPr>
      </p:pic>
      <p:sp>
        <p:nvSpPr>
          <p:cNvPr id="404" name="Google Shape;404;p48"/>
          <p:cNvSpPr/>
          <p:nvPr/>
        </p:nvSpPr>
        <p:spPr>
          <a:xfrm>
            <a:off x="0" y="0"/>
            <a:ext cx="91797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Power System FBD</a:t>
            </a:r>
            <a:endParaRPr b="1">
              <a:solidFill>
                <a:srgbClr val="FFFFFF"/>
              </a:solidFill>
              <a:latin typeface="Orbitron"/>
              <a:ea typeface="Orbitron"/>
              <a:cs typeface="Orbitron"/>
              <a:sym typeface="Orbitron"/>
            </a:endParaRPr>
          </a:p>
        </p:txBody>
      </p:sp>
      <p:sp>
        <p:nvSpPr>
          <p:cNvPr id="406" name="Google Shape;40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07" name="Google Shape;407;p48"/>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08" name="Google Shape;408;p48"/>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09" name="Google Shape;409;p48"/>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10" name="Google Shape;410;p48"/>
          <p:cNvSpPr/>
          <p:nvPr/>
        </p:nvSpPr>
        <p:spPr>
          <a:xfrm>
            <a:off x="7184725" y="488091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11" name="Google Shape;411;p48"/>
          <p:cNvSpPr txBox="1"/>
          <p:nvPr/>
        </p:nvSpPr>
        <p:spPr>
          <a:xfrm>
            <a:off x="1567902" y="48950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12" name="Google Shape;412;p48"/>
          <p:cNvSpPr txBox="1"/>
          <p:nvPr/>
        </p:nvSpPr>
        <p:spPr>
          <a:xfrm>
            <a:off x="3666039" y="48889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13" name="Google Shape;413;p48"/>
          <p:cNvSpPr txBox="1"/>
          <p:nvPr/>
        </p:nvSpPr>
        <p:spPr>
          <a:xfrm>
            <a:off x="5109423" y="48858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14" name="Google Shape;414;p48"/>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15" name="Google Shape;415;p48"/>
          <p:cNvSpPr/>
          <p:nvPr/>
        </p:nvSpPr>
        <p:spPr>
          <a:xfrm>
            <a:off x="6415310" y="48809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16" name="Google Shape;416;p48"/>
          <p:cNvSpPr/>
          <p:nvPr/>
        </p:nvSpPr>
        <p:spPr>
          <a:xfrm>
            <a:off x="5698326" y="488370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17" name="Google Shape;417;p48"/>
          <p:cNvSpPr/>
          <p:nvPr/>
        </p:nvSpPr>
        <p:spPr>
          <a:xfrm>
            <a:off x="5099175" y="48837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18" name="Google Shape;418;p48"/>
          <p:cNvSpPr/>
          <p:nvPr/>
        </p:nvSpPr>
        <p:spPr>
          <a:xfrm>
            <a:off x="3652644" y="48836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19" name="Google Shape;419;p48"/>
          <p:cNvSpPr/>
          <p:nvPr/>
        </p:nvSpPr>
        <p:spPr>
          <a:xfrm>
            <a:off x="2603563"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20" name="Google Shape;420;p48"/>
          <p:cNvSpPr/>
          <p:nvPr/>
        </p:nvSpPr>
        <p:spPr>
          <a:xfrm>
            <a:off x="1521675" y="48837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421" name="Google Shape;421;p48"/>
          <p:cNvSpPr/>
          <p:nvPr/>
        </p:nvSpPr>
        <p:spPr>
          <a:xfrm>
            <a:off x="757125" y="48837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22" name="Google Shape;422;p48"/>
          <p:cNvSpPr txBox="1"/>
          <p:nvPr/>
        </p:nvSpPr>
        <p:spPr>
          <a:xfrm>
            <a:off x="669000" y="48437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a:t>
            </a:r>
            <a:r>
              <a:rPr lang="en" sz="900">
                <a:solidFill>
                  <a:srgbClr val="FFFFFF"/>
                </a:solidFill>
              </a:rPr>
              <a:t>Design Solution </a:t>
            </a:r>
            <a:r>
              <a:rPr lang="en" sz="900"/>
              <a:t>      Requirement Satisfaction       Risks         Validation        Planning          Summary</a:t>
            </a:r>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9"/>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Critical Project Elements Review</a:t>
            </a:r>
            <a:endParaRPr b="1">
              <a:solidFill>
                <a:srgbClr val="FFFFFF"/>
              </a:solidFill>
              <a:latin typeface="Orbitron"/>
              <a:ea typeface="Orbitron"/>
              <a:cs typeface="Orbitron"/>
              <a:sym typeface="Orbitron"/>
            </a:endParaRPr>
          </a:p>
        </p:txBody>
      </p:sp>
      <p:sp>
        <p:nvSpPr>
          <p:cNvPr id="429" name="Google Shape;429;p49"/>
          <p:cNvSpPr txBox="1"/>
          <p:nvPr/>
        </p:nvSpPr>
        <p:spPr>
          <a:xfrm>
            <a:off x="1059400" y="1301825"/>
            <a:ext cx="20166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a:t>Power System</a:t>
            </a:r>
            <a:endParaRPr sz="2000" b="1"/>
          </a:p>
        </p:txBody>
      </p:sp>
      <p:sp>
        <p:nvSpPr>
          <p:cNvPr id="430" name="Google Shape;430;p49"/>
          <p:cNvSpPr txBox="1"/>
          <p:nvPr/>
        </p:nvSpPr>
        <p:spPr>
          <a:xfrm>
            <a:off x="1819475" y="2512963"/>
            <a:ext cx="16206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a:t>Modularity </a:t>
            </a:r>
            <a:endParaRPr sz="2000" b="1"/>
          </a:p>
        </p:txBody>
      </p:sp>
      <p:sp>
        <p:nvSpPr>
          <p:cNvPr id="431" name="Google Shape;431;p49"/>
          <p:cNvSpPr txBox="1"/>
          <p:nvPr/>
        </p:nvSpPr>
        <p:spPr>
          <a:xfrm>
            <a:off x="2593775" y="3744463"/>
            <a:ext cx="16206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a:t>Software</a:t>
            </a:r>
            <a:endParaRPr sz="2000" b="1"/>
          </a:p>
        </p:txBody>
      </p:sp>
      <p:sp>
        <p:nvSpPr>
          <p:cNvPr id="432" name="Google Shape;432;p49"/>
          <p:cNvSpPr txBox="1"/>
          <p:nvPr/>
        </p:nvSpPr>
        <p:spPr>
          <a:xfrm>
            <a:off x="5806738" y="1411825"/>
            <a:ext cx="23982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t>Weather Detection</a:t>
            </a:r>
            <a:endParaRPr sz="2000"/>
          </a:p>
        </p:txBody>
      </p:sp>
      <p:sp>
        <p:nvSpPr>
          <p:cNvPr id="433" name="Google Shape;433;p49"/>
          <p:cNvSpPr txBox="1"/>
          <p:nvPr/>
        </p:nvSpPr>
        <p:spPr>
          <a:xfrm>
            <a:off x="5851888" y="2523763"/>
            <a:ext cx="23982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t>Passive Protection</a:t>
            </a:r>
            <a:endParaRPr sz="2000"/>
          </a:p>
        </p:txBody>
      </p:sp>
      <p:sp>
        <p:nvSpPr>
          <p:cNvPr id="434" name="Google Shape;434;p49"/>
          <p:cNvSpPr txBox="1"/>
          <p:nvPr/>
        </p:nvSpPr>
        <p:spPr>
          <a:xfrm>
            <a:off x="5851888" y="3635725"/>
            <a:ext cx="2398200" cy="42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a:t>Active Protection</a:t>
            </a:r>
            <a:endParaRPr sz="2000"/>
          </a:p>
        </p:txBody>
      </p:sp>
      <p:grpSp>
        <p:nvGrpSpPr>
          <p:cNvPr id="435" name="Google Shape;435;p49"/>
          <p:cNvGrpSpPr/>
          <p:nvPr/>
        </p:nvGrpSpPr>
        <p:grpSpPr>
          <a:xfrm>
            <a:off x="311700" y="1301823"/>
            <a:ext cx="744600" cy="723300"/>
            <a:chOff x="714350" y="1515048"/>
            <a:chExt cx="744600" cy="723300"/>
          </a:xfrm>
        </p:grpSpPr>
        <p:pic>
          <p:nvPicPr>
            <p:cNvPr id="436" name="Google Shape;436;p49"/>
            <p:cNvPicPr preferRelativeResize="0"/>
            <p:nvPr/>
          </p:nvPicPr>
          <p:blipFill>
            <a:blip r:embed="rId3">
              <a:alphaModFix/>
            </a:blip>
            <a:stretch>
              <a:fillRect/>
            </a:stretch>
          </p:blipFill>
          <p:spPr>
            <a:xfrm>
              <a:off x="826990" y="1562025"/>
              <a:ext cx="519308" cy="572700"/>
            </a:xfrm>
            <a:prstGeom prst="rect">
              <a:avLst/>
            </a:prstGeom>
            <a:noFill/>
            <a:ln>
              <a:noFill/>
            </a:ln>
            <a:effectLst>
              <a:outerShdw blurRad="342900" dist="9525" algn="bl" rotWithShape="0">
                <a:srgbClr val="000000">
                  <a:alpha val="50000"/>
                </a:srgbClr>
              </a:outerShdw>
            </a:effectLst>
          </p:spPr>
        </p:pic>
        <p:sp>
          <p:nvSpPr>
            <p:cNvPr id="437" name="Google Shape;437;p49"/>
            <p:cNvSpPr/>
            <p:nvPr/>
          </p:nvSpPr>
          <p:spPr>
            <a:xfrm rot="10800000">
              <a:off x="714350" y="1515048"/>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42900" dist="9525"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49"/>
          <p:cNvGrpSpPr/>
          <p:nvPr/>
        </p:nvGrpSpPr>
        <p:grpSpPr>
          <a:xfrm>
            <a:off x="1056300" y="2569585"/>
            <a:ext cx="744600" cy="723300"/>
            <a:chOff x="394600" y="2569585"/>
            <a:chExt cx="744600" cy="723300"/>
          </a:xfrm>
        </p:grpSpPr>
        <p:pic>
          <p:nvPicPr>
            <p:cNvPr id="439" name="Google Shape;439;p49"/>
            <p:cNvPicPr preferRelativeResize="0"/>
            <p:nvPr/>
          </p:nvPicPr>
          <p:blipFill>
            <a:blip r:embed="rId4">
              <a:alphaModFix/>
            </a:blip>
            <a:stretch>
              <a:fillRect/>
            </a:stretch>
          </p:blipFill>
          <p:spPr>
            <a:xfrm>
              <a:off x="507250" y="2607759"/>
              <a:ext cx="519300" cy="519280"/>
            </a:xfrm>
            <a:prstGeom prst="rect">
              <a:avLst/>
            </a:prstGeom>
            <a:noFill/>
            <a:ln>
              <a:noFill/>
            </a:ln>
            <a:effectLst>
              <a:outerShdw blurRad="342900" algn="bl" rotWithShape="0">
                <a:srgbClr val="000000">
                  <a:alpha val="50000"/>
                </a:srgbClr>
              </a:outerShdw>
            </a:effectLst>
          </p:spPr>
        </p:pic>
        <p:sp>
          <p:nvSpPr>
            <p:cNvPr id="440" name="Google Shape;440;p49"/>
            <p:cNvSpPr/>
            <p:nvPr/>
          </p:nvSpPr>
          <p:spPr>
            <a:xfrm rot="10800000">
              <a:off x="394600" y="2569585"/>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429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49"/>
          <p:cNvGrpSpPr/>
          <p:nvPr/>
        </p:nvGrpSpPr>
        <p:grpSpPr>
          <a:xfrm>
            <a:off x="1800900" y="3724123"/>
            <a:ext cx="744600" cy="723300"/>
            <a:chOff x="1695400" y="3634273"/>
            <a:chExt cx="744600" cy="723300"/>
          </a:xfrm>
        </p:grpSpPr>
        <p:pic>
          <p:nvPicPr>
            <p:cNvPr id="442" name="Google Shape;442;p49"/>
            <p:cNvPicPr preferRelativeResize="0"/>
            <p:nvPr/>
          </p:nvPicPr>
          <p:blipFill rotWithShape="1">
            <a:blip r:embed="rId5">
              <a:alphaModFix/>
            </a:blip>
            <a:srcRect l="20848" r="20425"/>
            <a:stretch/>
          </p:blipFill>
          <p:spPr>
            <a:xfrm>
              <a:off x="1810525" y="3724851"/>
              <a:ext cx="514356" cy="456237"/>
            </a:xfrm>
            <a:prstGeom prst="rect">
              <a:avLst/>
            </a:prstGeom>
            <a:noFill/>
            <a:ln>
              <a:noFill/>
            </a:ln>
            <a:effectLst>
              <a:outerShdw blurRad="342900" algn="bl" rotWithShape="0">
                <a:srgbClr val="000000">
                  <a:alpha val="50000"/>
                </a:srgbClr>
              </a:outerShdw>
            </a:effectLst>
          </p:spPr>
        </p:pic>
        <p:sp>
          <p:nvSpPr>
            <p:cNvPr id="443" name="Google Shape;443;p49"/>
            <p:cNvSpPr/>
            <p:nvPr/>
          </p:nvSpPr>
          <p:spPr>
            <a:xfrm rot="10800000">
              <a:off x="1695400" y="3634273"/>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429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49"/>
          <p:cNvGrpSpPr/>
          <p:nvPr/>
        </p:nvGrpSpPr>
        <p:grpSpPr>
          <a:xfrm>
            <a:off x="5165492" y="1411830"/>
            <a:ext cx="593670" cy="617988"/>
            <a:chOff x="4785638" y="1728923"/>
            <a:chExt cx="744600" cy="723300"/>
          </a:xfrm>
        </p:grpSpPr>
        <p:pic>
          <p:nvPicPr>
            <p:cNvPr id="445" name="Google Shape;445;p49"/>
            <p:cNvPicPr preferRelativeResize="0"/>
            <p:nvPr/>
          </p:nvPicPr>
          <p:blipFill>
            <a:blip r:embed="rId6">
              <a:alphaModFix/>
            </a:blip>
            <a:stretch>
              <a:fillRect/>
            </a:stretch>
          </p:blipFill>
          <p:spPr>
            <a:xfrm>
              <a:off x="4897175" y="1765514"/>
              <a:ext cx="521525" cy="483461"/>
            </a:xfrm>
            <a:prstGeom prst="rect">
              <a:avLst/>
            </a:prstGeom>
            <a:noFill/>
            <a:ln>
              <a:noFill/>
            </a:ln>
            <a:effectLst>
              <a:outerShdw blurRad="342900" algn="bl" rotWithShape="0">
                <a:srgbClr val="000000">
                  <a:alpha val="50000"/>
                </a:srgbClr>
              </a:outerShdw>
            </a:effectLst>
          </p:spPr>
        </p:pic>
        <p:sp>
          <p:nvSpPr>
            <p:cNvPr id="446" name="Google Shape;446;p49"/>
            <p:cNvSpPr/>
            <p:nvPr/>
          </p:nvSpPr>
          <p:spPr>
            <a:xfrm rot="10800000">
              <a:off x="4785638" y="1728923"/>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429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49"/>
          <p:cNvGrpSpPr/>
          <p:nvPr/>
        </p:nvGrpSpPr>
        <p:grpSpPr>
          <a:xfrm>
            <a:off x="5139053" y="2523785"/>
            <a:ext cx="646536" cy="617988"/>
            <a:chOff x="3813075" y="2443360"/>
            <a:chExt cx="744600" cy="723300"/>
          </a:xfrm>
        </p:grpSpPr>
        <p:pic>
          <p:nvPicPr>
            <p:cNvPr id="448" name="Google Shape;448;p49"/>
            <p:cNvPicPr preferRelativeResize="0"/>
            <p:nvPr/>
          </p:nvPicPr>
          <p:blipFill>
            <a:blip r:embed="rId7">
              <a:alphaModFix/>
            </a:blip>
            <a:stretch>
              <a:fillRect/>
            </a:stretch>
          </p:blipFill>
          <p:spPr>
            <a:xfrm>
              <a:off x="3960675" y="2571744"/>
              <a:ext cx="449400" cy="511458"/>
            </a:xfrm>
            <a:prstGeom prst="rect">
              <a:avLst/>
            </a:prstGeom>
            <a:noFill/>
            <a:ln>
              <a:noFill/>
            </a:ln>
            <a:effectLst>
              <a:outerShdw blurRad="342900" algn="bl" rotWithShape="0">
                <a:srgbClr val="000000">
                  <a:alpha val="50000"/>
                </a:srgbClr>
              </a:outerShdw>
            </a:effectLst>
          </p:spPr>
        </p:pic>
        <p:sp>
          <p:nvSpPr>
            <p:cNvPr id="449" name="Google Shape;449;p49"/>
            <p:cNvSpPr/>
            <p:nvPr/>
          </p:nvSpPr>
          <p:spPr>
            <a:xfrm rot="10800000">
              <a:off x="3813075" y="2443360"/>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429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49"/>
          <p:cNvGrpSpPr/>
          <p:nvPr/>
        </p:nvGrpSpPr>
        <p:grpSpPr>
          <a:xfrm>
            <a:off x="5139051" y="3635727"/>
            <a:ext cx="646536" cy="617988"/>
            <a:chOff x="3813075" y="2443360"/>
            <a:chExt cx="744600" cy="723300"/>
          </a:xfrm>
        </p:grpSpPr>
        <p:pic>
          <p:nvPicPr>
            <p:cNvPr id="451" name="Google Shape;451;p49"/>
            <p:cNvPicPr preferRelativeResize="0"/>
            <p:nvPr/>
          </p:nvPicPr>
          <p:blipFill>
            <a:blip r:embed="rId7">
              <a:alphaModFix/>
            </a:blip>
            <a:stretch>
              <a:fillRect/>
            </a:stretch>
          </p:blipFill>
          <p:spPr>
            <a:xfrm>
              <a:off x="3960675" y="2571744"/>
              <a:ext cx="449400" cy="511458"/>
            </a:xfrm>
            <a:prstGeom prst="rect">
              <a:avLst/>
            </a:prstGeom>
            <a:noFill/>
            <a:ln>
              <a:noFill/>
            </a:ln>
            <a:effectLst>
              <a:outerShdw blurRad="357188" algn="bl" rotWithShape="0">
                <a:srgbClr val="000000">
                  <a:alpha val="50000"/>
                </a:srgbClr>
              </a:outerShdw>
            </a:effectLst>
          </p:spPr>
        </p:pic>
        <p:sp>
          <p:nvSpPr>
            <p:cNvPr id="452" name="Google Shape;452;p49"/>
            <p:cNvSpPr/>
            <p:nvPr/>
          </p:nvSpPr>
          <p:spPr>
            <a:xfrm rot="10800000">
              <a:off x="3813075" y="2443360"/>
              <a:ext cx="744600" cy="723300"/>
            </a:xfrm>
            <a:prstGeom prst="pentagon">
              <a:avLst>
                <a:gd name="hf" fmla="val 105146"/>
                <a:gd name="vf" fmla="val 110557"/>
              </a:avLst>
            </a:prstGeom>
            <a:noFill/>
            <a:ln w="76200" cap="flat" cmpd="sng">
              <a:solidFill>
                <a:srgbClr val="414097"/>
              </a:solidFill>
              <a:prstDash val="solid"/>
              <a:round/>
              <a:headEnd type="none" w="sm" len="sm"/>
              <a:tailEnd type="none" w="sm" len="sm"/>
            </a:ln>
            <a:effectLst>
              <a:outerShdw blurRad="357188"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3" name="Google Shape;453;p49"/>
          <p:cNvCxnSpPr/>
          <p:nvPr/>
        </p:nvCxnSpPr>
        <p:spPr>
          <a:xfrm>
            <a:off x="3350850" y="2790100"/>
            <a:ext cx="1612200" cy="1066200"/>
          </a:xfrm>
          <a:prstGeom prst="bentConnector3">
            <a:avLst>
              <a:gd name="adj1" fmla="val 50000"/>
            </a:avLst>
          </a:prstGeom>
          <a:noFill/>
          <a:ln w="38100" cap="flat" cmpd="sng">
            <a:solidFill>
              <a:srgbClr val="000000"/>
            </a:solidFill>
            <a:prstDash val="dot"/>
            <a:round/>
            <a:headEnd type="none" w="med" len="med"/>
            <a:tailEnd type="triangle" w="med" len="med"/>
          </a:ln>
        </p:spPr>
      </p:cxnSp>
      <p:cxnSp>
        <p:nvCxnSpPr>
          <p:cNvPr id="454" name="Google Shape;454;p49"/>
          <p:cNvCxnSpPr/>
          <p:nvPr/>
        </p:nvCxnSpPr>
        <p:spPr>
          <a:xfrm rot="10800000" flipH="1">
            <a:off x="3371550" y="1781188"/>
            <a:ext cx="1548600" cy="1008900"/>
          </a:xfrm>
          <a:prstGeom prst="bentConnector3">
            <a:avLst>
              <a:gd name="adj1" fmla="val 50000"/>
            </a:avLst>
          </a:prstGeom>
          <a:noFill/>
          <a:ln w="38100" cap="flat" cmpd="sng">
            <a:solidFill>
              <a:srgbClr val="000000"/>
            </a:solidFill>
            <a:prstDash val="dot"/>
            <a:round/>
            <a:headEnd type="none" w="med" len="med"/>
            <a:tailEnd type="triangle" w="med" len="med"/>
          </a:ln>
        </p:spPr>
      </p:cxnSp>
      <p:cxnSp>
        <p:nvCxnSpPr>
          <p:cNvPr id="455" name="Google Shape;455;p49"/>
          <p:cNvCxnSpPr/>
          <p:nvPr/>
        </p:nvCxnSpPr>
        <p:spPr>
          <a:xfrm rot="10800000" flipH="1">
            <a:off x="4135600" y="2781700"/>
            <a:ext cx="827400" cy="8400"/>
          </a:xfrm>
          <a:prstGeom prst="straightConnector1">
            <a:avLst/>
          </a:prstGeom>
          <a:noFill/>
          <a:ln w="38100" cap="flat" cmpd="sng">
            <a:solidFill>
              <a:schemeClr val="dk1"/>
            </a:solidFill>
            <a:prstDash val="dot"/>
            <a:round/>
            <a:headEnd type="none" w="med" len="med"/>
            <a:tailEnd type="triangle" w="med" len="med"/>
          </a:ln>
        </p:spPr>
      </p:cxnSp>
      <p:sp>
        <p:nvSpPr>
          <p:cNvPr id="456" name="Google Shape;45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457" name="Google Shape;457;p49"/>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58" name="Google Shape;458;p49"/>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59" name="Google Shape;459;p49"/>
          <p:cNvSpPr txBox="1"/>
          <p:nvPr/>
        </p:nvSpPr>
        <p:spPr>
          <a:xfrm>
            <a:off x="7439401" y="487357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60" name="Google Shape;460;p49"/>
          <p:cNvSpPr/>
          <p:nvPr/>
        </p:nvSpPr>
        <p:spPr>
          <a:xfrm>
            <a:off x="7184725" y="488091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61" name="Google Shape;461;p49"/>
          <p:cNvSpPr txBox="1"/>
          <p:nvPr/>
        </p:nvSpPr>
        <p:spPr>
          <a:xfrm>
            <a:off x="1567902" y="48950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62" name="Google Shape;462;p49"/>
          <p:cNvSpPr txBox="1"/>
          <p:nvPr/>
        </p:nvSpPr>
        <p:spPr>
          <a:xfrm>
            <a:off x="3666039" y="48889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63" name="Google Shape;463;p49"/>
          <p:cNvSpPr txBox="1"/>
          <p:nvPr/>
        </p:nvSpPr>
        <p:spPr>
          <a:xfrm>
            <a:off x="5109423" y="48858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64" name="Google Shape;464;p49"/>
          <p:cNvSpPr txBox="1"/>
          <p:nvPr/>
        </p:nvSpPr>
        <p:spPr>
          <a:xfrm>
            <a:off x="6677960" y="48797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465" name="Google Shape;465;p49"/>
          <p:cNvSpPr/>
          <p:nvPr/>
        </p:nvSpPr>
        <p:spPr>
          <a:xfrm>
            <a:off x="6415310" y="48809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66" name="Google Shape;466;p49"/>
          <p:cNvSpPr/>
          <p:nvPr/>
        </p:nvSpPr>
        <p:spPr>
          <a:xfrm>
            <a:off x="5698326" y="488370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67" name="Google Shape;467;p49"/>
          <p:cNvSpPr/>
          <p:nvPr/>
        </p:nvSpPr>
        <p:spPr>
          <a:xfrm>
            <a:off x="5099175" y="48837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68" name="Google Shape;468;p49"/>
          <p:cNvSpPr/>
          <p:nvPr/>
        </p:nvSpPr>
        <p:spPr>
          <a:xfrm>
            <a:off x="3652644" y="48836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69" name="Google Shape;469;p49"/>
          <p:cNvSpPr/>
          <p:nvPr/>
        </p:nvSpPr>
        <p:spPr>
          <a:xfrm>
            <a:off x="2603563"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70" name="Google Shape;470;p49"/>
          <p:cNvSpPr/>
          <p:nvPr/>
        </p:nvSpPr>
        <p:spPr>
          <a:xfrm>
            <a:off x="1521675" y="48837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471" name="Google Shape;471;p49"/>
          <p:cNvSpPr/>
          <p:nvPr/>
        </p:nvSpPr>
        <p:spPr>
          <a:xfrm>
            <a:off x="757125" y="48837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472" name="Google Shape;472;p49"/>
          <p:cNvSpPr txBox="1"/>
          <p:nvPr/>
        </p:nvSpPr>
        <p:spPr>
          <a:xfrm>
            <a:off x="669000" y="48437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a:t>
            </a:r>
            <a:r>
              <a:rPr lang="en" sz="900">
                <a:solidFill>
                  <a:srgbClr val="FFFFFF"/>
                </a:solidFill>
              </a:rPr>
              <a:t>Design Solution </a:t>
            </a:r>
            <a:r>
              <a:rPr lang="en" sz="900"/>
              <a:t>      Requirement Satisfaction       Risks         Validation        Planning          Summary</a:t>
            </a:r>
            <a:endParaRPr sz="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p:cNvGrpSpPr/>
        <p:nvPr/>
      </p:nvGrpSpPr>
      <p:grpSpPr>
        <a:xfrm>
          <a:off x="0" y="0"/>
          <a:ext cx="0" cy="0"/>
          <a:chOff x="0" y="0"/>
          <a:chExt cx="0" cy="0"/>
        </a:xfrm>
      </p:grpSpPr>
      <p:sp>
        <p:nvSpPr>
          <p:cNvPr id="477" name="Google Shape;477;p50"/>
          <p:cNvSpPr/>
          <p:nvPr/>
        </p:nvSpPr>
        <p:spPr>
          <a:xfrm>
            <a:off x="1961738" y="1654024"/>
            <a:ext cx="5220537" cy="1835455"/>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Requirement</a:t>
            </a:r>
            <a:br>
              <a:rPr b="1" i="1">
                <a:ln w="38100" cap="flat" cmpd="sng">
                  <a:solidFill>
                    <a:srgbClr val="111C3A"/>
                  </a:solidFill>
                  <a:prstDash val="solid"/>
                  <a:round/>
                  <a:headEnd type="none" w="sm" len="sm"/>
                  <a:tailEnd type="none" w="sm" len="sm"/>
                </a:ln>
                <a:solidFill>
                  <a:srgbClr val="FFFFFF"/>
                </a:solidFill>
                <a:latin typeface="Orbitron"/>
              </a:rPr>
            </a:br>
            <a:r>
              <a:rPr b="1" i="1">
                <a:ln w="38100" cap="flat" cmpd="sng">
                  <a:solidFill>
                    <a:srgbClr val="111C3A"/>
                  </a:solidFill>
                  <a:prstDash val="solid"/>
                  <a:round/>
                  <a:headEnd type="none" w="sm" len="sm"/>
                  <a:tailEnd type="none" w="sm" len="sm"/>
                </a:ln>
                <a:solidFill>
                  <a:srgbClr val="FFFFFF"/>
                </a:solidFill>
                <a:latin typeface="Orbitron"/>
              </a:rPr>
              <a:t>Satisfaction</a:t>
            </a:r>
          </a:p>
        </p:txBody>
      </p:sp>
      <p:sp>
        <p:nvSpPr>
          <p:cNvPr id="478" name="Google Shape;478;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51"/>
          <p:cNvSpPr txBox="1">
            <a:spLocks noGrp="1"/>
          </p:cNvSpPr>
          <p:nvPr>
            <p:ph type="subTitle" idx="1"/>
          </p:nvPr>
        </p:nvSpPr>
        <p:spPr>
          <a:xfrm>
            <a:off x="831200" y="2314225"/>
            <a:ext cx="2856300" cy="17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Does anyone have any questions?</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Follow the project updates</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addyouremail@freepik.com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+91  620 421 838 </a:t>
            </a:r>
            <a:endParaRPr>
              <a:solidFill>
                <a:schemeClr val="lt1"/>
              </a:solidFill>
            </a:endParaRPr>
          </a:p>
          <a:p>
            <a:pPr marL="0" lvl="0" indent="0" algn="l" rtl="0">
              <a:spcBef>
                <a:spcPts val="0"/>
              </a:spcBef>
              <a:spcAft>
                <a:spcPts val="0"/>
              </a:spcAft>
              <a:buNone/>
            </a:pPr>
            <a:r>
              <a:rPr lang="en">
                <a:solidFill>
                  <a:schemeClr val="lt1"/>
                </a:solidFill>
              </a:rPr>
              <a:t>yourcompany.com</a:t>
            </a:r>
            <a:endParaRPr>
              <a:solidFill>
                <a:schemeClr val="lt1"/>
              </a:solidFill>
            </a:endParaRPr>
          </a:p>
        </p:txBody>
      </p:sp>
      <p:sp>
        <p:nvSpPr>
          <p:cNvPr id="484" name="Google Shape;484;p51"/>
          <p:cNvSpPr txBox="1">
            <a:spLocks noGrp="1"/>
          </p:cNvSpPr>
          <p:nvPr>
            <p:ph type="ctrTitle"/>
          </p:nvPr>
        </p:nvSpPr>
        <p:spPr>
          <a:xfrm>
            <a:off x="831200" y="376500"/>
            <a:ext cx="2607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lt1"/>
                </a:solidFill>
              </a:rPr>
              <a:t>THANKS</a:t>
            </a:r>
            <a:endParaRPr sz="3000">
              <a:solidFill>
                <a:schemeClr val="lt1"/>
              </a:solidFill>
            </a:endParaRPr>
          </a:p>
        </p:txBody>
      </p:sp>
      <p:sp>
        <p:nvSpPr>
          <p:cNvPr id="485" name="Google Shape;485;p51"/>
          <p:cNvSpPr/>
          <p:nvPr/>
        </p:nvSpPr>
        <p:spPr>
          <a:xfrm>
            <a:off x="4582622" y="31226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486" name="Google Shape;486;p51"/>
          <p:cNvGrpSpPr/>
          <p:nvPr/>
        </p:nvGrpSpPr>
        <p:grpSpPr>
          <a:xfrm>
            <a:off x="4582431" y="2545611"/>
            <a:ext cx="346056" cy="345674"/>
            <a:chOff x="3303268" y="3817349"/>
            <a:chExt cx="346056" cy="345674"/>
          </a:xfrm>
        </p:grpSpPr>
        <p:sp>
          <p:nvSpPr>
            <p:cNvPr id="487" name="Google Shape;487;p51"/>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8" name="Google Shape;488;p51"/>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9" name="Google Shape;489;p51"/>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0" name="Google Shape;490;p51"/>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pic>
        <p:nvPicPr>
          <p:cNvPr id="491" name="Google Shape;491;p51"/>
          <p:cNvPicPr preferRelativeResize="0"/>
          <p:nvPr/>
        </p:nvPicPr>
        <p:blipFill rotWithShape="1">
          <a:blip r:embed="rId3">
            <a:alphaModFix/>
          </a:blip>
          <a:srcRect l="24306" r="12112"/>
          <a:stretch/>
        </p:blipFill>
        <p:spPr>
          <a:xfrm flipH="1">
            <a:off x="3958657" y="0"/>
            <a:ext cx="5185343" cy="5143498"/>
          </a:xfrm>
          <a:prstGeom prst="rect">
            <a:avLst/>
          </a:prstGeom>
          <a:noFill/>
          <a:ln>
            <a:noFill/>
          </a:ln>
        </p:spPr>
      </p:pic>
      <p:grpSp>
        <p:nvGrpSpPr>
          <p:cNvPr id="492" name="Google Shape;492;p51"/>
          <p:cNvGrpSpPr/>
          <p:nvPr/>
        </p:nvGrpSpPr>
        <p:grpSpPr>
          <a:xfrm>
            <a:off x="4582447" y="1968549"/>
            <a:ext cx="346024" cy="345674"/>
            <a:chOff x="4201447" y="3817349"/>
            <a:chExt cx="346024" cy="345674"/>
          </a:xfrm>
        </p:grpSpPr>
        <p:sp>
          <p:nvSpPr>
            <p:cNvPr id="493" name="Google Shape;493;p51"/>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4" name="Google Shape;494;p51"/>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495" name="Google Shape;495;p51"/>
          <p:cNvSpPr/>
          <p:nvPr/>
        </p:nvSpPr>
        <p:spPr>
          <a:xfrm rot="5400000">
            <a:off x="1428875" y="115625"/>
            <a:ext cx="3358800" cy="5026500"/>
          </a:xfrm>
          <a:prstGeom prst="rect">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1"/>
          <p:cNvSpPr txBox="1"/>
          <p:nvPr/>
        </p:nvSpPr>
        <p:spPr>
          <a:xfrm>
            <a:off x="1612625" y="1987650"/>
            <a:ext cx="2991300" cy="11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FFFFFF"/>
                </a:solidFill>
                <a:latin typeface="Orbitron"/>
                <a:ea typeface="Orbitron"/>
                <a:cs typeface="Orbitron"/>
                <a:sym typeface="Orbitron"/>
              </a:rPr>
              <a:t>Power System</a:t>
            </a:r>
            <a:endParaRPr sz="3800">
              <a:solidFill>
                <a:srgbClr val="FFFFFF"/>
              </a:solidFill>
              <a:latin typeface="Orbitron"/>
              <a:ea typeface="Orbitron"/>
              <a:cs typeface="Orbitron"/>
              <a:sym typeface="Orbitron"/>
            </a:endParaRPr>
          </a:p>
        </p:txBody>
      </p:sp>
      <p:pic>
        <p:nvPicPr>
          <p:cNvPr id="497" name="Google Shape;497;p51"/>
          <p:cNvPicPr preferRelativeResize="0"/>
          <p:nvPr/>
        </p:nvPicPr>
        <p:blipFill>
          <a:blip r:embed="rId4">
            <a:alphaModFix/>
          </a:blip>
          <a:stretch>
            <a:fillRect/>
          </a:stretch>
        </p:blipFill>
        <p:spPr>
          <a:xfrm>
            <a:off x="6033475" y="1531551"/>
            <a:ext cx="2130764" cy="2194649"/>
          </a:xfrm>
          <a:prstGeom prst="rect">
            <a:avLst/>
          </a:prstGeom>
          <a:noFill/>
          <a:ln>
            <a:noFill/>
          </a:ln>
        </p:spPr>
      </p:pic>
      <p:sp>
        <p:nvSpPr>
          <p:cNvPr id="498" name="Google Shape;498;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499" name="Google Shape;499;p51"/>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00" name="Google Shape;500;p51"/>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01" name="Google Shape;501;p51"/>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02" name="Google Shape;502;p51"/>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03" name="Google Shape;503;p51"/>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5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Power System Functional Requirements</a:t>
            </a:r>
            <a:endParaRPr b="1">
              <a:solidFill>
                <a:srgbClr val="FFFFFF"/>
              </a:solidFill>
              <a:latin typeface="Orbitron"/>
              <a:ea typeface="Orbitron"/>
              <a:cs typeface="Orbitron"/>
              <a:sym typeface="Orbitron"/>
            </a:endParaRPr>
          </a:p>
        </p:txBody>
      </p:sp>
      <p:grpSp>
        <p:nvGrpSpPr>
          <p:cNvPr id="511" name="Google Shape;511;p52"/>
          <p:cNvGrpSpPr/>
          <p:nvPr/>
        </p:nvGrpSpPr>
        <p:grpSpPr>
          <a:xfrm>
            <a:off x="655650" y="1161150"/>
            <a:ext cx="7871850" cy="849075"/>
            <a:chOff x="960450" y="1610475"/>
            <a:chExt cx="7871850" cy="849075"/>
          </a:xfrm>
        </p:grpSpPr>
        <p:sp>
          <p:nvSpPr>
            <p:cNvPr id="512" name="Google Shape;512;p5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2</a:t>
              </a:r>
              <a:endParaRPr sz="1700" b="1">
                <a:solidFill>
                  <a:srgbClr val="FFFFFF"/>
                </a:solidFill>
              </a:endParaRPr>
            </a:p>
          </p:txBody>
        </p:sp>
        <p:sp>
          <p:nvSpPr>
            <p:cNvPr id="514" name="Google Shape;514;p5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function autonomously in standard operating conditions with no human intervention for at least two nights.</a:t>
              </a:r>
              <a:endParaRPr sz="1300" b="1"/>
            </a:p>
          </p:txBody>
        </p:sp>
      </p:grpSp>
      <p:grpSp>
        <p:nvGrpSpPr>
          <p:cNvPr id="515" name="Google Shape;515;p52"/>
          <p:cNvGrpSpPr/>
          <p:nvPr/>
        </p:nvGrpSpPr>
        <p:grpSpPr>
          <a:xfrm>
            <a:off x="655650" y="2456550"/>
            <a:ext cx="7871850" cy="849075"/>
            <a:chOff x="960450" y="1610475"/>
            <a:chExt cx="7871850" cy="849075"/>
          </a:xfrm>
        </p:grpSpPr>
        <p:sp>
          <p:nvSpPr>
            <p:cNvPr id="516" name="Google Shape;516;p5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7</a:t>
              </a:r>
              <a:endParaRPr sz="1700" b="1">
                <a:solidFill>
                  <a:srgbClr val="FFFFFF"/>
                </a:solidFill>
              </a:endParaRPr>
            </a:p>
          </p:txBody>
        </p:sp>
        <p:sp>
          <p:nvSpPr>
            <p:cNvPr id="518" name="Google Shape;518;p5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be deployed and recovered within 30 minutes by one operator. </a:t>
              </a:r>
              <a:endParaRPr b="1"/>
            </a:p>
          </p:txBody>
        </p:sp>
      </p:grpSp>
      <p:grpSp>
        <p:nvGrpSpPr>
          <p:cNvPr id="519" name="Google Shape;519;p52"/>
          <p:cNvGrpSpPr/>
          <p:nvPr/>
        </p:nvGrpSpPr>
        <p:grpSpPr>
          <a:xfrm>
            <a:off x="636075" y="3751950"/>
            <a:ext cx="7871850" cy="849075"/>
            <a:chOff x="960450" y="1610475"/>
            <a:chExt cx="7871850" cy="849075"/>
          </a:xfrm>
        </p:grpSpPr>
        <p:sp>
          <p:nvSpPr>
            <p:cNvPr id="520" name="Google Shape;520;p5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2"/>
            <p:cNvSpPr txBox="1"/>
            <p:nvPr/>
          </p:nvSpPr>
          <p:spPr>
            <a:xfrm>
              <a:off x="1080600" y="168666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8</a:t>
              </a:r>
              <a:endParaRPr sz="1700" b="1">
                <a:solidFill>
                  <a:srgbClr val="FFFFFF"/>
                </a:solidFill>
              </a:endParaRPr>
            </a:p>
          </p:txBody>
        </p:sp>
        <p:sp>
          <p:nvSpPr>
            <p:cNvPr id="522" name="Google Shape;522;p5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be capable of making observations on multiple nights during a single deployment.</a:t>
              </a:r>
              <a:endParaRPr sz="1100" b="1">
                <a:solidFill>
                  <a:schemeClr val="dk1"/>
                </a:solidFill>
              </a:endParaRPr>
            </a:p>
            <a:p>
              <a:pPr marL="0" lvl="0" indent="0" algn="l" rtl="0">
                <a:lnSpc>
                  <a:spcPct val="115000"/>
                </a:lnSpc>
                <a:spcBef>
                  <a:spcPts val="0"/>
                </a:spcBef>
                <a:spcAft>
                  <a:spcPts val="0"/>
                </a:spcAft>
                <a:buNone/>
              </a:pPr>
              <a:endParaRPr sz="1300" b="1">
                <a:solidFill>
                  <a:schemeClr val="dk1"/>
                </a:solidFill>
              </a:endParaRPr>
            </a:p>
          </p:txBody>
        </p:sp>
      </p:grpSp>
      <p:sp>
        <p:nvSpPr>
          <p:cNvPr id="523" name="Google Shape;52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524" name="Google Shape;524;p52"/>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25" name="Google Shape;525;p52"/>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26" name="Google Shape;526;p52"/>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27" name="Google Shape;527;p52"/>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28" name="Google Shape;528;p52"/>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3"/>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p53"/>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Power System Design Requirements</a:t>
            </a:r>
            <a:endParaRPr b="1">
              <a:solidFill>
                <a:srgbClr val="FFFFFF"/>
              </a:solidFill>
              <a:latin typeface="Orbitron"/>
              <a:ea typeface="Orbitron"/>
              <a:cs typeface="Orbitron"/>
              <a:sym typeface="Orbitron"/>
            </a:endParaRPr>
          </a:p>
        </p:txBody>
      </p:sp>
      <p:graphicFrame>
        <p:nvGraphicFramePr>
          <p:cNvPr id="536" name="Google Shape;536;p53"/>
          <p:cNvGraphicFramePr/>
          <p:nvPr/>
        </p:nvGraphicFramePr>
        <p:xfrm>
          <a:off x="193163" y="1219788"/>
          <a:ext cx="5965025" cy="2581172"/>
        </p:xfrm>
        <a:graphic>
          <a:graphicData uri="http://schemas.openxmlformats.org/drawingml/2006/table">
            <a:tbl>
              <a:tblPr>
                <a:noFill/>
                <a:tableStyleId>{4C6901D2-E21A-49FD-B4E8-04AEB3465E73}</a:tableStyleId>
              </a:tblPr>
              <a:tblGrid>
                <a:gridCol w="559275">
                  <a:extLst>
                    <a:ext uri="{9D8B030D-6E8A-4147-A177-3AD203B41FA5}">
                      <a16:colId xmlns:a16="http://schemas.microsoft.com/office/drawing/2014/main" val="20000"/>
                    </a:ext>
                  </a:extLst>
                </a:gridCol>
                <a:gridCol w="5405750">
                  <a:extLst>
                    <a:ext uri="{9D8B030D-6E8A-4147-A177-3AD203B41FA5}">
                      <a16:colId xmlns:a16="http://schemas.microsoft.com/office/drawing/2014/main" val="20001"/>
                    </a:ext>
                  </a:extLst>
                </a:gridCol>
              </a:tblGrid>
              <a:tr h="260575">
                <a:tc>
                  <a:txBody>
                    <a:bodyPr/>
                    <a:lstStyle/>
                    <a:p>
                      <a:pPr marL="0" lvl="0" indent="0" algn="l" rtl="0">
                        <a:spcBef>
                          <a:spcPts val="0"/>
                        </a:spcBef>
                        <a:spcAft>
                          <a:spcPts val="0"/>
                        </a:spcAft>
                        <a:buNone/>
                      </a:pPr>
                      <a:r>
                        <a:rPr lang="en" sz="1200" b="1">
                          <a:solidFill>
                            <a:srgbClr val="FFFFFF"/>
                          </a:solidFill>
                        </a:rPr>
                        <a:t>Req.</a:t>
                      </a:r>
                      <a:endParaRPr sz="12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tc>
                  <a:txBody>
                    <a:bodyPr/>
                    <a:lstStyle/>
                    <a:p>
                      <a:pPr marL="0" lvl="0" indent="0" algn="l" rtl="0">
                        <a:spcBef>
                          <a:spcPts val="0"/>
                        </a:spcBef>
                        <a:spcAft>
                          <a:spcPts val="0"/>
                        </a:spcAft>
                        <a:buNone/>
                      </a:pPr>
                      <a:r>
                        <a:rPr lang="en" sz="1200" b="1">
                          <a:solidFill>
                            <a:srgbClr val="FFFFFF"/>
                          </a:solidFill>
                        </a:rPr>
                        <a:t>Description</a:t>
                      </a:r>
                      <a:endParaRPr sz="12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559325">
                <a:tc>
                  <a:txBody>
                    <a:bodyPr/>
                    <a:lstStyle/>
                    <a:p>
                      <a:pPr marL="0" lvl="0" indent="0" algn="l" rtl="0">
                        <a:spcBef>
                          <a:spcPts val="0"/>
                        </a:spcBef>
                        <a:spcAft>
                          <a:spcPts val="0"/>
                        </a:spcAft>
                        <a:buNone/>
                      </a:pPr>
                      <a:r>
                        <a:rPr lang="en" sz="1100"/>
                        <a:t>DR 2.2</a:t>
                      </a:r>
                      <a:endParaRPr sz="1100"/>
                    </a:p>
                  </a:txBody>
                  <a:tcPr marL="91425" marR="91425" marT="91425" marB="91425">
                    <a:lnT w="9525" cap="flat" cmpd="sng">
                      <a:solidFill>
                        <a:srgbClr val="41409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100">
                          <a:solidFill>
                            <a:schemeClr val="dk1"/>
                          </a:solidFill>
                        </a:rPr>
                        <a:t>The system shall contain a battery capable of supplying operational power levels for 12 hours without recharging. [Met by WRAITH design, integration untested]</a:t>
                      </a:r>
                      <a:endParaRPr sz="1100"/>
                    </a:p>
                  </a:txBody>
                  <a:tcPr marL="91425" marR="91425" marT="91425" marB="91425">
                    <a:lnT w="9525" cap="flat" cmpd="sng">
                      <a:solidFill>
                        <a:srgbClr val="41409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70350">
                <a:tc>
                  <a:txBody>
                    <a:bodyPr/>
                    <a:lstStyle/>
                    <a:p>
                      <a:pPr marL="0" lvl="0" indent="0" algn="l" rtl="0">
                        <a:spcBef>
                          <a:spcPts val="0"/>
                        </a:spcBef>
                        <a:spcAft>
                          <a:spcPts val="0"/>
                        </a:spcAft>
                        <a:buNone/>
                      </a:pPr>
                      <a:r>
                        <a:rPr lang="en" sz="1100"/>
                        <a:t>DR 8.1</a:t>
                      </a:r>
                      <a:endParaRPr sz="11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1100">
                          <a:solidFill>
                            <a:srgbClr val="000000"/>
                          </a:solidFill>
                        </a:rPr>
                        <a:t>SHADE shall be resilient to diurnal temperature fluctuations over the range of temperatures described by the Standard Operating Conditions.</a:t>
                      </a:r>
                      <a:endParaRPr sz="1100">
                        <a:solidFill>
                          <a:srgbClr val="000000"/>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370350">
                <a:tc>
                  <a:txBody>
                    <a:bodyPr/>
                    <a:lstStyle/>
                    <a:p>
                      <a:pPr marL="0" lvl="0" indent="0" algn="l" rtl="0">
                        <a:spcBef>
                          <a:spcPts val="0"/>
                        </a:spcBef>
                        <a:spcAft>
                          <a:spcPts val="0"/>
                        </a:spcAft>
                        <a:buNone/>
                      </a:pPr>
                      <a:r>
                        <a:rPr lang="en" sz="1100"/>
                        <a:t>DR 8.1.1</a:t>
                      </a:r>
                      <a:endParaRPr sz="11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9DAF8"/>
                    </a:solidFill>
                  </a:tcPr>
                </a:tc>
                <a:tc>
                  <a:txBody>
                    <a:bodyPr/>
                    <a:lstStyle/>
                    <a:p>
                      <a:pPr marL="0" lvl="0" indent="0" algn="l" rtl="0">
                        <a:lnSpc>
                          <a:spcPct val="115000"/>
                        </a:lnSpc>
                        <a:spcBef>
                          <a:spcPts val="0"/>
                        </a:spcBef>
                        <a:spcAft>
                          <a:spcPts val="0"/>
                        </a:spcAft>
                        <a:buNone/>
                      </a:pPr>
                      <a:r>
                        <a:rPr lang="en" sz="1100">
                          <a:solidFill>
                            <a:schemeClr val="dk1"/>
                          </a:solidFill>
                        </a:rPr>
                        <a:t>During charging, the magnitude of the thermal coefficient for the solar panels shall not exceed -0.5% per °C.</a:t>
                      </a:r>
                      <a:endParaRPr sz="1100"/>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370350">
                <a:tc>
                  <a:txBody>
                    <a:bodyPr/>
                    <a:lstStyle/>
                    <a:p>
                      <a:pPr marL="0" lvl="0" indent="0" algn="l" rtl="0">
                        <a:spcBef>
                          <a:spcPts val="0"/>
                        </a:spcBef>
                        <a:spcAft>
                          <a:spcPts val="0"/>
                        </a:spcAft>
                        <a:buNone/>
                      </a:pPr>
                      <a:r>
                        <a:rPr lang="en" sz="1100"/>
                        <a:t>DR 8.2</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1100">
                          <a:solidFill>
                            <a:schemeClr val="dk1"/>
                          </a:solidFill>
                        </a:rPr>
                        <a:t>The solar charging system shall be capable of providing a constant 12.5V input voltage to the SHADE system during adequate solar conditions.</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bl>
          </a:graphicData>
        </a:graphic>
      </p:graphicFrame>
      <p:graphicFrame>
        <p:nvGraphicFramePr>
          <p:cNvPr id="537" name="Google Shape;537;p53"/>
          <p:cNvGraphicFramePr/>
          <p:nvPr/>
        </p:nvGraphicFramePr>
        <p:xfrm>
          <a:off x="6503950" y="1219800"/>
          <a:ext cx="2328350" cy="1188630"/>
        </p:xfrm>
        <a:graphic>
          <a:graphicData uri="http://schemas.openxmlformats.org/drawingml/2006/table">
            <a:tbl>
              <a:tblPr>
                <a:noFill/>
                <a:tableStyleId>{4C6901D2-E21A-49FD-B4E8-04AEB3465E73}</a:tableStyleId>
              </a:tblPr>
              <a:tblGrid>
                <a:gridCol w="397250">
                  <a:extLst>
                    <a:ext uri="{9D8B030D-6E8A-4147-A177-3AD203B41FA5}">
                      <a16:colId xmlns:a16="http://schemas.microsoft.com/office/drawing/2014/main" val="20000"/>
                    </a:ext>
                  </a:extLst>
                </a:gridCol>
                <a:gridCol w="19311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b="1"/>
                        <a:t>Battery &amp; Charger</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 b="1"/>
                        <a:t>Solar Array</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b="1"/>
                        <a:t>Thermal Regulation</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38" name="Google Shape;53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539" name="Google Shape;539;p53"/>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40" name="Google Shape;540;p53"/>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41" name="Google Shape;541;p53"/>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42" name="Google Shape;542;p53"/>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43" name="Google Shape;543;p53"/>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4"/>
          <p:cNvSpPr/>
          <p:nvPr/>
        </p:nvSpPr>
        <p:spPr>
          <a:xfrm>
            <a:off x="3215275" y="1162000"/>
            <a:ext cx="2504700" cy="27309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4"/>
          <p:cNvSpPr/>
          <p:nvPr/>
        </p:nvSpPr>
        <p:spPr>
          <a:xfrm>
            <a:off x="5953075" y="1161963"/>
            <a:ext cx="2504700" cy="27309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4"/>
          <p:cNvSpPr/>
          <p:nvPr/>
        </p:nvSpPr>
        <p:spPr>
          <a:xfrm>
            <a:off x="469125" y="1162000"/>
            <a:ext cx="2504700" cy="2730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4"/>
          <p:cNvSpPr/>
          <p:nvPr/>
        </p:nvSpPr>
        <p:spPr>
          <a:xfrm>
            <a:off x="0" y="0"/>
            <a:ext cx="9144000" cy="9549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4"/>
          <p:cNvSpPr txBox="1">
            <a:spLocks noGrp="1"/>
          </p:cNvSpPr>
          <p:nvPr>
            <p:ph type="title"/>
          </p:nvPr>
        </p:nvSpPr>
        <p:spPr>
          <a:xfrm>
            <a:off x="207325" y="28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Core Power System Components</a:t>
            </a:r>
            <a:endParaRPr b="1">
              <a:solidFill>
                <a:srgbClr val="FFFFFF"/>
              </a:solidFill>
              <a:latin typeface="Orbitron"/>
              <a:ea typeface="Orbitron"/>
              <a:cs typeface="Orbitron"/>
              <a:sym typeface="Orbitron"/>
            </a:endParaRPr>
          </a:p>
        </p:txBody>
      </p:sp>
      <p:sp>
        <p:nvSpPr>
          <p:cNvPr id="553" name="Google Shape;553;p54"/>
          <p:cNvSpPr txBox="1"/>
          <p:nvPr/>
        </p:nvSpPr>
        <p:spPr>
          <a:xfrm>
            <a:off x="477475" y="1237375"/>
            <a:ext cx="2504700" cy="2655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554" name="Google Shape;554;p54"/>
          <p:cNvSpPr txBox="1"/>
          <p:nvPr/>
        </p:nvSpPr>
        <p:spPr>
          <a:xfrm>
            <a:off x="477475" y="1237375"/>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Battery &amp; Charger</a:t>
            </a:r>
            <a:endParaRPr b="1"/>
          </a:p>
          <a:p>
            <a:pPr marL="0" lvl="0" indent="0" algn="ctr" rtl="0">
              <a:spcBef>
                <a:spcPts val="0"/>
              </a:spcBef>
              <a:spcAft>
                <a:spcPts val="0"/>
              </a:spcAft>
              <a:buNone/>
            </a:pPr>
            <a:r>
              <a:rPr lang="en"/>
              <a:t>(FR 2,7,8 - </a:t>
            </a:r>
            <a:r>
              <a:rPr lang="en" i="1"/>
              <a:t>Modification</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Easier to transport, reduces weight from 40 to 20.5 lbs</a:t>
            </a:r>
            <a:endParaRPr/>
          </a:p>
          <a:p>
            <a:pPr marL="457200" lvl="0" indent="-317500" algn="l" rtl="0">
              <a:spcBef>
                <a:spcPts val="0"/>
              </a:spcBef>
              <a:spcAft>
                <a:spcPts val="0"/>
              </a:spcAft>
              <a:buSzPts val="1400"/>
              <a:buChar char="●"/>
            </a:pPr>
            <a:r>
              <a:rPr lang="en"/>
              <a:t>Life cycle increased by 10x</a:t>
            </a:r>
            <a:endParaRPr/>
          </a:p>
          <a:p>
            <a:pPr marL="457200" lvl="0" indent="-317500" algn="l" rtl="0">
              <a:spcBef>
                <a:spcPts val="0"/>
              </a:spcBef>
              <a:spcAft>
                <a:spcPts val="0"/>
              </a:spcAft>
              <a:buSzPts val="1400"/>
              <a:buChar char="●"/>
            </a:pPr>
            <a:r>
              <a:rPr lang="en"/>
              <a:t>Charges faster than SLA</a:t>
            </a:r>
            <a:endParaRPr/>
          </a:p>
        </p:txBody>
      </p:sp>
      <p:sp>
        <p:nvSpPr>
          <p:cNvPr id="555" name="Google Shape;555;p54"/>
          <p:cNvSpPr txBox="1"/>
          <p:nvPr/>
        </p:nvSpPr>
        <p:spPr>
          <a:xfrm>
            <a:off x="3211100" y="1245450"/>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Solar Array</a:t>
            </a:r>
            <a:endParaRPr b="1"/>
          </a:p>
          <a:p>
            <a:pPr marL="0" lvl="0" indent="0" algn="ctr" rtl="0">
              <a:spcBef>
                <a:spcPts val="0"/>
              </a:spcBef>
              <a:spcAft>
                <a:spcPts val="0"/>
              </a:spcAft>
              <a:buNone/>
            </a:pPr>
            <a:r>
              <a:rPr lang="en"/>
              <a:t>(FR 2,7,8 - </a:t>
            </a:r>
            <a:r>
              <a:rPr lang="en" i="1"/>
              <a:t>Novel</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Each solar panel weighs less than 50 lbs</a:t>
            </a:r>
            <a:endParaRPr/>
          </a:p>
          <a:p>
            <a:pPr marL="457200" lvl="0" indent="-317500" algn="l" rtl="0">
              <a:spcBef>
                <a:spcPts val="0"/>
              </a:spcBef>
              <a:spcAft>
                <a:spcPts val="0"/>
              </a:spcAft>
              <a:buSzPts val="1400"/>
              <a:buChar char="●"/>
            </a:pPr>
            <a:r>
              <a:rPr lang="en"/>
              <a:t>Extends deployment time to multiple nights without operator intervention</a:t>
            </a:r>
            <a:endParaRPr/>
          </a:p>
          <a:p>
            <a:pPr marL="457200" lvl="0" indent="0" algn="l" rtl="0">
              <a:spcBef>
                <a:spcPts val="0"/>
              </a:spcBef>
              <a:spcAft>
                <a:spcPts val="0"/>
              </a:spcAft>
              <a:buNone/>
            </a:pPr>
            <a:endParaRPr/>
          </a:p>
        </p:txBody>
      </p:sp>
      <p:sp>
        <p:nvSpPr>
          <p:cNvPr id="556" name="Google Shape;556;p54"/>
          <p:cNvSpPr txBox="1"/>
          <p:nvPr/>
        </p:nvSpPr>
        <p:spPr>
          <a:xfrm>
            <a:off x="5953075" y="1246950"/>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Thermal Regulation</a:t>
            </a:r>
            <a:endParaRPr b="1"/>
          </a:p>
          <a:p>
            <a:pPr marL="0" lvl="0" indent="0" algn="ctr" rtl="0">
              <a:spcBef>
                <a:spcPts val="0"/>
              </a:spcBef>
              <a:spcAft>
                <a:spcPts val="0"/>
              </a:spcAft>
              <a:buNone/>
            </a:pPr>
            <a:r>
              <a:rPr lang="en"/>
              <a:t>(FR 2,8 - </a:t>
            </a:r>
            <a:r>
              <a:rPr lang="en" i="1"/>
              <a:t>Novel</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Heat sinks lower panel temperature from 1-10 </a:t>
            </a:r>
            <a:r>
              <a:rPr lang="en" baseline="30000"/>
              <a:t>o</a:t>
            </a:r>
            <a:r>
              <a:rPr lang="en"/>
              <a:t>F on hot days</a:t>
            </a:r>
            <a:endParaRPr/>
          </a:p>
          <a:p>
            <a:pPr marL="457200" lvl="0" indent="-317500" algn="l" rtl="0">
              <a:spcBef>
                <a:spcPts val="0"/>
              </a:spcBef>
              <a:spcAft>
                <a:spcPts val="0"/>
              </a:spcAft>
              <a:buSzPts val="1400"/>
              <a:buChar char="●"/>
            </a:pPr>
            <a:r>
              <a:rPr lang="en"/>
              <a:t>Lower temperatures increase panel efficiency</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557" name="Google Shape;55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558" name="Google Shape;558;p54"/>
          <p:cNvGraphicFramePr/>
          <p:nvPr/>
        </p:nvGraphicFramePr>
        <p:xfrm>
          <a:off x="7207113" y="3948400"/>
          <a:ext cx="1814025" cy="792420"/>
        </p:xfrm>
        <a:graphic>
          <a:graphicData uri="http://schemas.openxmlformats.org/drawingml/2006/table">
            <a:tbl>
              <a:tblPr>
                <a:noFill/>
                <a:tableStyleId>{4C6901D2-E21A-49FD-B4E8-04AEB3465E73}</a:tableStyleId>
              </a:tblPr>
              <a:tblGrid>
                <a:gridCol w="382850">
                  <a:extLst>
                    <a:ext uri="{9D8B030D-6E8A-4147-A177-3AD203B41FA5}">
                      <a16:colId xmlns:a16="http://schemas.microsoft.com/office/drawing/2014/main" val="20000"/>
                    </a:ext>
                  </a:extLst>
                </a:gridCol>
                <a:gridCol w="143117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B6D7A8"/>
                    </a:solidFill>
                  </a:tcPr>
                </a:tc>
                <a:tc>
                  <a:txBody>
                    <a:bodyPr/>
                    <a:lstStyle/>
                    <a:p>
                      <a:pPr marL="0" lvl="0" indent="0" algn="l" rtl="0">
                        <a:spcBef>
                          <a:spcPts val="0"/>
                        </a:spcBef>
                        <a:spcAft>
                          <a:spcPts val="0"/>
                        </a:spcAft>
                        <a:buNone/>
                      </a:pPr>
                      <a:r>
                        <a:rPr lang="en" sz="1200" i="1"/>
                        <a:t>Modification</a:t>
                      </a:r>
                      <a:endParaRPr sz="1200" i="1"/>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B6D7A8">
                          <a:alpha val="0"/>
                        </a:srgbClr>
                      </a:solidFill>
                      <a:prstDash val="solid"/>
                      <a:round/>
                      <a:headEnd type="none" w="sm" len="sm"/>
                      <a:tailEnd type="none" w="sm" len="sm"/>
                    </a:lnR>
                    <a:lnT w="9525" cap="flat" cmpd="sng">
                      <a:solidFill>
                        <a:srgbClr val="B6D7A8">
                          <a:alpha val="0"/>
                        </a:srgbClr>
                      </a:solidFill>
                      <a:prstDash val="solid"/>
                      <a:round/>
                      <a:headEnd type="none" w="sm" len="sm"/>
                      <a:tailEnd type="none" w="sm" len="sm"/>
                    </a:lnT>
                    <a:lnB w="9525" cap="flat" cmpd="sng">
                      <a:solidFill>
                        <a:srgbClr val="B6D7A8">
                          <a:alpha val="0"/>
                        </a:srgbClr>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r>
                        <a:rPr lang="en" sz="1200" i="1"/>
                        <a:t>Novel</a:t>
                      </a:r>
                      <a:endParaRPr sz="1200" i="1"/>
                    </a:p>
                  </a:txBody>
                  <a:tcPr marL="91425" marR="91425" marT="91425" marB="91425">
                    <a:lnL w="9525" cap="flat" cmpd="sng">
                      <a:solidFill>
                        <a:srgbClr val="B6D7A8">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59" name="Google Shape;559;p54"/>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60" name="Google Shape;560;p54"/>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61" name="Google Shape;561;p54"/>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62" name="Google Shape;562;p54"/>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63" name="Google Shape;563;p54"/>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37"/>
          <p:cNvSpPr/>
          <p:nvPr/>
        </p:nvSpPr>
        <p:spPr>
          <a:xfrm>
            <a:off x="680188" y="2105424"/>
            <a:ext cx="7783625" cy="932650"/>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Project Description</a:t>
            </a:r>
          </a:p>
        </p:txBody>
      </p:sp>
      <p:sp>
        <p:nvSpPr>
          <p:cNvPr id="206" name="Google Shape;20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5"/>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55"/>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Solar Panel</a:t>
            </a:r>
            <a:endParaRPr b="1">
              <a:solidFill>
                <a:srgbClr val="FFFFFF"/>
              </a:solidFill>
              <a:latin typeface="Orbitron"/>
              <a:ea typeface="Orbitron"/>
              <a:cs typeface="Orbitron"/>
              <a:sym typeface="Orbitron"/>
            </a:endParaRPr>
          </a:p>
        </p:txBody>
      </p:sp>
      <p:sp>
        <p:nvSpPr>
          <p:cNvPr id="571" name="Google Shape;57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572" name="Google Shape;572;p55" descr="Big Discount #f61975 - Sunpower Solar Cells Interconnect Dog Bone Connector  ---designed For Sunpower Cells Soldering Wire PV Ribbon | Cicig.co"/>
          <p:cNvPicPr preferRelativeResize="0"/>
          <p:nvPr/>
        </p:nvPicPr>
        <p:blipFill rotWithShape="1">
          <a:blip r:embed="rId3">
            <a:alphaModFix/>
          </a:blip>
          <a:srcRect l="30966" t="5342" r="24010" b="14439"/>
          <a:stretch/>
        </p:blipFill>
        <p:spPr>
          <a:xfrm>
            <a:off x="6495650" y="1163975"/>
            <a:ext cx="1976800" cy="2641707"/>
          </a:xfrm>
          <a:prstGeom prst="rect">
            <a:avLst/>
          </a:prstGeom>
          <a:noFill/>
          <a:ln>
            <a:noFill/>
          </a:ln>
        </p:spPr>
      </p:pic>
      <p:sp>
        <p:nvSpPr>
          <p:cNvPr id="573" name="Google Shape;57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574" name="Google Shape;574;p55"/>
          <p:cNvPicPr preferRelativeResize="0"/>
          <p:nvPr/>
        </p:nvPicPr>
        <p:blipFill>
          <a:blip r:embed="rId4">
            <a:alphaModFix/>
          </a:blip>
          <a:stretch>
            <a:fillRect/>
          </a:stretch>
        </p:blipFill>
        <p:spPr>
          <a:xfrm>
            <a:off x="228588" y="1104000"/>
            <a:ext cx="3661554" cy="3488275"/>
          </a:xfrm>
          <a:prstGeom prst="rect">
            <a:avLst/>
          </a:prstGeom>
          <a:noFill/>
          <a:ln>
            <a:noFill/>
          </a:ln>
        </p:spPr>
      </p:pic>
      <p:cxnSp>
        <p:nvCxnSpPr>
          <p:cNvPr id="575" name="Google Shape;575;p55"/>
          <p:cNvCxnSpPr/>
          <p:nvPr/>
        </p:nvCxnSpPr>
        <p:spPr>
          <a:xfrm flipH="1">
            <a:off x="2672700" y="1276750"/>
            <a:ext cx="1510200" cy="948600"/>
          </a:xfrm>
          <a:prstGeom prst="straightConnector1">
            <a:avLst/>
          </a:prstGeom>
          <a:noFill/>
          <a:ln w="19050" cap="flat" cmpd="sng">
            <a:solidFill>
              <a:schemeClr val="dk2"/>
            </a:solidFill>
            <a:prstDash val="solid"/>
            <a:round/>
            <a:headEnd type="none" w="med" len="med"/>
            <a:tailEnd type="triangle" w="med" len="med"/>
          </a:ln>
        </p:spPr>
      </p:cxnSp>
      <p:cxnSp>
        <p:nvCxnSpPr>
          <p:cNvPr id="576" name="Google Shape;576;p55"/>
          <p:cNvCxnSpPr/>
          <p:nvPr/>
        </p:nvCxnSpPr>
        <p:spPr>
          <a:xfrm rot="10800000">
            <a:off x="2992175" y="3096550"/>
            <a:ext cx="1234500" cy="398100"/>
          </a:xfrm>
          <a:prstGeom prst="straightConnector1">
            <a:avLst/>
          </a:prstGeom>
          <a:noFill/>
          <a:ln w="19050" cap="flat" cmpd="sng">
            <a:solidFill>
              <a:schemeClr val="dk2"/>
            </a:solidFill>
            <a:prstDash val="solid"/>
            <a:round/>
            <a:headEnd type="none" w="med" len="med"/>
            <a:tailEnd type="triangle" w="med" len="med"/>
          </a:ln>
        </p:spPr>
      </p:cxnSp>
      <p:cxnSp>
        <p:nvCxnSpPr>
          <p:cNvPr id="577" name="Google Shape;577;p55"/>
          <p:cNvCxnSpPr/>
          <p:nvPr/>
        </p:nvCxnSpPr>
        <p:spPr>
          <a:xfrm flipH="1">
            <a:off x="2898875" y="3501950"/>
            <a:ext cx="1327800" cy="204300"/>
          </a:xfrm>
          <a:prstGeom prst="straightConnector1">
            <a:avLst/>
          </a:prstGeom>
          <a:noFill/>
          <a:ln w="19050" cap="flat" cmpd="sng">
            <a:solidFill>
              <a:schemeClr val="dk2"/>
            </a:solidFill>
            <a:prstDash val="solid"/>
            <a:round/>
            <a:headEnd type="none" w="med" len="med"/>
            <a:tailEnd type="triangle" w="med" len="med"/>
          </a:ln>
        </p:spPr>
      </p:cxnSp>
      <p:cxnSp>
        <p:nvCxnSpPr>
          <p:cNvPr id="578" name="Google Shape;578;p55"/>
          <p:cNvCxnSpPr/>
          <p:nvPr/>
        </p:nvCxnSpPr>
        <p:spPr>
          <a:xfrm flipH="1">
            <a:off x="3166250" y="2261675"/>
            <a:ext cx="1250100" cy="1164900"/>
          </a:xfrm>
          <a:prstGeom prst="straightConnector1">
            <a:avLst/>
          </a:prstGeom>
          <a:noFill/>
          <a:ln w="19050" cap="flat" cmpd="sng">
            <a:solidFill>
              <a:schemeClr val="dk2"/>
            </a:solidFill>
            <a:prstDash val="solid"/>
            <a:round/>
            <a:headEnd type="none" w="med" len="med"/>
            <a:tailEnd type="triangle" w="med" len="med"/>
          </a:ln>
        </p:spPr>
      </p:cxnSp>
      <p:cxnSp>
        <p:nvCxnSpPr>
          <p:cNvPr id="579" name="Google Shape;579;p55"/>
          <p:cNvCxnSpPr/>
          <p:nvPr/>
        </p:nvCxnSpPr>
        <p:spPr>
          <a:xfrm rot="10800000">
            <a:off x="2898875" y="4045200"/>
            <a:ext cx="1488300" cy="252000"/>
          </a:xfrm>
          <a:prstGeom prst="straightConnector1">
            <a:avLst/>
          </a:prstGeom>
          <a:noFill/>
          <a:ln w="19050" cap="flat" cmpd="sng">
            <a:solidFill>
              <a:schemeClr val="dk2"/>
            </a:solidFill>
            <a:prstDash val="solid"/>
            <a:round/>
            <a:headEnd type="none" w="med" len="med"/>
            <a:tailEnd type="triangle" w="med" len="med"/>
          </a:ln>
        </p:spPr>
      </p:cxnSp>
      <p:sp>
        <p:nvSpPr>
          <p:cNvPr id="580" name="Google Shape;580;p55"/>
          <p:cNvSpPr txBox="1"/>
          <p:nvPr/>
        </p:nvSpPr>
        <p:spPr>
          <a:xfrm>
            <a:off x="4182900" y="1043300"/>
            <a:ext cx="10848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Solar Cells</a:t>
            </a:r>
            <a:endParaRPr/>
          </a:p>
        </p:txBody>
      </p:sp>
      <p:sp>
        <p:nvSpPr>
          <p:cNvPr id="581" name="Google Shape;581;p55"/>
          <p:cNvSpPr txBox="1"/>
          <p:nvPr/>
        </p:nvSpPr>
        <p:spPr>
          <a:xfrm>
            <a:off x="4416350" y="1990925"/>
            <a:ext cx="10848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Aluminum Back Plate</a:t>
            </a:r>
            <a:endParaRPr/>
          </a:p>
        </p:txBody>
      </p:sp>
      <p:sp>
        <p:nvSpPr>
          <p:cNvPr id="582" name="Google Shape;582;p55"/>
          <p:cNvSpPr txBox="1"/>
          <p:nvPr/>
        </p:nvSpPr>
        <p:spPr>
          <a:xfrm>
            <a:off x="4210875" y="3223250"/>
            <a:ext cx="1084800" cy="7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Thermal</a:t>
            </a:r>
            <a:endParaRPr/>
          </a:p>
          <a:p>
            <a:pPr marL="0" lvl="0" indent="0" algn="l" rtl="0">
              <a:spcBef>
                <a:spcPts val="0"/>
              </a:spcBef>
              <a:spcAft>
                <a:spcPts val="0"/>
              </a:spcAft>
              <a:buNone/>
            </a:pPr>
            <a:r>
              <a:rPr lang="en"/>
              <a:t>Epoxy </a:t>
            </a:r>
            <a:endParaRPr/>
          </a:p>
        </p:txBody>
      </p:sp>
      <p:sp>
        <p:nvSpPr>
          <p:cNvPr id="583" name="Google Shape;583;p55"/>
          <p:cNvSpPr txBox="1"/>
          <p:nvPr/>
        </p:nvSpPr>
        <p:spPr>
          <a:xfrm>
            <a:off x="4387175" y="4045225"/>
            <a:ext cx="10848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Heat Sink</a:t>
            </a:r>
            <a:endParaRPr/>
          </a:p>
        </p:txBody>
      </p:sp>
      <p:cxnSp>
        <p:nvCxnSpPr>
          <p:cNvPr id="584" name="Google Shape;584;p55"/>
          <p:cNvCxnSpPr/>
          <p:nvPr/>
        </p:nvCxnSpPr>
        <p:spPr>
          <a:xfrm rot="10800000">
            <a:off x="7419725" y="2554425"/>
            <a:ext cx="218100" cy="1484700"/>
          </a:xfrm>
          <a:prstGeom prst="straightConnector1">
            <a:avLst/>
          </a:prstGeom>
          <a:noFill/>
          <a:ln w="19050" cap="flat" cmpd="sng">
            <a:solidFill>
              <a:schemeClr val="dk2"/>
            </a:solidFill>
            <a:prstDash val="solid"/>
            <a:round/>
            <a:headEnd type="none" w="med" len="med"/>
            <a:tailEnd type="triangle" w="med" len="med"/>
          </a:ln>
        </p:spPr>
      </p:cxnSp>
      <p:sp>
        <p:nvSpPr>
          <p:cNvPr id="585" name="Google Shape;585;p55"/>
          <p:cNvSpPr txBox="1"/>
          <p:nvPr/>
        </p:nvSpPr>
        <p:spPr>
          <a:xfrm>
            <a:off x="7112525" y="4039125"/>
            <a:ext cx="10848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Solderable “Dogbone”</a:t>
            </a:r>
            <a:endParaRPr/>
          </a:p>
        </p:txBody>
      </p:sp>
      <p:sp>
        <p:nvSpPr>
          <p:cNvPr id="586" name="Google Shape;586;p55"/>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7" name="Google Shape;587;p55"/>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8" name="Google Shape;588;p55"/>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9" name="Google Shape;589;p55"/>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90" name="Google Shape;590;p55"/>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childTnLst>
                                </p:cTn>
                              </p:par>
                              <p:par>
                                <p:cTn id="8" presetID="10" presetClass="entr" presetSubtype="0" fill="hold" nodeType="withEffect">
                                  <p:stCondLst>
                                    <p:cond delay="0"/>
                                  </p:stCondLst>
                                  <p:childTnLst>
                                    <p:set>
                                      <p:cBhvr>
                                        <p:cTn id="9" dur="1" fill="hold">
                                          <p:stCondLst>
                                            <p:cond delay="0"/>
                                          </p:stCondLst>
                                        </p:cTn>
                                        <p:tgtEl>
                                          <p:spTgt spid="575"/>
                                        </p:tgtEl>
                                        <p:attrNameLst>
                                          <p:attrName>style.visibility</p:attrName>
                                        </p:attrNameLst>
                                      </p:cBhvr>
                                      <p:to>
                                        <p:strVal val="visible"/>
                                      </p:to>
                                    </p:set>
                                    <p:animEffect transition="in" filter="fade">
                                      <p:cBhvr>
                                        <p:cTn id="10" dur="1000"/>
                                        <p:tgtEl>
                                          <p:spTgt spid="5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1"/>
                                        </p:tgtEl>
                                        <p:attrNameLst>
                                          <p:attrName>style.visibility</p:attrName>
                                        </p:attrNameLst>
                                      </p:cBhvr>
                                      <p:to>
                                        <p:strVal val="visible"/>
                                      </p:to>
                                    </p:set>
                                    <p:animEffect transition="in" filter="fade">
                                      <p:cBhvr>
                                        <p:cTn id="15" dur="1000"/>
                                        <p:tgtEl>
                                          <p:spTgt spid="581"/>
                                        </p:tgtEl>
                                      </p:cBhvr>
                                    </p:animEffect>
                                  </p:childTnLst>
                                </p:cTn>
                              </p:par>
                              <p:par>
                                <p:cTn id="16" presetID="10" presetClass="entr" presetSubtype="0" fill="hold" nodeType="with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fade">
                                      <p:cBhvr>
                                        <p:cTn id="18" dur="10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7"/>
                                        </p:tgtEl>
                                        <p:attrNameLst>
                                          <p:attrName>style.visibility</p:attrName>
                                        </p:attrNameLst>
                                      </p:cBhvr>
                                      <p:to>
                                        <p:strVal val="visible"/>
                                      </p:to>
                                    </p:set>
                                    <p:animEffect transition="in" filter="fade">
                                      <p:cBhvr>
                                        <p:cTn id="23" dur="1000"/>
                                        <p:tgtEl>
                                          <p:spTgt spid="577"/>
                                        </p:tgtEl>
                                      </p:cBhvr>
                                    </p:animEffect>
                                  </p:childTnLst>
                                </p:cTn>
                              </p:par>
                              <p:par>
                                <p:cTn id="24" presetID="10" presetClass="entr" presetSubtype="0" fill="hold" nodeType="withEffect">
                                  <p:stCondLst>
                                    <p:cond delay="0"/>
                                  </p:stCondLst>
                                  <p:childTnLst>
                                    <p:set>
                                      <p:cBhvr>
                                        <p:cTn id="25" dur="1" fill="hold">
                                          <p:stCondLst>
                                            <p:cond delay="0"/>
                                          </p:stCondLst>
                                        </p:cTn>
                                        <p:tgtEl>
                                          <p:spTgt spid="582"/>
                                        </p:tgtEl>
                                        <p:attrNameLst>
                                          <p:attrName>style.visibility</p:attrName>
                                        </p:attrNameLst>
                                      </p:cBhvr>
                                      <p:to>
                                        <p:strVal val="visible"/>
                                      </p:to>
                                    </p:set>
                                    <p:animEffect transition="in" filter="fade">
                                      <p:cBhvr>
                                        <p:cTn id="26" dur="1000"/>
                                        <p:tgtEl>
                                          <p:spTgt spid="582"/>
                                        </p:tgtEl>
                                      </p:cBhvr>
                                    </p:animEffect>
                                  </p:childTnLst>
                                </p:cTn>
                              </p:par>
                              <p:par>
                                <p:cTn id="27" presetID="10" presetClass="entr" presetSubtype="0" fill="hold" nodeType="withEffect">
                                  <p:stCondLst>
                                    <p:cond delay="0"/>
                                  </p:stCondLst>
                                  <p:childTnLst>
                                    <p:set>
                                      <p:cBhvr>
                                        <p:cTn id="28" dur="1" fill="hold">
                                          <p:stCondLst>
                                            <p:cond delay="0"/>
                                          </p:stCondLst>
                                        </p:cTn>
                                        <p:tgtEl>
                                          <p:spTgt spid="576"/>
                                        </p:tgtEl>
                                        <p:attrNameLst>
                                          <p:attrName>style.visibility</p:attrName>
                                        </p:attrNameLst>
                                      </p:cBhvr>
                                      <p:to>
                                        <p:strVal val="visible"/>
                                      </p:to>
                                    </p:set>
                                    <p:animEffect transition="in" filter="fade">
                                      <p:cBhvr>
                                        <p:cTn id="29" dur="1000"/>
                                        <p:tgtEl>
                                          <p:spTgt spid="57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1000"/>
                                        <p:tgtEl>
                                          <p:spTgt spid="583"/>
                                        </p:tgtEl>
                                      </p:cBhvr>
                                    </p:animEffect>
                                  </p:childTnLst>
                                </p:cTn>
                              </p:par>
                              <p:par>
                                <p:cTn id="35" presetID="10" presetClass="entr" presetSubtype="0" fill="hold" nodeType="withEffect">
                                  <p:stCondLst>
                                    <p:cond delay="0"/>
                                  </p:stCondLst>
                                  <p:childTnLst>
                                    <p:set>
                                      <p:cBhvr>
                                        <p:cTn id="36" dur="1" fill="hold">
                                          <p:stCondLst>
                                            <p:cond delay="0"/>
                                          </p:stCondLst>
                                        </p:cTn>
                                        <p:tgtEl>
                                          <p:spTgt spid="579"/>
                                        </p:tgtEl>
                                        <p:attrNameLst>
                                          <p:attrName>style.visibility</p:attrName>
                                        </p:attrNameLst>
                                      </p:cBhvr>
                                      <p:to>
                                        <p:strVal val="visible"/>
                                      </p:to>
                                    </p:set>
                                    <p:animEffect transition="in" filter="fade">
                                      <p:cBhvr>
                                        <p:cTn id="37" dur="1000"/>
                                        <p:tgtEl>
                                          <p:spTgt spid="5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2"/>
                                        </p:tgtEl>
                                        <p:attrNameLst>
                                          <p:attrName>style.visibility</p:attrName>
                                        </p:attrNameLst>
                                      </p:cBhvr>
                                      <p:to>
                                        <p:strVal val="visible"/>
                                      </p:to>
                                    </p:set>
                                    <p:animEffect transition="in" filter="fade">
                                      <p:cBhvr>
                                        <p:cTn id="42" dur="1000"/>
                                        <p:tgtEl>
                                          <p:spTgt spid="572"/>
                                        </p:tgtEl>
                                      </p:cBhvr>
                                    </p:animEffect>
                                  </p:childTnLst>
                                </p:cTn>
                              </p:par>
                              <p:par>
                                <p:cTn id="43" presetID="10" presetClass="entr" presetSubtype="0" fill="hold" nodeType="withEffect">
                                  <p:stCondLst>
                                    <p:cond delay="0"/>
                                  </p:stCondLst>
                                  <p:childTnLst>
                                    <p:set>
                                      <p:cBhvr>
                                        <p:cTn id="44" dur="1" fill="hold">
                                          <p:stCondLst>
                                            <p:cond delay="0"/>
                                          </p:stCondLst>
                                        </p:cTn>
                                        <p:tgtEl>
                                          <p:spTgt spid="584"/>
                                        </p:tgtEl>
                                        <p:attrNameLst>
                                          <p:attrName>style.visibility</p:attrName>
                                        </p:attrNameLst>
                                      </p:cBhvr>
                                      <p:to>
                                        <p:strVal val="visible"/>
                                      </p:to>
                                    </p:set>
                                    <p:animEffect transition="in" filter="fade">
                                      <p:cBhvr>
                                        <p:cTn id="45" dur="1000"/>
                                        <p:tgtEl>
                                          <p:spTgt spid="584"/>
                                        </p:tgtEl>
                                      </p:cBhvr>
                                    </p:animEffect>
                                  </p:childTnLst>
                                </p:cTn>
                              </p:par>
                              <p:par>
                                <p:cTn id="46" presetID="10" presetClass="entr" presetSubtype="0" fill="hold" nodeType="withEffect">
                                  <p:stCondLst>
                                    <p:cond delay="0"/>
                                  </p:stCondLst>
                                  <p:childTnLst>
                                    <p:set>
                                      <p:cBhvr>
                                        <p:cTn id="47" dur="1" fill="hold">
                                          <p:stCondLst>
                                            <p:cond delay="0"/>
                                          </p:stCondLst>
                                        </p:cTn>
                                        <p:tgtEl>
                                          <p:spTgt spid="585"/>
                                        </p:tgtEl>
                                        <p:attrNameLst>
                                          <p:attrName>style.visibility</p:attrName>
                                        </p:attrNameLst>
                                      </p:cBhvr>
                                      <p:to>
                                        <p:strVal val="visible"/>
                                      </p:to>
                                    </p:set>
                                    <p:animEffect transition="in" filter="fade">
                                      <p:cBhvr>
                                        <p:cTn id="48" dur="12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p56"/>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Thermal Regulation</a:t>
            </a:r>
            <a:endParaRPr b="1">
              <a:solidFill>
                <a:srgbClr val="FFFFFF"/>
              </a:solidFill>
              <a:latin typeface="Orbitron"/>
              <a:ea typeface="Orbitron"/>
              <a:cs typeface="Orbitron"/>
              <a:sym typeface="Orbitron"/>
            </a:endParaRPr>
          </a:p>
        </p:txBody>
      </p:sp>
      <p:sp>
        <p:nvSpPr>
          <p:cNvPr id="598" name="Google Shape;59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599" name="Google Shape;59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600" name="Google Shape;600;p56"/>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1" name="Google Shape;601;p56"/>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2" name="Google Shape;602;p56"/>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3" name="Google Shape;603;p56"/>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04" name="Google Shape;604;p56"/>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sp>
        <p:nvSpPr>
          <p:cNvPr id="605" name="Google Shape;605;p56"/>
          <p:cNvSpPr txBox="1"/>
          <p:nvPr/>
        </p:nvSpPr>
        <p:spPr>
          <a:xfrm>
            <a:off x="197200" y="1210413"/>
            <a:ext cx="3688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latin typeface="Orbitron"/>
                <a:ea typeface="Orbitron"/>
                <a:cs typeface="Orbitron"/>
                <a:sym typeface="Orbitron"/>
              </a:rPr>
              <a:t>Hot Case (June 28, 2018)</a:t>
            </a:r>
            <a:endParaRPr sz="1200" b="1" u="sng">
              <a:latin typeface="Orbitron"/>
              <a:ea typeface="Orbitron"/>
              <a:cs typeface="Orbitron"/>
              <a:sym typeface="Orbitron"/>
            </a:endParaRPr>
          </a:p>
        </p:txBody>
      </p:sp>
      <p:sp>
        <p:nvSpPr>
          <p:cNvPr id="606" name="Google Shape;606;p56"/>
          <p:cNvSpPr txBox="1"/>
          <p:nvPr/>
        </p:nvSpPr>
        <p:spPr>
          <a:xfrm>
            <a:off x="4878400" y="1210413"/>
            <a:ext cx="36888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u="sng">
                <a:latin typeface="Orbitron"/>
                <a:ea typeface="Orbitron"/>
                <a:cs typeface="Orbitron"/>
                <a:sym typeface="Orbitron"/>
              </a:rPr>
              <a:t>Cold Case (December 28, 2018)</a:t>
            </a:r>
            <a:endParaRPr sz="1200" b="1" u="sng">
              <a:latin typeface="Orbitron"/>
              <a:ea typeface="Orbitron"/>
              <a:cs typeface="Orbitron"/>
              <a:sym typeface="Orbitron"/>
            </a:endParaRPr>
          </a:p>
        </p:txBody>
      </p:sp>
      <p:sp>
        <p:nvSpPr>
          <p:cNvPr id="607" name="Google Shape;607;p56"/>
          <p:cNvSpPr txBox="1"/>
          <p:nvPr/>
        </p:nvSpPr>
        <p:spPr>
          <a:xfrm>
            <a:off x="3962200" y="2005129"/>
            <a:ext cx="992400" cy="68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Orbitron"/>
                <a:ea typeface="Orbitron"/>
                <a:cs typeface="Orbitron"/>
                <a:sym typeface="Orbitron"/>
              </a:rPr>
              <a:t>With Heat Sinks</a:t>
            </a:r>
            <a:endParaRPr sz="1200" b="1">
              <a:latin typeface="Orbitron"/>
              <a:ea typeface="Orbitron"/>
              <a:cs typeface="Orbitron"/>
              <a:sym typeface="Orbitron"/>
            </a:endParaRPr>
          </a:p>
        </p:txBody>
      </p:sp>
      <p:sp>
        <p:nvSpPr>
          <p:cNvPr id="608" name="Google Shape;608;p56"/>
          <p:cNvSpPr txBox="1"/>
          <p:nvPr/>
        </p:nvSpPr>
        <p:spPr>
          <a:xfrm>
            <a:off x="4023200" y="3624950"/>
            <a:ext cx="870300" cy="76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Orbitron"/>
                <a:ea typeface="Orbitron"/>
                <a:cs typeface="Orbitron"/>
                <a:sym typeface="Orbitron"/>
              </a:rPr>
              <a:t>Without Heat Sinks</a:t>
            </a:r>
            <a:endParaRPr sz="1200" b="1">
              <a:latin typeface="Orbitron"/>
              <a:ea typeface="Orbitron"/>
              <a:cs typeface="Orbitron"/>
              <a:sym typeface="Orbitron"/>
            </a:endParaRPr>
          </a:p>
        </p:txBody>
      </p:sp>
      <p:pic>
        <p:nvPicPr>
          <p:cNvPr id="609" name="Google Shape;609;p56"/>
          <p:cNvPicPr preferRelativeResize="0"/>
          <p:nvPr/>
        </p:nvPicPr>
        <p:blipFill>
          <a:blip r:embed="rId3">
            <a:alphaModFix/>
          </a:blip>
          <a:stretch>
            <a:fillRect/>
          </a:stretch>
        </p:blipFill>
        <p:spPr>
          <a:xfrm>
            <a:off x="152400" y="1729500"/>
            <a:ext cx="3886000" cy="1381300"/>
          </a:xfrm>
          <a:prstGeom prst="rect">
            <a:avLst/>
          </a:prstGeom>
          <a:noFill/>
          <a:ln>
            <a:noFill/>
          </a:ln>
        </p:spPr>
      </p:pic>
      <p:pic>
        <p:nvPicPr>
          <p:cNvPr id="610" name="Google Shape;610;p56"/>
          <p:cNvPicPr preferRelativeResize="0"/>
          <p:nvPr/>
        </p:nvPicPr>
        <p:blipFill>
          <a:blip r:embed="rId4">
            <a:alphaModFix/>
          </a:blip>
          <a:stretch>
            <a:fillRect/>
          </a:stretch>
        </p:blipFill>
        <p:spPr>
          <a:xfrm>
            <a:off x="152399" y="3187001"/>
            <a:ext cx="3886000" cy="1325805"/>
          </a:xfrm>
          <a:prstGeom prst="rect">
            <a:avLst/>
          </a:prstGeom>
          <a:noFill/>
          <a:ln>
            <a:noFill/>
          </a:ln>
        </p:spPr>
      </p:pic>
      <p:pic>
        <p:nvPicPr>
          <p:cNvPr id="611" name="Google Shape;611;p56"/>
          <p:cNvPicPr preferRelativeResize="0"/>
          <p:nvPr/>
        </p:nvPicPr>
        <p:blipFill>
          <a:blip r:embed="rId5">
            <a:alphaModFix/>
          </a:blip>
          <a:stretch>
            <a:fillRect/>
          </a:stretch>
        </p:blipFill>
        <p:spPr>
          <a:xfrm>
            <a:off x="4954600" y="3187000"/>
            <a:ext cx="3886000" cy="1309287"/>
          </a:xfrm>
          <a:prstGeom prst="rect">
            <a:avLst/>
          </a:prstGeom>
          <a:noFill/>
          <a:ln>
            <a:noFill/>
          </a:ln>
        </p:spPr>
      </p:pic>
      <p:pic>
        <p:nvPicPr>
          <p:cNvPr id="612" name="Google Shape;612;p56"/>
          <p:cNvPicPr preferRelativeResize="0"/>
          <p:nvPr/>
        </p:nvPicPr>
        <p:blipFill>
          <a:blip r:embed="rId6">
            <a:alphaModFix/>
          </a:blip>
          <a:stretch>
            <a:fillRect/>
          </a:stretch>
        </p:blipFill>
        <p:spPr>
          <a:xfrm>
            <a:off x="4954600" y="1734350"/>
            <a:ext cx="4121476" cy="1381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7"/>
          <p:cNvPicPr preferRelativeResize="0"/>
          <p:nvPr/>
        </p:nvPicPr>
        <p:blipFill rotWithShape="1">
          <a:blip r:embed="rId3">
            <a:alphaModFix/>
          </a:blip>
          <a:srcRect b="17525"/>
          <a:stretch/>
        </p:blipFill>
        <p:spPr>
          <a:xfrm>
            <a:off x="497325" y="1140200"/>
            <a:ext cx="6066199" cy="3752401"/>
          </a:xfrm>
          <a:prstGeom prst="rect">
            <a:avLst/>
          </a:prstGeom>
          <a:noFill/>
          <a:ln>
            <a:noFill/>
          </a:ln>
        </p:spPr>
      </p:pic>
      <p:sp>
        <p:nvSpPr>
          <p:cNvPr id="618" name="Google Shape;618;p5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p57"/>
          <p:cNvSpPr/>
          <p:nvPr/>
        </p:nvSpPr>
        <p:spPr>
          <a:xfrm>
            <a:off x="-465300"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Revised Charging System</a:t>
            </a:r>
            <a:endParaRPr b="1">
              <a:solidFill>
                <a:srgbClr val="FFFFFF"/>
              </a:solidFill>
              <a:latin typeface="Orbitron"/>
              <a:ea typeface="Orbitron"/>
              <a:cs typeface="Orbitron"/>
              <a:sym typeface="Orbitron"/>
            </a:endParaRPr>
          </a:p>
        </p:txBody>
      </p:sp>
      <p:sp>
        <p:nvSpPr>
          <p:cNvPr id="621" name="Google Shape;62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622" name="Google Shape;622;p57"/>
          <p:cNvPicPr preferRelativeResize="0"/>
          <p:nvPr/>
        </p:nvPicPr>
        <p:blipFill>
          <a:blip r:embed="rId4">
            <a:alphaModFix/>
          </a:blip>
          <a:stretch>
            <a:fillRect/>
          </a:stretch>
        </p:blipFill>
        <p:spPr>
          <a:xfrm>
            <a:off x="6728445" y="1028700"/>
            <a:ext cx="2292699" cy="2075650"/>
          </a:xfrm>
          <a:prstGeom prst="rect">
            <a:avLst/>
          </a:prstGeom>
          <a:noFill/>
          <a:ln>
            <a:noFill/>
          </a:ln>
        </p:spPr>
      </p:pic>
      <p:sp>
        <p:nvSpPr>
          <p:cNvPr id="623" name="Google Shape;6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624" name="Google Shape;624;p57"/>
          <p:cNvSpPr/>
          <p:nvPr/>
        </p:nvSpPr>
        <p:spPr>
          <a:xfrm>
            <a:off x="2099125" y="1775700"/>
            <a:ext cx="3061500" cy="2392500"/>
          </a:xfrm>
          <a:prstGeom prst="roundRect">
            <a:avLst>
              <a:gd name="adj" fmla="val 16667"/>
            </a:avLst>
          </a:prstGeom>
          <a:noFill/>
          <a:ln w="2857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7"/>
          <p:cNvSpPr/>
          <p:nvPr/>
        </p:nvSpPr>
        <p:spPr>
          <a:xfrm>
            <a:off x="5763625" y="3434825"/>
            <a:ext cx="1063500" cy="500100"/>
          </a:xfrm>
          <a:prstGeom prst="roundRect">
            <a:avLst>
              <a:gd name="adj" fmla="val 16667"/>
            </a:avLst>
          </a:prstGeom>
          <a:noFill/>
          <a:ln w="2857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Power Module</a:t>
            </a:r>
            <a:endParaRPr/>
          </a:p>
        </p:txBody>
      </p:sp>
      <p:sp>
        <p:nvSpPr>
          <p:cNvPr id="626" name="Google Shape;626;p57"/>
          <p:cNvSpPr txBox="1"/>
          <p:nvPr/>
        </p:nvSpPr>
        <p:spPr>
          <a:xfrm>
            <a:off x="92225" y="956398"/>
            <a:ext cx="6471300" cy="7614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Switch from BlueSolar to SmartSolar</a:t>
            </a:r>
            <a:endParaRPr sz="1500"/>
          </a:p>
          <a:p>
            <a:pPr marL="914400" lvl="1" indent="-311150" algn="l" rtl="0">
              <a:spcBef>
                <a:spcPts val="0"/>
              </a:spcBef>
              <a:spcAft>
                <a:spcPts val="0"/>
              </a:spcAft>
              <a:buSzPts val="1300"/>
              <a:buChar char="○"/>
            </a:pPr>
            <a:r>
              <a:rPr lang="en" sz="1300"/>
              <a:t>System can be programmed to divert extra power</a:t>
            </a:r>
            <a:endParaRPr sz="1300"/>
          </a:p>
          <a:p>
            <a:pPr marL="914400" lvl="1" indent="-311150" algn="l" rtl="0">
              <a:spcBef>
                <a:spcPts val="0"/>
              </a:spcBef>
              <a:spcAft>
                <a:spcPts val="0"/>
              </a:spcAft>
              <a:buSzPts val="1300"/>
              <a:buChar char="○"/>
            </a:pPr>
            <a:r>
              <a:rPr lang="en" sz="1300">
                <a:solidFill>
                  <a:schemeClr val="dk1"/>
                </a:solidFill>
              </a:rPr>
              <a:t>Eliminated need for external power diverter</a:t>
            </a:r>
            <a:endParaRPr sz="13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627" name="Google Shape;627;p57"/>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28" name="Google Shape;628;p57"/>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29" name="Google Shape;629;p57"/>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30" name="Google Shape;630;p57"/>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31" name="Google Shape;631;p57"/>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cxnSp>
        <p:nvCxnSpPr>
          <p:cNvPr id="632" name="Google Shape;632;p57"/>
          <p:cNvCxnSpPr>
            <a:stCxn id="625" idx="1"/>
          </p:cNvCxnSpPr>
          <p:nvPr/>
        </p:nvCxnSpPr>
        <p:spPr>
          <a:xfrm rot="10800000">
            <a:off x="5152525" y="3684575"/>
            <a:ext cx="611100" cy="300"/>
          </a:xfrm>
          <a:prstGeom prst="straightConnector1">
            <a:avLst/>
          </a:prstGeom>
          <a:noFill/>
          <a:ln w="28575" cap="flat" cmpd="sng">
            <a:solidFill>
              <a:srgbClr val="414097"/>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000"/>
                                        <p:tgtEl>
                                          <p:spTgt spid="625"/>
                                        </p:tgtEl>
                                      </p:cBhvr>
                                    </p:animEffect>
                                  </p:childTnLst>
                                </p:cTn>
                              </p:par>
                              <p:par>
                                <p:cTn id="8" presetID="10" presetClass="entr" presetSubtype="0" fill="hold" nodeType="withEffect">
                                  <p:stCondLst>
                                    <p:cond delay="0"/>
                                  </p:stCondLst>
                                  <p:childTnLst>
                                    <p:set>
                                      <p:cBhvr>
                                        <p:cTn id="9" dur="1" fill="hold">
                                          <p:stCondLst>
                                            <p:cond delay="0"/>
                                          </p:stCondLst>
                                        </p:cTn>
                                        <p:tgtEl>
                                          <p:spTgt spid="624"/>
                                        </p:tgtEl>
                                        <p:attrNameLst>
                                          <p:attrName>style.visibility</p:attrName>
                                        </p:attrNameLst>
                                      </p:cBhvr>
                                      <p:to>
                                        <p:strVal val="visible"/>
                                      </p:to>
                                    </p:set>
                                    <p:animEffect transition="in" filter="fade">
                                      <p:cBhvr>
                                        <p:cTn id="10" dur="10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8"/>
          <p:cNvSpPr txBox="1">
            <a:spLocks noGrp="1"/>
          </p:cNvSpPr>
          <p:nvPr>
            <p:ph type="title"/>
          </p:nvPr>
        </p:nvSpPr>
        <p:spPr>
          <a:xfrm>
            <a:off x="311700" y="445025"/>
            <a:ext cx="8520600" cy="50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p58"/>
          <p:cNvSpPr/>
          <p:nvPr/>
        </p:nvSpPr>
        <p:spPr>
          <a:xfrm>
            <a:off x="-465300"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Battery </a:t>
            </a:r>
            <a:endParaRPr b="1">
              <a:solidFill>
                <a:srgbClr val="FFFFFF"/>
              </a:solidFill>
              <a:latin typeface="Orbitron"/>
              <a:ea typeface="Orbitron"/>
              <a:cs typeface="Orbitron"/>
              <a:sym typeface="Orbitron"/>
            </a:endParaRPr>
          </a:p>
        </p:txBody>
      </p:sp>
      <p:sp>
        <p:nvSpPr>
          <p:cNvPr id="640" name="Google Shape;64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641" name="Google Shape;641;p58"/>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2" name="Google Shape;642;p58"/>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3" name="Google Shape;643;p58"/>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4" name="Google Shape;644;p58"/>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45" name="Google Shape;645;p58"/>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pic>
        <p:nvPicPr>
          <p:cNvPr id="646" name="Google Shape;646;p58" descr="Product Image"/>
          <p:cNvPicPr preferRelativeResize="0"/>
          <p:nvPr/>
        </p:nvPicPr>
        <p:blipFill>
          <a:blip r:embed="rId3">
            <a:alphaModFix/>
          </a:blip>
          <a:stretch>
            <a:fillRect/>
          </a:stretch>
        </p:blipFill>
        <p:spPr>
          <a:xfrm>
            <a:off x="5888952" y="1112537"/>
            <a:ext cx="2943348" cy="2232063"/>
          </a:xfrm>
          <a:prstGeom prst="rect">
            <a:avLst/>
          </a:prstGeom>
          <a:noFill/>
          <a:ln>
            <a:noFill/>
          </a:ln>
        </p:spPr>
      </p:pic>
      <p:sp>
        <p:nvSpPr>
          <p:cNvPr id="647" name="Google Shape;647;p58"/>
          <p:cNvSpPr txBox="1"/>
          <p:nvPr/>
        </p:nvSpPr>
        <p:spPr>
          <a:xfrm>
            <a:off x="5888950" y="3344600"/>
            <a:ext cx="2583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PSL-SC-12750-G24 Battery</a:t>
            </a:r>
            <a:endParaRPr>
              <a:solidFill>
                <a:schemeClr val="dk2"/>
              </a:solidFill>
            </a:endParaRPr>
          </a:p>
        </p:txBody>
      </p:sp>
      <p:sp>
        <p:nvSpPr>
          <p:cNvPr id="648" name="Google Shape;648;p58"/>
          <p:cNvSpPr/>
          <p:nvPr/>
        </p:nvSpPr>
        <p:spPr>
          <a:xfrm>
            <a:off x="469125" y="1162000"/>
            <a:ext cx="4177200" cy="3240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8"/>
          <p:cNvSpPr txBox="1"/>
          <p:nvPr/>
        </p:nvSpPr>
        <p:spPr>
          <a:xfrm>
            <a:off x="483050" y="1251432"/>
            <a:ext cx="4177200" cy="3150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650" name="Google Shape;650;p58"/>
          <p:cNvSpPr txBox="1"/>
          <p:nvPr/>
        </p:nvSpPr>
        <p:spPr>
          <a:xfrm>
            <a:off x="483050" y="1162025"/>
            <a:ext cx="4177200" cy="2755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t>Deep Cycle LiFePO4 Battery</a:t>
            </a:r>
            <a:endParaRPr sz="1800" b="1"/>
          </a:p>
          <a:p>
            <a:pPr marL="457200" lvl="0" indent="-330200" algn="l" rtl="0">
              <a:lnSpc>
                <a:spcPct val="150000"/>
              </a:lnSpc>
              <a:spcBef>
                <a:spcPts val="0"/>
              </a:spcBef>
              <a:spcAft>
                <a:spcPts val="0"/>
              </a:spcAft>
              <a:buSzPts val="1600"/>
              <a:buChar char="●"/>
            </a:pPr>
            <a:r>
              <a:rPr lang="en" sz="1600"/>
              <a:t>12.8V 75AH</a:t>
            </a:r>
            <a:endParaRPr sz="1600"/>
          </a:p>
          <a:p>
            <a:pPr marL="457200" lvl="0" indent="-330200" algn="l" rtl="0">
              <a:lnSpc>
                <a:spcPct val="150000"/>
              </a:lnSpc>
              <a:spcBef>
                <a:spcPts val="0"/>
              </a:spcBef>
              <a:spcAft>
                <a:spcPts val="0"/>
              </a:spcAft>
              <a:buSzPts val="1600"/>
              <a:buChar char="●"/>
            </a:pPr>
            <a:r>
              <a:rPr lang="en" sz="1600"/>
              <a:t>960WH</a:t>
            </a:r>
            <a:endParaRPr sz="1600"/>
          </a:p>
          <a:p>
            <a:pPr marL="457200" lvl="0" indent="-330200" algn="l" rtl="0">
              <a:lnSpc>
                <a:spcPct val="150000"/>
              </a:lnSpc>
              <a:spcBef>
                <a:spcPts val="0"/>
              </a:spcBef>
              <a:spcAft>
                <a:spcPts val="0"/>
              </a:spcAft>
              <a:buSzPts val="1600"/>
              <a:buChar char="●"/>
            </a:pPr>
            <a:r>
              <a:rPr lang="en" sz="1600"/>
              <a:t>2000 Cycles</a:t>
            </a:r>
            <a:endParaRPr sz="1600"/>
          </a:p>
          <a:p>
            <a:pPr marL="0" lvl="0" indent="0" algn="l" rtl="0">
              <a:lnSpc>
                <a:spcPct val="150000"/>
              </a:lnSpc>
              <a:spcBef>
                <a:spcPts val="0"/>
              </a:spcBef>
              <a:spcAft>
                <a:spcPts val="0"/>
              </a:spcAft>
              <a:buNone/>
            </a:pPr>
            <a:endParaRPr sz="1600"/>
          </a:p>
          <a:p>
            <a:pPr marL="0" lvl="0" indent="0" algn="l" rtl="0">
              <a:lnSpc>
                <a:spcPct val="150000"/>
              </a:lnSpc>
              <a:spcBef>
                <a:spcPts val="0"/>
              </a:spcBef>
              <a:spcAft>
                <a:spcPts val="0"/>
              </a:spcAft>
              <a:buNone/>
            </a:pPr>
            <a:r>
              <a:rPr lang="en" sz="1600"/>
              <a:t>Dimensions: 10.24” x 6.53” x 8.58”</a:t>
            </a:r>
            <a:endParaRPr sz="1600"/>
          </a:p>
          <a:p>
            <a:pPr marL="0" lvl="0" indent="0" algn="l" rtl="0">
              <a:lnSpc>
                <a:spcPct val="150000"/>
              </a:lnSpc>
              <a:spcBef>
                <a:spcPts val="0"/>
              </a:spcBef>
              <a:spcAft>
                <a:spcPts val="0"/>
              </a:spcAft>
              <a:buNone/>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p5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Battery Charging Simulations - Hot Day</a:t>
            </a:r>
            <a:endParaRPr b="1">
              <a:solidFill>
                <a:srgbClr val="FFFFFF"/>
              </a:solidFill>
              <a:latin typeface="Orbitron"/>
              <a:ea typeface="Orbitron"/>
              <a:cs typeface="Orbitron"/>
              <a:sym typeface="Orbitron"/>
            </a:endParaRPr>
          </a:p>
        </p:txBody>
      </p:sp>
      <p:sp>
        <p:nvSpPr>
          <p:cNvPr id="658" name="Google Shape;658;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659" name="Google Shape;659;p59"/>
          <p:cNvSpPr txBox="1"/>
          <p:nvPr/>
        </p:nvSpPr>
        <p:spPr>
          <a:xfrm>
            <a:off x="311700" y="1152475"/>
            <a:ext cx="3688800" cy="1637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u="sng">
                <a:latin typeface="Orbitron"/>
                <a:ea typeface="Orbitron"/>
                <a:cs typeface="Orbitron"/>
                <a:sym typeface="Orbitron"/>
              </a:rPr>
              <a:t>Power Generated From Solar Panel</a:t>
            </a:r>
            <a:endParaRPr sz="1200" b="1" u="sng">
              <a:latin typeface="Orbitron"/>
              <a:ea typeface="Orbitron"/>
              <a:cs typeface="Orbitron"/>
              <a:sym typeface="Orbitron"/>
            </a:endParaRPr>
          </a:p>
          <a:p>
            <a:pPr marL="0" lvl="0" indent="0" algn="l" rtl="0">
              <a:lnSpc>
                <a:spcPct val="150000"/>
              </a:lnSpc>
              <a:spcBef>
                <a:spcPts val="0"/>
              </a:spcBef>
              <a:spcAft>
                <a:spcPts val="0"/>
              </a:spcAft>
              <a:buNone/>
            </a:pPr>
            <a:r>
              <a:rPr lang="en" sz="1200" b="1"/>
              <a:t>Full Day:</a:t>
            </a:r>
            <a:r>
              <a:rPr lang="en" sz="1200"/>
              <a:t> 2.3 kWh </a:t>
            </a:r>
            <a:endParaRPr sz="1200"/>
          </a:p>
          <a:p>
            <a:pPr marL="0" lvl="0" indent="0" algn="l" rtl="0">
              <a:lnSpc>
                <a:spcPct val="150000"/>
              </a:lnSpc>
              <a:spcBef>
                <a:spcPts val="0"/>
              </a:spcBef>
              <a:spcAft>
                <a:spcPts val="0"/>
              </a:spcAft>
              <a:buNone/>
            </a:pPr>
            <a:r>
              <a:rPr lang="en" sz="1200" b="1"/>
              <a:t>Sunrise:</a:t>
            </a:r>
            <a:r>
              <a:rPr lang="en" sz="1200"/>
              <a:t> 5:35 AM</a:t>
            </a:r>
            <a:endParaRPr sz="1200"/>
          </a:p>
          <a:p>
            <a:pPr marL="0" lvl="0" indent="0" algn="l" rtl="0">
              <a:lnSpc>
                <a:spcPct val="150000"/>
              </a:lnSpc>
              <a:spcBef>
                <a:spcPts val="0"/>
              </a:spcBef>
              <a:spcAft>
                <a:spcPts val="0"/>
              </a:spcAft>
              <a:buNone/>
            </a:pPr>
            <a:r>
              <a:rPr lang="en" sz="1200" b="1"/>
              <a:t>Sunset:</a:t>
            </a:r>
            <a:r>
              <a:rPr lang="en" sz="1200"/>
              <a:t> 8:34 PM</a:t>
            </a:r>
            <a:endParaRPr sz="1200"/>
          </a:p>
          <a:p>
            <a:pPr marL="0" lvl="0" indent="0" algn="l" rtl="0">
              <a:lnSpc>
                <a:spcPct val="150000"/>
              </a:lnSpc>
              <a:spcBef>
                <a:spcPts val="0"/>
              </a:spcBef>
              <a:spcAft>
                <a:spcPts val="0"/>
              </a:spcAft>
              <a:buNone/>
            </a:pPr>
            <a:r>
              <a:rPr lang="en" sz="1200" i="1"/>
              <a:t>120% Charge By 12 PM</a:t>
            </a:r>
            <a:endParaRPr sz="1200" i="1"/>
          </a:p>
          <a:p>
            <a:pPr marL="0" lvl="0" indent="0" algn="l" rtl="0">
              <a:lnSpc>
                <a:spcPct val="150000"/>
              </a:lnSpc>
              <a:spcBef>
                <a:spcPts val="0"/>
              </a:spcBef>
              <a:spcAft>
                <a:spcPts val="0"/>
              </a:spcAft>
              <a:buNone/>
            </a:pPr>
            <a:endParaRPr sz="1200"/>
          </a:p>
        </p:txBody>
      </p:sp>
      <p:sp>
        <p:nvSpPr>
          <p:cNvPr id="660" name="Google Shape;660;p59"/>
          <p:cNvSpPr txBox="1"/>
          <p:nvPr/>
        </p:nvSpPr>
        <p:spPr>
          <a:xfrm>
            <a:off x="4660125" y="1152475"/>
            <a:ext cx="4176600" cy="167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u="sng">
                <a:latin typeface="Orbitron"/>
                <a:ea typeface="Orbitron"/>
                <a:cs typeface="Orbitron"/>
                <a:sym typeface="Orbitron"/>
              </a:rPr>
              <a:t>Battery Charge Profile</a:t>
            </a:r>
            <a:endParaRPr sz="1200" b="1" u="sng">
              <a:latin typeface="Orbitron"/>
              <a:ea typeface="Orbitron"/>
              <a:cs typeface="Orbitron"/>
              <a:sym typeface="Orbitron"/>
            </a:endParaRPr>
          </a:p>
          <a:p>
            <a:pPr marL="0" lvl="0" indent="0" algn="l" rtl="0">
              <a:lnSpc>
                <a:spcPct val="150000"/>
              </a:lnSpc>
              <a:spcBef>
                <a:spcPts val="0"/>
              </a:spcBef>
              <a:spcAft>
                <a:spcPts val="0"/>
              </a:spcAft>
              <a:buNone/>
            </a:pPr>
            <a:endParaRPr sz="1200" b="1" u="sng">
              <a:latin typeface="Orbitron"/>
              <a:ea typeface="Orbitron"/>
              <a:cs typeface="Orbitron"/>
              <a:sym typeface="Orbitron"/>
            </a:endParaRPr>
          </a:p>
        </p:txBody>
      </p:sp>
      <p:sp>
        <p:nvSpPr>
          <p:cNvPr id="661" name="Google Shape;661;p59"/>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62" name="Google Shape;662;p59"/>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63" name="Google Shape;663;p59"/>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64" name="Google Shape;664;p59"/>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65" name="Google Shape;665;p59"/>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pic>
        <p:nvPicPr>
          <p:cNvPr id="666" name="Google Shape;666;p59"/>
          <p:cNvPicPr preferRelativeResize="0"/>
          <p:nvPr/>
        </p:nvPicPr>
        <p:blipFill>
          <a:blip r:embed="rId3">
            <a:alphaModFix/>
          </a:blip>
          <a:stretch>
            <a:fillRect/>
          </a:stretch>
        </p:blipFill>
        <p:spPr>
          <a:xfrm>
            <a:off x="4572000" y="2931605"/>
            <a:ext cx="4264702" cy="1637269"/>
          </a:xfrm>
          <a:prstGeom prst="rect">
            <a:avLst/>
          </a:prstGeom>
          <a:noFill/>
          <a:ln>
            <a:noFill/>
          </a:ln>
        </p:spPr>
      </p:pic>
      <p:pic>
        <p:nvPicPr>
          <p:cNvPr id="667" name="Google Shape;667;p59"/>
          <p:cNvPicPr preferRelativeResize="0"/>
          <p:nvPr/>
        </p:nvPicPr>
        <p:blipFill>
          <a:blip r:embed="rId4">
            <a:alphaModFix/>
          </a:blip>
          <a:stretch>
            <a:fillRect/>
          </a:stretch>
        </p:blipFill>
        <p:spPr>
          <a:xfrm>
            <a:off x="311700" y="2889828"/>
            <a:ext cx="4264702" cy="167904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60"/>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Battery Charging Simulations - Cold Day</a:t>
            </a:r>
            <a:endParaRPr b="1">
              <a:solidFill>
                <a:srgbClr val="FFFFFF"/>
              </a:solidFill>
              <a:latin typeface="Orbitron"/>
              <a:ea typeface="Orbitron"/>
              <a:cs typeface="Orbitron"/>
              <a:sym typeface="Orbitron"/>
            </a:endParaRPr>
          </a:p>
        </p:txBody>
      </p:sp>
      <p:sp>
        <p:nvSpPr>
          <p:cNvPr id="675" name="Google Shape;675;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676" name="Google Shape;676;p60"/>
          <p:cNvSpPr txBox="1"/>
          <p:nvPr/>
        </p:nvSpPr>
        <p:spPr>
          <a:xfrm>
            <a:off x="311700" y="1152475"/>
            <a:ext cx="3688800" cy="1637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u="sng">
                <a:latin typeface="Orbitron"/>
                <a:ea typeface="Orbitron"/>
                <a:cs typeface="Orbitron"/>
                <a:sym typeface="Orbitron"/>
              </a:rPr>
              <a:t>Power Generated From Solar Panel</a:t>
            </a:r>
            <a:endParaRPr sz="1200" b="1" u="sng">
              <a:latin typeface="Orbitron"/>
              <a:ea typeface="Orbitron"/>
              <a:cs typeface="Orbitron"/>
              <a:sym typeface="Orbitron"/>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rPr>
              <a:t>Full Day:</a:t>
            </a:r>
            <a:r>
              <a:rPr lang="en" sz="1200">
                <a:solidFill>
                  <a:schemeClr val="dk1"/>
                </a:solidFill>
              </a:rPr>
              <a:t> 723 Wh </a:t>
            </a: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rPr>
              <a:t>Sunrise:</a:t>
            </a:r>
            <a:r>
              <a:rPr lang="en" sz="1200">
                <a:solidFill>
                  <a:schemeClr val="dk1"/>
                </a:solidFill>
              </a:rPr>
              <a:t> 7:22 AM</a:t>
            </a: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rPr>
              <a:t>Sunset:</a:t>
            </a:r>
            <a:r>
              <a:rPr lang="en" sz="1200">
                <a:solidFill>
                  <a:schemeClr val="dk1"/>
                </a:solidFill>
              </a:rPr>
              <a:t> 4:43 PM</a:t>
            </a: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i="1">
                <a:solidFill>
                  <a:schemeClr val="dk1"/>
                </a:solidFill>
              </a:rPr>
              <a:t>75% Charge By Sunset</a:t>
            </a:r>
            <a:endParaRPr sz="1200"/>
          </a:p>
          <a:p>
            <a:pPr marL="0" lvl="0" indent="0" algn="l" rtl="0">
              <a:lnSpc>
                <a:spcPct val="150000"/>
              </a:lnSpc>
              <a:spcBef>
                <a:spcPts val="0"/>
              </a:spcBef>
              <a:spcAft>
                <a:spcPts val="0"/>
              </a:spcAft>
              <a:buNone/>
            </a:pPr>
            <a:endParaRPr sz="1200"/>
          </a:p>
        </p:txBody>
      </p:sp>
      <p:sp>
        <p:nvSpPr>
          <p:cNvPr id="677" name="Google Shape;677;p60"/>
          <p:cNvSpPr txBox="1"/>
          <p:nvPr/>
        </p:nvSpPr>
        <p:spPr>
          <a:xfrm>
            <a:off x="4660125" y="1152475"/>
            <a:ext cx="4176600" cy="167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u="sng">
                <a:latin typeface="Orbitron"/>
                <a:ea typeface="Orbitron"/>
                <a:cs typeface="Orbitron"/>
                <a:sym typeface="Orbitron"/>
              </a:rPr>
              <a:t>Battery Charge Profile</a:t>
            </a:r>
            <a:endParaRPr sz="1200" b="1" u="sng">
              <a:latin typeface="Orbitron"/>
              <a:ea typeface="Orbitron"/>
              <a:cs typeface="Orbitron"/>
              <a:sym typeface="Orbitron"/>
            </a:endParaRPr>
          </a:p>
          <a:p>
            <a:pPr marL="0" lvl="0" indent="0" algn="l" rtl="0">
              <a:lnSpc>
                <a:spcPct val="150000"/>
              </a:lnSpc>
              <a:spcBef>
                <a:spcPts val="0"/>
              </a:spcBef>
              <a:spcAft>
                <a:spcPts val="0"/>
              </a:spcAft>
              <a:buNone/>
            </a:pPr>
            <a:endParaRPr sz="1200" b="1" u="sng">
              <a:latin typeface="Orbitron"/>
              <a:ea typeface="Orbitron"/>
              <a:cs typeface="Orbitron"/>
              <a:sym typeface="Orbitron"/>
            </a:endParaRPr>
          </a:p>
        </p:txBody>
      </p:sp>
      <p:sp>
        <p:nvSpPr>
          <p:cNvPr id="678" name="Google Shape;678;p60"/>
          <p:cNvSpPr/>
          <p:nvPr/>
        </p:nvSpPr>
        <p:spPr>
          <a:xfrm>
            <a:off x="57066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79" name="Google Shape;679;p60"/>
          <p:cNvSpPr/>
          <p:nvPr/>
        </p:nvSpPr>
        <p:spPr>
          <a:xfrm>
            <a:off x="4660125" y="48925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80" name="Google Shape;680;p60"/>
          <p:cNvSpPr/>
          <p:nvPr/>
        </p:nvSpPr>
        <p:spPr>
          <a:xfrm>
            <a:off x="3613650" y="48925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81" name="Google Shape;681;p60"/>
          <p:cNvSpPr/>
          <p:nvPr/>
        </p:nvSpPr>
        <p:spPr>
          <a:xfrm>
            <a:off x="1877000" y="48926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82" name="Google Shape;682;p60"/>
          <p:cNvSpPr txBox="1"/>
          <p:nvPr/>
        </p:nvSpPr>
        <p:spPr>
          <a:xfrm>
            <a:off x="1816050" y="48344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a:t>
            </a:r>
            <a:r>
              <a:rPr lang="en" sz="1100">
                <a:solidFill>
                  <a:srgbClr val="FFFFFF"/>
                </a:solidFill>
              </a:rPr>
              <a:t>Power</a:t>
            </a:r>
            <a:r>
              <a:rPr lang="en" sz="1100"/>
              <a:t>             Modularity            Software</a:t>
            </a:r>
            <a:endParaRPr sz="1100"/>
          </a:p>
        </p:txBody>
      </p:sp>
      <p:pic>
        <p:nvPicPr>
          <p:cNvPr id="683" name="Google Shape;683;p60"/>
          <p:cNvPicPr preferRelativeResize="0"/>
          <p:nvPr/>
        </p:nvPicPr>
        <p:blipFill>
          <a:blip r:embed="rId3">
            <a:alphaModFix/>
          </a:blip>
          <a:stretch>
            <a:fillRect/>
          </a:stretch>
        </p:blipFill>
        <p:spPr>
          <a:xfrm>
            <a:off x="311700" y="2907775"/>
            <a:ext cx="4264702" cy="1679099"/>
          </a:xfrm>
          <a:prstGeom prst="rect">
            <a:avLst/>
          </a:prstGeom>
          <a:noFill/>
          <a:ln>
            <a:noFill/>
          </a:ln>
        </p:spPr>
      </p:pic>
      <p:pic>
        <p:nvPicPr>
          <p:cNvPr id="684" name="Google Shape;684;p60"/>
          <p:cNvPicPr preferRelativeResize="0"/>
          <p:nvPr/>
        </p:nvPicPr>
        <p:blipFill>
          <a:blip r:embed="rId4">
            <a:alphaModFix/>
          </a:blip>
          <a:stretch>
            <a:fillRect/>
          </a:stretch>
        </p:blipFill>
        <p:spPr>
          <a:xfrm>
            <a:off x="4559467" y="2907775"/>
            <a:ext cx="4272833" cy="1637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8"/>
        <p:cNvGrpSpPr/>
        <p:nvPr/>
      </p:nvGrpSpPr>
      <p:grpSpPr>
        <a:xfrm>
          <a:off x="0" y="0"/>
          <a:ext cx="0" cy="0"/>
          <a:chOff x="0" y="0"/>
          <a:chExt cx="0" cy="0"/>
        </a:xfrm>
      </p:grpSpPr>
      <p:sp>
        <p:nvSpPr>
          <p:cNvPr id="689" name="Google Shape;689;p61"/>
          <p:cNvSpPr txBox="1">
            <a:spLocks noGrp="1"/>
          </p:cNvSpPr>
          <p:nvPr>
            <p:ph type="subTitle" idx="1"/>
          </p:nvPr>
        </p:nvSpPr>
        <p:spPr>
          <a:xfrm>
            <a:off x="831200" y="2314225"/>
            <a:ext cx="2856300" cy="17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Does anyone have any questions?</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Follow the project updates</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addyouremail@freepik.com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+91  620 421 838 </a:t>
            </a:r>
            <a:endParaRPr>
              <a:solidFill>
                <a:schemeClr val="lt1"/>
              </a:solidFill>
            </a:endParaRPr>
          </a:p>
          <a:p>
            <a:pPr marL="0" lvl="0" indent="0" algn="l" rtl="0">
              <a:spcBef>
                <a:spcPts val="0"/>
              </a:spcBef>
              <a:spcAft>
                <a:spcPts val="0"/>
              </a:spcAft>
              <a:buNone/>
            </a:pPr>
            <a:r>
              <a:rPr lang="en">
                <a:solidFill>
                  <a:schemeClr val="lt1"/>
                </a:solidFill>
              </a:rPr>
              <a:t>yourcompany.com</a:t>
            </a:r>
            <a:endParaRPr>
              <a:solidFill>
                <a:schemeClr val="lt1"/>
              </a:solidFill>
            </a:endParaRPr>
          </a:p>
        </p:txBody>
      </p:sp>
      <p:sp>
        <p:nvSpPr>
          <p:cNvPr id="690" name="Google Shape;690;p61"/>
          <p:cNvSpPr txBox="1">
            <a:spLocks noGrp="1"/>
          </p:cNvSpPr>
          <p:nvPr>
            <p:ph type="ctrTitle"/>
          </p:nvPr>
        </p:nvSpPr>
        <p:spPr>
          <a:xfrm>
            <a:off x="831200" y="376500"/>
            <a:ext cx="2607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lt1"/>
                </a:solidFill>
              </a:rPr>
              <a:t>THANKS</a:t>
            </a:r>
            <a:endParaRPr sz="3000">
              <a:solidFill>
                <a:schemeClr val="lt1"/>
              </a:solidFill>
            </a:endParaRPr>
          </a:p>
        </p:txBody>
      </p:sp>
      <p:sp>
        <p:nvSpPr>
          <p:cNvPr id="691" name="Google Shape;691;p61"/>
          <p:cNvSpPr/>
          <p:nvPr/>
        </p:nvSpPr>
        <p:spPr>
          <a:xfrm>
            <a:off x="4582622" y="31226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692" name="Google Shape;692;p61"/>
          <p:cNvGrpSpPr/>
          <p:nvPr/>
        </p:nvGrpSpPr>
        <p:grpSpPr>
          <a:xfrm>
            <a:off x="4582431" y="2545611"/>
            <a:ext cx="346056" cy="345674"/>
            <a:chOff x="3303268" y="3817349"/>
            <a:chExt cx="346056" cy="345674"/>
          </a:xfrm>
        </p:grpSpPr>
        <p:sp>
          <p:nvSpPr>
            <p:cNvPr id="693" name="Google Shape;693;p61"/>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4" name="Google Shape;694;p61"/>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5" name="Google Shape;695;p61"/>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6" name="Google Shape;696;p61"/>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pic>
        <p:nvPicPr>
          <p:cNvPr id="697" name="Google Shape;697;p61"/>
          <p:cNvPicPr preferRelativeResize="0"/>
          <p:nvPr/>
        </p:nvPicPr>
        <p:blipFill rotWithShape="1">
          <a:blip r:embed="rId3">
            <a:alphaModFix/>
          </a:blip>
          <a:srcRect l="24306" r="12112"/>
          <a:stretch/>
        </p:blipFill>
        <p:spPr>
          <a:xfrm flipH="1">
            <a:off x="3958657" y="0"/>
            <a:ext cx="5185343" cy="5143498"/>
          </a:xfrm>
          <a:prstGeom prst="rect">
            <a:avLst/>
          </a:prstGeom>
          <a:noFill/>
          <a:ln>
            <a:noFill/>
          </a:ln>
        </p:spPr>
      </p:pic>
      <p:grpSp>
        <p:nvGrpSpPr>
          <p:cNvPr id="698" name="Google Shape;698;p61"/>
          <p:cNvGrpSpPr/>
          <p:nvPr/>
        </p:nvGrpSpPr>
        <p:grpSpPr>
          <a:xfrm>
            <a:off x="4582447" y="1968549"/>
            <a:ext cx="346024" cy="345674"/>
            <a:chOff x="4201447" y="3817349"/>
            <a:chExt cx="346024" cy="345674"/>
          </a:xfrm>
        </p:grpSpPr>
        <p:sp>
          <p:nvSpPr>
            <p:cNvPr id="699" name="Google Shape;699;p61"/>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0" name="Google Shape;700;p61"/>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701" name="Google Shape;701;p61"/>
          <p:cNvSpPr/>
          <p:nvPr/>
        </p:nvSpPr>
        <p:spPr>
          <a:xfrm rot="5400000">
            <a:off x="1428875" y="115625"/>
            <a:ext cx="3358800" cy="5026500"/>
          </a:xfrm>
          <a:prstGeom prst="rect">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1"/>
          <p:cNvSpPr txBox="1"/>
          <p:nvPr/>
        </p:nvSpPr>
        <p:spPr>
          <a:xfrm>
            <a:off x="1503575" y="2134338"/>
            <a:ext cx="3209400" cy="11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FFFFFF"/>
                </a:solidFill>
                <a:latin typeface="Orbitron"/>
                <a:ea typeface="Orbitron"/>
                <a:cs typeface="Orbitron"/>
                <a:sym typeface="Orbitron"/>
              </a:rPr>
              <a:t>Modularity</a:t>
            </a:r>
            <a:endParaRPr sz="3800">
              <a:solidFill>
                <a:srgbClr val="FFFFFF"/>
              </a:solidFill>
              <a:latin typeface="Orbitron"/>
              <a:ea typeface="Orbitron"/>
              <a:cs typeface="Orbitron"/>
              <a:sym typeface="Orbitron"/>
            </a:endParaRPr>
          </a:p>
        </p:txBody>
      </p:sp>
      <p:pic>
        <p:nvPicPr>
          <p:cNvPr id="703" name="Google Shape;703;p61"/>
          <p:cNvPicPr preferRelativeResize="0"/>
          <p:nvPr/>
        </p:nvPicPr>
        <p:blipFill>
          <a:blip r:embed="rId4">
            <a:alphaModFix/>
          </a:blip>
          <a:stretch>
            <a:fillRect/>
          </a:stretch>
        </p:blipFill>
        <p:spPr>
          <a:xfrm>
            <a:off x="6033475" y="1531551"/>
            <a:ext cx="2130764" cy="2194649"/>
          </a:xfrm>
          <a:prstGeom prst="rect">
            <a:avLst/>
          </a:prstGeom>
          <a:noFill/>
          <a:ln>
            <a:noFill/>
          </a:ln>
        </p:spPr>
      </p:pic>
      <p:sp>
        <p:nvSpPr>
          <p:cNvPr id="704" name="Google Shape;704;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705" name="Google Shape;705;p61"/>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6" name="Google Shape;706;p61"/>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7" name="Google Shape;707;p61"/>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8" name="Google Shape;708;p61"/>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9" name="Google Shape;709;p61"/>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p6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Modularity Functional Requirements</a:t>
            </a:r>
            <a:endParaRPr b="1">
              <a:solidFill>
                <a:srgbClr val="FFFFFF"/>
              </a:solidFill>
              <a:latin typeface="Orbitron"/>
              <a:ea typeface="Orbitron"/>
              <a:cs typeface="Orbitron"/>
              <a:sym typeface="Orbitron"/>
            </a:endParaRPr>
          </a:p>
        </p:txBody>
      </p:sp>
      <p:grpSp>
        <p:nvGrpSpPr>
          <p:cNvPr id="717" name="Google Shape;717;p62"/>
          <p:cNvGrpSpPr/>
          <p:nvPr/>
        </p:nvGrpSpPr>
        <p:grpSpPr>
          <a:xfrm>
            <a:off x="655650" y="1008750"/>
            <a:ext cx="7871850" cy="849075"/>
            <a:chOff x="960450" y="1610475"/>
            <a:chExt cx="7871850" cy="849075"/>
          </a:xfrm>
        </p:grpSpPr>
        <p:sp>
          <p:nvSpPr>
            <p:cNvPr id="718" name="Google Shape;718;p6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2</a:t>
              </a:r>
              <a:endParaRPr sz="1700" b="1">
                <a:solidFill>
                  <a:srgbClr val="FFFFFF"/>
                </a:solidFill>
              </a:endParaRPr>
            </a:p>
          </p:txBody>
        </p:sp>
        <p:sp>
          <p:nvSpPr>
            <p:cNvPr id="720" name="Google Shape;720;p6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function autonomously in standard operating conditions with no human intervention for at least two nights.</a:t>
              </a:r>
              <a:endParaRPr sz="1300" b="1"/>
            </a:p>
          </p:txBody>
        </p:sp>
      </p:grpSp>
      <p:grpSp>
        <p:nvGrpSpPr>
          <p:cNvPr id="721" name="Google Shape;721;p62"/>
          <p:cNvGrpSpPr/>
          <p:nvPr/>
        </p:nvGrpSpPr>
        <p:grpSpPr>
          <a:xfrm>
            <a:off x="655650" y="1923150"/>
            <a:ext cx="7871850" cy="849075"/>
            <a:chOff x="960450" y="1610475"/>
            <a:chExt cx="7871850" cy="849075"/>
          </a:xfrm>
        </p:grpSpPr>
        <p:sp>
          <p:nvSpPr>
            <p:cNvPr id="722" name="Google Shape;722;p6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3</a:t>
              </a:r>
              <a:endParaRPr sz="1700" b="1">
                <a:solidFill>
                  <a:srgbClr val="FFFFFF"/>
                </a:solidFill>
              </a:endParaRPr>
            </a:p>
          </p:txBody>
        </p:sp>
        <p:sp>
          <p:nvSpPr>
            <p:cNvPr id="724" name="Google Shape;724;p6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autonomously enter and exit a safe mode to protect itself from adverse weather, as defined by conditions worse than the Standard Operating Conditions.</a:t>
              </a:r>
              <a:endParaRPr sz="1600" b="1"/>
            </a:p>
          </p:txBody>
        </p:sp>
      </p:grpSp>
      <p:grpSp>
        <p:nvGrpSpPr>
          <p:cNvPr id="725" name="Google Shape;725;p62"/>
          <p:cNvGrpSpPr/>
          <p:nvPr/>
        </p:nvGrpSpPr>
        <p:grpSpPr>
          <a:xfrm>
            <a:off x="655650" y="2837550"/>
            <a:ext cx="7871850" cy="849075"/>
            <a:chOff x="960450" y="1610475"/>
            <a:chExt cx="7871850" cy="849075"/>
          </a:xfrm>
        </p:grpSpPr>
        <p:sp>
          <p:nvSpPr>
            <p:cNvPr id="726" name="Google Shape;726;p6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7</a:t>
              </a:r>
              <a:endParaRPr sz="1700" b="1">
                <a:solidFill>
                  <a:srgbClr val="FFFFFF"/>
                </a:solidFill>
              </a:endParaRPr>
            </a:p>
          </p:txBody>
        </p:sp>
        <p:sp>
          <p:nvSpPr>
            <p:cNvPr id="728" name="Google Shape;728;p6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be deployed and recovered within 30 minutes by one operator. </a:t>
              </a:r>
              <a:endParaRPr b="1"/>
            </a:p>
          </p:txBody>
        </p:sp>
      </p:grpSp>
      <p:grpSp>
        <p:nvGrpSpPr>
          <p:cNvPr id="729" name="Google Shape;729;p62"/>
          <p:cNvGrpSpPr/>
          <p:nvPr/>
        </p:nvGrpSpPr>
        <p:grpSpPr>
          <a:xfrm>
            <a:off x="655650" y="3751950"/>
            <a:ext cx="7871850" cy="849075"/>
            <a:chOff x="960450" y="1610475"/>
            <a:chExt cx="7871850" cy="849075"/>
          </a:xfrm>
        </p:grpSpPr>
        <p:sp>
          <p:nvSpPr>
            <p:cNvPr id="730" name="Google Shape;730;p62"/>
            <p:cNvSpPr/>
            <p:nvPr/>
          </p:nvSpPr>
          <p:spPr>
            <a:xfrm>
              <a:off x="960450" y="1623750"/>
              <a:ext cx="2072100" cy="8358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2"/>
            <p:cNvSpPr txBox="1"/>
            <p:nvPr/>
          </p:nvSpPr>
          <p:spPr>
            <a:xfrm>
              <a:off x="1080600" y="16637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8</a:t>
              </a:r>
              <a:endParaRPr sz="1700" b="1">
                <a:solidFill>
                  <a:srgbClr val="FFFFFF"/>
                </a:solidFill>
              </a:endParaRPr>
            </a:p>
          </p:txBody>
        </p:sp>
        <p:sp>
          <p:nvSpPr>
            <p:cNvPr id="732" name="Google Shape;732;p62"/>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dk1"/>
                  </a:solidFill>
                </a:rPr>
                <a:t>The system shall be capable of making observations on multiple nights during a single deployment.</a:t>
              </a:r>
              <a:endParaRPr sz="1100" b="1">
                <a:solidFill>
                  <a:schemeClr val="dk1"/>
                </a:solidFill>
              </a:endParaRPr>
            </a:p>
            <a:p>
              <a:pPr marL="0" lvl="0" indent="0" algn="l" rtl="0">
                <a:lnSpc>
                  <a:spcPct val="115000"/>
                </a:lnSpc>
                <a:spcBef>
                  <a:spcPts val="0"/>
                </a:spcBef>
                <a:spcAft>
                  <a:spcPts val="0"/>
                </a:spcAft>
                <a:buNone/>
              </a:pPr>
              <a:endParaRPr sz="1300" b="1">
                <a:solidFill>
                  <a:schemeClr val="dk1"/>
                </a:solidFill>
              </a:endParaRPr>
            </a:p>
          </p:txBody>
        </p:sp>
      </p:grpSp>
      <p:sp>
        <p:nvSpPr>
          <p:cNvPr id="733" name="Google Shape;733;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734" name="Google Shape;734;p62"/>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5" name="Google Shape;735;p62"/>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6" name="Google Shape;736;p62"/>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7" name="Google Shape;737;p62"/>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38" name="Google Shape;738;p62"/>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3"/>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p63"/>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Modularity Design Requirements</a:t>
            </a:r>
            <a:endParaRPr b="1">
              <a:solidFill>
                <a:srgbClr val="FFFFFF"/>
              </a:solidFill>
              <a:latin typeface="Orbitron"/>
              <a:ea typeface="Orbitron"/>
              <a:cs typeface="Orbitron"/>
              <a:sym typeface="Orbitron"/>
            </a:endParaRPr>
          </a:p>
        </p:txBody>
      </p:sp>
      <p:graphicFrame>
        <p:nvGraphicFramePr>
          <p:cNvPr id="746" name="Google Shape;746;p63"/>
          <p:cNvGraphicFramePr/>
          <p:nvPr/>
        </p:nvGraphicFramePr>
        <p:xfrm>
          <a:off x="206750" y="1538525"/>
          <a:ext cx="5820725" cy="1987938"/>
        </p:xfrm>
        <a:graphic>
          <a:graphicData uri="http://schemas.openxmlformats.org/drawingml/2006/table">
            <a:tbl>
              <a:tblPr>
                <a:noFill/>
                <a:tableStyleId>{4C6901D2-E21A-49FD-B4E8-04AEB3465E73}</a:tableStyleId>
              </a:tblPr>
              <a:tblGrid>
                <a:gridCol w="526750">
                  <a:extLst>
                    <a:ext uri="{9D8B030D-6E8A-4147-A177-3AD203B41FA5}">
                      <a16:colId xmlns:a16="http://schemas.microsoft.com/office/drawing/2014/main" val="20000"/>
                    </a:ext>
                  </a:extLst>
                </a:gridCol>
                <a:gridCol w="5293975">
                  <a:extLst>
                    <a:ext uri="{9D8B030D-6E8A-4147-A177-3AD203B41FA5}">
                      <a16:colId xmlns:a16="http://schemas.microsoft.com/office/drawing/2014/main" val="20001"/>
                    </a:ext>
                  </a:extLst>
                </a:gridCol>
              </a:tblGrid>
              <a:tr h="351450">
                <a:tc>
                  <a:txBody>
                    <a:bodyPr/>
                    <a:lstStyle/>
                    <a:p>
                      <a:pPr marL="0" lvl="0" indent="0" algn="l" rtl="0">
                        <a:spcBef>
                          <a:spcPts val="0"/>
                        </a:spcBef>
                        <a:spcAft>
                          <a:spcPts val="0"/>
                        </a:spcAft>
                        <a:buNone/>
                      </a:pPr>
                      <a:r>
                        <a:rPr lang="en" sz="1200" b="1">
                          <a:solidFill>
                            <a:srgbClr val="FFFFFF"/>
                          </a:solidFill>
                        </a:rPr>
                        <a:t>Req.</a:t>
                      </a:r>
                      <a:endParaRPr sz="12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tc>
                  <a:txBody>
                    <a:bodyPr/>
                    <a:lstStyle/>
                    <a:p>
                      <a:pPr marL="0" lvl="0" indent="0" algn="l" rtl="0">
                        <a:spcBef>
                          <a:spcPts val="0"/>
                        </a:spcBef>
                        <a:spcAft>
                          <a:spcPts val="0"/>
                        </a:spcAft>
                        <a:buNone/>
                      </a:pPr>
                      <a:r>
                        <a:rPr lang="en" sz="1200" b="1">
                          <a:solidFill>
                            <a:srgbClr val="FFFFFF"/>
                          </a:solidFill>
                        </a:rPr>
                        <a:t>Description</a:t>
                      </a:r>
                      <a:endParaRPr sz="12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370350">
                <a:tc>
                  <a:txBody>
                    <a:bodyPr/>
                    <a:lstStyle/>
                    <a:p>
                      <a:pPr marL="0" lvl="0" indent="0" algn="l" rtl="0">
                        <a:spcBef>
                          <a:spcPts val="0"/>
                        </a:spcBef>
                        <a:spcAft>
                          <a:spcPts val="0"/>
                        </a:spcAft>
                        <a:buNone/>
                      </a:pPr>
                      <a:r>
                        <a:rPr lang="en" sz="1100"/>
                        <a:t>DR 7.1</a:t>
                      </a:r>
                      <a:endParaRPr sz="1100"/>
                    </a:p>
                  </a:txBody>
                  <a:tcPr marL="91425" marR="91425" marT="91425" marB="91425">
                    <a:lnT w="9525" cap="flat" cmpd="sng">
                      <a:solidFill>
                        <a:srgbClr val="414097"/>
                      </a:solidFill>
                      <a:prstDash val="solid"/>
                      <a:round/>
                      <a:headEnd type="none" w="sm" len="sm"/>
                      <a:tailEnd type="none" w="sm" len="sm"/>
                    </a:lnT>
                    <a:lnB w="9525" cap="flat" cmpd="sng">
                      <a:solidFill>
                        <a:srgbClr val="999999"/>
                      </a:solidFill>
                      <a:prstDash val="solid"/>
                      <a:round/>
                      <a:headEnd type="none" w="sm" len="sm"/>
                      <a:tailEnd type="none" w="sm" len="sm"/>
                    </a:lnB>
                    <a:solidFill>
                      <a:srgbClr val="FCE5CD"/>
                    </a:solidFill>
                  </a:tcPr>
                </a:tc>
                <a:tc>
                  <a:txBody>
                    <a:bodyPr/>
                    <a:lstStyle/>
                    <a:p>
                      <a:pPr marL="0" lvl="0" indent="0" algn="l" rtl="0">
                        <a:lnSpc>
                          <a:spcPct val="115000"/>
                        </a:lnSpc>
                        <a:spcBef>
                          <a:spcPts val="0"/>
                        </a:spcBef>
                        <a:spcAft>
                          <a:spcPts val="0"/>
                        </a:spcAft>
                        <a:buNone/>
                      </a:pPr>
                      <a:r>
                        <a:rPr lang="en" sz="1100">
                          <a:solidFill>
                            <a:srgbClr val="000000"/>
                          </a:solidFill>
                        </a:rPr>
                        <a:t>The individual system modules shall weigh less than 22.68 kilograms (50 lbs).</a:t>
                      </a:r>
                      <a:endParaRPr sz="1100"/>
                    </a:p>
                  </a:txBody>
                  <a:tcPr marL="91425" marR="91425" marT="91425" marB="91425">
                    <a:lnT w="9525" cap="flat" cmpd="sng">
                      <a:solidFill>
                        <a:srgbClr val="414097"/>
                      </a:solidFill>
                      <a:prstDash val="solid"/>
                      <a:round/>
                      <a:headEnd type="none" w="sm" len="sm"/>
                      <a:tailEnd type="none" w="sm" len="sm"/>
                    </a:lnT>
                    <a:lnB w="9525" cap="flat" cmpd="sng">
                      <a:solidFill>
                        <a:srgbClr val="999999"/>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370350">
                <a:tc>
                  <a:txBody>
                    <a:bodyPr/>
                    <a:lstStyle/>
                    <a:p>
                      <a:pPr marL="0" lvl="0" indent="0" algn="l" rtl="0">
                        <a:spcBef>
                          <a:spcPts val="0"/>
                        </a:spcBef>
                        <a:spcAft>
                          <a:spcPts val="0"/>
                        </a:spcAft>
                        <a:buNone/>
                      </a:pPr>
                      <a:r>
                        <a:rPr lang="en" sz="1100"/>
                        <a:t>DR 7.2</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100">
                          <a:solidFill>
                            <a:srgbClr val="000000"/>
                          </a:solidFill>
                        </a:rPr>
                        <a:t>SHADE shall be set up and taken down in accordance to the process document titled: SHADE System Operation Manual.</a:t>
                      </a:r>
                      <a:endParaRPr sz="1100">
                        <a:solidFill>
                          <a:srgbClr val="00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70350">
                <a:tc>
                  <a:txBody>
                    <a:bodyPr/>
                    <a:lstStyle/>
                    <a:p>
                      <a:pPr marL="0" lvl="0" indent="0" algn="l" rtl="0">
                        <a:spcBef>
                          <a:spcPts val="0"/>
                        </a:spcBef>
                        <a:spcAft>
                          <a:spcPts val="0"/>
                        </a:spcAft>
                        <a:buNone/>
                      </a:pPr>
                      <a:r>
                        <a:rPr lang="en" sz="1100"/>
                        <a:t>DR 8.1</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1100">
                          <a:solidFill>
                            <a:srgbClr val="000000"/>
                          </a:solidFill>
                        </a:rPr>
                        <a:t>SHADE shall be resilient to diurnal temperature fluctuations over the range of temperatures described by the Standard Operating Conditions</a:t>
                      </a:r>
                      <a:r>
                        <a:rPr lang="en" sz="1100"/>
                        <a:t>.</a:t>
                      </a:r>
                      <a:endParaRPr sz="1100">
                        <a:solidFill>
                          <a:srgbClr val="00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extLst>
                  <a:ext uri="{0D108BD9-81ED-4DB2-BD59-A6C34878D82A}">
                    <a16:rowId xmlns:a16="http://schemas.microsoft.com/office/drawing/2014/main" val="10003"/>
                  </a:ext>
                </a:extLst>
              </a:tr>
            </a:tbl>
          </a:graphicData>
        </a:graphic>
      </p:graphicFrame>
      <p:graphicFrame>
        <p:nvGraphicFramePr>
          <p:cNvPr id="747" name="Google Shape;747;p63"/>
          <p:cNvGraphicFramePr/>
          <p:nvPr/>
        </p:nvGraphicFramePr>
        <p:xfrm>
          <a:off x="6360163" y="1711875"/>
          <a:ext cx="2906675" cy="792420"/>
        </p:xfrm>
        <a:graphic>
          <a:graphicData uri="http://schemas.openxmlformats.org/drawingml/2006/table">
            <a:tbl>
              <a:tblPr>
                <a:noFill/>
                <a:tableStyleId>{4C6901D2-E21A-49FD-B4E8-04AEB3465E73}</a:tableStyleId>
              </a:tblPr>
              <a:tblGrid>
                <a:gridCol w="416550">
                  <a:extLst>
                    <a:ext uri="{9D8B030D-6E8A-4147-A177-3AD203B41FA5}">
                      <a16:colId xmlns:a16="http://schemas.microsoft.com/office/drawing/2014/main" val="20000"/>
                    </a:ext>
                  </a:extLst>
                </a:gridCol>
                <a:gridCol w="24901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b="1"/>
                        <a:t>Modularization</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 b="1"/>
                        <a:t>Active Protection Module</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48" name="Google Shape;74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749" name="Google Shape;749;p63"/>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0" name="Google Shape;750;p63"/>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1" name="Google Shape;751;p63"/>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2" name="Google Shape;752;p63"/>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3" name="Google Shape;753;p63"/>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4"/>
          <p:cNvSpPr/>
          <p:nvPr/>
        </p:nvSpPr>
        <p:spPr>
          <a:xfrm>
            <a:off x="4758600" y="1390625"/>
            <a:ext cx="2900100" cy="282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4"/>
          <p:cNvSpPr/>
          <p:nvPr/>
        </p:nvSpPr>
        <p:spPr>
          <a:xfrm>
            <a:off x="1479050" y="1390625"/>
            <a:ext cx="2906400" cy="28245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4"/>
          <p:cNvSpPr/>
          <p:nvPr/>
        </p:nvSpPr>
        <p:spPr>
          <a:xfrm>
            <a:off x="0" y="0"/>
            <a:ext cx="9144000" cy="9549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4"/>
          <p:cNvSpPr txBox="1">
            <a:spLocks noGrp="1"/>
          </p:cNvSpPr>
          <p:nvPr>
            <p:ph type="title"/>
          </p:nvPr>
        </p:nvSpPr>
        <p:spPr>
          <a:xfrm>
            <a:off x="207325" y="28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Core Modularity Components</a:t>
            </a:r>
            <a:endParaRPr b="1">
              <a:solidFill>
                <a:srgbClr val="FFFFFF"/>
              </a:solidFill>
              <a:latin typeface="Orbitron"/>
              <a:ea typeface="Orbitron"/>
              <a:cs typeface="Orbitron"/>
              <a:sym typeface="Orbitron"/>
            </a:endParaRPr>
          </a:p>
        </p:txBody>
      </p:sp>
      <p:sp>
        <p:nvSpPr>
          <p:cNvPr id="762" name="Google Shape;762;p64"/>
          <p:cNvSpPr txBox="1"/>
          <p:nvPr/>
        </p:nvSpPr>
        <p:spPr>
          <a:xfrm>
            <a:off x="4758600" y="1468581"/>
            <a:ext cx="2900100" cy="2746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
        <p:nvSpPr>
          <p:cNvPr id="763" name="Google Shape;763;p64"/>
          <p:cNvSpPr txBox="1"/>
          <p:nvPr/>
        </p:nvSpPr>
        <p:spPr>
          <a:xfrm>
            <a:off x="1479039" y="1462742"/>
            <a:ext cx="2906400" cy="27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Modularization</a:t>
            </a:r>
            <a:endParaRPr b="1"/>
          </a:p>
          <a:p>
            <a:pPr marL="0" lvl="0" indent="0" algn="ctr" rtl="0">
              <a:spcBef>
                <a:spcPts val="0"/>
              </a:spcBef>
              <a:spcAft>
                <a:spcPts val="0"/>
              </a:spcAft>
              <a:buNone/>
            </a:pPr>
            <a:r>
              <a:rPr lang="en"/>
              <a:t>(FR 7 - </a:t>
            </a:r>
            <a:r>
              <a:rPr lang="en" i="1"/>
              <a:t>Novel</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Enabling single operator transport, all modules &lt; 50 lbs</a:t>
            </a:r>
            <a:endParaRPr/>
          </a:p>
          <a:p>
            <a:pPr marL="457200" lvl="0" indent="-317500" algn="l" rtl="0">
              <a:spcBef>
                <a:spcPts val="0"/>
              </a:spcBef>
              <a:spcAft>
                <a:spcPts val="0"/>
              </a:spcAft>
              <a:buSzPts val="1400"/>
              <a:buChar char="●"/>
            </a:pPr>
            <a:r>
              <a:rPr lang="en"/>
              <a:t>4 modules, enabling single operator transport &amp; assembly in under 30 minutes</a:t>
            </a:r>
            <a:endParaRPr/>
          </a:p>
        </p:txBody>
      </p:sp>
      <p:sp>
        <p:nvSpPr>
          <p:cNvPr id="764" name="Google Shape;764;p64"/>
          <p:cNvSpPr txBox="1"/>
          <p:nvPr/>
        </p:nvSpPr>
        <p:spPr>
          <a:xfrm>
            <a:off x="4764852" y="1468581"/>
            <a:ext cx="2900100" cy="27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Active Protection Module</a:t>
            </a:r>
            <a:endParaRPr b="1"/>
          </a:p>
          <a:p>
            <a:pPr marL="0" lvl="0" indent="0" algn="ctr" rtl="0">
              <a:spcBef>
                <a:spcPts val="0"/>
              </a:spcBef>
              <a:spcAft>
                <a:spcPts val="0"/>
              </a:spcAft>
              <a:buNone/>
            </a:pPr>
            <a:r>
              <a:rPr lang="en"/>
              <a:t>(FR 7 - </a:t>
            </a:r>
            <a:r>
              <a:rPr lang="en" i="1"/>
              <a:t>Modification</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Active Protection module material will be changed to Polycarbonate, reducing weight &amp; making for easier transport </a:t>
            </a:r>
            <a:endParaRPr/>
          </a:p>
          <a:p>
            <a:pPr marL="457200" lvl="0" indent="-317500" algn="l" rtl="0">
              <a:spcBef>
                <a:spcPts val="0"/>
              </a:spcBef>
              <a:spcAft>
                <a:spcPts val="0"/>
              </a:spcAft>
              <a:buSzPts val="1400"/>
              <a:buChar char="●"/>
            </a:pPr>
            <a:r>
              <a:rPr lang="en"/>
              <a:t>Active Protection dimensions reduced, minimizing volume</a:t>
            </a:r>
            <a:endParaRPr/>
          </a:p>
        </p:txBody>
      </p:sp>
      <p:sp>
        <p:nvSpPr>
          <p:cNvPr id="765" name="Google Shape;76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766" name="Google Shape;766;p64"/>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67" name="Google Shape;767;p64"/>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68" name="Google Shape;768;p64"/>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69" name="Google Shape;769;p64"/>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70" name="Google Shape;770;p64"/>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8"/>
          <p:cNvSpPr txBox="1">
            <a:spLocks noGrp="1"/>
          </p:cNvSpPr>
          <p:nvPr>
            <p:ph type="body" idx="1"/>
          </p:nvPr>
        </p:nvSpPr>
        <p:spPr>
          <a:xfrm>
            <a:off x="76200" y="1448125"/>
            <a:ext cx="5031000" cy="2853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00000"/>
                </a:solidFill>
              </a:rPr>
              <a:t>Higher risks now posed by Earth-orbiting objects</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en" sz="1400">
                <a:solidFill>
                  <a:srgbClr val="000000"/>
                </a:solidFill>
              </a:rPr>
              <a:t>Attributed to cheaper launches and limited space junk removal</a:t>
            </a:r>
            <a:endParaRPr sz="1400">
              <a:solidFill>
                <a:srgbClr val="000000"/>
              </a:solidFill>
            </a:endParaRPr>
          </a:p>
          <a:p>
            <a:pPr marL="457200" lvl="0" indent="0" algn="l" rtl="0">
              <a:lnSpc>
                <a:spcPct val="115000"/>
              </a:lnSpc>
              <a:spcBef>
                <a:spcPts val="0"/>
              </a:spcBef>
              <a:spcAft>
                <a:spcPts val="0"/>
              </a:spcAft>
              <a:buNone/>
            </a:pPr>
            <a:endParaRPr sz="1400">
              <a:solidFill>
                <a:srgbClr val="000000"/>
              </a:solidFill>
            </a:endParaRPr>
          </a:p>
          <a:p>
            <a:pPr marL="0" lvl="0" indent="0" algn="l" rtl="0">
              <a:spcBef>
                <a:spcPts val="0"/>
              </a:spcBef>
              <a:spcAft>
                <a:spcPts val="0"/>
              </a:spcAft>
              <a:buNone/>
            </a:pPr>
            <a:r>
              <a:rPr lang="en" sz="1400">
                <a:solidFill>
                  <a:srgbClr val="000000"/>
                </a:solidFill>
              </a:rPr>
              <a:t>Large Space Situational Awareness Systems</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Highly capable, very expensive, currently overwhelmed</a:t>
            </a: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r>
              <a:rPr lang="en" sz="1400" b="1">
                <a:solidFill>
                  <a:srgbClr val="000000"/>
                </a:solidFill>
              </a:rPr>
              <a:t>Need to reduce ‘trivial’ tracking requests</a:t>
            </a:r>
            <a:endParaRPr sz="1400" b="1">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Producing </a:t>
            </a:r>
            <a:r>
              <a:rPr lang="en" sz="1400" u="sng">
                <a:solidFill>
                  <a:srgbClr val="000000"/>
                </a:solidFill>
              </a:rPr>
              <a:t>inexpensive smaller systems</a:t>
            </a:r>
            <a:r>
              <a:rPr lang="en" sz="1400">
                <a:solidFill>
                  <a:srgbClr val="000000"/>
                </a:solidFill>
              </a:rPr>
              <a:t> will free up operational bandwidth for more capable systems </a:t>
            </a:r>
            <a:endParaRPr sz="1400">
              <a:solidFill>
                <a:srgbClr val="000000"/>
              </a:solidFill>
            </a:endParaRPr>
          </a:p>
        </p:txBody>
      </p:sp>
      <p:sp>
        <p:nvSpPr>
          <p:cNvPr id="212" name="Google Shape;212;p38"/>
          <p:cNvSpPr txBox="1"/>
          <p:nvPr/>
        </p:nvSpPr>
        <p:spPr>
          <a:xfrm>
            <a:off x="6762575" y="4058600"/>
            <a:ext cx="2305200" cy="2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Courtesy: NASA Goddard Space Flight Center</a:t>
            </a:r>
            <a:endParaRPr sz="800"/>
          </a:p>
        </p:txBody>
      </p:sp>
      <p:sp>
        <p:nvSpPr>
          <p:cNvPr id="213" name="Google Shape;213;p3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38"/>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The Need</a:t>
            </a:r>
            <a:endParaRPr b="1">
              <a:solidFill>
                <a:srgbClr val="FFFFFF"/>
              </a:solidFill>
              <a:latin typeface="Orbitron"/>
              <a:ea typeface="Orbitron"/>
              <a:cs typeface="Orbitron"/>
              <a:sym typeface="Orbitron"/>
            </a:endParaRPr>
          </a:p>
        </p:txBody>
      </p:sp>
      <p:sp>
        <p:nvSpPr>
          <p:cNvPr id="216" name="Google Shape;21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17" name="Google Shape;217;p38"/>
          <p:cNvPicPr preferRelativeResize="0"/>
          <p:nvPr/>
        </p:nvPicPr>
        <p:blipFill rotWithShape="1">
          <a:blip r:embed="rId3">
            <a:alphaModFix/>
          </a:blip>
          <a:srcRect l="4507" r="3866"/>
          <a:stretch/>
        </p:blipFill>
        <p:spPr>
          <a:xfrm>
            <a:off x="5107200" y="1381644"/>
            <a:ext cx="3854476" cy="2753155"/>
          </a:xfrm>
          <a:prstGeom prst="rect">
            <a:avLst/>
          </a:prstGeom>
          <a:noFill/>
          <a:ln>
            <a:noFill/>
          </a:ln>
        </p:spPr>
      </p:pic>
      <p:sp>
        <p:nvSpPr>
          <p:cNvPr id="218" name="Google Shape;218;p38"/>
          <p:cNvSpPr/>
          <p:nvPr/>
        </p:nvSpPr>
        <p:spPr>
          <a:xfrm>
            <a:off x="7344325" y="48587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19" name="Google Shape;219;p38"/>
          <p:cNvSpPr txBox="1"/>
          <p:nvPr/>
        </p:nvSpPr>
        <p:spPr>
          <a:xfrm>
            <a:off x="1727502" y="48728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20" name="Google Shape;220;p38"/>
          <p:cNvSpPr txBox="1"/>
          <p:nvPr/>
        </p:nvSpPr>
        <p:spPr>
          <a:xfrm>
            <a:off x="3825639" y="48667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21" name="Google Shape;221;p38"/>
          <p:cNvSpPr txBox="1"/>
          <p:nvPr/>
        </p:nvSpPr>
        <p:spPr>
          <a:xfrm>
            <a:off x="5269023" y="48636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22" name="Google Shape;222;p38"/>
          <p:cNvSpPr txBox="1"/>
          <p:nvPr/>
        </p:nvSpPr>
        <p:spPr>
          <a:xfrm>
            <a:off x="6837560" y="48575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23" name="Google Shape;223;p38"/>
          <p:cNvSpPr/>
          <p:nvPr/>
        </p:nvSpPr>
        <p:spPr>
          <a:xfrm>
            <a:off x="6574910" y="4858744"/>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4" name="Google Shape;224;p38"/>
          <p:cNvSpPr/>
          <p:nvPr/>
        </p:nvSpPr>
        <p:spPr>
          <a:xfrm>
            <a:off x="5857926" y="48615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5" name="Google Shape;225;p38"/>
          <p:cNvSpPr/>
          <p:nvPr/>
        </p:nvSpPr>
        <p:spPr>
          <a:xfrm>
            <a:off x="5258775" y="48615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6" name="Google Shape;226;p38"/>
          <p:cNvSpPr/>
          <p:nvPr/>
        </p:nvSpPr>
        <p:spPr>
          <a:xfrm>
            <a:off x="3812244" y="48615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7" name="Google Shape;227;p38"/>
          <p:cNvSpPr/>
          <p:nvPr/>
        </p:nvSpPr>
        <p:spPr>
          <a:xfrm>
            <a:off x="2763163" y="48615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28" name="Google Shape;228;p38"/>
          <p:cNvSpPr/>
          <p:nvPr/>
        </p:nvSpPr>
        <p:spPr>
          <a:xfrm>
            <a:off x="1681275" y="4861525"/>
            <a:ext cx="1213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229" name="Google Shape;229;p38"/>
          <p:cNvSpPr/>
          <p:nvPr/>
        </p:nvSpPr>
        <p:spPr>
          <a:xfrm>
            <a:off x="916725" y="48615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30" name="Google Shape;230;p38"/>
          <p:cNvSpPr txBox="1"/>
          <p:nvPr/>
        </p:nvSpPr>
        <p:spPr>
          <a:xfrm>
            <a:off x="828600" y="4821550"/>
            <a:ext cx="748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a:t>
            </a:r>
            <a:r>
              <a:rPr lang="en" sz="900">
                <a:solidFill>
                  <a:srgbClr val="FFFFFF"/>
                </a:solidFill>
              </a:rPr>
              <a:t>Project Description</a:t>
            </a:r>
            <a:r>
              <a:rPr lang="en" sz="900"/>
              <a:t>     Design Solution       Requirement Satisfaction       Risks         Validation        Planning          Summary</a:t>
            </a:r>
            <a:endParaRPr sz="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65"/>
          <p:cNvPicPr preferRelativeResize="0"/>
          <p:nvPr/>
        </p:nvPicPr>
        <p:blipFill rotWithShape="1">
          <a:blip r:embed="rId3">
            <a:alphaModFix/>
          </a:blip>
          <a:srcRect l="12412" t="8220" r="7919" b="24669"/>
          <a:stretch/>
        </p:blipFill>
        <p:spPr>
          <a:xfrm>
            <a:off x="6443271" y="3144650"/>
            <a:ext cx="1817656" cy="1462099"/>
          </a:xfrm>
          <a:prstGeom prst="rect">
            <a:avLst/>
          </a:prstGeom>
          <a:noFill/>
          <a:ln>
            <a:noFill/>
          </a:ln>
        </p:spPr>
      </p:pic>
      <p:pic>
        <p:nvPicPr>
          <p:cNvPr id="776" name="Google Shape;776;p65"/>
          <p:cNvPicPr preferRelativeResize="0"/>
          <p:nvPr/>
        </p:nvPicPr>
        <p:blipFill>
          <a:blip r:embed="rId4">
            <a:alphaModFix/>
          </a:blip>
          <a:stretch>
            <a:fillRect/>
          </a:stretch>
        </p:blipFill>
        <p:spPr>
          <a:xfrm>
            <a:off x="6179425" y="1386100"/>
            <a:ext cx="1632025" cy="1332453"/>
          </a:xfrm>
          <a:prstGeom prst="rect">
            <a:avLst/>
          </a:prstGeom>
          <a:noFill/>
          <a:ln>
            <a:noFill/>
          </a:ln>
        </p:spPr>
      </p:pic>
      <p:sp>
        <p:nvSpPr>
          <p:cNvPr id="777" name="Google Shape;777;p65"/>
          <p:cNvSpPr txBox="1"/>
          <p:nvPr/>
        </p:nvSpPr>
        <p:spPr>
          <a:xfrm>
            <a:off x="4038600" y="3318625"/>
            <a:ext cx="2022900" cy="7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2 Solar Panels:</a:t>
            </a:r>
            <a:endParaRPr>
              <a:solidFill>
                <a:schemeClr val="dk1"/>
              </a:solidFill>
            </a:endParaRPr>
          </a:p>
          <a:p>
            <a:pPr marL="0" lvl="0" indent="0" algn="l" rtl="0">
              <a:spcBef>
                <a:spcPts val="0"/>
              </a:spcBef>
              <a:spcAft>
                <a:spcPts val="0"/>
              </a:spcAft>
              <a:buNone/>
            </a:pPr>
            <a:r>
              <a:rPr lang="en">
                <a:solidFill>
                  <a:schemeClr val="dk1"/>
                </a:solidFill>
              </a:rPr>
              <a:t>Weight: 27.34 lb (each)</a:t>
            </a:r>
            <a:endParaRPr>
              <a:solidFill>
                <a:schemeClr val="dk1"/>
              </a:solidFill>
            </a:endParaRPr>
          </a:p>
          <a:p>
            <a:pPr marL="0" lvl="0" indent="0" algn="l" rtl="0">
              <a:spcBef>
                <a:spcPts val="0"/>
              </a:spcBef>
              <a:spcAft>
                <a:spcPts val="0"/>
              </a:spcAft>
              <a:buNone/>
            </a:pPr>
            <a:endParaRPr>
              <a:solidFill>
                <a:schemeClr val="dk1"/>
              </a:solidFill>
              <a:highlight>
                <a:srgbClr val="FFFF00"/>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
        <p:nvSpPr>
          <p:cNvPr id="778" name="Google Shape;778;p65"/>
          <p:cNvSpPr txBox="1">
            <a:spLocks noGrp="1"/>
          </p:cNvSpPr>
          <p:nvPr>
            <p:ph type="sldNum" idx="12"/>
          </p:nvPr>
        </p:nvSpPr>
        <p:spPr>
          <a:xfrm>
            <a:off x="8595308" y="47711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grpSp>
        <p:nvGrpSpPr>
          <p:cNvPr id="779" name="Google Shape;779;p65"/>
          <p:cNvGrpSpPr/>
          <p:nvPr/>
        </p:nvGrpSpPr>
        <p:grpSpPr>
          <a:xfrm>
            <a:off x="3946900" y="1248275"/>
            <a:ext cx="2650200" cy="1275675"/>
            <a:chOff x="3453300" y="1253600"/>
            <a:chExt cx="2650200" cy="1275675"/>
          </a:xfrm>
        </p:grpSpPr>
        <p:sp>
          <p:nvSpPr>
            <p:cNvPr id="780" name="Google Shape;780;p65"/>
            <p:cNvSpPr txBox="1"/>
            <p:nvPr/>
          </p:nvSpPr>
          <p:spPr>
            <a:xfrm>
              <a:off x="3453300" y="1582775"/>
              <a:ext cx="2650200" cy="9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Environmental Suite &amp; Power Module:</a:t>
              </a:r>
              <a:endParaRPr>
                <a:solidFill>
                  <a:schemeClr val="dk1"/>
                </a:solidFill>
              </a:endParaRPr>
            </a:p>
            <a:p>
              <a:pPr marL="0" lvl="0" indent="0" algn="l" rtl="0">
                <a:spcBef>
                  <a:spcPts val="0"/>
                </a:spcBef>
                <a:spcAft>
                  <a:spcPts val="0"/>
                </a:spcAft>
                <a:buNone/>
              </a:pPr>
              <a:r>
                <a:rPr lang="en">
                  <a:solidFill>
                    <a:schemeClr val="dk1"/>
                  </a:solidFill>
                </a:rPr>
                <a:t>Weight: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Suite: 5 lb</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Power Mod: 25.55 lb</a:t>
              </a:r>
              <a:endParaRPr>
                <a:solidFill>
                  <a:schemeClr val="dk1"/>
                </a:solidFill>
              </a:endParaRPr>
            </a:p>
          </p:txBody>
        </p:sp>
        <p:sp>
          <p:nvSpPr>
            <p:cNvPr id="781" name="Google Shape;781;p65"/>
            <p:cNvSpPr/>
            <p:nvPr/>
          </p:nvSpPr>
          <p:spPr>
            <a:xfrm>
              <a:off x="3484125" y="1253600"/>
              <a:ext cx="1633560" cy="436145"/>
            </a:xfrm>
            <a:prstGeom prst="rect">
              <a:avLst/>
            </a:prstGeom>
          </p:spPr>
          <p:txBody>
            <a:bodyPr>
              <a:prstTxWarp prst="textPlain">
                <a:avLst/>
              </a:prstTxWarp>
            </a:bodyPr>
            <a:lstStyle/>
            <a:p>
              <a:pPr lvl="0" algn="ctr"/>
              <a:r>
                <a:rPr b="1" i="0">
                  <a:ln w="19050" cap="flat" cmpd="sng">
                    <a:solidFill>
                      <a:schemeClr val="dk1"/>
                    </a:solidFill>
                    <a:prstDash val="solid"/>
                    <a:round/>
                    <a:headEnd type="none" w="sm" len="sm"/>
                    <a:tailEnd type="none" w="sm" len="sm"/>
                  </a:ln>
                  <a:solidFill>
                    <a:srgbClr val="414097"/>
                  </a:solidFill>
                  <a:latin typeface="Orbitron"/>
                </a:rPr>
                <a:t>Trip #2:</a:t>
              </a:r>
            </a:p>
          </p:txBody>
        </p:sp>
      </p:grpSp>
      <p:sp>
        <p:nvSpPr>
          <p:cNvPr id="782" name="Google Shape;782;p65"/>
          <p:cNvSpPr/>
          <p:nvPr/>
        </p:nvSpPr>
        <p:spPr>
          <a:xfrm>
            <a:off x="4041713" y="2969825"/>
            <a:ext cx="2110475" cy="436145"/>
          </a:xfrm>
          <a:prstGeom prst="rect">
            <a:avLst/>
          </a:prstGeom>
        </p:spPr>
        <p:txBody>
          <a:bodyPr>
            <a:prstTxWarp prst="textPlain">
              <a:avLst/>
            </a:prstTxWarp>
          </a:bodyPr>
          <a:lstStyle/>
          <a:p>
            <a:pPr lvl="0" algn="ctr"/>
            <a:r>
              <a:rPr b="1" i="0">
                <a:ln w="19050" cap="flat" cmpd="sng">
                  <a:solidFill>
                    <a:schemeClr val="dk1"/>
                  </a:solidFill>
                  <a:prstDash val="solid"/>
                  <a:round/>
                  <a:headEnd type="none" w="sm" len="sm"/>
                  <a:tailEnd type="none" w="sm" len="sm"/>
                </a:ln>
                <a:solidFill>
                  <a:srgbClr val="414097"/>
                </a:solidFill>
                <a:latin typeface="Orbitron"/>
              </a:rPr>
              <a:t>Trip #4/5:</a:t>
            </a:r>
          </a:p>
        </p:txBody>
      </p:sp>
      <p:sp>
        <p:nvSpPr>
          <p:cNvPr id="783" name="Google Shape;783;p65"/>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4" name="Google Shape;784;p65"/>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5" name="Google Shape;785;p65"/>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6" name="Google Shape;786;p65"/>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87" name="Google Shape;787;p65"/>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pic>
        <p:nvPicPr>
          <p:cNvPr id="788" name="Google Shape;788;p65"/>
          <p:cNvPicPr preferRelativeResize="0"/>
          <p:nvPr/>
        </p:nvPicPr>
        <p:blipFill>
          <a:blip r:embed="rId5">
            <a:alphaModFix/>
          </a:blip>
          <a:stretch>
            <a:fillRect/>
          </a:stretch>
        </p:blipFill>
        <p:spPr>
          <a:xfrm>
            <a:off x="7735241" y="1213413"/>
            <a:ext cx="1302524" cy="1624775"/>
          </a:xfrm>
          <a:prstGeom prst="rect">
            <a:avLst/>
          </a:prstGeom>
          <a:noFill/>
          <a:ln>
            <a:noFill/>
          </a:ln>
        </p:spPr>
      </p:pic>
      <p:sp>
        <p:nvSpPr>
          <p:cNvPr id="789" name="Google Shape;789;p65"/>
          <p:cNvSpPr/>
          <p:nvPr/>
        </p:nvSpPr>
        <p:spPr>
          <a:xfrm>
            <a:off x="0" y="0"/>
            <a:ext cx="91974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5"/>
          <p:cNvSpPr txBox="1">
            <a:spLocks noGrp="1"/>
          </p:cNvSpPr>
          <p:nvPr>
            <p:ph type="title"/>
          </p:nvPr>
        </p:nvSpPr>
        <p:spPr>
          <a:xfrm>
            <a:off x="197425" y="28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Transport Modules</a:t>
            </a:r>
            <a:endParaRPr b="1">
              <a:solidFill>
                <a:srgbClr val="FFFFFF"/>
              </a:solidFill>
              <a:latin typeface="Orbitron"/>
              <a:ea typeface="Orbitron"/>
              <a:cs typeface="Orbitron"/>
              <a:sym typeface="Orbitron"/>
            </a:endParaRPr>
          </a:p>
        </p:txBody>
      </p:sp>
      <p:pic>
        <p:nvPicPr>
          <p:cNvPr id="791" name="Google Shape;791;p65"/>
          <p:cNvPicPr preferRelativeResize="0"/>
          <p:nvPr/>
        </p:nvPicPr>
        <p:blipFill>
          <a:blip r:embed="rId6">
            <a:alphaModFix/>
          </a:blip>
          <a:stretch>
            <a:fillRect/>
          </a:stretch>
        </p:blipFill>
        <p:spPr>
          <a:xfrm>
            <a:off x="1948851" y="1615201"/>
            <a:ext cx="1819924" cy="1512875"/>
          </a:xfrm>
          <a:prstGeom prst="rect">
            <a:avLst/>
          </a:prstGeom>
          <a:noFill/>
          <a:ln>
            <a:noFill/>
          </a:ln>
        </p:spPr>
      </p:pic>
      <p:sp>
        <p:nvSpPr>
          <p:cNvPr id="792" name="Google Shape;792;p65"/>
          <p:cNvSpPr txBox="1"/>
          <p:nvPr/>
        </p:nvSpPr>
        <p:spPr>
          <a:xfrm>
            <a:off x="533400" y="1621113"/>
            <a:ext cx="2421900" cy="13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Active Protection Enclosure: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Weight: 15 lb</a:t>
            </a:r>
            <a:endParaRPr/>
          </a:p>
        </p:txBody>
      </p:sp>
      <p:sp>
        <p:nvSpPr>
          <p:cNvPr id="793" name="Google Shape;793;p65"/>
          <p:cNvSpPr/>
          <p:nvPr/>
        </p:nvSpPr>
        <p:spPr>
          <a:xfrm>
            <a:off x="594275" y="1240450"/>
            <a:ext cx="1466201" cy="436145"/>
          </a:xfrm>
          <a:prstGeom prst="rect">
            <a:avLst/>
          </a:prstGeom>
        </p:spPr>
        <p:txBody>
          <a:bodyPr>
            <a:prstTxWarp prst="textPlain">
              <a:avLst/>
            </a:prstTxWarp>
          </a:bodyPr>
          <a:lstStyle/>
          <a:p>
            <a:pPr lvl="0" algn="ctr"/>
            <a:r>
              <a:rPr b="1" i="0">
                <a:ln w="19050" cap="flat" cmpd="sng">
                  <a:solidFill>
                    <a:schemeClr val="dk1"/>
                  </a:solidFill>
                  <a:prstDash val="solid"/>
                  <a:round/>
                  <a:headEnd type="none" w="sm" len="sm"/>
                  <a:tailEnd type="none" w="sm" len="sm"/>
                </a:ln>
                <a:solidFill>
                  <a:srgbClr val="414097"/>
                </a:solidFill>
                <a:latin typeface="Orbitron"/>
              </a:rPr>
              <a:t>Trip #1:</a:t>
            </a:r>
          </a:p>
        </p:txBody>
      </p:sp>
      <p:pic>
        <p:nvPicPr>
          <p:cNvPr id="794" name="Google Shape;794;p65"/>
          <p:cNvPicPr preferRelativeResize="0"/>
          <p:nvPr/>
        </p:nvPicPr>
        <p:blipFill>
          <a:blip r:embed="rId7">
            <a:alphaModFix/>
          </a:blip>
          <a:stretch>
            <a:fillRect/>
          </a:stretch>
        </p:blipFill>
        <p:spPr>
          <a:xfrm>
            <a:off x="1528250" y="3474349"/>
            <a:ext cx="1694146" cy="1346699"/>
          </a:xfrm>
          <a:prstGeom prst="rect">
            <a:avLst/>
          </a:prstGeom>
          <a:noFill/>
          <a:ln>
            <a:noFill/>
          </a:ln>
        </p:spPr>
      </p:pic>
      <p:grpSp>
        <p:nvGrpSpPr>
          <p:cNvPr id="795" name="Google Shape;795;p65"/>
          <p:cNvGrpSpPr/>
          <p:nvPr/>
        </p:nvGrpSpPr>
        <p:grpSpPr>
          <a:xfrm>
            <a:off x="431525" y="2910100"/>
            <a:ext cx="3134700" cy="1245763"/>
            <a:chOff x="50525" y="1233700"/>
            <a:chExt cx="3134700" cy="1245763"/>
          </a:xfrm>
        </p:grpSpPr>
        <p:sp>
          <p:nvSpPr>
            <p:cNvPr id="796" name="Google Shape;796;p65"/>
            <p:cNvSpPr txBox="1"/>
            <p:nvPr/>
          </p:nvSpPr>
          <p:spPr>
            <a:xfrm>
              <a:off x="50525" y="1582763"/>
              <a:ext cx="3134700" cy="8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Actuation Mount &amp; Telephoto Lens/Camera:</a:t>
              </a:r>
              <a:endParaRPr b="1"/>
            </a:p>
            <a:p>
              <a:pPr marL="0" lvl="0" indent="0" algn="l" rtl="0">
                <a:spcBef>
                  <a:spcPts val="0"/>
                </a:spcBef>
                <a:spcAft>
                  <a:spcPts val="0"/>
                </a:spcAft>
                <a:buNone/>
              </a:pPr>
              <a:r>
                <a:rPr lang="en"/>
                <a:t>Weight: 18 lb</a:t>
              </a:r>
              <a:endParaRPr/>
            </a:p>
          </p:txBody>
        </p:sp>
        <p:sp>
          <p:nvSpPr>
            <p:cNvPr id="797" name="Google Shape;797;p65"/>
            <p:cNvSpPr/>
            <p:nvPr/>
          </p:nvSpPr>
          <p:spPr>
            <a:xfrm>
              <a:off x="143800" y="1233700"/>
              <a:ext cx="1632035" cy="436145"/>
            </a:xfrm>
            <a:prstGeom prst="rect">
              <a:avLst/>
            </a:prstGeom>
          </p:spPr>
          <p:txBody>
            <a:bodyPr>
              <a:prstTxWarp prst="textPlain">
                <a:avLst/>
              </a:prstTxWarp>
            </a:bodyPr>
            <a:lstStyle/>
            <a:p>
              <a:pPr lvl="0" algn="ctr"/>
              <a:r>
                <a:rPr b="1" i="0">
                  <a:ln w="19050" cap="flat" cmpd="sng">
                    <a:solidFill>
                      <a:schemeClr val="dk1"/>
                    </a:solidFill>
                    <a:prstDash val="solid"/>
                    <a:round/>
                    <a:headEnd type="none" w="sm" len="sm"/>
                    <a:tailEnd type="none" w="sm" len="sm"/>
                  </a:ln>
                  <a:solidFill>
                    <a:srgbClr val="414097"/>
                  </a:solidFill>
                  <a:latin typeface="Orbitron"/>
                </a:rPr>
                <a:t>Trip #3:</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66"/>
          <p:cNvPicPr preferRelativeResize="0"/>
          <p:nvPr/>
        </p:nvPicPr>
        <p:blipFill rotWithShape="1">
          <a:blip r:embed="rId3">
            <a:alphaModFix/>
          </a:blip>
          <a:srcRect t="7148" r="2267" b="2016"/>
          <a:stretch/>
        </p:blipFill>
        <p:spPr>
          <a:xfrm>
            <a:off x="1939275" y="951600"/>
            <a:ext cx="4970475" cy="4085250"/>
          </a:xfrm>
          <a:prstGeom prst="rect">
            <a:avLst/>
          </a:prstGeom>
          <a:noFill/>
          <a:ln>
            <a:noFill/>
          </a:ln>
        </p:spPr>
      </p:pic>
      <p:sp>
        <p:nvSpPr>
          <p:cNvPr id="803" name="Google Shape;803;p66"/>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66"/>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6"/>
          <p:cNvSpPr txBox="1">
            <a:spLocks noGrp="1"/>
          </p:cNvSpPr>
          <p:nvPr>
            <p:ph type="title"/>
          </p:nvPr>
        </p:nvSpPr>
        <p:spPr>
          <a:xfrm>
            <a:off x="162625"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Active Protection Module - Overview</a:t>
            </a:r>
            <a:endParaRPr b="1">
              <a:solidFill>
                <a:srgbClr val="FFFFFF"/>
              </a:solidFill>
              <a:latin typeface="Orbitron"/>
              <a:ea typeface="Orbitron"/>
              <a:cs typeface="Orbitron"/>
              <a:sym typeface="Orbitron"/>
            </a:endParaRPr>
          </a:p>
        </p:txBody>
      </p:sp>
      <p:sp>
        <p:nvSpPr>
          <p:cNvPr id="806" name="Google Shape;80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807" name="Google Shape;807;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808" name="Google Shape;808;p66"/>
          <p:cNvSpPr txBox="1"/>
          <p:nvPr/>
        </p:nvSpPr>
        <p:spPr>
          <a:xfrm>
            <a:off x="6659175" y="2201025"/>
            <a:ext cx="1638300" cy="3168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Aluminum Rail Guards</a:t>
            </a:r>
            <a:endParaRPr sz="1000" b="1"/>
          </a:p>
        </p:txBody>
      </p:sp>
      <p:sp>
        <p:nvSpPr>
          <p:cNvPr id="809" name="Google Shape;809;p66"/>
          <p:cNvSpPr txBox="1"/>
          <p:nvPr/>
        </p:nvSpPr>
        <p:spPr>
          <a:xfrm>
            <a:off x="908950" y="1820150"/>
            <a:ext cx="1617300" cy="3168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Aluminum Roof Sliders</a:t>
            </a:r>
            <a:endParaRPr sz="1000" b="1"/>
          </a:p>
        </p:txBody>
      </p:sp>
      <p:sp>
        <p:nvSpPr>
          <p:cNvPr id="810" name="Google Shape;810;p66"/>
          <p:cNvSpPr txBox="1"/>
          <p:nvPr/>
        </p:nvSpPr>
        <p:spPr>
          <a:xfrm>
            <a:off x="5129675" y="1040350"/>
            <a:ext cx="1359300" cy="3168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Camera and Mount</a:t>
            </a:r>
            <a:endParaRPr sz="1000" b="1"/>
          </a:p>
        </p:txBody>
      </p:sp>
      <p:sp>
        <p:nvSpPr>
          <p:cNvPr id="811" name="Google Shape;811;p66"/>
          <p:cNvSpPr txBox="1"/>
          <p:nvPr/>
        </p:nvSpPr>
        <p:spPr>
          <a:xfrm>
            <a:off x="969700" y="3681325"/>
            <a:ext cx="1453200" cy="4842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b="1">
                <a:solidFill>
                  <a:schemeClr val="dk1"/>
                </a:solidFill>
              </a:rPr>
              <a:t>Power Distributor Housed in Polycase</a:t>
            </a:r>
            <a:endParaRPr sz="1000" b="1">
              <a:solidFill>
                <a:schemeClr val="dk1"/>
              </a:solidFill>
            </a:endParaRPr>
          </a:p>
          <a:p>
            <a:pPr marL="0" lvl="0" indent="0" algn="ctr" rtl="0">
              <a:spcBef>
                <a:spcPts val="0"/>
              </a:spcBef>
              <a:spcAft>
                <a:spcPts val="0"/>
              </a:spcAft>
              <a:buNone/>
            </a:pPr>
            <a:endParaRPr sz="1000" b="1"/>
          </a:p>
        </p:txBody>
      </p:sp>
      <p:sp>
        <p:nvSpPr>
          <p:cNvPr id="812" name="Google Shape;812;p66"/>
          <p:cNvSpPr txBox="1"/>
          <p:nvPr/>
        </p:nvSpPr>
        <p:spPr>
          <a:xfrm>
            <a:off x="6632100" y="3364525"/>
            <a:ext cx="1453200" cy="3168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Steel Leveling Feet</a:t>
            </a:r>
            <a:endParaRPr sz="1000" b="1"/>
          </a:p>
        </p:txBody>
      </p:sp>
      <p:sp>
        <p:nvSpPr>
          <p:cNvPr id="813" name="Google Shape;813;p66"/>
          <p:cNvSpPr txBox="1"/>
          <p:nvPr/>
        </p:nvSpPr>
        <p:spPr>
          <a:xfrm>
            <a:off x="5688000" y="4040075"/>
            <a:ext cx="1359300" cy="3168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Aluminum Handles</a:t>
            </a:r>
            <a:endParaRPr sz="1000" b="1"/>
          </a:p>
        </p:txBody>
      </p:sp>
      <p:sp>
        <p:nvSpPr>
          <p:cNvPr id="814" name="Google Shape;814;p66"/>
          <p:cNvSpPr txBox="1"/>
          <p:nvPr/>
        </p:nvSpPr>
        <p:spPr>
          <a:xfrm>
            <a:off x="2219250" y="4234000"/>
            <a:ext cx="1511100" cy="4842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b="1">
                <a:solidFill>
                  <a:schemeClr val="dk1"/>
                </a:solidFill>
              </a:rPr>
              <a:t>Processor Housed in Polycase</a:t>
            </a:r>
            <a:endParaRPr sz="1000" b="1"/>
          </a:p>
        </p:txBody>
      </p:sp>
      <p:cxnSp>
        <p:nvCxnSpPr>
          <p:cNvPr id="815" name="Google Shape;815;p66"/>
          <p:cNvCxnSpPr>
            <a:stCxn id="809" idx="3"/>
          </p:cNvCxnSpPr>
          <p:nvPr/>
        </p:nvCxnSpPr>
        <p:spPr>
          <a:xfrm>
            <a:off x="2526250" y="1978550"/>
            <a:ext cx="576000" cy="114900"/>
          </a:xfrm>
          <a:prstGeom prst="straightConnector1">
            <a:avLst/>
          </a:prstGeom>
          <a:noFill/>
          <a:ln w="19050" cap="flat" cmpd="sng">
            <a:solidFill>
              <a:schemeClr val="dk1"/>
            </a:solidFill>
            <a:prstDash val="solid"/>
            <a:round/>
            <a:headEnd type="none" w="med" len="med"/>
            <a:tailEnd type="triangle" w="med" len="med"/>
          </a:ln>
          <a:effectLst>
            <a:outerShdw blurRad="100013" dist="19050" dir="5400000" algn="bl" rotWithShape="0">
              <a:srgbClr val="FFFFFF">
                <a:alpha val="50000"/>
              </a:srgbClr>
            </a:outerShdw>
          </a:effectLst>
        </p:spPr>
      </p:cxnSp>
      <p:cxnSp>
        <p:nvCxnSpPr>
          <p:cNvPr id="816" name="Google Shape;816;p66"/>
          <p:cNvCxnSpPr>
            <a:stCxn id="811" idx="3"/>
          </p:cNvCxnSpPr>
          <p:nvPr/>
        </p:nvCxnSpPr>
        <p:spPr>
          <a:xfrm rot="10800000" flipH="1">
            <a:off x="2422900" y="3382225"/>
            <a:ext cx="455700" cy="541200"/>
          </a:xfrm>
          <a:prstGeom prst="straightConnector1">
            <a:avLst/>
          </a:prstGeom>
          <a:noFill/>
          <a:ln w="19050" cap="flat" cmpd="sng">
            <a:solidFill>
              <a:schemeClr val="dk1"/>
            </a:solidFill>
            <a:prstDash val="solid"/>
            <a:round/>
            <a:headEnd type="none" w="med" len="med"/>
            <a:tailEnd type="triangle" w="med" len="med"/>
          </a:ln>
          <a:effectLst>
            <a:outerShdw blurRad="100013" dist="19050" dir="5400000" algn="bl" rotWithShape="0">
              <a:srgbClr val="FFFFFF">
                <a:alpha val="50000"/>
              </a:srgbClr>
            </a:outerShdw>
          </a:effectLst>
        </p:spPr>
      </p:cxnSp>
      <p:cxnSp>
        <p:nvCxnSpPr>
          <p:cNvPr id="817" name="Google Shape;817;p66"/>
          <p:cNvCxnSpPr>
            <a:stCxn id="814" idx="3"/>
          </p:cNvCxnSpPr>
          <p:nvPr/>
        </p:nvCxnSpPr>
        <p:spPr>
          <a:xfrm rot="10800000" flipH="1">
            <a:off x="3730350" y="4087600"/>
            <a:ext cx="444300" cy="388500"/>
          </a:xfrm>
          <a:prstGeom prst="straightConnector1">
            <a:avLst/>
          </a:prstGeom>
          <a:noFill/>
          <a:ln w="19050" cap="flat" cmpd="sng">
            <a:solidFill>
              <a:schemeClr val="dk1"/>
            </a:solidFill>
            <a:prstDash val="solid"/>
            <a:round/>
            <a:headEnd type="none" w="med" len="med"/>
            <a:tailEnd type="triangle" w="med" len="med"/>
          </a:ln>
          <a:effectLst>
            <a:outerShdw blurRad="100013" dist="19050" dir="5400000" algn="bl" rotWithShape="0">
              <a:srgbClr val="FFFFFF">
                <a:alpha val="50000"/>
              </a:srgbClr>
            </a:outerShdw>
          </a:effectLst>
        </p:spPr>
      </p:cxnSp>
      <p:cxnSp>
        <p:nvCxnSpPr>
          <p:cNvPr id="818" name="Google Shape;818;p66"/>
          <p:cNvCxnSpPr>
            <a:stCxn id="810" idx="1"/>
          </p:cNvCxnSpPr>
          <p:nvPr/>
        </p:nvCxnSpPr>
        <p:spPr>
          <a:xfrm flipH="1">
            <a:off x="4487375" y="1198750"/>
            <a:ext cx="642300" cy="1296600"/>
          </a:xfrm>
          <a:prstGeom prst="straightConnector1">
            <a:avLst/>
          </a:prstGeom>
          <a:noFill/>
          <a:ln w="19050" cap="flat" cmpd="sng">
            <a:solidFill>
              <a:srgbClr val="000000"/>
            </a:solidFill>
            <a:prstDash val="solid"/>
            <a:round/>
            <a:headEnd type="none" w="med" len="med"/>
            <a:tailEnd type="triangle" w="med" len="med"/>
          </a:ln>
          <a:effectLst>
            <a:outerShdw blurRad="142875" algn="bl" rotWithShape="0">
              <a:srgbClr val="FFFFFF">
                <a:alpha val="50000"/>
              </a:srgbClr>
            </a:outerShdw>
          </a:effectLst>
        </p:spPr>
      </p:cxnSp>
      <p:cxnSp>
        <p:nvCxnSpPr>
          <p:cNvPr id="819" name="Google Shape;819;p66"/>
          <p:cNvCxnSpPr>
            <a:stCxn id="808" idx="1"/>
          </p:cNvCxnSpPr>
          <p:nvPr/>
        </p:nvCxnSpPr>
        <p:spPr>
          <a:xfrm flipH="1">
            <a:off x="6208875" y="2359425"/>
            <a:ext cx="450300" cy="219600"/>
          </a:xfrm>
          <a:prstGeom prst="straightConnector1">
            <a:avLst/>
          </a:prstGeom>
          <a:noFill/>
          <a:ln w="19050" cap="flat" cmpd="sng">
            <a:solidFill>
              <a:srgbClr val="000000"/>
            </a:solidFill>
            <a:prstDash val="solid"/>
            <a:round/>
            <a:headEnd type="none" w="med" len="med"/>
            <a:tailEnd type="triangle" w="med" len="med"/>
          </a:ln>
          <a:effectLst>
            <a:outerShdw blurRad="142875" algn="bl" rotWithShape="0">
              <a:srgbClr val="FFFFFF">
                <a:alpha val="50000"/>
              </a:srgbClr>
            </a:outerShdw>
          </a:effectLst>
        </p:spPr>
      </p:cxnSp>
      <p:cxnSp>
        <p:nvCxnSpPr>
          <p:cNvPr id="820" name="Google Shape;820;p66"/>
          <p:cNvCxnSpPr>
            <a:stCxn id="812" idx="1"/>
          </p:cNvCxnSpPr>
          <p:nvPr/>
        </p:nvCxnSpPr>
        <p:spPr>
          <a:xfrm rot="10800000">
            <a:off x="6431700" y="3478225"/>
            <a:ext cx="200400" cy="44700"/>
          </a:xfrm>
          <a:prstGeom prst="straightConnector1">
            <a:avLst/>
          </a:prstGeom>
          <a:noFill/>
          <a:ln w="19050" cap="flat" cmpd="sng">
            <a:solidFill>
              <a:srgbClr val="000000"/>
            </a:solidFill>
            <a:prstDash val="solid"/>
            <a:round/>
            <a:headEnd type="none" w="med" len="med"/>
            <a:tailEnd type="triangle" w="med" len="med"/>
          </a:ln>
          <a:effectLst>
            <a:outerShdw blurRad="142875" algn="bl" rotWithShape="0">
              <a:srgbClr val="FFFFFF">
                <a:alpha val="50000"/>
              </a:srgbClr>
            </a:outerShdw>
          </a:effectLst>
        </p:spPr>
      </p:cxnSp>
      <p:cxnSp>
        <p:nvCxnSpPr>
          <p:cNvPr id="821" name="Google Shape;821;p66"/>
          <p:cNvCxnSpPr>
            <a:stCxn id="813" idx="0"/>
          </p:cNvCxnSpPr>
          <p:nvPr/>
        </p:nvCxnSpPr>
        <p:spPr>
          <a:xfrm rot="10800000">
            <a:off x="5546850" y="3429275"/>
            <a:ext cx="820800" cy="610800"/>
          </a:xfrm>
          <a:prstGeom prst="straightConnector1">
            <a:avLst/>
          </a:prstGeom>
          <a:noFill/>
          <a:ln w="19050" cap="flat" cmpd="sng">
            <a:solidFill>
              <a:srgbClr val="000000"/>
            </a:solidFill>
            <a:prstDash val="solid"/>
            <a:round/>
            <a:headEnd type="none" w="med" len="med"/>
            <a:tailEnd type="triangle" w="med" len="med"/>
          </a:ln>
          <a:effectLst>
            <a:outerShdw blurRad="142875" algn="bl" rotWithShape="0">
              <a:srgbClr val="FFFFFF">
                <a:alpha val="50000"/>
              </a:srgbClr>
            </a:outerShdw>
          </a:effectLst>
        </p:spPr>
      </p:cxnSp>
      <p:sp>
        <p:nvSpPr>
          <p:cNvPr id="822" name="Google Shape;822;p66"/>
          <p:cNvSpPr txBox="1"/>
          <p:nvPr/>
        </p:nvSpPr>
        <p:spPr>
          <a:xfrm>
            <a:off x="908950" y="1158300"/>
            <a:ext cx="1867200" cy="484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t>Polycarbonate Structure with White Cool-Coat Paint</a:t>
            </a:r>
            <a:endParaRPr sz="1000" b="1"/>
          </a:p>
        </p:txBody>
      </p:sp>
      <p:cxnSp>
        <p:nvCxnSpPr>
          <p:cNvPr id="823" name="Google Shape;823;p66"/>
          <p:cNvCxnSpPr>
            <a:stCxn id="822" idx="3"/>
          </p:cNvCxnSpPr>
          <p:nvPr/>
        </p:nvCxnSpPr>
        <p:spPr>
          <a:xfrm>
            <a:off x="2776150" y="1400400"/>
            <a:ext cx="1404300" cy="406200"/>
          </a:xfrm>
          <a:prstGeom prst="straightConnector1">
            <a:avLst/>
          </a:prstGeom>
          <a:noFill/>
          <a:ln w="19050" cap="flat" cmpd="sng">
            <a:solidFill>
              <a:schemeClr val="dk1"/>
            </a:solidFill>
            <a:prstDash val="solid"/>
            <a:round/>
            <a:headEnd type="none" w="med" len="med"/>
            <a:tailEnd type="triangle" w="med" len="med"/>
          </a:ln>
          <a:effectLst>
            <a:outerShdw blurRad="100013" dist="19050" dir="5400000" algn="bl" rotWithShape="0">
              <a:srgbClr val="FFFFFF">
                <a:alpha val="50000"/>
              </a:srgbClr>
            </a:outerShdw>
          </a:effectLst>
        </p:spPr>
      </p:cxnSp>
      <p:sp>
        <p:nvSpPr>
          <p:cNvPr id="824" name="Google Shape;824;p66"/>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5" name="Google Shape;825;p66"/>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6" name="Google Shape;826;p66"/>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7" name="Google Shape;827;p66"/>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28" name="Google Shape;828;p66"/>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grpSp>
        <p:nvGrpSpPr>
          <p:cNvPr id="833" name="Google Shape;833;p67"/>
          <p:cNvGrpSpPr/>
          <p:nvPr/>
        </p:nvGrpSpPr>
        <p:grpSpPr>
          <a:xfrm>
            <a:off x="141392" y="1809958"/>
            <a:ext cx="4202671" cy="2945611"/>
            <a:chOff x="1717506" y="988426"/>
            <a:chExt cx="3093611" cy="2042726"/>
          </a:xfrm>
        </p:grpSpPr>
        <p:pic>
          <p:nvPicPr>
            <p:cNvPr id="834" name="Google Shape;834;p67"/>
            <p:cNvPicPr preferRelativeResize="0"/>
            <p:nvPr/>
          </p:nvPicPr>
          <p:blipFill>
            <a:blip r:embed="rId3">
              <a:alphaModFix/>
            </a:blip>
            <a:stretch>
              <a:fillRect/>
            </a:stretch>
          </p:blipFill>
          <p:spPr>
            <a:xfrm>
              <a:off x="1833200" y="988426"/>
              <a:ext cx="2977917" cy="2042726"/>
            </a:xfrm>
            <a:prstGeom prst="rect">
              <a:avLst/>
            </a:prstGeom>
            <a:noFill/>
            <a:ln>
              <a:noFill/>
            </a:ln>
          </p:spPr>
        </p:pic>
        <p:sp>
          <p:nvSpPr>
            <p:cNvPr id="835" name="Google Shape;835;p67"/>
            <p:cNvSpPr txBox="1"/>
            <p:nvPr/>
          </p:nvSpPr>
          <p:spPr>
            <a:xfrm>
              <a:off x="2265775" y="2610423"/>
              <a:ext cx="6636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rchivo Black"/>
                  <a:ea typeface="Archivo Black"/>
                  <a:cs typeface="Archivo Black"/>
                  <a:sym typeface="Archivo Black"/>
                </a:rPr>
                <a:t>23 in</a:t>
              </a:r>
              <a:endParaRPr sz="1200">
                <a:latin typeface="Archivo Black"/>
                <a:ea typeface="Archivo Black"/>
                <a:cs typeface="Archivo Black"/>
                <a:sym typeface="Archivo Black"/>
              </a:endParaRPr>
            </a:p>
          </p:txBody>
        </p:sp>
        <p:sp>
          <p:nvSpPr>
            <p:cNvPr id="836" name="Google Shape;836;p67"/>
            <p:cNvSpPr txBox="1"/>
            <p:nvPr/>
          </p:nvSpPr>
          <p:spPr>
            <a:xfrm>
              <a:off x="3835852" y="2610427"/>
              <a:ext cx="6636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rchivo Black"/>
                  <a:ea typeface="Archivo Black"/>
                  <a:cs typeface="Archivo Black"/>
                  <a:sym typeface="Archivo Black"/>
                </a:rPr>
                <a:t>23 in</a:t>
              </a:r>
              <a:endParaRPr sz="1200">
                <a:latin typeface="Archivo Black"/>
                <a:ea typeface="Archivo Black"/>
                <a:cs typeface="Archivo Black"/>
                <a:sym typeface="Archivo Black"/>
              </a:endParaRPr>
            </a:p>
          </p:txBody>
        </p:sp>
        <p:sp>
          <p:nvSpPr>
            <p:cNvPr id="837" name="Google Shape;837;p67"/>
            <p:cNvSpPr txBox="1"/>
            <p:nvPr/>
          </p:nvSpPr>
          <p:spPr>
            <a:xfrm>
              <a:off x="1717506" y="2001672"/>
              <a:ext cx="6636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Archivo Black"/>
                  <a:ea typeface="Archivo Black"/>
                  <a:cs typeface="Archivo Black"/>
                  <a:sym typeface="Archivo Black"/>
                </a:rPr>
                <a:t>12 in</a:t>
              </a:r>
              <a:endParaRPr sz="1200">
                <a:latin typeface="Archivo Black"/>
                <a:ea typeface="Archivo Black"/>
                <a:cs typeface="Archivo Black"/>
                <a:sym typeface="Archivo Black"/>
              </a:endParaRPr>
            </a:p>
          </p:txBody>
        </p:sp>
      </p:grpSp>
      <p:sp>
        <p:nvSpPr>
          <p:cNvPr id="838" name="Google Shape;838;p6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9" name="Google Shape;839;p6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7"/>
          <p:cNvSpPr txBox="1">
            <a:spLocks noGrp="1"/>
          </p:cNvSpPr>
          <p:nvPr>
            <p:ph type="title"/>
          </p:nvPr>
        </p:nvSpPr>
        <p:spPr>
          <a:xfrm>
            <a:off x="162625"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Active Protection Module - Geometry</a:t>
            </a:r>
            <a:endParaRPr b="1">
              <a:solidFill>
                <a:srgbClr val="FFFFFF"/>
              </a:solidFill>
              <a:latin typeface="Orbitron"/>
              <a:ea typeface="Orbitron"/>
              <a:cs typeface="Orbitron"/>
              <a:sym typeface="Orbitron"/>
            </a:endParaRPr>
          </a:p>
        </p:txBody>
      </p:sp>
      <p:sp>
        <p:nvSpPr>
          <p:cNvPr id="841" name="Google Shape;84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842" name="Google Shape;842;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843" name="Google Shape;843;p67"/>
          <p:cNvPicPr preferRelativeResize="0"/>
          <p:nvPr/>
        </p:nvPicPr>
        <p:blipFill rotWithShape="1">
          <a:blip r:embed="rId4">
            <a:alphaModFix/>
          </a:blip>
          <a:srcRect l="10051" t="3539" r="2466" b="5691"/>
          <a:stretch/>
        </p:blipFill>
        <p:spPr>
          <a:xfrm>
            <a:off x="4455550" y="2671744"/>
            <a:ext cx="793812" cy="1918443"/>
          </a:xfrm>
          <a:prstGeom prst="rect">
            <a:avLst/>
          </a:prstGeom>
          <a:noFill/>
          <a:ln>
            <a:noFill/>
          </a:ln>
        </p:spPr>
      </p:pic>
      <p:grpSp>
        <p:nvGrpSpPr>
          <p:cNvPr id="844" name="Google Shape;844;p67"/>
          <p:cNvGrpSpPr/>
          <p:nvPr/>
        </p:nvGrpSpPr>
        <p:grpSpPr>
          <a:xfrm>
            <a:off x="5360830" y="2523346"/>
            <a:ext cx="3692796" cy="2139951"/>
            <a:chOff x="1680925" y="3050913"/>
            <a:chExt cx="3354038" cy="1709362"/>
          </a:xfrm>
        </p:grpSpPr>
        <p:grpSp>
          <p:nvGrpSpPr>
            <p:cNvPr id="845" name="Google Shape;845;p67"/>
            <p:cNvGrpSpPr/>
            <p:nvPr/>
          </p:nvGrpSpPr>
          <p:grpSpPr>
            <a:xfrm>
              <a:off x="1680925" y="3050913"/>
              <a:ext cx="3354038" cy="1709362"/>
              <a:chOff x="128785" y="1792500"/>
              <a:chExt cx="5011262" cy="2872395"/>
            </a:xfrm>
          </p:grpSpPr>
          <p:pic>
            <p:nvPicPr>
              <p:cNvPr id="846" name="Google Shape;846;p67"/>
              <p:cNvPicPr preferRelativeResize="0"/>
              <p:nvPr/>
            </p:nvPicPr>
            <p:blipFill rotWithShape="1">
              <a:blip r:embed="rId5">
                <a:alphaModFix/>
              </a:blip>
              <a:srcRect r="2133"/>
              <a:stretch/>
            </p:blipFill>
            <p:spPr>
              <a:xfrm rot="-2">
                <a:off x="128785" y="1882634"/>
                <a:ext cx="4919133" cy="2782260"/>
              </a:xfrm>
              <a:prstGeom prst="rect">
                <a:avLst/>
              </a:prstGeom>
              <a:noFill/>
              <a:ln>
                <a:noFill/>
              </a:ln>
            </p:spPr>
          </p:pic>
          <p:pic>
            <p:nvPicPr>
              <p:cNvPr id="847" name="Google Shape;847;p67"/>
              <p:cNvPicPr preferRelativeResize="0"/>
              <p:nvPr/>
            </p:nvPicPr>
            <p:blipFill rotWithShape="1">
              <a:blip r:embed="rId5">
                <a:alphaModFix/>
              </a:blip>
              <a:srcRect r="1205" b="73039"/>
              <a:stretch/>
            </p:blipFill>
            <p:spPr>
              <a:xfrm rot="160190">
                <a:off x="146093" y="1907986"/>
                <a:ext cx="4977599" cy="818347"/>
              </a:xfrm>
              <a:prstGeom prst="rect">
                <a:avLst/>
              </a:prstGeom>
              <a:noFill/>
              <a:ln>
                <a:noFill/>
              </a:ln>
            </p:spPr>
          </p:pic>
        </p:grpSp>
        <p:cxnSp>
          <p:nvCxnSpPr>
            <p:cNvPr id="848" name="Google Shape;848;p67"/>
            <p:cNvCxnSpPr/>
            <p:nvPr/>
          </p:nvCxnSpPr>
          <p:spPr>
            <a:xfrm>
              <a:off x="2327513" y="3314788"/>
              <a:ext cx="2007000" cy="97500"/>
            </a:xfrm>
            <a:prstGeom prst="straightConnector1">
              <a:avLst/>
            </a:prstGeom>
            <a:noFill/>
            <a:ln w="19050" cap="flat" cmpd="sng">
              <a:solidFill>
                <a:srgbClr val="9900FF"/>
              </a:solidFill>
              <a:prstDash val="solid"/>
              <a:round/>
              <a:headEnd type="none" w="med" len="med"/>
              <a:tailEnd type="triangle" w="med" len="med"/>
            </a:ln>
          </p:spPr>
        </p:cxnSp>
        <p:sp>
          <p:nvSpPr>
            <p:cNvPr id="849" name="Google Shape;849;p67"/>
            <p:cNvSpPr txBox="1"/>
            <p:nvPr/>
          </p:nvSpPr>
          <p:spPr>
            <a:xfrm rot="212802">
              <a:off x="2887866" y="3155687"/>
              <a:ext cx="940802" cy="3354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9900FF"/>
                  </a:solidFill>
                  <a:latin typeface="Archivo Black"/>
                  <a:ea typeface="Archivo Black"/>
                  <a:cs typeface="Archivo Black"/>
                  <a:sym typeface="Archivo Black"/>
                </a:rPr>
                <a:t>Rain/Snow</a:t>
              </a:r>
              <a:endParaRPr sz="1000">
                <a:solidFill>
                  <a:srgbClr val="9900FF"/>
                </a:solidFill>
                <a:latin typeface="Archivo Black"/>
                <a:ea typeface="Archivo Black"/>
                <a:cs typeface="Archivo Black"/>
                <a:sym typeface="Archivo Black"/>
              </a:endParaRPr>
            </a:p>
          </p:txBody>
        </p:sp>
      </p:grpSp>
      <p:sp>
        <p:nvSpPr>
          <p:cNvPr id="850" name="Google Shape;850;p67"/>
          <p:cNvSpPr/>
          <p:nvPr/>
        </p:nvSpPr>
        <p:spPr>
          <a:xfrm>
            <a:off x="5408500" y="3868374"/>
            <a:ext cx="347100" cy="794700"/>
          </a:xfrm>
          <a:prstGeom prst="ellipse">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1" name="Google Shape;851;p67"/>
          <p:cNvCxnSpPr>
            <a:stCxn id="850" idx="1"/>
          </p:cNvCxnSpPr>
          <p:nvPr/>
        </p:nvCxnSpPr>
        <p:spPr>
          <a:xfrm rot="10800000">
            <a:off x="5104432" y="3694356"/>
            <a:ext cx="354900" cy="290400"/>
          </a:xfrm>
          <a:prstGeom prst="straightConnector1">
            <a:avLst/>
          </a:prstGeom>
          <a:noFill/>
          <a:ln w="19050" cap="flat" cmpd="sng">
            <a:solidFill>
              <a:srgbClr val="9900FF"/>
            </a:solidFill>
            <a:prstDash val="solid"/>
            <a:round/>
            <a:headEnd type="none" w="med" len="med"/>
            <a:tailEnd type="triangle" w="med" len="med"/>
          </a:ln>
        </p:spPr>
      </p:cxnSp>
      <p:sp>
        <p:nvSpPr>
          <p:cNvPr id="852" name="Google Shape;852;p67"/>
          <p:cNvSpPr txBox="1"/>
          <p:nvPr/>
        </p:nvSpPr>
        <p:spPr>
          <a:xfrm>
            <a:off x="449925" y="1130150"/>
            <a:ext cx="4060500" cy="67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Floor dimensions and wall height allow camera to rotate and have appropriate FOV.</a:t>
            </a:r>
            <a:endParaRPr>
              <a:solidFill>
                <a:schemeClr val="dk1"/>
              </a:solidFill>
            </a:endParaRPr>
          </a:p>
        </p:txBody>
      </p:sp>
      <p:sp>
        <p:nvSpPr>
          <p:cNvPr id="853" name="Google Shape;853;p67"/>
          <p:cNvSpPr txBox="1"/>
          <p:nvPr/>
        </p:nvSpPr>
        <p:spPr>
          <a:xfrm>
            <a:off x="5044600" y="1130150"/>
            <a:ext cx="3863700" cy="115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Roof slope of -0.25 in/ft prevents liquid from pooling.</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Box leveled with adjustable feet.</a:t>
            </a:r>
            <a:endParaRPr/>
          </a:p>
        </p:txBody>
      </p:sp>
      <p:sp>
        <p:nvSpPr>
          <p:cNvPr id="854" name="Google Shape;854;p67"/>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5" name="Google Shape;855;p67"/>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6" name="Google Shape;856;p67"/>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7" name="Google Shape;857;p67"/>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58" name="Google Shape;858;p67"/>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68"/>
          <p:cNvPicPr preferRelativeResize="0"/>
          <p:nvPr/>
        </p:nvPicPr>
        <p:blipFill rotWithShape="1">
          <a:blip r:embed="rId3">
            <a:alphaModFix/>
          </a:blip>
          <a:srcRect l="5136" t="4333" r="4740"/>
          <a:stretch/>
        </p:blipFill>
        <p:spPr>
          <a:xfrm>
            <a:off x="5759775" y="944600"/>
            <a:ext cx="3190473" cy="2345188"/>
          </a:xfrm>
          <a:prstGeom prst="rect">
            <a:avLst/>
          </a:prstGeom>
          <a:noFill/>
          <a:ln>
            <a:noFill/>
          </a:ln>
        </p:spPr>
      </p:pic>
      <p:sp>
        <p:nvSpPr>
          <p:cNvPr id="864" name="Google Shape;864;p6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5" name="Google Shape;865;p6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8"/>
          <p:cNvSpPr txBox="1">
            <a:spLocks noGrp="1"/>
          </p:cNvSpPr>
          <p:nvPr>
            <p:ph type="title"/>
          </p:nvPr>
        </p:nvSpPr>
        <p:spPr>
          <a:xfrm>
            <a:off x="117650" y="299600"/>
            <a:ext cx="8924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Active Protection Module - </a:t>
            </a:r>
            <a:r>
              <a:rPr lang="en" sz="2400" b="1">
                <a:solidFill>
                  <a:srgbClr val="FFFFFF"/>
                </a:solidFill>
                <a:latin typeface="Orbitron"/>
                <a:ea typeface="Orbitron"/>
                <a:cs typeface="Orbitron"/>
                <a:sym typeface="Orbitron"/>
              </a:rPr>
              <a:t>Passive Protection</a:t>
            </a:r>
            <a:endParaRPr sz="2400" b="1">
              <a:solidFill>
                <a:srgbClr val="FFFFFF"/>
              </a:solidFill>
              <a:latin typeface="Orbitron"/>
              <a:ea typeface="Orbitron"/>
              <a:cs typeface="Orbitron"/>
              <a:sym typeface="Orbitron"/>
            </a:endParaRPr>
          </a:p>
        </p:txBody>
      </p:sp>
      <p:sp>
        <p:nvSpPr>
          <p:cNvPr id="867" name="Google Shape;86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868" name="Google Shape;868;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869" name="Google Shape;869;p68"/>
          <p:cNvPicPr preferRelativeResize="0"/>
          <p:nvPr/>
        </p:nvPicPr>
        <p:blipFill rotWithShape="1">
          <a:blip r:embed="rId4">
            <a:alphaModFix/>
          </a:blip>
          <a:srcRect l="4662" b="5758"/>
          <a:stretch/>
        </p:blipFill>
        <p:spPr>
          <a:xfrm>
            <a:off x="6246575" y="3174844"/>
            <a:ext cx="2469425" cy="1519881"/>
          </a:xfrm>
          <a:prstGeom prst="rect">
            <a:avLst/>
          </a:prstGeom>
          <a:noFill/>
          <a:ln>
            <a:noFill/>
          </a:ln>
        </p:spPr>
      </p:pic>
      <p:sp>
        <p:nvSpPr>
          <p:cNvPr id="870" name="Google Shape;870;p68"/>
          <p:cNvSpPr txBox="1"/>
          <p:nvPr/>
        </p:nvSpPr>
        <p:spPr>
          <a:xfrm>
            <a:off x="4572000" y="3311138"/>
            <a:ext cx="1646700" cy="118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Edge Sealant: </a:t>
            </a:r>
            <a:endParaRPr sz="1200">
              <a:solidFill>
                <a:schemeClr val="dk1"/>
              </a:solidFill>
            </a:endParaRPr>
          </a:p>
          <a:p>
            <a:pPr marL="0" lvl="0" indent="0" algn="l" rtl="0">
              <a:lnSpc>
                <a:spcPct val="115000"/>
              </a:lnSpc>
              <a:spcBef>
                <a:spcPts val="0"/>
              </a:spcBef>
              <a:spcAft>
                <a:spcPts val="0"/>
              </a:spcAft>
              <a:buNone/>
            </a:pPr>
            <a:r>
              <a:rPr lang="en" sz="1200">
                <a:solidFill>
                  <a:srgbClr val="4A86E8"/>
                </a:solidFill>
              </a:rPr>
              <a:t>Loctite Liquid Gasket</a:t>
            </a:r>
            <a:endParaRPr sz="1200">
              <a:solidFill>
                <a:srgbClr val="4A86E8"/>
              </a:solidFill>
            </a:endParaRPr>
          </a:p>
          <a:p>
            <a:pPr marL="0" lvl="0" indent="0" algn="l" rtl="0">
              <a:lnSpc>
                <a:spcPct val="115000"/>
              </a:lnSpc>
              <a:spcBef>
                <a:spcPts val="0"/>
              </a:spcBef>
              <a:spcAft>
                <a:spcPts val="0"/>
              </a:spcAft>
              <a:buNone/>
            </a:pPr>
            <a:endParaRPr sz="1200">
              <a:solidFill>
                <a:srgbClr val="4A86E8"/>
              </a:solidFill>
            </a:endParaRPr>
          </a:p>
          <a:p>
            <a:pPr marL="0" lvl="0" indent="0" algn="l" rtl="0">
              <a:lnSpc>
                <a:spcPct val="115000"/>
              </a:lnSpc>
              <a:spcBef>
                <a:spcPts val="0"/>
              </a:spcBef>
              <a:spcAft>
                <a:spcPts val="0"/>
              </a:spcAft>
              <a:buNone/>
            </a:pPr>
            <a:r>
              <a:rPr lang="en" sz="1200">
                <a:solidFill>
                  <a:schemeClr val="dk1"/>
                </a:solidFill>
              </a:rPr>
              <a:t>Interior Sealant: </a:t>
            </a:r>
            <a:r>
              <a:rPr lang="en" sz="1200">
                <a:solidFill>
                  <a:srgbClr val="FF0000"/>
                </a:solidFill>
              </a:rPr>
              <a:t>Silicone Caulk</a:t>
            </a:r>
            <a:endParaRPr sz="1200">
              <a:solidFill>
                <a:srgbClr val="FF0000"/>
              </a:solidFill>
            </a:endParaRPr>
          </a:p>
          <a:p>
            <a:pPr marL="0" lvl="0" indent="0" algn="l" rtl="0">
              <a:spcBef>
                <a:spcPts val="1600"/>
              </a:spcBef>
              <a:spcAft>
                <a:spcPts val="0"/>
              </a:spcAft>
              <a:buNone/>
            </a:pPr>
            <a:endParaRPr sz="1200"/>
          </a:p>
        </p:txBody>
      </p:sp>
      <p:cxnSp>
        <p:nvCxnSpPr>
          <p:cNvPr id="871" name="Google Shape;871;p68"/>
          <p:cNvCxnSpPr/>
          <p:nvPr/>
        </p:nvCxnSpPr>
        <p:spPr>
          <a:xfrm rot="10800000" flipH="1">
            <a:off x="5686275" y="3427400"/>
            <a:ext cx="819000" cy="102600"/>
          </a:xfrm>
          <a:prstGeom prst="straightConnector1">
            <a:avLst/>
          </a:prstGeom>
          <a:noFill/>
          <a:ln w="28575" cap="flat" cmpd="sng">
            <a:solidFill>
              <a:srgbClr val="4A86E8"/>
            </a:solidFill>
            <a:prstDash val="solid"/>
            <a:round/>
            <a:headEnd type="none" w="med" len="med"/>
            <a:tailEnd type="triangle" w="med" len="med"/>
          </a:ln>
          <a:effectLst>
            <a:outerShdw dist="9525" algn="bl" rotWithShape="0">
              <a:srgbClr val="F3F3F3"/>
            </a:outerShdw>
          </a:effectLst>
        </p:spPr>
      </p:cxnSp>
      <p:cxnSp>
        <p:nvCxnSpPr>
          <p:cNvPr id="872" name="Google Shape;872;p68"/>
          <p:cNvCxnSpPr/>
          <p:nvPr/>
        </p:nvCxnSpPr>
        <p:spPr>
          <a:xfrm rot="10800000" flipH="1">
            <a:off x="5759775" y="3933775"/>
            <a:ext cx="1233300" cy="225300"/>
          </a:xfrm>
          <a:prstGeom prst="straightConnector1">
            <a:avLst/>
          </a:prstGeom>
          <a:noFill/>
          <a:ln w="28575" cap="flat" cmpd="sng">
            <a:solidFill>
              <a:srgbClr val="FF0000"/>
            </a:solidFill>
            <a:prstDash val="solid"/>
            <a:round/>
            <a:headEnd type="none" w="med" len="med"/>
            <a:tailEnd type="triangle" w="med" len="med"/>
          </a:ln>
          <a:effectLst>
            <a:outerShdw dist="9525" algn="bl" rotWithShape="0">
              <a:srgbClr val="F3F3F3"/>
            </a:outerShdw>
          </a:effectLst>
        </p:spPr>
      </p:cxnSp>
      <p:sp>
        <p:nvSpPr>
          <p:cNvPr id="873" name="Google Shape;873;p68"/>
          <p:cNvSpPr txBox="1"/>
          <p:nvPr/>
        </p:nvSpPr>
        <p:spPr>
          <a:xfrm>
            <a:off x="4572000" y="2167650"/>
            <a:ext cx="1359300" cy="73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Gap Sealer under Roof:</a:t>
            </a:r>
            <a:endParaRPr sz="1200">
              <a:solidFill>
                <a:schemeClr val="dk1"/>
              </a:solidFill>
            </a:endParaRPr>
          </a:p>
          <a:p>
            <a:pPr marL="0" lvl="0" indent="0" algn="l" rtl="0">
              <a:lnSpc>
                <a:spcPct val="115000"/>
              </a:lnSpc>
              <a:spcBef>
                <a:spcPts val="0"/>
              </a:spcBef>
              <a:spcAft>
                <a:spcPts val="0"/>
              </a:spcAft>
              <a:buNone/>
            </a:pPr>
            <a:r>
              <a:rPr lang="en" sz="1200">
                <a:solidFill>
                  <a:srgbClr val="9900FF"/>
                </a:solidFill>
              </a:rPr>
              <a:t>Weatherstrip</a:t>
            </a:r>
            <a:endParaRPr sz="1200">
              <a:solidFill>
                <a:srgbClr val="9900FF"/>
              </a:solidFill>
            </a:endParaRPr>
          </a:p>
        </p:txBody>
      </p:sp>
      <p:cxnSp>
        <p:nvCxnSpPr>
          <p:cNvPr id="874" name="Google Shape;874;p68"/>
          <p:cNvCxnSpPr/>
          <p:nvPr/>
        </p:nvCxnSpPr>
        <p:spPr>
          <a:xfrm>
            <a:off x="5573700" y="2575000"/>
            <a:ext cx="2259000" cy="24900"/>
          </a:xfrm>
          <a:prstGeom prst="straightConnector1">
            <a:avLst/>
          </a:prstGeom>
          <a:noFill/>
          <a:ln w="28575" cap="flat" cmpd="sng">
            <a:solidFill>
              <a:srgbClr val="9900FF"/>
            </a:solidFill>
            <a:prstDash val="solid"/>
            <a:round/>
            <a:headEnd type="none" w="med" len="med"/>
            <a:tailEnd type="triangle" w="med" len="med"/>
          </a:ln>
        </p:spPr>
      </p:cxnSp>
      <p:pic>
        <p:nvPicPr>
          <p:cNvPr id="875" name="Google Shape;875;p68"/>
          <p:cNvPicPr preferRelativeResize="0"/>
          <p:nvPr/>
        </p:nvPicPr>
        <p:blipFill rotWithShape="1">
          <a:blip r:embed="rId5">
            <a:alphaModFix/>
          </a:blip>
          <a:srcRect l="10721" t="9674" r="10619" b="9569"/>
          <a:stretch/>
        </p:blipFill>
        <p:spPr>
          <a:xfrm>
            <a:off x="1241956" y="2492399"/>
            <a:ext cx="2166781" cy="2224675"/>
          </a:xfrm>
          <a:prstGeom prst="rect">
            <a:avLst/>
          </a:prstGeom>
          <a:noFill/>
          <a:ln>
            <a:noFill/>
          </a:ln>
        </p:spPr>
      </p:pic>
      <p:sp>
        <p:nvSpPr>
          <p:cNvPr id="876" name="Google Shape;876;p68"/>
          <p:cNvSpPr txBox="1"/>
          <p:nvPr/>
        </p:nvSpPr>
        <p:spPr>
          <a:xfrm>
            <a:off x="303250" y="1090925"/>
            <a:ext cx="3927900" cy="11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Cool Coat white paint applied on exterior components to enable minimal solar heating and hide interior components.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High emissivity and low solar absorptivity prevents system from overheating.</a:t>
            </a:r>
            <a:endParaRPr sz="1200">
              <a:solidFill>
                <a:schemeClr val="dk1"/>
              </a:solidFill>
            </a:endParaRPr>
          </a:p>
        </p:txBody>
      </p:sp>
      <p:cxnSp>
        <p:nvCxnSpPr>
          <p:cNvPr id="877" name="Google Shape;877;p68"/>
          <p:cNvCxnSpPr/>
          <p:nvPr/>
        </p:nvCxnSpPr>
        <p:spPr>
          <a:xfrm rot="10800000" flipH="1">
            <a:off x="7824979" y="2099491"/>
            <a:ext cx="825600" cy="475500"/>
          </a:xfrm>
          <a:prstGeom prst="straightConnector1">
            <a:avLst/>
          </a:prstGeom>
          <a:noFill/>
          <a:ln w="76200" cap="flat" cmpd="sng">
            <a:solidFill>
              <a:srgbClr val="9900FF"/>
            </a:solidFill>
            <a:prstDash val="solid"/>
            <a:round/>
            <a:headEnd type="none" w="med" len="med"/>
            <a:tailEnd type="none" w="med" len="med"/>
          </a:ln>
        </p:spPr>
      </p:cxnSp>
      <p:cxnSp>
        <p:nvCxnSpPr>
          <p:cNvPr id="878" name="Google Shape;878;p68"/>
          <p:cNvCxnSpPr/>
          <p:nvPr/>
        </p:nvCxnSpPr>
        <p:spPr>
          <a:xfrm rot="10800000" flipH="1">
            <a:off x="5572800" y="2062675"/>
            <a:ext cx="1488000" cy="506400"/>
          </a:xfrm>
          <a:prstGeom prst="straightConnector1">
            <a:avLst/>
          </a:prstGeom>
          <a:noFill/>
          <a:ln w="28575" cap="flat" cmpd="sng">
            <a:solidFill>
              <a:srgbClr val="9900FF"/>
            </a:solidFill>
            <a:prstDash val="solid"/>
            <a:round/>
            <a:headEnd type="none" w="med" len="med"/>
            <a:tailEnd type="triangle" w="med" len="med"/>
          </a:ln>
        </p:spPr>
      </p:cxnSp>
      <p:cxnSp>
        <p:nvCxnSpPr>
          <p:cNvPr id="879" name="Google Shape;879;p68"/>
          <p:cNvCxnSpPr/>
          <p:nvPr/>
        </p:nvCxnSpPr>
        <p:spPr>
          <a:xfrm rot="10800000" flipH="1">
            <a:off x="6999367" y="1593366"/>
            <a:ext cx="825600" cy="475500"/>
          </a:xfrm>
          <a:prstGeom prst="straightConnector1">
            <a:avLst/>
          </a:prstGeom>
          <a:noFill/>
          <a:ln w="76200" cap="flat" cmpd="sng">
            <a:solidFill>
              <a:srgbClr val="9900FF"/>
            </a:solidFill>
            <a:prstDash val="solid"/>
            <a:round/>
            <a:headEnd type="none" w="med" len="med"/>
            <a:tailEnd type="none" w="med" len="med"/>
          </a:ln>
        </p:spPr>
      </p:cxnSp>
      <p:sp>
        <p:nvSpPr>
          <p:cNvPr id="880" name="Google Shape;880;p68"/>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1" name="Google Shape;881;p68"/>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2" name="Google Shape;882;p68"/>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3" name="Google Shape;883;p68"/>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4" name="Google Shape;884;p68"/>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69"/>
          <p:cNvPicPr preferRelativeResize="0"/>
          <p:nvPr/>
        </p:nvPicPr>
        <p:blipFill>
          <a:blip r:embed="rId3">
            <a:alphaModFix/>
          </a:blip>
          <a:stretch>
            <a:fillRect/>
          </a:stretch>
        </p:blipFill>
        <p:spPr>
          <a:xfrm>
            <a:off x="2243313" y="1600170"/>
            <a:ext cx="4657375" cy="2889205"/>
          </a:xfrm>
          <a:prstGeom prst="rect">
            <a:avLst/>
          </a:prstGeom>
          <a:noFill/>
          <a:ln>
            <a:noFill/>
          </a:ln>
        </p:spPr>
      </p:pic>
      <p:sp>
        <p:nvSpPr>
          <p:cNvPr id="890" name="Google Shape;890;p6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p6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9"/>
          <p:cNvSpPr txBox="1">
            <a:spLocks noGrp="1"/>
          </p:cNvSpPr>
          <p:nvPr>
            <p:ph type="title"/>
          </p:nvPr>
        </p:nvSpPr>
        <p:spPr>
          <a:xfrm>
            <a:off x="162625"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Active Protection Module - Verification</a:t>
            </a:r>
            <a:endParaRPr b="1">
              <a:solidFill>
                <a:srgbClr val="FFFFFF"/>
              </a:solidFill>
              <a:latin typeface="Orbitron"/>
              <a:ea typeface="Orbitron"/>
              <a:cs typeface="Orbitron"/>
              <a:sym typeface="Orbitron"/>
            </a:endParaRPr>
          </a:p>
        </p:txBody>
      </p:sp>
      <p:sp>
        <p:nvSpPr>
          <p:cNvPr id="893" name="Google Shape;893;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894" name="Google Shape;894;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895" name="Google Shape;895;p69"/>
          <p:cNvSpPr txBox="1"/>
          <p:nvPr/>
        </p:nvSpPr>
        <p:spPr>
          <a:xfrm>
            <a:off x="190875" y="1206150"/>
            <a:ext cx="2001000" cy="345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rPr>
              <a:t>Thermal analysis setup: </a:t>
            </a:r>
            <a:endParaRPr sz="1100">
              <a:solidFill>
                <a:schemeClr val="dk1"/>
              </a:solidFill>
            </a:endParaRPr>
          </a:p>
          <a:p>
            <a:pPr marL="457200" lvl="0" indent="-298450" algn="l" rtl="0">
              <a:spcBef>
                <a:spcPts val="1000"/>
              </a:spcBef>
              <a:spcAft>
                <a:spcPts val="0"/>
              </a:spcAft>
              <a:buClr>
                <a:schemeClr val="dk1"/>
              </a:buClr>
              <a:buSzPts val="1100"/>
              <a:buChar char="●"/>
            </a:pPr>
            <a:r>
              <a:rPr lang="en" sz="1100">
                <a:solidFill>
                  <a:schemeClr val="dk1"/>
                </a:solidFill>
              </a:rPr>
              <a:t>Greatest solar flux day of the year.</a:t>
            </a:r>
            <a:endParaRPr sz="1100">
              <a:solidFill>
                <a:schemeClr val="dk1"/>
              </a:solidFill>
            </a:endParaRPr>
          </a:p>
          <a:p>
            <a:pPr marL="457200" lvl="0" indent="-298450" algn="l" rtl="0">
              <a:spcBef>
                <a:spcPts val="1000"/>
              </a:spcBef>
              <a:spcAft>
                <a:spcPts val="0"/>
              </a:spcAft>
              <a:buClr>
                <a:schemeClr val="dk1"/>
              </a:buClr>
              <a:buSzPts val="1100"/>
              <a:buChar char="●"/>
            </a:pPr>
            <a:r>
              <a:rPr lang="en" sz="1100">
                <a:solidFill>
                  <a:schemeClr val="dk1"/>
                </a:solidFill>
              </a:rPr>
              <a:t>Solar flux applied to external surfaces except bottom.</a:t>
            </a:r>
            <a:endParaRPr sz="1100">
              <a:solidFill>
                <a:schemeClr val="dk1"/>
              </a:solidFill>
            </a:endParaRPr>
          </a:p>
          <a:p>
            <a:pPr marL="457200" lvl="0" indent="-298450" algn="l" rtl="0">
              <a:spcBef>
                <a:spcPts val="1000"/>
              </a:spcBef>
              <a:spcAft>
                <a:spcPts val="0"/>
              </a:spcAft>
              <a:buClr>
                <a:schemeClr val="dk1"/>
              </a:buClr>
              <a:buSzPts val="1100"/>
              <a:buChar char="●"/>
            </a:pPr>
            <a:r>
              <a:rPr lang="en" sz="1100">
                <a:solidFill>
                  <a:schemeClr val="dk1"/>
                </a:solidFill>
              </a:rPr>
              <a:t>95</a:t>
            </a:r>
            <a:r>
              <a:rPr lang="en" sz="1100">
                <a:solidFill>
                  <a:srgbClr val="333333"/>
                </a:solidFill>
                <a:highlight>
                  <a:srgbClr val="FFFFFF"/>
                </a:highlight>
              </a:rPr>
              <a:t>°F ambient air.</a:t>
            </a:r>
            <a:endParaRPr sz="1100">
              <a:solidFill>
                <a:srgbClr val="333333"/>
              </a:solidFill>
              <a:highlight>
                <a:srgbClr val="FFFFFF"/>
              </a:highlight>
            </a:endParaRPr>
          </a:p>
          <a:p>
            <a:pPr marL="457200" lvl="0" indent="-298450" algn="l" rtl="0">
              <a:spcBef>
                <a:spcPts val="1000"/>
              </a:spcBef>
              <a:spcAft>
                <a:spcPts val="0"/>
              </a:spcAft>
              <a:buClr>
                <a:srgbClr val="333333"/>
              </a:buClr>
              <a:buSzPts val="1100"/>
              <a:buChar char="●"/>
            </a:pPr>
            <a:r>
              <a:rPr lang="en" sz="1100">
                <a:solidFill>
                  <a:srgbClr val="333333"/>
                </a:solidFill>
                <a:highlight>
                  <a:srgbClr val="FFFFFF"/>
                </a:highlight>
              </a:rPr>
              <a:t>90°F initial structure temperature.</a:t>
            </a:r>
            <a:endParaRPr sz="1100">
              <a:solidFill>
                <a:srgbClr val="333333"/>
              </a:solidFill>
              <a:highlight>
                <a:srgbClr val="FFFFFF"/>
              </a:highlight>
            </a:endParaRPr>
          </a:p>
          <a:p>
            <a:pPr marL="457200" lvl="0" indent="-298450" algn="l" rtl="0">
              <a:spcBef>
                <a:spcPts val="1000"/>
              </a:spcBef>
              <a:spcAft>
                <a:spcPts val="0"/>
              </a:spcAft>
              <a:buClr>
                <a:srgbClr val="333333"/>
              </a:buClr>
              <a:buSzPts val="1100"/>
              <a:buChar char="●"/>
            </a:pPr>
            <a:r>
              <a:rPr lang="en" sz="1100">
                <a:solidFill>
                  <a:srgbClr val="333333"/>
                </a:solidFill>
                <a:highlight>
                  <a:srgbClr val="FFFFFF"/>
                </a:highlight>
              </a:rPr>
              <a:t>Natural convection.</a:t>
            </a:r>
            <a:endParaRPr sz="1100">
              <a:solidFill>
                <a:srgbClr val="333333"/>
              </a:solidFill>
              <a:highlight>
                <a:srgbClr val="FFFFFF"/>
              </a:highlight>
            </a:endParaRPr>
          </a:p>
          <a:p>
            <a:pPr marL="457200" lvl="0" indent="-298450" algn="l" rtl="0">
              <a:spcBef>
                <a:spcPts val="1000"/>
              </a:spcBef>
              <a:spcAft>
                <a:spcPts val="0"/>
              </a:spcAft>
              <a:buClr>
                <a:srgbClr val="333333"/>
              </a:buClr>
              <a:buSzPts val="1100"/>
              <a:buChar char="●"/>
            </a:pPr>
            <a:r>
              <a:rPr lang="en" sz="1100">
                <a:solidFill>
                  <a:srgbClr val="333333"/>
                </a:solidFill>
                <a:highlight>
                  <a:srgbClr val="FFFFFF"/>
                </a:highlight>
              </a:rPr>
              <a:t>Internal and external radiation.</a:t>
            </a:r>
            <a:endParaRPr sz="1100">
              <a:solidFill>
                <a:srgbClr val="333333"/>
              </a:solidFill>
              <a:highlight>
                <a:srgbClr val="FFFFFF"/>
              </a:highlight>
            </a:endParaRPr>
          </a:p>
          <a:p>
            <a:pPr marL="457200" lvl="0" indent="-304800" algn="l" rtl="0">
              <a:spcBef>
                <a:spcPts val="1000"/>
              </a:spcBef>
              <a:spcAft>
                <a:spcPts val="1000"/>
              </a:spcAft>
              <a:buClr>
                <a:srgbClr val="333333"/>
              </a:buClr>
              <a:buSzPts val="1200"/>
              <a:buChar char="●"/>
            </a:pPr>
            <a:r>
              <a:rPr lang="en" sz="1200">
                <a:solidFill>
                  <a:srgbClr val="222222"/>
                </a:solidFill>
                <a:highlight>
                  <a:srgbClr val="FFFFFF"/>
                </a:highlight>
              </a:rPr>
              <a:t>ΔTime = 3 hrs</a:t>
            </a:r>
            <a:endParaRPr sz="1200">
              <a:solidFill>
                <a:srgbClr val="333333"/>
              </a:solidFill>
              <a:highlight>
                <a:srgbClr val="FFFFFF"/>
              </a:highlight>
            </a:endParaRPr>
          </a:p>
        </p:txBody>
      </p:sp>
      <p:cxnSp>
        <p:nvCxnSpPr>
          <p:cNvPr id="896" name="Google Shape;896;p69"/>
          <p:cNvCxnSpPr/>
          <p:nvPr/>
        </p:nvCxnSpPr>
        <p:spPr>
          <a:xfrm>
            <a:off x="3005932" y="1372715"/>
            <a:ext cx="835200" cy="1257900"/>
          </a:xfrm>
          <a:prstGeom prst="straightConnector1">
            <a:avLst/>
          </a:prstGeom>
          <a:noFill/>
          <a:ln w="76200" cap="flat" cmpd="sng">
            <a:solidFill>
              <a:srgbClr val="FFFF00"/>
            </a:solidFill>
            <a:prstDash val="solid"/>
            <a:round/>
            <a:headEnd type="none" w="med" len="med"/>
            <a:tailEnd type="triangle" w="med" len="med"/>
          </a:ln>
          <a:effectLst>
            <a:outerShdw blurRad="57150" dist="19050" dir="5400000" algn="bl" rotWithShape="0">
              <a:srgbClr val="000000"/>
            </a:outerShdw>
          </a:effectLst>
        </p:spPr>
      </p:cxnSp>
      <p:cxnSp>
        <p:nvCxnSpPr>
          <p:cNvPr id="897" name="Google Shape;897;p69"/>
          <p:cNvCxnSpPr/>
          <p:nvPr/>
        </p:nvCxnSpPr>
        <p:spPr>
          <a:xfrm>
            <a:off x="2564849" y="2415951"/>
            <a:ext cx="835200" cy="1257900"/>
          </a:xfrm>
          <a:prstGeom prst="straightConnector1">
            <a:avLst/>
          </a:prstGeom>
          <a:noFill/>
          <a:ln w="76200" cap="flat" cmpd="sng">
            <a:solidFill>
              <a:srgbClr val="FFFF00"/>
            </a:solidFill>
            <a:prstDash val="solid"/>
            <a:round/>
            <a:headEnd type="none" w="med" len="med"/>
            <a:tailEnd type="triangle" w="med" len="med"/>
          </a:ln>
          <a:effectLst>
            <a:outerShdw blurRad="57150" dist="19050" dir="5400000" algn="bl" rotWithShape="0">
              <a:srgbClr val="000000"/>
            </a:outerShdw>
          </a:effectLst>
        </p:spPr>
      </p:cxnSp>
      <p:cxnSp>
        <p:nvCxnSpPr>
          <p:cNvPr id="898" name="Google Shape;898;p69"/>
          <p:cNvCxnSpPr/>
          <p:nvPr/>
        </p:nvCxnSpPr>
        <p:spPr>
          <a:xfrm>
            <a:off x="4622952" y="2224632"/>
            <a:ext cx="835200" cy="1257900"/>
          </a:xfrm>
          <a:prstGeom prst="straightConnector1">
            <a:avLst/>
          </a:prstGeom>
          <a:noFill/>
          <a:ln w="76200" cap="flat" cmpd="sng">
            <a:solidFill>
              <a:srgbClr val="FFFF00"/>
            </a:solidFill>
            <a:prstDash val="solid"/>
            <a:round/>
            <a:headEnd type="none" w="med" len="med"/>
            <a:tailEnd type="triangle" w="med" len="med"/>
          </a:ln>
          <a:effectLst>
            <a:outerShdw blurRad="57150" dist="19050" dir="5400000" algn="bl" rotWithShape="0">
              <a:srgbClr val="000000"/>
            </a:outerShdw>
          </a:effectLst>
        </p:spPr>
      </p:cxnSp>
      <p:sp>
        <p:nvSpPr>
          <p:cNvPr id="899" name="Google Shape;899;p69"/>
          <p:cNvSpPr/>
          <p:nvPr/>
        </p:nvSpPr>
        <p:spPr>
          <a:xfrm>
            <a:off x="3165641" y="1252771"/>
            <a:ext cx="394800" cy="3474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9"/>
          <p:cNvSpPr/>
          <p:nvPr/>
        </p:nvSpPr>
        <p:spPr>
          <a:xfrm>
            <a:off x="2257472" y="2036727"/>
            <a:ext cx="394800" cy="3474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9"/>
          <p:cNvSpPr/>
          <p:nvPr/>
        </p:nvSpPr>
        <p:spPr>
          <a:xfrm>
            <a:off x="4374597" y="1830610"/>
            <a:ext cx="394800" cy="3474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9"/>
          <p:cNvSpPr txBox="1"/>
          <p:nvPr/>
        </p:nvSpPr>
        <p:spPr>
          <a:xfrm>
            <a:off x="4106612" y="1346238"/>
            <a:ext cx="1128600" cy="4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a:t>
            </a:r>
            <a:r>
              <a:rPr lang="en" sz="900" b="1"/>
              <a:t>amb</a:t>
            </a:r>
            <a:r>
              <a:rPr lang="en" b="1"/>
              <a:t> = 95 F</a:t>
            </a:r>
            <a:endParaRPr b="1"/>
          </a:p>
        </p:txBody>
      </p:sp>
      <p:sp>
        <p:nvSpPr>
          <p:cNvPr id="903" name="Google Shape;903;p69"/>
          <p:cNvSpPr txBox="1"/>
          <p:nvPr/>
        </p:nvSpPr>
        <p:spPr>
          <a:xfrm>
            <a:off x="3618776" y="2664917"/>
            <a:ext cx="11838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a:t>
            </a:r>
            <a:r>
              <a:rPr lang="en" sz="900" b="1"/>
              <a:t>initial</a:t>
            </a:r>
            <a:r>
              <a:rPr lang="en" b="1"/>
              <a:t> = 90 F</a:t>
            </a:r>
            <a:endParaRPr b="1"/>
          </a:p>
        </p:txBody>
      </p:sp>
      <p:sp>
        <p:nvSpPr>
          <p:cNvPr id="904" name="Google Shape;904;p69"/>
          <p:cNvSpPr txBox="1"/>
          <p:nvPr/>
        </p:nvSpPr>
        <p:spPr>
          <a:xfrm>
            <a:off x="4622939" y="4113217"/>
            <a:ext cx="11838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a:t>
            </a:r>
            <a:r>
              <a:rPr lang="en" sz="900" b="1"/>
              <a:t>max</a:t>
            </a:r>
            <a:r>
              <a:rPr lang="en" b="1"/>
              <a:t> = 166 F</a:t>
            </a:r>
            <a:endParaRPr b="1"/>
          </a:p>
        </p:txBody>
      </p:sp>
      <p:pic>
        <p:nvPicPr>
          <p:cNvPr id="905" name="Google Shape;905;p69"/>
          <p:cNvPicPr preferRelativeResize="0"/>
          <p:nvPr/>
        </p:nvPicPr>
        <p:blipFill rotWithShape="1">
          <a:blip r:embed="rId3">
            <a:alphaModFix/>
          </a:blip>
          <a:srcRect l="78684" r="1745" b="19244"/>
          <a:stretch/>
        </p:blipFill>
        <p:spPr>
          <a:xfrm>
            <a:off x="5781350" y="1265650"/>
            <a:ext cx="1128600" cy="3173200"/>
          </a:xfrm>
          <a:prstGeom prst="rect">
            <a:avLst/>
          </a:prstGeom>
          <a:noFill/>
          <a:ln>
            <a:noFill/>
          </a:ln>
        </p:spPr>
      </p:pic>
      <p:sp>
        <p:nvSpPr>
          <p:cNvPr id="906" name="Google Shape;906;p69"/>
          <p:cNvSpPr/>
          <p:nvPr/>
        </p:nvSpPr>
        <p:spPr>
          <a:xfrm>
            <a:off x="6761400" y="1984425"/>
            <a:ext cx="2104200" cy="21207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500" b="1">
                <a:solidFill>
                  <a:srgbClr val="FFFFFF"/>
                </a:solidFill>
              </a:rPr>
              <a:t>Temperatures do not exceed material limits. </a:t>
            </a:r>
            <a:endParaRPr sz="1500" b="1">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500" b="1">
              <a:solidFill>
                <a:srgbClr val="FFFFFF"/>
              </a:solidFill>
            </a:endParaRPr>
          </a:p>
          <a:p>
            <a:pPr marL="0" lvl="0" indent="0" algn="ctr" rtl="0">
              <a:lnSpc>
                <a:spcPct val="115000"/>
              </a:lnSpc>
              <a:spcBef>
                <a:spcPts val="0"/>
              </a:spcBef>
              <a:spcAft>
                <a:spcPts val="0"/>
              </a:spcAft>
              <a:buNone/>
            </a:pPr>
            <a:r>
              <a:rPr lang="en" sz="1500" b="1">
                <a:solidFill>
                  <a:srgbClr val="FFFFFF"/>
                </a:solidFill>
              </a:rPr>
              <a:t>Internal hardware is safe from heating.</a:t>
            </a:r>
            <a:endParaRPr sz="1700" b="1">
              <a:solidFill>
                <a:srgbClr val="FFFFFF"/>
              </a:solidFill>
            </a:endParaRPr>
          </a:p>
        </p:txBody>
      </p:sp>
      <p:sp>
        <p:nvSpPr>
          <p:cNvPr id="907" name="Google Shape;907;p69"/>
          <p:cNvSpPr/>
          <p:nvPr/>
        </p:nvSpPr>
        <p:spPr>
          <a:xfrm>
            <a:off x="579917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8" name="Google Shape;908;p69"/>
          <p:cNvSpPr/>
          <p:nvPr/>
        </p:nvSpPr>
        <p:spPr>
          <a:xfrm>
            <a:off x="475267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9" name="Google Shape;909;p69"/>
          <p:cNvSpPr/>
          <p:nvPr/>
        </p:nvSpPr>
        <p:spPr>
          <a:xfrm>
            <a:off x="370620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0" name="Google Shape;910;p69"/>
          <p:cNvSpPr/>
          <p:nvPr/>
        </p:nvSpPr>
        <p:spPr>
          <a:xfrm>
            <a:off x="196955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1" name="Google Shape;911;p69"/>
          <p:cNvSpPr txBox="1"/>
          <p:nvPr/>
        </p:nvSpPr>
        <p:spPr>
          <a:xfrm>
            <a:off x="1908600" y="4825575"/>
            <a:ext cx="532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a:t>
            </a:r>
            <a:r>
              <a:rPr lang="en" sz="1100">
                <a:solidFill>
                  <a:srgbClr val="FFFFFF"/>
                </a:solidFill>
              </a:rPr>
              <a:t>Modularity</a:t>
            </a:r>
            <a:r>
              <a:rPr lang="en" sz="1100"/>
              <a:t>            Software</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5"/>
        <p:cNvGrpSpPr/>
        <p:nvPr/>
      </p:nvGrpSpPr>
      <p:grpSpPr>
        <a:xfrm>
          <a:off x="0" y="0"/>
          <a:ext cx="0" cy="0"/>
          <a:chOff x="0" y="0"/>
          <a:chExt cx="0" cy="0"/>
        </a:xfrm>
      </p:grpSpPr>
      <p:sp>
        <p:nvSpPr>
          <p:cNvPr id="916" name="Google Shape;916;p70"/>
          <p:cNvSpPr txBox="1">
            <a:spLocks noGrp="1"/>
          </p:cNvSpPr>
          <p:nvPr>
            <p:ph type="subTitle" idx="1"/>
          </p:nvPr>
        </p:nvSpPr>
        <p:spPr>
          <a:xfrm>
            <a:off x="831200" y="2314225"/>
            <a:ext cx="2856300" cy="17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Does anyone have any questions?</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Follow the project updates</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addyouremail@freepik.com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+91  620 421 838 </a:t>
            </a:r>
            <a:endParaRPr>
              <a:solidFill>
                <a:schemeClr val="lt1"/>
              </a:solidFill>
            </a:endParaRPr>
          </a:p>
          <a:p>
            <a:pPr marL="0" lvl="0" indent="0" algn="l" rtl="0">
              <a:spcBef>
                <a:spcPts val="0"/>
              </a:spcBef>
              <a:spcAft>
                <a:spcPts val="0"/>
              </a:spcAft>
              <a:buNone/>
            </a:pPr>
            <a:r>
              <a:rPr lang="en">
                <a:solidFill>
                  <a:schemeClr val="lt1"/>
                </a:solidFill>
              </a:rPr>
              <a:t>yourcompany.com</a:t>
            </a:r>
            <a:endParaRPr>
              <a:solidFill>
                <a:schemeClr val="lt1"/>
              </a:solidFill>
            </a:endParaRPr>
          </a:p>
        </p:txBody>
      </p:sp>
      <p:sp>
        <p:nvSpPr>
          <p:cNvPr id="917" name="Google Shape;917;p70"/>
          <p:cNvSpPr txBox="1">
            <a:spLocks noGrp="1"/>
          </p:cNvSpPr>
          <p:nvPr>
            <p:ph type="ctrTitle"/>
          </p:nvPr>
        </p:nvSpPr>
        <p:spPr>
          <a:xfrm>
            <a:off x="831200" y="376500"/>
            <a:ext cx="2607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lt1"/>
                </a:solidFill>
              </a:rPr>
              <a:t>THANKS</a:t>
            </a:r>
            <a:endParaRPr sz="3000">
              <a:solidFill>
                <a:schemeClr val="lt1"/>
              </a:solidFill>
            </a:endParaRPr>
          </a:p>
        </p:txBody>
      </p:sp>
      <p:sp>
        <p:nvSpPr>
          <p:cNvPr id="918" name="Google Shape;918;p70"/>
          <p:cNvSpPr/>
          <p:nvPr/>
        </p:nvSpPr>
        <p:spPr>
          <a:xfrm>
            <a:off x="4582622" y="31226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919" name="Google Shape;919;p70"/>
          <p:cNvGrpSpPr/>
          <p:nvPr/>
        </p:nvGrpSpPr>
        <p:grpSpPr>
          <a:xfrm>
            <a:off x="4582431" y="2545611"/>
            <a:ext cx="346056" cy="345674"/>
            <a:chOff x="3303268" y="3817349"/>
            <a:chExt cx="346056" cy="345674"/>
          </a:xfrm>
        </p:grpSpPr>
        <p:sp>
          <p:nvSpPr>
            <p:cNvPr id="920" name="Google Shape;920;p70"/>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1" name="Google Shape;921;p70"/>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2" name="Google Shape;922;p70"/>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3" name="Google Shape;923;p70"/>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pic>
        <p:nvPicPr>
          <p:cNvPr id="924" name="Google Shape;924;p70"/>
          <p:cNvPicPr preferRelativeResize="0"/>
          <p:nvPr/>
        </p:nvPicPr>
        <p:blipFill rotWithShape="1">
          <a:blip r:embed="rId3">
            <a:alphaModFix/>
          </a:blip>
          <a:srcRect l="24306" r="12112"/>
          <a:stretch/>
        </p:blipFill>
        <p:spPr>
          <a:xfrm flipH="1">
            <a:off x="3958657" y="0"/>
            <a:ext cx="5185343" cy="5143498"/>
          </a:xfrm>
          <a:prstGeom prst="rect">
            <a:avLst/>
          </a:prstGeom>
          <a:noFill/>
          <a:ln>
            <a:noFill/>
          </a:ln>
        </p:spPr>
      </p:pic>
      <p:grpSp>
        <p:nvGrpSpPr>
          <p:cNvPr id="925" name="Google Shape;925;p70"/>
          <p:cNvGrpSpPr/>
          <p:nvPr/>
        </p:nvGrpSpPr>
        <p:grpSpPr>
          <a:xfrm>
            <a:off x="4582447" y="1968549"/>
            <a:ext cx="346024" cy="345674"/>
            <a:chOff x="4201447" y="3817349"/>
            <a:chExt cx="346024" cy="345674"/>
          </a:xfrm>
        </p:grpSpPr>
        <p:sp>
          <p:nvSpPr>
            <p:cNvPr id="926" name="Google Shape;926;p70"/>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27" name="Google Shape;927;p70"/>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928" name="Google Shape;928;p70"/>
          <p:cNvSpPr/>
          <p:nvPr/>
        </p:nvSpPr>
        <p:spPr>
          <a:xfrm rot="5400000">
            <a:off x="1428875" y="115625"/>
            <a:ext cx="3358800" cy="5026500"/>
          </a:xfrm>
          <a:prstGeom prst="rect">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0"/>
          <p:cNvSpPr txBox="1"/>
          <p:nvPr/>
        </p:nvSpPr>
        <p:spPr>
          <a:xfrm>
            <a:off x="1612625" y="2134325"/>
            <a:ext cx="2991300" cy="11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FFFFFF"/>
                </a:solidFill>
                <a:latin typeface="Orbitron"/>
                <a:ea typeface="Orbitron"/>
                <a:cs typeface="Orbitron"/>
                <a:sym typeface="Orbitron"/>
              </a:rPr>
              <a:t>Software</a:t>
            </a:r>
            <a:endParaRPr sz="3800">
              <a:solidFill>
                <a:srgbClr val="FFFFFF"/>
              </a:solidFill>
              <a:latin typeface="Orbitron"/>
              <a:ea typeface="Orbitron"/>
              <a:cs typeface="Orbitron"/>
              <a:sym typeface="Orbitron"/>
            </a:endParaRPr>
          </a:p>
        </p:txBody>
      </p:sp>
      <p:pic>
        <p:nvPicPr>
          <p:cNvPr id="930" name="Google Shape;930;p70"/>
          <p:cNvPicPr preferRelativeResize="0"/>
          <p:nvPr/>
        </p:nvPicPr>
        <p:blipFill>
          <a:blip r:embed="rId4">
            <a:alphaModFix/>
          </a:blip>
          <a:stretch>
            <a:fillRect/>
          </a:stretch>
        </p:blipFill>
        <p:spPr>
          <a:xfrm>
            <a:off x="6033475" y="1531551"/>
            <a:ext cx="2130764" cy="2194649"/>
          </a:xfrm>
          <a:prstGeom prst="rect">
            <a:avLst/>
          </a:prstGeom>
          <a:noFill/>
          <a:ln>
            <a:noFill/>
          </a:ln>
        </p:spPr>
      </p:pic>
      <p:sp>
        <p:nvSpPr>
          <p:cNvPr id="931" name="Google Shape;931;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932" name="Google Shape;932;p70"/>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3" name="Google Shape;933;p70"/>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4" name="Google Shape;934;p70"/>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5" name="Google Shape;935;p70"/>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36" name="Google Shape;936;p70"/>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7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2" name="Google Shape;942;p71"/>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Software Functional Requirements</a:t>
            </a:r>
            <a:endParaRPr b="1">
              <a:solidFill>
                <a:srgbClr val="FFFFFF"/>
              </a:solidFill>
              <a:latin typeface="Orbitron"/>
              <a:ea typeface="Orbitron"/>
              <a:cs typeface="Orbitron"/>
              <a:sym typeface="Orbitron"/>
            </a:endParaRPr>
          </a:p>
        </p:txBody>
      </p:sp>
      <p:sp>
        <p:nvSpPr>
          <p:cNvPr id="944" name="Google Shape;944;p71"/>
          <p:cNvSpPr/>
          <p:nvPr/>
        </p:nvSpPr>
        <p:spPr>
          <a:xfrm>
            <a:off x="731850" y="1623750"/>
            <a:ext cx="2312400" cy="9516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1"/>
          <p:cNvSpPr/>
          <p:nvPr/>
        </p:nvSpPr>
        <p:spPr>
          <a:xfrm>
            <a:off x="731850" y="3247500"/>
            <a:ext cx="2312400" cy="951600"/>
          </a:xfrm>
          <a:prstGeom prst="roundRect">
            <a:avLst>
              <a:gd name="adj" fmla="val 16667"/>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1"/>
          <p:cNvSpPr txBox="1"/>
          <p:nvPr/>
        </p:nvSpPr>
        <p:spPr>
          <a:xfrm>
            <a:off x="972150" y="17399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7</a:t>
            </a:r>
            <a:endParaRPr sz="1700" b="1">
              <a:solidFill>
                <a:srgbClr val="FFFFFF"/>
              </a:solidFill>
            </a:endParaRPr>
          </a:p>
        </p:txBody>
      </p:sp>
      <p:sp>
        <p:nvSpPr>
          <p:cNvPr id="947" name="Google Shape;947;p71"/>
          <p:cNvSpPr txBox="1"/>
          <p:nvPr/>
        </p:nvSpPr>
        <p:spPr>
          <a:xfrm>
            <a:off x="972150" y="3340113"/>
            <a:ext cx="1831800" cy="4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rPr>
              <a:t>Functional </a:t>
            </a:r>
            <a:endParaRPr sz="1700" b="1">
              <a:solidFill>
                <a:srgbClr val="FFFFFF"/>
              </a:solidFill>
            </a:endParaRPr>
          </a:p>
          <a:p>
            <a:pPr marL="0" lvl="0" indent="0" algn="ctr" rtl="0">
              <a:spcBef>
                <a:spcPts val="0"/>
              </a:spcBef>
              <a:spcAft>
                <a:spcPts val="0"/>
              </a:spcAft>
              <a:buNone/>
            </a:pPr>
            <a:r>
              <a:rPr lang="en" sz="1700" b="1">
                <a:solidFill>
                  <a:srgbClr val="FFFFFF"/>
                </a:solidFill>
              </a:rPr>
              <a:t>Requirement 8</a:t>
            </a:r>
            <a:endParaRPr sz="1700" b="1">
              <a:solidFill>
                <a:srgbClr val="FFFFFF"/>
              </a:solidFill>
            </a:endParaRPr>
          </a:p>
        </p:txBody>
      </p:sp>
      <p:sp>
        <p:nvSpPr>
          <p:cNvPr id="948" name="Google Shape;948;p71"/>
          <p:cNvSpPr txBox="1"/>
          <p:nvPr/>
        </p:nvSpPr>
        <p:spPr>
          <a:xfrm>
            <a:off x="3547200" y="1610475"/>
            <a:ext cx="5285100" cy="74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rPr>
              <a:t>The system shall be deployed and recovered within 30 minutes by one operator. </a:t>
            </a:r>
            <a:endParaRPr sz="1600" b="1"/>
          </a:p>
        </p:txBody>
      </p:sp>
      <p:sp>
        <p:nvSpPr>
          <p:cNvPr id="949" name="Google Shape;949;p71"/>
          <p:cNvSpPr txBox="1"/>
          <p:nvPr/>
        </p:nvSpPr>
        <p:spPr>
          <a:xfrm>
            <a:off x="3547200" y="3247500"/>
            <a:ext cx="5205900" cy="18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rPr>
              <a:t>The system shall be capable of making observations on multiple nights during a single deployment.</a:t>
            </a:r>
            <a:endParaRPr sz="1600"/>
          </a:p>
        </p:txBody>
      </p:sp>
      <p:sp>
        <p:nvSpPr>
          <p:cNvPr id="950" name="Google Shape;950;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951" name="Google Shape;951;p71"/>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2" name="Google Shape;952;p71"/>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3" name="Google Shape;953;p71"/>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4" name="Google Shape;954;p71"/>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55" name="Google Shape;955;p71"/>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7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7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Software Design Requirements</a:t>
            </a:r>
            <a:endParaRPr b="1">
              <a:solidFill>
                <a:srgbClr val="FFFFFF"/>
              </a:solidFill>
              <a:latin typeface="Orbitron"/>
              <a:ea typeface="Orbitron"/>
              <a:cs typeface="Orbitron"/>
              <a:sym typeface="Orbitron"/>
            </a:endParaRPr>
          </a:p>
        </p:txBody>
      </p:sp>
      <p:graphicFrame>
        <p:nvGraphicFramePr>
          <p:cNvPr id="963" name="Google Shape;963;p72"/>
          <p:cNvGraphicFramePr/>
          <p:nvPr/>
        </p:nvGraphicFramePr>
        <p:xfrm>
          <a:off x="212475" y="1148113"/>
          <a:ext cx="5460625" cy="3087725"/>
        </p:xfrm>
        <a:graphic>
          <a:graphicData uri="http://schemas.openxmlformats.org/drawingml/2006/table">
            <a:tbl>
              <a:tblPr>
                <a:noFill/>
                <a:tableStyleId>{4C6901D2-E21A-49FD-B4E8-04AEB3465E73}</a:tableStyleId>
              </a:tblPr>
              <a:tblGrid>
                <a:gridCol w="651175">
                  <a:extLst>
                    <a:ext uri="{9D8B030D-6E8A-4147-A177-3AD203B41FA5}">
                      <a16:colId xmlns:a16="http://schemas.microsoft.com/office/drawing/2014/main" val="20000"/>
                    </a:ext>
                  </a:extLst>
                </a:gridCol>
                <a:gridCol w="4809450">
                  <a:extLst>
                    <a:ext uri="{9D8B030D-6E8A-4147-A177-3AD203B41FA5}">
                      <a16:colId xmlns:a16="http://schemas.microsoft.com/office/drawing/2014/main" val="20001"/>
                    </a:ext>
                  </a:extLst>
                </a:gridCol>
              </a:tblGrid>
              <a:tr h="416150">
                <a:tc>
                  <a:txBody>
                    <a:bodyPr/>
                    <a:lstStyle/>
                    <a:p>
                      <a:pPr marL="0" lvl="0" indent="0" algn="l" rtl="0">
                        <a:spcBef>
                          <a:spcPts val="0"/>
                        </a:spcBef>
                        <a:spcAft>
                          <a:spcPts val="0"/>
                        </a:spcAft>
                        <a:buNone/>
                      </a:pPr>
                      <a:r>
                        <a:rPr lang="en" sz="1100" b="1">
                          <a:solidFill>
                            <a:srgbClr val="FFFFFF"/>
                          </a:solidFill>
                        </a:rPr>
                        <a:t>Req.</a:t>
                      </a:r>
                      <a:endParaRPr sz="11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tc>
                  <a:txBody>
                    <a:bodyPr/>
                    <a:lstStyle/>
                    <a:p>
                      <a:pPr marL="0" lvl="0" indent="0" algn="l" rtl="0">
                        <a:spcBef>
                          <a:spcPts val="0"/>
                        </a:spcBef>
                        <a:spcAft>
                          <a:spcPts val="0"/>
                        </a:spcAft>
                        <a:buNone/>
                      </a:pPr>
                      <a:r>
                        <a:rPr lang="en" sz="1100" b="1">
                          <a:solidFill>
                            <a:srgbClr val="FFFFFF"/>
                          </a:solidFill>
                        </a:rPr>
                        <a:t>Description</a:t>
                      </a:r>
                      <a:endParaRPr sz="1100" b="1">
                        <a:solidFill>
                          <a:srgbClr val="FFFFFF"/>
                        </a:solidFill>
                      </a:endParaRPr>
                    </a:p>
                  </a:txBody>
                  <a:tcPr marL="91425" marR="91425" marT="91425" marB="91425">
                    <a:lnL w="9525" cap="flat" cmpd="sng">
                      <a:solidFill>
                        <a:srgbClr val="414097"/>
                      </a:solidFill>
                      <a:prstDash val="solid"/>
                      <a:round/>
                      <a:headEnd type="none" w="sm" len="sm"/>
                      <a:tailEnd type="none" w="sm" len="sm"/>
                    </a:lnL>
                    <a:lnR w="9525" cap="flat" cmpd="sng">
                      <a:solidFill>
                        <a:srgbClr val="414097"/>
                      </a:solidFill>
                      <a:prstDash val="solid"/>
                      <a:round/>
                      <a:headEnd type="none" w="sm" len="sm"/>
                      <a:tailEnd type="none" w="sm" len="sm"/>
                    </a:lnR>
                    <a:lnT w="9525" cap="flat" cmpd="sng">
                      <a:solidFill>
                        <a:srgbClr val="414097"/>
                      </a:solidFill>
                      <a:prstDash val="solid"/>
                      <a:round/>
                      <a:headEnd type="none" w="sm" len="sm"/>
                      <a:tailEnd type="none" w="sm" len="sm"/>
                    </a:lnT>
                    <a:lnB w="9525" cap="flat" cmpd="sng">
                      <a:solidFill>
                        <a:srgbClr val="414097"/>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615875">
                <a:tc>
                  <a:txBody>
                    <a:bodyPr/>
                    <a:lstStyle/>
                    <a:p>
                      <a:pPr marL="0" lvl="0" indent="0" algn="l" rtl="0">
                        <a:spcBef>
                          <a:spcPts val="0"/>
                        </a:spcBef>
                        <a:spcAft>
                          <a:spcPts val="0"/>
                        </a:spcAft>
                        <a:buNone/>
                      </a:pPr>
                      <a:r>
                        <a:rPr lang="en" sz="1100"/>
                        <a:t>DR 7.3</a:t>
                      </a:r>
                      <a:endParaRPr sz="1100"/>
                    </a:p>
                  </a:txBody>
                  <a:tcPr marL="91425" marR="91425" marT="91425" marB="91425">
                    <a:lnT w="9525" cap="flat" cmpd="sng">
                      <a:solidFill>
                        <a:srgbClr val="414097"/>
                      </a:solidFill>
                      <a:prstDash val="solid"/>
                      <a:round/>
                      <a:headEnd type="none" w="sm" len="sm"/>
                      <a:tailEnd type="none" w="sm" len="sm"/>
                    </a:lnT>
                    <a:solidFill>
                      <a:srgbClr val="FFF2CC"/>
                    </a:solidFill>
                  </a:tcPr>
                </a:tc>
                <a:tc>
                  <a:txBody>
                    <a:bodyPr/>
                    <a:lstStyle/>
                    <a:p>
                      <a:pPr marL="0" lvl="0" indent="0" algn="l" rtl="0">
                        <a:lnSpc>
                          <a:spcPct val="115000"/>
                        </a:lnSpc>
                        <a:spcBef>
                          <a:spcPts val="0"/>
                        </a:spcBef>
                        <a:spcAft>
                          <a:spcPts val="0"/>
                        </a:spcAft>
                        <a:buNone/>
                      </a:pPr>
                      <a:r>
                        <a:rPr lang="en" sz="1100">
                          <a:solidFill>
                            <a:srgbClr val="000000"/>
                          </a:solidFill>
                        </a:rPr>
                        <a:t>SHADE shall be able to startup and perform all tasks with no user input beyond supplying a target list file via external USB drive.</a:t>
                      </a:r>
                      <a:endParaRPr sz="1100"/>
                    </a:p>
                  </a:txBody>
                  <a:tcPr marL="91425" marR="91425" marT="91425" marB="91425">
                    <a:lnT w="9525" cap="flat" cmpd="sng">
                      <a:solidFill>
                        <a:srgbClr val="414097"/>
                      </a:solidFill>
                      <a:prstDash val="solid"/>
                      <a:round/>
                      <a:headEnd type="none" w="sm" len="sm"/>
                      <a:tailEnd type="none" w="sm" len="sm"/>
                    </a:lnT>
                    <a:solidFill>
                      <a:srgbClr val="FFF2CC"/>
                    </a:solidFill>
                  </a:tcPr>
                </a:tc>
                <a:extLst>
                  <a:ext uri="{0D108BD9-81ED-4DB2-BD59-A6C34878D82A}">
                    <a16:rowId xmlns:a16="http://schemas.microsoft.com/office/drawing/2014/main" val="10001"/>
                  </a:ext>
                </a:extLst>
              </a:tr>
              <a:tr h="615875">
                <a:tc>
                  <a:txBody>
                    <a:bodyPr/>
                    <a:lstStyle/>
                    <a:p>
                      <a:pPr marL="0" lvl="0" indent="0" algn="l" rtl="0">
                        <a:spcBef>
                          <a:spcPts val="0"/>
                        </a:spcBef>
                        <a:spcAft>
                          <a:spcPts val="0"/>
                        </a:spcAft>
                        <a:buNone/>
                      </a:pPr>
                      <a:r>
                        <a:rPr lang="en" sz="1100"/>
                        <a:t>DR 7.4</a:t>
                      </a:r>
                      <a:endParaRPr sz="1100"/>
                    </a:p>
                  </a:txBody>
                  <a:tcPr marL="91425" marR="91425" marT="91425" marB="91425">
                    <a:lnB w="9525" cap="flat" cmpd="sng">
                      <a:solidFill>
                        <a:srgbClr val="B7B7B7"/>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1100"/>
                        <a:t>During routine operation</a:t>
                      </a:r>
                      <a:r>
                        <a:rPr lang="en" sz="1100">
                          <a:solidFill>
                            <a:srgbClr val="000000"/>
                          </a:solidFill>
                        </a:rPr>
                        <a:t>, SHADE shall execute</a:t>
                      </a:r>
                      <a:r>
                        <a:rPr lang="en" sz="1100"/>
                        <a:t> an</a:t>
                      </a:r>
                      <a:r>
                        <a:rPr lang="en" sz="1100">
                          <a:solidFill>
                            <a:srgbClr val="000000"/>
                          </a:solidFill>
                        </a:rPr>
                        <a:t> automatic attitude determination </a:t>
                      </a:r>
                      <a:r>
                        <a:rPr lang="en" sz="1100"/>
                        <a:t>procedure</a:t>
                      </a:r>
                      <a:r>
                        <a:rPr lang="en" sz="1100">
                          <a:solidFill>
                            <a:srgbClr val="000000"/>
                          </a:solidFill>
                        </a:rPr>
                        <a:t>.</a:t>
                      </a:r>
                      <a:endParaRPr sz="1100">
                        <a:solidFill>
                          <a:srgbClr val="000000"/>
                        </a:solidFill>
                      </a:endParaRPr>
                    </a:p>
                  </a:txBody>
                  <a:tcPr marL="91425" marR="91425" marT="91425" marB="91425">
                    <a:lnB w="9525" cap="flat" cmpd="sng">
                      <a:solidFill>
                        <a:srgbClr val="B7B7B7"/>
                      </a:solidFill>
                      <a:prstDash val="solid"/>
                      <a:round/>
                      <a:headEnd type="none" w="sm" len="sm"/>
                      <a:tailEnd type="none" w="sm" len="sm"/>
                    </a:lnB>
                    <a:solidFill>
                      <a:srgbClr val="EAD1DC"/>
                    </a:solidFill>
                  </a:tcPr>
                </a:tc>
                <a:extLst>
                  <a:ext uri="{0D108BD9-81ED-4DB2-BD59-A6C34878D82A}">
                    <a16:rowId xmlns:a16="http://schemas.microsoft.com/office/drawing/2014/main" val="10002"/>
                  </a:ext>
                </a:extLst>
              </a:tr>
              <a:tr h="615875">
                <a:tc>
                  <a:txBody>
                    <a:bodyPr/>
                    <a:lstStyle/>
                    <a:p>
                      <a:pPr marL="0" lvl="0" indent="0" algn="l" rtl="0">
                        <a:spcBef>
                          <a:spcPts val="0"/>
                        </a:spcBef>
                        <a:spcAft>
                          <a:spcPts val="0"/>
                        </a:spcAft>
                        <a:buNone/>
                      </a:pPr>
                      <a:r>
                        <a:rPr lang="en" sz="1100"/>
                        <a:t>DR 8.3</a:t>
                      </a:r>
                      <a:endParaRPr sz="1100"/>
                    </a:p>
                  </a:txBody>
                  <a:tcPr marL="91425" marR="91425" marT="91425" marB="91425">
                    <a:lnT w="9525" cap="flat" cmpd="sng">
                      <a:solidFill>
                        <a:srgbClr val="B7B7B7"/>
                      </a:solidFill>
                      <a:prstDash val="solid"/>
                      <a:round/>
                      <a:headEnd type="none" w="sm" len="sm"/>
                      <a:tailEnd type="none" w="sm" len="sm"/>
                    </a:lnT>
                    <a:solidFill>
                      <a:srgbClr val="C9DAF8"/>
                    </a:solidFill>
                  </a:tcPr>
                </a:tc>
                <a:tc>
                  <a:txBody>
                    <a:bodyPr/>
                    <a:lstStyle/>
                    <a:p>
                      <a:pPr marL="0" lvl="0" indent="0" algn="l" rtl="0">
                        <a:lnSpc>
                          <a:spcPct val="115000"/>
                        </a:lnSpc>
                        <a:spcBef>
                          <a:spcPts val="0"/>
                        </a:spcBef>
                        <a:spcAft>
                          <a:spcPts val="0"/>
                        </a:spcAft>
                        <a:buNone/>
                      </a:pPr>
                      <a:r>
                        <a:rPr lang="en" sz="1100">
                          <a:solidFill>
                            <a:srgbClr val="000000"/>
                          </a:solidFill>
                        </a:rPr>
                        <a:t>The scheduler shall predict location of an object at an arbitrary time up to five nights in the future.</a:t>
                      </a:r>
                      <a:endParaRPr sz="1100">
                        <a:solidFill>
                          <a:srgbClr val="000000"/>
                        </a:solidFill>
                      </a:endParaRPr>
                    </a:p>
                  </a:txBody>
                  <a:tcPr marL="91425" marR="91425" marT="91425" marB="91425">
                    <a:lnT w="9525" cap="flat" cmpd="sng">
                      <a:solidFill>
                        <a:srgbClr val="B7B7B7"/>
                      </a:solidFill>
                      <a:prstDash val="solid"/>
                      <a:round/>
                      <a:headEnd type="none" w="sm" len="sm"/>
                      <a:tailEnd type="none" w="sm" len="sm"/>
                    </a:lnT>
                    <a:solidFill>
                      <a:srgbClr val="C9DAF8"/>
                    </a:solidFill>
                  </a:tcPr>
                </a:tc>
                <a:extLst>
                  <a:ext uri="{0D108BD9-81ED-4DB2-BD59-A6C34878D82A}">
                    <a16:rowId xmlns:a16="http://schemas.microsoft.com/office/drawing/2014/main" val="10003"/>
                  </a:ext>
                </a:extLst>
              </a:tr>
              <a:tr h="823950">
                <a:tc>
                  <a:txBody>
                    <a:bodyPr/>
                    <a:lstStyle/>
                    <a:p>
                      <a:pPr marL="0" lvl="0" indent="0" algn="l" rtl="0">
                        <a:spcBef>
                          <a:spcPts val="0"/>
                        </a:spcBef>
                        <a:spcAft>
                          <a:spcPts val="0"/>
                        </a:spcAft>
                        <a:buNone/>
                      </a:pPr>
                      <a:r>
                        <a:rPr lang="en" sz="1100"/>
                        <a:t>DR 8.4</a:t>
                      </a:r>
                      <a:endParaRPr sz="1100"/>
                    </a:p>
                  </a:txBody>
                  <a:tcPr marL="91425" marR="91425" marT="91425" marB="91425">
                    <a:solidFill>
                      <a:srgbClr val="C9DAF8"/>
                    </a:solidFill>
                  </a:tcPr>
                </a:tc>
                <a:tc>
                  <a:txBody>
                    <a:bodyPr/>
                    <a:lstStyle/>
                    <a:p>
                      <a:pPr marL="0" lvl="0" indent="0" algn="l" rtl="0">
                        <a:lnSpc>
                          <a:spcPct val="115000"/>
                        </a:lnSpc>
                        <a:spcBef>
                          <a:spcPts val="0"/>
                        </a:spcBef>
                        <a:spcAft>
                          <a:spcPts val="0"/>
                        </a:spcAft>
                        <a:buNone/>
                      </a:pPr>
                      <a:r>
                        <a:rPr lang="en" sz="1100">
                          <a:solidFill>
                            <a:srgbClr val="000000"/>
                          </a:solidFill>
                        </a:rPr>
                        <a:t>When creating the initial schedule, the scheduler shall be able to consider the total mission duration when prioritizing observation windows.</a:t>
                      </a:r>
                      <a:endParaRPr sz="1100">
                        <a:solidFill>
                          <a:srgbClr val="000000"/>
                        </a:solidFill>
                      </a:endParaRPr>
                    </a:p>
                  </a:txBody>
                  <a:tcPr marL="91425" marR="91425" marT="91425" marB="91425">
                    <a:solidFill>
                      <a:srgbClr val="C9DAF8"/>
                    </a:solidFill>
                  </a:tcPr>
                </a:tc>
                <a:extLst>
                  <a:ext uri="{0D108BD9-81ED-4DB2-BD59-A6C34878D82A}">
                    <a16:rowId xmlns:a16="http://schemas.microsoft.com/office/drawing/2014/main" val="10004"/>
                  </a:ext>
                </a:extLst>
              </a:tr>
            </a:tbl>
          </a:graphicData>
        </a:graphic>
      </p:graphicFrame>
      <p:graphicFrame>
        <p:nvGraphicFramePr>
          <p:cNvPr id="964" name="Google Shape;964;p72"/>
          <p:cNvGraphicFramePr/>
          <p:nvPr/>
        </p:nvGraphicFramePr>
        <p:xfrm>
          <a:off x="6503950" y="1539250"/>
          <a:ext cx="2328350" cy="1401990"/>
        </p:xfrm>
        <a:graphic>
          <a:graphicData uri="http://schemas.openxmlformats.org/drawingml/2006/table">
            <a:tbl>
              <a:tblPr>
                <a:noFill/>
                <a:tableStyleId>{4C6901D2-E21A-49FD-B4E8-04AEB3465E73}</a:tableStyleId>
              </a:tblPr>
              <a:tblGrid>
                <a:gridCol w="397250">
                  <a:extLst>
                    <a:ext uri="{9D8B030D-6E8A-4147-A177-3AD203B41FA5}">
                      <a16:colId xmlns:a16="http://schemas.microsoft.com/office/drawing/2014/main" val="20000"/>
                    </a:ext>
                  </a:extLst>
                </a:gridCol>
                <a:gridCol w="19311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b="1"/>
                        <a:t>Startup Procedure</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 b="1"/>
                        <a:t>Automatic Calibration</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b="1"/>
                        <a:t>Scheduler</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965" name="Google Shape;965;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966" name="Google Shape;966;p72"/>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7" name="Google Shape;967;p72"/>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8" name="Google Shape;968;p72"/>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69" name="Google Shape;969;p72"/>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70" name="Google Shape;970;p72"/>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73"/>
          <p:cNvSpPr/>
          <p:nvPr/>
        </p:nvSpPr>
        <p:spPr>
          <a:xfrm>
            <a:off x="3215275" y="1390600"/>
            <a:ext cx="2504700" cy="2730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3"/>
          <p:cNvSpPr/>
          <p:nvPr/>
        </p:nvSpPr>
        <p:spPr>
          <a:xfrm>
            <a:off x="5953075" y="1390563"/>
            <a:ext cx="2504700" cy="2730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3"/>
          <p:cNvSpPr/>
          <p:nvPr/>
        </p:nvSpPr>
        <p:spPr>
          <a:xfrm>
            <a:off x="469125" y="1390600"/>
            <a:ext cx="2504700" cy="27309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3"/>
          <p:cNvSpPr/>
          <p:nvPr/>
        </p:nvSpPr>
        <p:spPr>
          <a:xfrm>
            <a:off x="0" y="0"/>
            <a:ext cx="9144000" cy="9549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3"/>
          <p:cNvSpPr txBox="1">
            <a:spLocks noGrp="1"/>
          </p:cNvSpPr>
          <p:nvPr>
            <p:ph type="title"/>
          </p:nvPr>
        </p:nvSpPr>
        <p:spPr>
          <a:xfrm>
            <a:off x="207325" y="28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Core Software Components</a:t>
            </a:r>
            <a:endParaRPr b="1">
              <a:solidFill>
                <a:srgbClr val="FFFFFF"/>
              </a:solidFill>
              <a:latin typeface="Orbitron"/>
              <a:ea typeface="Orbitron"/>
              <a:cs typeface="Orbitron"/>
              <a:sym typeface="Orbitron"/>
            </a:endParaRPr>
          </a:p>
        </p:txBody>
      </p:sp>
      <p:sp>
        <p:nvSpPr>
          <p:cNvPr id="980" name="Google Shape;980;p73"/>
          <p:cNvSpPr txBox="1"/>
          <p:nvPr/>
        </p:nvSpPr>
        <p:spPr>
          <a:xfrm>
            <a:off x="477475" y="1460250"/>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Startup Procedure</a:t>
            </a:r>
            <a:endParaRPr b="1"/>
          </a:p>
          <a:p>
            <a:pPr marL="0" lvl="0" indent="0" algn="ctr" rtl="0">
              <a:spcBef>
                <a:spcPts val="0"/>
              </a:spcBef>
              <a:spcAft>
                <a:spcPts val="0"/>
              </a:spcAft>
              <a:buNone/>
            </a:pPr>
            <a:r>
              <a:rPr lang="en"/>
              <a:t>(FR 7 - </a:t>
            </a:r>
            <a:r>
              <a:rPr lang="en" i="1"/>
              <a:t>Novel</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Minimizes necessary operator expertise</a:t>
            </a:r>
            <a:endParaRPr/>
          </a:p>
          <a:p>
            <a:pPr marL="457200" lvl="0" indent="-317500" algn="l" rtl="0">
              <a:spcBef>
                <a:spcPts val="0"/>
              </a:spcBef>
              <a:spcAft>
                <a:spcPts val="0"/>
              </a:spcAft>
              <a:buSzPts val="1400"/>
              <a:buChar char="●"/>
            </a:pPr>
            <a:r>
              <a:rPr lang="en"/>
              <a:t>Fewer tasks for operator to perform</a:t>
            </a:r>
            <a:endParaRPr/>
          </a:p>
          <a:p>
            <a:pPr marL="457200" lvl="0" indent="-317500" algn="l" rtl="0">
              <a:spcBef>
                <a:spcPts val="0"/>
              </a:spcBef>
              <a:spcAft>
                <a:spcPts val="0"/>
              </a:spcAft>
              <a:buSzPts val="1400"/>
              <a:buChar char="●"/>
            </a:pPr>
            <a:r>
              <a:rPr lang="en"/>
              <a:t>Faster setup time</a:t>
            </a:r>
            <a:endParaRPr/>
          </a:p>
          <a:p>
            <a:pPr marL="457200" lvl="0" indent="-317500" algn="l" rtl="0">
              <a:spcBef>
                <a:spcPts val="0"/>
              </a:spcBef>
              <a:spcAft>
                <a:spcPts val="0"/>
              </a:spcAft>
              <a:buSzPts val="1400"/>
              <a:buChar char="●"/>
            </a:pPr>
            <a:r>
              <a:rPr lang="en"/>
              <a:t>Generally improved interface</a:t>
            </a:r>
            <a:endParaRPr/>
          </a:p>
        </p:txBody>
      </p:sp>
      <p:sp>
        <p:nvSpPr>
          <p:cNvPr id="981" name="Google Shape;981;p73"/>
          <p:cNvSpPr txBox="1"/>
          <p:nvPr/>
        </p:nvSpPr>
        <p:spPr>
          <a:xfrm>
            <a:off x="3215275" y="1465975"/>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Automatic Calibration</a:t>
            </a:r>
            <a:endParaRPr b="1"/>
          </a:p>
          <a:p>
            <a:pPr marL="0" lvl="0" indent="0" algn="ctr" rtl="0">
              <a:spcBef>
                <a:spcPts val="0"/>
              </a:spcBef>
              <a:spcAft>
                <a:spcPts val="0"/>
              </a:spcAft>
              <a:buNone/>
            </a:pPr>
            <a:r>
              <a:rPr lang="en"/>
              <a:t>(FR 7&amp;8 - </a:t>
            </a:r>
            <a:r>
              <a:rPr lang="en" i="1"/>
              <a:t>Modification</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Part of automatic setup</a:t>
            </a:r>
            <a:endParaRPr/>
          </a:p>
          <a:p>
            <a:pPr marL="457200" lvl="0" indent="-317500" algn="l" rtl="0">
              <a:spcBef>
                <a:spcPts val="0"/>
              </a:spcBef>
              <a:spcAft>
                <a:spcPts val="0"/>
              </a:spcAft>
              <a:buSzPts val="1400"/>
              <a:buChar char="●"/>
            </a:pPr>
            <a:r>
              <a:rPr lang="en"/>
              <a:t>Allows for recalibration (a necessity of long deployments)</a:t>
            </a:r>
            <a:endParaRPr/>
          </a:p>
        </p:txBody>
      </p:sp>
      <p:sp>
        <p:nvSpPr>
          <p:cNvPr id="982" name="Google Shape;982;p73"/>
          <p:cNvSpPr txBox="1"/>
          <p:nvPr/>
        </p:nvSpPr>
        <p:spPr>
          <a:xfrm>
            <a:off x="5953075" y="1465938"/>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Scheduler</a:t>
            </a:r>
            <a:endParaRPr b="1"/>
          </a:p>
          <a:p>
            <a:pPr marL="0" lvl="0" indent="0" algn="ctr" rtl="0">
              <a:spcBef>
                <a:spcPts val="0"/>
              </a:spcBef>
              <a:spcAft>
                <a:spcPts val="0"/>
              </a:spcAft>
              <a:buNone/>
            </a:pPr>
            <a:r>
              <a:rPr lang="en"/>
              <a:t>(FR 8 - </a:t>
            </a:r>
            <a:r>
              <a:rPr lang="en" i="1"/>
              <a:t>Modification</a:t>
            </a:r>
            <a:r>
              <a:rPr lang="en"/>
              <a: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Multi-day deployments demand changes to observation priority</a:t>
            </a:r>
            <a:endParaRPr/>
          </a:p>
          <a:p>
            <a:pPr marL="457200" lvl="0" indent="-317500" algn="l" rtl="0">
              <a:spcBef>
                <a:spcPts val="0"/>
              </a:spcBef>
              <a:spcAft>
                <a:spcPts val="0"/>
              </a:spcAft>
              <a:buSzPts val="1400"/>
              <a:buChar char="●"/>
            </a:pPr>
            <a:r>
              <a:rPr lang="en"/>
              <a:t>Potential for prediction quality to decay</a:t>
            </a:r>
            <a:endParaRPr/>
          </a:p>
          <a:p>
            <a:pPr marL="457200" lvl="0" indent="-317500" algn="l" rtl="0">
              <a:spcBef>
                <a:spcPts val="0"/>
              </a:spcBef>
              <a:spcAft>
                <a:spcPts val="0"/>
              </a:spcAft>
              <a:buSzPts val="1400"/>
              <a:buChar char="●"/>
            </a:pPr>
            <a:r>
              <a:rPr lang="en"/>
              <a:t>GPS (Never implemented)</a:t>
            </a:r>
            <a:endParaRPr/>
          </a:p>
        </p:txBody>
      </p:sp>
      <p:sp>
        <p:nvSpPr>
          <p:cNvPr id="983" name="Google Shape;983;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984" name="Google Shape;984;p73"/>
          <p:cNvSpPr/>
          <p:nvPr/>
        </p:nvSpPr>
        <p:spPr>
          <a:xfrm>
            <a:off x="477475" y="4298700"/>
            <a:ext cx="2504700" cy="319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3"/>
          <p:cNvSpPr txBox="1"/>
          <p:nvPr/>
        </p:nvSpPr>
        <p:spPr>
          <a:xfrm>
            <a:off x="477475" y="4260925"/>
            <a:ext cx="25047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Incomplete</a:t>
            </a:r>
            <a:endParaRPr/>
          </a:p>
        </p:txBody>
      </p:sp>
      <p:sp>
        <p:nvSpPr>
          <p:cNvPr id="986" name="Google Shape;986;p73"/>
          <p:cNvSpPr/>
          <p:nvPr/>
        </p:nvSpPr>
        <p:spPr>
          <a:xfrm>
            <a:off x="3215275" y="4317588"/>
            <a:ext cx="2504700" cy="319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3"/>
          <p:cNvSpPr txBox="1"/>
          <p:nvPr/>
        </p:nvSpPr>
        <p:spPr>
          <a:xfrm>
            <a:off x="3215275" y="4279813"/>
            <a:ext cx="25047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Incomplete</a:t>
            </a:r>
            <a:endParaRPr/>
          </a:p>
        </p:txBody>
      </p:sp>
      <p:sp>
        <p:nvSpPr>
          <p:cNvPr id="988" name="Google Shape;988;p73"/>
          <p:cNvSpPr/>
          <p:nvPr/>
        </p:nvSpPr>
        <p:spPr>
          <a:xfrm>
            <a:off x="5953075" y="4337263"/>
            <a:ext cx="2504700" cy="319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3"/>
          <p:cNvSpPr txBox="1"/>
          <p:nvPr/>
        </p:nvSpPr>
        <p:spPr>
          <a:xfrm>
            <a:off x="5953075" y="4299488"/>
            <a:ext cx="25047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Prototyped</a:t>
            </a:r>
            <a:endParaRPr/>
          </a:p>
        </p:txBody>
      </p:sp>
      <p:sp>
        <p:nvSpPr>
          <p:cNvPr id="990" name="Google Shape;990;p73"/>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1" name="Google Shape;991;p73"/>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2" name="Google Shape;992;p73"/>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3" name="Google Shape;993;p73"/>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94" name="Google Shape;994;p73"/>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74"/>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0" name="Google Shape;1000;p74"/>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Startup Procedure</a:t>
            </a:r>
            <a:endParaRPr b="1">
              <a:solidFill>
                <a:srgbClr val="FFFFFF"/>
              </a:solidFill>
              <a:latin typeface="Orbitron"/>
              <a:ea typeface="Orbitron"/>
              <a:cs typeface="Orbitron"/>
              <a:sym typeface="Orbitron"/>
            </a:endParaRPr>
          </a:p>
        </p:txBody>
      </p:sp>
      <p:sp>
        <p:nvSpPr>
          <p:cNvPr id="1002" name="Google Shape;1002;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003" name="Google Shape;1003;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004" name="Google Shape;1004;p74"/>
          <p:cNvSpPr txBox="1"/>
          <p:nvPr/>
        </p:nvSpPr>
        <p:spPr>
          <a:xfrm>
            <a:off x="4938225" y="2612275"/>
            <a:ext cx="3801900" cy="211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At Deployment: </a:t>
            </a:r>
            <a:r>
              <a:rPr lang="en" sz="1200" b="1"/>
              <a:t>System Startup</a:t>
            </a:r>
            <a:endParaRPr sz="1200" b="1"/>
          </a:p>
          <a:p>
            <a:pPr marL="0" lvl="0" indent="0" algn="l" rtl="0">
              <a:lnSpc>
                <a:spcPct val="115000"/>
              </a:lnSpc>
              <a:spcBef>
                <a:spcPts val="0"/>
              </a:spcBef>
              <a:spcAft>
                <a:spcPts val="0"/>
              </a:spcAft>
              <a:buNone/>
            </a:pPr>
            <a:r>
              <a:rPr lang="en" sz="1200" i="1"/>
              <a:t>Bash, Python</a:t>
            </a:r>
            <a:endParaRPr sz="1200" i="1"/>
          </a:p>
          <a:p>
            <a:pPr marL="0" lvl="0" indent="0" algn="l" rtl="0">
              <a:lnSpc>
                <a:spcPct val="115000"/>
              </a:lnSpc>
              <a:spcBef>
                <a:spcPts val="0"/>
              </a:spcBef>
              <a:spcAft>
                <a:spcPts val="0"/>
              </a:spcAft>
              <a:buNone/>
            </a:pPr>
            <a:endParaRPr sz="1200" i="1"/>
          </a:p>
          <a:p>
            <a:pPr marL="0" lvl="0" indent="0" algn="l" rtl="0">
              <a:lnSpc>
                <a:spcPct val="115000"/>
              </a:lnSpc>
              <a:spcBef>
                <a:spcPts val="0"/>
              </a:spcBef>
              <a:spcAft>
                <a:spcPts val="0"/>
              </a:spcAft>
              <a:buNone/>
            </a:pPr>
            <a:r>
              <a:rPr lang="en" sz="1200"/>
              <a:t>Operating system tasks</a:t>
            </a:r>
            <a:endParaRPr sz="1200"/>
          </a:p>
          <a:p>
            <a:pPr marL="457200" lvl="0" indent="-304800" algn="l" rtl="0">
              <a:lnSpc>
                <a:spcPct val="115000"/>
              </a:lnSpc>
              <a:spcBef>
                <a:spcPts val="0"/>
              </a:spcBef>
              <a:spcAft>
                <a:spcPts val="0"/>
              </a:spcAft>
              <a:buSzPts val="1200"/>
              <a:buChar char="-"/>
            </a:pPr>
            <a:r>
              <a:rPr lang="en" sz="1200"/>
              <a:t>Login</a:t>
            </a:r>
            <a:endParaRPr sz="1200"/>
          </a:p>
          <a:p>
            <a:pPr marL="457200" lvl="0" indent="-304800" algn="l" rtl="0">
              <a:lnSpc>
                <a:spcPct val="115000"/>
              </a:lnSpc>
              <a:spcBef>
                <a:spcPts val="0"/>
              </a:spcBef>
              <a:spcAft>
                <a:spcPts val="0"/>
              </a:spcAft>
              <a:buSzPts val="1200"/>
              <a:buChar char="-"/>
            </a:pPr>
            <a:r>
              <a:rPr lang="en" sz="1200"/>
              <a:t>Mount USB filesystem</a:t>
            </a:r>
            <a:endParaRPr sz="1200"/>
          </a:p>
          <a:p>
            <a:pPr marL="0" lvl="0" indent="0" algn="l" rtl="0">
              <a:lnSpc>
                <a:spcPct val="115000"/>
              </a:lnSpc>
              <a:spcBef>
                <a:spcPts val="0"/>
              </a:spcBef>
              <a:spcAft>
                <a:spcPts val="0"/>
              </a:spcAft>
              <a:buNone/>
            </a:pPr>
            <a:r>
              <a:rPr lang="en" sz="1200"/>
              <a:t>Run self-check</a:t>
            </a:r>
            <a:endParaRPr sz="1200"/>
          </a:p>
          <a:p>
            <a:pPr marL="457200" lvl="0" indent="-304800" algn="l" rtl="0">
              <a:lnSpc>
                <a:spcPct val="115000"/>
              </a:lnSpc>
              <a:spcBef>
                <a:spcPts val="0"/>
              </a:spcBef>
              <a:spcAft>
                <a:spcPts val="0"/>
              </a:spcAft>
              <a:buSzPts val="1200"/>
              <a:buChar char="-"/>
            </a:pPr>
            <a:r>
              <a:rPr lang="en" sz="1200"/>
              <a:t>Existence of input data</a:t>
            </a:r>
            <a:endParaRPr sz="1200"/>
          </a:p>
          <a:p>
            <a:pPr marL="457200" lvl="0" indent="-304800" algn="l" rtl="0">
              <a:lnSpc>
                <a:spcPct val="115000"/>
              </a:lnSpc>
              <a:spcBef>
                <a:spcPts val="0"/>
              </a:spcBef>
              <a:spcAft>
                <a:spcPts val="0"/>
              </a:spcAft>
              <a:buSzPts val="1200"/>
              <a:buChar char="-"/>
            </a:pPr>
            <a:r>
              <a:rPr lang="en" sz="1200"/>
              <a:t>Basic hardware operability</a:t>
            </a:r>
            <a:endParaRPr sz="1200"/>
          </a:p>
          <a:p>
            <a:pPr marL="457200" lvl="0" indent="457200" algn="l" rtl="0">
              <a:lnSpc>
                <a:spcPct val="115000"/>
              </a:lnSpc>
              <a:spcBef>
                <a:spcPts val="0"/>
              </a:spcBef>
              <a:spcAft>
                <a:spcPts val="0"/>
              </a:spcAft>
              <a:buNone/>
            </a:pPr>
            <a:endParaRPr sz="1200" i="1"/>
          </a:p>
        </p:txBody>
      </p:sp>
      <p:sp>
        <p:nvSpPr>
          <p:cNvPr id="1005" name="Google Shape;1005;p74"/>
          <p:cNvSpPr txBox="1"/>
          <p:nvPr/>
        </p:nvSpPr>
        <p:spPr>
          <a:xfrm>
            <a:off x="4938225" y="1055650"/>
            <a:ext cx="3801900" cy="123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Before Deployment: </a:t>
            </a:r>
            <a:r>
              <a:rPr lang="en" sz="1200" b="1"/>
              <a:t>Setup Script (left)</a:t>
            </a:r>
            <a:endParaRPr sz="1200" b="1"/>
          </a:p>
          <a:p>
            <a:pPr marL="0" lvl="0" indent="0" algn="l" rtl="0">
              <a:lnSpc>
                <a:spcPct val="115000"/>
              </a:lnSpc>
              <a:spcBef>
                <a:spcPts val="0"/>
              </a:spcBef>
              <a:spcAft>
                <a:spcPts val="0"/>
              </a:spcAft>
              <a:buNone/>
            </a:pPr>
            <a:r>
              <a:rPr lang="en" sz="1200" i="1"/>
              <a:t>Python</a:t>
            </a:r>
            <a:endParaRPr sz="1200" i="1"/>
          </a:p>
          <a:p>
            <a:pPr marL="0" lvl="0" indent="0" algn="l" rtl="0">
              <a:lnSpc>
                <a:spcPct val="115000"/>
              </a:lnSpc>
              <a:spcBef>
                <a:spcPts val="0"/>
              </a:spcBef>
              <a:spcAft>
                <a:spcPts val="0"/>
              </a:spcAft>
              <a:buNone/>
            </a:pPr>
            <a:endParaRPr sz="1200" i="1"/>
          </a:p>
          <a:p>
            <a:pPr marL="457200" lvl="0" indent="-304800" algn="l" rtl="0">
              <a:lnSpc>
                <a:spcPct val="115000"/>
              </a:lnSpc>
              <a:spcBef>
                <a:spcPts val="0"/>
              </a:spcBef>
              <a:spcAft>
                <a:spcPts val="0"/>
              </a:spcAft>
              <a:buSzPts val="1200"/>
              <a:buChar char="-"/>
            </a:pPr>
            <a:r>
              <a:rPr lang="en" sz="1200"/>
              <a:t>Fetch from online databases (red)</a:t>
            </a:r>
            <a:endParaRPr sz="1200"/>
          </a:p>
          <a:p>
            <a:pPr marL="457200" lvl="0" indent="-304800" algn="l" rtl="0">
              <a:lnSpc>
                <a:spcPct val="115000"/>
              </a:lnSpc>
              <a:spcBef>
                <a:spcPts val="0"/>
              </a:spcBef>
              <a:spcAft>
                <a:spcPts val="0"/>
              </a:spcAft>
              <a:buSzPts val="1200"/>
              <a:buChar char="-"/>
            </a:pPr>
            <a:r>
              <a:rPr lang="en" sz="1200"/>
              <a:t>Save collected data to USB (blue)</a:t>
            </a:r>
            <a:endParaRPr sz="1200"/>
          </a:p>
          <a:p>
            <a:pPr marL="457200" lvl="0" indent="457200" algn="l" rtl="0">
              <a:lnSpc>
                <a:spcPct val="115000"/>
              </a:lnSpc>
              <a:spcBef>
                <a:spcPts val="0"/>
              </a:spcBef>
              <a:spcAft>
                <a:spcPts val="0"/>
              </a:spcAft>
              <a:buNone/>
            </a:pPr>
            <a:endParaRPr sz="1200" i="1"/>
          </a:p>
        </p:txBody>
      </p:sp>
      <p:pic>
        <p:nvPicPr>
          <p:cNvPr id="1006" name="Google Shape;1006;p74"/>
          <p:cNvPicPr preferRelativeResize="0"/>
          <p:nvPr/>
        </p:nvPicPr>
        <p:blipFill>
          <a:blip r:embed="rId3">
            <a:alphaModFix/>
          </a:blip>
          <a:stretch>
            <a:fillRect/>
          </a:stretch>
        </p:blipFill>
        <p:spPr>
          <a:xfrm>
            <a:off x="0" y="1492675"/>
            <a:ext cx="4633425" cy="3132720"/>
          </a:xfrm>
          <a:prstGeom prst="rect">
            <a:avLst/>
          </a:prstGeom>
          <a:noFill/>
          <a:ln>
            <a:noFill/>
          </a:ln>
        </p:spPr>
      </p:pic>
      <p:sp>
        <p:nvSpPr>
          <p:cNvPr id="1007" name="Google Shape;1007;p74"/>
          <p:cNvSpPr/>
          <p:nvPr/>
        </p:nvSpPr>
        <p:spPr>
          <a:xfrm>
            <a:off x="4644600" y="2477163"/>
            <a:ext cx="4187700" cy="2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4"/>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09" name="Google Shape;1009;p74"/>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10" name="Google Shape;1010;p74"/>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11" name="Google Shape;1011;p74"/>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12" name="Google Shape;1012;p74"/>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3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Project History</a:t>
            </a:r>
            <a:endParaRPr b="1">
              <a:solidFill>
                <a:srgbClr val="FFFFFF"/>
              </a:solidFill>
              <a:latin typeface="Orbitron"/>
              <a:ea typeface="Orbitron"/>
              <a:cs typeface="Orbitron"/>
              <a:sym typeface="Orbitron"/>
            </a:endParaRPr>
          </a:p>
        </p:txBody>
      </p:sp>
      <p:pic>
        <p:nvPicPr>
          <p:cNvPr id="238" name="Google Shape;238;p39"/>
          <p:cNvPicPr preferRelativeResize="0"/>
          <p:nvPr/>
        </p:nvPicPr>
        <p:blipFill rotWithShape="1">
          <a:blip r:embed="rId3">
            <a:alphaModFix/>
          </a:blip>
          <a:srcRect l="9892" t="3732" r="4233" b="8029"/>
          <a:stretch/>
        </p:blipFill>
        <p:spPr>
          <a:xfrm>
            <a:off x="5471450" y="1289025"/>
            <a:ext cx="2396425" cy="1855137"/>
          </a:xfrm>
          <a:prstGeom prst="rect">
            <a:avLst/>
          </a:prstGeom>
          <a:noFill/>
          <a:ln>
            <a:noFill/>
          </a:ln>
        </p:spPr>
      </p:pic>
      <p:pic>
        <p:nvPicPr>
          <p:cNvPr id="239" name="Google Shape;239;p39"/>
          <p:cNvPicPr preferRelativeResize="0"/>
          <p:nvPr/>
        </p:nvPicPr>
        <p:blipFill>
          <a:blip r:embed="rId4">
            <a:alphaModFix/>
          </a:blip>
          <a:stretch>
            <a:fillRect/>
          </a:stretch>
        </p:blipFill>
        <p:spPr>
          <a:xfrm>
            <a:off x="1031075" y="1339938"/>
            <a:ext cx="2396434" cy="1890663"/>
          </a:xfrm>
          <a:prstGeom prst="rect">
            <a:avLst/>
          </a:prstGeom>
          <a:noFill/>
          <a:ln>
            <a:noFill/>
          </a:ln>
        </p:spPr>
      </p:pic>
      <p:sp>
        <p:nvSpPr>
          <p:cNvPr id="240" name="Google Shape;240;p39"/>
          <p:cNvSpPr txBox="1">
            <a:spLocks noGrp="1"/>
          </p:cNvSpPr>
          <p:nvPr>
            <p:ph type="title"/>
          </p:nvPr>
        </p:nvSpPr>
        <p:spPr>
          <a:xfrm>
            <a:off x="1192638" y="926325"/>
            <a:ext cx="2163210" cy="36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000000"/>
                </a:solidFill>
                <a:latin typeface="Orbitron"/>
                <a:ea typeface="Orbitron"/>
                <a:cs typeface="Orbitron"/>
                <a:sym typeface="Orbitron"/>
              </a:rPr>
              <a:t>GHOST  (2018/19)</a:t>
            </a:r>
            <a:endParaRPr sz="1500" b="1" dirty="0">
              <a:solidFill>
                <a:srgbClr val="000000"/>
              </a:solidFill>
              <a:latin typeface="Orbitron"/>
              <a:ea typeface="Orbitron"/>
              <a:cs typeface="Orbitron"/>
              <a:sym typeface="Orbitron"/>
            </a:endParaRPr>
          </a:p>
        </p:txBody>
      </p:sp>
      <p:sp>
        <p:nvSpPr>
          <p:cNvPr id="241" name="Google Shape;241;p39"/>
          <p:cNvSpPr txBox="1">
            <a:spLocks noGrp="1"/>
          </p:cNvSpPr>
          <p:nvPr>
            <p:ph type="title"/>
          </p:nvPr>
        </p:nvSpPr>
        <p:spPr>
          <a:xfrm>
            <a:off x="5556500" y="926325"/>
            <a:ext cx="2272200" cy="36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000000"/>
                </a:solidFill>
                <a:latin typeface="Orbitron"/>
                <a:ea typeface="Orbitron"/>
                <a:cs typeface="Orbitron"/>
                <a:sym typeface="Orbitron"/>
              </a:rPr>
              <a:t>WRAITH  (2019/20)</a:t>
            </a:r>
            <a:endParaRPr sz="1500" b="1">
              <a:solidFill>
                <a:srgbClr val="000000"/>
              </a:solidFill>
              <a:latin typeface="Orbitron"/>
              <a:ea typeface="Orbitron"/>
              <a:cs typeface="Orbitron"/>
              <a:sym typeface="Orbitron"/>
            </a:endParaRPr>
          </a:p>
        </p:txBody>
      </p:sp>
      <p:sp>
        <p:nvSpPr>
          <p:cNvPr id="242" name="Google Shape;242;p39"/>
          <p:cNvSpPr txBox="1"/>
          <p:nvPr/>
        </p:nvSpPr>
        <p:spPr>
          <a:xfrm>
            <a:off x="544338" y="3230600"/>
            <a:ext cx="3369900" cy="173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u="sng"/>
              <a:t>G</a:t>
            </a:r>
            <a:r>
              <a:rPr lang="en" sz="1100" u="sng"/>
              <a:t>round-Based </a:t>
            </a:r>
            <a:r>
              <a:rPr lang="en" sz="1100" b="1" u="sng"/>
              <a:t>H</a:t>
            </a:r>
            <a:r>
              <a:rPr lang="en" sz="1100" u="sng"/>
              <a:t>ardware for </a:t>
            </a:r>
            <a:r>
              <a:rPr lang="en" sz="1100" b="1" u="sng"/>
              <a:t>O</a:t>
            </a:r>
            <a:r>
              <a:rPr lang="en" sz="1100" u="sng"/>
              <a:t>rbital </a:t>
            </a:r>
            <a:r>
              <a:rPr lang="en" sz="1100" b="1" u="sng"/>
              <a:t>S</a:t>
            </a:r>
            <a:r>
              <a:rPr lang="en" sz="1100" u="sng"/>
              <a:t>pace </a:t>
            </a:r>
            <a:r>
              <a:rPr lang="en" sz="1100" b="1" u="sng"/>
              <a:t>T</a:t>
            </a:r>
            <a:r>
              <a:rPr lang="en" sz="1100" u="sng"/>
              <a:t>esting</a:t>
            </a:r>
            <a:endParaRPr sz="1100"/>
          </a:p>
          <a:p>
            <a:pPr marL="0" lvl="0" indent="0" algn="l" rtl="0">
              <a:lnSpc>
                <a:spcPct val="115000"/>
              </a:lnSpc>
              <a:spcBef>
                <a:spcPts val="500"/>
              </a:spcBef>
              <a:spcAft>
                <a:spcPts val="0"/>
              </a:spcAft>
              <a:buNone/>
            </a:pPr>
            <a:r>
              <a:rPr lang="en" sz="1100"/>
              <a:t>Created to track circular LEO and MEO objects</a:t>
            </a:r>
            <a:endParaRPr sz="1100"/>
          </a:p>
          <a:p>
            <a:pPr marL="0" lvl="0" indent="0" algn="l" rtl="0">
              <a:lnSpc>
                <a:spcPct val="115000"/>
              </a:lnSpc>
              <a:spcBef>
                <a:spcPts val="500"/>
              </a:spcBef>
              <a:spcAft>
                <a:spcPts val="500"/>
              </a:spcAft>
              <a:buNone/>
            </a:pPr>
            <a:r>
              <a:rPr lang="en" sz="1100"/>
              <a:t>Key elements: Autonomous imaging and processing for orbit determination, scheduling limited observation windows</a:t>
            </a:r>
            <a:endParaRPr sz="1100"/>
          </a:p>
        </p:txBody>
      </p:sp>
      <p:sp>
        <p:nvSpPr>
          <p:cNvPr id="243" name="Google Shape;243;p39"/>
          <p:cNvSpPr txBox="1"/>
          <p:nvPr/>
        </p:nvSpPr>
        <p:spPr>
          <a:xfrm>
            <a:off x="5105400" y="3230600"/>
            <a:ext cx="4012200" cy="166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u="sng"/>
              <a:t>W</a:t>
            </a:r>
            <a:r>
              <a:rPr lang="en" sz="1100" u="sng"/>
              <a:t>eather </a:t>
            </a:r>
            <a:r>
              <a:rPr lang="en" sz="1100" b="1" u="sng"/>
              <a:t>R</a:t>
            </a:r>
            <a:r>
              <a:rPr lang="en" sz="1100" u="sng"/>
              <a:t>esistant </a:t>
            </a:r>
            <a:r>
              <a:rPr lang="en" sz="1100" b="1" u="sng"/>
              <a:t>A</a:t>
            </a:r>
            <a:r>
              <a:rPr lang="en" sz="1100" u="sng"/>
              <a:t>utonomous</a:t>
            </a:r>
            <a:r>
              <a:rPr lang="en" sz="1100" b="1" u="sng"/>
              <a:t> I</a:t>
            </a:r>
            <a:r>
              <a:rPr lang="en" sz="1100" u="sng"/>
              <a:t>maging for </a:t>
            </a:r>
            <a:r>
              <a:rPr lang="en" sz="1100" b="1" u="sng"/>
              <a:t>T</a:t>
            </a:r>
            <a:r>
              <a:rPr lang="en" sz="1100" u="sng"/>
              <a:t>racking </a:t>
            </a:r>
            <a:r>
              <a:rPr lang="en" sz="1100" b="1" u="sng"/>
              <a:t>H</a:t>
            </a:r>
            <a:r>
              <a:rPr lang="en" sz="1100" u="sng"/>
              <a:t>EOs</a:t>
            </a:r>
            <a:endParaRPr sz="1100" u="sng"/>
          </a:p>
          <a:p>
            <a:pPr marL="0" lvl="0" indent="0" algn="l" rtl="0">
              <a:lnSpc>
                <a:spcPct val="100000"/>
              </a:lnSpc>
              <a:spcBef>
                <a:spcPts val="500"/>
              </a:spcBef>
              <a:spcAft>
                <a:spcPts val="0"/>
              </a:spcAft>
              <a:buNone/>
            </a:pPr>
            <a:r>
              <a:rPr lang="en" sz="1100"/>
              <a:t>Added HEO tracking capabilities to GHOST</a:t>
            </a:r>
            <a:endParaRPr sz="1100"/>
          </a:p>
          <a:p>
            <a:pPr marL="0" lvl="0" indent="0" algn="l" rtl="0">
              <a:lnSpc>
                <a:spcPct val="100000"/>
              </a:lnSpc>
              <a:spcBef>
                <a:spcPts val="500"/>
              </a:spcBef>
              <a:spcAft>
                <a:spcPts val="0"/>
              </a:spcAft>
              <a:buNone/>
            </a:pPr>
            <a:r>
              <a:rPr lang="en" sz="1100"/>
              <a:t>Modified to function autonomously for 12 hour observations </a:t>
            </a:r>
            <a:endParaRPr sz="1100"/>
          </a:p>
          <a:p>
            <a:pPr marL="0" lvl="0" indent="0" algn="l" rtl="0">
              <a:lnSpc>
                <a:spcPct val="100000"/>
              </a:lnSpc>
              <a:spcBef>
                <a:spcPts val="500"/>
              </a:spcBef>
              <a:spcAft>
                <a:spcPts val="0"/>
              </a:spcAft>
              <a:buNone/>
            </a:pPr>
            <a:r>
              <a:rPr lang="en" sz="1100"/>
              <a:t>Project cut short in March 2020 due to COVID-19 pandemic </a:t>
            </a:r>
            <a:endParaRPr sz="1100"/>
          </a:p>
          <a:p>
            <a:pPr marL="0" lvl="0" indent="0" algn="l" rtl="0">
              <a:lnSpc>
                <a:spcPct val="100000"/>
              </a:lnSpc>
              <a:spcBef>
                <a:spcPts val="500"/>
              </a:spcBef>
              <a:spcAft>
                <a:spcPts val="0"/>
              </a:spcAft>
              <a:buNone/>
            </a:pPr>
            <a:r>
              <a:rPr lang="en" sz="1100"/>
              <a:t>Key elements: Active and passive weather protection, dynamic scheduler to reschedule missed observations in a single night</a:t>
            </a:r>
            <a:endParaRPr sz="1100"/>
          </a:p>
          <a:p>
            <a:pPr marL="0" lvl="0" indent="0" algn="l" rtl="0">
              <a:lnSpc>
                <a:spcPct val="100000"/>
              </a:lnSpc>
              <a:spcBef>
                <a:spcPts val="500"/>
              </a:spcBef>
              <a:spcAft>
                <a:spcPts val="500"/>
              </a:spcAft>
              <a:buNone/>
            </a:pPr>
            <a:endParaRPr sz="1100"/>
          </a:p>
        </p:txBody>
      </p:sp>
      <p:sp>
        <p:nvSpPr>
          <p:cNvPr id="244" name="Google Shape;244;p39"/>
          <p:cNvSpPr/>
          <p:nvPr/>
        </p:nvSpPr>
        <p:spPr>
          <a:xfrm>
            <a:off x="3791675" y="2046850"/>
            <a:ext cx="1167000" cy="527400"/>
          </a:xfrm>
          <a:prstGeom prst="notchedRightArrow">
            <a:avLst>
              <a:gd name="adj1" fmla="val 50000"/>
              <a:gd name="adj2" fmla="val 50000"/>
            </a:avLst>
          </a:prstGeom>
          <a:solidFill>
            <a:srgbClr val="41409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46" name="Google Shape;246;p39"/>
          <p:cNvSpPr/>
          <p:nvPr/>
        </p:nvSpPr>
        <p:spPr>
          <a:xfrm>
            <a:off x="7344325" y="48587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47" name="Google Shape;247;p39"/>
          <p:cNvSpPr txBox="1"/>
          <p:nvPr/>
        </p:nvSpPr>
        <p:spPr>
          <a:xfrm>
            <a:off x="1727502" y="48728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48" name="Google Shape;248;p39"/>
          <p:cNvSpPr txBox="1"/>
          <p:nvPr/>
        </p:nvSpPr>
        <p:spPr>
          <a:xfrm>
            <a:off x="3825639" y="48667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49" name="Google Shape;249;p39"/>
          <p:cNvSpPr txBox="1"/>
          <p:nvPr/>
        </p:nvSpPr>
        <p:spPr>
          <a:xfrm>
            <a:off x="5269023" y="48636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50" name="Google Shape;250;p39"/>
          <p:cNvSpPr txBox="1"/>
          <p:nvPr/>
        </p:nvSpPr>
        <p:spPr>
          <a:xfrm>
            <a:off x="6837560" y="48575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51" name="Google Shape;251;p39"/>
          <p:cNvSpPr/>
          <p:nvPr/>
        </p:nvSpPr>
        <p:spPr>
          <a:xfrm>
            <a:off x="6574910" y="4858744"/>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2" name="Google Shape;252;p39"/>
          <p:cNvSpPr/>
          <p:nvPr/>
        </p:nvSpPr>
        <p:spPr>
          <a:xfrm>
            <a:off x="5857926" y="48615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3" name="Google Shape;253;p39"/>
          <p:cNvSpPr/>
          <p:nvPr/>
        </p:nvSpPr>
        <p:spPr>
          <a:xfrm>
            <a:off x="5258775" y="48615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4" name="Google Shape;254;p39"/>
          <p:cNvSpPr/>
          <p:nvPr/>
        </p:nvSpPr>
        <p:spPr>
          <a:xfrm>
            <a:off x="3812244" y="48615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5" name="Google Shape;255;p39"/>
          <p:cNvSpPr/>
          <p:nvPr/>
        </p:nvSpPr>
        <p:spPr>
          <a:xfrm>
            <a:off x="2763163" y="48615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6" name="Google Shape;256;p39"/>
          <p:cNvSpPr/>
          <p:nvPr/>
        </p:nvSpPr>
        <p:spPr>
          <a:xfrm>
            <a:off x="1681275" y="4861525"/>
            <a:ext cx="1213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257" name="Google Shape;257;p39"/>
          <p:cNvSpPr/>
          <p:nvPr/>
        </p:nvSpPr>
        <p:spPr>
          <a:xfrm>
            <a:off x="916725" y="48615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58" name="Google Shape;258;p39"/>
          <p:cNvSpPr txBox="1"/>
          <p:nvPr/>
        </p:nvSpPr>
        <p:spPr>
          <a:xfrm>
            <a:off x="828600" y="4821550"/>
            <a:ext cx="748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a:t>
            </a:r>
            <a:r>
              <a:rPr lang="en" sz="900">
                <a:solidFill>
                  <a:srgbClr val="FFFFFF"/>
                </a:solidFill>
              </a:rPr>
              <a:t>Project Description</a:t>
            </a:r>
            <a:r>
              <a:rPr lang="en" sz="900"/>
              <a:t>     Design Solution       Requirement Satisfaction       Risks         Validation        Planning          Summary</a:t>
            </a:r>
            <a:endParaRPr sz="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75"/>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8" name="Google Shape;1018;p75"/>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Automatic Calibration</a:t>
            </a:r>
            <a:endParaRPr b="1">
              <a:solidFill>
                <a:srgbClr val="FFFFFF"/>
              </a:solidFill>
              <a:latin typeface="Orbitron"/>
              <a:ea typeface="Orbitron"/>
              <a:cs typeface="Orbitron"/>
              <a:sym typeface="Orbitron"/>
            </a:endParaRPr>
          </a:p>
        </p:txBody>
      </p:sp>
      <p:sp>
        <p:nvSpPr>
          <p:cNvPr id="1020" name="Google Shape;102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021" name="Google Shape;102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022" name="Google Shape;1022;p75"/>
          <p:cNvSpPr txBox="1"/>
          <p:nvPr/>
        </p:nvSpPr>
        <p:spPr>
          <a:xfrm>
            <a:off x="5091625" y="1215151"/>
            <a:ext cx="3801900" cy="3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Initial Calibration</a:t>
            </a:r>
            <a:endParaRPr sz="1200" b="1"/>
          </a:p>
          <a:p>
            <a:pPr marL="0" lvl="0" indent="0" algn="l" rtl="0">
              <a:spcBef>
                <a:spcPts val="0"/>
              </a:spcBef>
              <a:spcAft>
                <a:spcPts val="0"/>
              </a:spcAft>
              <a:buNone/>
            </a:pPr>
            <a:endParaRPr sz="1200"/>
          </a:p>
          <a:p>
            <a:pPr marL="0" lvl="0" indent="0" algn="l" rtl="0">
              <a:spcBef>
                <a:spcPts val="0"/>
              </a:spcBef>
              <a:spcAft>
                <a:spcPts val="0"/>
              </a:spcAft>
              <a:buNone/>
            </a:pPr>
            <a:r>
              <a:rPr lang="en" sz="1200"/>
              <a:t>Allow AZ Mount to achieve GPS lock and find magnetic south</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Runs astrometry on images of arbitrary coordinates to determine boresight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Feeds back to AZ Mount to correct it’s calibration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IMU Check Removed</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a:t>Adds additional integration complexity</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Benefit no longer necessary with improvements to image processing</a:t>
            </a:r>
            <a:endParaRPr sz="1200"/>
          </a:p>
          <a:p>
            <a:pPr marL="457200" lvl="0" indent="-304800" algn="l" rtl="0">
              <a:spcBef>
                <a:spcPts val="0"/>
              </a:spcBef>
              <a:spcAft>
                <a:spcPts val="0"/>
              </a:spcAft>
              <a:buSzPts val="1200"/>
              <a:buChar char="-"/>
            </a:pPr>
            <a:r>
              <a:rPr lang="en" sz="1200"/>
              <a:t>Each imaging sequence preceded by calibration image and alignment correction</a:t>
            </a:r>
            <a:endParaRPr sz="1200"/>
          </a:p>
        </p:txBody>
      </p:sp>
      <p:pic>
        <p:nvPicPr>
          <p:cNvPr id="1023" name="Google Shape;1023;p75"/>
          <p:cNvPicPr preferRelativeResize="0"/>
          <p:nvPr/>
        </p:nvPicPr>
        <p:blipFill>
          <a:blip r:embed="rId3">
            <a:alphaModFix/>
          </a:blip>
          <a:stretch>
            <a:fillRect/>
          </a:stretch>
        </p:blipFill>
        <p:spPr>
          <a:xfrm>
            <a:off x="152400" y="1104000"/>
            <a:ext cx="4786825" cy="3126421"/>
          </a:xfrm>
          <a:prstGeom prst="rect">
            <a:avLst/>
          </a:prstGeom>
          <a:noFill/>
          <a:ln>
            <a:noFill/>
          </a:ln>
        </p:spPr>
      </p:pic>
      <p:sp>
        <p:nvSpPr>
          <p:cNvPr id="1024" name="Google Shape;1024;p75"/>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5" name="Google Shape;1025;p75"/>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6" name="Google Shape;1026;p75"/>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7" name="Google Shape;1027;p75"/>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8" name="Google Shape;1028;p75"/>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76"/>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4" name="Google Shape;1034;p76"/>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Scheduler</a:t>
            </a:r>
            <a:endParaRPr b="1">
              <a:solidFill>
                <a:srgbClr val="FFFFFF"/>
              </a:solidFill>
              <a:latin typeface="Orbitron"/>
              <a:ea typeface="Orbitron"/>
              <a:cs typeface="Orbitron"/>
              <a:sym typeface="Orbitron"/>
            </a:endParaRPr>
          </a:p>
        </p:txBody>
      </p:sp>
      <p:sp>
        <p:nvSpPr>
          <p:cNvPr id="1036" name="Google Shape;1036;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1037" name="Google Shape;1037;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1038" name="Google Shape;1038;p76"/>
          <p:cNvSpPr txBox="1"/>
          <p:nvPr/>
        </p:nvSpPr>
        <p:spPr>
          <a:xfrm>
            <a:off x="5160200" y="1104000"/>
            <a:ext cx="3700500" cy="3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High-priority modifications</a:t>
            </a:r>
            <a:endParaRPr sz="1200"/>
          </a:p>
          <a:p>
            <a:pPr marL="457200" lvl="0" indent="-304800" algn="l" rtl="0">
              <a:spcBef>
                <a:spcPts val="0"/>
              </a:spcBef>
              <a:spcAft>
                <a:spcPts val="0"/>
              </a:spcAft>
              <a:buSzPts val="1200"/>
              <a:buChar char="-"/>
            </a:pPr>
            <a:r>
              <a:rPr lang="en" sz="1200"/>
              <a:t>Remove internet dependence</a:t>
            </a:r>
            <a:endParaRPr sz="1200"/>
          </a:p>
          <a:p>
            <a:pPr marL="914400" lvl="1" indent="-304800" algn="l" rtl="0">
              <a:spcBef>
                <a:spcPts val="0"/>
              </a:spcBef>
              <a:spcAft>
                <a:spcPts val="0"/>
              </a:spcAft>
              <a:buSzPts val="1200"/>
              <a:buChar char="-"/>
            </a:pPr>
            <a:r>
              <a:rPr lang="en" sz="1200"/>
              <a:t>TLEs</a:t>
            </a:r>
            <a:endParaRPr sz="1200"/>
          </a:p>
          <a:p>
            <a:pPr marL="914400" lvl="1" indent="-304800" algn="l" rtl="0">
              <a:spcBef>
                <a:spcPts val="0"/>
              </a:spcBef>
              <a:spcAft>
                <a:spcPts val="0"/>
              </a:spcAft>
              <a:buSzPts val="1200"/>
              <a:buChar char="-"/>
            </a:pPr>
            <a:r>
              <a:rPr lang="en" sz="1200"/>
              <a:t>Time information</a:t>
            </a:r>
            <a:endParaRPr sz="1200"/>
          </a:p>
          <a:p>
            <a:pPr marL="914400" lvl="1" indent="-304800" algn="l" rtl="0">
              <a:spcBef>
                <a:spcPts val="0"/>
              </a:spcBef>
              <a:spcAft>
                <a:spcPts val="0"/>
              </a:spcAft>
              <a:buSzPts val="1200"/>
              <a:buChar char="-"/>
            </a:pPr>
            <a:r>
              <a:rPr lang="en" sz="1200"/>
              <a:t>Planetary ephemerides</a:t>
            </a:r>
            <a:endParaRPr sz="1200"/>
          </a:p>
          <a:p>
            <a:pPr marL="457200" lvl="0" indent="-304800" algn="l" rtl="0">
              <a:spcBef>
                <a:spcPts val="0"/>
              </a:spcBef>
              <a:spcAft>
                <a:spcPts val="0"/>
              </a:spcAft>
              <a:buSzPts val="1200"/>
              <a:buChar char="-"/>
            </a:pPr>
            <a:r>
              <a:rPr lang="en" sz="1200"/>
              <a:t>Run before each night instead of once</a:t>
            </a:r>
            <a:endParaRPr sz="1200"/>
          </a:p>
          <a:p>
            <a:pPr marL="914400" lvl="1" indent="-304800" algn="l" rtl="0">
              <a:spcBef>
                <a:spcPts val="0"/>
              </a:spcBef>
              <a:spcAft>
                <a:spcPts val="0"/>
              </a:spcAft>
              <a:buSzPts val="1200"/>
              <a:buChar char="-"/>
            </a:pPr>
            <a:r>
              <a:rPr lang="en" sz="1200">
                <a:solidFill>
                  <a:schemeClr val="dk1"/>
                </a:solidFill>
              </a:rPr>
              <a:t>Dynamic time frame</a:t>
            </a:r>
            <a:endParaRPr sz="1200"/>
          </a:p>
          <a:p>
            <a:pPr marL="457200" lvl="0" indent="-304800" algn="l" rtl="0">
              <a:spcBef>
                <a:spcPts val="0"/>
              </a:spcBef>
              <a:spcAft>
                <a:spcPts val="0"/>
              </a:spcAft>
              <a:buSzPts val="1200"/>
              <a:buChar char="-"/>
            </a:pPr>
            <a:r>
              <a:rPr lang="en" sz="1200"/>
              <a:t>De-prioritize objects observed on previous nights</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Low-priority modifications</a:t>
            </a:r>
            <a:endParaRPr sz="1200" b="1"/>
          </a:p>
          <a:p>
            <a:pPr marL="457200" lvl="0" indent="-304800" algn="l" rtl="0">
              <a:spcBef>
                <a:spcPts val="0"/>
              </a:spcBef>
              <a:spcAft>
                <a:spcPts val="0"/>
              </a:spcAft>
              <a:buSzPts val="1200"/>
              <a:buChar char="-"/>
            </a:pPr>
            <a:r>
              <a:rPr lang="en" sz="1200"/>
              <a:t>Remove serialization</a:t>
            </a:r>
            <a:endParaRPr sz="1200"/>
          </a:p>
          <a:p>
            <a:pPr marL="914400" lvl="1" indent="-304800" algn="l" rtl="0">
              <a:spcBef>
                <a:spcPts val="0"/>
              </a:spcBef>
              <a:spcAft>
                <a:spcPts val="0"/>
              </a:spcAft>
              <a:buSzPts val="1200"/>
              <a:buChar char="-"/>
            </a:pPr>
            <a:r>
              <a:rPr lang="en" sz="1200"/>
              <a:t>Results in unwanted dependencies</a:t>
            </a:r>
            <a:endParaRPr sz="1200"/>
          </a:p>
          <a:p>
            <a:pPr marL="457200" lvl="0" indent="-304800" algn="l" rtl="0">
              <a:spcBef>
                <a:spcPts val="0"/>
              </a:spcBef>
              <a:spcAft>
                <a:spcPts val="0"/>
              </a:spcAft>
              <a:buSzPts val="1200"/>
              <a:buChar char="-"/>
            </a:pPr>
            <a:r>
              <a:rPr lang="en" sz="1200"/>
              <a:t>Replace TLE format</a:t>
            </a:r>
            <a:endParaRPr sz="1200"/>
          </a:p>
          <a:p>
            <a:pPr marL="914400" lvl="1" indent="-304800" algn="l" rtl="0">
              <a:spcBef>
                <a:spcPts val="0"/>
              </a:spcBef>
              <a:spcAft>
                <a:spcPts val="0"/>
              </a:spcAft>
              <a:buSzPts val="1200"/>
              <a:buChar char="-"/>
            </a:pPr>
            <a:r>
              <a:rPr lang="en" sz="1200"/>
              <a:t>TLE will be irrelevant in few years</a:t>
            </a:r>
            <a:endParaRPr sz="1200"/>
          </a:p>
          <a:p>
            <a:pPr marL="914400" lvl="1" indent="-304800" algn="l" rtl="0">
              <a:spcBef>
                <a:spcPts val="0"/>
              </a:spcBef>
              <a:spcAft>
                <a:spcPts val="0"/>
              </a:spcAft>
              <a:buSzPts val="1200"/>
              <a:buChar char="-"/>
            </a:pPr>
            <a:r>
              <a:rPr lang="en" sz="1200"/>
              <a:t>Limited resolution of orbit estimates</a:t>
            </a:r>
            <a:endParaRPr sz="1200"/>
          </a:p>
        </p:txBody>
      </p:sp>
      <p:pic>
        <p:nvPicPr>
          <p:cNvPr id="1039" name="Google Shape;1039;p76"/>
          <p:cNvPicPr preferRelativeResize="0"/>
          <p:nvPr/>
        </p:nvPicPr>
        <p:blipFill>
          <a:blip r:embed="rId3">
            <a:alphaModFix/>
          </a:blip>
          <a:stretch>
            <a:fillRect/>
          </a:stretch>
        </p:blipFill>
        <p:spPr>
          <a:xfrm>
            <a:off x="152400" y="1104000"/>
            <a:ext cx="3938769" cy="3647551"/>
          </a:xfrm>
          <a:prstGeom prst="rect">
            <a:avLst/>
          </a:prstGeom>
          <a:noFill/>
          <a:ln>
            <a:noFill/>
          </a:ln>
        </p:spPr>
      </p:pic>
      <p:sp>
        <p:nvSpPr>
          <p:cNvPr id="1040" name="Google Shape;1040;p76"/>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1" name="Google Shape;1041;p76"/>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2" name="Google Shape;1042;p76"/>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3" name="Google Shape;1043;p76"/>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4" name="Google Shape;1044;p76"/>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7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7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Scheduler - Orbit Propagation</a:t>
            </a:r>
            <a:endParaRPr b="1">
              <a:solidFill>
                <a:srgbClr val="FFFFFF"/>
              </a:solidFill>
              <a:latin typeface="Orbitron"/>
              <a:ea typeface="Orbitron"/>
              <a:cs typeface="Orbitron"/>
              <a:sym typeface="Orbitron"/>
            </a:endParaRPr>
          </a:p>
        </p:txBody>
      </p:sp>
      <p:sp>
        <p:nvSpPr>
          <p:cNvPr id="1052" name="Google Shape;1052;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1053" name="Google Shape;105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1054" name="Google Shape;1054;p77"/>
          <p:cNvGraphicFramePr/>
          <p:nvPr/>
        </p:nvGraphicFramePr>
        <p:xfrm>
          <a:off x="1013963" y="1515913"/>
          <a:ext cx="7116075" cy="1981050"/>
        </p:xfrm>
        <a:graphic>
          <a:graphicData uri="http://schemas.openxmlformats.org/drawingml/2006/table">
            <a:tbl>
              <a:tblPr>
                <a:noFill/>
                <a:tableStyleId>{4C6901D2-E21A-49FD-B4E8-04AEB3465E73}</a:tableStyleId>
              </a:tblPr>
              <a:tblGrid>
                <a:gridCol w="162745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135800">
                  <a:extLst>
                    <a:ext uri="{9D8B030D-6E8A-4147-A177-3AD203B41FA5}">
                      <a16:colId xmlns:a16="http://schemas.microsoft.com/office/drawing/2014/main" val="20002"/>
                    </a:ext>
                  </a:extLst>
                </a:gridCol>
                <a:gridCol w="1050675">
                  <a:extLst>
                    <a:ext uri="{9D8B030D-6E8A-4147-A177-3AD203B41FA5}">
                      <a16:colId xmlns:a16="http://schemas.microsoft.com/office/drawing/2014/main" val="20003"/>
                    </a:ext>
                  </a:extLst>
                </a:gridCol>
                <a:gridCol w="18543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a:t>Variable</a:t>
                      </a:r>
                      <a:endParaRPr/>
                    </a:p>
                  </a:txBody>
                  <a:tcPr marL="91425" marR="91425" marT="91425" marB="91425"/>
                </a:tc>
                <a:tc>
                  <a:txBody>
                    <a:bodyPr/>
                    <a:lstStyle/>
                    <a:p>
                      <a:pPr marL="0" lvl="0" indent="0" algn="l" rtl="0">
                        <a:spcBef>
                          <a:spcPts val="0"/>
                        </a:spcBef>
                        <a:spcAft>
                          <a:spcPts val="0"/>
                        </a:spcAft>
                        <a:buNone/>
                      </a:pPr>
                      <a:r>
                        <a:rPr lang="en"/>
                        <a:t>m</a:t>
                      </a:r>
                      <a:endParaRPr/>
                    </a:p>
                  </a:txBody>
                  <a:tcPr marL="91425" marR="91425" marT="91425" marB="91425"/>
                </a:tc>
                <a:tc>
                  <a:txBody>
                    <a:bodyPr/>
                    <a:lstStyle/>
                    <a:p>
                      <a:pPr marL="0" lvl="0" indent="0" algn="l" rtl="0">
                        <a:spcBef>
                          <a:spcPts val="0"/>
                        </a:spcBef>
                        <a:spcAft>
                          <a:spcPts val="0"/>
                        </a:spcAft>
                        <a:buNone/>
                      </a:pPr>
                      <a:r>
                        <a:rPr lang="en"/>
                        <a:t>b</a:t>
                      </a:r>
                      <a:endParaRPr/>
                    </a:p>
                  </a:txBody>
                  <a:tcPr marL="91425" marR="91425" marT="91425" marB="91425"/>
                </a:tc>
                <a:tc>
                  <a:txBody>
                    <a:bodyPr/>
                    <a:lstStyle/>
                    <a:p>
                      <a:pPr marL="0" lvl="0" indent="0" algn="l" rtl="0">
                        <a:spcBef>
                          <a:spcPts val="0"/>
                        </a:spcBef>
                        <a:spcAft>
                          <a:spcPts val="0"/>
                        </a:spcAft>
                        <a:buNone/>
                      </a:pPr>
                      <a:r>
                        <a:rPr lang="en"/>
                        <a:t>Mean</a:t>
                      </a:r>
                      <a:endParaRPr/>
                    </a:p>
                  </a:txBody>
                  <a:tcPr marL="91425" marR="91425" marT="91425" marB="91425"/>
                </a:tc>
                <a:tc>
                  <a:txBody>
                    <a:bodyPr/>
                    <a:lstStyle/>
                    <a:p>
                      <a:pPr marL="0" lvl="0" indent="0" algn="l" rtl="0">
                        <a:spcBef>
                          <a:spcPts val="0"/>
                        </a:spcBef>
                        <a:spcAft>
                          <a:spcPts val="0"/>
                        </a:spcAft>
                        <a:buNone/>
                      </a:pPr>
                      <a:r>
                        <a:rPr lang="en"/>
                        <a:t>Standard Deviation</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Time</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0.1707</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0.1676</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2221</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3620</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Eccentricity</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0.0207</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0.1074</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0.0804</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0.0006</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Mean motion</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-0.0197</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0.0802</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0.0495</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2.903</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Semi-major axis</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0.0198</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0.0802</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13031</a:t>
                      </a: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3.919</a:t>
                      </a:r>
                      <a:endParaRPr/>
                    </a:p>
                  </a:txBody>
                  <a:tcPr marL="91425" marR="91425" marT="91425" marB="91425"/>
                </a:tc>
                <a:extLst>
                  <a:ext uri="{0D108BD9-81ED-4DB2-BD59-A6C34878D82A}">
                    <a16:rowId xmlns:a16="http://schemas.microsoft.com/office/drawing/2014/main" val="10004"/>
                  </a:ext>
                </a:extLst>
              </a:tr>
            </a:tbl>
          </a:graphicData>
        </a:graphic>
      </p:graphicFrame>
      <p:pic>
        <p:nvPicPr>
          <p:cNvPr id="1055" name="Google Shape;1055;p77"/>
          <p:cNvPicPr preferRelativeResize="0"/>
          <p:nvPr/>
        </p:nvPicPr>
        <p:blipFill>
          <a:blip r:embed="rId3">
            <a:alphaModFix/>
          </a:blip>
          <a:stretch>
            <a:fillRect/>
          </a:stretch>
        </p:blipFill>
        <p:spPr>
          <a:xfrm>
            <a:off x="5221500" y="3758522"/>
            <a:ext cx="1452100" cy="844586"/>
          </a:xfrm>
          <a:prstGeom prst="rect">
            <a:avLst/>
          </a:prstGeom>
          <a:noFill/>
          <a:ln>
            <a:noFill/>
          </a:ln>
        </p:spPr>
      </p:pic>
      <p:sp>
        <p:nvSpPr>
          <p:cNvPr id="1056" name="Google Shape;1056;p77"/>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57" name="Google Shape;1057;p77"/>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58" name="Google Shape;1058;p77"/>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59" name="Google Shape;1059;p77"/>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60" name="Google Shape;1060;p77"/>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78"/>
          <p:cNvSpPr/>
          <p:nvPr/>
        </p:nvSpPr>
        <p:spPr>
          <a:xfrm>
            <a:off x="1701138" y="1293300"/>
            <a:ext cx="2504700" cy="2730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8"/>
          <p:cNvSpPr/>
          <p:nvPr/>
        </p:nvSpPr>
        <p:spPr>
          <a:xfrm>
            <a:off x="5100688" y="1302738"/>
            <a:ext cx="2504700" cy="27309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8"/>
          <p:cNvSpPr/>
          <p:nvPr/>
        </p:nvSpPr>
        <p:spPr>
          <a:xfrm>
            <a:off x="0" y="0"/>
            <a:ext cx="9144000" cy="9549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8"/>
          <p:cNvSpPr txBox="1">
            <a:spLocks noGrp="1"/>
          </p:cNvSpPr>
          <p:nvPr>
            <p:ph type="title"/>
          </p:nvPr>
        </p:nvSpPr>
        <p:spPr>
          <a:xfrm>
            <a:off x="207325" y="28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Additional Software</a:t>
            </a:r>
            <a:endParaRPr b="1">
              <a:solidFill>
                <a:srgbClr val="FFFFFF"/>
              </a:solidFill>
              <a:latin typeface="Orbitron"/>
              <a:ea typeface="Orbitron"/>
              <a:cs typeface="Orbitron"/>
              <a:sym typeface="Orbitron"/>
            </a:endParaRPr>
          </a:p>
        </p:txBody>
      </p:sp>
      <p:sp>
        <p:nvSpPr>
          <p:cNvPr id="1069" name="Google Shape;1069;p78"/>
          <p:cNvSpPr txBox="1"/>
          <p:nvPr/>
        </p:nvSpPr>
        <p:spPr>
          <a:xfrm>
            <a:off x="5100688" y="1340388"/>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New Image Processor</a:t>
            </a:r>
            <a:endParaRPr b="1"/>
          </a:p>
          <a:p>
            <a:pPr marL="0" lvl="0" indent="0" algn="ctr" rtl="0">
              <a:spcBef>
                <a:spcPts val="0"/>
              </a:spcBef>
              <a:spcAft>
                <a:spcPts val="0"/>
              </a:spcAft>
              <a:buNone/>
            </a:pPr>
            <a:r>
              <a:rPr lang="en"/>
              <a:t>(FR 4,5,6 - </a:t>
            </a:r>
            <a:r>
              <a:rPr lang="en" i="1"/>
              <a:t>Novel</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Addresses multiple flaws identified with GHOST imaging</a:t>
            </a:r>
            <a:endParaRPr/>
          </a:p>
          <a:p>
            <a:pPr marL="457200" lvl="0" indent="-317500" algn="l" rtl="0">
              <a:spcBef>
                <a:spcPts val="0"/>
              </a:spcBef>
              <a:spcAft>
                <a:spcPts val="0"/>
              </a:spcAft>
              <a:buSzPts val="1400"/>
              <a:buChar char="●"/>
            </a:pPr>
            <a:r>
              <a:rPr lang="en"/>
              <a:t>Improves reliability and accuracy of orbit determination</a:t>
            </a:r>
            <a:endParaRPr/>
          </a:p>
          <a:p>
            <a:pPr marL="457200" lvl="0" indent="-317500" algn="l" rtl="0">
              <a:spcBef>
                <a:spcPts val="0"/>
              </a:spcBef>
              <a:spcAft>
                <a:spcPts val="0"/>
              </a:spcAft>
              <a:buSzPts val="1400"/>
              <a:buChar char="●"/>
            </a:pPr>
            <a:r>
              <a:rPr lang="en"/>
              <a:t>Reduced imaging requirements</a:t>
            </a:r>
            <a:endParaRPr/>
          </a:p>
        </p:txBody>
      </p:sp>
      <p:sp>
        <p:nvSpPr>
          <p:cNvPr id="1070" name="Google Shape;1070;p78"/>
          <p:cNvSpPr txBox="1"/>
          <p:nvPr/>
        </p:nvSpPr>
        <p:spPr>
          <a:xfrm>
            <a:off x="1701138" y="1330950"/>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Motor Controller Software</a:t>
            </a:r>
            <a:endParaRPr b="1"/>
          </a:p>
          <a:p>
            <a:pPr marL="0" lvl="0" indent="0" algn="ctr" rtl="0">
              <a:spcBef>
                <a:spcPts val="0"/>
              </a:spcBef>
              <a:spcAft>
                <a:spcPts val="0"/>
              </a:spcAft>
              <a:buNone/>
            </a:pPr>
            <a:r>
              <a:rPr lang="en"/>
              <a:t>(FR 3 - </a:t>
            </a:r>
            <a:r>
              <a:rPr lang="en" i="1"/>
              <a:t>Modification</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Existing motor control software untested</a:t>
            </a:r>
            <a:endParaRPr/>
          </a:p>
          <a:p>
            <a:pPr marL="457200" lvl="0" indent="-317500" algn="l" rtl="0">
              <a:spcBef>
                <a:spcPts val="0"/>
              </a:spcBef>
              <a:spcAft>
                <a:spcPts val="0"/>
              </a:spcAft>
              <a:buSzPts val="1400"/>
              <a:buChar char="●"/>
            </a:pPr>
            <a:r>
              <a:rPr lang="en"/>
              <a:t>Multiple flaws identified that need to be addressed</a:t>
            </a:r>
            <a:endParaRPr/>
          </a:p>
          <a:p>
            <a:pPr marL="457200" lvl="0" indent="-317500" algn="l" rtl="0">
              <a:spcBef>
                <a:spcPts val="0"/>
              </a:spcBef>
              <a:spcAft>
                <a:spcPts val="0"/>
              </a:spcAft>
              <a:buSzPts val="1400"/>
              <a:buChar char="●"/>
            </a:pPr>
            <a:r>
              <a:rPr lang="en"/>
              <a:t>Relatively simple, but needs to be reworked from scratch</a:t>
            </a:r>
            <a:endParaRPr/>
          </a:p>
        </p:txBody>
      </p:sp>
      <p:sp>
        <p:nvSpPr>
          <p:cNvPr id="1071" name="Google Shape;107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1072" name="Google Shape;1072;p78"/>
          <p:cNvSpPr/>
          <p:nvPr/>
        </p:nvSpPr>
        <p:spPr>
          <a:xfrm>
            <a:off x="5100688" y="4182125"/>
            <a:ext cx="2504700" cy="319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8"/>
          <p:cNvSpPr txBox="1"/>
          <p:nvPr/>
        </p:nvSpPr>
        <p:spPr>
          <a:xfrm>
            <a:off x="5100688" y="4153800"/>
            <a:ext cx="25047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Awaiting Integration</a:t>
            </a:r>
            <a:endParaRPr/>
          </a:p>
        </p:txBody>
      </p:sp>
      <p:sp>
        <p:nvSpPr>
          <p:cNvPr id="1074" name="Google Shape;1074;p78"/>
          <p:cNvSpPr/>
          <p:nvPr/>
        </p:nvSpPr>
        <p:spPr>
          <a:xfrm>
            <a:off x="1701138" y="4167963"/>
            <a:ext cx="2504700" cy="319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8"/>
          <p:cNvSpPr txBox="1"/>
          <p:nvPr/>
        </p:nvSpPr>
        <p:spPr>
          <a:xfrm>
            <a:off x="1701138" y="4130188"/>
            <a:ext cx="2504700" cy="3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Not Started</a:t>
            </a:r>
            <a:endParaRPr b="1"/>
          </a:p>
        </p:txBody>
      </p:sp>
      <p:sp>
        <p:nvSpPr>
          <p:cNvPr id="1076" name="Google Shape;1076;p78"/>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77" name="Google Shape;1077;p78"/>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78" name="Google Shape;1078;p78"/>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79" name="Google Shape;1079;p78"/>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80" name="Google Shape;1080;p78"/>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7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6" name="Google Shape;1086;p79"/>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New Imaging System (Streak Detection)</a:t>
            </a:r>
            <a:endParaRPr b="1">
              <a:solidFill>
                <a:srgbClr val="FFFFFF"/>
              </a:solidFill>
              <a:latin typeface="Orbitron"/>
              <a:ea typeface="Orbitron"/>
              <a:cs typeface="Orbitron"/>
              <a:sym typeface="Orbitron"/>
            </a:endParaRPr>
          </a:p>
        </p:txBody>
      </p:sp>
      <p:sp>
        <p:nvSpPr>
          <p:cNvPr id="1088" name="Google Shape;1088;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1089" name="Google Shape;1089;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1090" name="Google Shape;1090;p79"/>
          <p:cNvSpPr txBox="1"/>
          <p:nvPr/>
        </p:nvSpPr>
        <p:spPr>
          <a:xfrm>
            <a:off x="119075" y="1124100"/>
            <a:ext cx="3475200" cy="14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Old System: Matched Filter</a:t>
            </a:r>
            <a:endParaRPr b="1"/>
          </a:p>
          <a:p>
            <a:pPr marL="0" lvl="0" indent="457200" algn="l" rtl="0">
              <a:spcBef>
                <a:spcPts val="0"/>
              </a:spcBef>
              <a:spcAft>
                <a:spcPts val="0"/>
              </a:spcAft>
              <a:buNone/>
            </a:pPr>
            <a:r>
              <a:rPr lang="en" sz="1200"/>
              <a:t>(Find where template matches image)</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Requires a “blank” image</a:t>
            </a:r>
            <a:endParaRPr sz="1200"/>
          </a:p>
          <a:p>
            <a:pPr marL="457200" lvl="0" indent="-304800" algn="l" rtl="0">
              <a:spcBef>
                <a:spcPts val="0"/>
              </a:spcBef>
              <a:spcAft>
                <a:spcPts val="0"/>
              </a:spcAft>
              <a:buSzPts val="1200"/>
              <a:buChar char="-"/>
            </a:pPr>
            <a:r>
              <a:rPr lang="en" sz="1200"/>
              <a:t>Can only detect single point</a:t>
            </a:r>
            <a:endParaRPr sz="1200"/>
          </a:p>
          <a:p>
            <a:pPr marL="457200" lvl="0" indent="-304800" algn="l" rtl="0">
              <a:spcBef>
                <a:spcPts val="0"/>
              </a:spcBef>
              <a:spcAft>
                <a:spcPts val="0"/>
              </a:spcAft>
              <a:buSzPts val="1200"/>
              <a:buChar char="-"/>
            </a:pPr>
            <a:r>
              <a:rPr lang="en" sz="1200">
                <a:solidFill>
                  <a:schemeClr val="dk1"/>
                </a:solidFill>
              </a:rPr>
              <a:t>Prone to false positives</a:t>
            </a:r>
            <a:endParaRPr sz="1200"/>
          </a:p>
        </p:txBody>
      </p:sp>
      <p:pic>
        <p:nvPicPr>
          <p:cNvPr id="1091" name="Google Shape;1091;p79"/>
          <p:cNvPicPr preferRelativeResize="0"/>
          <p:nvPr/>
        </p:nvPicPr>
        <p:blipFill>
          <a:blip r:embed="rId3">
            <a:alphaModFix/>
          </a:blip>
          <a:stretch>
            <a:fillRect/>
          </a:stretch>
        </p:blipFill>
        <p:spPr>
          <a:xfrm>
            <a:off x="5445438" y="1124100"/>
            <a:ext cx="2054975" cy="791950"/>
          </a:xfrm>
          <a:prstGeom prst="rect">
            <a:avLst/>
          </a:prstGeom>
          <a:noFill/>
          <a:ln>
            <a:noFill/>
          </a:ln>
        </p:spPr>
      </p:pic>
      <p:sp>
        <p:nvSpPr>
          <p:cNvPr id="1092" name="Google Shape;1092;p79"/>
          <p:cNvSpPr txBox="1"/>
          <p:nvPr/>
        </p:nvSpPr>
        <p:spPr>
          <a:xfrm>
            <a:off x="73625" y="3062050"/>
            <a:ext cx="3566100" cy="15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New System: Hough Transform</a:t>
            </a:r>
            <a:endParaRPr sz="1500" b="1"/>
          </a:p>
          <a:p>
            <a:pPr marL="457200" lvl="0" indent="0" algn="l" rtl="0">
              <a:spcBef>
                <a:spcPts val="0"/>
              </a:spcBef>
              <a:spcAft>
                <a:spcPts val="0"/>
              </a:spcAft>
              <a:buNone/>
            </a:pPr>
            <a:r>
              <a:rPr lang="en" sz="1200"/>
              <a:t>(Detect features, i.e. lines, in image)</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solidFill>
                  <a:schemeClr val="dk1"/>
                </a:solidFill>
              </a:rPr>
              <a:t>Only one image required</a:t>
            </a:r>
            <a:endParaRPr sz="1200"/>
          </a:p>
          <a:p>
            <a:pPr marL="457200" lvl="0" indent="-304800" algn="l" rtl="0">
              <a:spcBef>
                <a:spcPts val="0"/>
              </a:spcBef>
              <a:spcAft>
                <a:spcPts val="0"/>
              </a:spcAft>
              <a:buSzPts val="1200"/>
              <a:buChar char="-"/>
            </a:pPr>
            <a:r>
              <a:rPr lang="en" sz="1200"/>
              <a:t>Can detect both endpoints</a:t>
            </a:r>
            <a:endParaRPr sz="1200"/>
          </a:p>
          <a:p>
            <a:pPr marL="457200" lvl="0" indent="-304800" algn="l" rtl="0">
              <a:spcBef>
                <a:spcPts val="0"/>
              </a:spcBef>
              <a:spcAft>
                <a:spcPts val="0"/>
              </a:spcAft>
              <a:buSzPts val="1200"/>
              <a:buChar char="-"/>
            </a:pPr>
            <a:r>
              <a:rPr lang="en" sz="1200">
                <a:solidFill>
                  <a:schemeClr val="dk1"/>
                </a:solidFill>
              </a:rPr>
              <a:t>Independent of orbit estimate</a:t>
            </a:r>
            <a:endParaRPr sz="1200"/>
          </a:p>
        </p:txBody>
      </p:sp>
      <p:pic>
        <p:nvPicPr>
          <p:cNvPr id="1093" name="Google Shape;1093;p79"/>
          <p:cNvPicPr preferRelativeResize="0"/>
          <p:nvPr/>
        </p:nvPicPr>
        <p:blipFill rotWithShape="1">
          <a:blip r:embed="rId4">
            <a:alphaModFix/>
          </a:blip>
          <a:srcRect l="505" t="6838" r="7608"/>
          <a:stretch/>
        </p:blipFill>
        <p:spPr>
          <a:xfrm>
            <a:off x="3119275" y="2174825"/>
            <a:ext cx="6024726" cy="2155577"/>
          </a:xfrm>
          <a:prstGeom prst="rect">
            <a:avLst/>
          </a:prstGeom>
          <a:noFill/>
          <a:ln>
            <a:noFill/>
          </a:ln>
        </p:spPr>
      </p:pic>
      <p:sp>
        <p:nvSpPr>
          <p:cNvPr id="1094" name="Google Shape;1094;p79"/>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5" name="Google Shape;1095;p79"/>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6" name="Google Shape;1096;p79"/>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7" name="Google Shape;1097;p79"/>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98" name="Google Shape;1098;p79"/>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80"/>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p80"/>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Software Integration Components</a:t>
            </a:r>
            <a:endParaRPr b="1">
              <a:solidFill>
                <a:srgbClr val="FFFFFF"/>
              </a:solidFill>
              <a:latin typeface="Orbitron"/>
              <a:ea typeface="Orbitron"/>
              <a:cs typeface="Orbitron"/>
              <a:sym typeface="Orbitron"/>
            </a:endParaRPr>
          </a:p>
        </p:txBody>
      </p:sp>
      <p:sp>
        <p:nvSpPr>
          <p:cNvPr id="1106" name="Google Shape;1106;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107" name="Google Shape;110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108" name="Google Shape;1108;p80"/>
          <p:cNvSpPr/>
          <p:nvPr/>
        </p:nvSpPr>
        <p:spPr>
          <a:xfrm>
            <a:off x="519800" y="1123925"/>
            <a:ext cx="2504700" cy="3446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0"/>
          <p:cNvSpPr txBox="1"/>
          <p:nvPr/>
        </p:nvSpPr>
        <p:spPr>
          <a:xfrm>
            <a:off x="519800" y="1123925"/>
            <a:ext cx="2504700" cy="3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Signals/Protocols</a:t>
            </a:r>
            <a:endParaRPr/>
          </a:p>
          <a:p>
            <a:pPr marL="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RS-232</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Arduino</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AZ Mount Pro</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GPS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USB</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Operator data flash drive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Camera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PWM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Motor controller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HTTPS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Spacetrack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Time information</a:t>
            </a:r>
            <a:endParaRPr/>
          </a:p>
        </p:txBody>
      </p:sp>
      <p:sp>
        <p:nvSpPr>
          <p:cNvPr id="1110" name="Google Shape;1110;p80"/>
          <p:cNvSpPr/>
          <p:nvPr/>
        </p:nvSpPr>
        <p:spPr>
          <a:xfrm>
            <a:off x="3249550" y="1126550"/>
            <a:ext cx="2504700" cy="3446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0"/>
          <p:cNvSpPr/>
          <p:nvPr/>
        </p:nvSpPr>
        <p:spPr>
          <a:xfrm>
            <a:off x="5979300" y="1126550"/>
            <a:ext cx="2504700" cy="3446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2" name="Google Shape;1112;p80"/>
          <p:cNvPicPr preferRelativeResize="0"/>
          <p:nvPr/>
        </p:nvPicPr>
        <p:blipFill>
          <a:blip r:embed="rId3">
            <a:alphaModFix amt="17000"/>
          </a:blip>
          <a:stretch>
            <a:fillRect/>
          </a:stretch>
        </p:blipFill>
        <p:spPr>
          <a:xfrm>
            <a:off x="6520175" y="2651900"/>
            <a:ext cx="1921350" cy="1921350"/>
          </a:xfrm>
          <a:prstGeom prst="rect">
            <a:avLst/>
          </a:prstGeom>
          <a:noFill/>
          <a:ln>
            <a:noFill/>
          </a:ln>
        </p:spPr>
      </p:pic>
      <p:pic>
        <p:nvPicPr>
          <p:cNvPr id="1113" name="Google Shape;1113;p80"/>
          <p:cNvPicPr preferRelativeResize="0"/>
          <p:nvPr/>
        </p:nvPicPr>
        <p:blipFill>
          <a:blip r:embed="rId4">
            <a:alphaModFix amt="25000"/>
          </a:blip>
          <a:stretch>
            <a:fillRect/>
          </a:stretch>
        </p:blipFill>
        <p:spPr>
          <a:xfrm>
            <a:off x="3236000" y="2065952"/>
            <a:ext cx="2504700" cy="2504673"/>
          </a:xfrm>
          <a:prstGeom prst="rect">
            <a:avLst/>
          </a:prstGeom>
          <a:noFill/>
          <a:ln>
            <a:noFill/>
          </a:ln>
        </p:spPr>
      </p:pic>
      <p:sp>
        <p:nvSpPr>
          <p:cNvPr id="1114" name="Google Shape;1114;p80"/>
          <p:cNvSpPr txBox="1"/>
          <p:nvPr/>
        </p:nvSpPr>
        <p:spPr>
          <a:xfrm>
            <a:off x="5979300" y="1126550"/>
            <a:ext cx="2504700" cy="26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Python Environment</a:t>
            </a:r>
            <a:endParaRPr/>
          </a:p>
          <a:p>
            <a:pPr marL="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Package structure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3rd party packages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Image manipulation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Propagation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Astrometry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Astronomy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Package Compatibility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Has already posed problems</a:t>
            </a:r>
            <a:endParaRPr>
              <a:solidFill>
                <a:schemeClr val="dk1"/>
              </a:solidFill>
            </a:endParaRPr>
          </a:p>
        </p:txBody>
      </p:sp>
      <p:sp>
        <p:nvSpPr>
          <p:cNvPr id="1115" name="Google Shape;1115;p80"/>
          <p:cNvSpPr txBox="1"/>
          <p:nvPr/>
        </p:nvSpPr>
        <p:spPr>
          <a:xfrm>
            <a:off x="3249550" y="1126550"/>
            <a:ext cx="2504700" cy="323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Operating System</a:t>
            </a:r>
            <a:endParaRPr/>
          </a:p>
          <a:p>
            <a:pPr marL="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en">
                <a:solidFill>
                  <a:schemeClr val="dk1"/>
                </a:solidFill>
              </a:rPr>
              <a:t>Filesystem management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User environment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Privileges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Login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Sleep/Wake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Program coordination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C/C++, Python, Bash</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Memory/CPU resource limits and priority</a:t>
            </a:r>
            <a:endParaRPr>
              <a:solidFill>
                <a:schemeClr val="dk1"/>
              </a:solidFill>
            </a:endParaRPr>
          </a:p>
        </p:txBody>
      </p:sp>
      <p:sp>
        <p:nvSpPr>
          <p:cNvPr id="1116" name="Google Shape;1116;p80"/>
          <p:cNvSpPr/>
          <p:nvPr/>
        </p:nvSpPr>
        <p:spPr>
          <a:xfrm>
            <a:off x="5706625" y="4883694"/>
            <a:ext cx="1177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17" name="Google Shape;1117;p80"/>
          <p:cNvSpPr/>
          <p:nvPr/>
        </p:nvSpPr>
        <p:spPr>
          <a:xfrm>
            <a:off x="4660125"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18" name="Google Shape;1118;p80"/>
          <p:cNvSpPr/>
          <p:nvPr/>
        </p:nvSpPr>
        <p:spPr>
          <a:xfrm>
            <a:off x="3613650" y="48836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19" name="Google Shape;1119;p80"/>
          <p:cNvSpPr/>
          <p:nvPr/>
        </p:nvSpPr>
        <p:spPr>
          <a:xfrm>
            <a:off x="1877000" y="4883700"/>
            <a:ext cx="186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20" name="Google Shape;1120;p80"/>
          <p:cNvSpPr txBox="1"/>
          <p:nvPr/>
        </p:nvSpPr>
        <p:spPr>
          <a:xfrm>
            <a:off x="1816050" y="4825575"/>
            <a:ext cx="55119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 Requirement Satisfaction</a:t>
            </a:r>
            <a:r>
              <a:rPr lang="en" sz="1100"/>
              <a:t>          Power             Modularity            </a:t>
            </a:r>
            <a:r>
              <a:rPr lang="en" sz="1100">
                <a:solidFill>
                  <a:srgbClr val="FFFFFF"/>
                </a:solidFill>
              </a:rPr>
              <a:t>Software</a:t>
            </a:r>
            <a:endParaRPr sz="11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4"/>
        <p:cNvGrpSpPr/>
        <p:nvPr/>
      </p:nvGrpSpPr>
      <p:grpSpPr>
        <a:xfrm>
          <a:off x="0" y="0"/>
          <a:ext cx="0" cy="0"/>
          <a:chOff x="0" y="0"/>
          <a:chExt cx="0" cy="0"/>
        </a:xfrm>
      </p:grpSpPr>
      <p:sp>
        <p:nvSpPr>
          <p:cNvPr id="1125" name="Google Shape;1125;p81"/>
          <p:cNvSpPr/>
          <p:nvPr/>
        </p:nvSpPr>
        <p:spPr>
          <a:xfrm>
            <a:off x="3449175" y="2212687"/>
            <a:ext cx="2245628" cy="718140"/>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Risks</a:t>
            </a:r>
          </a:p>
        </p:txBody>
      </p:sp>
      <p:sp>
        <p:nvSpPr>
          <p:cNvPr id="1126" name="Google Shape;1126;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p8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Highlighted Risks &amp; Mitigation Strategies</a:t>
            </a:r>
            <a:endParaRPr b="1">
              <a:solidFill>
                <a:srgbClr val="FFFFFF"/>
              </a:solidFill>
              <a:latin typeface="Orbitron"/>
              <a:ea typeface="Orbitron"/>
              <a:cs typeface="Orbitron"/>
              <a:sym typeface="Orbitron"/>
            </a:endParaRPr>
          </a:p>
        </p:txBody>
      </p:sp>
      <p:pic>
        <p:nvPicPr>
          <p:cNvPr id="1134" name="Google Shape;1134;p82"/>
          <p:cNvPicPr preferRelativeResize="0"/>
          <p:nvPr/>
        </p:nvPicPr>
        <p:blipFill>
          <a:blip r:embed="rId3">
            <a:alphaModFix/>
          </a:blip>
          <a:stretch>
            <a:fillRect/>
          </a:stretch>
        </p:blipFill>
        <p:spPr>
          <a:xfrm>
            <a:off x="3426526" y="967032"/>
            <a:ext cx="5688200" cy="3778550"/>
          </a:xfrm>
          <a:prstGeom prst="rect">
            <a:avLst/>
          </a:prstGeom>
          <a:noFill/>
          <a:ln>
            <a:noFill/>
          </a:ln>
        </p:spPr>
      </p:pic>
      <p:sp>
        <p:nvSpPr>
          <p:cNvPr id="1135" name="Google Shape;1135;p82"/>
          <p:cNvSpPr txBox="1"/>
          <p:nvPr/>
        </p:nvSpPr>
        <p:spPr>
          <a:xfrm>
            <a:off x="36525" y="1074000"/>
            <a:ext cx="3390000" cy="366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lphaUcPeriod"/>
            </a:pPr>
            <a:r>
              <a:rPr lang="en"/>
              <a:t>Legacy Component Functionality</a:t>
            </a:r>
            <a:endParaRPr/>
          </a:p>
          <a:p>
            <a:pPr marL="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Legacy System Integration</a:t>
            </a:r>
            <a:endParaRPr/>
          </a:p>
          <a:p>
            <a:pPr marL="91440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Expanded Mission Envelope</a:t>
            </a:r>
            <a:endParaRPr/>
          </a:p>
          <a:p>
            <a:pPr marL="91440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Single Point of Failure</a:t>
            </a:r>
            <a:endParaRPr sz="1200"/>
          </a:p>
        </p:txBody>
      </p:sp>
      <p:sp>
        <p:nvSpPr>
          <p:cNvPr id="1136" name="Google Shape;1136;p82"/>
          <p:cNvSpPr txBox="1"/>
          <p:nvPr/>
        </p:nvSpPr>
        <p:spPr>
          <a:xfrm>
            <a:off x="8516425"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A</a:t>
            </a:r>
            <a:endParaRPr sz="2400" b="1"/>
          </a:p>
        </p:txBody>
      </p:sp>
      <p:sp>
        <p:nvSpPr>
          <p:cNvPr id="1137" name="Google Shape;1137;p82"/>
          <p:cNvSpPr txBox="1"/>
          <p:nvPr/>
        </p:nvSpPr>
        <p:spPr>
          <a:xfrm>
            <a:off x="6780725"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p:txBody>
      </p:sp>
      <p:sp>
        <p:nvSpPr>
          <p:cNvPr id="1138" name="Google Shape;1138;p82"/>
          <p:cNvSpPr txBox="1"/>
          <p:nvPr/>
        </p:nvSpPr>
        <p:spPr>
          <a:xfrm>
            <a:off x="7646000"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
            </a:r>
            <a:endParaRPr sz="2400" b="1"/>
          </a:p>
        </p:txBody>
      </p:sp>
      <p:sp>
        <p:nvSpPr>
          <p:cNvPr id="1139" name="Google Shape;1139;p82"/>
          <p:cNvSpPr txBox="1"/>
          <p:nvPr/>
        </p:nvSpPr>
        <p:spPr>
          <a:xfrm>
            <a:off x="7646000"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a:t>
            </a:r>
            <a:endParaRPr sz="2400" b="1"/>
          </a:p>
        </p:txBody>
      </p:sp>
      <p:sp>
        <p:nvSpPr>
          <p:cNvPr id="1140" name="Google Shape;1140;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1141" name="Google Shape;1141;p82"/>
          <p:cNvSpPr/>
          <p:nvPr/>
        </p:nvSpPr>
        <p:spPr>
          <a:xfrm>
            <a:off x="7366963" y="488446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42" name="Google Shape;1142;p82"/>
          <p:cNvSpPr txBox="1"/>
          <p:nvPr/>
        </p:nvSpPr>
        <p:spPr>
          <a:xfrm>
            <a:off x="1750139" y="48985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43" name="Google Shape;1143;p82"/>
          <p:cNvSpPr txBox="1"/>
          <p:nvPr/>
        </p:nvSpPr>
        <p:spPr>
          <a:xfrm>
            <a:off x="3848277" y="48924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44" name="Google Shape;1144;p82"/>
          <p:cNvSpPr txBox="1"/>
          <p:nvPr/>
        </p:nvSpPr>
        <p:spPr>
          <a:xfrm>
            <a:off x="5291661" y="48893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45" name="Google Shape;1145;p82"/>
          <p:cNvSpPr txBox="1"/>
          <p:nvPr/>
        </p:nvSpPr>
        <p:spPr>
          <a:xfrm>
            <a:off x="6860198" y="48832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46" name="Google Shape;1146;p82"/>
          <p:cNvSpPr/>
          <p:nvPr/>
        </p:nvSpPr>
        <p:spPr>
          <a:xfrm>
            <a:off x="6597547" y="488446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47" name="Google Shape;1147;p82"/>
          <p:cNvSpPr/>
          <p:nvPr/>
        </p:nvSpPr>
        <p:spPr>
          <a:xfrm>
            <a:off x="5880563" y="488725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48" name="Google Shape;1148;p82"/>
          <p:cNvSpPr/>
          <p:nvPr/>
        </p:nvSpPr>
        <p:spPr>
          <a:xfrm>
            <a:off x="5281413" y="4887250"/>
            <a:ext cx="7263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49" name="Google Shape;1149;p82"/>
          <p:cNvSpPr/>
          <p:nvPr/>
        </p:nvSpPr>
        <p:spPr>
          <a:xfrm>
            <a:off x="3834882" y="488724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50" name="Google Shape;1150;p82"/>
          <p:cNvSpPr/>
          <p:nvPr/>
        </p:nvSpPr>
        <p:spPr>
          <a:xfrm>
            <a:off x="2785800" y="488724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51" name="Google Shape;1151;p82"/>
          <p:cNvSpPr/>
          <p:nvPr/>
        </p:nvSpPr>
        <p:spPr>
          <a:xfrm>
            <a:off x="1703913" y="488725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152" name="Google Shape;1152;p82"/>
          <p:cNvSpPr/>
          <p:nvPr/>
        </p:nvSpPr>
        <p:spPr>
          <a:xfrm>
            <a:off x="939363" y="488725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53" name="Google Shape;1153;p82"/>
          <p:cNvSpPr txBox="1"/>
          <p:nvPr/>
        </p:nvSpPr>
        <p:spPr>
          <a:xfrm>
            <a:off x="851238" y="484727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a:t>
            </a:r>
            <a:r>
              <a:rPr lang="en" sz="900">
                <a:solidFill>
                  <a:srgbClr val="FFFFFF"/>
                </a:solidFill>
              </a:rPr>
              <a:t>Risks</a:t>
            </a:r>
            <a:r>
              <a:rPr lang="en" sz="900"/>
              <a:t>         Validation        Planning          Summary</a:t>
            </a:r>
            <a:endParaRPr sz="9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83"/>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p83"/>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Highlighted Risks &amp; Mitigation Strategies</a:t>
            </a:r>
            <a:endParaRPr b="1">
              <a:solidFill>
                <a:srgbClr val="FFFFFF"/>
              </a:solidFill>
              <a:latin typeface="Orbitron"/>
              <a:ea typeface="Orbitron"/>
              <a:cs typeface="Orbitron"/>
              <a:sym typeface="Orbitron"/>
            </a:endParaRPr>
          </a:p>
        </p:txBody>
      </p:sp>
      <p:pic>
        <p:nvPicPr>
          <p:cNvPr id="1161" name="Google Shape;1161;p83"/>
          <p:cNvPicPr preferRelativeResize="0"/>
          <p:nvPr/>
        </p:nvPicPr>
        <p:blipFill>
          <a:blip r:embed="rId3">
            <a:alphaModFix/>
          </a:blip>
          <a:stretch>
            <a:fillRect/>
          </a:stretch>
        </p:blipFill>
        <p:spPr>
          <a:xfrm>
            <a:off x="3426526" y="967032"/>
            <a:ext cx="5688200" cy="3778550"/>
          </a:xfrm>
          <a:prstGeom prst="rect">
            <a:avLst/>
          </a:prstGeom>
          <a:noFill/>
          <a:ln>
            <a:noFill/>
          </a:ln>
        </p:spPr>
      </p:pic>
      <p:sp>
        <p:nvSpPr>
          <p:cNvPr id="1162" name="Google Shape;1162;p83"/>
          <p:cNvSpPr txBox="1"/>
          <p:nvPr/>
        </p:nvSpPr>
        <p:spPr>
          <a:xfrm>
            <a:off x="36525" y="1074000"/>
            <a:ext cx="3390000" cy="366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lphaUcPeriod"/>
            </a:pPr>
            <a:r>
              <a:rPr lang="en"/>
              <a:t>Legacy Component Functionality</a:t>
            </a:r>
            <a:endParaRPr/>
          </a:p>
          <a:p>
            <a:pPr marL="914400" lvl="1" indent="-304800" algn="l" rtl="0">
              <a:lnSpc>
                <a:spcPct val="115000"/>
              </a:lnSpc>
              <a:spcBef>
                <a:spcPts val="0"/>
              </a:spcBef>
              <a:spcAft>
                <a:spcPts val="0"/>
              </a:spcAft>
              <a:buSzPts val="1200"/>
              <a:buChar char="○"/>
            </a:pPr>
            <a:r>
              <a:rPr lang="en" sz="1200"/>
              <a:t>Testing</a:t>
            </a:r>
            <a:endParaRPr sz="1200"/>
          </a:p>
          <a:p>
            <a:pPr marL="457200" lvl="0" indent="-317500" algn="l" rtl="0">
              <a:lnSpc>
                <a:spcPct val="115000"/>
              </a:lnSpc>
              <a:spcBef>
                <a:spcPts val="0"/>
              </a:spcBef>
              <a:spcAft>
                <a:spcPts val="0"/>
              </a:spcAft>
              <a:buSzPts val="1400"/>
              <a:buAutoNum type="alphaUcPeriod"/>
            </a:pPr>
            <a:r>
              <a:rPr lang="en"/>
              <a:t>Legacy System Integration</a:t>
            </a:r>
            <a:endParaRPr/>
          </a:p>
          <a:p>
            <a:pPr marL="91440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Expanded Mission Envelope</a:t>
            </a:r>
            <a:endParaRPr/>
          </a:p>
          <a:p>
            <a:pPr marL="91440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Single Point of Failure</a:t>
            </a:r>
            <a:endParaRPr/>
          </a:p>
          <a:p>
            <a:pPr marL="914400" lvl="0" indent="0" algn="l" rtl="0">
              <a:lnSpc>
                <a:spcPct val="115000"/>
              </a:lnSpc>
              <a:spcBef>
                <a:spcPts val="0"/>
              </a:spcBef>
              <a:spcAft>
                <a:spcPts val="0"/>
              </a:spcAft>
              <a:buNone/>
            </a:pPr>
            <a:endParaRPr sz="1200"/>
          </a:p>
        </p:txBody>
      </p:sp>
      <p:sp>
        <p:nvSpPr>
          <p:cNvPr id="1163" name="Google Shape;1163;p83"/>
          <p:cNvSpPr txBox="1"/>
          <p:nvPr/>
        </p:nvSpPr>
        <p:spPr>
          <a:xfrm>
            <a:off x="8516425"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A</a:t>
            </a:r>
            <a:endParaRPr sz="2400" b="1">
              <a:solidFill>
                <a:srgbClr val="666666"/>
              </a:solidFill>
            </a:endParaRPr>
          </a:p>
        </p:txBody>
      </p:sp>
      <p:sp>
        <p:nvSpPr>
          <p:cNvPr id="1164" name="Google Shape;1164;p83"/>
          <p:cNvSpPr txBox="1"/>
          <p:nvPr/>
        </p:nvSpPr>
        <p:spPr>
          <a:xfrm>
            <a:off x="6780725"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p:txBody>
      </p:sp>
      <p:sp>
        <p:nvSpPr>
          <p:cNvPr id="1165" name="Google Shape;1165;p83"/>
          <p:cNvSpPr txBox="1"/>
          <p:nvPr/>
        </p:nvSpPr>
        <p:spPr>
          <a:xfrm>
            <a:off x="7646000"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
            </a:r>
            <a:endParaRPr sz="2400" b="1"/>
          </a:p>
        </p:txBody>
      </p:sp>
      <p:sp>
        <p:nvSpPr>
          <p:cNvPr id="1166" name="Google Shape;1166;p83"/>
          <p:cNvSpPr txBox="1"/>
          <p:nvPr/>
        </p:nvSpPr>
        <p:spPr>
          <a:xfrm>
            <a:off x="7646000"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a:t>
            </a:r>
            <a:endParaRPr sz="2400" b="1"/>
          </a:p>
        </p:txBody>
      </p:sp>
      <p:sp>
        <p:nvSpPr>
          <p:cNvPr id="1167" name="Google Shape;1167;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168" name="Google Shape;1168;p83"/>
          <p:cNvSpPr txBox="1"/>
          <p:nvPr/>
        </p:nvSpPr>
        <p:spPr>
          <a:xfrm>
            <a:off x="7646000" y="41717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A</a:t>
            </a:r>
            <a:endParaRPr sz="2400" b="1"/>
          </a:p>
        </p:txBody>
      </p:sp>
      <p:cxnSp>
        <p:nvCxnSpPr>
          <p:cNvPr id="1169" name="Google Shape;1169;p83"/>
          <p:cNvCxnSpPr>
            <a:stCxn id="1163" idx="1"/>
            <a:endCxn id="1168" idx="3"/>
          </p:cNvCxnSpPr>
          <p:nvPr/>
        </p:nvCxnSpPr>
        <p:spPr>
          <a:xfrm flipH="1">
            <a:off x="7967725" y="2322875"/>
            <a:ext cx="548700" cy="2045700"/>
          </a:xfrm>
          <a:prstGeom prst="straightConnector1">
            <a:avLst/>
          </a:prstGeom>
          <a:noFill/>
          <a:ln w="19050" cap="flat" cmpd="sng">
            <a:solidFill>
              <a:srgbClr val="000000"/>
            </a:solidFill>
            <a:prstDash val="solid"/>
            <a:round/>
            <a:headEnd type="none" w="med" len="med"/>
            <a:tailEnd type="triangle" w="med" len="med"/>
          </a:ln>
        </p:spPr>
      </p:cxnSp>
      <p:sp>
        <p:nvSpPr>
          <p:cNvPr id="1170" name="Google Shape;1170;p83"/>
          <p:cNvSpPr/>
          <p:nvPr/>
        </p:nvSpPr>
        <p:spPr>
          <a:xfrm>
            <a:off x="7366963" y="488446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1" name="Google Shape;1171;p83"/>
          <p:cNvSpPr txBox="1"/>
          <p:nvPr/>
        </p:nvSpPr>
        <p:spPr>
          <a:xfrm>
            <a:off x="1750139" y="48985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72" name="Google Shape;1172;p83"/>
          <p:cNvSpPr txBox="1"/>
          <p:nvPr/>
        </p:nvSpPr>
        <p:spPr>
          <a:xfrm>
            <a:off x="3848277" y="48924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73" name="Google Shape;1173;p83"/>
          <p:cNvSpPr txBox="1"/>
          <p:nvPr/>
        </p:nvSpPr>
        <p:spPr>
          <a:xfrm>
            <a:off x="5291661" y="48893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74" name="Google Shape;1174;p83"/>
          <p:cNvSpPr txBox="1"/>
          <p:nvPr/>
        </p:nvSpPr>
        <p:spPr>
          <a:xfrm>
            <a:off x="6860198" y="48832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175" name="Google Shape;1175;p83"/>
          <p:cNvSpPr/>
          <p:nvPr/>
        </p:nvSpPr>
        <p:spPr>
          <a:xfrm>
            <a:off x="6597547" y="488446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6" name="Google Shape;1176;p83"/>
          <p:cNvSpPr/>
          <p:nvPr/>
        </p:nvSpPr>
        <p:spPr>
          <a:xfrm>
            <a:off x="5880563" y="488725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7" name="Google Shape;1177;p83"/>
          <p:cNvSpPr/>
          <p:nvPr/>
        </p:nvSpPr>
        <p:spPr>
          <a:xfrm>
            <a:off x="5281413" y="4887250"/>
            <a:ext cx="7263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8" name="Google Shape;1178;p83"/>
          <p:cNvSpPr/>
          <p:nvPr/>
        </p:nvSpPr>
        <p:spPr>
          <a:xfrm>
            <a:off x="3834882" y="488724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79" name="Google Shape;1179;p83"/>
          <p:cNvSpPr/>
          <p:nvPr/>
        </p:nvSpPr>
        <p:spPr>
          <a:xfrm>
            <a:off x="2785800" y="488724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0" name="Google Shape;1180;p83"/>
          <p:cNvSpPr/>
          <p:nvPr/>
        </p:nvSpPr>
        <p:spPr>
          <a:xfrm>
            <a:off x="1703913" y="488725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181" name="Google Shape;1181;p83"/>
          <p:cNvSpPr/>
          <p:nvPr/>
        </p:nvSpPr>
        <p:spPr>
          <a:xfrm>
            <a:off x="939363" y="488725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182" name="Google Shape;1182;p83"/>
          <p:cNvSpPr txBox="1"/>
          <p:nvPr/>
        </p:nvSpPr>
        <p:spPr>
          <a:xfrm>
            <a:off x="851238" y="484727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a:t>
            </a:r>
            <a:r>
              <a:rPr lang="en" sz="900">
                <a:solidFill>
                  <a:srgbClr val="FFFFFF"/>
                </a:solidFill>
              </a:rPr>
              <a:t>Risks</a:t>
            </a:r>
            <a:r>
              <a:rPr lang="en" sz="900"/>
              <a:t>         Validation        Planning          Summary</a:t>
            </a:r>
            <a:endParaRPr sz="9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84"/>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8" name="Google Shape;1188;p84"/>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Highlighted Risks &amp; Mitigation Strategies</a:t>
            </a:r>
            <a:endParaRPr b="1">
              <a:solidFill>
                <a:srgbClr val="FFFFFF"/>
              </a:solidFill>
              <a:latin typeface="Orbitron"/>
              <a:ea typeface="Orbitron"/>
              <a:cs typeface="Orbitron"/>
              <a:sym typeface="Orbitron"/>
            </a:endParaRPr>
          </a:p>
        </p:txBody>
      </p:sp>
      <p:pic>
        <p:nvPicPr>
          <p:cNvPr id="1190" name="Google Shape;1190;p84"/>
          <p:cNvPicPr preferRelativeResize="0"/>
          <p:nvPr/>
        </p:nvPicPr>
        <p:blipFill>
          <a:blip r:embed="rId3">
            <a:alphaModFix/>
          </a:blip>
          <a:stretch>
            <a:fillRect/>
          </a:stretch>
        </p:blipFill>
        <p:spPr>
          <a:xfrm>
            <a:off x="3426526" y="967032"/>
            <a:ext cx="5688200" cy="3778550"/>
          </a:xfrm>
          <a:prstGeom prst="rect">
            <a:avLst/>
          </a:prstGeom>
          <a:noFill/>
          <a:ln>
            <a:noFill/>
          </a:ln>
        </p:spPr>
      </p:pic>
      <p:sp>
        <p:nvSpPr>
          <p:cNvPr id="1191" name="Google Shape;1191;p84"/>
          <p:cNvSpPr txBox="1"/>
          <p:nvPr/>
        </p:nvSpPr>
        <p:spPr>
          <a:xfrm>
            <a:off x="36525" y="1074000"/>
            <a:ext cx="3390000" cy="366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lphaUcPeriod"/>
            </a:pPr>
            <a:r>
              <a:rPr lang="en"/>
              <a:t>Legacy Component Functionality</a:t>
            </a:r>
            <a:endParaRPr/>
          </a:p>
          <a:p>
            <a:pPr marL="914400" lvl="1" indent="-304800" algn="l" rtl="0">
              <a:lnSpc>
                <a:spcPct val="115000"/>
              </a:lnSpc>
              <a:spcBef>
                <a:spcPts val="0"/>
              </a:spcBef>
              <a:spcAft>
                <a:spcPts val="0"/>
              </a:spcAft>
              <a:buSzPts val="1200"/>
              <a:buChar char="○"/>
            </a:pPr>
            <a:r>
              <a:rPr lang="en" sz="1200"/>
              <a:t>Testing</a:t>
            </a:r>
            <a:endParaRPr sz="1200"/>
          </a:p>
          <a:p>
            <a:pPr marL="457200" lvl="0" indent="-317500" algn="l" rtl="0">
              <a:lnSpc>
                <a:spcPct val="115000"/>
              </a:lnSpc>
              <a:spcBef>
                <a:spcPts val="0"/>
              </a:spcBef>
              <a:spcAft>
                <a:spcPts val="0"/>
              </a:spcAft>
              <a:buSzPts val="1400"/>
              <a:buAutoNum type="alphaUcPeriod"/>
            </a:pPr>
            <a:r>
              <a:rPr lang="en"/>
              <a:t>Legacy System Integration</a:t>
            </a:r>
            <a:endParaRPr/>
          </a:p>
          <a:p>
            <a:pPr marL="914400" lvl="1" indent="-304800" algn="l" rtl="0">
              <a:lnSpc>
                <a:spcPct val="115000"/>
              </a:lnSpc>
              <a:spcBef>
                <a:spcPts val="0"/>
              </a:spcBef>
              <a:spcAft>
                <a:spcPts val="0"/>
              </a:spcAft>
              <a:buSzPts val="1200"/>
              <a:buChar char="○"/>
            </a:pPr>
            <a:r>
              <a:rPr lang="en" sz="1200"/>
              <a:t>Testing</a:t>
            </a:r>
            <a:endParaRPr sz="1200"/>
          </a:p>
          <a:p>
            <a:pPr marL="914400" lvl="1" indent="-304800" algn="l" rtl="0">
              <a:lnSpc>
                <a:spcPct val="115000"/>
              </a:lnSpc>
              <a:spcBef>
                <a:spcPts val="0"/>
              </a:spcBef>
              <a:spcAft>
                <a:spcPts val="0"/>
              </a:spcAft>
              <a:buSzPts val="1200"/>
              <a:buChar char="○"/>
            </a:pPr>
            <a:r>
              <a:rPr lang="en" sz="1200"/>
              <a:t>Dynamic integration</a:t>
            </a:r>
            <a:endParaRPr sz="1200"/>
          </a:p>
          <a:p>
            <a:pPr marL="457200" lvl="0" indent="-317500" algn="l" rtl="0">
              <a:lnSpc>
                <a:spcPct val="115000"/>
              </a:lnSpc>
              <a:spcBef>
                <a:spcPts val="0"/>
              </a:spcBef>
              <a:spcAft>
                <a:spcPts val="0"/>
              </a:spcAft>
              <a:buSzPts val="1400"/>
              <a:buAutoNum type="alphaUcPeriod"/>
            </a:pPr>
            <a:r>
              <a:rPr lang="en"/>
              <a:t>Expanded Mission Envelope</a:t>
            </a:r>
            <a:endParaRPr/>
          </a:p>
          <a:p>
            <a:pPr marL="914400" lvl="0" indent="0" algn="l" rtl="0">
              <a:lnSpc>
                <a:spcPct val="115000"/>
              </a:lnSpc>
              <a:spcBef>
                <a:spcPts val="0"/>
              </a:spcBef>
              <a:spcAft>
                <a:spcPts val="0"/>
              </a:spcAft>
              <a:buNone/>
            </a:pPr>
            <a:endParaRPr sz="1200"/>
          </a:p>
          <a:p>
            <a:pPr marL="457200" lvl="0" indent="-317500" algn="l" rtl="0">
              <a:lnSpc>
                <a:spcPct val="115000"/>
              </a:lnSpc>
              <a:spcBef>
                <a:spcPts val="0"/>
              </a:spcBef>
              <a:spcAft>
                <a:spcPts val="0"/>
              </a:spcAft>
              <a:buSzPts val="1400"/>
              <a:buAutoNum type="alphaUcPeriod"/>
            </a:pPr>
            <a:r>
              <a:rPr lang="en"/>
              <a:t>Single Point of Failure</a:t>
            </a:r>
            <a:endParaRPr/>
          </a:p>
          <a:p>
            <a:pPr marL="914400" lvl="0" indent="0" algn="l" rtl="0">
              <a:lnSpc>
                <a:spcPct val="115000"/>
              </a:lnSpc>
              <a:spcBef>
                <a:spcPts val="0"/>
              </a:spcBef>
              <a:spcAft>
                <a:spcPts val="0"/>
              </a:spcAft>
              <a:buNone/>
            </a:pPr>
            <a:endParaRPr sz="1200"/>
          </a:p>
        </p:txBody>
      </p:sp>
      <p:sp>
        <p:nvSpPr>
          <p:cNvPr id="1192" name="Google Shape;1192;p84"/>
          <p:cNvSpPr txBox="1"/>
          <p:nvPr/>
        </p:nvSpPr>
        <p:spPr>
          <a:xfrm>
            <a:off x="8516425"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A</a:t>
            </a:r>
            <a:endParaRPr sz="2400" b="1">
              <a:solidFill>
                <a:srgbClr val="666666"/>
              </a:solidFill>
            </a:endParaRPr>
          </a:p>
        </p:txBody>
      </p:sp>
      <p:sp>
        <p:nvSpPr>
          <p:cNvPr id="1193" name="Google Shape;1193;p84"/>
          <p:cNvSpPr txBox="1"/>
          <p:nvPr/>
        </p:nvSpPr>
        <p:spPr>
          <a:xfrm>
            <a:off x="6780725"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p:txBody>
      </p:sp>
      <p:sp>
        <p:nvSpPr>
          <p:cNvPr id="1194" name="Google Shape;1194;p84"/>
          <p:cNvSpPr txBox="1"/>
          <p:nvPr/>
        </p:nvSpPr>
        <p:spPr>
          <a:xfrm>
            <a:off x="7646000"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
            </a:r>
            <a:endParaRPr sz="2400" b="1"/>
          </a:p>
        </p:txBody>
      </p:sp>
      <p:sp>
        <p:nvSpPr>
          <p:cNvPr id="1195" name="Google Shape;1195;p84"/>
          <p:cNvSpPr txBox="1"/>
          <p:nvPr/>
        </p:nvSpPr>
        <p:spPr>
          <a:xfrm>
            <a:off x="7646000"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B</a:t>
            </a:r>
            <a:endParaRPr sz="2400" b="1">
              <a:solidFill>
                <a:srgbClr val="666666"/>
              </a:solidFill>
            </a:endParaRPr>
          </a:p>
        </p:txBody>
      </p:sp>
      <p:sp>
        <p:nvSpPr>
          <p:cNvPr id="1196" name="Google Shape;1196;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197" name="Google Shape;1197;p84"/>
          <p:cNvSpPr txBox="1"/>
          <p:nvPr/>
        </p:nvSpPr>
        <p:spPr>
          <a:xfrm>
            <a:off x="7646000" y="41716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A</a:t>
            </a:r>
            <a:endParaRPr sz="2400" b="1"/>
          </a:p>
        </p:txBody>
      </p:sp>
      <p:sp>
        <p:nvSpPr>
          <p:cNvPr id="1198" name="Google Shape;1198;p84"/>
          <p:cNvSpPr txBox="1"/>
          <p:nvPr/>
        </p:nvSpPr>
        <p:spPr>
          <a:xfrm>
            <a:off x="6780725" y="35168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a:t>
            </a:r>
            <a:endParaRPr sz="2400" b="1"/>
          </a:p>
        </p:txBody>
      </p:sp>
      <p:cxnSp>
        <p:nvCxnSpPr>
          <p:cNvPr id="1199" name="Google Shape;1199;p84"/>
          <p:cNvCxnSpPr>
            <a:stCxn id="1195" idx="1"/>
            <a:endCxn id="1198" idx="3"/>
          </p:cNvCxnSpPr>
          <p:nvPr/>
        </p:nvCxnSpPr>
        <p:spPr>
          <a:xfrm flipH="1">
            <a:off x="7102400" y="3016950"/>
            <a:ext cx="543600" cy="696600"/>
          </a:xfrm>
          <a:prstGeom prst="straightConnector1">
            <a:avLst/>
          </a:prstGeom>
          <a:noFill/>
          <a:ln w="19050" cap="flat" cmpd="sng">
            <a:solidFill>
              <a:srgbClr val="000000"/>
            </a:solidFill>
            <a:prstDash val="solid"/>
            <a:round/>
            <a:headEnd type="none" w="med" len="med"/>
            <a:tailEnd type="triangle" w="med" len="med"/>
          </a:ln>
        </p:spPr>
      </p:cxnSp>
      <p:sp>
        <p:nvSpPr>
          <p:cNvPr id="1200" name="Google Shape;1200;p84"/>
          <p:cNvSpPr/>
          <p:nvPr/>
        </p:nvSpPr>
        <p:spPr>
          <a:xfrm>
            <a:off x="7366963" y="488446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1" name="Google Shape;1201;p84"/>
          <p:cNvSpPr txBox="1"/>
          <p:nvPr/>
        </p:nvSpPr>
        <p:spPr>
          <a:xfrm>
            <a:off x="1750139" y="48985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02" name="Google Shape;1202;p84"/>
          <p:cNvSpPr txBox="1"/>
          <p:nvPr/>
        </p:nvSpPr>
        <p:spPr>
          <a:xfrm>
            <a:off x="3848277" y="48924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03" name="Google Shape;1203;p84"/>
          <p:cNvSpPr txBox="1"/>
          <p:nvPr/>
        </p:nvSpPr>
        <p:spPr>
          <a:xfrm>
            <a:off x="5291661" y="48893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04" name="Google Shape;1204;p84"/>
          <p:cNvSpPr txBox="1"/>
          <p:nvPr/>
        </p:nvSpPr>
        <p:spPr>
          <a:xfrm>
            <a:off x="6860198" y="48832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05" name="Google Shape;1205;p84"/>
          <p:cNvSpPr/>
          <p:nvPr/>
        </p:nvSpPr>
        <p:spPr>
          <a:xfrm>
            <a:off x="6597547" y="488446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6" name="Google Shape;1206;p84"/>
          <p:cNvSpPr/>
          <p:nvPr/>
        </p:nvSpPr>
        <p:spPr>
          <a:xfrm>
            <a:off x="5880563" y="488725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7" name="Google Shape;1207;p84"/>
          <p:cNvSpPr/>
          <p:nvPr/>
        </p:nvSpPr>
        <p:spPr>
          <a:xfrm>
            <a:off x="5281413" y="4887250"/>
            <a:ext cx="7263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8" name="Google Shape;1208;p84"/>
          <p:cNvSpPr/>
          <p:nvPr/>
        </p:nvSpPr>
        <p:spPr>
          <a:xfrm>
            <a:off x="3834882" y="488724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09" name="Google Shape;1209;p84"/>
          <p:cNvSpPr/>
          <p:nvPr/>
        </p:nvSpPr>
        <p:spPr>
          <a:xfrm>
            <a:off x="2785800" y="488724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0" name="Google Shape;1210;p84"/>
          <p:cNvSpPr/>
          <p:nvPr/>
        </p:nvSpPr>
        <p:spPr>
          <a:xfrm>
            <a:off x="1703913" y="488725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211" name="Google Shape;1211;p84"/>
          <p:cNvSpPr/>
          <p:nvPr/>
        </p:nvSpPr>
        <p:spPr>
          <a:xfrm>
            <a:off x="939363" y="488725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12" name="Google Shape;1212;p84"/>
          <p:cNvSpPr txBox="1"/>
          <p:nvPr/>
        </p:nvSpPr>
        <p:spPr>
          <a:xfrm>
            <a:off x="851238" y="484727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a:t>
            </a:r>
            <a:r>
              <a:rPr lang="en" sz="900">
                <a:solidFill>
                  <a:srgbClr val="FFFFFF"/>
                </a:solidFill>
              </a:rPr>
              <a:t>Risks</a:t>
            </a:r>
            <a:r>
              <a:rPr lang="en" sz="900"/>
              <a:t>         Validation        Planning          Summary</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40"/>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txBox="1">
            <a:spLocks noGrp="1"/>
          </p:cNvSpPr>
          <p:nvPr>
            <p:ph type="body" idx="1"/>
          </p:nvPr>
        </p:nvSpPr>
        <p:spPr>
          <a:xfrm>
            <a:off x="171450" y="1161800"/>
            <a:ext cx="5917200" cy="199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000000"/>
                </a:solidFill>
              </a:rPr>
              <a:t>Some aspects of legacy systems are undocumented or exhibit limited capability.</a:t>
            </a:r>
            <a:endParaRPr sz="1300">
              <a:solidFill>
                <a:srgbClr val="000000"/>
              </a:solidFill>
            </a:endParaRPr>
          </a:p>
          <a:p>
            <a:pPr marL="0" lvl="0" indent="0" algn="l" rtl="0">
              <a:lnSpc>
                <a:spcPct val="115000"/>
              </a:lnSpc>
              <a:spcBef>
                <a:spcPts val="800"/>
              </a:spcBef>
              <a:spcAft>
                <a:spcPts val="0"/>
              </a:spcAft>
              <a:buNone/>
            </a:pPr>
            <a:r>
              <a:rPr lang="en" sz="1300">
                <a:solidFill>
                  <a:srgbClr val="000000"/>
                </a:solidFill>
              </a:rPr>
              <a:t>These systems require additional development and significant integration work to be used as intended. </a:t>
            </a:r>
            <a:endParaRPr sz="1300">
              <a:solidFill>
                <a:srgbClr val="000000"/>
              </a:solidFill>
            </a:endParaRPr>
          </a:p>
          <a:p>
            <a:pPr marL="0" lvl="0" indent="0" algn="l" rtl="0">
              <a:lnSpc>
                <a:spcPct val="115000"/>
              </a:lnSpc>
              <a:spcBef>
                <a:spcPts val="800"/>
              </a:spcBef>
              <a:spcAft>
                <a:spcPts val="0"/>
              </a:spcAft>
              <a:buNone/>
            </a:pPr>
            <a:r>
              <a:rPr lang="en" sz="1300">
                <a:solidFill>
                  <a:srgbClr val="000000"/>
                </a:solidFill>
              </a:rPr>
              <a:t>SHADE’s manufacturing, integration, and testing will work to improve existing systems as well as implement the new design features. </a:t>
            </a:r>
            <a:endParaRPr sz="1300">
              <a:solidFill>
                <a:srgbClr val="000000"/>
              </a:solidFill>
            </a:endParaRPr>
          </a:p>
          <a:p>
            <a:pPr marL="0" lvl="0" indent="0" algn="l" rtl="0">
              <a:lnSpc>
                <a:spcPct val="115000"/>
              </a:lnSpc>
              <a:spcBef>
                <a:spcPts val="800"/>
              </a:spcBef>
              <a:spcAft>
                <a:spcPts val="800"/>
              </a:spcAft>
              <a:buNone/>
            </a:pPr>
            <a:endParaRPr sz="1300">
              <a:solidFill>
                <a:srgbClr val="000000"/>
              </a:solidFill>
            </a:endParaRPr>
          </a:p>
        </p:txBody>
      </p:sp>
      <p:sp>
        <p:nvSpPr>
          <p:cNvPr id="266" name="Google Shape;266;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67" name="Google Shape;267;p4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Legacy Status </a:t>
            </a:r>
            <a:endParaRPr b="1">
              <a:solidFill>
                <a:srgbClr val="FFFFFF"/>
              </a:solidFill>
              <a:latin typeface="Orbitron"/>
              <a:ea typeface="Orbitron"/>
              <a:cs typeface="Orbitron"/>
              <a:sym typeface="Orbitron"/>
            </a:endParaRPr>
          </a:p>
        </p:txBody>
      </p:sp>
      <p:sp>
        <p:nvSpPr>
          <p:cNvPr id="268" name="Google Shape;268;p40"/>
          <p:cNvSpPr txBox="1"/>
          <p:nvPr/>
        </p:nvSpPr>
        <p:spPr>
          <a:xfrm>
            <a:off x="1889350" y="3078375"/>
            <a:ext cx="2510700" cy="1130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u="sng">
                <a:solidFill>
                  <a:schemeClr val="dk1"/>
                </a:solidFill>
              </a:rPr>
              <a:t>After Initial Legacy Testing</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15% working as intended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30% in progress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55% broken/undeveloped</a:t>
            </a:r>
            <a:endParaRPr>
              <a:solidFill>
                <a:schemeClr val="dk1"/>
              </a:solidFill>
            </a:endParaRPr>
          </a:p>
          <a:p>
            <a:pPr marL="0" lvl="0" indent="0" algn="ctr" rtl="0">
              <a:spcBef>
                <a:spcPts val="0"/>
              </a:spcBef>
              <a:spcAft>
                <a:spcPts val="0"/>
              </a:spcAft>
              <a:buClr>
                <a:schemeClr val="dk1"/>
              </a:buClr>
              <a:buSzPts val="1100"/>
              <a:buFont typeface="Arial"/>
              <a:buNone/>
            </a:pPr>
            <a:endParaRPr sz="1700"/>
          </a:p>
        </p:txBody>
      </p:sp>
      <p:pic>
        <p:nvPicPr>
          <p:cNvPr id="269" name="Google Shape;269;p40"/>
          <p:cNvPicPr preferRelativeResize="0"/>
          <p:nvPr/>
        </p:nvPicPr>
        <p:blipFill>
          <a:blip r:embed="rId3">
            <a:alphaModFix/>
          </a:blip>
          <a:stretch>
            <a:fillRect/>
          </a:stretch>
        </p:blipFill>
        <p:spPr>
          <a:xfrm>
            <a:off x="6204300" y="1012650"/>
            <a:ext cx="2833929" cy="3507351"/>
          </a:xfrm>
          <a:prstGeom prst="rect">
            <a:avLst/>
          </a:prstGeom>
          <a:noFill/>
          <a:ln>
            <a:noFill/>
          </a:ln>
        </p:spPr>
      </p:pic>
      <p:sp>
        <p:nvSpPr>
          <p:cNvPr id="270" name="Google Shape;270;p40"/>
          <p:cNvSpPr txBox="1"/>
          <p:nvPr/>
        </p:nvSpPr>
        <p:spPr>
          <a:xfrm>
            <a:off x="6362775" y="4463325"/>
            <a:ext cx="2647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Initial state of WRAITH Environmental Suite </a:t>
            </a:r>
            <a:endParaRPr sz="1000"/>
          </a:p>
        </p:txBody>
      </p:sp>
      <p:sp>
        <p:nvSpPr>
          <p:cNvPr id="271" name="Google Shape;271;p40"/>
          <p:cNvSpPr/>
          <p:nvPr/>
        </p:nvSpPr>
        <p:spPr>
          <a:xfrm>
            <a:off x="7344325" y="48587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2" name="Google Shape;272;p40"/>
          <p:cNvSpPr txBox="1"/>
          <p:nvPr/>
        </p:nvSpPr>
        <p:spPr>
          <a:xfrm>
            <a:off x="1727502" y="48728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73" name="Google Shape;273;p40"/>
          <p:cNvSpPr txBox="1"/>
          <p:nvPr/>
        </p:nvSpPr>
        <p:spPr>
          <a:xfrm>
            <a:off x="3825639" y="48667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74" name="Google Shape;274;p40"/>
          <p:cNvSpPr txBox="1"/>
          <p:nvPr/>
        </p:nvSpPr>
        <p:spPr>
          <a:xfrm>
            <a:off x="5269023" y="48636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75" name="Google Shape;275;p40"/>
          <p:cNvSpPr txBox="1"/>
          <p:nvPr/>
        </p:nvSpPr>
        <p:spPr>
          <a:xfrm>
            <a:off x="6837560" y="48575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76" name="Google Shape;276;p40"/>
          <p:cNvSpPr/>
          <p:nvPr/>
        </p:nvSpPr>
        <p:spPr>
          <a:xfrm>
            <a:off x="6574910" y="4858744"/>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7" name="Google Shape;277;p40"/>
          <p:cNvSpPr/>
          <p:nvPr/>
        </p:nvSpPr>
        <p:spPr>
          <a:xfrm>
            <a:off x="5857926" y="48615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8" name="Google Shape;278;p40"/>
          <p:cNvSpPr/>
          <p:nvPr/>
        </p:nvSpPr>
        <p:spPr>
          <a:xfrm>
            <a:off x="5258775" y="48615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9" name="Google Shape;279;p40"/>
          <p:cNvSpPr/>
          <p:nvPr/>
        </p:nvSpPr>
        <p:spPr>
          <a:xfrm>
            <a:off x="3812244" y="48615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80" name="Google Shape;280;p40"/>
          <p:cNvSpPr/>
          <p:nvPr/>
        </p:nvSpPr>
        <p:spPr>
          <a:xfrm>
            <a:off x="2763163" y="48615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81" name="Google Shape;281;p40"/>
          <p:cNvSpPr/>
          <p:nvPr/>
        </p:nvSpPr>
        <p:spPr>
          <a:xfrm>
            <a:off x="1681275" y="4861525"/>
            <a:ext cx="1213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282" name="Google Shape;282;p40"/>
          <p:cNvSpPr/>
          <p:nvPr/>
        </p:nvSpPr>
        <p:spPr>
          <a:xfrm>
            <a:off x="916725" y="48615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83" name="Google Shape;283;p40"/>
          <p:cNvSpPr txBox="1"/>
          <p:nvPr/>
        </p:nvSpPr>
        <p:spPr>
          <a:xfrm>
            <a:off x="828600" y="4821550"/>
            <a:ext cx="748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a:t>
            </a:r>
            <a:r>
              <a:rPr lang="en" sz="900">
                <a:solidFill>
                  <a:srgbClr val="FFFFFF"/>
                </a:solidFill>
              </a:rPr>
              <a:t>Project Description</a:t>
            </a:r>
            <a:r>
              <a:rPr lang="en" sz="900"/>
              <a:t>     Design Solution       Requirement Satisfaction       Risks         Validation        Planning          Summary</a:t>
            </a:r>
            <a:endParaRPr sz="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85"/>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p85"/>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Highlighted Risks &amp; Mitigation Strategies</a:t>
            </a:r>
            <a:endParaRPr b="1">
              <a:solidFill>
                <a:srgbClr val="FFFFFF"/>
              </a:solidFill>
              <a:latin typeface="Orbitron"/>
              <a:ea typeface="Orbitron"/>
              <a:cs typeface="Orbitron"/>
              <a:sym typeface="Orbitron"/>
            </a:endParaRPr>
          </a:p>
        </p:txBody>
      </p:sp>
      <p:pic>
        <p:nvPicPr>
          <p:cNvPr id="1220" name="Google Shape;1220;p85"/>
          <p:cNvPicPr preferRelativeResize="0"/>
          <p:nvPr/>
        </p:nvPicPr>
        <p:blipFill>
          <a:blip r:embed="rId3">
            <a:alphaModFix/>
          </a:blip>
          <a:stretch>
            <a:fillRect/>
          </a:stretch>
        </p:blipFill>
        <p:spPr>
          <a:xfrm>
            <a:off x="3426526" y="967032"/>
            <a:ext cx="5688200" cy="3778550"/>
          </a:xfrm>
          <a:prstGeom prst="rect">
            <a:avLst/>
          </a:prstGeom>
          <a:noFill/>
          <a:ln>
            <a:noFill/>
          </a:ln>
        </p:spPr>
      </p:pic>
      <p:sp>
        <p:nvSpPr>
          <p:cNvPr id="1221" name="Google Shape;1221;p85"/>
          <p:cNvSpPr txBox="1"/>
          <p:nvPr/>
        </p:nvSpPr>
        <p:spPr>
          <a:xfrm>
            <a:off x="36525" y="1074000"/>
            <a:ext cx="3390000" cy="366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lphaUcPeriod"/>
            </a:pPr>
            <a:r>
              <a:rPr lang="en"/>
              <a:t>Legacy Component Functionality</a:t>
            </a:r>
            <a:endParaRPr/>
          </a:p>
          <a:p>
            <a:pPr marL="914400" lvl="1" indent="-304800" algn="l" rtl="0">
              <a:lnSpc>
                <a:spcPct val="115000"/>
              </a:lnSpc>
              <a:spcBef>
                <a:spcPts val="0"/>
              </a:spcBef>
              <a:spcAft>
                <a:spcPts val="0"/>
              </a:spcAft>
              <a:buSzPts val="1200"/>
              <a:buChar char="○"/>
            </a:pPr>
            <a:r>
              <a:rPr lang="en" sz="1200"/>
              <a:t>Testing</a:t>
            </a:r>
            <a:endParaRPr sz="1200"/>
          </a:p>
          <a:p>
            <a:pPr marL="457200" lvl="0" indent="-317500" algn="l" rtl="0">
              <a:lnSpc>
                <a:spcPct val="115000"/>
              </a:lnSpc>
              <a:spcBef>
                <a:spcPts val="0"/>
              </a:spcBef>
              <a:spcAft>
                <a:spcPts val="0"/>
              </a:spcAft>
              <a:buSzPts val="1400"/>
              <a:buAutoNum type="alphaUcPeriod"/>
            </a:pPr>
            <a:r>
              <a:rPr lang="en"/>
              <a:t>Legacy System Integration</a:t>
            </a:r>
            <a:endParaRPr/>
          </a:p>
          <a:p>
            <a:pPr marL="914400" lvl="1" indent="-304800" algn="l" rtl="0">
              <a:lnSpc>
                <a:spcPct val="115000"/>
              </a:lnSpc>
              <a:spcBef>
                <a:spcPts val="0"/>
              </a:spcBef>
              <a:spcAft>
                <a:spcPts val="0"/>
              </a:spcAft>
              <a:buSzPts val="1200"/>
              <a:buChar char="○"/>
            </a:pPr>
            <a:r>
              <a:rPr lang="en" sz="1200"/>
              <a:t>Testing</a:t>
            </a:r>
            <a:endParaRPr sz="1200"/>
          </a:p>
          <a:p>
            <a:pPr marL="914400" lvl="1" indent="-304800" algn="l" rtl="0">
              <a:lnSpc>
                <a:spcPct val="115000"/>
              </a:lnSpc>
              <a:spcBef>
                <a:spcPts val="0"/>
              </a:spcBef>
              <a:spcAft>
                <a:spcPts val="0"/>
              </a:spcAft>
              <a:buSzPts val="1200"/>
              <a:buChar char="○"/>
            </a:pPr>
            <a:r>
              <a:rPr lang="en" sz="1200"/>
              <a:t>Dynamic integration</a:t>
            </a:r>
            <a:endParaRPr sz="1200"/>
          </a:p>
          <a:p>
            <a:pPr marL="457200" lvl="0" indent="-317500" algn="l" rtl="0">
              <a:lnSpc>
                <a:spcPct val="115000"/>
              </a:lnSpc>
              <a:spcBef>
                <a:spcPts val="0"/>
              </a:spcBef>
              <a:spcAft>
                <a:spcPts val="0"/>
              </a:spcAft>
              <a:buSzPts val="1400"/>
              <a:buAutoNum type="alphaUcPeriod"/>
            </a:pPr>
            <a:r>
              <a:rPr lang="en"/>
              <a:t>Expanded Mission Envelope</a:t>
            </a:r>
            <a:endParaRPr/>
          </a:p>
          <a:p>
            <a:pPr marL="914400" lvl="1" indent="-304800" algn="l" rtl="0">
              <a:lnSpc>
                <a:spcPct val="115000"/>
              </a:lnSpc>
              <a:spcBef>
                <a:spcPts val="0"/>
              </a:spcBef>
              <a:spcAft>
                <a:spcPts val="0"/>
              </a:spcAft>
              <a:buSzPts val="1200"/>
              <a:buChar char="○"/>
            </a:pPr>
            <a:r>
              <a:rPr lang="en" sz="1200"/>
              <a:t>Thermal regulation</a:t>
            </a:r>
            <a:endParaRPr sz="1200"/>
          </a:p>
          <a:p>
            <a:pPr marL="914400" lvl="1" indent="-304800" algn="l" rtl="0">
              <a:lnSpc>
                <a:spcPct val="115000"/>
              </a:lnSpc>
              <a:spcBef>
                <a:spcPts val="0"/>
              </a:spcBef>
              <a:spcAft>
                <a:spcPts val="0"/>
              </a:spcAft>
              <a:buSzPts val="1200"/>
              <a:buChar char="○"/>
            </a:pPr>
            <a:r>
              <a:rPr lang="en" sz="1200"/>
              <a:t>Automatic calibration</a:t>
            </a:r>
            <a:endParaRPr sz="1200"/>
          </a:p>
          <a:p>
            <a:pPr marL="914400" lvl="1" indent="-304800" algn="l" rtl="0">
              <a:lnSpc>
                <a:spcPct val="115000"/>
              </a:lnSpc>
              <a:spcBef>
                <a:spcPts val="0"/>
              </a:spcBef>
              <a:spcAft>
                <a:spcPts val="0"/>
              </a:spcAft>
              <a:buSzPts val="1200"/>
              <a:buChar char="○"/>
            </a:pPr>
            <a:r>
              <a:rPr lang="en" sz="1200"/>
              <a:t>Orbit propagation</a:t>
            </a:r>
            <a:endParaRPr sz="1200"/>
          </a:p>
          <a:p>
            <a:pPr marL="457200" lvl="0" indent="-317500" algn="l" rtl="0">
              <a:lnSpc>
                <a:spcPct val="115000"/>
              </a:lnSpc>
              <a:spcBef>
                <a:spcPts val="0"/>
              </a:spcBef>
              <a:spcAft>
                <a:spcPts val="0"/>
              </a:spcAft>
              <a:buSzPts val="1400"/>
              <a:buAutoNum type="alphaUcPeriod"/>
            </a:pPr>
            <a:r>
              <a:rPr lang="en"/>
              <a:t>Single Point of Failure</a:t>
            </a:r>
            <a:endParaRPr/>
          </a:p>
          <a:p>
            <a:pPr marL="914400" lvl="0" indent="0" algn="l" rtl="0">
              <a:lnSpc>
                <a:spcPct val="115000"/>
              </a:lnSpc>
              <a:spcBef>
                <a:spcPts val="0"/>
              </a:spcBef>
              <a:spcAft>
                <a:spcPts val="0"/>
              </a:spcAft>
              <a:buNone/>
            </a:pPr>
            <a:endParaRPr sz="1200"/>
          </a:p>
        </p:txBody>
      </p:sp>
      <p:sp>
        <p:nvSpPr>
          <p:cNvPr id="1222" name="Google Shape;1222;p85"/>
          <p:cNvSpPr txBox="1"/>
          <p:nvPr/>
        </p:nvSpPr>
        <p:spPr>
          <a:xfrm>
            <a:off x="8516425"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A</a:t>
            </a:r>
            <a:endParaRPr sz="2400" b="1">
              <a:solidFill>
                <a:srgbClr val="666666"/>
              </a:solidFill>
            </a:endParaRPr>
          </a:p>
        </p:txBody>
      </p:sp>
      <p:sp>
        <p:nvSpPr>
          <p:cNvPr id="1223" name="Google Shape;1223;p85"/>
          <p:cNvSpPr txBox="1"/>
          <p:nvPr/>
        </p:nvSpPr>
        <p:spPr>
          <a:xfrm>
            <a:off x="6780725"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C</a:t>
            </a:r>
            <a:endParaRPr sz="2400" b="1">
              <a:solidFill>
                <a:srgbClr val="666666"/>
              </a:solidFill>
            </a:endParaRPr>
          </a:p>
        </p:txBody>
      </p:sp>
      <p:sp>
        <p:nvSpPr>
          <p:cNvPr id="1224" name="Google Shape;1224;p85"/>
          <p:cNvSpPr txBox="1"/>
          <p:nvPr/>
        </p:nvSpPr>
        <p:spPr>
          <a:xfrm>
            <a:off x="7646000"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
            </a:r>
            <a:endParaRPr sz="2400" b="1"/>
          </a:p>
        </p:txBody>
      </p:sp>
      <p:sp>
        <p:nvSpPr>
          <p:cNvPr id="1225" name="Google Shape;1225;p85"/>
          <p:cNvSpPr txBox="1"/>
          <p:nvPr/>
        </p:nvSpPr>
        <p:spPr>
          <a:xfrm>
            <a:off x="7646000"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B</a:t>
            </a:r>
            <a:endParaRPr sz="2400" b="1">
              <a:solidFill>
                <a:srgbClr val="666666"/>
              </a:solidFill>
            </a:endParaRPr>
          </a:p>
        </p:txBody>
      </p:sp>
      <p:sp>
        <p:nvSpPr>
          <p:cNvPr id="1226" name="Google Shape;1226;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227" name="Google Shape;1227;p85"/>
          <p:cNvSpPr txBox="1"/>
          <p:nvPr/>
        </p:nvSpPr>
        <p:spPr>
          <a:xfrm>
            <a:off x="5919575" y="41716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p:txBody>
      </p:sp>
      <p:sp>
        <p:nvSpPr>
          <p:cNvPr id="1228" name="Google Shape;1228;p85"/>
          <p:cNvSpPr txBox="1"/>
          <p:nvPr/>
        </p:nvSpPr>
        <p:spPr>
          <a:xfrm>
            <a:off x="7646000" y="41716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A</a:t>
            </a:r>
            <a:endParaRPr sz="2400" b="1"/>
          </a:p>
        </p:txBody>
      </p:sp>
      <p:sp>
        <p:nvSpPr>
          <p:cNvPr id="1229" name="Google Shape;1229;p85"/>
          <p:cNvSpPr txBox="1"/>
          <p:nvPr/>
        </p:nvSpPr>
        <p:spPr>
          <a:xfrm>
            <a:off x="6780725" y="35168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a:t>
            </a:r>
            <a:endParaRPr sz="2400" b="1"/>
          </a:p>
        </p:txBody>
      </p:sp>
      <p:cxnSp>
        <p:nvCxnSpPr>
          <p:cNvPr id="1230" name="Google Shape;1230;p85"/>
          <p:cNvCxnSpPr>
            <a:stCxn id="1223" idx="1"/>
            <a:endCxn id="1227" idx="3"/>
          </p:cNvCxnSpPr>
          <p:nvPr/>
        </p:nvCxnSpPr>
        <p:spPr>
          <a:xfrm flipH="1">
            <a:off x="6241325" y="3016950"/>
            <a:ext cx="539400" cy="1351500"/>
          </a:xfrm>
          <a:prstGeom prst="straightConnector1">
            <a:avLst/>
          </a:prstGeom>
          <a:noFill/>
          <a:ln w="19050" cap="flat" cmpd="sng">
            <a:solidFill>
              <a:srgbClr val="000000"/>
            </a:solidFill>
            <a:prstDash val="solid"/>
            <a:round/>
            <a:headEnd type="none" w="med" len="med"/>
            <a:tailEnd type="triangle" w="med" len="med"/>
          </a:ln>
        </p:spPr>
      </p:cxnSp>
      <p:sp>
        <p:nvSpPr>
          <p:cNvPr id="1231" name="Google Shape;1231;p85"/>
          <p:cNvSpPr/>
          <p:nvPr/>
        </p:nvSpPr>
        <p:spPr>
          <a:xfrm>
            <a:off x="7366963" y="488446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2" name="Google Shape;1232;p85"/>
          <p:cNvSpPr txBox="1"/>
          <p:nvPr/>
        </p:nvSpPr>
        <p:spPr>
          <a:xfrm>
            <a:off x="1750139" y="48985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33" name="Google Shape;1233;p85"/>
          <p:cNvSpPr txBox="1"/>
          <p:nvPr/>
        </p:nvSpPr>
        <p:spPr>
          <a:xfrm>
            <a:off x="3848277" y="48924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34" name="Google Shape;1234;p85"/>
          <p:cNvSpPr txBox="1"/>
          <p:nvPr/>
        </p:nvSpPr>
        <p:spPr>
          <a:xfrm>
            <a:off x="5291661" y="48893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35" name="Google Shape;1235;p85"/>
          <p:cNvSpPr txBox="1"/>
          <p:nvPr/>
        </p:nvSpPr>
        <p:spPr>
          <a:xfrm>
            <a:off x="6860198" y="48832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36" name="Google Shape;1236;p85"/>
          <p:cNvSpPr/>
          <p:nvPr/>
        </p:nvSpPr>
        <p:spPr>
          <a:xfrm>
            <a:off x="6597547" y="488446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7" name="Google Shape;1237;p85"/>
          <p:cNvSpPr/>
          <p:nvPr/>
        </p:nvSpPr>
        <p:spPr>
          <a:xfrm>
            <a:off x="5880563" y="488725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8" name="Google Shape;1238;p85"/>
          <p:cNvSpPr/>
          <p:nvPr/>
        </p:nvSpPr>
        <p:spPr>
          <a:xfrm>
            <a:off x="5281413" y="4887250"/>
            <a:ext cx="7263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39" name="Google Shape;1239;p85"/>
          <p:cNvSpPr/>
          <p:nvPr/>
        </p:nvSpPr>
        <p:spPr>
          <a:xfrm>
            <a:off x="3834882" y="488724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0" name="Google Shape;1240;p85"/>
          <p:cNvSpPr/>
          <p:nvPr/>
        </p:nvSpPr>
        <p:spPr>
          <a:xfrm>
            <a:off x="2785800" y="488724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1" name="Google Shape;1241;p85"/>
          <p:cNvSpPr/>
          <p:nvPr/>
        </p:nvSpPr>
        <p:spPr>
          <a:xfrm>
            <a:off x="1703913" y="488725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242" name="Google Shape;1242;p85"/>
          <p:cNvSpPr/>
          <p:nvPr/>
        </p:nvSpPr>
        <p:spPr>
          <a:xfrm>
            <a:off x="939363" y="488725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43" name="Google Shape;1243;p85"/>
          <p:cNvSpPr txBox="1"/>
          <p:nvPr/>
        </p:nvSpPr>
        <p:spPr>
          <a:xfrm>
            <a:off x="851238" y="484727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a:t>
            </a:r>
            <a:r>
              <a:rPr lang="en" sz="900">
                <a:solidFill>
                  <a:srgbClr val="FFFFFF"/>
                </a:solidFill>
              </a:rPr>
              <a:t>Risks</a:t>
            </a:r>
            <a:r>
              <a:rPr lang="en" sz="900"/>
              <a:t>         Validation        Planning          Summary</a:t>
            </a:r>
            <a:endParaRPr sz="9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86"/>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9" name="Google Shape;1249;p86"/>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Highlighted Risks &amp; Mitigation Strategies</a:t>
            </a:r>
            <a:endParaRPr b="1">
              <a:solidFill>
                <a:srgbClr val="FFFFFF"/>
              </a:solidFill>
              <a:latin typeface="Orbitron"/>
              <a:ea typeface="Orbitron"/>
              <a:cs typeface="Orbitron"/>
              <a:sym typeface="Orbitron"/>
            </a:endParaRPr>
          </a:p>
        </p:txBody>
      </p:sp>
      <p:pic>
        <p:nvPicPr>
          <p:cNvPr id="1251" name="Google Shape;1251;p86"/>
          <p:cNvPicPr preferRelativeResize="0"/>
          <p:nvPr/>
        </p:nvPicPr>
        <p:blipFill>
          <a:blip r:embed="rId3">
            <a:alphaModFix/>
          </a:blip>
          <a:stretch>
            <a:fillRect/>
          </a:stretch>
        </p:blipFill>
        <p:spPr>
          <a:xfrm>
            <a:off x="3426526" y="967032"/>
            <a:ext cx="5688200" cy="3778550"/>
          </a:xfrm>
          <a:prstGeom prst="rect">
            <a:avLst/>
          </a:prstGeom>
          <a:noFill/>
          <a:ln>
            <a:noFill/>
          </a:ln>
        </p:spPr>
      </p:pic>
      <p:sp>
        <p:nvSpPr>
          <p:cNvPr id="1252" name="Google Shape;1252;p86"/>
          <p:cNvSpPr txBox="1"/>
          <p:nvPr/>
        </p:nvSpPr>
        <p:spPr>
          <a:xfrm>
            <a:off x="36525" y="1074000"/>
            <a:ext cx="3390000" cy="366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lphaUcPeriod"/>
            </a:pPr>
            <a:r>
              <a:rPr lang="en"/>
              <a:t>Legacy Component Functionality</a:t>
            </a:r>
            <a:endParaRPr/>
          </a:p>
          <a:p>
            <a:pPr marL="914400" lvl="1" indent="-304800" algn="l" rtl="0">
              <a:lnSpc>
                <a:spcPct val="115000"/>
              </a:lnSpc>
              <a:spcBef>
                <a:spcPts val="0"/>
              </a:spcBef>
              <a:spcAft>
                <a:spcPts val="0"/>
              </a:spcAft>
              <a:buSzPts val="1200"/>
              <a:buChar char="○"/>
            </a:pPr>
            <a:r>
              <a:rPr lang="en" sz="1200"/>
              <a:t>Testing</a:t>
            </a:r>
            <a:endParaRPr sz="1200"/>
          </a:p>
          <a:p>
            <a:pPr marL="457200" lvl="0" indent="-317500" algn="l" rtl="0">
              <a:lnSpc>
                <a:spcPct val="115000"/>
              </a:lnSpc>
              <a:spcBef>
                <a:spcPts val="0"/>
              </a:spcBef>
              <a:spcAft>
                <a:spcPts val="0"/>
              </a:spcAft>
              <a:buSzPts val="1400"/>
              <a:buAutoNum type="alphaUcPeriod"/>
            </a:pPr>
            <a:r>
              <a:rPr lang="en"/>
              <a:t>Legacy System Integration</a:t>
            </a:r>
            <a:endParaRPr/>
          </a:p>
          <a:p>
            <a:pPr marL="914400" lvl="1" indent="-304800" algn="l" rtl="0">
              <a:lnSpc>
                <a:spcPct val="115000"/>
              </a:lnSpc>
              <a:spcBef>
                <a:spcPts val="0"/>
              </a:spcBef>
              <a:spcAft>
                <a:spcPts val="0"/>
              </a:spcAft>
              <a:buSzPts val="1200"/>
              <a:buChar char="○"/>
            </a:pPr>
            <a:r>
              <a:rPr lang="en" sz="1200"/>
              <a:t>Testing</a:t>
            </a:r>
            <a:endParaRPr sz="1200"/>
          </a:p>
          <a:p>
            <a:pPr marL="914400" lvl="1" indent="-304800" algn="l" rtl="0">
              <a:lnSpc>
                <a:spcPct val="115000"/>
              </a:lnSpc>
              <a:spcBef>
                <a:spcPts val="0"/>
              </a:spcBef>
              <a:spcAft>
                <a:spcPts val="0"/>
              </a:spcAft>
              <a:buSzPts val="1200"/>
              <a:buChar char="○"/>
            </a:pPr>
            <a:r>
              <a:rPr lang="en" sz="1200"/>
              <a:t>Dynamic integration</a:t>
            </a:r>
            <a:endParaRPr sz="1200"/>
          </a:p>
          <a:p>
            <a:pPr marL="457200" lvl="0" indent="-317500" algn="l" rtl="0">
              <a:lnSpc>
                <a:spcPct val="115000"/>
              </a:lnSpc>
              <a:spcBef>
                <a:spcPts val="0"/>
              </a:spcBef>
              <a:spcAft>
                <a:spcPts val="0"/>
              </a:spcAft>
              <a:buSzPts val="1400"/>
              <a:buAutoNum type="alphaUcPeriod"/>
            </a:pPr>
            <a:r>
              <a:rPr lang="en"/>
              <a:t>Expanded Mission Envelope</a:t>
            </a:r>
            <a:endParaRPr/>
          </a:p>
          <a:p>
            <a:pPr marL="914400" lvl="1" indent="-304800" algn="l" rtl="0">
              <a:lnSpc>
                <a:spcPct val="115000"/>
              </a:lnSpc>
              <a:spcBef>
                <a:spcPts val="0"/>
              </a:spcBef>
              <a:spcAft>
                <a:spcPts val="0"/>
              </a:spcAft>
              <a:buSzPts val="1200"/>
              <a:buChar char="○"/>
            </a:pPr>
            <a:r>
              <a:rPr lang="en" sz="1200"/>
              <a:t>Thermal regulation</a:t>
            </a:r>
            <a:endParaRPr sz="1200"/>
          </a:p>
          <a:p>
            <a:pPr marL="914400" lvl="1" indent="-304800" algn="l" rtl="0">
              <a:lnSpc>
                <a:spcPct val="115000"/>
              </a:lnSpc>
              <a:spcBef>
                <a:spcPts val="0"/>
              </a:spcBef>
              <a:spcAft>
                <a:spcPts val="0"/>
              </a:spcAft>
              <a:buSzPts val="1200"/>
              <a:buChar char="○"/>
            </a:pPr>
            <a:r>
              <a:rPr lang="en" sz="1200"/>
              <a:t>Automatic calibration</a:t>
            </a:r>
            <a:endParaRPr sz="1200"/>
          </a:p>
          <a:p>
            <a:pPr marL="914400" lvl="1" indent="-304800" algn="l" rtl="0">
              <a:lnSpc>
                <a:spcPct val="115000"/>
              </a:lnSpc>
              <a:spcBef>
                <a:spcPts val="0"/>
              </a:spcBef>
              <a:spcAft>
                <a:spcPts val="0"/>
              </a:spcAft>
              <a:buSzPts val="1200"/>
              <a:buChar char="○"/>
            </a:pPr>
            <a:r>
              <a:rPr lang="en" sz="1200"/>
              <a:t>Orbit propagation</a:t>
            </a:r>
            <a:endParaRPr sz="1200"/>
          </a:p>
          <a:p>
            <a:pPr marL="457200" lvl="0" indent="-317500" algn="l" rtl="0">
              <a:lnSpc>
                <a:spcPct val="115000"/>
              </a:lnSpc>
              <a:spcBef>
                <a:spcPts val="0"/>
              </a:spcBef>
              <a:spcAft>
                <a:spcPts val="0"/>
              </a:spcAft>
              <a:buSzPts val="1400"/>
              <a:buAutoNum type="alphaUcPeriod"/>
            </a:pPr>
            <a:r>
              <a:rPr lang="en"/>
              <a:t>Single Point of Failure</a:t>
            </a:r>
            <a:endParaRPr/>
          </a:p>
          <a:p>
            <a:pPr marL="914400" lvl="1" indent="-304800" algn="l" rtl="0">
              <a:lnSpc>
                <a:spcPct val="115000"/>
              </a:lnSpc>
              <a:spcBef>
                <a:spcPts val="0"/>
              </a:spcBef>
              <a:spcAft>
                <a:spcPts val="0"/>
              </a:spcAft>
              <a:buSzPts val="1200"/>
              <a:buChar char="○"/>
            </a:pPr>
            <a:r>
              <a:rPr lang="en" sz="1200"/>
              <a:t>Defined operator procedure</a:t>
            </a:r>
            <a:endParaRPr sz="1200"/>
          </a:p>
          <a:p>
            <a:pPr marL="914400" lvl="1" indent="-304800" algn="l" rtl="0">
              <a:lnSpc>
                <a:spcPct val="115000"/>
              </a:lnSpc>
              <a:spcBef>
                <a:spcPts val="0"/>
              </a:spcBef>
              <a:spcAft>
                <a:spcPts val="0"/>
              </a:spcAft>
              <a:buSzPts val="1200"/>
              <a:buChar char="○"/>
            </a:pPr>
            <a:r>
              <a:rPr lang="en" sz="1200"/>
              <a:t>New software developments</a:t>
            </a:r>
            <a:endParaRPr sz="1200"/>
          </a:p>
          <a:p>
            <a:pPr marL="1371600" lvl="2" indent="-304800" algn="l" rtl="0">
              <a:lnSpc>
                <a:spcPct val="115000"/>
              </a:lnSpc>
              <a:spcBef>
                <a:spcPts val="0"/>
              </a:spcBef>
              <a:spcAft>
                <a:spcPts val="0"/>
              </a:spcAft>
              <a:buSzPts val="1200"/>
              <a:buAutoNum type="romanLcPeriod"/>
            </a:pPr>
            <a:r>
              <a:rPr lang="en" sz="1200"/>
              <a:t>Image processor</a:t>
            </a:r>
            <a:endParaRPr sz="1200"/>
          </a:p>
          <a:p>
            <a:pPr marL="1371600" lvl="2" indent="-304800" algn="l" rtl="0">
              <a:lnSpc>
                <a:spcPct val="115000"/>
              </a:lnSpc>
              <a:spcBef>
                <a:spcPts val="0"/>
              </a:spcBef>
              <a:spcAft>
                <a:spcPts val="0"/>
              </a:spcAft>
              <a:buSzPts val="1200"/>
              <a:buAutoNum type="romanLcPeriod"/>
            </a:pPr>
            <a:r>
              <a:rPr lang="en" sz="1200"/>
              <a:t>Orbit propagation</a:t>
            </a:r>
            <a:endParaRPr sz="1200"/>
          </a:p>
          <a:p>
            <a:pPr marL="1371600" lvl="2" indent="-304800" algn="l" rtl="0">
              <a:lnSpc>
                <a:spcPct val="115000"/>
              </a:lnSpc>
              <a:spcBef>
                <a:spcPts val="0"/>
              </a:spcBef>
              <a:spcAft>
                <a:spcPts val="0"/>
              </a:spcAft>
              <a:buSzPts val="1200"/>
              <a:buAutoNum type="romanLcPeriod"/>
            </a:pPr>
            <a:r>
              <a:rPr lang="en" sz="1200"/>
              <a:t>Automatic calibration</a:t>
            </a:r>
            <a:endParaRPr sz="1200"/>
          </a:p>
        </p:txBody>
      </p:sp>
      <p:sp>
        <p:nvSpPr>
          <p:cNvPr id="1253" name="Google Shape;1253;p86"/>
          <p:cNvSpPr txBox="1"/>
          <p:nvPr/>
        </p:nvSpPr>
        <p:spPr>
          <a:xfrm>
            <a:off x="8516425"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A</a:t>
            </a:r>
            <a:endParaRPr sz="2400" b="1">
              <a:solidFill>
                <a:srgbClr val="666666"/>
              </a:solidFill>
            </a:endParaRPr>
          </a:p>
        </p:txBody>
      </p:sp>
      <p:sp>
        <p:nvSpPr>
          <p:cNvPr id="1254" name="Google Shape;1254;p86"/>
          <p:cNvSpPr txBox="1"/>
          <p:nvPr/>
        </p:nvSpPr>
        <p:spPr>
          <a:xfrm>
            <a:off x="6780725"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C</a:t>
            </a:r>
            <a:endParaRPr sz="2400" b="1">
              <a:solidFill>
                <a:srgbClr val="666666"/>
              </a:solidFill>
            </a:endParaRPr>
          </a:p>
        </p:txBody>
      </p:sp>
      <p:sp>
        <p:nvSpPr>
          <p:cNvPr id="1255" name="Google Shape;1255;p86"/>
          <p:cNvSpPr txBox="1"/>
          <p:nvPr/>
        </p:nvSpPr>
        <p:spPr>
          <a:xfrm>
            <a:off x="7646000" y="21260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D</a:t>
            </a:r>
            <a:endParaRPr sz="2400" b="1">
              <a:solidFill>
                <a:srgbClr val="666666"/>
              </a:solidFill>
            </a:endParaRPr>
          </a:p>
        </p:txBody>
      </p:sp>
      <p:sp>
        <p:nvSpPr>
          <p:cNvPr id="1256" name="Google Shape;1256;p86"/>
          <p:cNvSpPr txBox="1"/>
          <p:nvPr/>
        </p:nvSpPr>
        <p:spPr>
          <a:xfrm>
            <a:off x="7646000" y="28201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66666"/>
                </a:solidFill>
              </a:rPr>
              <a:t>B</a:t>
            </a:r>
            <a:endParaRPr sz="2400" b="1">
              <a:solidFill>
                <a:srgbClr val="666666"/>
              </a:solidFill>
            </a:endParaRPr>
          </a:p>
        </p:txBody>
      </p:sp>
      <p:sp>
        <p:nvSpPr>
          <p:cNvPr id="1257" name="Google Shape;125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1258" name="Google Shape;1258;p86"/>
          <p:cNvSpPr txBox="1"/>
          <p:nvPr/>
        </p:nvSpPr>
        <p:spPr>
          <a:xfrm>
            <a:off x="5919575" y="4171650"/>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C</a:t>
            </a:r>
            <a:endParaRPr sz="2400" b="1"/>
          </a:p>
        </p:txBody>
      </p:sp>
      <p:sp>
        <p:nvSpPr>
          <p:cNvPr id="1259" name="Google Shape;1259;p86"/>
          <p:cNvSpPr txBox="1"/>
          <p:nvPr/>
        </p:nvSpPr>
        <p:spPr>
          <a:xfrm>
            <a:off x="7646000" y="4171638"/>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A</a:t>
            </a:r>
            <a:endParaRPr sz="2400" b="1"/>
          </a:p>
        </p:txBody>
      </p:sp>
      <p:sp>
        <p:nvSpPr>
          <p:cNvPr id="1260" name="Google Shape;1260;p86"/>
          <p:cNvSpPr txBox="1"/>
          <p:nvPr/>
        </p:nvSpPr>
        <p:spPr>
          <a:xfrm>
            <a:off x="6780725" y="35168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B</a:t>
            </a:r>
            <a:endParaRPr sz="2400" b="1"/>
          </a:p>
        </p:txBody>
      </p:sp>
      <p:sp>
        <p:nvSpPr>
          <p:cNvPr id="1261" name="Google Shape;1261;p86"/>
          <p:cNvSpPr txBox="1"/>
          <p:nvPr/>
        </p:nvSpPr>
        <p:spPr>
          <a:xfrm>
            <a:off x="7646000" y="3506675"/>
            <a:ext cx="32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D</a:t>
            </a:r>
            <a:endParaRPr sz="2400" b="1"/>
          </a:p>
        </p:txBody>
      </p:sp>
      <p:cxnSp>
        <p:nvCxnSpPr>
          <p:cNvPr id="1262" name="Google Shape;1262;p86"/>
          <p:cNvCxnSpPr>
            <a:stCxn id="1255" idx="3"/>
            <a:endCxn id="1261" idx="3"/>
          </p:cNvCxnSpPr>
          <p:nvPr/>
        </p:nvCxnSpPr>
        <p:spPr>
          <a:xfrm>
            <a:off x="7967600" y="2322875"/>
            <a:ext cx="0" cy="1380600"/>
          </a:xfrm>
          <a:prstGeom prst="straightConnector1">
            <a:avLst/>
          </a:prstGeom>
          <a:noFill/>
          <a:ln w="19050" cap="flat" cmpd="sng">
            <a:solidFill>
              <a:srgbClr val="000000"/>
            </a:solidFill>
            <a:prstDash val="solid"/>
            <a:round/>
            <a:headEnd type="none" w="med" len="med"/>
            <a:tailEnd type="triangle" w="med" len="med"/>
          </a:ln>
        </p:spPr>
      </p:cxnSp>
      <p:sp>
        <p:nvSpPr>
          <p:cNvPr id="1263" name="Google Shape;1263;p86"/>
          <p:cNvSpPr/>
          <p:nvPr/>
        </p:nvSpPr>
        <p:spPr>
          <a:xfrm>
            <a:off x="7366963" y="488446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64" name="Google Shape;1264;p86"/>
          <p:cNvSpPr txBox="1"/>
          <p:nvPr/>
        </p:nvSpPr>
        <p:spPr>
          <a:xfrm>
            <a:off x="1750139" y="48985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65" name="Google Shape;1265;p86"/>
          <p:cNvSpPr txBox="1"/>
          <p:nvPr/>
        </p:nvSpPr>
        <p:spPr>
          <a:xfrm>
            <a:off x="3848277" y="48924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66" name="Google Shape;1266;p86"/>
          <p:cNvSpPr txBox="1"/>
          <p:nvPr/>
        </p:nvSpPr>
        <p:spPr>
          <a:xfrm>
            <a:off x="5291661" y="48893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67" name="Google Shape;1267;p86"/>
          <p:cNvSpPr txBox="1"/>
          <p:nvPr/>
        </p:nvSpPr>
        <p:spPr>
          <a:xfrm>
            <a:off x="6860198" y="48832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68" name="Google Shape;1268;p86"/>
          <p:cNvSpPr/>
          <p:nvPr/>
        </p:nvSpPr>
        <p:spPr>
          <a:xfrm>
            <a:off x="6597547" y="488446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69" name="Google Shape;1269;p86"/>
          <p:cNvSpPr/>
          <p:nvPr/>
        </p:nvSpPr>
        <p:spPr>
          <a:xfrm>
            <a:off x="5880563" y="488725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70" name="Google Shape;1270;p86"/>
          <p:cNvSpPr/>
          <p:nvPr/>
        </p:nvSpPr>
        <p:spPr>
          <a:xfrm>
            <a:off x="5281413" y="4887250"/>
            <a:ext cx="7263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71" name="Google Shape;1271;p86"/>
          <p:cNvSpPr/>
          <p:nvPr/>
        </p:nvSpPr>
        <p:spPr>
          <a:xfrm>
            <a:off x="3834882" y="488724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72" name="Google Shape;1272;p86"/>
          <p:cNvSpPr/>
          <p:nvPr/>
        </p:nvSpPr>
        <p:spPr>
          <a:xfrm>
            <a:off x="2785800" y="488724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73" name="Google Shape;1273;p86"/>
          <p:cNvSpPr/>
          <p:nvPr/>
        </p:nvSpPr>
        <p:spPr>
          <a:xfrm>
            <a:off x="1703913" y="488725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274" name="Google Shape;1274;p86"/>
          <p:cNvSpPr/>
          <p:nvPr/>
        </p:nvSpPr>
        <p:spPr>
          <a:xfrm>
            <a:off x="939363" y="488725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75" name="Google Shape;1275;p86"/>
          <p:cNvSpPr txBox="1"/>
          <p:nvPr/>
        </p:nvSpPr>
        <p:spPr>
          <a:xfrm>
            <a:off x="851238" y="484727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a:t>
            </a:r>
            <a:r>
              <a:rPr lang="en" sz="900">
                <a:solidFill>
                  <a:srgbClr val="FFFFFF"/>
                </a:solidFill>
              </a:rPr>
              <a:t>Risks</a:t>
            </a:r>
            <a:r>
              <a:rPr lang="en" sz="900"/>
              <a:t>         Validation        Planning          Summary</a:t>
            </a:r>
            <a:endParaRPr sz="9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9"/>
        <p:cNvGrpSpPr/>
        <p:nvPr/>
      </p:nvGrpSpPr>
      <p:grpSpPr>
        <a:xfrm>
          <a:off x="0" y="0"/>
          <a:ext cx="0" cy="0"/>
          <a:chOff x="0" y="0"/>
          <a:chExt cx="0" cy="0"/>
        </a:xfrm>
      </p:grpSpPr>
      <p:sp>
        <p:nvSpPr>
          <p:cNvPr id="1280" name="Google Shape;1280;p87"/>
          <p:cNvSpPr/>
          <p:nvPr/>
        </p:nvSpPr>
        <p:spPr>
          <a:xfrm>
            <a:off x="2558613" y="2212212"/>
            <a:ext cx="4026770" cy="719073"/>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Validation</a:t>
            </a:r>
          </a:p>
        </p:txBody>
      </p:sp>
      <p:sp>
        <p:nvSpPr>
          <p:cNvPr id="1281" name="Google Shape;128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8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Planned Verification &amp; Functional Tests</a:t>
            </a:r>
            <a:endParaRPr b="1">
              <a:solidFill>
                <a:srgbClr val="FFFFFF"/>
              </a:solidFill>
              <a:latin typeface="Orbitron"/>
              <a:ea typeface="Orbitron"/>
              <a:cs typeface="Orbitron"/>
              <a:sym typeface="Orbitron"/>
            </a:endParaRPr>
          </a:p>
        </p:txBody>
      </p:sp>
      <p:sp>
        <p:nvSpPr>
          <p:cNvPr id="1288" name="Google Shape;1288;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1289" name="Google Shape;1289;p88"/>
          <p:cNvSpPr txBox="1">
            <a:spLocks noGrp="1"/>
          </p:cNvSpPr>
          <p:nvPr>
            <p:ph type="body" idx="1"/>
          </p:nvPr>
        </p:nvSpPr>
        <p:spPr>
          <a:xfrm>
            <a:off x="311700" y="1152625"/>
            <a:ext cx="4463100" cy="3558600"/>
          </a:xfrm>
          <a:prstGeom prst="rect">
            <a:avLst/>
          </a:prstGeom>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000000"/>
              </a:buClr>
              <a:buSzPts val="1300"/>
              <a:buChar char="●"/>
            </a:pPr>
            <a:r>
              <a:rPr lang="en" sz="1300">
                <a:solidFill>
                  <a:srgbClr val="000000"/>
                </a:solidFill>
              </a:rPr>
              <a:t>Full System Tests</a:t>
            </a:r>
            <a:endParaRPr sz="13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Single Night Deployment (Aero Building Roof)</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Multi-Night Deployment (</a:t>
            </a:r>
            <a:r>
              <a:rPr lang="en" sz="1100">
                <a:solidFill>
                  <a:schemeClr val="dk1"/>
                </a:solidFill>
              </a:rPr>
              <a:t>Aero Building Roof</a:t>
            </a:r>
            <a:r>
              <a:rPr lang="en" sz="1100">
                <a:solidFill>
                  <a:srgbClr val="000000"/>
                </a:solidFill>
              </a:rPr>
              <a:t>)</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30 min Deployment</a:t>
            </a:r>
            <a:endParaRPr sz="1100">
              <a:solidFill>
                <a:srgbClr val="000000"/>
              </a:solidFill>
            </a:endParaRPr>
          </a:p>
          <a:p>
            <a:pPr marL="457200" lvl="0" indent="-311150" algn="l" rtl="0">
              <a:lnSpc>
                <a:spcPct val="150000"/>
              </a:lnSpc>
              <a:spcBef>
                <a:spcPts val="0"/>
              </a:spcBef>
              <a:spcAft>
                <a:spcPts val="0"/>
              </a:spcAft>
              <a:buClr>
                <a:srgbClr val="000000"/>
              </a:buClr>
              <a:buSzPts val="1300"/>
              <a:buChar char="●"/>
            </a:pPr>
            <a:r>
              <a:rPr lang="en" sz="1300">
                <a:solidFill>
                  <a:srgbClr val="000000"/>
                </a:solidFill>
              </a:rPr>
              <a:t>Power Tests</a:t>
            </a:r>
            <a:endParaRPr sz="13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Battery Duration</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Low-Power Shutdown</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Solar Panel Charging </a:t>
            </a:r>
            <a:endParaRPr sz="1100">
              <a:solidFill>
                <a:srgbClr val="000000"/>
              </a:solidFill>
            </a:endParaRPr>
          </a:p>
          <a:p>
            <a:pPr marL="457200" lvl="0" indent="-311150" algn="l" rtl="0">
              <a:lnSpc>
                <a:spcPct val="150000"/>
              </a:lnSpc>
              <a:spcBef>
                <a:spcPts val="0"/>
              </a:spcBef>
              <a:spcAft>
                <a:spcPts val="0"/>
              </a:spcAft>
              <a:buClr>
                <a:srgbClr val="000000"/>
              </a:buClr>
              <a:buSzPts val="1300"/>
              <a:buChar char="●"/>
            </a:pPr>
            <a:r>
              <a:rPr lang="en" sz="1300">
                <a:solidFill>
                  <a:srgbClr val="000000"/>
                </a:solidFill>
              </a:rPr>
              <a:t>Active Protection Tests</a:t>
            </a:r>
            <a:endParaRPr sz="13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Thermal (Hot and Cold Cases)</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Structural</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Lid Actuation</a:t>
            </a:r>
            <a:endParaRPr sz="1100">
              <a:solidFill>
                <a:srgbClr val="000000"/>
              </a:solidFill>
            </a:endParaRPr>
          </a:p>
          <a:p>
            <a:pPr marL="457200" lvl="0" indent="0" algn="l" rtl="0">
              <a:lnSpc>
                <a:spcPct val="150000"/>
              </a:lnSpc>
              <a:spcBef>
                <a:spcPts val="1600"/>
              </a:spcBef>
              <a:spcAft>
                <a:spcPts val="1600"/>
              </a:spcAft>
              <a:buNone/>
            </a:pPr>
            <a:endParaRPr sz="1300">
              <a:solidFill>
                <a:srgbClr val="000000"/>
              </a:solidFill>
            </a:endParaRPr>
          </a:p>
        </p:txBody>
      </p:sp>
      <p:sp>
        <p:nvSpPr>
          <p:cNvPr id="1290" name="Google Shape;1290;p88"/>
          <p:cNvSpPr txBox="1">
            <a:spLocks noGrp="1"/>
          </p:cNvSpPr>
          <p:nvPr>
            <p:ph type="body" idx="2"/>
          </p:nvPr>
        </p:nvSpPr>
        <p:spPr>
          <a:xfrm>
            <a:off x="4832400" y="1152475"/>
            <a:ext cx="3999900" cy="2270700"/>
          </a:xfrm>
          <a:prstGeom prst="rect">
            <a:avLst/>
          </a:prstGeom>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000000"/>
              </a:buClr>
              <a:buSzPts val="1300"/>
              <a:buChar char="●"/>
            </a:pPr>
            <a:r>
              <a:rPr lang="en" sz="1300">
                <a:solidFill>
                  <a:srgbClr val="000000"/>
                </a:solidFill>
              </a:rPr>
              <a:t>Weather Detection Tests</a:t>
            </a:r>
            <a:endParaRPr sz="1100">
              <a:solidFill>
                <a:srgbClr val="000000"/>
              </a:solidFill>
            </a:endParaRPr>
          </a:p>
          <a:p>
            <a:pPr marL="914400" lvl="1" indent="-298450" algn="l" rtl="0">
              <a:lnSpc>
                <a:spcPct val="150000"/>
              </a:lnSpc>
              <a:spcBef>
                <a:spcPts val="0"/>
              </a:spcBef>
              <a:spcAft>
                <a:spcPts val="0"/>
              </a:spcAft>
              <a:buClr>
                <a:srgbClr val="000000"/>
              </a:buClr>
              <a:buSzPts val="1100"/>
              <a:buChar char="○"/>
            </a:pPr>
            <a:r>
              <a:rPr lang="en" sz="1100">
                <a:solidFill>
                  <a:srgbClr val="000000"/>
                </a:solidFill>
              </a:rPr>
              <a:t>Sensor Safe Mode Shutdown</a:t>
            </a:r>
            <a:endParaRPr sz="1100">
              <a:solidFill>
                <a:srgbClr val="000000"/>
              </a:solidFill>
            </a:endParaRPr>
          </a:p>
          <a:p>
            <a:pPr marL="457200" lvl="0" indent="-311150" algn="l" rtl="0">
              <a:lnSpc>
                <a:spcPct val="150000"/>
              </a:lnSpc>
              <a:spcBef>
                <a:spcPts val="0"/>
              </a:spcBef>
              <a:spcAft>
                <a:spcPts val="0"/>
              </a:spcAft>
              <a:buClr>
                <a:schemeClr val="dk1"/>
              </a:buClr>
              <a:buSzPts val="1300"/>
              <a:buChar char="●"/>
            </a:pPr>
            <a:r>
              <a:rPr lang="en" sz="1300">
                <a:solidFill>
                  <a:schemeClr val="dk1"/>
                </a:solidFill>
              </a:rPr>
              <a:t>Software Tests</a:t>
            </a:r>
            <a:endParaRPr sz="1300">
              <a:solidFill>
                <a:schemeClr val="dk1"/>
              </a:solidFill>
            </a:endParaRPr>
          </a:p>
          <a:p>
            <a:pPr marL="914400" lvl="1" indent="-298450" algn="l" rtl="0">
              <a:lnSpc>
                <a:spcPct val="150000"/>
              </a:lnSpc>
              <a:spcBef>
                <a:spcPts val="0"/>
              </a:spcBef>
              <a:spcAft>
                <a:spcPts val="0"/>
              </a:spcAft>
              <a:buClr>
                <a:schemeClr val="dk1"/>
              </a:buClr>
              <a:buSzPts val="1100"/>
              <a:buChar char="○"/>
            </a:pPr>
            <a:r>
              <a:rPr lang="en" sz="1100">
                <a:solidFill>
                  <a:schemeClr val="dk1"/>
                </a:solidFill>
              </a:rPr>
              <a:t>Orbit Propagation </a:t>
            </a:r>
            <a:endParaRPr sz="1100">
              <a:solidFill>
                <a:schemeClr val="dk1"/>
              </a:solidFill>
            </a:endParaRPr>
          </a:p>
          <a:p>
            <a:pPr marL="914400" lvl="1" indent="-298450" algn="l" rtl="0">
              <a:lnSpc>
                <a:spcPct val="150000"/>
              </a:lnSpc>
              <a:spcBef>
                <a:spcPts val="0"/>
              </a:spcBef>
              <a:spcAft>
                <a:spcPts val="0"/>
              </a:spcAft>
              <a:buClr>
                <a:schemeClr val="dk1"/>
              </a:buClr>
              <a:buSzPts val="1100"/>
              <a:buChar char="○"/>
            </a:pPr>
            <a:r>
              <a:rPr lang="en" sz="1100">
                <a:solidFill>
                  <a:schemeClr val="dk1"/>
                </a:solidFill>
              </a:rPr>
              <a:t>Week-Long Dynamic Scheduling</a:t>
            </a:r>
            <a:endParaRPr sz="1100">
              <a:solidFill>
                <a:schemeClr val="dk1"/>
              </a:solidFill>
            </a:endParaRPr>
          </a:p>
          <a:p>
            <a:pPr marL="914400" lvl="1" indent="-298450" algn="l" rtl="0">
              <a:lnSpc>
                <a:spcPct val="150000"/>
              </a:lnSpc>
              <a:spcBef>
                <a:spcPts val="0"/>
              </a:spcBef>
              <a:spcAft>
                <a:spcPts val="0"/>
              </a:spcAft>
              <a:buClr>
                <a:schemeClr val="dk1"/>
              </a:buClr>
              <a:buSzPts val="1100"/>
              <a:buChar char="○"/>
            </a:pPr>
            <a:r>
              <a:rPr lang="en" sz="1100">
                <a:solidFill>
                  <a:schemeClr val="dk1"/>
                </a:solidFill>
              </a:rPr>
              <a:t>Image Processing</a:t>
            </a:r>
            <a:endParaRPr sz="1100">
              <a:solidFill>
                <a:schemeClr val="dk1"/>
              </a:solidFill>
            </a:endParaRPr>
          </a:p>
          <a:p>
            <a:pPr marL="914400" lvl="1" indent="-298450" algn="l" rtl="0">
              <a:lnSpc>
                <a:spcPct val="150000"/>
              </a:lnSpc>
              <a:spcBef>
                <a:spcPts val="0"/>
              </a:spcBef>
              <a:spcAft>
                <a:spcPts val="0"/>
              </a:spcAft>
              <a:buClr>
                <a:schemeClr val="dk1"/>
              </a:buClr>
              <a:buSzPts val="1100"/>
              <a:buChar char="○"/>
            </a:pPr>
            <a:r>
              <a:rPr lang="en" sz="1100">
                <a:solidFill>
                  <a:schemeClr val="dk1"/>
                </a:solidFill>
              </a:rPr>
              <a:t>Timed Software Setup</a:t>
            </a:r>
            <a:endParaRPr sz="1100">
              <a:solidFill>
                <a:srgbClr val="000000"/>
              </a:solidFill>
            </a:endParaRPr>
          </a:p>
          <a:p>
            <a:pPr marL="0" lvl="0" indent="0" algn="l" rtl="0">
              <a:lnSpc>
                <a:spcPct val="150000"/>
              </a:lnSpc>
              <a:spcBef>
                <a:spcPts val="1600"/>
              </a:spcBef>
              <a:spcAft>
                <a:spcPts val="1600"/>
              </a:spcAft>
              <a:buNone/>
            </a:pPr>
            <a:endParaRPr sz="1100">
              <a:solidFill>
                <a:srgbClr val="000000"/>
              </a:solidFill>
            </a:endParaRPr>
          </a:p>
        </p:txBody>
      </p:sp>
      <p:sp>
        <p:nvSpPr>
          <p:cNvPr id="1291" name="Google Shape;1291;p88"/>
          <p:cNvSpPr/>
          <p:nvPr/>
        </p:nvSpPr>
        <p:spPr>
          <a:xfrm>
            <a:off x="7366963" y="489321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92" name="Google Shape;1292;p88"/>
          <p:cNvSpPr txBox="1"/>
          <p:nvPr/>
        </p:nvSpPr>
        <p:spPr>
          <a:xfrm>
            <a:off x="1750139" y="49073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93" name="Google Shape;1293;p88"/>
          <p:cNvSpPr txBox="1"/>
          <p:nvPr/>
        </p:nvSpPr>
        <p:spPr>
          <a:xfrm>
            <a:off x="3848277" y="49012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94" name="Google Shape;1294;p88"/>
          <p:cNvSpPr txBox="1"/>
          <p:nvPr/>
        </p:nvSpPr>
        <p:spPr>
          <a:xfrm>
            <a:off x="5291661" y="48981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95" name="Google Shape;1295;p88"/>
          <p:cNvSpPr txBox="1"/>
          <p:nvPr/>
        </p:nvSpPr>
        <p:spPr>
          <a:xfrm>
            <a:off x="6860198" y="48920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296" name="Google Shape;1296;p88"/>
          <p:cNvSpPr/>
          <p:nvPr/>
        </p:nvSpPr>
        <p:spPr>
          <a:xfrm>
            <a:off x="6597547" y="48932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97" name="Google Shape;1297;p88"/>
          <p:cNvSpPr/>
          <p:nvPr/>
        </p:nvSpPr>
        <p:spPr>
          <a:xfrm>
            <a:off x="5880563" y="4896000"/>
            <a:ext cx="8421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98" name="Google Shape;1298;p88"/>
          <p:cNvSpPr/>
          <p:nvPr/>
        </p:nvSpPr>
        <p:spPr>
          <a:xfrm>
            <a:off x="5281413" y="48960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299" name="Google Shape;1299;p88"/>
          <p:cNvSpPr/>
          <p:nvPr/>
        </p:nvSpPr>
        <p:spPr>
          <a:xfrm>
            <a:off x="3834882" y="48959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00" name="Google Shape;1300;p88"/>
          <p:cNvSpPr/>
          <p:nvPr/>
        </p:nvSpPr>
        <p:spPr>
          <a:xfrm>
            <a:off x="2785800" y="48959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01" name="Google Shape;1301;p88"/>
          <p:cNvSpPr/>
          <p:nvPr/>
        </p:nvSpPr>
        <p:spPr>
          <a:xfrm>
            <a:off x="1703913" y="48960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302" name="Google Shape;1302;p88"/>
          <p:cNvSpPr/>
          <p:nvPr/>
        </p:nvSpPr>
        <p:spPr>
          <a:xfrm>
            <a:off x="939363" y="48960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03" name="Google Shape;1303;p88"/>
          <p:cNvSpPr txBox="1"/>
          <p:nvPr/>
        </p:nvSpPr>
        <p:spPr>
          <a:xfrm>
            <a:off x="851238" y="48560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a:t>
            </a:r>
            <a:r>
              <a:rPr lang="en" sz="900">
                <a:solidFill>
                  <a:srgbClr val="FFFFFF"/>
                </a:solidFill>
              </a:rPr>
              <a:t>Validation</a:t>
            </a:r>
            <a:r>
              <a:rPr lang="en" sz="900"/>
              <a:t>        Planning          Summary</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8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Deployment Time Budget Testing (FR 7)</a:t>
            </a:r>
            <a:endParaRPr b="1">
              <a:solidFill>
                <a:srgbClr val="FFFFFF"/>
              </a:solidFill>
              <a:latin typeface="Orbitron"/>
              <a:ea typeface="Orbitron"/>
              <a:cs typeface="Orbitron"/>
              <a:sym typeface="Orbitron"/>
            </a:endParaRPr>
          </a:p>
        </p:txBody>
      </p:sp>
      <p:sp>
        <p:nvSpPr>
          <p:cNvPr id="1310" name="Google Shape;1310;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1311" name="Google Shape;1311;p89"/>
          <p:cNvPicPr preferRelativeResize="0"/>
          <p:nvPr/>
        </p:nvPicPr>
        <p:blipFill>
          <a:blip r:embed="rId3">
            <a:alphaModFix/>
          </a:blip>
          <a:stretch>
            <a:fillRect/>
          </a:stretch>
        </p:blipFill>
        <p:spPr>
          <a:xfrm>
            <a:off x="152400" y="2318775"/>
            <a:ext cx="8839199" cy="1673611"/>
          </a:xfrm>
          <a:prstGeom prst="rect">
            <a:avLst/>
          </a:prstGeom>
          <a:noFill/>
          <a:ln>
            <a:noFill/>
          </a:ln>
        </p:spPr>
      </p:pic>
      <p:sp>
        <p:nvSpPr>
          <p:cNvPr id="1312" name="Google Shape;1312;p89"/>
          <p:cNvSpPr/>
          <p:nvPr/>
        </p:nvSpPr>
        <p:spPr>
          <a:xfrm rot="-1004997">
            <a:off x="5523885" y="3470627"/>
            <a:ext cx="1038878" cy="393782"/>
          </a:xfrm>
          <a:prstGeom prst="rightArrow">
            <a:avLst>
              <a:gd name="adj1" fmla="val 50000"/>
              <a:gd name="adj2" fmla="val 50000"/>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9"/>
          <p:cNvSpPr/>
          <p:nvPr/>
        </p:nvSpPr>
        <p:spPr>
          <a:xfrm rot="8905989">
            <a:off x="4652475" y="2125063"/>
            <a:ext cx="997148" cy="393663"/>
          </a:xfrm>
          <a:prstGeom prst="rightArrow">
            <a:avLst>
              <a:gd name="adj1" fmla="val 50000"/>
              <a:gd name="adj2" fmla="val 50000"/>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9"/>
          <p:cNvSpPr txBox="1"/>
          <p:nvPr/>
        </p:nvSpPr>
        <p:spPr>
          <a:xfrm>
            <a:off x="152400" y="1006150"/>
            <a:ext cx="4987200" cy="13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t>Parameters:</a:t>
            </a:r>
            <a:endParaRPr sz="1600" b="1"/>
          </a:p>
          <a:p>
            <a:pPr marL="457200" lvl="0" indent="-317500" algn="l" rtl="0">
              <a:spcBef>
                <a:spcPts val="0"/>
              </a:spcBef>
              <a:spcAft>
                <a:spcPts val="0"/>
              </a:spcAft>
              <a:buSzPts val="1400"/>
              <a:buChar char="●"/>
            </a:pPr>
            <a:r>
              <a:rPr lang="en" u="sng"/>
              <a:t>30 minutes</a:t>
            </a:r>
            <a:endParaRPr u="sng"/>
          </a:p>
          <a:p>
            <a:pPr marL="457200" lvl="0" indent="-317500" algn="l" rtl="0">
              <a:spcBef>
                <a:spcPts val="0"/>
              </a:spcBef>
              <a:spcAft>
                <a:spcPts val="0"/>
              </a:spcAft>
              <a:buSzPts val="1400"/>
              <a:buChar char="●"/>
            </a:pPr>
            <a:r>
              <a:rPr lang="en" u="sng"/>
              <a:t>Single Operator</a:t>
            </a:r>
            <a:endParaRPr u="sng"/>
          </a:p>
          <a:p>
            <a:pPr marL="457200" lvl="0" indent="-317500" algn="l" rtl="0">
              <a:spcBef>
                <a:spcPts val="0"/>
              </a:spcBef>
              <a:spcAft>
                <a:spcPts val="0"/>
              </a:spcAft>
              <a:buSzPts val="1400"/>
              <a:buChar char="●"/>
            </a:pPr>
            <a:r>
              <a:rPr lang="en"/>
              <a:t>Vehicle within </a:t>
            </a:r>
            <a:r>
              <a:rPr lang="en" u="sng"/>
              <a:t>100 ft</a:t>
            </a:r>
            <a:r>
              <a:rPr lang="en"/>
              <a:t> of deployment site</a:t>
            </a:r>
            <a:endParaRPr/>
          </a:p>
          <a:p>
            <a:pPr marL="457200" lvl="0" indent="-317500" algn="l" rtl="0">
              <a:spcBef>
                <a:spcPts val="0"/>
              </a:spcBef>
              <a:spcAft>
                <a:spcPts val="0"/>
              </a:spcAft>
              <a:buSzPts val="1400"/>
              <a:buChar char="●"/>
            </a:pPr>
            <a:r>
              <a:rPr lang="en"/>
              <a:t>Operator carries no more than </a:t>
            </a:r>
            <a:r>
              <a:rPr lang="en" u="sng"/>
              <a:t>50 lbs</a:t>
            </a:r>
            <a:r>
              <a:rPr lang="en"/>
              <a:t> at a time</a:t>
            </a:r>
            <a:endParaRPr/>
          </a:p>
        </p:txBody>
      </p:sp>
      <p:grpSp>
        <p:nvGrpSpPr>
          <p:cNvPr id="1315" name="Google Shape;1315;p89"/>
          <p:cNvGrpSpPr/>
          <p:nvPr/>
        </p:nvGrpSpPr>
        <p:grpSpPr>
          <a:xfrm>
            <a:off x="5548028" y="1226831"/>
            <a:ext cx="1890648" cy="1262094"/>
            <a:chOff x="5548028" y="1226831"/>
            <a:chExt cx="1890648" cy="1262094"/>
          </a:xfrm>
        </p:grpSpPr>
        <p:sp>
          <p:nvSpPr>
            <p:cNvPr id="1316" name="Google Shape;1316;p89"/>
            <p:cNvSpPr/>
            <p:nvPr/>
          </p:nvSpPr>
          <p:spPr>
            <a:xfrm rot="259757">
              <a:off x="5584152" y="1294000"/>
              <a:ext cx="1818400" cy="1024826"/>
            </a:xfrm>
            <a:prstGeom prst="cloud">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9"/>
            <p:cNvSpPr txBox="1"/>
            <p:nvPr/>
          </p:nvSpPr>
          <p:spPr>
            <a:xfrm>
              <a:off x="5634163" y="1464125"/>
              <a:ext cx="1718400" cy="10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5 trips to deployment site</a:t>
              </a:r>
              <a:endParaRPr b="1">
                <a:solidFill>
                  <a:srgbClr val="FFFFFF"/>
                </a:solidFill>
              </a:endParaRPr>
            </a:p>
          </p:txBody>
        </p:sp>
      </p:grpSp>
      <p:grpSp>
        <p:nvGrpSpPr>
          <p:cNvPr id="1318" name="Google Shape;1318;p89"/>
          <p:cNvGrpSpPr/>
          <p:nvPr/>
        </p:nvGrpSpPr>
        <p:grpSpPr>
          <a:xfrm>
            <a:off x="2607376" y="3185350"/>
            <a:ext cx="3060720" cy="1799388"/>
            <a:chOff x="2607376" y="3185350"/>
            <a:chExt cx="3060720" cy="1799388"/>
          </a:xfrm>
        </p:grpSpPr>
        <p:sp>
          <p:nvSpPr>
            <p:cNvPr id="1319" name="Google Shape;1319;p89"/>
            <p:cNvSpPr/>
            <p:nvPr/>
          </p:nvSpPr>
          <p:spPr>
            <a:xfrm rot="341284">
              <a:off x="2675397" y="3326547"/>
              <a:ext cx="2924676" cy="1516994"/>
            </a:xfrm>
            <a:prstGeom prst="cloud">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9"/>
            <p:cNvSpPr txBox="1"/>
            <p:nvPr/>
          </p:nvSpPr>
          <p:spPr>
            <a:xfrm>
              <a:off x="2714550" y="3658925"/>
              <a:ext cx="28980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WRAITH Team Sensor Equilibrium testing - RH Sensor equalized in 250s</a:t>
              </a:r>
              <a:endParaRPr b="1">
                <a:solidFill>
                  <a:srgbClr val="FFFFFF"/>
                </a:solidFill>
              </a:endParaRPr>
            </a:p>
          </p:txBody>
        </p:sp>
      </p:grpSp>
      <p:sp>
        <p:nvSpPr>
          <p:cNvPr id="1321" name="Google Shape;1321;p89"/>
          <p:cNvSpPr/>
          <p:nvPr/>
        </p:nvSpPr>
        <p:spPr>
          <a:xfrm>
            <a:off x="7366963" y="4893219"/>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22" name="Google Shape;1322;p89"/>
          <p:cNvSpPr txBox="1"/>
          <p:nvPr/>
        </p:nvSpPr>
        <p:spPr>
          <a:xfrm>
            <a:off x="1750139" y="49073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23" name="Google Shape;1323;p89"/>
          <p:cNvSpPr txBox="1"/>
          <p:nvPr/>
        </p:nvSpPr>
        <p:spPr>
          <a:xfrm>
            <a:off x="3848277" y="49012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24" name="Google Shape;1324;p89"/>
          <p:cNvSpPr txBox="1"/>
          <p:nvPr/>
        </p:nvSpPr>
        <p:spPr>
          <a:xfrm>
            <a:off x="5291661" y="48981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25" name="Google Shape;1325;p89"/>
          <p:cNvSpPr txBox="1"/>
          <p:nvPr/>
        </p:nvSpPr>
        <p:spPr>
          <a:xfrm>
            <a:off x="6860198" y="48920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26" name="Google Shape;1326;p89"/>
          <p:cNvSpPr/>
          <p:nvPr/>
        </p:nvSpPr>
        <p:spPr>
          <a:xfrm>
            <a:off x="6597547" y="48932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27" name="Google Shape;1327;p89"/>
          <p:cNvSpPr/>
          <p:nvPr/>
        </p:nvSpPr>
        <p:spPr>
          <a:xfrm>
            <a:off x="5880563" y="4896000"/>
            <a:ext cx="8421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28" name="Google Shape;1328;p89"/>
          <p:cNvSpPr/>
          <p:nvPr/>
        </p:nvSpPr>
        <p:spPr>
          <a:xfrm>
            <a:off x="5281413" y="48960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29" name="Google Shape;1329;p89"/>
          <p:cNvSpPr/>
          <p:nvPr/>
        </p:nvSpPr>
        <p:spPr>
          <a:xfrm>
            <a:off x="3834882" y="48959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30" name="Google Shape;1330;p89"/>
          <p:cNvSpPr/>
          <p:nvPr/>
        </p:nvSpPr>
        <p:spPr>
          <a:xfrm>
            <a:off x="2785800" y="48959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31" name="Google Shape;1331;p89"/>
          <p:cNvSpPr/>
          <p:nvPr/>
        </p:nvSpPr>
        <p:spPr>
          <a:xfrm>
            <a:off x="1703913" y="48960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332" name="Google Shape;1332;p89"/>
          <p:cNvSpPr/>
          <p:nvPr/>
        </p:nvSpPr>
        <p:spPr>
          <a:xfrm>
            <a:off x="939363" y="48960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33" name="Google Shape;1333;p89"/>
          <p:cNvSpPr txBox="1"/>
          <p:nvPr/>
        </p:nvSpPr>
        <p:spPr>
          <a:xfrm>
            <a:off x="851238" y="48560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a:t>
            </a:r>
            <a:r>
              <a:rPr lang="en" sz="900">
                <a:solidFill>
                  <a:srgbClr val="FFFFFF"/>
                </a:solidFill>
              </a:rPr>
              <a:t>Validation</a:t>
            </a:r>
            <a:r>
              <a:rPr lang="en" sz="900"/>
              <a:t>        Planning          Summary</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5"/>
                                        </p:tgtEl>
                                        <p:attrNameLst>
                                          <p:attrName>style.visibility</p:attrName>
                                        </p:attrNameLst>
                                      </p:cBhvr>
                                      <p:to>
                                        <p:strVal val="visible"/>
                                      </p:to>
                                    </p:set>
                                    <p:animEffect transition="in" filter="fade">
                                      <p:cBhvr>
                                        <p:cTn id="7" dur="1"/>
                                        <p:tgtEl>
                                          <p:spTgt spid="1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3"/>
                                        </p:tgtEl>
                                        <p:attrNameLst>
                                          <p:attrName>style.visibility</p:attrName>
                                        </p:attrNameLst>
                                      </p:cBhvr>
                                      <p:to>
                                        <p:strVal val="visible"/>
                                      </p:to>
                                    </p:set>
                                    <p:animEffect transition="in" filter="fade">
                                      <p:cBhvr>
                                        <p:cTn id="12" dur="1"/>
                                        <p:tgtEl>
                                          <p:spTgt spid="13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8"/>
                                        </p:tgtEl>
                                        <p:attrNameLst>
                                          <p:attrName>style.visibility</p:attrName>
                                        </p:attrNameLst>
                                      </p:cBhvr>
                                      <p:to>
                                        <p:strVal val="visible"/>
                                      </p:to>
                                    </p:set>
                                    <p:animEffect transition="in" filter="fade">
                                      <p:cBhvr>
                                        <p:cTn id="17" dur="1"/>
                                        <p:tgtEl>
                                          <p:spTgt spid="1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2"/>
                                        </p:tgtEl>
                                        <p:attrNameLst>
                                          <p:attrName>style.visibility</p:attrName>
                                        </p:attrNameLst>
                                      </p:cBhvr>
                                      <p:to>
                                        <p:strVal val="visible"/>
                                      </p:to>
                                    </p:set>
                                    <p:animEffect transition="in" filter="fade">
                                      <p:cBhvr>
                                        <p:cTn id="22" dur="1"/>
                                        <p:tgtEl>
                                          <p:spTgt spid="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7"/>
        <p:cNvGrpSpPr/>
        <p:nvPr/>
      </p:nvGrpSpPr>
      <p:grpSpPr>
        <a:xfrm>
          <a:off x="0" y="0"/>
          <a:ext cx="0" cy="0"/>
          <a:chOff x="0" y="0"/>
          <a:chExt cx="0" cy="0"/>
        </a:xfrm>
      </p:grpSpPr>
      <p:sp>
        <p:nvSpPr>
          <p:cNvPr id="1338" name="Google Shape;1338;p90"/>
          <p:cNvSpPr/>
          <p:nvPr/>
        </p:nvSpPr>
        <p:spPr>
          <a:xfrm>
            <a:off x="2814263" y="2105437"/>
            <a:ext cx="3515469" cy="932650"/>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Planning</a:t>
            </a:r>
          </a:p>
        </p:txBody>
      </p:sp>
      <p:sp>
        <p:nvSpPr>
          <p:cNvPr id="1339" name="Google Shape;1339;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9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5" name="Google Shape;1345;p91"/>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Organizational Chart</a:t>
            </a:r>
            <a:endParaRPr b="1">
              <a:solidFill>
                <a:srgbClr val="FFFFFF"/>
              </a:solidFill>
              <a:latin typeface="Orbitron"/>
              <a:ea typeface="Orbitron"/>
              <a:cs typeface="Orbitron"/>
              <a:sym typeface="Orbitron"/>
            </a:endParaRPr>
          </a:p>
        </p:txBody>
      </p:sp>
      <p:sp>
        <p:nvSpPr>
          <p:cNvPr id="1347" name="Google Shape;1347;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1348" name="Google Shape;1348;p91"/>
          <p:cNvPicPr preferRelativeResize="0"/>
          <p:nvPr/>
        </p:nvPicPr>
        <p:blipFill rotWithShape="1">
          <a:blip r:embed="rId3">
            <a:alphaModFix/>
          </a:blip>
          <a:srcRect l="10861" t="8035" r="11444" b="5090"/>
          <a:stretch/>
        </p:blipFill>
        <p:spPr>
          <a:xfrm>
            <a:off x="2291988" y="962425"/>
            <a:ext cx="4560014" cy="3824300"/>
          </a:xfrm>
          <a:prstGeom prst="rect">
            <a:avLst/>
          </a:prstGeom>
          <a:noFill/>
          <a:ln>
            <a:noFill/>
          </a:ln>
        </p:spPr>
      </p:pic>
      <p:sp>
        <p:nvSpPr>
          <p:cNvPr id="1349" name="Google Shape;1349;p91"/>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0" name="Google Shape;1350;p91"/>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51" name="Google Shape;1351;p91"/>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52" name="Google Shape;1352;p91"/>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53" name="Google Shape;1353;p91"/>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54" name="Google Shape;1354;p91"/>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5" name="Google Shape;1355;p91"/>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6" name="Google Shape;1356;p91"/>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7" name="Google Shape;1357;p91"/>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8" name="Google Shape;1358;p91"/>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59" name="Google Shape;1359;p91"/>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360" name="Google Shape;1360;p91"/>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61" name="Google Shape;1361;p91"/>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9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7" name="Google Shape;1367;p9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Work Breakdown Structure</a:t>
            </a:r>
            <a:endParaRPr b="1">
              <a:solidFill>
                <a:srgbClr val="FFFFFF"/>
              </a:solidFill>
              <a:latin typeface="Orbitron"/>
              <a:ea typeface="Orbitron"/>
              <a:cs typeface="Orbitron"/>
              <a:sym typeface="Orbitron"/>
            </a:endParaRPr>
          </a:p>
        </p:txBody>
      </p:sp>
      <p:sp>
        <p:nvSpPr>
          <p:cNvPr id="1369" name="Google Shape;1369;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1370" name="Google Shape;1370;p92"/>
          <p:cNvPicPr preferRelativeResize="0"/>
          <p:nvPr/>
        </p:nvPicPr>
        <p:blipFill>
          <a:blip r:embed="rId3">
            <a:alphaModFix/>
          </a:blip>
          <a:stretch>
            <a:fillRect/>
          </a:stretch>
        </p:blipFill>
        <p:spPr>
          <a:xfrm>
            <a:off x="795528" y="960120"/>
            <a:ext cx="7165774" cy="3767016"/>
          </a:xfrm>
          <a:prstGeom prst="rect">
            <a:avLst/>
          </a:prstGeom>
          <a:noFill/>
          <a:ln>
            <a:noFill/>
          </a:ln>
        </p:spPr>
      </p:pic>
      <p:sp>
        <p:nvSpPr>
          <p:cNvPr id="1371" name="Google Shape;1371;p92"/>
          <p:cNvSpPr/>
          <p:nvPr/>
        </p:nvSpPr>
        <p:spPr>
          <a:xfrm>
            <a:off x="4317925" y="1791925"/>
            <a:ext cx="2769000" cy="3010200"/>
          </a:xfrm>
          <a:prstGeom prst="frame">
            <a:avLst>
              <a:gd name="adj1" fmla="val 2374"/>
            </a:avLst>
          </a:prstGeom>
          <a:solidFill>
            <a:srgbClr val="41409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2"/>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73" name="Google Shape;1373;p92"/>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74" name="Google Shape;1374;p92"/>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75" name="Google Shape;1375;p92"/>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76" name="Google Shape;1376;p92"/>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77" name="Google Shape;1377;p92"/>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78" name="Google Shape;1378;p92"/>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79" name="Google Shape;1379;p92"/>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0" name="Google Shape;1380;p92"/>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1" name="Google Shape;1381;p92"/>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2" name="Google Shape;1382;p92"/>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383" name="Google Shape;1383;p92"/>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84" name="Google Shape;1384;p92"/>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93"/>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0" name="Google Shape;1390;p93"/>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Work Breakdown Structure</a:t>
            </a:r>
            <a:endParaRPr b="1">
              <a:solidFill>
                <a:srgbClr val="FFFFFF"/>
              </a:solidFill>
              <a:latin typeface="Orbitron"/>
              <a:ea typeface="Orbitron"/>
              <a:cs typeface="Orbitron"/>
              <a:sym typeface="Orbitron"/>
            </a:endParaRPr>
          </a:p>
        </p:txBody>
      </p:sp>
      <p:sp>
        <p:nvSpPr>
          <p:cNvPr id="1392" name="Google Shape;1392;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1393" name="Google Shape;1393;p93"/>
          <p:cNvPicPr preferRelativeResize="0"/>
          <p:nvPr/>
        </p:nvPicPr>
        <p:blipFill>
          <a:blip r:embed="rId3">
            <a:alphaModFix/>
          </a:blip>
          <a:stretch>
            <a:fillRect/>
          </a:stretch>
        </p:blipFill>
        <p:spPr>
          <a:xfrm>
            <a:off x="1003613" y="985975"/>
            <a:ext cx="6743121" cy="3850526"/>
          </a:xfrm>
          <a:prstGeom prst="rect">
            <a:avLst/>
          </a:prstGeom>
          <a:noFill/>
          <a:ln>
            <a:noFill/>
          </a:ln>
        </p:spPr>
      </p:pic>
      <p:sp>
        <p:nvSpPr>
          <p:cNvPr id="1394" name="Google Shape;1394;p93"/>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95" name="Google Shape;1395;p93"/>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96" name="Google Shape;1396;p93"/>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97" name="Google Shape;1397;p93"/>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98" name="Google Shape;1398;p93"/>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399" name="Google Shape;1399;p93"/>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0" name="Google Shape;1400;p93"/>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1" name="Google Shape;1401;p93"/>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2" name="Google Shape;1402;p93"/>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3" name="Google Shape;1403;p93"/>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4" name="Google Shape;1404;p93"/>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405" name="Google Shape;1405;p93"/>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06" name="Google Shape;1406;p93"/>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94"/>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2" name="Google Shape;1412;p94"/>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Completed Legacy Testing</a:t>
            </a:r>
            <a:endParaRPr b="1">
              <a:solidFill>
                <a:srgbClr val="FFFFFF"/>
              </a:solidFill>
              <a:latin typeface="Orbitron"/>
              <a:ea typeface="Orbitron"/>
              <a:cs typeface="Orbitron"/>
              <a:sym typeface="Orbitron"/>
            </a:endParaRPr>
          </a:p>
        </p:txBody>
      </p:sp>
      <p:sp>
        <p:nvSpPr>
          <p:cNvPr id="1414" name="Google Shape;1414;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1415" name="Google Shape;1415;p94"/>
          <p:cNvPicPr preferRelativeResize="0"/>
          <p:nvPr/>
        </p:nvPicPr>
        <p:blipFill rotWithShape="1">
          <a:blip r:embed="rId3">
            <a:alphaModFix/>
          </a:blip>
          <a:srcRect l="42359"/>
          <a:stretch/>
        </p:blipFill>
        <p:spPr>
          <a:xfrm>
            <a:off x="1993050" y="1016025"/>
            <a:ext cx="4584499" cy="3741000"/>
          </a:xfrm>
          <a:prstGeom prst="rect">
            <a:avLst/>
          </a:prstGeom>
          <a:noFill/>
          <a:ln>
            <a:noFill/>
          </a:ln>
        </p:spPr>
      </p:pic>
      <p:pic>
        <p:nvPicPr>
          <p:cNvPr id="1416" name="Google Shape;1416;p94"/>
          <p:cNvPicPr preferRelativeResize="0"/>
          <p:nvPr/>
        </p:nvPicPr>
        <p:blipFill>
          <a:blip r:embed="rId4">
            <a:alphaModFix/>
          </a:blip>
          <a:stretch>
            <a:fillRect/>
          </a:stretch>
        </p:blipFill>
        <p:spPr>
          <a:xfrm>
            <a:off x="437375" y="1187525"/>
            <a:ext cx="1630350" cy="3569499"/>
          </a:xfrm>
          <a:prstGeom prst="rect">
            <a:avLst/>
          </a:prstGeom>
          <a:noFill/>
          <a:ln>
            <a:noFill/>
          </a:ln>
        </p:spPr>
      </p:pic>
      <p:sp>
        <p:nvSpPr>
          <p:cNvPr id="1417" name="Google Shape;1417;p94"/>
          <p:cNvSpPr txBox="1"/>
          <p:nvPr/>
        </p:nvSpPr>
        <p:spPr>
          <a:xfrm>
            <a:off x="7184852" y="2529800"/>
            <a:ext cx="1836300" cy="33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Working as Intended</a:t>
            </a:r>
            <a:endParaRPr sz="1200" b="1"/>
          </a:p>
        </p:txBody>
      </p:sp>
      <p:sp>
        <p:nvSpPr>
          <p:cNvPr id="1418" name="Google Shape;1418;p94"/>
          <p:cNvSpPr txBox="1"/>
          <p:nvPr/>
        </p:nvSpPr>
        <p:spPr>
          <a:xfrm>
            <a:off x="7253950" y="2953525"/>
            <a:ext cx="1690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Requires Additional Development</a:t>
            </a:r>
            <a:endParaRPr sz="1200" b="1"/>
          </a:p>
        </p:txBody>
      </p:sp>
      <p:sp>
        <p:nvSpPr>
          <p:cNvPr id="1419" name="Google Shape;1419;p94"/>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0" name="Google Shape;1420;p94"/>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21" name="Google Shape;1421;p94"/>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22" name="Google Shape;1422;p94"/>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23" name="Google Shape;1423;p94"/>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24" name="Google Shape;1424;p94"/>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5" name="Google Shape;1425;p94"/>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6" name="Google Shape;1426;p94"/>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7" name="Google Shape;1427;p94"/>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8" name="Google Shape;1428;p94"/>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29" name="Google Shape;1429;p94"/>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430" name="Google Shape;1430;p94"/>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31" name="Google Shape;1431;p94"/>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
        <p:nvSpPr>
          <p:cNvPr id="1432" name="Google Shape;1432;p94"/>
          <p:cNvSpPr/>
          <p:nvPr/>
        </p:nvSpPr>
        <p:spPr>
          <a:xfrm>
            <a:off x="1993050" y="1409400"/>
            <a:ext cx="1988100" cy="6336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4"/>
          <p:cNvSpPr/>
          <p:nvPr/>
        </p:nvSpPr>
        <p:spPr>
          <a:xfrm>
            <a:off x="3943325" y="2967925"/>
            <a:ext cx="462900" cy="3936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4"/>
          <p:cNvSpPr/>
          <p:nvPr/>
        </p:nvSpPr>
        <p:spPr>
          <a:xfrm>
            <a:off x="3747775" y="2188675"/>
            <a:ext cx="1213500" cy="633600"/>
          </a:xfrm>
          <a:prstGeom prst="roundRect">
            <a:avLst>
              <a:gd name="adj" fmla="val 16667"/>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4"/>
          <p:cNvSpPr/>
          <p:nvPr/>
        </p:nvSpPr>
        <p:spPr>
          <a:xfrm>
            <a:off x="4854450" y="3286700"/>
            <a:ext cx="726300" cy="501300"/>
          </a:xfrm>
          <a:prstGeom prst="roundRect">
            <a:avLst>
              <a:gd name="adj" fmla="val 16667"/>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4"/>
          <p:cNvSpPr/>
          <p:nvPr/>
        </p:nvSpPr>
        <p:spPr>
          <a:xfrm>
            <a:off x="4654950" y="4123550"/>
            <a:ext cx="925800" cy="633600"/>
          </a:xfrm>
          <a:prstGeom prst="roundRect">
            <a:avLst>
              <a:gd name="adj" fmla="val 16667"/>
            </a:avLst>
          </a:prstGeom>
          <a:noFill/>
          <a:ln w="381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4"/>
          <p:cNvSpPr/>
          <p:nvPr/>
        </p:nvSpPr>
        <p:spPr>
          <a:xfrm>
            <a:off x="6866350" y="2529800"/>
            <a:ext cx="387600" cy="3375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4"/>
          <p:cNvSpPr/>
          <p:nvPr/>
        </p:nvSpPr>
        <p:spPr>
          <a:xfrm>
            <a:off x="6866350" y="3071625"/>
            <a:ext cx="387600" cy="337500"/>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2"/>
                                        </p:tgtEl>
                                        <p:attrNameLst>
                                          <p:attrName>style.visibility</p:attrName>
                                        </p:attrNameLst>
                                      </p:cBhvr>
                                      <p:to>
                                        <p:strVal val="visible"/>
                                      </p:to>
                                    </p:set>
                                    <p:animEffect transition="in" filter="fade">
                                      <p:cBhvr>
                                        <p:cTn id="7" dur="1000"/>
                                        <p:tgtEl>
                                          <p:spTgt spid="14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
                                        </p:tgtEl>
                                        <p:attrNameLst>
                                          <p:attrName>style.visibility</p:attrName>
                                        </p:attrNameLst>
                                      </p:cBhvr>
                                      <p:to>
                                        <p:strVal val="visible"/>
                                      </p:to>
                                    </p:set>
                                    <p:animEffect transition="in" filter="fade">
                                      <p:cBhvr>
                                        <p:cTn id="12" dur="1000"/>
                                        <p:tgtEl>
                                          <p:spTgt spid="1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
                                        </p:tgtEl>
                                        <p:attrNameLst>
                                          <p:attrName>style.visibility</p:attrName>
                                        </p:attrNameLst>
                                      </p:cBhvr>
                                      <p:to>
                                        <p:strVal val="visible"/>
                                      </p:to>
                                    </p:set>
                                    <p:animEffect transition="in" filter="fade">
                                      <p:cBhvr>
                                        <p:cTn id="17" dur="1000"/>
                                        <p:tgtEl>
                                          <p:spTgt spid="14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5"/>
                                        </p:tgtEl>
                                        <p:attrNameLst>
                                          <p:attrName>style.visibility</p:attrName>
                                        </p:attrNameLst>
                                      </p:cBhvr>
                                      <p:to>
                                        <p:strVal val="visible"/>
                                      </p:to>
                                    </p:set>
                                    <p:animEffect transition="in" filter="fade">
                                      <p:cBhvr>
                                        <p:cTn id="22" dur="1000"/>
                                        <p:tgtEl>
                                          <p:spTgt spid="14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6"/>
                                        </p:tgtEl>
                                        <p:attrNameLst>
                                          <p:attrName>style.visibility</p:attrName>
                                        </p:attrNameLst>
                                      </p:cBhvr>
                                      <p:to>
                                        <p:strVal val="visible"/>
                                      </p:to>
                                    </p:set>
                                    <p:animEffect transition="in" filter="fade">
                                      <p:cBhvr>
                                        <p:cTn id="27" dur="1200"/>
                                        <p:tgtEl>
                                          <p:spTgt spid="1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41"/>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txBox="1">
            <a:spLocks noGrp="1"/>
          </p:cNvSpPr>
          <p:nvPr>
            <p:ph type="title"/>
          </p:nvPr>
        </p:nvSpPr>
        <p:spPr>
          <a:xfrm>
            <a:off x="335850" y="311525"/>
            <a:ext cx="868530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u="sng" dirty="0" err="1">
                <a:solidFill>
                  <a:schemeClr val="lt1"/>
                </a:solidFill>
                <a:latin typeface="Orbitron"/>
                <a:ea typeface="Orbitron"/>
                <a:cs typeface="Orbitron"/>
                <a:sym typeface="Orbitron"/>
              </a:rPr>
              <a:t>S</a:t>
            </a:r>
            <a:r>
              <a:rPr lang="en" sz="2000" b="1" dirty="0" err="1">
                <a:solidFill>
                  <a:schemeClr val="lt1"/>
                </a:solidFill>
                <a:latin typeface="Orbitron"/>
                <a:ea typeface="Orbitron"/>
                <a:cs typeface="Orbitron"/>
                <a:sym typeface="Orbitron"/>
              </a:rPr>
              <a:t>pacial</a:t>
            </a:r>
            <a:r>
              <a:rPr lang="en" sz="2000" b="1" dirty="0">
                <a:solidFill>
                  <a:schemeClr val="lt1"/>
                </a:solidFill>
                <a:latin typeface="Orbitron"/>
                <a:ea typeface="Orbitron"/>
                <a:cs typeface="Orbitron"/>
                <a:sym typeface="Orbitron"/>
              </a:rPr>
              <a:t> </a:t>
            </a:r>
            <a:r>
              <a:rPr lang="en" sz="2000" b="1" u="sng" dirty="0">
                <a:solidFill>
                  <a:schemeClr val="lt1"/>
                </a:solidFill>
                <a:latin typeface="Orbitron"/>
                <a:ea typeface="Orbitron"/>
                <a:cs typeface="Orbitron"/>
                <a:sym typeface="Orbitron"/>
              </a:rPr>
              <a:t>H</a:t>
            </a:r>
            <a:r>
              <a:rPr lang="en" sz="2000" b="1" dirty="0">
                <a:solidFill>
                  <a:schemeClr val="lt1"/>
                </a:solidFill>
                <a:latin typeface="Orbitron"/>
                <a:ea typeface="Orbitron"/>
                <a:cs typeface="Orbitron"/>
                <a:sym typeface="Orbitron"/>
              </a:rPr>
              <a:t>EO </a:t>
            </a:r>
            <a:r>
              <a:rPr lang="en" sz="2000" b="1" u="sng" dirty="0">
                <a:solidFill>
                  <a:schemeClr val="lt1"/>
                </a:solidFill>
                <a:latin typeface="Orbitron"/>
                <a:ea typeface="Orbitron"/>
                <a:cs typeface="Orbitron"/>
                <a:sym typeface="Orbitron"/>
              </a:rPr>
              <a:t>A</a:t>
            </a:r>
            <a:r>
              <a:rPr lang="en" sz="2000" b="1" dirty="0">
                <a:solidFill>
                  <a:schemeClr val="lt1"/>
                </a:solidFill>
                <a:latin typeface="Orbitron"/>
                <a:ea typeface="Orbitron"/>
                <a:cs typeface="Orbitron"/>
                <a:sym typeface="Orbitron"/>
              </a:rPr>
              <a:t>utonomous </a:t>
            </a:r>
            <a:r>
              <a:rPr lang="en" sz="2000" b="1" u="sng" dirty="0">
                <a:solidFill>
                  <a:schemeClr val="lt1"/>
                </a:solidFill>
                <a:latin typeface="Orbitron"/>
                <a:ea typeface="Orbitron"/>
                <a:cs typeface="Orbitron"/>
                <a:sym typeface="Orbitron"/>
              </a:rPr>
              <a:t>D</a:t>
            </a:r>
            <a:r>
              <a:rPr lang="en" sz="2000" b="1" dirty="0">
                <a:solidFill>
                  <a:schemeClr val="lt1"/>
                </a:solidFill>
                <a:latin typeface="Orbitron"/>
                <a:ea typeface="Orbitron"/>
                <a:cs typeface="Orbitron"/>
                <a:sym typeface="Orbitron"/>
              </a:rPr>
              <a:t>etector &amp; </a:t>
            </a:r>
            <a:r>
              <a:rPr lang="en" sz="2000" b="1" u="sng" dirty="0">
                <a:solidFill>
                  <a:schemeClr val="lt1"/>
                </a:solidFill>
                <a:latin typeface="Orbitron"/>
                <a:ea typeface="Orbitron"/>
                <a:cs typeface="Orbitron"/>
                <a:sym typeface="Orbitron"/>
              </a:rPr>
              <a:t>E</a:t>
            </a:r>
            <a:r>
              <a:rPr lang="en" sz="2000" b="1" dirty="0">
                <a:solidFill>
                  <a:schemeClr val="lt1"/>
                </a:solidFill>
                <a:latin typeface="Orbitron"/>
                <a:ea typeface="Orbitron"/>
                <a:cs typeface="Orbitron"/>
                <a:sym typeface="Orbitron"/>
              </a:rPr>
              <a:t>valuator   </a:t>
            </a:r>
            <a:r>
              <a:rPr lang="en" sz="2000" b="1" dirty="0">
                <a:solidFill>
                  <a:srgbClr val="FFFFFF"/>
                </a:solidFill>
                <a:latin typeface="Orbitron"/>
                <a:ea typeface="Orbitron"/>
                <a:cs typeface="Orbitron"/>
                <a:sym typeface="Orbitron"/>
              </a:rPr>
              <a:t>2020/21</a:t>
            </a:r>
            <a:endParaRPr sz="2000" b="1" dirty="0">
              <a:solidFill>
                <a:srgbClr val="FFFFFF"/>
              </a:solidFill>
              <a:latin typeface="Orbitron"/>
              <a:ea typeface="Orbitron"/>
              <a:cs typeface="Orbitron"/>
              <a:sym typeface="Orbitron"/>
            </a:endParaRPr>
          </a:p>
          <a:p>
            <a:pPr marL="0" lvl="0" indent="0" algn="l" rtl="0">
              <a:spcBef>
                <a:spcPts val="0"/>
              </a:spcBef>
              <a:spcAft>
                <a:spcPts val="0"/>
              </a:spcAft>
              <a:buNone/>
            </a:pPr>
            <a:endParaRPr b="1" dirty="0">
              <a:solidFill>
                <a:srgbClr val="FFFFFF"/>
              </a:solidFill>
              <a:latin typeface="Orbitron"/>
              <a:ea typeface="Orbitron"/>
              <a:cs typeface="Orbitron"/>
              <a:sym typeface="Orbitron"/>
            </a:endParaRPr>
          </a:p>
        </p:txBody>
      </p:sp>
      <p:sp>
        <p:nvSpPr>
          <p:cNvPr id="291" name="Google Shape;291;p41"/>
          <p:cNvSpPr txBox="1">
            <a:spLocks noGrp="1"/>
          </p:cNvSpPr>
          <p:nvPr>
            <p:ph type="body" idx="1"/>
          </p:nvPr>
        </p:nvSpPr>
        <p:spPr>
          <a:xfrm>
            <a:off x="387375" y="2148275"/>
            <a:ext cx="5597700" cy="1135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u="sng">
                <a:solidFill>
                  <a:srgbClr val="000000"/>
                </a:solidFill>
              </a:rPr>
              <a:t>Mission Statement</a:t>
            </a:r>
            <a:endParaRPr sz="1400" u="sng">
              <a:solidFill>
                <a:srgbClr val="000000"/>
              </a:solidFill>
            </a:endParaRPr>
          </a:p>
          <a:p>
            <a:pPr marL="0" lvl="0" indent="0" algn="l" rtl="0">
              <a:lnSpc>
                <a:spcPct val="115000"/>
              </a:lnSpc>
              <a:spcBef>
                <a:spcPts val="0"/>
              </a:spcBef>
              <a:spcAft>
                <a:spcPts val="0"/>
              </a:spcAft>
              <a:buNone/>
            </a:pPr>
            <a:r>
              <a:rPr lang="en" sz="1300">
                <a:solidFill>
                  <a:srgbClr val="000000"/>
                </a:solidFill>
              </a:rPr>
              <a:t>To provide an easily accessible, multi-night orbit tracker, specializing in the evaluation of highly elliptical orbits. SHADE will be a low-cost capable tracking system, able to withstand adverse weather conditions.</a:t>
            </a:r>
            <a:endParaRPr sz="1300">
              <a:solidFill>
                <a:srgbClr val="000000"/>
              </a:solidFill>
            </a:endParaRPr>
          </a:p>
          <a:p>
            <a:pPr marL="0" lvl="0" indent="0" algn="l" rtl="0">
              <a:lnSpc>
                <a:spcPct val="115000"/>
              </a:lnSpc>
              <a:spcBef>
                <a:spcPts val="0"/>
              </a:spcBef>
              <a:spcAft>
                <a:spcPts val="0"/>
              </a:spcAft>
              <a:buNone/>
            </a:pPr>
            <a:r>
              <a:rPr lang="en" sz="1300">
                <a:solidFill>
                  <a:srgbClr val="000000"/>
                </a:solidFill>
              </a:rPr>
              <a:t>   </a:t>
            </a:r>
            <a:endParaRPr sz="1300">
              <a:solidFill>
                <a:srgbClr val="000000"/>
              </a:solidFill>
            </a:endParaRPr>
          </a:p>
          <a:p>
            <a:pPr marL="0" lvl="0" indent="0" algn="l" rtl="0">
              <a:lnSpc>
                <a:spcPct val="115000"/>
              </a:lnSpc>
              <a:spcBef>
                <a:spcPts val="0"/>
              </a:spcBef>
              <a:spcAft>
                <a:spcPts val="0"/>
              </a:spcAft>
              <a:buNone/>
            </a:pPr>
            <a:endParaRPr sz="1300">
              <a:solidFill>
                <a:srgbClr val="000000"/>
              </a:solidFill>
            </a:endParaRPr>
          </a:p>
          <a:p>
            <a:pPr marL="0" lvl="0" indent="0" algn="l" rtl="0">
              <a:lnSpc>
                <a:spcPct val="115000"/>
              </a:lnSpc>
              <a:spcBef>
                <a:spcPts val="1600"/>
              </a:spcBef>
              <a:spcAft>
                <a:spcPts val="0"/>
              </a:spcAft>
              <a:buNone/>
            </a:pPr>
            <a:endParaRPr sz="1300">
              <a:solidFill>
                <a:srgbClr val="000000"/>
              </a:solidFill>
            </a:endParaRPr>
          </a:p>
          <a:p>
            <a:pPr marL="0" lvl="0" indent="0" algn="l" rtl="0">
              <a:lnSpc>
                <a:spcPct val="115000"/>
              </a:lnSpc>
              <a:spcBef>
                <a:spcPts val="1600"/>
              </a:spcBef>
              <a:spcAft>
                <a:spcPts val="1600"/>
              </a:spcAft>
              <a:buNone/>
            </a:pPr>
            <a:endParaRPr sz="1300">
              <a:solidFill>
                <a:srgbClr val="000000"/>
              </a:solidFill>
            </a:endParaRPr>
          </a:p>
        </p:txBody>
      </p:sp>
      <p:pic>
        <p:nvPicPr>
          <p:cNvPr id="292" name="Google Shape;292;p41"/>
          <p:cNvPicPr preferRelativeResize="0"/>
          <p:nvPr/>
        </p:nvPicPr>
        <p:blipFill>
          <a:blip r:embed="rId3">
            <a:alphaModFix/>
          </a:blip>
          <a:stretch>
            <a:fillRect/>
          </a:stretch>
        </p:blipFill>
        <p:spPr>
          <a:xfrm>
            <a:off x="6219525" y="1559886"/>
            <a:ext cx="2422399" cy="2495051"/>
          </a:xfrm>
          <a:prstGeom prst="rect">
            <a:avLst/>
          </a:prstGeom>
          <a:noFill/>
          <a:ln>
            <a:noFill/>
          </a:ln>
        </p:spPr>
      </p:pic>
      <p:sp>
        <p:nvSpPr>
          <p:cNvPr id="293" name="Google Shape;29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94" name="Google Shape;294;p41"/>
          <p:cNvSpPr/>
          <p:nvPr/>
        </p:nvSpPr>
        <p:spPr>
          <a:xfrm>
            <a:off x="7344325" y="48587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95" name="Google Shape;295;p41"/>
          <p:cNvSpPr txBox="1"/>
          <p:nvPr/>
        </p:nvSpPr>
        <p:spPr>
          <a:xfrm>
            <a:off x="1727502" y="48728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96" name="Google Shape;296;p41"/>
          <p:cNvSpPr txBox="1"/>
          <p:nvPr/>
        </p:nvSpPr>
        <p:spPr>
          <a:xfrm>
            <a:off x="3825639" y="48667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97" name="Google Shape;297;p41"/>
          <p:cNvSpPr txBox="1"/>
          <p:nvPr/>
        </p:nvSpPr>
        <p:spPr>
          <a:xfrm>
            <a:off x="5269023" y="48636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98" name="Google Shape;298;p41"/>
          <p:cNvSpPr txBox="1"/>
          <p:nvPr/>
        </p:nvSpPr>
        <p:spPr>
          <a:xfrm>
            <a:off x="6837560" y="48575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99" name="Google Shape;299;p41"/>
          <p:cNvSpPr/>
          <p:nvPr/>
        </p:nvSpPr>
        <p:spPr>
          <a:xfrm>
            <a:off x="6574910" y="4858744"/>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0" name="Google Shape;300;p41"/>
          <p:cNvSpPr/>
          <p:nvPr/>
        </p:nvSpPr>
        <p:spPr>
          <a:xfrm>
            <a:off x="5857926" y="48615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1" name="Google Shape;301;p41"/>
          <p:cNvSpPr/>
          <p:nvPr/>
        </p:nvSpPr>
        <p:spPr>
          <a:xfrm>
            <a:off x="5258775" y="48615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2" name="Google Shape;302;p41"/>
          <p:cNvSpPr/>
          <p:nvPr/>
        </p:nvSpPr>
        <p:spPr>
          <a:xfrm>
            <a:off x="3812244" y="48615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3" name="Google Shape;303;p41"/>
          <p:cNvSpPr/>
          <p:nvPr/>
        </p:nvSpPr>
        <p:spPr>
          <a:xfrm>
            <a:off x="2763163" y="48615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4" name="Google Shape;304;p41"/>
          <p:cNvSpPr/>
          <p:nvPr/>
        </p:nvSpPr>
        <p:spPr>
          <a:xfrm>
            <a:off x="1681275" y="4861525"/>
            <a:ext cx="1213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305" name="Google Shape;305;p41"/>
          <p:cNvSpPr/>
          <p:nvPr/>
        </p:nvSpPr>
        <p:spPr>
          <a:xfrm>
            <a:off x="916725" y="48615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06" name="Google Shape;306;p41"/>
          <p:cNvSpPr txBox="1"/>
          <p:nvPr/>
        </p:nvSpPr>
        <p:spPr>
          <a:xfrm>
            <a:off x="828600" y="4821550"/>
            <a:ext cx="748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a:t>
            </a:r>
            <a:r>
              <a:rPr lang="en" sz="900">
                <a:solidFill>
                  <a:srgbClr val="FFFFFF"/>
                </a:solidFill>
              </a:rPr>
              <a:t>Project Description</a:t>
            </a:r>
            <a:r>
              <a:rPr lang="en" sz="900"/>
              <a:t>     Design Solution       Requirement Satisfaction       Risks         Validation        Planning          Summary</a:t>
            </a:r>
            <a:endParaRPr sz="9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95"/>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4" name="Google Shape;1444;p95"/>
          <p:cNvSpPr/>
          <p:nvPr/>
        </p:nvSpPr>
        <p:spPr>
          <a:xfrm>
            <a:off x="0" y="0"/>
            <a:ext cx="91440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Remaining Legacy Testing</a:t>
            </a:r>
            <a:endParaRPr b="1">
              <a:solidFill>
                <a:srgbClr val="FFFFFF"/>
              </a:solidFill>
              <a:latin typeface="Orbitron"/>
              <a:ea typeface="Orbitron"/>
              <a:cs typeface="Orbitron"/>
              <a:sym typeface="Orbitron"/>
            </a:endParaRPr>
          </a:p>
        </p:txBody>
      </p:sp>
      <p:sp>
        <p:nvSpPr>
          <p:cNvPr id="1446" name="Google Shape;1446;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pic>
        <p:nvPicPr>
          <p:cNvPr id="1447" name="Google Shape;1447;p95"/>
          <p:cNvPicPr preferRelativeResize="0"/>
          <p:nvPr/>
        </p:nvPicPr>
        <p:blipFill>
          <a:blip r:embed="rId3">
            <a:alphaModFix/>
          </a:blip>
          <a:stretch>
            <a:fillRect/>
          </a:stretch>
        </p:blipFill>
        <p:spPr>
          <a:xfrm>
            <a:off x="152400" y="1104000"/>
            <a:ext cx="8839200" cy="3145353"/>
          </a:xfrm>
          <a:prstGeom prst="rect">
            <a:avLst/>
          </a:prstGeom>
          <a:noFill/>
          <a:ln>
            <a:noFill/>
          </a:ln>
        </p:spPr>
      </p:pic>
      <p:sp>
        <p:nvSpPr>
          <p:cNvPr id="1448" name="Google Shape;1448;p95"/>
          <p:cNvSpPr/>
          <p:nvPr/>
        </p:nvSpPr>
        <p:spPr>
          <a:xfrm>
            <a:off x="6659175" y="2916900"/>
            <a:ext cx="470400" cy="572700"/>
          </a:xfrm>
          <a:prstGeom prst="striped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5"/>
          <p:cNvSpPr txBox="1"/>
          <p:nvPr/>
        </p:nvSpPr>
        <p:spPr>
          <a:xfrm>
            <a:off x="7176025" y="2916900"/>
            <a:ext cx="1927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Dependent on arrival of new Particle board</a:t>
            </a:r>
            <a:endParaRPr/>
          </a:p>
        </p:txBody>
      </p:sp>
      <p:sp>
        <p:nvSpPr>
          <p:cNvPr id="1450" name="Google Shape;1450;p95"/>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51" name="Google Shape;1451;p95"/>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52" name="Google Shape;1452;p95"/>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53" name="Google Shape;1453;p95"/>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54" name="Google Shape;1454;p95"/>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55" name="Google Shape;1455;p95"/>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56" name="Google Shape;1456;p95"/>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57" name="Google Shape;1457;p95"/>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58" name="Google Shape;1458;p95"/>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59" name="Google Shape;1459;p95"/>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60" name="Google Shape;1460;p95"/>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461" name="Google Shape;1461;p95"/>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62" name="Google Shape;1462;p95"/>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96"/>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8" name="Google Shape;1468;p96"/>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Spring Testing/Work Plan</a:t>
            </a:r>
            <a:endParaRPr b="1">
              <a:solidFill>
                <a:srgbClr val="FFFFFF"/>
              </a:solidFill>
              <a:latin typeface="Orbitron"/>
              <a:ea typeface="Orbitron"/>
              <a:cs typeface="Orbitron"/>
              <a:sym typeface="Orbitron"/>
            </a:endParaRPr>
          </a:p>
        </p:txBody>
      </p:sp>
      <p:sp>
        <p:nvSpPr>
          <p:cNvPr id="1470" name="Google Shape;1470;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1471" name="Google Shape;1471;p96"/>
          <p:cNvPicPr preferRelativeResize="0"/>
          <p:nvPr/>
        </p:nvPicPr>
        <p:blipFill>
          <a:blip r:embed="rId3">
            <a:alphaModFix/>
          </a:blip>
          <a:stretch>
            <a:fillRect/>
          </a:stretch>
        </p:blipFill>
        <p:spPr>
          <a:xfrm>
            <a:off x="29075" y="1619350"/>
            <a:ext cx="8992076" cy="2313225"/>
          </a:xfrm>
          <a:prstGeom prst="rect">
            <a:avLst/>
          </a:prstGeom>
          <a:noFill/>
          <a:ln>
            <a:noFill/>
          </a:ln>
        </p:spPr>
      </p:pic>
      <p:sp>
        <p:nvSpPr>
          <p:cNvPr id="1472" name="Google Shape;1472;p96"/>
          <p:cNvSpPr/>
          <p:nvPr/>
        </p:nvSpPr>
        <p:spPr>
          <a:xfrm>
            <a:off x="3388475" y="1225625"/>
            <a:ext cx="1973400" cy="272100"/>
          </a:xfrm>
          <a:prstGeom prst="parallelogram">
            <a:avLst>
              <a:gd name="adj" fmla="val 25000"/>
            </a:avLst>
          </a:prstGeom>
          <a:solidFill>
            <a:srgbClr val="FFFB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Power System</a:t>
            </a:r>
            <a:endParaRPr/>
          </a:p>
        </p:txBody>
      </p:sp>
      <p:sp>
        <p:nvSpPr>
          <p:cNvPr id="1473" name="Google Shape;1473;p96"/>
          <p:cNvSpPr/>
          <p:nvPr/>
        </p:nvSpPr>
        <p:spPr>
          <a:xfrm>
            <a:off x="1256113" y="4183088"/>
            <a:ext cx="341400" cy="353400"/>
          </a:xfrm>
          <a:prstGeom prst="diamond">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6"/>
          <p:cNvSpPr/>
          <p:nvPr/>
        </p:nvSpPr>
        <p:spPr>
          <a:xfrm>
            <a:off x="4381900" y="4233425"/>
            <a:ext cx="1202400" cy="272100"/>
          </a:xfrm>
          <a:prstGeom prst="roundRect">
            <a:avLst>
              <a:gd name="adj" fmla="val 16667"/>
            </a:avLst>
          </a:prstGeom>
          <a:solidFill>
            <a:srgbClr val="FFFB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6"/>
          <p:cNvSpPr txBox="1"/>
          <p:nvPr/>
        </p:nvSpPr>
        <p:spPr>
          <a:xfrm>
            <a:off x="1574338" y="4163000"/>
            <a:ext cx="2328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Component/System Tests</a:t>
            </a:r>
            <a:endParaRPr/>
          </a:p>
        </p:txBody>
      </p:sp>
      <p:sp>
        <p:nvSpPr>
          <p:cNvPr id="1476" name="Google Shape;1476;p96"/>
          <p:cNvSpPr txBox="1"/>
          <p:nvPr/>
        </p:nvSpPr>
        <p:spPr>
          <a:xfrm>
            <a:off x="5550775" y="4172675"/>
            <a:ext cx="3025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Development/Manufacturing Tasks</a:t>
            </a:r>
            <a:endParaRPr/>
          </a:p>
        </p:txBody>
      </p:sp>
      <p:sp>
        <p:nvSpPr>
          <p:cNvPr id="1477" name="Google Shape;1477;p96"/>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78" name="Google Shape;1478;p96"/>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79" name="Google Shape;1479;p96"/>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80" name="Google Shape;1480;p96"/>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81" name="Google Shape;1481;p96"/>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482" name="Google Shape;1482;p96"/>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3" name="Google Shape;1483;p96"/>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4" name="Google Shape;1484;p96"/>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5" name="Google Shape;1485;p96"/>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6" name="Google Shape;1486;p96"/>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7" name="Google Shape;1487;p96"/>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488" name="Google Shape;1488;p96"/>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89" name="Google Shape;1489;p96"/>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9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5" name="Google Shape;1495;p9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9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Spring Testing/Work Plan</a:t>
            </a:r>
            <a:r>
              <a:rPr lang="en" b="1">
                <a:solidFill>
                  <a:srgbClr val="FFFFFF"/>
                </a:solidFill>
                <a:latin typeface="Orbitron"/>
                <a:ea typeface="Orbitron"/>
                <a:cs typeface="Orbitron"/>
                <a:sym typeface="Orbitron"/>
              </a:rPr>
              <a:t> </a:t>
            </a:r>
            <a:endParaRPr b="1">
              <a:solidFill>
                <a:srgbClr val="FFFFFF"/>
              </a:solidFill>
              <a:latin typeface="Orbitron"/>
              <a:ea typeface="Orbitron"/>
              <a:cs typeface="Orbitron"/>
              <a:sym typeface="Orbitron"/>
            </a:endParaRPr>
          </a:p>
        </p:txBody>
      </p:sp>
      <p:sp>
        <p:nvSpPr>
          <p:cNvPr id="1497" name="Google Shape;1497;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pic>
        <p:nvPicPr>
          <p:cNvPr id="1498" name="Google Shape;1498;p97"/>
          <p:cNvPicPr preferRelativeResize="0"/>
          <p:nvPr/>
        </p:nvPicPr>
        <p:blipFill>
          <a:blip r:embed="rId3">
            <a:alphaModFix/>
          </a:blip>
          <a:stretch>
            <a:fillRect/>
          </a:stretch>
        </p:blipFill>
        <p:spPr>
          <a:xfrm>
            <a:off x="1147875" y="1001662"/>
            <a:ext cx="6881549" cy="1758888"/>
          </a:xfrm>
          <a:prstGeom prst="rect">
            <a:avLst/>
          </a:prstGeom>
          <a:noFill/>
          <a:ln>
            <a:noFill/>
          </a:ln>
        </p:spPr>
      </p:pic>
      <p:pic>
        <p:nvPicPr>
          <p:cNvPr id="1499" name="Google Shape;1499;p97"/>
          <p:cNvPicPr preferRelativeResize="0"/>
          <p:nvPr/>
        </p:nvPicPr>
        <p:blipFill>
          <a:blip r:embed="rId4">
            <a:alphaModFix/>
          </a:blip>
          <a:stretch>
            <a:fillRect/>
          </a:stretch>
        </p:blipFill>
        <p:spPr>
          <a:xfrm>
            <a:off x="1168075" y="2865283"/>
            <a:ext cx="6881549" cy="1949941"/>
          </a:xfrm>
          <a:prstGeom prst="rect">
            <a:avLst/>
          </a:prstGeom>
          <a:noFill/>
          <a:ln>
            <a:noFill/>
          </a:ln>
        </p:spPr>
      </p:pic>
      <p:sp>
        <p:nvSpPr>
          <p:cNvPr id="1500" name="Google Shape;1500;p97"/>
          <p:cNvSpPr/>
          <p:nvPr/>
        </p:nvSpPr>
        <p:spPr>
          <a:xfrm>
            <a:off x="2643625" y="1838150"/>
            <a:ext cx="1928400" cy="272100"/>
          </a:xfrm>
          <a:prstGeom prst="parallelogram">
            <a:avLst>
              <a:gd name="adj" fmla="val 25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Active Protection</a:t>
            </a:r>
            <a:endParaRPr/>
          </a:p>
        </p:txBody>
      </p:sp>
      <p:sp>
        <p:nvSpPr>
          <p:cNvPr id="1501" name="Google Shape;1501;p97"/>
          <p:cNvSpPr/>
          <p:nvPr/>
        </p:nvSpPr>
        <p:spPr>
          <a:xfrm>
            <a:off x="2784775" y="3907300"/>
            <a:ext cx="1691100" cy="238800"/>
          </a:xfrm>
          <a:prstGeom prst="parallelogram">
            <a:avLst>
              <a:gd name="adj" fmla="val 25000"/>
            </a:avLst>
          </a:prstGeom>
          <a:solidFill>
            <a:srgbClr val="B2E3F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Software</a:t>
            </a:r>
            <a:endParaRPr/>
          </a:p>
        </p:txBody>
      </p:sp>
      <p:sp>
        <p:nvSpPr>
          <p:cNvPr id="1502" name="Google Shape;1502;p97"/>
          <p:cNvSpPr txBox="1"/>
          <p:nvPr/>
        </p:nvSpPr>
        <p:spPr>
          <a:xfrm>
            <a:off x="5357350" y="3285850"/>
            <a:ext cx="3025500" cy="7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Integration with legacy components expected to be the most time consuming</a:t>
            </a:r>
            <a:endParaRPr sz="1200"/>
          </a:p>
        </p:txBody>
      </p:sp>
      <p:sp>
        <p:nvSpPr>
          <p:cNvPr id="1503" name="Google Shape;1503;p97"/>
          <p:cNvSpPr/>
          <p:nvPr/>
        </p:nvSpPr>
        <p:spPr>
          <a:xfrm rot="-5400000">
            <a:off x="6565950" y="3896925"/>
            <a:ext cx="470400" cy="393600"/>
          </a:xfrm>
          <a:prstGeom prst="stripedRightArrow">
            <a:avLst>
              <a:gd name="adj1" fmla="val 50000"/>
              <a:gd name="adj2" fmla="val 50000"/>
            </a:avLst>
          </a:prstGeom>
          <a:solidFill>
            <a:srgbClr val="B2E3F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97"/>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05" name="Google Shape;1505;p97"/>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06" name="Google Shape;1506;p97"/>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07" name="Google Shape;1507;p97"/>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08" name="Google Shape;1508;p97"/>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09" name="Google Shape;1509;p97"/>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0" name="Google Shape;1510;p97"/>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1" name="Google Shape;1511;p97"/>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2" name="Google Shape;1512;p97"/>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3" name="Google Shape;1513;p97"/>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4" name="Google Shape;1514;p97"/>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515" name="Google Shape;1515;p97"/>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16" name="Google Shape;1516;p97"/>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9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p9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9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Spring Testing/Work Plan</a:t>
            </a:r>
            <a:r>
              <a:rPr lang="en" b="1">
                <a:solidFill>
                  <a:srgbClr val="FFFFFF"/>
                </a:solidFill>
                <a:latin typeface="Orbitron"/>
                <a:ea typeface="Orbitron"/>
                <a:cs typeface="Orbitron"/>
                <a:sym typeface="Orbitron"/>
              </a:rPr>
              <a:t> </a:t>
            </a:r>
            <a:endParaRPr b="1">
              <a:solidFill>
                <a:srgbClr val="FFFFFF"/>
              </a:solidFill>
              <a:latin typeface="Orbitron"/>
              <a:ea typeface="Orbitron"/>
              <a:cs typeface="Orbitron"/>
              <a:sym typeface="Orbitron"/>
            </a:endParaRPr>
          </a:p>
        </p:txBody>
      </p:sp>
      <p:sp>
        <p:nvSpPr>
          <p:cNvPr id="1524" name="Google Shape;1524;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1525" name="Google Shape;1525;p98"/>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26" name="Google Shape;1526;p98"/>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27" name="Google Shape;1527;p98"/>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28" name="Google Shape;1528;p98"/>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29" name="Google Shape;1529;p98"/>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30" name="Google Shape;1530;p98"/>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1" name="Google Shape;1531;p98"/>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2" name="Google Shape;1532;p98"/>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3" name="Google Shape;1533;p98"/>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4" name="Google Shape;1534;p98"/>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5" name="Google Shape;1535;p98"/>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536" name="Google Shape;1536;p98"/>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37" name="Google Shape;1537;p98"/>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pic>
        <p:nvPicPr>
          <p:cNvPr id="1538" name="Google Shape;1538;p98"/>
          <p:cNvPicPr preferRelativeResize="0"/>
          <p:nvPr/>
        </p:nvPicPr>
        <p:blipFill rotWithShape="1">
          <a:blip r:embed="rId3">
            <a:alphaModFix/>
          </a:blip>
          <a:srcRect l="63341" r="1970" b="80090"/>
          <a:stretch/>
        </p:blipFill>
        <p:spPr>
          <a:xfrm>
            <a:off x="4053750" y="1332600"/>
            <a:ext cx="3009850" cy="572700"/>
          </a:xfrm>
          <a:prstGeom prst="rect">
            <a:avLst/>
          </a:prstGeom>
          <a:noFill/>
          <a:ln>
            <a:noFill/>
          </a:ln>
        </p:spPr>
      </p:pic>
      <p:pic>
        <p:nvPicPr>
          <p:cNvPr id="1539" name="Google Shape;1539;p98"/>
          <p:cNvPicPr preferRelativeResize="0"/>
          <p:nvPr/>
        </p:nvPicPr>
        <p:blipFill rotWithShape="1">
          <a:blip r:embed="rId4">
            <a:alphaModFix/>
          </a:blip>
          <a:srcRect l="59698"/>
          <a:stretch/>
        </p:blipFill>
        <p:spPr>
          <a:xfrm>
            <a:off x="3752825" y="1905300"/>
            <a:ext cx="3562375" cy="1330725"/>
          </a:xfrm>
          <a:prstGeom prst="rect">
            <a:avLst/>
          </a:prstGeom>
          <a:noFill/>
          <a:ln>
            <a:noFill/>
          </a:ln>
        </p:spPr>
      </p:pic>
      <p:pic>
        <p:nvPicPr>
          <p:cNvPr id="1540" name="Google Shape;1540;p98"/>
          <p:cNvPicPr preferRelativeResize="0"/>
          <p:nvPr/>
        </p:nvPicPr>
        <p:blipFill>
          <a:blip r:embed="rId5">
            <a:alphaModFix/>
          </a:blip>
          <a:stretch>
            <a:fillRect/>
          </a:stretch>
        </p:blipFill>
        <p:spPr>
          <a:xfrm>
            <a:off x="1667038" y="1790525"/>
            <a:ext cx="2214773" cy="1330725"/>
          </a:xfrm>
          <a:prstGeom prst="rect">
            <a:avLst/>
          </a:prstGeom>
          <a:noFill/>
          <a:ln>
            <a:noFill/>
          </a:ln>
        </p:spPr>
      </p:pic>
      <p:sp>
        <p:nvSpPr>
          <p:cNvPr id="1541" name="Google Shape;1541;p98"/>
          <p:cNvSpPr txBox="1"/>
          <p:nvPr/>
        </p:nvSpPr>
        <p:spPr>
          <a:xfrm>
            <a:off x="2695200" y="3477800"/>
            <a:ext cx="3753600" cy="757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Multiple testing windows budgeted to allow for inclement weather</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9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7" name="Google Shape;1547;p99"/>
          <p:cNvSpPr/>
          <p:nvPr/>
        </p:nvSpPr>
        <p:spPr>
          <a:xfrm>
            <a:off x="0" y="0"/>
            <a:ext cx="91797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9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Cost Plan</a:t>
            </a:r>
            <a:endParaRPr b="1">
              <a:solidFill>
                <a:srgbClr val="FFFFFF"/>
              </a:solidFill>
              <a:latin typeface="Orbitron"/>
              <a:ea typeface="Orbitron"/>
              <a:cs typeface="Orbitron"/>
              <a:sym typeface="Orbitron"/>
            </a:endParaRPr>
          </a:p>
        </p:txBody>
      </p:sp>
      <p:sp>
        <p:nvSpPr>
          <p:cNvPr id="1549" name="Google Shape;1549;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graphicFrame>
        <p:nvGraphicFramePr>
          <p:cNvPr id="1550" name="Google Shape;1550;p99"/>
          <p:cNvGraphicFramePr/>
          <p:nvPr/>
        </p:nvGraphicFramePr>
        <p:xfrm>
          <a:off x="1703875" y="1600663"/>
          <a:ext cx="5756225" cy="2352117"/>
        </p:xfrm>
        <a:graphic>
          <a:graphicData uri="http://schemas.openxmlformats.org/drawingml/2006/table">
            <a:tbl>
              <a:tblPr>
                <a:noFill/>
                <a:tableStyleId>{19E7DD0A-5320-4C7D-8541-71D4969ABE64}</a:tableStyleId>
              </a:tblPr>
              <a:tblGrid>
                <a:gridCol w="1866800">
                  <a:extLst>
                    <a:ext uri="{9D8B030D-6E8A-4147-A177-3AD203B41FA5}">
                      <a16:colId xmlns:a16="http://schemas.microsoft.com/office/drawing/2014/main" val="20000"/>
                    </a:ext>
                  </a:extLst>
                </a:gridCol>
                <a:gridCol w="1531000">
                  <a:extLst>
                    <a:ext uri="{9D8B030D-6E8A-4147-A177-3AD203B41FA5}">
                      <a16:colId xmlns:a16="http://schemas.microsoft.com/office/drawing/2014/main" val="20001"/>
                    </a:ext>
                  </a:extLst>
                </a:gridCol>
                <a:gridCol w="1377075">
                  <a:extLst>
                    <a:ext uri="{9D8B030D-6E8A-4147-A177-3AD203B41FA5}">
                      <a16:colId xmlns:a16="http://schemas.microsoft.com/office/drawing/2014/main" val="20002"/>
                    </a:ext>
                  </a:extLst>
                </a:gridCol>
                <a:gridCol w="981350">
                  <a:extLst>
                    <a:ext uri="{9D8B030D-6E8A-4147-A177-3AD203B41FA5}">
                      <a16:colId xmlns:a16="http://schemas.microsoft.com/office/drawing/2014/main" val="20003"/>
                    </a:ext>
                  </a:extLst>
                </a:gridCol>
              </a:tblGrid>
              <a:tr h="371450">
                <a:tc>
                  <a:txBody>
                    <a:bodyPr/>
                    <a:lstStyle/>
                    <a:p>
                      <a:pPr marL="0" lvl="0" indent="0" algn="l" rtl="0">
                        <a:lnSpc>
                          <a:spcPct val="115000"/>
                        </a:lnSpc>
                        <a:spcBef>
                          <a:spcPts val="0"/>
                        </a:spcBef>
                        <a:spcAft>
                          <a:spcPts val="0"/>
                        </a:spcAft>
                        <a:buNone/>
                      </a:pPr>
                      <a:r>
                        <a:rPr lang="en">
                          <a:solidFill>
                            <a:srgbClr val="FFFFFF"/>
                          </a:solidFill>
                        </a:rPr>
                        <a:t> Subsystem </a:t>
                      </a:r>
                      <a:endParaRPr>
                        <a:solidFill>
                          <a:srgbClr val="FFFFFF"/>
                        </a:solidFill>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a:solidFill>
                            <a:srgbClr val="FFFFFF"/>
                          </a:solidFill>
                        </a:rPr>
                        <a:t> Estimated Cost</a:t>
                      </a:r>
                      <a:endParaRPr>
                        <a:solidFill>
                          <a:srgbClr val="FFFFFF"/>
                        </a:solidFill>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a:solidFill>
                            <a:srgbClr val="FFFFFF"/>
                          </a:solidFill>
                        </a:rPr>
                        <a:t>Budget</a:t>
                      </a:r>
                      <a:endParaRPr>
                        <a:solidFill>
                          <a:srgbClr val="FFFFFF"/>
                        </a:solidFill>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a:solidFill>
                            <a:srgbClr val="FFFFFF"/>
                          </a:solidFill>
                        </a:rPr>
                        <a:t>Margin</a:t>
                      </a:r>
                      <a:endParaRPr>
                        <a:solidFill>
                          <a:srgbClr val="FFFFFF"/>
                        </a:solidFill>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315125">
                <a:tc>
                  <a:txBody>
                    <a:bodyPr/>
                    <a:lstStyle/>
                    <a:p>
                      <a:pPr marL="0" lvl="0" indent="0" algn="l" rtl="0">
                        <a:lnSpc>
                          <a:spcPct val="115000"/>
                        </a:lnSpc>
                        <a:spcBef>
                          <a:spcPts val="0"/>
                        </a:spcBef>
                        <a:spcAft>
                          <a:spcPts val="0"/>
                        </a:spcAft>
                        <a:buNone/>
                      </a:pPr>
                      <a:r>
                        <a:rPr lang="en"/>
                        <a:t> Active Protection</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$412.35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$490.00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16%</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lnSpc>
                          <a:spcPct val="115000"/>
                        </a:lnSpc>
                        <a:spcBef>
                          <a:spcPts val="0"/>
                        </a:spcBef>
                        <a:spcAft>
                          <a:spcPts val="0"/>
                        </a:spcAft>
                        <a:buNone/>
                      </a:pPr>
                      <a:r>
                        <a:rPr lang="en"/>
                        <a:t> Power</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$1,998.62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$2,250.00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11%</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lnSpc>
                          <a:spcPct val="115000"/>
                        </a:lnSpc>
                        <a:spcBef>
                          <a:spcPts val="0"/>
                        </a:spcBef>
                        <a:spcAft>
                          <a:spcPts val="0"/>
                        </a:spcAft>
                        <a:buNone/>
                      </a:pPr>
                      <a:r>
                        <a:rPr lang="en"/>
                        <a:t> Software</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$313.98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$350.00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10%</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lvl="0" indent="0" algn="l" rtl="0">
                        <a:lnSpc>
                          <a:spcPct val="115000"/>
                        </a:lnSpc>
                        <a:spcBef>
                          <a:spcPts val="0"/>
                        </a:spcBef>
                        <a:spcAft>
                          <a:spcPts val="0"/>
                        </a:spcAft>
                        <a:buNone/>
                      </a:pPr>
                      <a:r>
                        <a:rPr lang="en"/>
                        <a:t> Legacy Replacements</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$85.00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$345.00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75%</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7300">
                <a:tc>
                  <a:txBody>
                    <a:bodyPr/>
                    <a:lstStyle/>
                    <a:p>
                      <a:pPr marL="0" lvl="0" indent="0" algn="l" rtl="0">
                        <a:lnSpc>
                          <a:spcPct val="115000"/>
                        </a:lnSpc>
                        <a:spcBef>
                          <a:spcPts val="0"/>
                        </a:spcBef>
                        <a:spcAft>
                          <a:spcPts val="0"/>
                        </a:spcAft>
                        <a:buNone/>
                      </a:pPr>
                      <a:r>
                        <a:rPr lang="en"/>
                        <a:t> Deposit</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$200.00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$200.00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0%</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1675">
                <a:tc>
                  <a:txBody>
                    <a:bodyPr/>
                    <a:lstStyle/>
                    <a:p>
                      <a:pPr marL="0" lvl="0" indent="0" algn="l" rtl="0">
                        <a:lnSpc>
                          <a:spcPct val="115000"/>
                        </a:lnSpc>
                        <a:spcBef>
                          <a:spcPts val="0"/>
                        </a:spcBef>
                        <a:spcAft>
                          <a:spcPts val="0"/>
                        </a:spcAft>
                        <a:buNone/>
                      </a:pPr>
                      <a:r>
                        <a:rPr lang="en"/>
                        <a:t> Total</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$2,929.96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 $3,540.00 </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17%</a:t>
                      </a:r>
                      <a:endParaRPr/>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51" name="Google Shape;1551;p99"/>
          <p:cNvSpPr/>
          <p:nvPr/>
        </p:nvSpPr>
        <p:spPr>
          <a:xfrm>
            <a:off x="7384813" y="48586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2" name="Google Shape;1552;p99"/>
          <p:cNvSpPr txBox="1"/>
          <p:nvPr/>
        </p:nvSpPr>
        <p:spPr>
          <a:xfrm>
            <a:off x="1767989" y="48727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53" name="Google Shape;1553;p99"/>
          <p:cNvSpPr txBox="1"/>
          <p:nvPr/>
        </p:nvSpPr>
        <p:spPr>
          <a:xfrm>
            <a:off x="3866127" y="48666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54" name="Google Shape;1554;p99"/>
          <p:cNvSpPr txBox="1"/>
          <p:nvPr/>
        </p:nvSpPr>
        <p:spPr>
          <a:xfrm>
            <a:off x="5309511" y="48635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55" name="Google Shape;1555;p99"/>
          <p:cNvSpPr txBox="1"/>
          <p:nvPr/>
        </p:nvSpPr>
        <p:spPr>
          <a:xfrm>
            <a:off x="6878048" y="48574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56" name="Google Shape;1556;p99"/>
          <p:cNvSpPr/>
          <p:nvPr/>
        </p:nvSpPr>
        <p:spPr>
          <a:xfrm>
            <a:off x="6615397" y="4858644"/>
            <a:ext cx="889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7" name="Google Shape;1557;p99"/>
          <p:cNvSpPr/>
          <p:nvPr/>
        </p:nvSpPr>
        <p:spPr>
          <a:xfrm>
            <a:off x="5898413" y="48614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8" name="Google Shape;1558;p99"/>
          <p:cNvSpPr/>
          <p:nvPr/>
        </p:nvSpPr>
        <p:spPr>
          <a:xfrm>
            <a:off x="5299263" y="48614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59" name="Google Shape;1559;p99"/>
          <p:cNvSpPr/>
          <p:nvPr/>
        </p:nvSpPr>
        <p:spPr>
          <a:xfrm>
            <a:off x="3852732" y="48614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0" name="Google Shape;1560;p99"/>
          <p:cNvSpPr/>
          <p:nvPr/>
        </p:nvSpPr>
        <p:spPr>
          <a:xfrm>
            <a:off x="2803650" y="48614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1" name="Google Shape;1561;p99"/>
          <p:cNvSpPr/>
          <p:nvPr/>
        </p:nvSpPr>
        <p:spPr>
          <a:xfrm>
            <a:off x="1721763" y="4861425"/>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562" name="Google Shape;1562;p99"/>
          <p:cNvSpPr/>
          <p:nvPr/>
        </p:nvSpPr>
        <p:spPr>
          <a:xfrm>
            <a:off x="957213" y="48614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63" name="Google Shape;1563;p99"/>
          <p:cNvSpPr txBox="1"/>
          <p:nvPr/>
        </p:nvSpPr>
        <p:spPr>
          <a:xfrm>
            <a:off x="869088" y="4821450"/>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a:t>
            </a:r>
            <a:r>
              <a:rPr lang="en" sz="900">
                <a:solidFill>
                  <a:srgbClr val="FFFFFF"/>
                </a:solidFill>
              </a:rPr>
              <a:t>Planning</a:t>
            </a:r>
            <a:r>
              <a:rPr lang="en" sz="900"/>
              <a:t>          Summary</a:t>
            </a:r>
            <a:endParaRPr sz="9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7"/>
        <p:cNvGrpSpPr/>
        <p:nvPr/>
      </p:nvGrpSpPr>
      <p:grpSpPr>
        <a:xfrm>
          <a:off x="0" y="0"/>
          <a:ext cx="0" cy="0"/>
          <a:chOff x="0" y="0"/>
          <a:chExt cx="0" cy="0"/>
        </a:xfrm>
      </p:grpSpPr>
      <p:sp>
        <p:nvSpPr>
          <p:cNvPr id="1568" name="Google Shape;1568;p100"/>
          <p:cNvSpPr/>
          <p:nvPr/>
        </p:nvSpPr>
        <p:spPr>
          <a:xfrm>
            <a:off x="2647113" y="2186312"/>
            <a:ext cx="3849753" cy="872028"/>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Summary</a:t>
            </a:r>
          </a:p>
        </p:txBody>
      </p:sp>
      <p:sp>
        <p:nvSpPr>
          <p:cNvPr id="1569" name="Google Shape;1569;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1575" name="Google Shape;1575;p101"/>
          <p:cNvPicPr preferRelativeResize="0"/>
          <p:nvPr/>
        </p:nvPicPr>
        <p:blipFill rotWithShape="1">
          <a:blip r:embed="rId3">
            <a:alphaModFix/>
          </a:blip>
          <a:srcRect/>
          <a:stretch/>
        </p:blipFill>
        <p:spPr>
          <a:xfrm flipH="1">
            <a:off x="2895" y="0"/>
            <a:ext cx="9145001" cy="5143498"/>
          </a:xfrm>
          <a:prstGeom prst="rect">
            <a:avLst/>
          </a:prstGeom>
          <a:noFill/>
          <a:ln>
            <a:noFill/>
          </a:ln>
        </p:spPr>
      </p:pic>
      <p:sp>
        <p:nvSpPr>
          <p:cNvPr id="1576" name="Google Shape;1576;p101"/>
          <p:cNvSpPr txBox="1"/>
          <p:nvPr/>
        </p:nvSpPr>
        <p:spPr>
          <a:xfrm>
            <a:off x="637900" y="230225"/>
            <a:ext cx="7875000" cy="858300"/>
          </a:xfrm>
          <a:prstGeom prst="rect">
            <a:avLst/>
          </a:prstGeom>
          <a:solidFill>
            <a:srgbClr val="414097"/>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u="sng">
                <a:solidFill>
                  <a:srgbClr val="FFFFFF"/>
                </a:solidFill>
              </a:rPr>
              <a:t>Mission Statement</a:t>
            </a:r>
            <a:endParaRPr sz="1300" u="sng">
              <a:solidFill>
                <a:srgbClr val="FFFFFF"/>
              </a:solidFill>
            </a:endParaRPr>
          </a:p>
          <a:p>
            <a:pPr marL="0" lvl="0" indent="0" algn="l" rtl="0">
              <a:lnSpc>
                <a:spcPct val="115000"/>
              </a:lnSpc>
              <a:spcBef>
                <a:spcPts val="0"/>
              </a:spcBef>
              <a:spcAft>
                <a:spcPts val="0"/>
              </a:spcAft>
              <a:buNone/>
            </a:pPr>
            <a:r>
              <a:rPr lang="en" sz="1300">
                <a:solidFill>
                  <a:srgbClr val="FFFFFF"/>
                </a:solidFill>
              </a:rPr>
              <a:t>To provide an easily accessible, multi-night orbit tracker, specializing in the evaluation of highly elliptical orbits. SHADE will be a low-cost capable tracking system, able to withstand adverse weather conditions.</a:t>
            </a:r>
            <a:endParaRPr sz="1200">
              <a:solidFill>
                <a:srgbClr val="FFFFFF"/>
              </a:solidFill>
            </a:endParaRPr>
          </a:p>
        </p:txBody>
      </p:sp>
      <p:sp>
        <p:nvSpPr>
          <p:cNvPr id="1577" name="Google Shape;1577;p101"/>
          <p:cNvSpPr/>
          <p:nvPr/>
        </p:nvSpPr>
        <p:spPr>
          <a:xfrm>
            <a:off x="7519363" y="4831019"/>
            <a:ext cx="9258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78" name="Google Shape;1578;p101"/>
          <p:cNvSpPr txBox="1"/>
          <p:nvPr/>
        </p:nvSpPr>
        <p:spPr>
          <a:xfrm>
            <a:off x="1902539" y="484512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79" name="Google Shape;1579;p101"/>
          <p:cNvSpPr txBox="1"/>
          <p:nvPr/>
        </p:nvSpPr>
        <p:spPr>
          <a:xfrm>
            <a:off x="4000677" y="483900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80" name="Google Shape;1580;p101"/>
          <p:cNvSpPr txBox="1"/>
          <p:nvPr/>
        </p:nvSpPr>
        <p:spPr>
          <a:xfrm>
            <a:off x="5444061" y="483594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81" name="Google Shape;1581;p101"/>
          <p:cNvSpPr txBox="1"/>
          <p:nvPr/>
        </p:nvSpPr>
        <p:spPr>
          <a:xfrm>
            <a:off x="7012598" y="482982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582" name="Google Shape;1582;p101"/>
          <p:cNvSpPr/>
          <p:nvPr/>
        </p:nvSpPr>
        <p:spPr>
          <a:xfrm>
            <a:off x="6749947" y="4831019"/>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3" name="Google Shape;1583;p101"/>
          <p:cNvSpPr/>
          <p:nvPr/>
        </p:nvSpPr>
        <p:spPr>
          <a:xfrm>
            <a:off x="6032963" y="4833800"/>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4" name="Google Shape;1584;p101"/>
          <p:cNvSpPr/>
          <p:nvPr/>
        </p:nvSpPr>
        <p:spPr>
          <a:xfrm>
            <a:off x="5433813" y="4833800"/>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5" name="Google Shape;1585;p101"/>
          <p:cNvSpPr/>
          <p:nvPr/>
        </p:nvSpPr>
        <p:spPr>
          <a:xfrm>
            <a:off x="3987282" y="4833794"/>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6" name="Google Shape;1586;p101"/>
          <p:cNvSpPr/>
          <p:nvPr/>
        </p:nvSpPr>
        <p:spPr>
          <a:xfrm>
            <a:off x="2938200" y="4833794"/>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7" name="Google Shape;1587;p101"/>
          <p:cNvSpPr/>
          <p:nvPr/>
        </p:nvSpPr>
        <p:spPr>
          <a:xfrm>
            <a:off x="1856313" y="4833800"/>
            <a:ext cx="1213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1588" name="Google Shape;1588;p101"/>
          <p:cNvSpPr/>
          <p:nvPr/>
        </p:nvSpPr>
        <p:spPr>
          <a:xfrm>
            <a:off x="1091763" y="4833800"/>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589" name="Google Shape;1589;p101"/>
          <p:cNvSpPr txBox="1"/>
          <p:nvPr/>
        </p:nvSpPr>
        <p:spPr>
          <a:xfrm>
            <a:off x="1003638" y="4793825"/>
            <a:ext cx="74415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Project Description     Design Solution       Requirement Satisfaction       Risks         Validation        Planning          </a:t>
            </a:r>
            <a:r>
              <a:rPr lang="en" sz="900">
                <a:solidFill>
                  <a:srgbClr val="FFFFFF"/>
                </a:solidFill>
              </a:rPr>
              <a:t>Summary</a:t>
            </a:r>
            <a:endParaRPr sz="900">
              <a:solidFill>
                <a:srgbClr val="FFFFFF"/>
              </a:solidFill>
            </a:endParaRPr>
          </a:p>
        </p:txBody>
      </p:sp>
      <p:sp>
        <p:nvSpPr>
          <p:cNvPr id="1590" name="Google Shape;1590;p101"/>
          <p:cNvSpPr/>
          <p:nvPr/>
        </p:nvSpPr>
        <p:spPr>
          <a:xfrm>
            <a:off x="3102628" y="2675239"/>
            <a:ext cx="2945550" cy="577757"/>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Introducing</a:t>
            </a:r>
          </a:p>
        </p:txBody>
      </p:sp>
      <p:pic>
        <p:nvPicPr>
          <p:cNvPr id="1591" name="Google Shape;1591;p101"/>
          <p:cNvPicPr preferRelativeResize="0"/>
          <p:nvPr/>
        </p:nvPicPr>
        <p:blipFill>
          <a:blip r:embed="rId4">
            <a:alphaModFix/>
          </a:blip>
          <a:stretch>
            <a:fillRect/>
          </a:stretch>
        </p:blipFill>
        <p:spPr>
          <a:xfrm>
            <a:off x="1572150" y="1227888"/>
            <a:ext cx="6006501" cy="3472475"/>
          </a:xfrm>
          <a:prstGeom prst="rect">
            <a:avLst/>
          </a:prstGeom>
          <a:noFill/>
          <a:ln>
            <a:noFill/>
          </a:ln>
        </p:spPr>
      </p:pic>
      <p:sp>
        <p:nvSpPr>
          <p:cNvPr id="1592" name="Google Shape;1592;p101"/>
          <p:cNvSpPr/>
          <p:nvPr/>
        </p:nvSpPr>
        <p:spPr>
          <a:xfrm>
            <a:off x="1967084" y="3386925"/>
            <a:ext cx="2027728" cy="731661"/>
          </a:xfrm>
          <a:custGeom>
            <a:avLst/>
            <a:gdLst/>
            <a:ahLst/>
            <a:cxnLst/>
            <a:rect l="l" t="t" r="r" b="b"/>
            <a:pathLst>
              <a:path w="130779" h="54571" extrusionOk="0">
                <a:moveTo>
                  <a:pt x="1274" y="0"/>
                </a:moveTo>
                <a:cubicBezTo>
                  <a:pt x="-2519" y="10114"/>
                  <a:pt x="2728" y="26290"/>
                  <a:pt x="12757" y="30303"/>
                </a:cubicBezTo>
                <a:cubicBezTo>
                  <a:pt x="33219" y="38490"/>
                  <a:pt x="56562" y="35205"/>
                  <a:pt x="78467" y="37639"/>
                </a:cubicBezTo>
                <a:cubicBezTo>
                  <a:pt x="90097" y="38931"/>
                  <a:pt x="98055" y="51387"/>
                  <a:pt x="109407" y="54226"/>
                </a:cubicBezTo>
                <a:cubicBezTo>
                  <a:pt x="117111" y="56152"/>
                  <a:pt x="125164" y="49315"/>
                  <a:pt x="130779" y="43700"/>
                </a:cubicBezTo>
              </a:path>
            </a:pathLst>
          </a:custGeom>
          <a:noFill/>
          <a:ln w="38100" cap="flat" cmpd="sng">
            <a:solidFill>
              <a:srgbClr val="000000"/>
            </a:solidFill>
            <a:prstDash val="solid"/>
            <a:round/>
            <a:headEnd type="none" w="med" len="med"/>
            <a:tailEnd type="none" w="med" len="med"/>
          </a:ln>
        </p:spPr>
      </p:sp>
      <p:sp>
        <p:nvSpPr>
          <p:cNvPr id="1593" name="Google Shape;1593;p101"/>
          <p:cNvSpPr/>
          <p:nvPr/>
        </p:nvSpPr>
        <p:spPr>
          <a:xfrm>
            <a:off x="4260870" y="2024264"/>
            <a:ext cx="343154" cy="808843"/>
          </a:xfrm>
          <a:custGeom>
            <a:avLst/>
            <a:gdLst/>
            <a:ahLst/>
            <a:cxnLst/>
            <a:rect l="l" t="t" r="r" b="b"/>
            <a:pathLst>
              <a:path w="21166" h="52175" extrusionOk="0">
                <a:moveTo>
                  <a:pt x="15784" y="52175"/>
                </a:moveTo>
                <a:cubicBezTo>
                  <a:pt x="19256" y="50092"/>
                  <a:pt x="22380" y="44632"/>
                  <a:pt x="20569" y="41011"/>
                </a:cubicBezTo>
                <a:cubicBezTo>
                  <a:pt x="15583" y="31039"/>
                  <a:pt x="4956" y="24156"/>
                  <a:pt x="1430" y="13579"/>
                </a:cubicBezTo>
                <a:cubicBezTo>
                  <a:pt x="117" y="9640"/>
                  <a:pt x="-1174" y="3733"/>
                  <a:pt x="2068" y="1139"/>
                </a:cubicBezTo>
                <a:cubicBezTo>
                  <a:pt x="4892" y="-1120"/>
                  <a:pt x="9296" y="820"/>
                  <a:pt x="12913" y="820"/>
                </a:cubicBezTo>
              </a:path>
            </a:pathLst>
          </a:custGeom>
          <a:noFill/>
          <a:ln w="28575" cap="flat" cmpd="sng">
            <a:solidFill>
              <a:srgbClr val="000000"/>
            </a:solidFill>
            <a:prstDash val="solid"/>
            <a:round/>
            <a:headEnd type="none" w="med" len="med"/>
            <a:tailEnd type="none" w="med" len="med"/>
          </a:ln>
        </p:spPr>
      </p:sp>
      <p:sp>
        <p:nvSpPr>
          <p:cNvPr id="1594" name="Google Shape;1594;p101"/>
          <p:cNvSpPr/>
          <p:nvPr/>
        </p:nvSpPr>
        <p:spPr>
          <a:xfrm>
            <a:off x="4643353" y="2116438"/>
            <a:ext cx="315414" cy="965697"/>
          </a:xfrm>
          <a:custGeom>
            <a:avLst/>
            <a:gdLst/>
            <a:ahLst/>
            <a:cxnLst/>
            <a:rect l="l" t="t" r="r" b="b"/>
            <a:pathLst>
              <a:path w="19455" h="62293" extrusionOk="0">
                <a:moveTo>
                  <a:pt x="17336" y="0"/>
                </a:moveTo>
                <a:cubicBezTo>
                  <a:pt x="22208" y="3651"/>
                  <a:pt x="17379" y="12554"/>
                  <a:pt x="14859" y="18097"/>
                </a:cubicBezTo>
                <a:cubicBezTo>
                  <a:pt x="8426" y="32246"/>
                  <a:pt x="0" y="46751"/>
                  <a:pt x="0" y="62293"/>
                </a:cubicBezTo>
              </a:path>
            </a:pathLst>
          </a:custGeom>
          <a:noFill/>
          <a:ln w="28575" cap="flat" cmpd="sng">
            <a:solidFill>
              <a:srgbClr val="000000"/>
            </a:solidFill>
            <a:prstDash val="solid"/>
            <a:round/>
            <a:headEnd type="none" w="med" len="med"/>
            <a:tailEnd type="none" w="med" len="med"/>
          </a:ln>
        </p:spPr>
      </p:sp>
      <p:sp>
        <p:nvSpPr>
          <p:cNvPr id="1595" name="Google Shape;1595;p101"/>
          <p:cNvSpPr/>
          <p:nvPr/>
        </p:nvSpPr>
        <p:spPr>
          <a:xfrm>
            <a:off x="4910295" y="1847208"/>
            <a:ext cx="315436" cy="1012819"/>
          </a:xfrm>
          <a:custGeom>
            <a:avLst/>
            <a:gdLst/>
            <a:ahLst/>
            <a:cxnLst/>
            <a:rect l="l" t="t" r="r" b="b"/>
            <a:pathLst>
              <a:path w="18358" h="63981" extrusionOk="0">
                <a:moveTo>
                  <a:pt x="704" y="63981"/>
                </a:moveTo>
                <a:cubicBezTo>
                  <a:pt x="-5271" y="43101"/>
                  <a:pt x="31631" y="11182"/>
                  <a:pt x="13013" y="0"/>
                </a:cubicBezTo>
              </a:path>
            </a:pathLst>
          </a:custGeom>
          <a:noFill/>
          <a:ln w="28575" cap="flat" cmpd="sng">
            <a:solidFill>
              <a:srgbClr val="000000"/>
            </a:solidFill>
            <a:prstDash val="solid"/>
            <a:round/>
            <a:headEnd type="none" w="med" len="med"/>
            <a:tailEnd type="none" w="med" len="med"/>
          </a:ln>
        </p:spPr>
      </p:sp>
      <p:pic>
        <p:nvPicPr>
          <p:cNvPr id="1596" name="Google Shape;1596;p101"/>
          <p:cNvPicPr preferRelativeResize="0"/>
          <p:nvPr/>
        </p:nvPicPr>
        <p:blipFill>
          <a:blip r:embed="rId5">
            <a:alphaModFix/>
          </a:blip>
          <a:stretch>
            <a:fillRect/>
          </a:stretch>
        </p:blipFill>
        <p:spPr>
          <a:xfrm>
            <a:off x="6048158" y="3104238"/>
            <a:ext cx="1428104" cy="140641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0"/>
        <p:cNvGrpSpPr/>
        <p:nvPr/>
      </p:nvGrpSpPr>
      <p:grpSpPr>
        <a:xfrm>
          <a:off x="0" y="0"/>
          <a:ext cx="0" cy="0"/>
          <a:chOff x="0" y="0"/>
          <a:chExt cx="0" cy="0"/>
        </a:xfrm>
      </p:grpSpPr>
      <p:sp>
        <p:nvSpPr>
          <p:cNvPr id="1601" name="Google Shape;1601;p102"/>
          <p:cNvSpPr/>
          <p:nvPr/>
        </p:nvSpPr>
        <p:spPr>
          <a:xfrm>
            <a:off x="2253588" y="2212687"/>
            <a:ext cx="4636820" cy="718140"/>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Questions?</a:t>
            </a:r>
          </a:p>
        </p:txBody>
      </p:sp>
      <p:sp>
        <p:nvSpPr>
          <p:cNvPr id="1602" name="Google Shape;1602;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6"/>
        <p:cNvGrpSpPr/>
        <p:nvPr/>
      </p:nvGrpSpPr>
      <p:grpSpPr>
        <a:xfrm>
          <a:off x="0" y="0"/>
          <a:ext cx="0" cy="0"/>
          <a:chOff x="0" y="0"/>
          <a:chExt cx="0" cy="0"/>
        </a:xfrm>
      </p:grpSpPr>
      <p:sp>
        <p:nvSpPr>
          <p:cNvPr id="1607" name="Google Shape;1607;p103"/>
          <p:cNvSpPr txBox="1">
            <a:spLocks noGrp="1"/>
          </p:cNvSpPr>
          <p:nvPr>
            <p:ph type="subTitle" idx="1"/>
          </p:nvPr>
        </p:nvSpPr>
        <p:spPr>
          <a:xfrm>
            <a:off x="831200" y="2314225"/>
            <a:ext cx="2856300" cy="17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Does anyone have any questions?</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Follow the project updates</a:t>
            </a:r>
            <a:endParaRPr>
              <a:solidFill>
                <a:schemeClr val="lt1"/>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addyouremail@freepik.com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+91  620 421 838 </a:t>
            </a:r>
            <a:endParaRPr>
              <a:solidFill>
                <a:schemeClr val="lt1"/>
              </a:solidFill>
            </a:endParaRPr>
          </a:p>
          <a:p>
            <a:pPr marL="0" lvl="0" indent="0" algn="l" rtl="0">
              <a:spcBef>
                <a:spcPts val="0"/>
              </a:spcBef>
              <a:spcAft>
                <a:spcPts val="0"/>
              </a:spcAft>
              <a:buNone/>
            </a:pPr>
            <a:r>
              <a:rPr lang="en">
                <a:solidFill>
                  <a:schemeClr val="lt1"/>
                </a:solidFill>
              </a:rPr>
              <a:t>yourcompany.com</a:t>
            </a:r>
            <a:endParaRPr>
              <a:solidFill>
                <a:schemeClr val="lt1"/>
              </a:solidFill>
            </a:endParaRPr>
          </a:p>
        </p:txBody>
      </p:sp>
      <p:sp>
        <p:nvSpPr>
          <p:cNvPr id="1608" name="Google Shape;1608;p103"/>
          <p:cNvSpPr txBox="1">
            <a:spLocks noGrp="1"/>
          </p:cNvSpPr>
          <p:nvPr>
            <p:ph type="ctrTitle"/>
          </p:nvPr>
        </p:nvSpPr>
        <p:spPr>
          <a:xfrm>
            <a:off x="831200" y="376500"/>
            <a:ext cx="2607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lt1"/>
                </a:solidFill>
              </a:rPr>
              <a:t>THANKS</a:t>
            </a:r>
            <a:endParaRPr sz="3000">
              <a:solidFill>
                <a:schemeClr val="lt1"/>
              </a:solidFill>
            </a:endParaRPr>
          </a:p>
        </p:txBody>
      </p:sp>
      <p:sp>
        <p:nvSpPr>
          <p:cNvPr id="1609" name="Google Shape;1609;p103"/>
          <p:cNvSpPr/>
          <p:nvPr/>
        </p:nvSpPr>
        <p:spPr>
          <a:xfrm>
            <a:off x="4582622" y="31226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610" name="Google Shape;1610;p103"/>
          <p:cNvGrpSpPr/>
          <p:nvPr/>
        </p:nvGrpSpPr>
        <p:grpSpPr>
          <a:xfrm>
            <a:off x="4582431" y="2545611"/>
            <a:ext cx="346056" cy="345674"/>
            <a:chOff x="3303268" y="3817349"/>
            <a:chExt cx="346056" cy="345674"/>
          </a:xfrm>
        </p:grpSpPr>
        <p:sp>
          <p:nvSpPr>
            <p:cNvPr id="1611" name="Google Shape;1611;p103"/>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2" name="Google Shape;1612;p103"/>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3" name="Google Shape;1613;p103"/>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4" name="Google Shape;1614;p103"/>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pic>
        <p:nvPicPr>
          <p:cNvPr id="1615" name="Google Shape;1615;p103"/>
          <p:cNvPicPr preferRelativeResize="0"/>
          <p:nvPr/>
        </p:nvPicPr>
        <p:blipFill rotWithShape="1">
          <a:blip r:embed="rId3">
            <a:alphaModFix/>
          </a:blip>
          <a:srcRect l="24306" r="12112"/>
          <a:stretch/>
        </p:blipFill>
        <p:spPr>
          <a:xfrm flipH="1">
            <a:off x="3958657" y="0"/>
            <a:ext cx="5185343" cy="5143498"/>
          </a:xfrm>
          <a:prstGeom prst="rect">
            <a:avLst/>
          </a:prstGeom>
          <a:noFill/>
          <a:ln>
            <a:noFill/>
          </a:ln>
        </p:spPr>
      </p:pic>
      <p:grpSp>
        <p:nvGrpSpPr>
          <p:cNvPr id="1616" name="Google Shape;1616;p103"/>
          <p:cNvGrpSpPr/>
          <p:nvPr/>
        </p:nvGrpSpPr>
        <p:grpSpPr>
          <a:xfrm>
            <a:off x="4582447" y="1968549"/>
            <a:ext cx="346024" cy="345674"/>
            <a:chOff x="4201447" y="3817349"/>
            <a:chExt cx="346024" cy="345674"/>
          </a:xfrm>
        </p:grpSpPr>
        <p:sp>
          <p:nvSpPr>
            <p:cNvPr id="1617" name="Google Shape;1617;p103"/>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8" name="Google Shape;1618;p103"/>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1619" name="Google Shape;1619;p103"/>
          <p:cNvSpPr/>
          <p:nvPr/>
        </p:nvSpPr>
        <p:spPr>
          <a:xfrm rot="5400000">
            <a:off x="1428875" y="115625"/>
            <a:ext cx="3358800" cy="5026500"/>
          </a:xfrm>
          <a:prstGeom prst="rect">
            <a:avLst/>
          </a:prstGeom>
          <a:solidFill>
            <a:srgbClr val="414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03"/>
          <p:cNvSpPr txBox="1"/>
          <p:nvPr/>
        </p:nvSpPr>
        <p:spPr>
          <a:xfrm>
            <a:off x="1612625" y="1987650"/>
            <a:ext cx="2991300" cy="11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FFFFFF"/>
                </a:solidFill>
                <a:latin typeface="Orbitron"/>
                <a:ea typeface="Orbitron"/>
                <a:cs typeface="Orbitron"/>
                <a:sym typeface="Orbitron"/>
              </a:rPr>
              <a:t>Backup</a:t>
            </a:r>
            <a:endParaRPr sz="3800">
              <a:solidFill>
                <a:srgbClr val="FFFFFF"/>
              </a:solidFill>
              <a:latin typeface="Orbitron"/>
              <a:ea typeface="Orbitron"/>
              <a:cs typeface="Orbitron"/>
              <a:sym typeface="Orbitron"/>
            </a:endParaRPr>
          </a:p>
          <a:p>
            <a:pPr marL="0" lvl="0" indent="0" algn="l" rtl="0">
              <a:spcBef>
                <a:spcPts val="0"/>
              </a:spcBef>
              <a:spcAft>
                <a:spcPts val="0"/>
              </a:spcAft>
              <a:buNone/>
            </a:pPr>
            <a:r>
              <a:rPr lang="en" sz="3800">
                <a:solidFill>
                  <a:srgbClr val="FFFFFF"/>
                </a:solidFill>
                <a:latin typeface="Orbitron"/>
                <a:ea typeface="Orbitron"/>
                <a:cs typeface="Orbitron"/>
                <a:sym typeface="Orbitron"/>
              </a:rPr>
              <a:t>Slides</a:t>
            </a:r>
            <a:endParaRPr sz="3800">
              <a:solidFill>
                <a:srgbClr val="FFFFFF"/>
              </a:solidFill>
              <a:latin typeface="Orbitron"/>
              <a:ea typeface="Orbitron"/>
              <a:cs typeface="Orbitron"/>
              <a:sym typeface="Orbitron"/>
            </a:endParaRPr>
          </a:p>
        </p:txBody>
      </p:sp>
      <p:pic>
        <p:nvPicPr>
          <p:cNvPr id="1621" name="Google Shape;1621;p103"/>
          <p:cNvPicPr preferRelativeResize="0"/>
          <p:nvPr/>
        </p:nvPicPr>
        <p:blipFill>
          <a:blip r:embed="rId4">
            <a:alphaModFix/>
          </a:blip>
          <a:stretch>
            <a:fillRect/>
          </a:stretch>
        </p:blipFill>
        <p:spPr>
          <a:xfrm>
            <a:off x="6033475" y="1531551"/>
            <a:ext cx="2130764" cy="2194649"/>
          </a:xfrm>
          <a:prstGeom prst="rect">
            <a:avLst/>
          </a:prstGeom>
          <a:noFill/>
          <a:ln>
            <a:noFill/>
          </a:ln>
        </p:spPr>
      </p:pic>
      <p:sp>
        <p:nvSpPr>
          <p:cNvPr id="1622" name="Google Shape;1622;p1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104"/>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8" name="Google Shape;1628;p104"/>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Standard Operating Conditions</a:t>
            </a:r>
            <a:endParaRPr b="1">
              <a:solidFill>
                <a:srgbClr val="FFFFFF"/>
              </a:solidFill>
              <a:latin typeface="Orbitron"/>
              <a:ea typeface="Orbitron"/>
              <a:cs typeface="Orbitron"/>
              <a:sym typeface="Orbitron"/>
            </a:endParaRPr>
          </a:p>
        </p:txBody>
      </p:sp>
      <p:sp>
        <p:nvSpPr>
          <p:cNvPr id="1630" name="Google Shape;163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pic>
        <p:nvPicPr>
          <p:cNvPr id="1631" name="Google Shape;1631;p104"/>
          <p:cNvPicPr preferRelativeResize="0"/>
          <p:nvPr/>
        </p:nvPicPr>
        <p:blipFill>
          <a:blip r:embed="rId3">
            <a:alphaModFix/>
          </a:blip>
          <a:stretch>
            <a:fillRect/>
          </a:stretch>
        </p:blipFill>
        <p:spPr>
          <a:xfrm>
            <a:off x="211463" y="980825"/>
            <a:ext cx="8721073" cy="3779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a:spLocks noGrp="1"/>
          </p:cNvSpPr>
          <p:nvPr>
            <p:ph type="body" idx="1"/>
          </p:nvPr>
        </p:nvSpPr>
        <p:spPr>
          <a:xfrm>
            <a:off x="311700" y="1317075"/>
            <a:ext cx="8520600" cy="33462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400">
                <a:solidFill>
                  <a:srgbClr val="000000"/>
                </a:solidFill>
              </a:rPr>
              <a:t>1) SHADE shall predict locations and visibility windows for objects in </a:t>
            </a:r>
            <a:r>
              <a:rPr lang="en" sz="1400">
                <a:solidFill>
                  <a:schemeClr val="dk1"/>
                </a:solidFill>
              </a:rPr>
              <a:t>LEO, MEO, GEO, and HEO.</a:t>
            </a:r>
            <a:endParaRPr sz="1400">
              <a:solidFill>
                <a:srgbClr val="000000"/>
              </a:solidFill>
            </a:endParaRPr>
          </a:p>
          <a:p>
            <a:pPr marL="0" lvl="0" indent="0" algn="l" rtl="0">
              <a:lnSpc>
                <a:spcPct val="125000"/>
              </a:lnSpc>
              <a:spcBef>
                <a:spcPts val="0"/>
              </a:spcBef>
              <a:spcAft>
                <a:spcPts val="0"/>
              </a:spcAft>
              <a:buNone/>
            </a:pPr>
            <a:r>
              <a:rPr lang="en" sz="1400">
                <a:solidFill>
                  <a:srgbClr val="000000"/>
                </a:solidFill>
              </a:rPr>
              <a:t>2) SHADE </a:t>
            </a:r>
            <a:r>
              <a:rPr lang="en" sz="1400">
                <a:solidFill>
                  <a:schemeClr val="dk1"/>
                </a:solidFill>
              </a:rPr>
              <a:t>shall</a:t>
            </a:r>
            <a:r>
              <a:rPr lang="en" sz="1400">
                <a:solidFill>
                  <a:srgbClr val="000000"/>
                </a:solidFill>
              </a:rPr>
              <a:t> function autonomously in standard operating conditions for at least two nights.</a:t>
            </a:r>
            <a:endParaRPr sz="1400">
              <a:solidFill>
                <a:srgbClr val="000000"/>
              </a:solidFill>
            </a:endParaRPr>
          </a:p>
          <a:p>
            <a:pPr marL="0" lvl="0" indent="0" algn="l" rtl="0">
              <a:lnSpc>
                <a:spcPct val="125000"/>
              </a:lnSpc>
              <a:spcBef>
                <a:spcPts val="0"/>
              </a:spcBef>
              <a:spcAft>
                <a:spcPts val="0"/>
              </a:spcAft>
              <a:buNone/>
            </a:pPr>
            <a:r>
              <a:rPr lang="en" sz="1400">
                <a:solidFill>
                  <a:srgbClr val="000000"/>
                </a:solidFill>
              </a:rPr>
              <a:t>3) SHADE </a:t>
            </a:r>
            <a:r>
              <a:rPr lang="en" sz="1400">
                <a:solidFill>
                  <a:schemeClr val="dk1"/>
                </a:solidFill>
              </a:rPr>
              <a:t>shall</a:t>
            </a:r>
            <a:r>
              <a:rPr lang="en" sz="1400">
                <a:solidFill>
                  <a:srgbClr val="000000"/>
                </a:solidFill>
              </a:rPr>
              <a:t> autonomously enter and exit a safe mode to protect itself from adverse weather.</a:t>
            </a:r>
            <a:endParaRPr sz="1400">
              <a:solidFill>
                <a:srgbClr val="000000"/>
              </a:solidFill>
            </a:endParaRPr>
          </a:p>
          <a:p>
            <a:pPr marL="0" lvl="0" indent="0" algn="l" rtl="0">
              <a:lnSpc>
                <a:spcPct val="125000"/>
              </a:lnSpc>
              <a:spcBef>
                <a:spcPts val="0"/>
              </a:spcBef>
              <a:spcAft>
                <a:spcPts val="0"/>
              </a:spcAft>
              <a:buNone/>
            </a:pPr>
            <a:r>
              <a:rPr lang="en" sz="1400">
                <a:solidFill>
                  <a:srgbClr val="000000"/>
                </a:solidFill>
              </a:rPr>
              <a:t>4) SHADE </a:t>
            </a:r>
            <a:r>
              <a:rPr lang="en" sz="1400">
                <a:solidFill>
                  <a:schemeClr val="dk1"/>
                </a:solidFill>
              </a:rPr>
              <a:t>shall</a:t>
            </a:r>
            <a:r>
              <a:rPr lang="en" sz="1400">
                <a:solidFill>
                  <a:srgbClr val="000000"/>
                </a:solidFill>
              </a:rPr>
              <a:t> autonomously track objects in LEO, MEO, GEO, and HEO.</a:t>
            </a:r>
            <a:endParaRPr sz="1400">
              <a:solidFill>
                <a:srgbClr val="000000"/>
              </a:solidFill>
            </a:endParaRPr>
          </a:p>
          <a:p>
            <a:pPr marL="0" lvl="0" indent="0" algn="l" rtl="0">
              <a:lnSpc>
                <a:spcPct val="125000"/>
              </a:lnSpc>
              <a:spcBef>
                <a:spcPts val="0"/>
              </a:spcBef>
              <a:spcAft>
                <a:spcPts val="0"/>
              </a:spcAft>
              <a:buNone/>
            </a:pPr>
            <a:r>
              <a:rPr lang="en" sz="1400">
                <a:solidFill>
                  <a:srgbClr val="000000"/>
                </a:solidFill>
              </a:rPr>
              <a:t>5) SHADE </a:t>
            </a:r>
            <a:r>
              <a:rPr lang="en" sz="1400">
                <a:solidFill>
                  <a:schemeClr val="dk1"/>
                </a:solidFill>
              </a:rPr>
              <a:t>shall</a:t>
            </a:r>
            <a:r>
              <a:rPr lang="en" sz="1400">
                <a:solidFill>
                  <a:srgbClr val="000000"/>
                </a:solidFill>
              </a:rPr>
              <a:t> image objects with apparent magnitude of less than 10.</a:t>
            </a:r>
            <a:endParaRPr sz="1400">
              <a:solidFill>
                <a:srgbClr val="000000"/>
              </a:solidFill>
            </a:endParaRPr>
          </a:p>
          <a:p>
            <a:pPr marL="0" lvl="0" indent="0" algn="l" rtl="0">
              <a:lnSpc>
                <a:spcPct val="125000"/>
              </a:lnSpc>
              <a:spcBef>
                <a:spcPts val="0"/>
              </a:spcBef>
              <a:spcAft>
                <a:spcPts val="0"/>
              </a:spcAft>
              <a:buNone/>
            </a:pPr>
            <a:r>
              <a:rPr lang="en" sz="1400">
                <a:solidFill>
                  <a:srgbClr val="000000"/>
                </a:solidFill>
              </a:rPr>
              <a:t>6) SHADE </a:t>
            </a:r>
            <a:r>
              <a:rPr lang="en" sz="1400">
                <a:solidFill>
                  <a:schemeClr val="dk1"/>
                </a:solidFill>
              </a:rPr>
              <a:t>shall</a:t>
            </a:r>
            <a:r>
              <a:rPr lang="en" sz="1400">
                <a:solidFill>
                  <a:srgbClr val="000000"/>
                </a:solidFill>
              </a:rPr>
              <a:t> create and save orbit estimates for each object within 5 mins of the end of the associated visibility window.</a:t>
            </a:r>
            <a:endParaRPr sz="1400">
              <a:solidFill>
                <a:srgbClr val="000000"/>
              </a:solidFill>
            </a:endParaRPr>
          </a:p>
          <a:p>
            <a:pPr marL="0" lvl="0" indent="0" algn="l" rtl="0">
              <a:spcBef>
                <a:spcPts val="0"/>
              </a:spcBef>
              <a:spcAft>
                <a:spcPts val="0"/>
              </a:spcAft>
              <a:buNone/>
            </a:pPr>
            <a:endParaRPr sz="1400">
              <a:solidFill>
                <a:srgbClr val="000000"/>
              </a:solidFill>
            </a:endParaRPr>
          </a:p>
          <a:p>
            <a:pPr marL="0" lvl="0" indent="0" algn="ctr" rtl="0">
              <a:spcBef>
                <a:spcPts val="0"/>
              </a:spcBef>
              <a:spcAft>
                <a:spcPts val="0"/>
              </a:spcAft>
              <a:buClr>
                <a:schemeClr val="dk1"/>
              </a:buClr>
              <a:buSzPts val="1100"/>
              <a:buFont typeface="Arial"/>
              <a:buNone/>
            </a:pPr>
            <a:r>
              <a:rPr lang="en" sz="1500" u="sng">
                <a:solidFill>
                  <a:srgbClr val="414097"/>
                </a:solidFill>
              </a:rPr>
              <a:t>New to SHADE</a:t>
            </a:r>
            <a:endParaRPr sz="1500" u="sng">
              <a:solidFill>
                <a:srgbClr val="414097"/>
              </a:solidFill>
            </a:endParaRPr>
          </a:p>
          <a:p>
            <a:pPr marL="0" lvl="0" indent="0" algn="l" rtl="0">
              <a:lnSpc>
                <a:spcPct val="125000"/>
              </a:lnSpc>
              <a:spcBef>
                <a:spcPts val="0"/>
              </a:spcBef>
              <a:spcAft>
                <a:spcPts val="0"/>
              </a:spcAft>
              <a:buNone/>
            </a:pPr>
            <a:r>
              <a:rPr lang="en" sz="1400">
                <a:solidFill>
                  <a:srgbClr val="414097"/>
                </a:solidFill>
              </a:rPr>
              <a:t>7) SHADE shall be deployed &amp; recoverable in 30 minutes by a single operator.</a:t>
            </a:r>
            <a:endParaRPr sz="1400">
              <a:solidFill>
                <a:srgbClr val="414097"/>
              </a:solidFill>
            </a:endParaRPr>
          </a:p>
          <a:p>
            <a:pPr marL="0" lvl="0" indent="0" algn="l" rtl="0">
              <a:lnSpc>
                <a:spcPct val="125000"/>
              </a:lnSpc>
              <a:spcBef>
                <a:spcPts val="0"/>
              </a:spcBef>
              <a:spcAft>
                <a:spcPts val="0"/>
              </a:spcAft>
              <a:buNone/>
            </a:pPr>
            <a:r>
              <a:rPr lang="en" sz="1400">
                <a:solidFill>
                  <a:srgbClr val="414097"/>
                </a:solidFill>
              </a:rPr>
              <a:t>8) SHADE shall be capable of making observations on multiple nights during a single deployment.</a:t>
            </a:r>
            <a:endParaRPr sz="1400">
              <a:solidFill>
                <a:srgbClr val="414097"/>
              </a:solidFill>
            </a:endParaRPr>
          </a:p>
        </p:txBody>
      </p:sp>
      <p:sp>
        <p:nvSpPr>
          <p:cNvPr id="312" name="Google Shape;312;p42"/>
          <p:cNvSpPr/>
          <p:nvPr/>
        </p:nvSpPr>
        <p:spPr>
          <a:xfrm>
            <a:off x="-232650"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313" name="Google Shape;31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SHADE Functional Requirements </a:t>
            </a:r>
            <a:endParaRPr b="1">
              <a:solidFill>
                <a:srgbClr val="FFFFFF"/>
              </a:solidFill>
              <a:latin typeface="Orbitron"/>
              <a:ea typeface="Orbitron"/>
              <a:cs typeface="Orbitron"/>
              <a:sym typeface="Orbitron"/>
            </a:endParaRPr>
          </a:p>
        </p:txBody>
      </p:sp>
      <p:sp>
        <p:nvSpPr>
          <p:cNvPr id="314" name="Google Shape;31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315" name="Google Shape;315;p42"/>
          <p:cNvSpPr/>
          <p:nvPr/>
        </p:nvSpPr>
        <p:spPr>
          <a:xfrm>
            <a:off x="7344325" y="4858744"/>
            <a:ext cx="9258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16" name="Google Shape;316;p42"/>
          <p:cNvSpPr txBox="1"/>
          <p:nvPr/>
        </p:nvSpPr>
        <p:spPr>
          <a:xfrm>
            <a:off x="1727502" y="4872853"/>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17" name="Google Shape;317;p42"/>
          <p:cNvSpPr txBox="1"/>
          <p:nvPr/>
        </p:nvSpPr>
        <p:spPr>
          <a:xfrm>
            <a:off x="3825639" y="4866732"/>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18" name="Google Shape;318;p42"/>
          <p:cNvSpPr txBox="1"/>
          <p:nvPr/>
        </p:nvSpPr>
        <p:spPr>
          <a:xfrm>
            <a:off x="5269023" y="4863671"/>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19" name="Google Shape;319;p42"/>
          <p:cNvSpPr txBox="1"/>
          <p:nvPr/>
        </p:nvSpPr>
        <p:spPr>
          <a:xfrm>
            <a:off x="6837560" y="4857550"/>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320" name="Google Shape;320;p42"/>
          <p:cNvSpPr/>
          <p:nvPr/>
        </p:nvSpPr>
        <p:spPr>
          <a:xfrm>
            <a:off x="6574910" y="4858744"/>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1" name="Google Shape;321;p42"/>
          <p:cNvSpPr/>
          <p:nvPr/>
        </p:nvSpPr>
        <p:spPr>
          <a:xfrm>
            <a:off x="5857926" y="4861525"/>
            <a:ext cx="8421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2" name="Google Shape;322;p42"/>
          <p:cNvSpPr/>
          <p:nvPr/>
        </p:nvSpPr>
        <p:spPr>
          <a:xfrm>
            <a:off x="5258775" y="4861525"/>
            <a:ext cx="7263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3" name="Google Shape;323;p42"/>
          <p:cNvSpPr/>
          <p:nvPr/>
        </p:nvSpPr>
        <p:spPr>
          <a:xfrm>
            <a:off x="3812244" y="4861519"/>
            <a:ext cx="1576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4" name="Google Shape;324;p42"/>
          <p:cNvSpPr/>
          <p:nvPr/>
        </p:nvSpPr>
        <p:spPr>
          <a:xfrm>
            <a:off x="2763163" y="4861519"/>
            <a:ext cx="1177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5" name="Google Shape;325;p42"/>
          <p:cNvSpPr/>
          <p:nvPr/>
        </p:nvSpPr>
        <p:spPr>
          <a:xfrm>
            <a:off x="1681275" y="4861525"/>
            <a:ext cx="1213500" cy="259800"/>
          </a:xfrm>
          <a:prstGeom prst="homePlate">
            <a:avLst>
              <a:gd name="adj" fmla="val 50000"/>
            </a:avLst>
          </a:prstGeom>
          <a:solidFill>
            <a:srgbClr val="4140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FFFF"/>
              </a:solidFill>
            </a:endParaRPr>
          </a:p>
        </p:txBody>
      </p:sp>
      <p:sp>
        <p:nvSpPr>
          <p:cNvPr id="326" name="Google Shape;326;p42"/>
          <p:cNvSpPr/>
          <p:nvPr/>
        </p:nvSpPr>
        <p:spPr>
          <a:xfrm>
            <a:off x="916725" y="4861525"/>
            <a:ext cx="889500" cy="259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7" name="Google Shape;327;p42"/>
          <p:cNvSpPr txBox="1"/>
          <p:nvPr/>
        </p:nvSpPr>
        <p:spPr>
          <a:xfrm>
            <a:off x="828600" y="4821550"/>
            <a:ext cx="74868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t>
            </a:r>
            <a:r>
              <a:rPr lang="en" sz="1000" b="1"/>
              <a:t>Timeline</a:t>
            </a:r>
            <a:r>
              <a:rPr lang="en" sz="1000"/>
              <a:t>      </a:t>
            </a:r>
            <a:r>
              <a:rPr lang="en" sz="900"/>
              <a:t> </a:t>
            </a:r>
            <a:r>
              <a:rPr lang="en" sz="900">
                <a:solidFill>
                  <a:srgbClr val="FFFFFF"/>
                </a:solidFill>
              </a:rPr>
              <a:t>Project Description</a:t>
            </a:r>
            <a:r>
              <a:rPr lang="en" sz="900"/>
              <a:t>     Design Solution       Requirement Satisfaction       Risks         Validation        Planning          Summary</a:t>
            </a:r>
            <a:endParaRPr sz="9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05"/>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7" name="Google Shape;1637;p105"/>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Time Budget Validation</a:t>
            </a:r>
            <a:endParaRPr b="1">
              <a:solidFill>
                <a:srgbClr val="FFFFFF"/>
              </a:solidFill>
              <a:latin typeface="Orbitron"/>
              <a:ea typeface="Orbitron"/>
              <a:cs typeface="Orbitron"/>
              <a:sym typeface="Orbitron"/>
            </a:endParaRPr>
          </a:p>
        </p:txBody>
      </p:sp>
      <p:sp>
        <p:nvSpPr>
          <p:cNvPr id="1639" name="Google Shape;1639;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pic>
        <p:nvPicPr>
          <p:cNvPr id="1640" name="Google Shape;1640;p105"/>
          <p:cNvPicPr preferRelativeResize="0"/>
          <p:nvPr/>
        </p:nvPicPr>
        <p:blipFill>
          <a:blip r:embed="rId3">
            <a:alphaModFix/>
          </a:blip>
          <a:stretch>
            <a:fillRect/>
          </a:stretch>
        </p:blipFill>
        <p:spPr>
          <a:xfrm>
            <a:off x="0" y="1729900"/>
            <a:ext cx="9143999" cy="237702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6" name="Google Shape;1646;p106"/>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Power Budget</a:t>
            </a:r>
            <a:endParaRPr b="1">
              <a:solidFill>
                <a:srgbClr val="FFFFFF"/>
              </a:solidFill>
              <a:latin typeface="Orbitron"/>
              <a:ea typeface="Orbitron"/>
              <a:cs typeface="Orbitron"/>
              <a:sym typeface="Orbitron"/>
            </a:endParaRPr>
          </a:p>
        </p:txBody>
      </p:sp>
      <p:sp>
        <p:nvSpPr>
          <p:cNvPr id="1648" name="Google Shape;1648;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pic>
        <p:nvPicPr>
          <p:cNvPr id="1649" name="Google Shape;1649;p106"/>
          <p:cNvPicPr preferRelativeResize="0"/>
          <p:nvPr/>
        </p:nvPicPr>
        <p:blipFill>
          <a:blip r:embed="rId3">
            <a:alphaModFix/>
          </a:blip>
          <a:stretch>
            <a:fillRect/>
          </a:stretch>
        </p:blipFill>
        <p:spPr>
          <a:xfrm rot="10800000">
            <a:off x="1658018" y="1279248"/>
            <a:ext cx="5827977" cy="35865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0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5" name="Google Shape;1655;p10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Substring Diodes</a:t>
            </a:r>
            <a:endParaRPr b="1">
              <a:solidFill>
                <a:srgbClr val="FFFFFF"/>
              </a:solidFill>
              <a:latin typeface="Orbitron"/>
              <a:ea typeface="Orbitron"/>
              <a:cs typeface="Orbitron"/>
              <a:sym typeface="Orbitron"/>
            </a:endParaRPr>
          </a:p>
        </p:txBody>
      </p:sp>
      <p:sp>
        <p:nvSpPr>
          <p:cNvPr id="1657" name="Google Shape;1657;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pic>
        <p:nvPicPr>
          <p:cNvPr id="1658" name="Google Shape;1658;p107"/>
          <p:cNvPicPr preferRelativeResize="0"/>
          <p:nvPr/>
        </p:nvPicPr>
        <p:blipFill>
          <a:blip r:embed="rId3">
            <a:alphaModFix/>
          </a:blip>
          <a:stretch>
            <a:fillRect/>
          </a:stretch>
        </p:blipFill>
        <p:spPr>
          <a:xfrm>
            <a:off x="7227227" y="1090215"/>
            <a:ext cx="1605075" cy="2495211"/>
          </a:xfrm>
          <a:prstGeom prst="rect">
            <a:avLst/>
          </a:prstGeom>
          <a:noFill/>
          <a:ln>
            <a:noFill/>
          </a:ln>
        </p:spPr>
      </p:pic>
      <p:sp>
        <p:nvSpPr>
          <p:cNvPr id="1659" name="Google Shape;1659;p107"/>
          <p:cNvSpPr txBox="1"/>
          <p:nvPr/>
        </p:nvSpPr>
        <p:spPr>
          <a:xfrm>
            <a:off x="313725" y="1320525"/>
            <a:ext cx="5960700" cy="30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“SunPower cells operate in reverse bias with uniform breakdown across the cell, resulting in much lower temperatures, so bypass diodes are not required to ensure long term reliability.”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“SunPower includes diodes only to increase the production of the system in the case that several cells in the same substring go into reverse bias. In this case, the diodes limit the total amount of power that can be dissipated by reverse-biased cells.”</a:t>
            </a:r>
            <a:endParaRPr/>
          </a:p>
          <a:p>
            <a:pPr marL="0" lvl="0" indent="0" algn="l" rtl="0">
              <a:spcBef>
                <a:spcPts val="0"/>
              </a:spcBef>
              <a:spcAft>
                <a:spcPts val="0"/>
              </a:spcAft>
              <a:buNone/>
            </a:pPr>
            <a:endParaRPr/>
          </a:p>
          <a:p>
            <a:pPr marL="0" lvl="0" indent="0" algn="l" rtl="0">
              <a:spcBef>
                <a:spcPts val="0"/>
              </a:spcBef>
              <a:spcAft>
                <a:spcPts val="0"/>
              </a:spcAft>
              <a:buNone/>
            </a:pPr>
            <a:r>
              <a:rPr lang="en"/>
              <a:t>https://energyhub.org/wp-content/uploads/2018/05/SunPower-Module-Degredation-PDF.pdf</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0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5" name="Google Shape;1665;p10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0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Solar Errors</a:t>
            </a:r>
            <a:endParaRPr b="1">
              <a:solidFill>
                <a:srgbClr val="FFFFFF"/>
              </a:solidFill>
              <a:latin typeface="Orbitron"/>
              <a:ea typeface="Orbitron"/>
              <a:cs typeface="Orbitron"/>
              <a:sym typeface="Orbitron"/>
            </a:endParaRPr>
          </a:p>
        </p:txBody>
      </p:sp>
      <p:sp>
        <p:nvSpPr>
          <p:cNvPr id="1667" name="Google Shape;1667;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1668" name="Google Shape;1668;p108"/>
          <p:cNvSpPr txBox="1"/>
          <p:nvPr/>
        </p:nvSpPr>
        <p:spPr>
          <a:xfrm>
            <a:off x="313725" y="1320525"/>
            <a:ext cx="5960700" cy="30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Assumptions</a:t>
            </a:r>
            <a:endParaRPr/>
          </a:p>
          <a:p>
            <a:pPr marL="457200" lvl="0" indent="-317500" algn="l" rtl="0">
              <a:spcBef>
                <a:spcPts val="0"/>
              </a:spcBef>
              <a:spcAft>
                <a:spcPts val="0"/>
              </a:spcAft>
              <a:buSzPts val="1400"/>
              <a:buChar char="●"/>
            </a:pPr>
            <a:r>
              <a:rPr lang="en"/>
              <a:t>CAD Thermal Simulation is accurate</a:t>
            </a:r>
            <a:endParaRPr/>
          </a:p>
          <a:p>
            <a:pPr marL="457200" lvl="0" indent="-317500" algn="l" rtl="0">
              <a:spcBef>
                <a:spcPts val="0"/>
              </a:spcBef>
              <a:spcAft>
                <a:spcPts val="0"/>
              </a:spcAft>
              <a:buSzPts val="1400"/>
              <a:buChar char="●"/>
            </a:pPr>
            <a:r>
              <a:rPr lang="en"/>
              <a:t>Manufacturer specifications are accurate</a:t>
            </a:r>
            <a:endParaRPr/>
          </a:p>
          <a:p>
            <a:pPr marL="0" lvl="0" indent="0" algn="l" rtl="0">
              <a:spcBef>
                <a:spcPts val="0"/>
              </a:spcBef>
              <a:spcAft>
                <a:spcPts val="0"/>
              </a:spcAft>
              <a:buNone/>
            </a:pPr>
            <a:r>
              <a:rPr lang="en"/>
              <a:t>Safe Guards</a:t>
            </a:r>
            <a:endParaRPr/>
          </a:p>
          <a:p>
            <a:pPr marL="457200" lvl="0" indent="-317500" algn="l" rtl="0">
              <a:spcBef>
                <a:spcPts val="0"/>
              </a:spcBef>
              <a:spcAft>
                <a:spcPts val="0"/>
              </a:spcAft>
              <a:buSzPts val="1400"/>
              <a:buChar char="●"/>
            </a:pPr>
            <a:r>
              <a:rPr lang="en"/>
              <a:t>Designing for a worst case scenario</a:t>
            </a:r>
            <a:endParaRPr/>
          </a:p>
          <a:p>
            <a:pPr marL="0" lvl="0" indent="0" algn="l" rtl="0">
              <a:spcBef>
                <a:spcPts val="0"/>
              </a:spcBef>
              <a:spcAft>
                <a:spcPts val="0"/>
              </a:spcAft>
              <a:buNone/>
            </a:pPr>
            <a:r>
              <a:rPr lang="en"/>
              <a:t>Validation</a:t>
            </a:r>
            <a:endParaRPr/>
          </a:p>
          <a:p>
            <a:pPr marL="457200" lvl="0" indent="-317500" algn="l" rtl="0">
              <a:spcBef>
                <a:spcPts val="0"/>
              </a:spcBef>
              <a:spcAft>
                <a:spcPts val="0"/>
              </a:spcAft>
              <a:buSzPts val="1400"/>
              <a:buChar char="●"/>
            </a:pPr>
            <a:r>
              <a:rPr lang="en"/>
              <a:t>Test finished components</a:t>
            </a:r>
            <a:endParaRPr/>
          </a:p>
          <a:p>
            <a:pPr marL="914400" lvl="1" indent="-317500" algn="l" rtl="0">
              <a:spcBef>
                <a:spcPts val="0"/>
              </a:spcBef>
              <a:spcAft>
                <a:spcPts val="0"/>
              </a:spcAft>
              <a:buSzPts val="1400"/>
              <a:buChar char="○"/>
            </a:pPr>
            <a:r>
              <a:rPr lang="en"/>
              <a:t>Record solar data, ambient temperature, PV power</a:t>
            </a:r>
            <a:endParaRPr/>
          </a:p>
          <a:p>
            <a:pPr marL="914400" lvl="1" indent="-317500" algn="l" rtl="0">
              <a:spcBef>
                <a:spcPts val="0"/>
              </a:spcBef>
              <a:spcAft>
                <a:spcPts val="0"/>
              </a:spcAft>
              <a:buSzPts val="1400"/>
              <a:buChar char="○"/>
            </a:pPr>
            <a:r>
              <a:rPr lang="en"/>
              <a:t>Compare to analytical model</a:t>
            </a:r>
            <a:endParaRPr/>
          </a:p>
          <a:p>
            <a:pPr marL="0" lvl="0" indent="0" algn="l" rtl="0">
              <a:spcBef>
                <a:spcPts val="0"/>
              </a:spcBef>
              <a:spcAft>
                <a:spcPts val="0"/>
              </a:spcAft>
              <a:buNone/>
            </a:pPr>
            <a:r>
              <a:rPr lang="en"/>
              <a:t>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0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4" name="Google Shape;1674;p10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Solar Charger</a:t>
            </a:r>
            <a:endParaRPr b="1">
              <a:solidFill>
                <a:srgbClr val="FFFFFF"/>
              </a:solidFill>
              <a:latin typeface="Orbitron"/>
              <a:ea typeface="Orbitron"/>
              <a:cs typeface="Orbitron"/>
              <a:sym typeface="Orbitron"/>
            </a:endParaRPr>
          </a:p>
        </p:txBody>
      </p:sp>
      <p:sp>
        <p:nvSpPr>
          <p:cNvPr id="1676" name="Google Shape;1676;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1677" name="Google Shape;1677;p109"/>
          <p:cNvSpPr txBox="1"/>
          <p:nvPr/>
        </p:nvSpPr>
        <p:spPr>
          <a:xfrm>
            <a:off x="313725" y="1320525"/>
            <a:ext cx="5618700" cy="26172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Internal temperature sensor - compensates absorption and float charge voltage for temperature</a:t>
            </a:r>
            <a:endParaRPr sz="1500"/>
          </a:p>
          <a:p>
            <a:pPr marL="457200" lvl="0" indent="-323850" algn="l" rtl="0">
              <a:spcBef>
                <a:spcPts val="0"/>
              </a:spcBef>
              <a:spcAft>
                <a:spcPts val="0"/>
              </a:spcAft>
              <a:buSzPts val="1500"/>
              <a:buChar char="●"/>
            </a:pPr>
            <a:r>
              <a:rPr lang="en" sz="1500"/>
              <a:t>Programmable charge algorithm</a:t>
            </a:r>
            <a:endParaRPr sz="1500"/>
          </a:p>
          <a:p>
            <a:pPr marL="457200" lvl="0" indent="-323850" algn="l" rtl="0">
              <a:spcBef>
                <a:spcPts val="0"/>
              </a:spcBef>
              <a:spcAft>
                <a:spcPts val="0"/>
              </a:spcAft>
              <a:buSzPts val="1500"/>
              <a:buChar char="●"/>
            </a:pPr>
            <a:r>
              <a:rPr lang="en" sz="1500"/>
              <a:t>Configurable load output</a:t>
            </a:r>
            <a:endParaRPr sz="1500"/>
          </a:p>
          <a:p>
            <a:pPr marL="45720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	</a:t>
            </a:r>
            <a:endParaRPr sz="1500"/>
          </a:p>
        </p:txBody>
      </p:sp>
      <p:pic>
        <p:nvPicPr>
          <p:cNvPr id="1678" name="Google Shape;1678;p109"/>
          <p:cNvPicPr preferRelativeResize="0"/>
          <p:nvPr/>
        </p:nvPicPr>
        <p:blipFill>
          <a:blip r:embed="rId3">
            <a:alphaModFix/>
          </a:blip>
          <a:stretch>
            <a:fillRect/>
          </a:stretch>
        </p:blipFill>
        <p:spPr>
          <a:xfrm>
            <a:off x="5932476" y="2101275"/>
            <a:ext cx="2539974" cy="2299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1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4" name="Google Shape;1684;p110"/>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Maximum Power Point Tracking (MPPT)</a:t>
            </a:r>
            <a:endParaRPr b="1">
              <a:solidFill>
                <a:srgbClr val="FFFFFF"/>
              </a:solidFill>
              <a:latin typeface="Orbitron"/>
              <a:ea typeface="Orbitron"/>
              <a:cs typeface="Orbitron"/>
              <a:sym typeface="Orbitron"/>
            </a:endParaRPr>
          </a:p>
        </p:txBody>
      </p:sp>
      <p:pic>
        <p:nvPicPr>
          <p:cNvPr id="1686" name="Google Shape;1686;p110"/>
          <p:cNvPicPr preferRelativeResize="0"/>
          <p:nvPr/>
        </p:nvPicPr>
        <p:blipFill rotWithShape="1">
          <a:blip r:embed="rId3">
            <a:alphaModFix/>
          </a:blip>
          <a:srcRect b="51548"/>
          <a:stretch/>
        </p:blipFill>
        <p:spPr>
          <a:xfrm>
            <a:off x="205100" y="1627150"/>
            <a:ext cx="4076225" cy="2395401"/>
          </a:xfrm>
          <a:prstGeom prst="rect">
            <a:avLst/>
          </a:prstGeom>
          <a:noFill/>
          <a:ln>
            <a:noFill/>
          </a:ln>
        </p:spPr>
      </p:pic>
      <p:sp>
        <p:nvSpPr>
          <p:cNvPr id="1687" name="Google Shape;1687;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pic>
        <p:nvPicPr>
          <p:cNvPr id="1688" name="Google Shape;1688;p110"/>
          <p:cNvPicPr preferRelativeResize="0"/>
          <p:nvPr/>
        </p:nvPicPr>
        <p:blipFill>
          <a:blip r:embed="rId4">
            <a:alphaModFix/>
          </a:blip>
          <a:stretch>
            <a:fillRect/>
          </a:stretch>
        </p:blipFill>
        <p:spPr>
          <a:xfrm>
            <a:off x="4738987" y="1718775"/>
            <a:ext cx="3835563" cy="23037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1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4" name="Google Shape;1694;p111"/>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SHADE Temperature Constraints</a:t>
            </a:r>
            <a:endParaRPr b="1">
              <a:solidFill>
                <a:srgbClr val="FFFFFF"/>
              </a:solidFill>
              <a:latin typeface="Orbitron"/>
              <a:ea typeface="Orbitron"/>
              <a:cs typeface="Orbitron"/>
              <a:sym typeface="Orbitron"/>
            </a:endParaRPr>
          </a:p>
          <a:p>
            <a:pPr marL="0" lvl="0" indent="0" algn="l" rtl="0">
              <a:spcBef>
                <a:spcPts val="0"/>
              </a:spcBef>
              <a:spcAft>
                <a:spcPts val="0"/>
              </a:spcAft>
              <a:buNone/>
            </a:pPr>
            <a:endParaRPr b="1">
              <a:solidFill>
                <a:srgbClr val="FFFFFF"/>
              </a:solidFill>
              <a:latin typeface="Orbitron"/>
              <a:ea typeface="Orbitron"/>
              <a:cs typeface="Orbitron"/>
              <a:sym typeface="Orbitron"/>
            </a:endParaRPr>
          </a:p>
        </p:txBody>
      </p:sp>
      <p:sp>
        <p:nvSpPr>
          <p:cNvPr id="1696" name="Google Shape;1696;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1697" name="Google Shape;1697;p111"/>
          <p:cNvSpPr txBox="1"/>
          <p:nvPr/>
        </p:nvSpPr>
        <p:spPr>
          <a:xfrm>
            <a:off x="313725" y="1320525"/>
            <a:ext cx="8520600" cy="35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Power System Components</a:t>
            </a:r>
            <a:endParaRPr sz="2000" b="1"/>
          </a:p>
          <a:p>
            <a:pPr marL="0" lvl="0" indent="0" algn="l" rtl="0">
              <a:spcBef>
                <a:spcPts val="0"/>
              </a:spcBef>
              <a:spcAft>
                <a:spcPts val="0"/>
              </a:spcAft>
              <a:buNone/>
            </a:pPr>
            <a:r>
              <a:rPr lang="en" sz="2000"/>
              <a:t>Battery: 32 - 104F while charging, -4 - 140F while discharging</a:t>
            </a:r>
            <a:endParaRPr sz="2000"/>
          </a:p>
          <a:p>
            <a:pPr marL="0" lvl="0" indent="0" algn="l" rtl="0">
              <a:spcBef>
                <a:spcPts val="0"/>
              </a:spcBef>
              <a:spcAft>
                <a:spcPts val="0"/>
              </a:spcAft>
              <a:buNone/>
            </a:pPr>
            <a:r>
              <a:rPr lang="en" sz="2000"/>
              <a:t>Intervolt: -13 - 113F operation</a:t>
            </a:r>
            <a:endParaRPr sz="2000"/>
          </a:p>
          <a:p>
            <a:pPr marL="0" lvl="0" indent="0" algn="l" rtl="0">
              <a:spcBef>
                <a:spcPts val="0"/>
              </a:spcBef>
              <a:spcAft>
                <a:spcPts val="0"/>
              </a:spcAft>
              <a:buNone/>
            </a:pPr>
            <a:r>
              <a:rPr lang="en" sz="2000"/>
              <a:t>Victron: -22 - 140F operation</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b="1"/>
              <a:t>Active Protection Components</a:t>
            </a:r>
            <a:endParaRPr sz="2000" b="1"/>
          </a:p>
          <a:p>
            <a:pPr marL="0" lvl="0" indent="0" algn="l" rtl="0">
              <a:spcBef>
                <a:spcPts val="0"/>
              </a:spcBef>
              <a:spcAft>
                <a:spcPts val="0"/>
              </a:spcAft>
              <a:buNone/>
            </a:pPr>
            <a:r>
              <a:rPr lang="en" sz="2000"/>
              <a:t>Polycarbonate: 212F mold temperature</a:t>
            </a:r>
            <a:endParaRPr sz="2000"/>
          </a:p>
          <a:p>
            <a:pPr marL="0" lvl="0" indent="0" algn="l" rtl="0">
              <a:spcBef>
                <a:spcPts val="0"/>
              </a:spcBef>
              <a:spcAft>
                <a:spcPts val="0"/>
              </a:spcAft>
              <a:buNone/>
            </a:pPr>
            <a:r>
              <a:rPr lang="en" sz="2000"/>
              <a:t>Processor: 32 - 140F operating</a:t>
            </a:r>
            <a:endParaRPr sz="2000"/>
          </a:p>
          <a:p>
            <a:pPr marL="0" lvl="0" indent="0" algn="l" rtl="0">
              <a:spcBef>
                <a:spcPts val="0"/>
              </a:spcBef>
              <a:spcAft>
                <a:spcPts val="0"/>
              </a:spcAft>
              <a:buNone/>
            </a:pPr>
            <a:r>
              <a:rPr lang="en" sz="2000"/>
              <a:t>iOptron Mount: 14 - 104F operation</a:t>
            </a:r>
            <a:endParaRPr sz="2000"/>
          </a:p>
          <a:p>
            <a:pPr marL="0" lvl="0" indent="0" algn="l" rtl="0">
              <a:spcBef>
                <a:spcPts val="0"/>
              </a:spcBef>
              <a:spcAft>
                <a:spcPts val="0"/>
              </a:spcAft>
              <a:buNone/>
            </a:pPr>
            <a:r>
              <a:rPr lang="en" sz="2000"/>
              <a:t>Camera: -4 - 140F storage, 23 - 113F operation</a:t>
            </a:r>
            <a:endParaRPr sz="2000"/>
          </a:p>
          <a:p>
            <a:pPr marL="0" lvl="0" indent="0" algn="l" rtl="0">
              <a:spcBef>
                <a:spcPts val="0"/>
              </a:spcBef>
              <a:spcAft>
                <a:spcPts val="0"/>
              </a:spcAft>
              <a:buNone/>
            </a:pPr>
            <a:r>
              <a:rPr lang="en" sz="2000"/>
              <a:t>Roof Motor: max 140F operation</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12"/>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Cold Case Risk </a:t>
            </a:r>
            <a:endParaRPr/>
          </a:p>
        </p:txBody>
      </p:sp>
      <p:pic>
        <p:nvPicPr>
          <p:cNvPr id="1704" name="Google Shape;1704;p112"/>
          <p:cNvPicPr preferRelativeResize="0"/>
          <p:nvPr/>
        </p:nvPicPr>
        <p:blipFill>
          <a:blip r:embed="rId3">
            <a:alphaModFix/>
          </a:blip>
          <a:stretch>
            <a:fillRect/>
          </a:stretch>
        </p:blipFill>
        <p:spPr>
          <a:xfrm>
            <a:off x="5132450" y="2433509"/>
            <a:ext cx="2887900" cy="1262605"/>
          </a:xfrm>
          <a:prstGeom prst="rect">
            <a:avLst/>
          </a:prstGeom>
          <a:noFill/>
          <a:ln>
            <a:noFill/>
          </a:ln>
        </p:spPr>
      </p:pic>
      <p:sp>
        <p:nvSpPr>
          <p:cNvPr id="1705" name="Google Shape;1705;p112"/>
          <p:cNvSpPr/>
          <p:nvPr/>
        </p:nvSpPr>
        <p:spPr>
          <a:xfrm rot="-2404033">
            <a:off x="6731898" y="2395800"/>
            <a:ext cx="883195" cy="253518"/>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2"/>
          <p:cNvSpPr txBox="1">
            <a:spLocks noGrp="1"/>
          </p:cNvSpPr>
          <p:nvPr>
            <p:ph type="body" idx="1"/>
          </p:nvPr>
        </p:nvSpPr>
        <p:spPr>
          <a:xfrm>
            <a:off x="311700" y="1246213"/>
            <a:ext cx="4260300" cy="35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000000"/>
                </a:solidFill>
              </a:rPr>
              <a:t>UDOO Minimum Operating Temperature: 32℉ (0℃)</a:t>
            </a:r>
            <a:endParaRPr sz="1700" b="1">
              <a:solidFill>
                <a:srgbClr val="000000"/>
              </a:solidFill>
            </a:endParaRPr>
          </a:p>
          <a:p>
            <a:pPr marL="0" lvl="0" indent="0" algn="l" rtl="0">
              <a:spcBef>
                <a:spcPts val="1600"/>
              </a:spcBef>
              <a:spcAft>
                <a:spcPts val="0"/>
              </a:spcAft>
              <a:buNone/>
            </a:pPr>
            <a:r>
              <a:rPr lang="en" sz="1700" b="1">
                <a:solidFill>
                  <a:srgbClr val="000000"/>
                </a:solidFill>
              </a:rPr>
              <a:t>Minimum Temperature With Heater on Polycase: 17.87℉  (-7.85℃)</a:t>
            </a:r>
            <a:endParaRPr sz="1700" b="1">
              <a:solidFill>
                <a:srgbClr val="000000"/>
              </a:solidFill>
            </a:endParaRPr>
          </a:p>
          <a:p>
            <a:pPr marL="0" lvl="0" indent="0" algn="l" rtl="0">
              <a:spcBef>
                <a:spcPts val="1600"/>
              </a:spcBef>
              <a:spcAft>
                <a:spcPts val="0"/>
              </a:spcAft>
              <a:buNone/>
            </a:pPr>
            <a:r>
              <a:rPr lang="en" sz="1700" b="1">
                <a:solidFill>
                  <a:srgbClr val="000000"/>
                </a:solidFill>
              </a:rPr>
              <a:t>iOptron Minimum Operating Temperature: 14℉  (-10℃)</a:t>
            </a:r>
            <a:endParaRPr sz="1700" b="1">
              <a:solidFill>
                <a:srgbClr val="000000"/>
              </a:solidFill>
            </a:endParaRPr>
          </a:p>
          <a:p>
            <a:pPr marL="0" lvl="0" indent="0" algn="l" rtl="0">
              <a:spcBef>
                <a:spcPts val="1600"/>
              </a:spcBef>
              <a:spcAft>
                <a:spcPts val="0"/>
              </a:spcAft>
              <a:buNone/>
            </a:pPr>
            <a:r>
              <a:rPr lang="en" sz="1700" b="1">
                <a:solidFill>
                  <a:srgbClr val="000000"/>
                </a:solidFill>
              </a:rPr>
              <a:t>ZWO Camera Minimum Operating Temperature: 22℉ (-5℃)</a:t>
            </a:r>
            <a:endParaRPr sz="1700" b="1">
              <a:solidFill>
                <a:srgbClr val="000000"/>
              </a:solidFill>
            </a:endParaRPr>
          </a:p>
          <a:p>
            <a:pPr marL="0" lvl="0" indent="0" algn="l" rtl="0">
              <a:spcBef>
                <a:spcPts val="1600"/>
              </a:spcBef>
              <a:spcAft>
                <a:spcPts val="0"/>
              </a:spcAft>
              <a:buClr>
                <a:srgbClr val="000000"/>
              </a:buClr>
              <a:buSzPts val="1100"/>
              <a:buFont typeface="Arial"/>
              <a:buNone/>
            </a:pPr>
            <a:endParaRPr sz="1700" b="1">
              <a:solidFill>
                <a:srgbClr val="000000"/>
              </a:solidFill>
            </a:endParaRPr>
          </a:p>
          <a:p>
            <a:pPr marL="0" lvl="0" indent="0" algn="l" rtl="0">
              <a:spcBef>
                <a:spcPts val="1600"/>
              </a:spcBef>
              <a:spcAft>
                <a:spcPts val="0"/>
              </a:spcAft>
              <a:buNone/>
            </a:pPr>
            <a:endParaRPr sz="1700" b="1">
              <a:solidFill>
                <a:srgbClr val="000000"/>
              </a:solidFill>
            </a:endParaRPr>
          </a:p>
          <a:p>
            <a:pPr marL="0" lvl="0" indent="0" algn="l" rtl="0">
              <a:spcBef>
                <a:spcPts val="1600"/>
              </a:spcBef>
              <a:spcAft>
                <a:spcPts val="1600"/>
              </a:spcAft>
              <a:buNone/>
            </a:pPr>
            <a:endParaRPr sz="1700" b="1">
              <a:solidFill>
                <a:srgbClr val="000000"/>
              </a:solidFill>
            </a:endParaRPr>
          </a:p>
        </p:txBody>
      </p:sp>
      <p:sp>
        <p:nvSpPr>
          <p:cNvPr id="1707" name="Google Shape;1707;p112"/>
          <p:cNvSpPr/>
          <p:nvPr/>
        </p:nvSpPr>
        <p:spPr>
          <a:xfrm>
            <a:off x="1469625" y="2402750"/>
            <a:ext cx="834900" cy="27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8" name="Google Shape;1708;p112"/>
          <p:cNvPicPr preferRelativeResize="0"/>
          <p:nvPr/>
        </p:nvPicPr>
        <p:blipFill>
          <a:blip r:embed="rId4">
            <a:alphaModFix/>
          </a:blip>
          <a:stretch>
            <a:fillRect/>
          </a:stretch>
        </p:blipFill>
        <p:spPr>
          <a:xfrm rot="1958189">
            <a:off x="5478883" y="2581864"/>
            <a:ext cx="958561" cy="772517"/>
          </a:xfrm>
          <a:prstGeom prst="rect">
            <a:avLst/>
          </a:prstGeom>
          <a:noFill/>
          <a:ln>
            <a:noFill/>
          </a:ln>
        </p:spPr>
      </p:pic>
      <p:sp>
        <p:nvSpPr>
          <p:cNvPr id="1709" name="Google Shape;1709;p112"/>
          <p:cNvSpPr txBox="1"/>
          <p:nvPr/>
        </p:nvSpPr>
        <p:spPr>
          <a:xfrm>
            <a:off x="476850" y="4383800"/>
            <a:ext cx="8190300" cy="32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700" b="1" i="1">
                <a:solidFill>
                  <a:srgbClr val="414097"/>
                </a:solidFill>
              </a:rPr>
              <a:t>Feasibility Check</a:t>
            </a:r>
            <a:r>
              <a:rPr lang="en" sz="1700" b="1">
                <a:solidFill>
                  <a:srgbClr val="414097"/>
                </a:solidFill>
              </a:rPr>
              <a:t>: </a:t>
            </a:r>
            <a:r>
              <a:rPr lang="en" sz="1600" b="1">
                <a:solidFill>
                  <a:srgbClr val="414097"/>
                </a:solidFill>
              </a:rPr>
              <a:t>Current Operating Temps Are Within SOC (FR 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9"/>
                                        </p:tgtEl>
                                        <p:attrNameLst>
                                          <p:attrName>style.visibility</p:attrName>
                                        </p:attrNameLst>
                                      </p:cBhvr>
                                      <p:to>
                                        <p:strVal val="visible"/>
                                      </p:to>
                                    </p:set>
                                    <p:animEffect transition="in" filter="fade">
                                      <p:cBhvr>
                                        <p:cTn id="7" dur="1000"/>
                                        <p:tgtEl>
                                          <p:spTgt spid="1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13"/>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Actuating Roof Design</a:t>
            </a:r>
            <a:endParaRPr/>
          </a:p>
        </p:txBody>
      </p:sp>
      <p:sp>
        <p:nvSpPr>
          <p:cNvPr id="1716" name="Google Shape;1716;p1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a:solidFill>
                  <a:srgbClr val="000000"/>
                </a:solidFill>
              </a:rPr>
              <a:t>Ensure water moves away from sliders</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Utilize weatherstripping/thresholds where appropriate</a:t>
            </a:r>
            <a:endParaRPr sz="1700">
              <a:solidFill>
                <a:srgbClr val="000000"/>
              </a:solidFill>
            </a:endParaRPr>
          </a:p>
        </p:txBody>
      </p:sp>
      <p:pic>
        <p:nvPicPr>
          <p:cNvPr id="1717" name="Google Shape;1717;p113"/>
          <p:cNvPicPr preferRelativeResize="0"/>
          <p:nvPr/>
        </p:nvPicPr>
        <p:blipFill>
          <a:blip r:embed="rId3">
            <a:alphaModFix/>
          </a:blip>
          <a:stretch>
            <a:fillRect/>
          </a:stretch>
        </p:blipFill>
        <p:spPr>
          <a:xfrm>
            <a:off x="168438" y="2017888"/>
            <a:ext cx="4486275" cy="2638425"/>
          </a:xfrm>
          <a:prstGeom prst="rect">
            <a:avLst/>
          </a:prstGeom>
          <a:noFill/>
          <a:ln>
            <a:noFill/>
          </a:ln>
        </p:spPr>
      </p:pic>
      <p:sp>
        <p:nvSpPr>
          <p:cNvPr id="1718" name="Google Shape;1718;p113"/>
          <p:cNvSpPr txBox="1"/>
          <p:nvPr/>
        </p:nvSpPr>
        <p:spPr>
          <a:xfrm>
            <a:off x="7538489" y="485115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19" name="Google Shape;1719;p113"/>
          <p:cNvSpPr/>
          <p:nvPr/>
        </p:nvSpPr>
        <p:spPr>
          <a:xfrm>
            <a:off x="7522625"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3"/>
          <p:cNvSpPr txBox="1"/>
          <p:nvPr/>
        </p:nvSpPr>
        <p:spPr>
          <a:xfrm>
            <a:off x="1511189" y="4870865"/>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21" name="Google Shape;1721;p113"/>
          <p:cNvSpPr txBox="1"/>
          <p:nvPr/>
        </p:nvSpPr>
        <p:spPr>
          <a:xfrm>
            <a:off x="3522314" y="4865240"/>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22" name="Google Shape;1722;p113"/>
          <p:cNvSpPr txBox="1"/>
          <p:nvPr/>
        </p:nvSpPr>
        <p:spPr>
          <a:xfrm>
            <a:off x="4524839" y="4862428"/>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23" name="Google Shape;1723;p113"/>
          <p:cNvSpPr txBox="1"/>
          <p:nvPr/>
        </p:nvSpPr>
        <p:spPr>
          <a:xfrm>
            <a:off x="6535964" y="485680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24" name="Google Shape;1724;p113"/>
          <p:cNvSpPr/>
          <p:nvPr/>
        </p:nvSpPr>
        <p:spPr>
          <a:xfrm>
            <a:off x="6526150"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3"/>
          <p:cNvSpPr/>
          <p:nvPr/>
        </p:nvSpPr>
        <p:spPr>
          <a:xfrm>
            <a:off x="5516038"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3"/>
          <p:cNvSpPr/>
          <p:nvPr/>
        </p:nvSpPr>
        <p:spPr>
          <a:xfrm>
            <a:off x="4515025" y="4860438"/>
            <a:ext cx="1128600" cy="238800"/>
          </a:xfrm>
          <a:prstGeom prst="homePlate">
            <a:avLst>
              <a:gd name="adj" fmla="val 50000"/>
            </a:avLst>
          </a:prstGeom>
          <a:solidFill>
            <a:srgbClr val="414097"/>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13"/>
          <p:cNvSpPr/>
          <p:nvPr/>
        </p:nvSpPr>
        <p:spPr>
          <a:xfrm>
            <a:off x="3509463"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3"/>
          <p:cNvSpPr/>
          <p:nvPr/>
        </p:nvSpPr>
        <p:spPr>
          <a:xfrm>
            <a:off x="2503900"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3"/>
          <p:cNvSpPr/>
          <p:nvPr/>
        </p:nvSpPr>
        <p:spPr>
          <a:xfrm>
            <a:off x="15013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13"/>
          <p:cNvSpPr/>
          <p:nvPr/>
        </p:nvSpPr>
        <p:spPr>
          <a:xfrm>
            <a:off x="4927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13"/>
          <p:cNvSpPr txBox="1"/>
          <p:nvPr/>
        </p:nvSpPr>
        <p:spPr>
          <a:xfrm>
            <a:off x="632775" y="4802125"/>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Timeline</a:t>
            </a:r>
            <a:endParaRPr sz="1100" b="1"/>
          </a:p>
        </p:txBody>
      </p:sp>
      <p:sp>
        <p:nvSpPr>
          <p:cNvPr id="1732" name="Google Shape;1732;p113"/>
          <p:cNvSpPr txBox="1"/>
          <p:nvPr/>
        </p:nvSpPr>
        <p:spPr>
          <a:xfrm>
            <a:off x="1564200" y="4816200"/>
            <a:ext cx="12024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Project Description</a:t>
            </a:r>
            <a:endParaRPr sz="800"/>
          </a:p>
        </p:txBody>
      </p:sp>
      <p:sp>
        <p:nvSpPr>
          <p:cNvPr id="1733" name="Google Shape;1733;p113"/>
          <p:cNvSpPr txBox="1"/>
          <p:nvPr/>
        </p:nvSpPr>
        <p:spPr>
          <a:xfrm>
            <a:off x="2645975" y="4816200"/>
            <a:ext cx="940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Baseline Design</a:t>
            </a:r>
            <a:endParaRPr sz="800"/>
          </a:p>
        </p:txBody>
      </p:sp>
      <p:sp>
        <p:nvSpPr>
          <p:cNvPr id="1734" name="Google Shape;1734;p113"/>
          <p:cNvSpPr txBox="1"/>
          <p:nvPr/>
        </p:nvSpPr>
        <p:spPr>
          <a:xfrm>
            <a:off x="3688025" y="4816200"/>
            <a:ext cx="898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Power System </a:t>
            </a:r>
            <a:endParaRPr sz="800"/>
          </a:p>
        </p:txBody>
      </p:sp>
      <p:sp>
        <p:nvSpPr>
          <p:cNvPr id="1735" name="Google Shape;1735;p113"/>
          <p:cNvSpPr txBox="1"/>
          <p:nvPr/>
        </p:nvSpPr>
        <p:spPr>
          <a:xfrm>
            <a:off x="4735488"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rPr>
              <a:t>Modularity</a:t>
            </a:r>
            <a:endParaRPr sz="800">
              <a:solidFill>
                <a:srgbClr val="FFFFFF"/>
              </a:solidFill>
            </a:endParaRPr>
          </a:p>
        </p:txBody>
      </p:sp>
      <p:sp>
        <p:nvSpPr>
          <p:cNvPr id="1736" name="Google Shape;1736;p113"/>
          <p:cNvSpPr txBox="1"/>
          <p:nvPr/>
        </p:nvSpPr>
        <p:spPr>
          <a:xfrm>
            <a:off x="5809750"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Software</a:t>
            </a:r>
            <a:endParaRPr sz="800"/>
          </a:p>
        </p:txBody>
      </p:sp>
      <p:sp>
        <p:nvSpPr>
          <p:cNvPr id="1737" name="Google Shape;1737;p113"/>
          <p:cNvSpPr txBox="1"/>
          <p:nvPr/>
        </p:nvSpPr>
        <p:spPr>
          <a:xfrm>
            <a:off x="6662050" y="4816200"/>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Testing Status </a:t>
            </a:r>
            <a:endParaRPr sz="800"/>
          </a:p>
        </p:txBody>
      </p:sp>
      <p:sp>
        <p:nvSpPr>
          <p:cNvPr id="1738" name="Google Shape;1738;p113"/>
          <p:cNvSpPr txBox="1"/>
          <p:nvPr/>
        </p:nvSpPr>
        <p:spPr>
          <a:xfrm>
            <a:off x="7763675" y="4816200"/>
            <a:ext cx="646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Summary</a:t>
            </a:r>
            <a:endParaRPr sz="800"/>
          </a:p>
        </p:txBody>
      </p:sp>
      <p:pic>
        <p:nvPicPr>
          <p:cNvPr id="1739" name="Google Shape;1739;p113"/>
          <p:cNvPicPr preferRelativeResize="0"/>
          <p:nvPr/>
        </p:nvPicPr>
        <p:blipFill rotWithShape="1">
          <a:blip r:embed="rId4">
            <a:alphaModFix/>
          </a:blip>
          <a:srcRect l="5136" t="4333" r="4740"/>
          <a:stretch/>
        </p:blipFill>
        <p:spPr>
          <a:xfrm>
            <a:off x="5074375" y="1981950"/>
            <a:ext cx="3757926" cy="276231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14"/>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Actuating Roof Design</a:t>
            </a:r>
            <a:endParaRPr/>
          </a:p>
        </p:txBody>
      </p:sp>
      <p:sp>
        <p:nvSpPr>
          <p:cNvPr id="1746" name="Google Shape;1746;p1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a:solidFill>
                  <a:srgbClr val="000000"/>
                </a:solidFill>
              </a:rPr>
              <a:t>Maintain tight tolerances (Gaps &lt; 0.050’’)</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Utilize weatherstripping/thresholds where appropriate</a:t>
            </a:r>
            <a:endParaRPr sz="1700">
              <a:solidFill>
                <a:srgbClr val="000000"/>
              </a:solidFill>
            </a:endParaRPr>
          </a:p>
        </p:txBody>
      </p:sp>
      <p:pic>
        <p:nvPicPr>
          <p:cNvPr id="1747" name="Google Shape;1747;p114"/>
          <p:cNvPicPr preferRelativeResize="0"/>
          <p:nvPr/>
        </p:nvPicPr>
        <p:blipFill>
          <a:blip r:embed="rId3">
            <a:alphaModFix/>
          </a:blip>
          <a:stretch>
            <a:fillRect/>
          </a:stretch>
        </p:blipFill>
        <p:spPr>
          <a:xfrm>
            <a:off x="311700" y="1799963"/>
            <a:ext cx="3581400" cy="2828925"/>
          </a:xfrm>
          <a:prstGeom prst="rect">
            <a:avLst/>
          </a:prstGeom>
          <a:noFill/>
          <a:ln>
            <a:noFill/>
          </a:ln>
        </p:spPr>
      </p:pic>
      <p:pic>
        <p:nvPicPr>
          <p:cNvPr id="1748" name="Google Shape;1748;p114"/>
          <p:cNvPicPr preferRelativeResize="0"/>
          <p:nvPr/>
        </p:nvPicPr>
        <p:blipFill>
          <a:blip r:embed="rId4">
            <a:alphaModFix/>
          </a:blip>
          <a:stretch>
            <a:fillRect/>
          </a:stretch>
        </p:blipFill>
        <p:spPr>
          <a:xfrm>
            <a:off x="4990013" y="2019038"/>
            <a:ext cx="3990975" cy="2543175"/>
          </a:xfrm>
          <a:prstGeom prst="rect">
            <a:avLst/>
          </a:prstGeom>
          <a:noFill/>
          <a:ln>
            <a:noFill/>
          </a:ln>
        </p:spPr>
      </p:pic>
      <p:sp>
        <p:nvSpPr>
          <p:cNvPr id="1749" name="Google Shape;1749;p114"/>
          <p:cNvSpPr txBox="1"/>
          <p:nvPr/>
        </p:nvSpPr>
        <p:spPr>
          <a:xfrm>
            <a:off x="7538489" y="485115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50" name="Google Shape;1750;p114"/>
          <p:cNvSpPr/>
          <p:nvPr/>
        </p:nvSpPr>
        <p:spPr>
          <a:xfrm>
            <a:off x="7522625"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4"/>
          <p:cNvSpPr txBox="1"/>
          <p:nvPr/>
        </p:nvSpPr>
        <p:spPr>
          <a:xfrm>
            <a:off x="1511189" y="4870865"/>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52" name="Google Shape;1752;p114"/>
          <p:cNvSpPr txBox="1"/>
          <p:nvPr/>
        </p:nvSpPr>
        <p:spPr>
          <a:xfrm>
            <a:off x="3522314" y="4865240"/>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53" name="Google Shape;1753;p114"/>
          <p:cNvSpPr txBox="1"/>
          <p:nvPr/>
        </p:nvSpPr>
        <p:spPr>
          <a:xfrm>
            <a:off x="4524839" y="4862428"/>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54" name="Google Shape;1754;p114"/>
          <p:cNvSpPr txBox="1"/>
          <p:nvPr/>
        </p:nvSpPr>
        <p:spPr>
          <a:xfrm>
            <a:off x="6535964" y="485680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55" name="Google Shape;1755;p114"/>
          <p:cNvSpPr/>
          <p:nvPr/>
        </p:nvSpPr>
        <p:spPr>
          <a:xfrm>
            <a:off x="6526150"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4"/>
          <p:cNvSpPr/>
          <p:nvPr/>
        </p:nvSpPr>
        <p:spPr>
          <a:xfrm>
            <a:off x="5516038"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4"/>
          <p:cNvSpPr/>
          <p:nvPr/>
        </p:nvSpPr>
        <p:spPr>
          <a:xfrm>
            <a:off x="4515025" y="4860438"/>
            <a:ext cx="1128600" cy="238800"/>
          </a:xfrm>
          <a:prstGeom prst="homePlate">
            <a:avLst>
              <a:gd name="adj" fmla="val 50000"/>
            </a:avLst>
          </a:prstGeom>
          <a:solidFill>
            <a:srgbClr val="414097"/>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4"/>
          <p:cNvSpPr/>
          <p:nvPr/>
        </p:nvSpPr>
        <p:spPr>
          <a:xfrm>
            <a:off x="3509463"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4"/>
          <p:cNvSpPr/>
          <p:nvPr/>
        </p:nvSpPr>
        <p:spPr>
          <a:xfrm>
            <a:off x="2503900"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4"/>
          <p:cNvSpPr/>
          <p:nvPr/>
        </p:nvSpPr>
        <p:spPr>
          <a:xfrm>
            <a:off x="15013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4"/>
          <p:cNvSpPr/>
          <p:nvPr/>
        </p:nvSpPr>
        <p:spPr>
          <a:xfrm>
            <a:off x="4927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4"/>
          <p:cNvSpPr txBox="1"/>
          <p:nvPr/>
        </p:nvSpPr>
        <p:spPr>
          <a:xfrm>
            <a:off x="632775" y="4802125"/>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Timeline</a:t>
            </a:r>
            <a:endParaRPr sz="1100" b="1"/>
          </a:p>
        </p:txBody>
      </p:sp>
      <p:sp>
        <p:nvSpPr>
          <p:cNvPr id="1763" name="Google Shape;1763;p114"/>
          <p:cNvSpPr txBox="1"/>
          <p:nvPr/>
        </p:nvSpPr>
        <p:spPr>
          <a:xfrm>
            <a:off x="1564200" y="4816200"/>
            <a:ext cx="12024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Project Description</a:t>
            </a:r>
            <a:endParaRPr sz="800"/>
          </a:p>
        </p:txBody>
      </p:sp>
      <p:sp>
        <p:nvSpPr>
          <p:cNvPr id="1764" name="Google Shape;1764;p114"/>
          <p:cNvSpPr txBox="1"/>
          <p:nvPr/>
        </p:nvSpPr>
        <p:spPr>
          <a:xfrm>
            <a:off x="2645975" y="4816200"/>
            <a:ext cx="940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Baseline Design</a:t>
            </a:r>
            <a:endParaRPr sz="800"/>
          </a:p>
        </p:txBody>
      </p:sp>
      <p:sp>
        <p:nvSpPr>
          <p:cNvPr id="1765" name="Google Shape;1765;p114"/>
          <p:cNvSpPr txBox="1"/>
          <p:nvPr/>
        </p:nvSpPr>
        <p:spPr>
          <a:xfrm>
            <a:off x="3688025" y="4816200"/>
            <a:ext cx="898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Power System </a:t>
            </a:r>
            <a:endParaRPr sz="800"/>
          </a:p>
        </p:txBody>
      </p:sp>
      <p:sp>
        <p:nvSpPr>
          <p:cNvPr id="1766" name="Google Shape;1766;p114"/>
          <p:cNvSpPr txBox="1"/>
          <p:nvPr/>
        </p:nvSpPr>
        <p:spPr>
          <a:xfrm>
            <a:off x="4735488"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rPr>
              <a:t>Modularity</a:t>
            </a:r>
            <a:endParaRPr sz="800">
              <a:solidFill>
                <a:srgbClr val="FFFFFF"/>
              </a:solidFill>
            </a:endParaRPr>
          </a:p>
        </p:txBody>
      </p:sp>
      <p:sp>
        <p:nvSpPr>
          <p:cNvPr id="1767" name="Google Shape;1767;p114"/>
          <p:cNvSpPr txBox="1"/>
          <p:nvPr/>
        </p:nvSpPr>
        <p:spPr>
          <a:xfrm>
            <a:off x="5809750"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Software</a:t>
            </a:r>
            <a:endParaRPr sz="800"/>
          </a:p>
        </p:txBody>
      </p:sp>
      <p:sp>
        <p:nvSpPr>
          <p:cNvPr id="1768" name="Google Shape;1768;p114"/>
          <p:cNvSpPr txBox="1"/>
          <p:nvPr/>
        </p:nvSpPr>
        <p:spPr>
          <a:xfrm>
            <a:off x="6662050" y="4816200"/>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Testing Status </a:t>
            </a:r>
            <a:endParaRPr sz="800"/>
          </a:p>
        </p:txBody>
      </p:sp>
      <p:sp>
        <p:nvSpPr>
          <p:cNvPr id="1769" name="Google Shape;1769;p114"/>
          <p:cNvSpPr txBox="1"/>
          <p:nvPr/>
        </p:nvSpPr>
        <p:spPr>
          <a:xfrm>
            <a:off x="7763675" y="4816200"/>
            <a:ext cx="646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Summary</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p43"/>
          <p:cNvSpPr/>
          <p:nvPr/>
        </p:nvSpPr>
        <p:spPr>
          <a:xfrm>
            <a:off x="2701975" y="2104962"/>
            <a:ext cx="3604709" cy="671508"/>
          </a:xfrm>
          <a:prstGeom prst="rect">
            <a:avLst/>
          </a:prstGeom>
        </p:spPr>
        <p:txBody>
          <a:bodyPr>
            <a:prstTxWarp prst="textPlain">
              <a:avLst/>
            </a:prstTxWarp>
          </a:bodyPr>
          <a:lstStyle/>
          <a:p>
            <a:pPr lvl="0" algn="ctr"/>
            <a:r>
              <a:rPr b="1" i="1">
                <a:ln w="38100" cap="flat" cmpd="sng">
                  <a:solidFill>
                    <a:srgbClr val="111C3A"/>
                  </a:solidFill>
                  <a:prstDash val="solid"/>
                  <a:round/>
                  <a:headEnd type="none" w="sm" len="sm"/>
                  <a:tailEnd type="none" w="sm" len="sm"/>
                </a:ln>
                <a:solidFill>
                  <a:srgbClr val="FFFFFF"/>
                </a:solidFill>
                <a:latin typeface="Orbitron"/>
              </a:rPr>
              <a:t>CONOPS</a:t>
            </a:r>
          </a:p>
        </p:txBody>
      </p:sp>
      <p:sp>
        <p:nvSpPr>
          <p:cNvPr id="333" name="Google Shape;33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15"/>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Hardware Tipping Prevention Model </a:t>
            </a:r>
            <a:endParaRPr/>
          </a:p>
        </p:txBody>
      </p:sp>
      <p:pic>
        <p:nvPicPr>
          <p:cNvPr id="1776" name="Google Shape;1776;p115"/>
          <p:cNvPicPr preferRelativeResize="0"/>
          <p:nvPr/>
        </p:nvPicPr>
        <p:blipFill rotWithShape="1">
          <a:blip r:embed="rId3">
            <a:alphaModFix/>
          </a:blip>
          <a:srcRect l="29028" t="10925" r="28471" b="53148"/>
          <a:stretch/>
        </p:blipFill>
        <p:spPr>
          <a:xfrm>
            <a:off x="4425175" y="1240263"/>
            <a:ext cx="4264275" cy="2703875"/>
          </a:xfrm>
          <a:prstGeom prst="rect">
            <a:avLst/>
          </a:prstGeom>
          <a:noFill/>
          <a:ln>
            <a:noFill/>
          </a:ln>
        </p:spPr>
      </p:pic>
      <p:pic>
        <p:nvPicPr>
          <p:cNvPr id="1777" name="Google Shape;1777;p115"/>
          <p:cNvPicPr preferRelativeResize="0"/>
          <p:nvPr/>
        </p:nvPicPr>
        <p:blipFill>
          <a:blip r:embed="rId4">
            <a:alphaModFix/>
          </a:blip>
          <a:stretch>
            <a:fillRect/>
          </a:stretch>
        </p:blipFill>
        <p:spPr>
          <a:xfrm>
            <a:off x="558950" y="1339375"/>
            <a:ext cx="3284951" cy="2484750"/>
          </a:xfrm>
          <a:prstGeom prst="rect">
            <a:avLst/>
          </a:prstGeom>
          <a:noFill/>
          <a:ln>
            <a:noFill/>
          </a:ln>
        </p:spPr>
      </p:pic>
      <p:sp>
        <p:nvSpPr>
          <p:cNvPr id="1778" name="Google Shape;1778;p115"/>
          <p:cNvSpPr/>
          <p:nvPr/>
        </p:nvSpPr>
        <p:spPr>
          <a:xfrm>
            <a:off x="564412" y="3488922"/>
            <a:ext cx="1830000" cy="356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5"/>
          <p:cNvSpPr/>
          <p:nvPr/>
        </p:nvSpPr>
        <p:spPr>
          <a:xfrm>
            <a:off x="558950" y="2272850"/>
            <a:ext cx="2019000" cy="356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5"/>
          <p:cNvSpPr txBox="1"/>
          <p:nvPr/>
        </p:nvSpPr>
        <p:spPr>
          <a:xfrm>
            <a:off x="7538489" y="485115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81" name="Google Shape;1781;p115"/>
          <p:cNvSpPr/>
          <p:nvPr/>
        </p:nvSpPr>
        <p:spPr>
          <a:xfrm>
            <a:off x="7522625"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5"/>
          <p:cNvSpPr txBox="1"/>
          <p:nvPr/>
        </p:nvSpPr>
        <p:spPr>
          <a:xfrm>
            <a:off x="1511189" y="4870865"/>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83" name="Google Shape;1783;p115"/>
          <p:cNvSpPr txBox="1"/>
          <p:nvPr/>
        </p:nvSpPr>
        <p:spPr>
          <a:xfrm>
            <a:off x="3522314" y="4865240"/>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84" name="Google Shape;1784;p115"/>
          <p:cNvSpPr txBox="1"/>
          <p:nvPr/>
        </p:nvSpPr>
        <p:spPr>
          <a:xfrm>
            <a:off x="4524839" y="4862428"/>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85" name="Google Shape;1785;p115"/>
          <p:cNvSpPr txBox="1"/>
          <p:nvPr/>
        </p:nvSpPr>
        <p:spPr>
          <a:xfrm>
            <a:off x="6535964" y="485680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786" name="Google Shape;1786;p115"/>
          <p:cNvSpPr/>
          <p:nvPr/>
        </p:nvSpPr>
        <p:spPr>
          <a:xfrm>
            <a:off x="6526150"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5"/>
          <p:cNvSpPr/>
          <p:nvPr/>
        </p:nvSpPr>
        <p:spPr>
          <a:xfrm>
            <a:off x="5516038"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5"/>
          <p:cNvSpPr/>
          <p:nvPr/>
        </p:nvSpPr>
        <p:spPr>
          <a:xfrm>
            <a:off x="4515025" y="4860438"/>
            <a:ext cx="1128600" cy="238800"/>
          </a:xfrm>
          <a:prstGeom prst="homePlate">
            <a:avLst>
              <a:gd name="adj" fmla="val 50000"/>
            </a:avLst>
          </a:prstGeom>
          <a:solidFill>
            <a:srgbClr val="414097"/>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5"/>
          <p:cNvSpPr/>
          <p:nvPr/>
        </p:nvSpPr>
        <p:spPr>
          <a:xfrm>
            <a:off x="3509463"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5"/>
          <p:cNvSpPr/>
          <p:nvPr/>
        </p:nvSpPr>
        <p:spPr>
          <a:xfrm>
            <a:off x="2503900"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5"/>
          <p:cNvSpPr/>
          <p:nvPr/>
        </p:nvSpPr>
        <p:spPr>
          <a:xfrm>
            <a:off x="15013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5"/>
          <p:cNvSpPr/>
          <p:nvPr/>
        </p:nvSpPr>
        <p:spPr>
          <a:xfrm>
            <a:off x="4927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5"/>
          <p:cNvSpPr txBox="1"/>
          <p:nvPr/>
        </p:nvSpPr>
        <p:spPr>
          <a:xfrm>
            <a:off x="632775" y="4802125"/>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Timeline</a:t>
            </a:r>
            <a:endParaRPr sz="1100" b="1"/>
          </a:p>
        </p:txBody>
      </p:sp>
      <p:sp>
        <p:nvSpPr>
          <p:cNvPr id="1794" name="Google Shape;1794;p115"/>
          <p:cNvSpPr txBox="1"/>
          <p:nvPr/>
        </p:nvSpPr>
        <p:spPr>
          <a:xfrm>
            <a:off x="1564200" y="4816200"/>
            <a:ext cx="12024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Project Description</a:t>
            </a:r>
            <a:endParaRPr sz="800"/>
          </a:p>
        </p:txBody>
      </p:sp>
      <p:sp>
        <p:nvSpPr>
          <p:cNvPr id="1795" name="Google Shape;1795;p115"/>
          <p:cNvSpPr txBox="1"/>
          <p:nvPr/>
        </p:nvSpPr>
        <p:spPr>
          <a:xfrm>
            <a:off x="2645975" y="4816200"/>
            <a:ext cx="940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Baseline Design</a:t>
            </a:r>
            <a:endParaRPr sz="800"/>
          </a:p>
        </p:txBody>
      </p:sp>
      <p:sp>
        <p:nvSpPr>
          <p:cNvPr id="1796" name="Google Shape;1796;p115"/>
          <p:cNvSpPr txBox="1"/>
          <p:nvPr/>
        </p:nvSpPr>
        <p:spPr>
          <a:xfrm>
            <a:off x="3688025" y="4816200"/>
            <a:ext cx="898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Power System </a:t>
            </a:r>
            <a:endParaRPr sz="800"/>
          </a:p>
        </p:txBody>
      </p:sp>
      <p:sp>
        <p:nvSpPr>
          <p:cNvPr id="1797" name="Google Shape;1797;p115"/>
          <p:cNvSpPr txBox="1"/>
          <p:nvPr/>
        </p:nvSpPr>
        <p:spPr>
          <a:xfrm>
            <a:off x="4735488"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rPr>
              <a:t>Modularity</a:t>
            </a:r>
            <a:endParaRPr sz="800">
              <a:solidFill>
                <a:srgbClr val="FFFFFF"/>
              </a:solidFill>
            </a:endParaRPr>
          </a:p>
        </p:txBody>
      </p:sp>
      <p:sp>
        <p:nvSpPr>
          <p:cNvPr id="1798" name="Google Shape;1798;p115"/>
          <p:cNvSpPr txBox="1"/>
          <p:nvPr/>
        </p:nvSpPr>
        <p:spPr>
          <a:xfrm>
            <a:off x="5809750"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Software</a:t>
            </a:r>
            <a:endParaRPr sz="800"/>
          </a:p>
        </p:txBody>
      </p:sp>
      <p:sp>
        <p:nvSpPr>
          <p:cNvPr id="1799" name="Google Shape;1799;p115"/>
          <p:cNvSpPr txBox="1"/>
          <p:nvPr/>
        </p:nvSpPr>
        <p:spPr>
          <a:xfrm>
            <a:off x="6662050" y="4816200"/>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Testing Status </a:t>
            </a:r>
            <a:endParaRPr sz="800"/>
          </a:p>
        </p:txBody>
      </p:sp>
      <p:sp>
        <p:nvSpPr>
          <p:cNvPr id="1800" name="Google Shape;1800;p115"/>
          <p:cNvSpPr txBox="1"/>
          <p:nvPr/>
        </p:nvSpPr>
        <p:spPr>
          <a:xfrm>
            <a:off x="7763675" y="4816200"/>
            <a:ext cx="646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Summary</a:t>
            </a:r>
            <a:endParaRPr sz="800"/>
          </a:p>
        </p:txBody>
      </p:sp>
      <p:sp>
        <p:nvSpPr>
          <p:cNvPr id="1801" name="Google Shape;1801;p115"/>
          <p:cNvSpPr/>
          <p:nvPr/>
        </p:nvSpPr>
        <p:spPr>
          <a:xfrm>
            <a:off x="4409625" y="1364938"/>
            <a:ext cx="646500" cy="86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5"/>
          <p:cNvSpPr txBox="1">
            <a:spLocks noGrp="1"/>
          </p:cNvSpPr>
          <p:nvPr>
            <p:ph type="body" idx="1"/>
          </p:nvPr>
        </p:nvSpPr>
        <p:spPr>
          <a:xfrm>
            <a:off x="632775" y="4166675"/>
            <a:ext cx="8001600" cy="488400"/>
          </a:xfrm>
          <a:prstGeom prst="rect">
            <a:avLst/>
          </a:prstGeom>
          <a:ln w="19050" cap="flat" cmpd="sng">
            <a:solidFill>
              <a:srgbClr val="41409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chemeClr val="dk1"/>
                </a:solidFill>
              </a:rPr>
              <a:t>The active protection </a:t>
            </a:r>
            <a:r>
              <a:rPr lang="en" b="1">
                <a:solidFill>
                  <a:schemeClr val="dk1"/>
                </a:solidFill>
              </a:rPr>
              <a:t>system will not tip over</a:t>
            </a:r>
            <a:r>
              <a:rPr lang="en" sz="1400">
                <a:solidFill>
                  <a:schemeClr val="dk1"/>
                </a:solidFill>
              </a:rPr>
              <a:t> due to the weight of the lid or small animals.</a:t>
            </a:r>
            <a:endParaRPr sz="1500">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116"/>
          <p:cNvSpPr/>
          <p:nvPr/>
        </p:nvSpPr>
        <p:spPr>
          <a:xfrm>
            <a:off x="-429475" y="0"/>
            <a:ext cx="9609300" cy="11454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Orbitron"/>
                <a:ea typeface="Orbitron"/>
                <a:cs typeface="Orbitron"/>
                <a:sym typeface="Orbitron"/>
              </a:rPr>
              <a:t>Hardware Failure Prevention Model </a:t>
            </a:r>
            <a:endParaRPr/>
          </a:p>
        </p:txBody>
      </p:sp>
      <p:pic>
        <p:nvPicPr>
          <p:cNvPr id="1809" name="Google Shape;1809;p116"/>
          <p:cNvPicPr preferRelativeResize="0"/>
          <p:nvPr/>
        </p:nvPicPr>
        <p:blipFill rotWithShape="1">
          <a:blip r:embed="rId3">
            <a:alphaModFix/>
          </a:blip>
          <a:srcRect l="32223" t="19948" r="4816"/>
          <a:stretch/>
        </p:blipFill>
        <p:spPr>
          <a:xfrm>
            <a:off x="5146775" y="1174950"/>
            <a:ext cx="3808808" cy="3624675"/>
          </a:xfrm>
          <a:prstGeom prst="rect">
            <a:avLst/>
          </a:prstGeom>
          <a:noFill/>
          <a:ln>
            <a:noFill/>
          </a:ln>
        </p:spPr>
      </p:pic>
      <p:pic>
        <p:nvPicPr>
          <p:cNvPr id="1810" name="Google Shape;1810;p116"/>
          <p:cNvPicPr preferRelativeResize="0"/>
          <p:nvPr/>
        </p:nvPicPr>
        <p:blipFill rotWithShape="1">
          <a:blip r:embed="rId4">
            <a:alphaModFix/>
          </a:blip>
          <a:srcRect b="56892"/>
          <a:stretch/>
        </p:blipFill>
        <p:spPr>
          <a:xfrm>
            <a:off x="407375" y="1308887"/>
            <a:ext cx="3283845" cy="687450"/>
          </a:xfrm>
          <a:prstGeom prst="rect">
            <a:avLst/>
          </a:prstGeom>
          <a:noFill/>
          <a:ln>
            <a:noFill/>
          </a:ln>
        </p:spPr>
      </p:pic>
      <p:sp>
        <p:nvSpPr>
          <p:cNvPr id="1811" name="Google Shape;1811;p116"/>
          <p:cNvSpPr txBox="1">
            <a:spLocks noGrp="1"/>
          </p:cNvSpPr>
          <p:nvPr>
            <p:ph type="body" idx="1"/>
          </p:nvPr>
        </p:nvSpPr>
        <p:spPr>
          <a:xfrm>
            <a:off x="296225" y="3161825"/>
            <a:ext cx="4560300" cy="1513500"/>
          </a:xfrm>
          <a:prstGeom prst="rect">
            <a:avLst/>
          </a:prstGeom>
          <a:ln w="19050" cap="flat" cmpd="sng">
            <a:solidFill>
              <a:srgbClr val="41409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rPr>
              <a:t>The </a:t>
            </a:r>
            <a:r>
              <a:rPr lang="en" sz="1600" b="1">
                <a:solidFill>
                  <a:schemeClr val="dk1"/>
                </a:solidFill>
              </a:rPr>
              <a:t>slider tracks will not break </a:t>
            </a:r>
            <a:r>
              <a:rPr lang="en" sz="1600">
                <a:solidFill>
                  <a:schemeClr val="dk1"/>
                </a:solidFill>
              </a:rPr>
              <a:t>due to the weight of the lid. </a:t>
            </a:r>
            <a:endParaRPr sz="1600">
              <a:solidFill>
                <a:schemeClr val="dk1"/>
              </a:solidFill>
            </a:endParaRPr>
          </a:p>
          <a:p>
            <a:pPr marL="0" lvl="0" indent="0" algn="ctr" rtl="0">
              <a:spcBef>
                <a:spcPts val="0"/>
              </a:spcBef>
              <a:spcAft>
                <a:spcPts val="0"/>
              </a:spcAft>
              <a:buNone/>
            </a:pPr>
            <a:endParaRPr sz="1100">
              <a:solidFill>
                <a:schemeClr val="dk1"/>
              </a:solidFill>
            </a:endParaRPr>
          </a:p>
          <a:p>
            <a:pPr marL="0" lvl="0" indent="0" algn="ctr" rtl="0">
              <a:spcBef>
                <a:spcPts val="0"/>
              </a:spcBef>
              <a:spcAft>
                <a:spcPts val="0"/>
              </a:spcAft>
              <a:buNone/>
            </a:pPr>
            <a:r>
              <a:rPr lang="en" sz="1600">
                <a:solidFill>
                  <a:schemeClr val="dk1"/>
                </a:solidFill>
              </a:rPr>
              <a:t>If weight is applied to the lid, the </a:t>
            </a:r>
            <a:r>
              <a:rPr lang="en" sz="1600" b="1">
                <a:solidFill>
                  <a:schemeClr val="dk1"/>
                </a:solidFill>
              </a:rPr>
              <a:t>system will tip over before breaking</a:t>
            </a:r>
            <a:r>
              <a:rPr lang="en" sz="1600">
                <a:solidFill>
                  <a:schemeClr val="dk1"/>
                </a:solidFill>
              </a:rPr>
              <a:t>.</a:t>
            </a:r>
            <a:endParaRPr sz="1700">
              <a:solidFill>
                <a:schemeClr val="dk1"/>
              </a:solidFill>
            </a:endParaRPr>
          </a:p>
        </p:txBody>
      </p:sp>
      <p:sp>
        <p:nvSpPr>
          <p:cNvPr id="1812" name="Google Shape;1812;p116"/>
          <p:cNvSpPr txBox="1"/>
          <p:nvPr/>
        </p:nvSpPr>
        <p:spPr>
          <a:xfrm>
            <a:off x="7538489" y="485115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813" name="Google Shape;1813;p116"/>
          <p:cNvSpPr/>
          <p:nvPr/>
        </p:nvSpPr>
        <p:spPr>
          <a:xfrm>
            <a:off x="7522625"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6"/>
          <p:cNvSpPr txBox="1"/>
          <p:nvPr/>
        </p:nvSpPr>
        <p:spPr>
          <a:xfrm>
            <a:off x="1511189" y="4870865"/>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815" name="Google Shape;1815;p116"/>
          <p:cNvSpPr txBox="1"/>
          <p:nvPr/>
        </p:nvSpPr>
        <p:spPr>
          <a:xfrm>
            <a:off x="3522314" y="4865240"/>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816" name="Google Shape;1816;p116"/>
          <p:cNvSpPr txBox="1"/>
          <p:nvPr/>
        </p:nvSpPr>
        <p:spPr>
          <a:xfrm>
            <a:off x="4524839" y="4862428"/>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817" name="Google Shape;1817;p116"/>
          <p:cNvSpPr txBox="1"/>
          <p:nvPr/>
        </p:nvSpPr>
        <p:spPr>
          <a:xfrm>
            <a:off x="6535964" y="4856803"/>
            <a:ext cx="9927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818" name="Google Shape;1818;p116"/>
          <p:cNvSpPr/>
          <p:nvPr/>
        </p:nvSpPr>
        <p:spPr>
          <a:xfrm>
            <a:off x="6526150"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6"/>
          <p:cNvSpPr/>
          <p:nvPr/>
        </p:nvSpPr>
        <p:spPr>
          <a:xfrm>
            <a:off x="5516038" y="4860438"/>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6"/>
          <p:cNvSpPr/>
          <p:nvPr/>
        </p:nvSpPr>
        <p:spPr>
          <a:xfrm>
            <a:off x="4515025" y="4860438"/>
            <a:ext cx="1128600" cy="238800"/>
          </a:xfrm>
          <a:prstGeom prst="homePlate">
            <a:avLst>
              <a:gd name="adj" fmla="val 50000"/>
            </a:avLst>
          </a:prstGeom>
          <a:solidFill>
            <a:srgbClr val="414097"/>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6"/>
          <p:cNvSpPr/>
          <p:nvPr/>
        </p:nvSpPr>
        <p:spPr>
          <a:xfrm>
            <a:off x="3509463"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6"/>
          <p:cNvSpPr/>
          <p:nvPr/>
        </p:nvSpPr>
        <p:spPr>
          <a:xfrm>
            <a:off x="2503900"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6"/>
          <p:cNvSpPr/>
          <p:nvPr/>
        </p:nvSpPr>
        <p:spPr>
          <a:xfrm>
            <a:off x="15013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6"/>
          <p:cNvSpPr/>
          <p:nvPr/>
        </p:nvSpPr>
        <p:spPr>
          <a:xfrm>
            <a:off x="492775" y="4860450"/>
            <a:ext cx="1128600" cy="238800"/>
          </a:xfrm>
          <a:prstGeom prst="homePlate">
            <a:avLst>
              <a:gd name="adj" fmla="val 50000"/>
            </a:avLst>
          </a:prstGeom>
          <a:solidFill>
            <a:srgbClr val="FFFFFF"/>
          </a:solidFill>
          <a:ln w="19050"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6"/>
          <p:cNvSpPr txBox="1"/>
          <p:nvPr/>
        </p:nvSpPr>
        <p:spPr>
          <a:xfrm>
            <a:off x="632775" y="4802125"/>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t>Timeline</a:t>
            </a:r>
            <a:endParaRPr sz="1100" b="1"/>
          </a:p>
        </p:txBody>
      </p:sp>
      <p:sp>
        <p:nvSpPr>
          <p:cNvPr id="1826" name="Google Shape;1826;p116"/>
          <p:cNvSpPr txBox="1"/>
          <p:nvPr/>
        </p:nvSpPr>
        <p:spPr>
          <a:xfrm>
            <a:off x="1564200" y="4816200"/>
            <a:ext cx="12024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Project Description</a:t>
            </a:r>
            <a:endParaRPr sz="800"/>
          </a:p>
        </p:txBody>
      </p:sp>
      <p:sp>
        <p:nvSpPr>
          <p:cNvPr id="1827" name="Google Shape;1827;p116"/>
          <p:cNvSpPr txBox="1"/>
          <p:nvPr/>
        </p:nvSpPr>
        <p:spPr>
          <a:xfrm>
            <a:off x="2645975" y="4816200"/>
            <a:ext cx="940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Baseline Design</a:t>
            </a:r>
            <a:endParaRPr sz="800"/>
          </a:p>
        </p:txBody>
      </p:sp>
      <p:sp>
        <p:nvSpPr>
          <p:cNvPr id="1828" name="Google Shape;1828;p116"/>
          <p:cNvSpPr txBox="1"/>
          <p:nvPr/>
        </p:nvSpPr>
        <p:spPr>
          <a:xfrm>
            <a:off x="3688025" y="4816200"/>
            <a:ext cx="898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Power System </a:t>
            </a:r>
            <a:endParaRPr sz="800"/>
          </a:p>
        </p:txBody>
      </p:sp>
      <p:sp>
        <p:nvSpPr>
          <p:cNvPr id="1829" name="Google Shape;1829;p116"/>
          <p:cNvSpPr txBox="1"/>
          <p:nvPr/>
        </p:nvSpPr>
        <p:spPr>
          <a:xfrm>
            <a:off x="4735488"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FFFFF"/>
                </a:solidFill>
              </a:rPr>
              <a:t>Modularity</a:t>
            </a:r>
            <a:endParaRPr sz="800">
              <a:solidFill>
                <a:srgbClr val="FFFFFF"/>
              </a:solidFill>
            </a:endParaRPr>
          </a:p>
        </p:txBody>
      </p:sp>
      <p:sp>
        <p:nvSpPr>
          <p:cNvPr id="1830" name="Google Shape;1830;p116"/>
          <p:cNvSpPr txBox="1"/>
          <p:nvPr/>
        </p:nvSpPr>
        <p:spPr>
          <a:xfrm>
            <a:off x="5809750" y="4816200"/>
            <a:ext cx="712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Software</a:t>
            </a:r>
            <a:endParaRPr sz="800"/>
          </a:p>
        </p:txBody>
      </p:sp>
      <p:sp>
        <p:nvSpPr>
          <p:cNvPr id="1831" name="Google Shape;1831;p116"/>
          <p:cNvSpPr txBox="1"/>
          <p:nvPr/>
        </p:nvSpPr>
        <p:spPr>
          <a:xfrm>
            <a:off x="6662050" y="4816200"/>
            <a:ext cx="852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Testing Status </a:t>
            </a:r>
            <a:endParaRPr sz="800"/>
          </a:p>
        </p:txBody>
      </p:sp>
      <p:sp>
        <p:nvSpPr>
          <p:cNvPr id="1832" name="Google Shape;1832;p116"/>
          <p:cNvSpPr txBox="1"/>
          <p:nvPr/>
        </p:nvSpPr>
        <p:spPr>
          <a:xfrm>
            <a:off x="7763675" y="4816200"/>
            <a:ext cx="6465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Summary</a:t>
            </a:r>
            <a:endParaRPr sz="800"/>
          </a:p>
        </p:txBody>
      </p:sp>
      <p:pic>
        <p:nvPicPr>
          <p:cNvPr id="1833" name="Google Shape;1833;p116"/>
          <p:cNvPicPr preferRelativeResize="0"/>
          <p:nvPr/>
        </p:nvPicPr>
        <p:blipFill>
          <a:blip r:embed="rId5">
            <a:alphaModFix/>
          </a:blip>
          <a:stretch>
            <a:fillRect/>
          </a:stretch>
        </p:blipFill>
        <p:spPr>
          <a:xfrm>
            <a:off x="2549700" y="1601937"/>
            <a:ext cx="2786726" cy="979562"/>
          </a:xfrm>
          <a:prstGeom prst="rect">
            <a:avLst/>
          </a:prstGeom>
          <a:noFill/>
          <a:ln>
            <a:noFill/>
          </a:ln>
        </p:spPr>
      </p:pic>
      <p:pic>
        <p:nvPicPr>
          <p:cNvPr id="1834" name="Google Shape;1834;p116"/>
          <p:cNvPicPr preferRelativeResize="0"/>
          <p:nvPr/>
        </p:nvPicPr>
        <p:blipFill rotWithShape="1">
          <a:blip r:embed="rId4">
            <a:alphaModFix/>
          </a:blip>
          <a:srcRect t="48807"/>
          <a:stretch/>
        </p:blipFill>
        <p:spPr>
          <a:xfrm>
            <a:off x="407375" y="2183225"/>
            <a:ext cx="2786725" cy="687425"/>
          </a:xfrm>
          <a:prstGeom prst="rect">
            <a:avLst/>
          </a:prstGeom>
          <a:noFill/>
          <a:ln>
            <a:noFill/>
          </a:ln>
        </p:spPr>
      </p:pic>
      <p:sp>
        <p:nvSpPr>
          <p:cNvPr id="1835" name="Google Shape;1835;p116"/>
          <p:cNvSpPr/>
          <p:nvPr/>
        </p:nvSpPr>
        <p:spPr>
          <a:xfrm>
            <a:off x="407375" y="2538325"/>
            <a:ext cx="2142300" cy="327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11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1" name="Google Shape;1841;p11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1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Old Image System FBD</a:t>
            </a:r>
            <a:endParaRPr b="1">
              <a:solidFill>
                <a:srgbClr val="FFFFFF"/>
              </a:solidFill>
              <a:latin typeface="Orbitron"/>
              <a:ea typeface="Orbitron"/>
              <a:cs typeface="Orbitron"/>
              <a:sym typeface="Orbitron"/>
            </a:endParaRPr>
          </a:p>
        </p:txBody>
      </p:sp>
      <p:sp>
        <p:nvSpPr>
          <p:cNvPr id="1843" name="Google Shape;1843;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pic>
        <p:nvPicPr>
          <p:cNvPr id="1844" name="Google Shape;1844;p117"/>
          <p:cNvPicPr preferRelativeResize="0"/>
          <p:nvPr/>
        </p:nvPicPr>
        <p:blipFill>
          <a:blip r:embed="rId3">
            <a:alphaModFix/>
          </a:blip>
          <a:stretch>
            <a:fillRect/>
          </a:stretch>
        </p:blipFill>
        <p:spPr>
          <a:xfrm>
            <a:off x="1582800" y="1111400"/>
            <a:ext cx="5241363" cy="38871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11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0" name="Google Shape;1850;p11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1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New Image System FBD</a:t>
            </a:r>
            <a:endParaRPr b="1">
              <a:solidFill>
                <a:srgbClr val="FFFFFF"/>
              </a:solidFill>
              <a:latin typeface="Orbitron"/>
              <a:ea typeface="Orbitron"/>
              <a:cs typeface="Orbitron"/>
              <a:sym typeface="Orbitron"/>
            </a:endParaRPr>
          </a:p>
        </p:txBody>
      </p:sp>
      <p:sp>
        <p:nvSpPr>
          <p:cNvPr id="1852" name="Google Shape;1852;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pic>
        <p:nvPicPr>
          <p:cNvPr id="1853" name="Google Shape;1853;p118"/>
          <p:cNvPicPr preferRelativeResize="0"/>
          <p:nvPr/>
        </p:nvPicPr>
        <p:blipFill>
          <a:blip r:embed="rId3">
            <a:alphaModFix/>
          </a:blip>
          <a:stretch>
            <a:fillRect/>
          </a:stretch>
        </p:blipFill>
        <p:spPr>
          <a:xfrm>
            <a:off x="2004113" y="1081775"/>
            <a:ext cx="4742131" cy="3887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1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9" name="Google Shape;1859;p11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Risk Analysis Methodology</a:t>
            </a:r>
            <a:endParaRPr b="1">
              <a:solidFill>
                <a:srgbClr val="FFFFFF"/>
              </a:solidFill>
              <a:latin typeface="Orbitron"/>
              <a:ea typeface="Orbitron"/>
              <a:cs typeface="Orbitron"/>
              <a:sym typeface="Orbitron"/>
            </a:endParaRPr>
          </a:p>
        </p:txBody>
      </p:sp>
      <p:sp>
        <p:nvSpPr>
          <p:cNvPr id="1861" name="Google Shape;1861;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1862" name="Google Shape;1862;p119"/>
          <p:cNvPicPr preferRelativeResize="0"/>
          <p:nvPr/>
        </p:nvPicPr>
        <p:blipFill>
          <a:blip r:embed="rId3">
            <a:alphaModFix/>
          </a:blip>
          <a:stretch>
            <a:fillRect/>
          </a:stretch>
        </p:blipFill>
        <p:spPr>
          <a:xfrm>
            <a:off x="1576687" y="951600"/>
            <a:ext cx="5596970" cy="4191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120"/>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8" name="Google Shape;1868;p120"/>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2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Comprehensive Risk Accounting</a:t>
            </a:r>
            <a:endParaRPr b="1">
              <a:solidFill>
                <a:srgbClr val="FFFFFF"/>
              </a:solidFill>
              <a:latin typeface="Orbitron"/>
              <a:ea typeface="Orbitron"/>
              <a:cs typeface="Orbitron"/>
              <a:sym typeface="Orbitron"/>
            </a:endParaRPr>
          </a:p>
        </p:txBody>
      </p:sp>
      <p:sp>
        <p:nvSpPr>
          <p:cNvPr id="1870" name="Google Shape;1870;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871" name="Google Shape;1871;p120"/>
          <p:cNvPicPr preferRelativeResize="0"/>
          <p:nvPr/>
        </p:nvPicPr>
        <p:blipFill>
          <a:blip r:embed="rId3">
            <a:alphaModFix/>
          </a:blip>
          <a:stretch>
            <a:fillRect/>
          </a:stretch>
        </p:blipFill>
        <p:spPr>
          <a:xfrm>
            <a:off x="590775" y="1104000"/>
            <a:ext cx="3705869" cy="3887100"/>
          </a:xfrm>
          <a:prstGeom prst="rect">
            <a:avLst/>
          </a:prstGeom>
          <a:noFill/>
          <a:ln>
            <a:noFill/>
          </a:ln>
        </p:spPr>
      </p:pic>
      <p:pic>
        <p:nvPicPr>
          <p:cNvPr id="1872" name="Google Shape;1872;p120"/>
          <p:cNvPicPr preferRelativeResize="0"/>
          <p:nvPr/>
        </p:nvPicPr>
        <p:blipFill>
          <a:blip r:embed="rId4">
            <a:alphaModFix/>
          </a:blip>
          <a:stretch>
            <a:fillRect/>
          </a:stretch>
        </p:blipFill>
        <p:spPr>
          <a:xfrm>
            <a:off x="4703500" y="1104000"/>
            <a:ext cx="3705875" cy="1634581"/>
          </a:xfrm>
          <a:prstGeom prst="rect">
            <a:avLst/>
          </a:prstGeom>
          <a:noFill/>
          <a:ln>
            <a:noFill/>
          </a:ln>
        </p:spPr>
      </p:pic>
      <p:pic>
        <p:nvPicPr>
          <p:cNvPr id="1873" name="Google Shape;1873;p120"/>
          <p:cNvPicPr preferRelativeResize="0"/>
          <p:nvPr/>
        </p:nvPicPr>
        <p:blipFill>
          <a:blip r:embed="rId5">
            <a:alphaModFix/>
          </a:blip>
          <a:stretch>
            <a:fillRect/>
          </a:stretch>
        </p:blipFill>
        <p:spPr>
          <a:xfrm>
            <a:off x="4703496" y="3103800"/>
            <a:ext cx="3705875" cy="188730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2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9" name="Google Shape;1879;p121"/>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2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Comprehensive Risk Accounting</a:t>
            </a:r>
            <a:endParaRPr b="1">
              <a:solidFill>
                <a:srgbClr val="FFFFFF"/>
              </a:solidFill>
              <a:latin typeface="Orbitron"/>
              <a:ea typeface="Orbitron"/>
              <a:cs typeface="Orbitron"/>
              <a:sym typeface="Orbitron"/>
            </a:endParaRPr>
          </a:p>
        </p:txBody>
      </p:sp>
      <p:sp>
        <p:nvSpPr>
          <p:cNvPr id="1881" name="Google Shape;1881;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1882" name="Google Shape;1882;p121"/>
          <p:cNvPicPr preferRelativeResize="0"/>
          <p:nvPr/>
        </p:nvPicPr>
        <p:blipFill>
          <a:blip r:embed="rId3">
            <a:alphaModFix/>
          </a:blip>
          <a:stretch>
            <a:fillRect/>
          </a:stretch>
        </p:blipFill>
        <p:spPr>
          <a:xfrm>
            <a:off x="2022737" y="1002050"/>
            <a:ext cx="5098524" cy="4054775"/>
          </a:xfrm>
          <a:prstGeom prst="rect">
            <a:avLst/>
          </a:prstGeom>
          <a:noFill/>
          <a:ln>
            <a:noFill/>
          </a:ln>
        </p:spPr>
      </p:pic>
      <p:pic>
        <p:nvPicPr>
          <p:cNvPr id="1883" name="Google Shape;1883;p121"/>
          <p:cNvPicPr preferRelativeResize="0"/>
          <p:nvPr/>
        </p:nvPicPr>
        <p:blipFill>
          <a:blip r:embed="rId4">
            <a:alphaModFix/>
          </a:blip>
          <a:stretch>
            <a:fillRect/>
          </a:stretch>
        </p:blipFill>
        <p:spPr>
          <a:xfrm>
            <a:off x="598075" y="2172188"/>
            <a:ext cx="1028700" cy="17145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122"/>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9" name="Google Shape;1889;p122"/>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2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Full WBS - First Half</a:t>
            </a:r>
            <a:endParaRPr b="1">
              <a:solidFill>
                <a:srgbClr val="FFFFFF"/>
              </a:solidFill>
              <a:latin typeface="Orbitron"/>
              <a:ea typeface="Orbitron"/>
              <a:cs typeface="Orbitron"/>
              <a:sym typeface="Orbitron"/>
            </a:endParaRPr>
          </a:p>
        </p:txBody>
      </p:sp>
      <p:sp>
        <p:nvSpPr>
          <p:cNvPr id="1891" name="Google Shape;1891;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pic>
        <p:nvPicPr>
          <p:cNvPr id="1892" name="Google Shape;1892;p122"/>
          <p:cNvPicPr preferRelativeResize="0"/>
          <p:nvPr/>
        </p:nvPicPr>
        <p:blipFill>
          <a:blip r:embed="rId3">
            <a:alphaModFix/>
          </a:blip>
          <a:stretch>
            <a:fillRect/>
          </a:stretch>
        </p:blipFill>
        <p:spPr>
          <a:xfrm>
            <a:off x="152400" y="1104000"/>
            <a:ext cx="2646950" cy="3887151"/>
          </a:xfrm>
          <a:prstGeom prst="rect">
            <a:avLst/>
          </a:prstGeom>
          <a:noFill/>
          <a:ln>
            <a:noFill/>
          </a:ln>
        </p:spPr>
      </p:pic>
      <p:pic>
        <p:nvPicPr>
          <p:cNvPr id="1893" name="Google Shape;1893;p122"/>
          <p:cNvPicPr preferRelativeResize="0"/>
          <p:nvPr/>
        </p:nvPicPr>
        <p:blipFill>
          <a:blip r:embed="rId4">
            <a:alphaModFix/>
          </a:blip>
          <a:stretch>
            <a:fillRect/>
          </a:stretch>
        </p:blipFill>
        <p:spPr>
          <a:xfrm>
            <a:off x="2812317" y="1104000"/>
            <a:ext cx="3125725" cy="3415600"/>
          </a:xfrm>
          <a:prstGeom prst="rect">
            <a:avLst/>
          </a:prstGeom>
          <a:noFill/>
          <a:ln>
            <a:noFill/>
          </a:ln>
        </p:spPr>
      </p:pic>
      <p:pic>
        <p:nvPicPr>
          <p:cNvPr id="1894" name="Google Shape;1894;p122"/>
          <p:cNvPicPr preferRelativeResize="0"/>
          <p:nvPr/>
        </p:nvPicPr>
        <p:blipFill>
          <a:blip r:embed="rId5">
            <a:alphaModFix/>
          </a:blip>
          <a:stretch>
            <a:fillRect/>
          </a:stretch>
        </p:blipFill>
        <p:spPr>
          <a:xfrm>
            <a:off x="5865875" y="1104000"/>
            <a:ext cx="3125726" cy="349281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pic>
        <p:nvPicPr>
          <p:cNvPr id="1899" name="Google Shape;1899;p123"/>
          <p:cNvPicPr preferRelativeResize="0"/>
          <p:nvPr/>
        </p:nvPicPr>
        <p:blipFill>
          <a:blip r:embed="rId3">
            <a:alphaModFix/>
          </a:blip>
          <a:stretch>
            <a:fillRect/>
          </a:stretch>
        </p:blipFill>
        <p:spPr>
          <a:xfrm>
            <a:off x="5754500" y="1023125"/>
            <a:ext cx="3112738" cy="4033701"/>
          </a:xfrm>
          <a:prstGeom prst="rect">
            <a:avLst/>
          </a:prstGeom>
          <a:noFill/>
          <a:ln>
            <a:noFill/>
          </a:ln>
        </p:spPr>
      </p:pic>
      <p:sp>
        <p:nvSpPr>
          <p:cNvPr id="1900" name="Google Shape;1900;p123"/>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1" name="Google Shape;1901;p123"/>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2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Full WBS - Second Half</a:t>
            </a:r>
            <a:endParaRPr b="1">
              <a:solidFill>
                <a:srgbClr val="FFFFFF"/>
              </a:solidFill>
              <a:latin typeface="Orbitron"/>
              <a:ea typeface="Orbitron"/>
              <a:cs typeface="Orbitron"/>
              <a:sym typeface="Orbitron"/>
            </a:endParaRPr>
          </a:p>
        </p:txBody>
      </p:sp>
      <p:sp>
        <p:nvSpPr>
          <p:cNvPr id="1903" name="Google Shape;1903;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pic>
        <p:nvPicPr>
          <p:cNvPr id="1904" name="Google Shape;1904;p123"/>
          <p:cNvPicPr preferRelativeResize="0"/>
          <p:nvPr/>
        </p:nvPicPr>
        <p:blipFill>
          <a:blip r:embed="rId4">
            <a:alphaModFix/>
          </a:blip>
          <a:stretch>
            <a:fillRect/>
          </a:stretch>
        </p:blipFill>
        <p:spPr>
          <a:xfrm>
            <a:off x="95025" y="1023113"/>
            <a:ext cx="2803350" cy="2603100"/>
          </a:xfrm>
          <a:prstGeom prst="rect">
            <a:avLst/>
          </a:prstGeom>
          <a:noFill/>
          <a:ln>
            <a:noFill/>
          </a:ln>
        </p:spPr>
      </p:pic>
      <p:pic>
        <p:nvPicPr>
          <p:cNvPr id="1905" name="Google Shape;1905;p123"/>
          <p:cNvPicPr preferRelativeResize="0"/>
          <p:nvPr/>
        </p:nvPicPr>
        <p:blipFill>
          <a:blip r:embed="rId5">
            <a:alphaModFix/>
          </a:blip>
          <a:stretch>
            <a:fillRect/>
          </a:stretch>
        </p:blipFill>
        <p:spPr>
          <a:xfrm>
            <a:off x="3034350" y="1023113"/>
            <a:ext cx="2803350" cy="22635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pic>
        <p:nvPicPr>
          <p:cNvPr id="1911" name="Google Shape;1911;p124"/>
          <p:cNvPicPr preferRelativeResize="0"/>
          <p:nvPr/>
        </p:nvPicPr>
        <p:blipFill>
          <a:blip r:embed="rId3">
            <a:alphaModFix/>
          </a:blip>
          <a:stretch>
            <a:fillRect/>
          </a:stretch>
        </p:blipFill>
        <p:spPr>
          <a:xfrm>
            <a:off x="1583350" y="0"/>
            <a:ext cx="7042874" cy="5143499"/>
          </a:xfrm>
          <a:prstGeom prst="rect">
            <a:avLst/>
          </a:prstGeom>
          <a:noFill/>
          <a:ln>
            <a:noFill/>
          </a:ln>
        </p:spPr>
      </p:pic>
      <p:sp>
        <p:nvSpPr>
          <p:cNvPr id="1912" name="Google Shape;1912;p124"/>
          <p:cNvSpPr txBox="1"/>
          <p:nvPr/>
        </p:nvSpPr>
        <p:spPr>
          <a:xfrm>
            <a:off x="-57650" y="1945650"/>
            <a:ext cx="19554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t>SHADE Full Gantt Chart</a:t>
            </a:r>
            <a:endParaRPr sz="15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8" name="Google Shape;33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339" name="Google Shape;339;p44"/>
          <p:cNvCxnSpPr/>
          <p:nvPr/>
        </p:nvCxnSpPr>
        <p:spPr>
          <a:xfrm rot="-5400000" flipH="1">
            <a:off x="5624325" y="1588450"/>
            <a:ext cx="1266600" cy="660900"/>
          </a:xfrm>
          <a:prstGeom prst="bentConnector3">
            <a:avLst>
              <a:gd name="adj1" fmla="val 59131"/>
            </a:avLst>
          </a:prstGeom>
          <a:noFill/>
          <a:ln w="38100" cap="flat" cmpd="sng">
            <a:solidFill>
              <a:srgbClr val="00FF00"/>
            </a:solidFill>
            <a:prstDash val="solid"/>
            <a:round/>
            <a:headEnd type="none" w="med" len="med"/>
            <a:tailEnd type="triangle" w="med" len="med"/>
          </a:ln>
        </p:spPr>
      </p:cxnSp>
      <p:cxnSp>
        <p:nvCxnSpPr>
          <p:cNvPr id="340" name="Google Shape;340;p44"/>
          <p:cNvCxnSpPr/>
          <p:nvPr/>
        </p:nvCxnSpPr>
        <p:spPr>
          <a:xfrm rot="10800000" flipH="1">
            <a:off x="1675800" y="4688825"/>
            <a:ext cx="969300" cy="11100"/>
          </a:xfrm>
          <a:prstGeom prst="straightConnector1">
            <a:avLst/>
          </a:prstGeom>
          <a:noFill/>
          <a:ln w="38100" cap="flat" cmpd="sng">
            <a:solidFill>
              <a:srgbClr val="00FF00"/>
            </a:solidFill>
            <a:prstDash val="solid"/>
            <a:round/>
            <a:headEnd type="none" w="med" len="med"/>
            <a:tailEnd type="triangle" w="med" len="med"/>
          </a:ln>
        </p:spPr>
      </p:cxnSp>
      <p:grpSp>
        <p:nvGrpSpPr>
          <p:cNvPr id="341" name="Google Shape;341;p44"/>
          <p:cNvGrpSpPr/>
          <p:nvPr/>
        </p:nvGrpSpPr>
        <p:grpSpPr>
          <a:xfrm>
            <a:off x="3636113" y="3925671"/>
            <a:ext cx="904806" cy="774470"/>
            <a:chOff x="3636275" y="4028300"/>
            <a:chExt cx="903000" cy="671700"/>
          </a:xfrm>
        </p:grpSpPr>
        <p:cxnSp>
          <p:nvCxnSpPr>
            <p:cNvPr id="342" name="Google Shape;342;p44"/>
            <p:cNvCxnSpPr/>
            <p:nvPr/>
          </p:nvCxnSpPr>
          <p:spPr>
            <a:xfrm>
              <a:off x="3636275" y="4688900"/>
              <a:ext cx="903000" cy="11100"/>
            </a:xfrm>
            <a:prstGeom prst="straightConnector1">
              <a:avLst/>
            </a:prstGeom>
            <a:noFill/>
            <a:ln w="38100" cap="flat" cmpd="sng">
              <a:solidFill>
                <a:srgbClr val="00FF00"/>
              </a:solidFill>
              <a:prstDash val="solid"/>
              <a:round/>
              <a:headEnd type="none" w="med" len="med"/>
              <a:tailEnd type="none" w="med" len="med"/>
            </a:ln>
          </p:spPr>
        </p:cxnSp>
        <p:cxnSp>
          <p:nvCxnSpPr>
            <p:cNvPr id="343" name="Google Shape;343;p44"/>
            <p:cNvCxnSpPr/>
            <p:nvPr/>
          </p:nvCxnSpPr>
          <p:spPr>
            <a:xfrm>
              <a:off x="4528175" y="4028300"/>
              <a:ext cx="11100" cy="671700"/>
            </a:xfrm>
            <a:prstGeom prst="straightConnector1">
              <a:avLst/>
            </a:prstGeom>
            <a:noFill/>
            <a:ln w="38100" cap="flat" cmpd="sng">
              <a:solidFill>
                <a:srgbClr val="00FF00"/>
              </a:solidFill>
              <a:prstDash val="solid"/>
              <a:round/>
              <a:headEnd type="triangle" w="med" len="med"/>
              <a:tailEnd type="none" w="med" len="med"/>
            </a:ln>
          </p:spPr>
        </p:cxnSp>
      </p:grpSp>
      <p:cxnSp>
        <p:nvCxnSpPr>
          <p:cNvPr id="344" name="Google Shape;344;p44"/>
          <p:cNvCxnSpPr/>
          <p:nvPr/>
        </p:nvCxnSpPr>
        <p:spPr>
          <a:xfrm rot="10800000">
            <a:off x="4485325" y="1637175"/>
            <a:ext cx="9300" cy="1500900"/>
          </a:xfrm>
          <a:prstGeom prst="straightConnector1">
            <a:avLst/>
          </a:prstGeom>
          <a:noFill/>
          <a:ln w="38100" cap="flat" cmpd="sng">
            <a:solidFill>
              <a:srgbClr val="00FF00"/>
            </a:solidFill>
            <a:prstDash val="solid"/>
            <a:round/>
            <a:headEnd type="none" w="med" len="med"/>
            <a:tailEnd type="triangle" w="med" len="med"/>
          </a:ln>
        </p:spPr>
      </p:cxnSp>
      <p:grpSp>
        <p:nvGrpSpPr>
          <p:cNvPr id="345" name="Google Shape;345;p44"/>
          <p:cNvGrpSpPr/>
          <p:nvPr/>
        </p:nvGrpSpPr>
        <p:grpSpPr>
          <a:xfrm>
            <a:off x="4489975" y="849700"/>
            <a:ext cx="995825" cy="240900"/>
            <a:chOff x="4489975" y="849700"/>
            <a:chExt cx="995825" cy="240900"/>
          </a:xfrm>
        </p:grpSpPr>
        <p:cxnSp>
          <p:nvCxnSpPr>
            <p:cNvPr id="346" name="Google Shape;346;p44"/>
            <p:cNvCxnSpPr/>
            <p:nvPr/>
          </p:nvCxnSpPr>
          <p:spPr>
            <a:xfrm rot="10800000" flipH="1">
              <a:off x="4503900" y="849700"/>
              <a:ext cx="981900" cy="18600"/>
            </a:xfrm>
            <a:prstGeom prst="straightConnector1">
              <a:avLst/>
            </a:prstGeom>
            <a:noFill/>
            <a:ln w="38100" cap="flat" cmpd="sng">
              <a:solidFill>
                <a:srgbClr val="00FF00"/>
              </a:solidFill>
              <a:prstDash val="solid"/>
              <a:round/>
              <a:headEnd type="none" w="med" len="med"/>
              <a:tailEnd type="triangle" w="med" len="med"/>
            </a:ln>
          </p:spPr>
        </p:cxnSp>
        <p:cxnSp>
          <p:nvCxnSpPr>
            <p:cNvPr id="347" name="Google Shape;347;p44"/>
            <p:cNvCxnSpPr/>
            <p:nvPr/>
          </p:nvCxnSpPr>
          <p:spPr>
            <a:xfrm rot="10800000">
              <a:off x="4489975" y="868300"/>
              <a:ext cx="0" cy="222300"/>
            </a:xfrm>
            <a:prstGeom prst="straightConnector1">
              <a:avLst/>
            </a:prstGeom>
            <a:noFill/>
            <a:ln w="38100" cap="flat" cmpd="sng">
              <a:solidFill>
                <a:srgbClr val="00FF00"/>
              </a:solidFill>
              <a:prstDash val="solid"/>
              <a:round/>
              <a:headEnd type="none" w="med" len="med"/>
              <a:tailEnd type="none" w="med" len="med"/>
            </a:ln>
          </p:spPr>
        </p:cxnSp>
      </p:grpSp>
      <p:cxnSp>
        <p:nvCxnSpPr>
          <p:cNvPr id="348" name="Google Shape;348;p44"/>
          <p:cNvCxnSpPr/>
          <p:nvPr/>
        </p:nvCxnSpPr>
        <p:spPr>
          <a:xfrm rot="10800000">
            <a:off x="4476175" y="2721175"/>
            <a:ext cx="1547100" cy="0"/>
          </a:xfrm>
          <a:prstGeom prst="straightConnector1">
            <a:avLst/>
          </a:prstGeom>
          <a:noFill/>
          <a:ln w="38100" cap="flat" cmpd="sng">
            <a:solidFill>
              <a:srgbClr val="00FF00"/>
            </a:solidFill>
            <a:prstDash val="solid"/>
            <a:round/>
            <a:headEnd type="none" w="med" len="med"/>
            <a:tailEnd type="triangle" w="med" len="med"/>
          </a:ln>
        </p:spPr>
      </p:cxnSp>
      <p:cxnSp>
        <p:nvCxnSpPr>
          <p:cNvPr id="349" name="Google Shape;349;p44"/>
          <p:cNvCxnSpPr/>
          <p:nvPr/>
        </p:nvCxnSpPr>
        <p:spPr>
          <a:xfrm>
            <a:off x="6421650" y="877550"/>
            <a:ext cx="796800" cy="676200"/>
          </a:xfrm>
          <a:prstGeom prst="bentConnector3">
            <a:avLst>
              <a:gd name="adj1" fmla="val 29066"/>
            </a:avLst>
          </a:prstGeom>
          <a:noFill/>
          <a:ln w="38100" cap="flat" cmpd="sng">
            <a:solidFill>
              <a:srgbClr val="00FF00"/>
            </a:solidFill>
            <a:prstDash val="solid"/>
            <a:round/>
            <a:headEnd type="none" w="med" len="med"/>
            <a:tailEnd type="triangle" w="med" len="med"/>
          </a:ln>
        </p:spPr>
      </p:cxnSp>
      <p:cxnSp>
        <p:nvCxnSpPr>
          <p:cNvPr id="350" name="Google Shape;350;p44"/>
          <p:cNvCxnSpPr/>
          <p:nvPr/>
        </p:nvCxnSpPr>
        <p:spPr>
          <a:xfrm>
            <a:off x="2030300" y="905350"/>
            <a:ext cx="2445600" cy="1222800"/>
          </a:xfrm>
          <a:prstGeom prst="bentConnector3">
            <a:avLst>
              <a:gd name="adj1" fmla="val 51898"/>
            </a:avLst>
          </a:prstGeom>
          <a:noFill/>
          <a:ln w="38100" cap="flat" cmpd="sng">
            <a:solidFill>
              <a:srgbClr val="00FF00"/>
            </a:solidFill>
            <a:prstDash val="dash"/>
            <a:round/>
            <a:headEnd type="triangle" w="med" len="med"/>
            <a:tailEnd type="none" w="med" len="med"/>
          </a:ln>
        </p:spPr>
      </p:cxnSp>
      <p:cxnSp>
        <p:nvCxnSpPr>
          <p:cNvPr id="351" name="Google Shape;351;p44"/>
          <p:cNvCxnSpPr/>
          <p:nvPr/>
        </p:nvCxnSpPr>
        <p:spPr>
          <a:xfrm flipH="1">
            <a:off x="6560575" y="2999100"/>
            <a:ext cx="9300" cy="1436100"/>
          </a:xfrm>
          <a:prstGeom prst="straightConnector1">
            <a:avLst/>
          </a:prstGeom>
          <a:noFill/>
          <a:ln w="38100" cap="flat" cmpd="sng">
            <a:solidFill>
              <a:srgbClr val="00FF00"/>
            </a:solidFill>
            <a:prstDash val="dash"/>
            <a:round/>
            <a:headEnd type="none" w="med" len="med"/>
            <a:tailEnd type="triangle" w="med" len="med"/>
          </a:ln>
        </p:spPr>
      </p:cxnSp>
      <p:cxnSp>
        <p:nvCxnSpPr>
          <p:cNvPr id="352" name="Google Shape;352;p44"/>
          <p:cNvCxnSpPr/>
          <p:nvPr/>
        </p:nvCxnSpPr>
        <p:spPr>
          <a:xfrm>
            <a:off x="7153525" y="4703775"/>
            <a:ext cx="555900" cy="0"/>
          </a:xfrm>
          <a:prstGeom prst="straightConnector1">
            <a:avLst/>
          </a:prstGeom>
          <a:noFill/>
          <a:ln w="38100" cap="flat" cmpd="sng">
            <a:solidFill>
              <a:srgbClr val="00FF00"/>
            </a:solidFill>
            <a:prstDash val="solid"/>
            <a:round/>
            <a:headEnd type="none" w="med" len="med"/>
            <a:tailEnd type="triangle" w="med" len="med"/>
          </a:ln>
        </p:spPr>
      </p:cxnSp>
      <p:grpSp>
        <p:nvGrpSpPr>
          <p:cNvPr id="353" name="Google Shape;353;p44"/>
          <p:cNvGrpSpPr/>
          <p:nvPr/>
        </p:nvGrpSpPr>
        <p:grpSpPr>
          <a:xfrm>
            <a:off x="6208550" y="683000"/>
            <a:ext cx="1417500" cy="472500"/>
            <a:chOff x="6208550" y="683000"/>
            <a:chExt cx="1417500" cy="472500"/>
          </a:xfrm>
        </p:grpSpPr>
        <p:cxnSp>
          <p:nvCxnSpPr>
            <p:cNvPr id="354" name="Google Shape;354;p44"/>
            <p:cNvCxnSpPr/>
            <p:nvPr/>
          </p:nvCxnSpPr>
          <p:spPr>
            <a:xfrm>
              <a:off x="6208550" y="683000"/>
              <a:ext cx="1417500" cy="287100"/>
            </a:xfrm>
            <a:prstGeom prst="bentConnector3">
              <a:avLst>
                <a:gd name="adj1" fmla="val 57515"/>
              </a:avLst>
            </a:prstGeom>
            <a:noFill/>
            <a:ln w="38100" cap="flat" cmpd="sng">
              <a:solidFill>
                <a:srgbClr val="00FF00"/>
              </a:solidFill>
              <a:prstDash val="solid"/>
              <a:round/>
              <a:headEnd type="triangle" w="med" len="med"/>
              <a:tailEnd type="none" w="med" len="med"/>
            </a:ln>
          </p:spPr>
        </p:cxnSp>
        <p:cxnSp>
          <p:nvCxnSpPr>
            <p:cNvPr id="355" name="Google Shape;355;p44"/>
            <p:cNvCxnSpPr/>
            <p:nvPr/>
          </p:nvCxnSpPr>
          <p:spPr>
            <a:xfrm rot="10800000">
              <a:off x="7626050" y="970100"/>
              <a:ext cx="0" cy="185400"/>
            </a:xfrm>
            <a:prstGeom prst="straightConnector1">
              <a:avLst/>
            </a:prstGeom>
            <a:noFill/>
            <a:ln w="38100" cap="flat" cmpd="sng">
              <a:solidFill>
                <a:srgbClr val="00FF00"/>
              </a:solidFill>
              <a:prstDash val="solid"/>
              <a:round/>
              <a:headEnd type="none" w="med" len="med"/>
              <a:tailEnd type="none" w="med" len="med"/>
            </a:ln>
          </p:spPr>
        </p:cxnSp>
      </p:grpSp>
      <p:sp>
        <p:nvSpPr>
          <p:cNvPr id="356" name="Google Shape;356;p44"/>
          <p:cNvSpPr/>
          <p:nvPr/>
        </p:nvSpPr>
        <p:spPr>
          <a:xfrm>
            <a:off x="2534925" y="4794475"/>
            <a:ext cx="57000" cy="1110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4"/>
          <p:cNvSpPr/>
          <p:nvPr/>
        </p:nvSpPr>
        <p:spPr>
          <a:xfrm>
            <a:off x="2543500" y="4822950"/>
            <a:ext cx="48425" cy="61150"/>
          </a:xfrm>
          <a:prstGeom prst="rect">
            <a:avLst/>
          </a:prstGeom>
        </p:spPr>
        <p:txBody>
          <a:bodyPr>
            <a:prstTxWarp prst="textPlain">
              <a:avLst/>
            </a:prstTxWarp>
          </a:bodyPr>
          <a:lstStyle/>
          <a:p>
            <a:pPr lvl="0" algn="ctr"/>
            <a:r>
              <a:rPr b="0" i="1">
                <a:ln w="9525" cap="flat" cmpd="sng">
                  <a:solidFill>
                    <a:srgbClr val="000000"/>
                  </a:solidFill>
                  <a:prstDash val="solid"/>
                  <a:round/>
                  <a:headEnd type="none" w="sm" len="sm"/>
                  <a:tailEnd type="none" w="sm" len="sm"/>
                </a:ln>
                <a:solidFill>
                  <a:srgbClr val="000000"/>
                </a:solidFill>
                <a:latin typeface="Aria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1"/>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
                                        </p:tgtEl>
                                        <p:attrNameLst>
                                          <p:attrName>style.visibility</p:attrName>
                                        </p:attrNameLst>
                                      </p:cBhvr>
                                      <p:to>
                                        <p:strVal val="visible"/>
                                      </p:to>
                                    </p:set>
                                    <p:animEffect transition="in" filter="fade">
                                      <p:cBhvr>
                                        <p:cTn id="17" dur="1"/>
                                        <p:tgtEl>
                                          <p:spTgt spid="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1"/>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
                                        </p:tgtEl>
                                        <p:attrNameLst>
                                          <p:attrName>style.visibility</p:attrName>
                                        </p:attrNameLst>
                                      </p:cBhvr>
                                      <p:to>
                                        <p:strVal val="visible"/>
                                      </p:to>
                                    </p:set>
                                    <p:animEffect transition="in" filter="fade">
                                      <p:cBhvr>
                                        <p:cTn id="27" dur="1"/>
                                        <p:tgtEl>
                                          <p:spTgt spid="3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gtEl>
                                        <p:attrNameLst>
                                          <p:attrName>style.visibility</p:attrName>
                                        </p:attrNameLst>
                                      </p:cBhvr>
                                      <p:to>
                                        <p:strVal val="visible"/>
                                      </p:to>
                                    </p:set>
                                    <p:animEffect transition="in" filter="fade">
                                      <p:cBhvr>
                                        <p:cTn id="32" dur="1"/>
                                        <p:tgtEl>
                                          <p:spTgt spid="3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8"/>
                                        </p:tgtEl>
                                        <p:attrNameLst>
                                          <p:attrName>style.visibility</p:attrName>
                                        </p:attrNameLst>
                                      </p:cBhvr>
                                      <p:to>
                                        <p:strVal val="visible"/>
                                      </p:to>
                                    </p:set>
                                    <p:animEffect transition="in" filter="fade">
                                      <p:cBhvr>
                                        <p:cTn id="37" dur="1"/>
                                        <p:tgtEl>
                                          <p:spTgt spid="3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9"/>
                                        </p:tgtEl>
                                        <p:attrNameLst>
                                          <p:attrName>style.visibility</p:attrName>
                                        </p:attrNameLst>
                                      </p:cBhvr>
                                      <p:to>
                                        <p:strVal val="visible"/>
                                      </p:to>
                                    </p:set>
                                    <p:animEffect transition="in" filter="fade">
                                      <p:cBhvr>
                                        <p:cTn id="42" dur="1"/>
                                        <p:tgtEl>
                                          <p:spTgt spid="3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3"/>
                                        </p:tgtEl>
                                        <p:attrNameLst>
                                          <p:attrName>style.visibility</p:attrName>
                                        </p:attrNameLst>
                                      </p:cBhvr>
                                      <p:to>
                                        <p:strVal val="visible"/>
                                      </p:to>
                                    </p:set>
                                    <p:animEffect transition="in" filter="fade">
                                      <p:cBhvr>
                                        <p:cTn id="47" dur="1"/>
                                        <p:tgtEl>
                                          <p:spTgt spid="3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1"/>
                                        </p:tgtEl>
                                        <p:attrNameLst>
                                          <p:attrName>style.visibility</p:attrName>
                                        </p:attrNameLst>
                                      </p:cBhvr>
                                      <p:to>
                                        <p:strVal val="visible"/>
                                      </p:to>
                                    </p:set>
                                    <p:animEffect transition="in" filter="fade">
                                      <p:cBhvr>
                                        <p:cTn id="52" dur="1"/>
                                        <p:tgtEl>
                                          <p:spTgt spid="3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2"/>
                                        </p:tgtEl>
                                        <p:attrNameLst>
                                          <p:attrName>style.visibility</p:attrName>
                                        </p:attrNameLst>
                                      </p:cBhvr>
                                      <p:to>
                                        <p:strVal val="visible"/>
                                      </p:to>
                                    </p:set>
                                    <p:animEffect transition="in" filter="fade">
                                      <p:cBhvr>
                                        <p:cTn id="57" dur="1"/>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pic>
        <p:nvPicPr>
          <p:cNvPr id="1918" name="Google Shape;1918;p125"/>
          <p:cNvPicPr preferRelativeResize="0"/>
          <p:nvPr/>
        </p:nvPicPr>
        <p:blipFill>
          <a:blip r:embed="rId3">
            <a:alphaModFix/>
          </a:blip>
          <a:stretch>
            <a:fillRect/>
          </a:stretch>
        </p:blipFill>
        <p:spPr>
          <a:xfrm>
            <a:off x="1703150" y="0"/>
            <a:ext cx="6985075" cy="5143501"/>
          </a:xfrm>
          <a:prstGeom prst="rect">
            <a:avLst/>
          </a:prstGeom>
          <a:noFill/>
          <a:ln>
            <a:noFill/>
          </a:ln>
        </p:spPr>
      </p:pic>
      <p:sp>
        <p:nvSpPr>
          <p:cNvPr id="1919" name="Google Shape;1919;p125"/>
          <p:cNvSpPr txBox="1"/>
          <p:nvPr/>
        </p:nvSpPr>
        <p:spPr>
          <a:xfrm>
            <a:off x="0" y="1945650"/>
            <a:ext cx="1955400" cy="6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t>SHADE Full Gantt Chart</a:t>
            </a:r>
            <a:endParaRPr sz="15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925" name="Google Shape;1925;p126"/>
          <p:cNvPicPr preferRelativeResize="0"/>
          <p:nvPr/>
        </p:nvPicPr>
        <p:blipFill>
          <a:blip r:embed="rId3">
            <a:alphaModFix/>
          </a:blip>
          <a:stretch>
            <a:fillRect/>
          </a:stretch>
        </p:blipFill>
        <p:spPr>
          <a:xfrm>
            <a:off x="152400" y="306525"/>
            <a:ext cx="8839200" cy="15522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127"/>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1" name="Google Shape;1931;p127"/>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2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Revised Orbit Example - NOAA-6</a:t>
            </a:r>
            <a:endParaRPr b="1">
              <a:solidFill>
                <a:srgbClr val="FFFFFF"/>
              </a:solidFill>
              <a:latin typeface="Orbitron"/>
              <a:ea typeface="Orbitron"/>
              <a:cs typeface="Orbitron"/>
              <a:sym typeface="Orbitron"/>
            </a:endParaRPr>
          </a:p>
          <a:p>
            <a:pPr marL="0" lvl="0" indent="0" algn="l" rtl="0">
              <a:spcBef>
                <a:spcPts val="0"/>
              </a:spcBef>
              <a:spcAft>
                <a:spcPts val="0"/>
              </a:spcAft>
              <a:buNone/>
            </a:pPr>
            <a:endParaRPr b="1">
              <a:solidFill>
                <a:srgbClr val="FFFFFF"/>
              </a:solidFill>
              <a:latin typeface="Orbitron"/>
              <a:ea typeface="Orbitron"/>
              <a:cs typeface="Orbitron"/>
              <a:sym typeface="Orbitron"/>
            </a:endParaRPr>
          </a:p>
        </p:txBody>
      </p:sp>
      <p:sp>
        <p:nvSpPr>
          <p:cNvPr id="1933" name="Google Shape;1933;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1934" name="Google Shape;1934;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1935" name="Google Shape;1935;p127"/>
          <p:cNvSpPr txBox="1"/>
          <p:nvPr/>
        </p:nvSpPr>
        <p:spPr>
          <a:xfrm>
            <a:off x="5155700" y="991825"/>
            <a:ext cx="3700500" cy="375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936" name="Google Shape;1936;p127"/>
          <p:cNvSpPr txBox="1"/>
          <p:nvPr/>
        </p:nvSpPr>
        <p:spPr>
          <a:xfrm>
            <a:off x="7500413" y="486432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37" name="Google Shape;1937;p127"/>
          <p:cNvSpPr txBox="1"/>
          <p:nvPr/>
        </p:nvSpPr>
        <p:spPr>
          <a:xfrm>
            <a:off x="1628914" y="48857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38" name="Google Shape;1938;p127"/>
          <p:cNvSpPr txBox="1"/>
          <p:nvPr/>
        </p:nvSpPr>
        <p:spPr>
          <a:xfrm>
            <a:off x="3727052" y="48796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39" name="Google Shape;1939;p127"/>
          <p:cNvSpPr txBox="1"/>
          <p:nvPr/>
        </p:nvSpPr>
        <p:spPr>
          <a:xfrm>
            <a:off x="5170436" y="48765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40" name="Google Shape;1940;p127"/>
          <p:cNvSpPr txBox="1"/>
          <p:nvPr/>
        </p:nvSpPr>
        <p:spPr>
          <a:xfrm>
            <a:off x="6738973" y="48704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pic>
        <p:nvPicPr>
          <p:cNvPr id="1941" name="Google Shape;1941;p127"/>
          <p:cNvPicPr preferRelativeResize="0"/>
          <p:nvPr/>
        </p:nvPicPr>
        <p:blipFill>
          <a:blip r:embed="rId3">
            <a:alphaModFix/>
          </a:blip>
          <a:stretch>
            <a:fillRect/>
          </a:stretch>
        </p:blipFill>
        <p:spPr>
          <a:xfrm>
            <a:off x="0" y="951600"/>
            <a:ext cx="5589208" cy="41919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28"/>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7" name="Google Shape;1947;p128"/>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2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Orbitron"/>
                <a:ea typeface="Orbitron"/>
                <a:cs typeface="Orbitron"/>
                <a:sym typeface="Orbitron"/>
              </a:rPr>
              <a:t>Detailed Budget Breakdown - Power</a:t>
            </a:r>
            <a:endParaRPr b="1">
              <a:solidFill>
                <a:srgbClr val="FFFFFF"/>
              </a:solidFill>
              <a:latin typeface="Orbitron"/>
              <a:ea typeface="Orbitron"/>
              <a:cs typeface="Orbitron"/>
              <a:sym typeface="Orbitron"/>
            </a:endParaRPr>
          </a:p>
          <a:p>
            <a:pPr marL="0" lvl="0" indent="0" algn="l" rtl="0">
              <a:spcBef>
                <a:spcPts val="0"/>
              </a:spcBef>
              <a:spcAft>
                <a:spcPts val="0"/>
              </a:spcAft>
              <a:buNone/>
            </a:pPr>
            <a:endParaRPr b="1">
              <a:solidFill>
                <a:srgbClr val="FFFFFF"/>
              </a:solidFill>
              <a:latin typeface="Orbitron"/>
              <a:ea typeface="Orbitron"/>
              <a:cs typeface="Orbitron"/>
              <a:sym typeface="Orbitron"/>
            </a:endParaRPr>
          </a:p>
        </p:txBody>
      </p:sp>
      <p:sp>
        <p:nvSpPr>
          <p:cNvPr id="1949" name="Google Shape;1949;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1950" name="Google Shape;1950;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1951" name="Google Shape;1951;p128"/>
          <p:cNvSpPr txBox="1"/>
          <p:nvPr/>
        </p:nvSpPr>
        <p:spPr>
          <a:xfrm>
            <a:off x="5155700" y="991825"/>
            <a:ext cx="3700500" cy="375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952" name="Google Shape;1952;p128"/>
          <p:cNvSpPr txBox="1"/>
          <p:nvPr/>
        </p:nvSpPr>
        <p:spPr>
          <a:xfrm>
            <a:off x="7500413" y="486432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53" name="Google Shape;1953;p128"/>
          <p:cNvSpPr txBox="1"/>
          <p:nvPr/>
        </p:nvSpPr>
        <p:spPr>
          <a:xfrm>
            <a:off x="1628914" y="48857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54" name="Google Shape;1954;p128"/>
          <p:cNvSpPr txBox="1"/>
          <p:nvPr/>
        </p:nvSpPr>
        <p:spPr>
          <a:xfrm>
            <a:off x="3727052" y="48796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55" name="Google Shape;1955;p128"/>
          <p:cNvSpPr txBox="1"/>
          <p:nvPr/>
        </p:nvSpPr>
        <p:spPr>
          <a:xfrm>
            <a:off x="5170436" y="48765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56" name="Google Shape;1956;p128"/>
          <p:cNvSpPr txBox="1"/>
          <p:nvPr/>
        </p:nvSpPr>
        <p:spPr>
          <a:xfrm>
            <a:off x="6738973" y="48704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graphicFrame>
        <p:nvGraphicFramePr>
          <p:cNvPr id="1957" name="Google Shape;1957;p128"/>
          <p:cNvGraphicFramePr/>
          <p:nvPr/>
        </p:nvGraphicFramePr>
        <p:xfrm>
          <a:off x="592275" y="1242538"/>
          <a:ext cx="7959425" cy="3018630"/>
        </p:xfrm>
        <a:graphic>
          <a:graphicData uri="http://schemas.openxmlformats.org/drawingml/2006/table">
            <a:tbl>
              <a:tblPr>
                <a:noFill/>
                <a:tableStyleId>{19E7DD0A-5320-4C7D-8541-71D4969ABE64}</a:tableStyleId>
              </a:tblPr>
              <a:tblGrid>
                <a:gridCol w="3385400">
                  <a:extLst>
                    <a:ext uri="{9D8B030D-6E8A-4147-A177-3AD203B41FA5}">
                      <a16:colId xmlns:a16="http://schemas.microsoft.com/office/drawing/2014/main" val="20000"/>
                    </a:ext>
                  </a:extLst>
                </a:gridCol>
                <a:gridCol w="1220450">
                  <a:extLst>
                    <a:ext uri="{9D8B030D-6E8A-4147-A177-3AD203B41FA5}">
                      <a16:colId xmlns:a16="http://schemas.microsoft.com/office/drawing/2014/main" val="20001"/>
                    </a:ext>
                  </a:extLst>
                </a:gridCol>
                <a:gridCol w="530625">
                  <a:extLst>
                    <a:ext uri="{9D8B030D-6E8A-4147-A177-3AD203B41FA5}">
                      <a16:colId xmlns:a16="http://schemas.microsoft.com/office/drawing/2014/main" val="20002"/>
                    </a:ext>
                  </a:extLst>
                </a:gridCol>
                <a:gridCol w="1093100">
                  <a:extLst>
                    <a:ext uri="{9D8B030D-6E8A-4147-A177-3AD203B41FA5}">
                      <a16:colId xmlns:a16="http://schemas.microsoft.com/office/drawing/2014/main" val="20003"/>
                    </a:ext>
                  </a:extLst>
                </a:gridCol>
                <a:gridCol w="1093100">
                  <a:extLst>
                    <a:ext uri="{9D8B030D-6E8A-4147-A177-3AD203B41FA5}">
                      <a16:colId xmlns:a16="http://schemas.microsoft.com/office/drawing/2014/main" val="20004"/>
                    </a:ext>
                  </a:extLst>
                </a:gridCol>
                <a:gridCol w="636750">
                  <a:extLst>
                    <a:ext uri="{9D8B030D-6E8A-4147-A177-3AD203B41FA5}">
                      <a16:colId xmlns:a16="http://schemas.microsoft.com/office/drawing/2014/main" val="20005"/>
                    </a:ext>
                  </a:extLst>
                </a:gridCol>
              </a:tblGrid>
              <a:tr h="235800">
                <a:tc>
                  <a:txBody>
                    <a:bodyPr/>
                    <a:lstStyle/>
                    <a:p>
                      <a:pPr marL="0" lvl="0" indent="0" algn="ctr" rtl="0">
                        <a:spcBef>
                          <a:spcPts val="0"/>
                        </a:spcBef>
                        <a:spcAft>
                          <a:spcPts val="0"/>
                        </a:spcAft>
                        <a:buNone/>
                      </a:pPr>
                      <a:r>
                        <a:rPr lang="en" sz="1000">
                          <a:solidFill>
                            <a:srgbClr val="FFFFFF"/>
                          </a:solidFill>
                        </a:rPr>
                        <a:t>Item</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Estimated Cost/unit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Number</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Budgeted amount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Total Estimated Cost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Margin</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235800">
                <a:tc>
                  <a:txBody>
                    <a:bodyPr/>
                    <a:lstStyle/>
                    <a:p>
                      <a:pPr marL="0" lvl="0" indent="0" algn="l" rtl="0">
                        <a:spcBef>
                          <a:spcPts val="0"/>
                        </a:spcBef>
                        <a:spcAft>
                          <a:spcPts val="0"/>
                        </a:spcAft>
                        <a:buNone/>
                      </a:pPr>
                      <a:r>
                        <a:rPr lang="en" sz="1000"/>
                        <a:t>MAXEON Solar Cells</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$3.21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$256.80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48275">
                <a:tc>
                  <a:txBody>
                    <a:bodyPr/>
                    <a:lstStyle/>
                    <a:p>
                      <a:pPr marL="0" lvl="0" indent="0" algn="l" rtl="0">
                        <a:spcBef>
                          <a:spcPts val="0"/>
                        </a:spcBef>
                        <a:spcAft>
                          <a:spcPts val="0"/>
                        </a:spcAft>
                        <a:buNone/>
                      </a:pPr>
                      <a:r>
                        <a:rPr lang="en" sz="1000"/>
                        <a:t>Thermal Adhesive</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$250.00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$250.00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17%</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89150">
                <a:tc>
                  <a:txBody>
                    <a:bodyPr/>
                    <a:lstStyle/>
                    <a:p>
                      <a:pPr marL="0" lvl="0" indent="0" algn="l" rtl="0">
                        <a:spcBef>
                          <a:spcPts val="0"/>
                        </a:spcBef>
                        <a:spcAft>
                          <a:spcPts val="0"/>
                        </a:spcAft>
                        <a:buNone/>
                      </a:pPr>
                      <a:r>
                        <a:rPr lang="en" sz="1000"/>
                        <a:t>Aluminum for framing</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$12.60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$75.60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24%</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1025">
                <a:tc>
                  <a:txBody>
                    <a:bodyPr/>
                    <a:lstStyle/>
                    <a:p>
                      <a:pPr marL="0" lvl="0" indent="0" algn="l" rtl="0">
                        <a:spcBef>
                          <a:spcPts val="0"/>
                        </a:spcBef>
                        <a:spcAft>
                          <a:spcPts val="0"/>
                        </a:spcAft>
                        <a:buNone/>
                      </a:pPr>
                      <a:r>
                        <a:rPr lang="en" sz="1000"/>
                        <a:t>Aluminum Sheet 18x18x0.025</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$40.12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$160.48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9050">
                <a:tc>
                  <a:txBody>
                    <a:bodyPr/>
                    <a:lstStyle/>
                    <a:p>
                      <a:pPr marL="0" lvl="0" indent="0" algn="l" rtl="0">
                        <a:spcBef>
                          <a:spcPts val="0"/>
                        </a:spcBef>
                        <a:spcAft>
                          <a:spcPts val="0"/>
                        </a:spcAft>
                        <a:buNone/>
                      </a:pPr>
                      <a:r>
                        <a:rPr lang="en" sz="1000"/>
                        <a:t>1.813" Wide Extruded Aluminum Heatsink - 1 in</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$0.78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$80.00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$62.40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22%</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57650">
                <a:tc>
                  <a:txBody>
                    <a:bodyPr/>
                    <a:lstStyle/>
                    <a:p>
                      <a:pPr marL="0" lvl="0" indent="0" algn="l" rtl="0">
                        <a:spcBef>
                          <a:spcPts val="0"/>
                        </a:spcBef>
                        <a:spcAft>
                          <a:spcPts val="0"/>
                        </a:spcAft>
                        <a:buNone/>
                      </a:pPr>
                      <a:r>
                        <a:rPr lang="en" sz="1000"/>
                        <a:t>LifePo4 Smart Lithium Battery</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$747.95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$800.00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$747.95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7%</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8250">
                <a:tc>
                  <a:txBody>
                    <a:bodyPr/>
                    <a:lstStyle/>
                    <a:p>
                      <a:pPr marL="0" lvl="0" indent="0" algn="l" rtl="0">
                        <a:spcBef>
                          <a:spcPts val="0"/>
                        </a:spcBef>
                        <a:spcAft>
                          <a:spcPts val="0"/>
                        </a:spcAft>
                        <a:buNone/>
                      </a:pPr>
                      <a:r>
                        <a:rPr lang="en" sz="1000"/>
                        <a:t>ZQ-121006 Outdoor Electrical Enclosure</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$63.24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$80.00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$63.24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20975">
                <a:tc>
                  <a:txBody>
                    <a:bodyPr/>
                    <a:lstStyle/>
                    <a:p>
                      <a:pPr marL="0" lvl="0" indent="0" algn="l" rtl="0">
                        <a:spcBef>
                          <a:spcPts val="0"/>
                        </a:spcBef>
                        <a:spcAft>
                          <a:spcPts val="0"/>
                        </a:spcAft>
                        <a:buNone/>
                      </a:pPr>
                      <a:r>
                        <a:rPr lang="en" sz="1000"/>
                        <a:t>Junction Box</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59025">
                <a:tc>
                  <a:txBody>
                    <a:bodyPr/>
                    <a:lstStyle/>
                    <a:p>
                      <a:pPr marL="0" lvl="0" indent="0" algn="l" rtl="0">
                        <a:spcBef>
                          <a:spcPts val="0"/>
                        </a:spcBef>
                        <a:spcAft>
                          <a:spcPts val="0"/>
                        </a:spcAft>
                        <a:buNone/>
                      </a:pPr>
                      <a:r>
                        <a:rPr lang="en" sz="1000"/>
                        <a:t>SmartSolar MPPT 75 I 15 charge controller</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$118.15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$118.15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52775">
                <a:tc>
                  <a:txBody>
                    <a:bodyPr/>
                    <a:lstStyle/>
                    <a:p>
                      <a:pPr marL="0" lvl="0" indent="0" algn="l" rtl="0">
                        <a:spcBef>
                          <a:spcPts val="0"/>
                        </a:spcBef>
                        <a:spcAft>
                          <a:spcPts val="0"/>
                        </a:spcAft>
                        <a:buNone/>
                      </a:pPr>
                      <a:r>
                        <a:rPr lang="en" sz="1000"/>
                        <a:t>Friction Hinge</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$20.50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$170.00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$164.00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129"/>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3" name="Google Shape;1963;p129"/>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29"/>
          <p:cNvSpPr txBox="1">
            <a:spLocks noGrp="1"/>
          </p:cNvSpPr>
          <p:nvPr>
            <p:ph type="title"/>
          </p:nvPr>
        </p:nvSpPr>
        <p:spPr>
          <a:xfrm>
            <a:off x="155875" y="292625"/>
            <a:ext cx="867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FFFFFF"/>
                </a:solidFill>
                <a:latin typeface="Orbitron"/>
                <a:ea typeface="Orbitron"/>
                <a:cs typeface="Orbitron"/>
                <a:sym typeface="Orbitron"/>
              </a:rPr>
              <a:t>Detailed Budget Breakdown - Active Protection</a:t>
            </a:r>
            <a:endParaRPr sz="2500" b="1">
              <a:solidFill>
                <a:srgbClr val="FFFFFF"/>
              </a:solidFill>
              <a:latin typeface="Orbitron"/>
              <a:ea typeface="Orbitron"/>
              <a:cs typeface="Orbitron"/>
              <a:sym typeface="Orbitron"/>
            </a:endParaRPr>
          </a:p>
          <a:p>
            <a:pPr marL="0" lvl="0" indent="0" algn="l" rtl="0">
              <a:spcBef>
                <a:spcPts val="0"/>
              </a:spcBef>
              <a:spcAft>
                <a:spcPts val="0"/>
              </a:spcAft>
              <a:buNone/>
            </a:pPr>
            <a:endParaRPr b="1">
              <a:solidFill>
                <a:srgbClr val="FFFFFF"/>
              </a:solidFill>
              <a:latin typeface="Orbitron"/>
              <a:ea typeface="Orbitron"/>
              <a:cs typeface="Orbitron"/>
              <a:sym typeface="Orbitron"/>
            </a:endParaRPr>
          </a:p>
        </p:txBody>
      </p:sp>
      <p:sp>
        <p:nvSpPr>
          <p:cNvPr id="1965" name="Google Shape;1965;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
        <p:nvSpPr>
          <p:cNvPr id="1966" name="Google Shape;1966;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
        <p:nvSpPr>
          <p:cNvPr id="1967" name="Google Shape;1967;p129"/>
          <p:cNvSpPr txBox="1"/>
          <p:nvPr/>
        </p:nvSpPr>
        <p:spPr>
          <a:xfrm>
            <a:off x="5155700" y="991825"/>
            <a:ext cx="3700500" cy="375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968" name="Google Shape;1968;p129"/>
          <p:cNvSpPr txBox="1"/>
          <p:nvPr/>
        </p:nvSpPr>
        <p:spPr>
          <a:xfrm>
            <a:off x="7500413" y="486432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69" name="Google Shape;1969;p129"/>
          <p:cNvSpPr txBox="1"/>
          <p:nvPr/>
        </p:nvSpPr>
        <p:spPr>
          <a:xfrm>
            <a:off x="1628914" y="48857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70" name="Google Shape;1970;p129"/>
          <p:cNvSpPr txBox="1"/>
          <p:nvPr/>
        </p:nvSpPr>
        <p:spPr>
          <a:xfrm>
            <a:off x="3727052" y="48796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71" name="Google Shape;1971;p129"/>
          <p:cNvSpPr txBox="1"/>
          <p:nvPr/>
        </p:nvSpPr>
        <p:spPr>
          <a:xfrm>
            <a:off x="5170436" y="48765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72" name="Google Shape;1972;p129"/>
          <p:cNvSpPr txBox="1"/>
          <p:nvPr/>
        </p:nvSpPr>
        <p:spPr>
          <a:xfrm>
            <a:off x="6738973" y="48704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graphicFrame>
        <p:nvGraphicFramePr>
          <p:cNvPr id="1973" name="Google Shape;1973;p129"/>
          <p:cNvGraphicFramePr/>
          <p:nvPr/>
        </p:nvGraphicFramePr>
        <p:xfrm>
          <a:off x="808050" y="1742200"/>
          <a:ext cx="7134225" cy="1712190"/>
        </p:xfrm>
        <a:graphic>
          <a:graphicData uri="http://schemas.openxmlformats.org/drawingml/2006/table">
            <a:tbl>
              <a:tblPr>
                <a:noFill/>
                <a:tableStyleId>{19E7DD0A-5320-4C7D-8541-71D4969ABE64}</a:tableStyleId>
              </a:tblPr>
              <a:tblGrid>
                <a:gridCol w="2714625">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561975">
                  <a:extLst>
                    <a:ext uri="{9D8B030D-6E8A-4147-A177-3AD203B41FA5}">
                      <a16:colId xmlns:a16="http://schemas.microsoft.com/office/drawing/2014/main" val="20002"/>
                    </a:ext>
                  </a:extLst>
                </a:gridCol>
                <a:gridCol w="98107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676275">
                  <a:extLst>
                    <a:ext uri="{9D8B030D-6E8A-4147-A177-3AD203B41FA5}">
                      <a16:colId xmlns:a16="http://schemas.microsoft.com/office/drawing/2014/main" val="20005"/>
                    </a:ext>
                  </a:extLst>
                </a:gridCol>
              </a:tblGrid>
              <a:tr h="190500">
                <a:tc>
                  <a:txBody>
                    <a:bodyPr/>
                    <a:lstStyle/>
                    <a:p>
                      <a:pPr marL="0" lvl="0" indent="0" algn="ctr" rtl="0">
                        <a:spcBef>
                          <a:spcPts val="0"/>
                        </a:spcBef>
                        <a:spcAft>
                          <a:spcPts val="0"/>
                        </a:spcAft>
                        <a:buNone/>
                      </a:pPr>
                      <a:r>
                        <a:rPr lang="en" sz="1000">
                          <a:solidFill>
                            <a:srgbClr val="FFFFFF"/>
                          </a:solidFill>
                        </a:rPr>
                        <a:t>Item</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Estimated Cost/unit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Number</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Budgeted amount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Total Estimated Cost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Margin</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1000"/>
                        <a:t>Rain Guard Water Sealers SP-2001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$43.78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$50.00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$43.78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12%</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1000"/>
                        <a:t>Polycarbonate sheets</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$274.98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$274.98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1000"/>
                        <a:t>Corner Guards</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$36.80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$73.60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26%</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1000"/>
                        <a:t>Leveling Feet</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$19.99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$19.99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0500">
                <a:tc>
                  <a:txBody>
                    <a:bodyPr/>
                    <a:lstStyle/>
                    <a:p>
                      <a:pPr marL="0" lvl="0" indent="0" algn="l" rtl="0">
                        <a:spcBef>
                          <a:spcPts val="0"/>
                        </a:spcBef>
                        <a:spcAft>
                          <a:spcPts val="0"/>
                        </a:spcAft>
                        <a:buNone/>
                      </a:pPr>
                      <a:r>
                        <a:rPr lang="en" sz="1000"/>
                        <a:t>screws</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                     -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Google Shape;1978;p130"/>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9" name="Google Shape;1979;p130"/>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30"/>
          <p:cNvSpPr txBox="1">
            <a:spLocks noGrp="1"/>
          </p:cNvSpPr>
          <p:nvPr>
            <p:ph type="title"/>
          </p:nvPr>
        </p:nvSpPr>
        <p:spPr>
          <a:xfrm>
            <a:off x="155875" y="292625"/>
            <a:ext cx="867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rbitron"/>
                <a:ea typeface="Orbitron"/>
                <a:cs typeface="Orbitron"/>
                <a:sym typeface="Orbitron"/>
              </a:rPr>
              <a:t>Detailed Budget Breakdown - WRAITH Recovery</a:t>
            </a:r>
            <a:endParaRPr sz="2400" b="1">
              <a:solidFill>
                <a:srgbClr val="FFFFFF"/>
              </a:solidFill>
              <a:latin typeface="Orbitron"/>
              <a:ea typeface="Orbitron"/>
              <a:cs typeface="Orbitron"/>
              <a:sym typeface="Orbitron"/>
            </a:endParaRPr>
          </a:p>
          <a:p>
            <a:pPr marL="0" lvl="0" indent="0" algn="l" rtl="0">
              <a:spcBef>
                <a:spcPts val="0"/>
              </a:spcBef>
              <a:spcAft>
                <a:spcPts val="0"/>
              </a:spcAft>
              <a:buNone/>
            </a:pPr>
            <a:endParaRPr sz="2700" b="1">
              <a:solidFill>
                <a:srgbClr val="FFFFFF"/>
              </a:solidFill>
              <a:latin typeface="Orbitron"/>
              <a:ea typeface="Orbitron"/>
              <a:cs typeface="Orbitron"/>
              <a:sym typeface="Orbitron"/>
            </a:endParaRPr>
          </a:p>
        </p:txBody>
      </p:sp>
      <p:sp>
        <p:nvSpPr>
          <p:cNvPr id="1981" name="Google Shape;1981;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1982" name="Google Shape;1982;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
        <p:nvSpPr>
          <p:cNvPr id="1983" name="Google Shape;1983;p130"/>
          <p:cNvSpPr txBox="1"/>
          <p:nvPr/>
        </p:nvSpPr>
        <p:spPr>
          <a:xfrm>
            <a:off x="5155700" y="991825"/>
            <a:ext cx="3700500" cy="375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984" name="Google Shape;1984;p130"/>
          <p:cNvSpPr txBox="1"/>
          <p:nvPr/>
        </p:nvSpPr>
        <p:spPr>
          <a:xfrm>
            <a:off x="7500413" y="486432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85" name="Google Shape;1985;p130"/>
          <p:cNvSpPr txBox="1"/>
          <p:nvPr/>
        </p:nvSpPr>
        <p:spPr>
          <a:xfrm>
            <a:off x="1628914" y="48857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86" name="Google Shape;1986;p130"/>
          <p:cNvSpPr txBox="1"/>
          <p:nvPr/>
        </p:nvSpPr>
        <p:spPr>
          <a:xfrm>
            <a:off x="3727052" y="48796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87" name="Google Shape;1987;p130"/>
          <p:cNvSpPr txBox="1"/>
          <p:nvPr/>
        </p:nvSpPr>
        <p:spPr>
          <a:xfrm>
            <a:off x="5170436" y="48765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1988" name="Google Shape;1988;p130"/>
          <p:cNvSpPr txBox="1"/>
          <p:nvPr/>
        </p:nvSpPr>
        <p:spPr>
          <a:xfrm>
            <a:off x="6738973" y="48704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graphicFrame>
        <p:nvGraphicFramePr>
          <p:cNvPr id="1989" name="Google Shape;1989;p130"/>
          <p:cNvGraphicFramePr/>
          <p:nvPr/>
        </p:nvGraphicFramePr>
        <p:xfrm>
          <a:off x="1087575" y="2022775"/>
          <a:ext cx="7143750" cy="1442964"/>
        </p:xfrm>
        <a:graphic>
          <a:graphicData uri="http://schemas.openxmlformats.org/drawingml/2006/table">
            <a:tbl>
              <a:tblPr>
                <a:noFill/>
                <a:tableStyleId>{19E7DD0A-5320-4C7D-8541-71D4969ABE64}</a:tableStyleId>
              </a:tblPr>
              <a:tblGrid>
                <a:gridCol w="2638425">
                  <a:extLst>
                    <a:ext uri="{9D8B030D-6E8A-4147-A177-3AD203B41FA5}">
                      <a16:colId xmlns:a16="http://schemas.microsoft.com/office/drawing/2014/main" val="20000"/>
                    </a:ext>
                  </a:extLst>
                </a:gridCol>
                <a:gridCol w="1095375">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981075">
                  <a:extLst>
                    <a:ext uri="{9D8B030D-6E8A-4147-A177-3AD203B41FA5}">
                      <a16:colId xmlns:a16="http://schemas.microsoft.com/office/drawing/2014/main" val="20003"/>
                    </a:ext>
                  </a:extLst>
                </a:gridCol>
                <a:gridCol w="1019175">
                  <a:extLst>
                    <a:ext uri="{9D8B030D-6E8A-4147-A177-3AD203B41FA5}">
                      <a16:colId xmlns:a16="http://schemas.microsoft.com/office/drawing/2014/main" val="20004"/>
                    </a:ext>
                  </a:extLst>
                </a:gridCol>
                <a:gridCol w="723900">
                  <a:extLst>
                    <a:ext uri="{9D8B030D-6E8A-4147-A177-3AD203B41FA5}">
                      <a16:colId xmlns:a16="http://schemas.microsoft.com/office/drawing/2014/main" val="20005"/>
                    </a:ext>
                  </a:extLst>
                </a:gridCol>
              </a:tblGrid>
              <a:tr h="190500">
                <a:tc>
                  <a:txBody>
                    <a:bodyPr/>
                    <a:lstStyle/>
                    <a:p>
                      <a:pPr marL="0" lvl="0" indent="0" algn="ctr" rtl="0">
                        <a:spcBef>
                          <a:spcPts val="0"/>
                        </a:spcBef>
                        <a:spcAft>
                          <a:spcPts val="0"/>
                        </a:spcAft>
                        <a:buNone/>
                      </a:pPr>
                      <a:r>
                        <a:rPr lang="en" sz="1000">
                          <a:solidFill>
                            <a:srgbClr val="FFFFFF"/>
                          </a:solidFill>
                        </a:rPr>
                        <a:t>Item</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Estimated Cost/unit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Number</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Budgeted amount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Total Estimated Cost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Margin</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1000"/>
                        <a:t>New Umbilical Cord</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1000"/>
                        <a:t>Replacement Sensors</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1000"/>
                        <a:t>LTE Board</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$5.00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$50.00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$5.00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90%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0500">
                <a:tc>
                  <a:txBody>
                    <a:bodyPr/>
                    <a:lstStyle/>
                    <a:p>
                      <a:pPr marL="0" lvl="0" indent="0" algn="l" rtl="0">
                        <a:spcBef>
                          <a:spcPts val="0"/>
                        </a:spcBef>
                        <a:spcAft>
                          <a:spcPts val="0"/>
                        </a:spcAft>
                        <a:buNone/>
                      </a:pPr>
                      <a:r>
                        <a:rPr lang="en" sz="1000"/>
                        <a:t>Particle Board</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$60.00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$75.00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$60.00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131"/>
          <p:cNvSpPr txBox="1">
            <a:spLocks noGrp="1"/>
          </p:cNvSpPr>
          <p:nvPr>
            <p:ph type="title"/>
          </p:nvPr>
        </p:nvSpPr>
        <p:spPr>
          <a:xfrm>
            <a:off x="311700" y="355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5" name="Google Shape;1995;p131"/>
          <p:cNvSpPr/>
          <p:nvPr/>
        </p:nvSpPr>
        <p:spPr>
          <a:xfrm>
            <a:off x="-429475" y="0"/>
            <a:ext cx="9609300" cy="951600"/>
          </a:xfrm>
          <a:prstGeom prst="rect">
            <a:avLst/>
          </a:prstGeom>
          <a:solidFill>
            <a:srgbClr val="414097"/>
          </a:solidFill>
          <a:ln w="9525" cap="flat" cmpd="sng">
            <a:solidFill>
              <a:srgbClr val="4140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31"/>
          <p:cNvSpPr txBox="1">
            <a:spLocks noGrp="1"/>
          </p:cNvSpPr>
          <p:nvPr>
            <p:ph type="title"/>
          </p:nvPr>
        </p:nvSpPr>
        <p:spPr>
          <a:xfrm>
            <a:off x="155875" y="292625"/>
            <a:ext cx="867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rbitron"/>
                <a:ea typeface="Orbitron"/>
                <a:cs typeface="Orbitron"/>
                <a:sym typeface="Orbitron"/>
              </a:rPr>
              <a:t>Detailed Budget Breakdown - Software</a:t>
            </a:r>
            <a:endParaRPr sz="2400" b="1">
              <a:solidFill>
                <a:srgbClr val="FFFFFF"/>
              </a:solidFill>
              <a:latin typeface="Orbitron"/>
              <a:ea typeface="Orbitron"/>
              <a:cs typeface="Orbitron"/>
              <a:sym typeface="Orbitron"/>
            </a:endParaRPr>
          </a:p>
          <a:p>
            <a:pPr marL="0" lvl="0" indent="0" algn="l" rtl="0">
              <a:spcBef>
                <a:spcPts val="0"/>
              </a:spcBef>
              <a:spcAft>
                <a:spcPts val="0"/>
              </a:spcAft>
              <a:buNone/>
            </a:pPr>
            <a:endParaRPr sz="2700" b="1">
              <a:solidFill>
                <a:srgbClr val="FFFFFF"/>
              </a:solidFill>
              <a:latin typeface="Orbitron"/>
              <a:ea typeface="Orbitron"/>
              <a:cs typeface="Orbitron"/>
              <a:sym typeface="Orbitron"/>
            </a:endParaRPr>
          </a:p>
        </p:txBody>
      </p:sp>
      <p:sp>
        <p:nvSpPr>
          <p:cNvPr id="1997" name="Google Shape;1997;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1998" name="Google Shape;1998;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
        <p:nvSpPr>
          <p:cNvPr id="1999" name="Google Shape;1999;p131"/>
          <p:cNvSpPr txBox="1"/>
          <p:nvPr/>
        </p:nvSpPr>
        <p:spPr>
          <a:xfrm>
            <a:off x="5155700" y="991825"/>
            <a:ext cx="3700500" cy="3755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2000" name="Google Shape;2000;p131"/>
          <p:cNvSpPr txBox="1"/>
          <p:nvPr/>
        </p:nvSpPr>
        <p:spPr>
          <a:xfrm>
            <a:off x="7500413" y="486432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001" name="Google Shape;2001;p131"/>
          <p:cNvSpPr txBox="1"/>
          <p:nvPr/>
        </p:nvSpPr>
        <p:spPr>
          <a:xfrm>
            <a:off x="1628914" y="4885778"/>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002" name="Google Shape;2002;p131"/>
          <p:cNvSpPr txBox="1"/>
          <p:nvPr/>
        </p:nvSpPr>
        <p:spPr>
          <a:xfrm>
            <a:off x="3727052" y="4879657"/>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003" name="Google Shape;2003;p131"/>
          <p:cNvSpPr txBox="1"/>
          <p:nvPr/>
        </p:nvSpPr>
        <p:spPr>
          <a:xfrm>
            <a:off x="5170436" y="4876596"/>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sp>
        <p:nvSpPr>
          <p:cNvPr id="2004" name="Google Shape;2004;p131"/>
          <p:cNvSpPr txBox="1"/>
          <p:nvPr/>
        </p:nvSpPr>
        <p:spPr>
          <a:xfrm>
            <a:off x="6738973" y="4870475"/>
            <a:ext cx="1035600" cy="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b="1"/>
          </a:p>
        </p:txBody>
      </p:sp>
      <p:graphicFrame>
        <p:nvGraphicFramePr>
          <p:cNvPr id="2005" name="Google Shape;2005;p131"/>
          <p:cNvGraphicFramePr/>
          <p:nvPr/>
        </p:nvGraphicFramePr>
        <p:xfrm>
          <a:off x="922150" y="1960275"/>
          <a:ext cx="7143750" cy="1189614"/>
        </p:xfrm>
        <a:graphic>
          <a:graphicData uri="http://schemas.openxmlformats.org/drawingml/2006/table">
            <a:tbl>
              <a:tblPr>
                <a:noFill/>
                <a:tableStyleId>{19E7DD0A-5320-4C7D-8541-71D4969ABE64}</a:tableStyleId>
              </a:tblPr>
              <a:tblGrid>
                <a:gridCol w="2647950">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981075">
                  <a:extLst>
                    <a:ext uri="{9D8B030D-6E8A-4147-A177-3AD203B41FA5}">
                      <a16:colId xmlns:a16="http://schemas.microsoft.com/office/drawing/2014/main" val="20003"/>
                    </a:ext>
                  </a:extLst>
                </a:gridCol>
                <a:gridCol w="981075">
                  <a:extLst>
                    <a:ext uri="{9D8B030D-6E8A-4147-A177-3AD203B41FA5}">
                      <a16:colId xmlns:a16="http://schemas.microsoft.com/office/drawing/2014/main" val="20004"/>
                    </a:ext>
                  </a:extLst>
                </a:gridCol>
                <a:gridCol w="752475">
                  <a:extLst>
                    <a:ext uri="{9D8B030D-6E8A-4147-A177-3AD203B41FA5}">
                      <a16:colId xmlns:a16="http://schemas.microsoft.com/office/drawing/2014/main" val="20005"/>
                    </a:ext>
                  </a:extLst>
                </a:gridCol>
              </a:tblGrid>
              <a:tr h="190500">
                <a:tc>
                  <a:txBody>
                    <a:bodyPr/>
                    <a:lstStyle/>
                    <a:p>
                      <a:pPr marL="0" lvl="0" indent="0" algn="ctr" rtl="0">
                        <a:spcBef>
                          <a:spcPts val="0"/>
                        </a:spcBef>
                        <a:spcAft>
                          <a:spcPts val="0"/>
                        </a:spcAft>
                        <a:buNone/>
                      </a:pPr>
                      <a:r>
                        <a:rPr lang="en" sz="1000">
                          <a:solidFill>
                            <a:srgbClr val="FFFFFF"/>
                          </a:solidFill>
                        </a:rPr>
                        <a:t>Item</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Estimated Cost/unit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Number</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Budgeted amount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spcBef>
                          <a:spcPts val="0"/>
                        </a:spcBef>
                        <a:spcAft>
                          <a:spcPts val="0"/>
                        </a:spcAft>
                        <a:buNone/>
                      </a:pPr>
                      <a:r>
                        <a:rPr lang="en" sz="1000">
                          <a:solidFill>
                            <a:srgbClr val="FFFFFF"/>
                          </a:solidFill>
                        </a:rPr>
                        <a:t>Total Estimated Cost</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tc>
                  <a:txBody>
                    <a:bodyPr/>
                    <a:lstStyle/>
                    <a:p>
                      <a:pPr marL="0" lvl="0" indent="0" algn="ctr" rtl="0">
                        <a:lnSpc>
                          <a:spcPct val="115000"/>
                        </a:lnSpc>
                        <a:spcBef>
                          <a:spcPts val="0"/>
                        </a:spcBef>
                        <a:spcAft>
                          <a:spcPts val="0"/>
                        </a:spcAft>
                        <a:buNone/>
                      </a:pPr>
                      <a:r>
                        <a:rPr lang="en" sz="1000">
                          <a:solidFill>
                            <a:srgbClr val="FFFFFF"/>
                          </a:solidFill>
                        </a:rPr>
                        <a:t>Margin</a:t>
                      </a:r>
                      <a:endParaRPr sz="1000">
                        <a:solidFill>
                          <a:srgbClr val="FFFFFF"/>
                        </a:solidFill>
                      </a:endParaRPr>
                    </a:p>
                  </a:txBody>
                  <a:tcPr marL="9525" marR="9525" marT="9525" marB="91425" anchor="b">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solidFill>
                      <a:srgbClr val="414097"/>
                    </a:solidFill>
                  </a:tcPr>
                </a:tc>
                <a:extLst>
                  <a:ext uri="{0D108BD9-81ED-4DB2-BD59-A6C34878D82A}">
                    <a16:rowId xmlns:a16="http://schemas.microsoft.com/office/drawing/2014/main" val="10000"/>
                  </a:ext>
                </a:extLst>
              </a:tr>
              <a:tr h="190500">
                <a:tc>
                  <a:txBody>
                    <a:bodyPr/>
                    <a:lstStyle/>
                    <a:p>
                      <a:pPr marL="0" lvl="0" indent="0" algn="l" rtl="0">
                        <a:spcBef>
                          <a:spcPts val="0"/>
                        </a:spcBef>
                        <a:spcAft>
                          <a:spcPts val="0"/>
                        </a:spcAft>
                        <a:buNone/>
                      </a:pPr>
                      <a:r>
                        <a:rPr lang="en" sz="1000"/>
                        <a:t>64 GB SD Card</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$17.99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$17.99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lvl="0" indent="0" algn="l" rtl="0">
                        <a:spcBef>
                          <a:spcPts val="0"/>
                        </a:spcBef>
                        <a:spcAft>
                          <a:spcPts val="0"/>
                        </a:spcAft>
                        <a:buNone/>
                      </a:pPr>
                      <a:r>
                        <a:rPr lang="en" sz="1000"/>
                        <a:t>1 TB USB Drive</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$19.99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$19.99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33%</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lvl="0" indent="0" algn="l" rtl="0">
                        <a:spcBef>
                          <a:spcPts val="0"/>
                        </a:spcBef>
                        <a:spcAft>
                          <a:spcPts val="0"/>
                        </a:spcAft>
                        <a:buNone/>
                      </a:pPr>
                      <a:r>
                        <a:rPr lang="en" sz="1000"/>
                        <a:t>UDOO x86 2.0</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$276.00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$300.00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 $276.00 </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a:t>
                      </a:r>
                      <a:endParaRPr sz="1000"/>
                    </a:p>
                  </a:txBody>
                  <a:tcPr marL="9525" marR="9525" marT="9525" marB="91425" anchor="b">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5387</Words>
  <Application>Microsoft Macintosh PowerPoint</Application>
  <PresentationFormat>On-screen Show (16:9)</PresentationFormat>
  <Paragraphs>1135</Paragraphs>
  <Slides>96</Slides>
  <Notes>96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96</vt:i4>
      </vt:variant>
    </vt:vector>
  </HeadingPairs>
  <TitlesOfParts>
    <vt:vector size="105" baseType="lpstr">
      <vt:lpstr>Catamaran Thin</vt:lpstr>
      <vt:lpstr>Livvic</vt:lpstr>
      <vt:lpstr>Times New Roman</vt:lpstr>
      <vt:lpstr>Fira Sans Extra Condensed Medium</vt:lpstr>
      <vt:lpstr>Arial</vt:lpstr>
      <vt:lpstr>Archivo Black</vt:lpstr>
      <vt:lpstr>Orbitron</vt:lpstr>
      <vt:lpstr>Simple Light</vt:lpstr>
      <vt:lpstr>Engineering Project Proposal by Slidesgo</vt:lpstr>
      <vt:lpstr>Spacial HEO Autonomous Detector &amp; Evaluator   Critical Design Review</vt:lpstr>
      <vt:lpstr>PowerPoint Presentation</vt:lpstr>
      <vt:lpstr>PowerPoint Presentation</vt:lpstr>
      <vt:lpstr>PowerPoint Presentation</vt:lpstr>
      <vt:lpstr>PowerPoint Presentation</vt:lpstr>
      <vt:lpstr>PowerPoint Presentation</vt:lpstr>
      <vt:lpstr>SHADE Functional Requirements </vt:lpstr>
      <vt:lpstr>PowerPoint Presentation</vt:lpstr>
      <vt:lpstr>PowerPoint Presentation</vt:lpstr>
      <vt:lpstr>PowerPoint Presentation</vt:lpstr>
      <vt:lpstr>PowerPoint Presentation</vt:lpstr>
      <vt:lpstr>Overall Functional Block Diagram</vt:lpstr>
      <vt:lpstr>Power System FBD</vt:lpstr>
      <vt:lpstr>Critical Project Elements Review</vt:lpstr>
      <vt:lpstr>PowerPoint Presentation</vt:lpstr>
      <vt:lpstr>THANKS</vt:lpstr>
      <vt:lpstr>PowerPoint Presentation</vt:lpstr>
      <vt:lpstr>PowerPoint Presentation</vt:lpstr>
      <vt:lpstr>Core Power System Components</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Core Modularity Components</vt:lpstr>
      <vt:lpstr>Transport Modules</vt:lpstr>
      <vt:lpstr>PowerPoint Presentation</vt:lpstr>
      <vt:lpstr>PowerPoint Presentation</vt:lpstr>
      <vt:lpstr>PowerPoint Presentation</vt:lpstr>
      <vt:lpstr>PowerPoint Presentation</vt:lpstr>
      <vt:lpstr>THANKS</vt:lpstr>
      <vt:lpstr>PowerPoint Presentation</vt:lpstr>
      <vt:lpstr>PowerPoint Presentation</vt:lpstr>
      <vt:lpstr>Core Software Components</vt:lpstr>
      <vt:lpstr>PowerPoint Presentation</vt:lpstr>
      <vt:lpstr>PowerPoint Presentation</vt:lpstr>
      <vt:lpstr>PowerPoint Presentation</vt:lpstr>
      <vt:lpstr>PowerPoint Presentation</vt:lpstr>
      <vt:lpstr>Additional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Planned Verification &amp; Functional Tests</vt:lpstr>
      <vt:lpstr>Deployment Time Budget Testing (FR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 Case Risk </vt:lpstr>
      <vt:lpstr>Actuating Roof Design</vt:lpstr>
      <vt:lpstr>Actuating Roof Design</vt:lpstr>
      <vt:lpstr>Hardware Tipping Prevention Model </vt:lpstr>
      <vt:lpstr>Hardware Failure Prevention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Spacial HEO Autonomous Detector &amp; Evaluator   Critical Design Review</dc:title>
  <cp:lastModifiedBy>Robert Redfern</cp:lastModifiedBy>
  <cp:revision>1</cp:revision>
  <dcterms:modified xsi:type="dcterms:W3CDTF">2020-11-23T04:57:39Z</dcterms:modified>
</cp:coreProperties>
</file>