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7" r:id="rId2"/>
    <p:sldId id="258" r:id="rId3"/>
    <p:sldId id="259" r:id="rId4"/>
    <p:sldId id="285" r:id="rId5"/>
    <p:sldId id="338" r:id="rId6"/>
    <p:sldId id="339" r:id="rId7"/>
    <p:sldId id="260" r:id="rId8"/>
    <p:sldId id="261" r:id="rId9"/>
    <p:sldId id="262" r:id="rId10"/>
    <p:sldId id="341" r:id="rId11"/>
    <p:sldId id="288" r:id="rId12"/>
    <p:sldId id="287" r:id="rId13"/>
    <p:sldId id="290" r:id="rId14"/>
    <p:sldId id="289" r:id="rId15"/>
    <p:sldId id="342" r:id="rId16"/>
    <p:sldId id="292" r:id="rId17"/>
    <p:sldId id="291" r:id="rId18"/>
    <p:sldId id="300" r:id="rId19"/>
    <p:sldId id="299" r:id="rId20"/>
    <p:sldId id="343" r:id="rId21"/>
    <p:sldId id="302" r:id="rId22"/>
    <p:sldId id="330" r:id="rId23"/>
    <p:sldId id="264" r:id="rId24"/>
    <p:sldId id="265" r:id="rId25"/>
    <p:sldId id="286" r:id="rId26"/>
    <p:sldId id="311" r:id="rId27"/>
    <p:sldId id="335" r:id="rId28"/>
    <p:sldId id="279" r:id="rId29"/>
    <p:sldId id="268" r:id="rId30"/>
    <p:sldId id="316" r:id="rId31"/>
    <p:sldId id="331" r:id="rId32"/>
    <p:sldId id="309" r:id="rId33"/>
    <p:sldId id="269" r:id="rId34"/>
    <p:sldId id="336" r:id="rId35"/>
    <p:sldId id="337" r:id="rId36"/>
    <p:sldId id="340" r:id="rId37"/>
    <p:sldId id="310" r:id="rId38"/>
    <p:sldId id="272" r:id="rId39"/>
    <p:sldId id="317" r:id="rId40"/>
    <p:sldId id="318" r:id="rId41"/>
    <p:sldId id="319" r:id="rId42"/>
    <p:sldId id="320" r:id="rId43"/>
    <p:sldId id="321" r:id="rId44"/>
    <p:sldId id="334" r:id="rId45"/>
    <p:sldId id="333" r:id="rId46"/>
    <p:sldId id="323" r:id="rId47"/>
    <p:sldId id="324" r:id="rId48"/>
    <p:sldId id="303" r:id="rId49"/>
    <p:sldId id="304" r:id="rId50"/>
    <p:sldId id="332" r:id="rId51"/>
    <p:sldId id="306" r:id="rId52"/>
    <p:sldId id="305" r:id="rId53"/>
    <p:sldId id="307" r:id="rId54"/>
    <p:sldId id="296" r:id="rId55"/>
    <p:sldId id="295" r:id="rId56"/>
    <p:sldId id="298" r:id="rId57"/>
    <p:sldId id="297" r:id="rId58"/>
    <p:sldId id="308" r:id="rId59"/>
    <p:sldId id="266" r:id="rId60"/>
    <p:sldId id="284" r:id="rId61"/>
    <p:sldId id="329" r:id="rId62"/>
    <p:sldId id="322" r:id="rId63"/>
    <p:sldId id="327" r:id="rId64"/>
    <p:sldId id="313" r:id="rId65"/>
    <p:sldId id="314" r:id="rId66"/>
    <p:sldId id="32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iah Lane" initials="JL" lastIdx="8" clrIdx="0">
    <p:extLst>
      <p:ext uri="{19B8F6BF-5375-455C-9EA6-DF929625EA0E}">
        <p15:presenceInfo xmlns:p15="http://schemas.microsoft.com/office/powerpoint/2012/main" userId="Jeremiah Lane" providerId="None"/>
      </p:ext>
    </p:extLst>
  </p:cmAuthor>
  <p:cmAuthor id="2" name="Austin Jeffrey Abraham" initials="AA" lastIdx="2" clrIdx="1">
    <p:extLst>
      <p:ext uri="{19B8F6BF-5375-455C-9EA6-DF929625EA0E}">
        <p15:presenceInfo xmlns:p15="http://schemas.microsoft.com/office/powerpoint/2012/main" userId="S::auab3991@colorado.edu::cdef4e10-0613-4e9b-bb8b-31c78daa0423" providerId="AD"/>
      </p:ext>
    </p:extLst>
  </p:cmAuthor>
  <p:cmAuthor id="3" name="Anna Tiberi" initials="AT" lastIdx="3" clrIdx="2">
    <p:extLst>
      <p:ext uri="{19B8F6BF-5375-455C-9EA6-DF929625EA0E}">
        <p15:presenceInfo xmlns:p15="http://schemas.microsoft.com/office/powerpoint/2012/main" userId="S::anti5052@colorado.edu::935d14c4-98a6-41c1-a4d5-0dac4d503dfc" providerId="AD"/>
      </p:ext>
    </p:extLst>
  </p:cmAuthor>
  <p:cmAuthor id="4" name="Zachary E Donovan" initials="ZD" lastIdx="2" clrIdx="3">
    <p:extLst>
      <p:ext uri="{19B8F6BF-5375-455C-9EA6-DF929625EA0E}">
        <p15:presenceInfo xmlns:p15="http://schemas.microsoft.com/office/powerpoint/2012/main" userId="S::zado3514@colorado.edu::fd8b19a8-8935-48ff-ae93-bab046249d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03BB6-C0A4-3755-BC00-B6FC48F0129A}" v="8" dt="2019-03-03T21:57:37.506"/>
    <p1510:client id="{27835822-C6D3-ED22-D344-3DE3BCEEB58C}" v="21" dt="2019-03-04T02:28:51.601"/>
    <p1510:client id="{70E6A64A-933A-F1A0-9E53-32320C7A1311}" v="1754" dt="2019-03-04T02:56:50.467"/>
    <p1510:client id="{C3040BF1-D956-F7D7-647D-A8DDA877DECC}" v="208" dt="2019-03-03T23:41:04.711"/>
    <p1510:client id="{F1C49C6A-D609-228F-9217-F7DF1E2C36E2}" v="350" dt="2019-03-03T22:29:57.108"/>
    <p1510:client id="{4C8825A7-3BEC-697E-37EC-A07C56316554}" v="15" dt="2019-03-04T03:10:26.248"/>
    <p1510:client id="{8138AC55-1D75-E163-57D6-B24826024811}" v="643" dt="2019-03-04T01:57:37.583"/>
    <p1510:client id="{B0942F81-2A1F-2F05-EF0F-C69FFFF6B25E}" v="211" dt="2019-03-04T00:25:52.837"/>
    <p1510:client id="{88672D7D-BD4F-C12A-3371-35F728B8C832}" v="225" dt="2019-03-04T03:22:21.572"/>
    <p1510:client id="{B8AE7887-0B45-573E-B433-1A8D277B948A}" v="158" dt="2019-03-04T06:07:39.247"/>
    <p1510:client id="{DBD0D204-C141-2407-D371-2ECB90F4A01E}" v="52" dt="2019-03-04T04:16:03.977"/>
    <p1510:client id="{878946EF-E3C8-F368-13E5-4C9471490C6E}" v="36" dt="2019-03-04T03:42:45.227"/>
    <p1510:client id="{D21251E1-42CF-421C-47CB-719485E1D840}" v="147" dt="2019-03-04T17:42:38.221"/>
    <p1510:client id="{F1BE056A-B617-82FB-673A-9393820E3636}" v="28" dt="2019-03-04T03:39:47.577"/>
    <p1510:client id="{F81BC6C6-12E9-A3F6-8457-9A7249212F20}" v="107" dt="2019-03-04T04:19:57.879"/>
    <p1510:client id="{B279A14C-1E0B-1C02-A688-E3CD172BBF8A}" v="1647" dt="2019-03-04T06:49:15.806"/>
    <p1510:client id="{668DCAD3-ACA9-D3F4-0A00-D68C65B14981}" v="454" dt="2019-03-04T17:13:10.447"/>
    <p1510:client id="{A28CC2F6-E1A3-16BD-EC5D-F9D64FCCC5FB}" v="256" dt="2019-03-04T06:38:08.467"/>
    <p1510:client id="{C9697BA4-E09A-3293-56A4-BBE06F18A049}" v="104" dt="2019-03-04T06:44:18.252"/>
    <p1510:client id="{C7A97694-071E-4A54-17E3-3A29B1C6FEF8}" v="38" dt="2019-03-04T15:50:51.065"/>
    <p1510:client id="{7F40B998-0FD1-F9E2-F16C-52C80424BA0F}" v="246" dt="2019-03-04T17:12:13.987"/>
    <p1510:client id="{8829E1A0-37BD-61E2-E6C3-7BB7613218F8}" v="4030" dt="2019-03-04T18:40:16.134"/>
    <p1510:client id="{25EFEB76-8173-C19C-9C4E-BBB69D0E557F}" v="133" dt="2019-03-04T17:32:59.846"/>
    <p1510:client id="{1E0BCF81-58F8-6BF2-AF34-1233BF345F0F}" v="112" dt="2019-03-04T15:56:03.585"/>
    <p1510:client id="{CF2A0B54-0DCF-18AD-4BA1-A520F4E5D40F}" v="1157" dt="2019-03-04T18:48:15.455"/>
    <p1510:client id="{25CE15A7-1BD5-36B7-7D61-FF5F561AB368}" v="1105" dt="2019-03-04T18:51:19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 Plan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90-45C3-8092-686EAF40690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90-45C3-8092-686EAF40690A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28-494C-A3BE-D02F3CFF81E5}"/>
              </c:ext>
            </c:extLst>
          </c:dPt>
          <c:dLbls>
            <c:dLbl>
              <c:idx val="0"/>
              <c:layout>
                <c:manualLayout>
                  <c:x val="9.9777312992125992E-3"/>
                  <c:y val="5.90292778648328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90-45C3-8092-686EAF40690A}"/>
                </c:ext>
              </c:extLst>
            </c:dLbl>
            <c:dLbl>
              <c:idx val="1"/>
              <c:layout>
                <c:manualLayout>
                  <c:x val="-6.9818702656157416E-2"/>
                  <c:y val="-7.5415391113588758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90-45C3-8092-686EAF40690A}"/>
                </c:ext>
              </c:extLst>
            </c:dLbl>
            <c:dLbl>
              <c:idx val="2"/>
              <c:layout>
                <c:manualLayout>
                  <c:x val="-2.2232837106299214E-2"/>
                  <c:y val="4.44232871294729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28-494C-A3BE-D02F3CFF81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Completed Purchases</c:v>
                </c:pt>
                <c:pt idx="1">
                  <c:v>Planned Purchases</c:v>
                </c:pt>
                <c:pt idx="2">
                  <c:v>Budget Surplus</c:v>
                </c:pt>
              </c:strCache>
            </c:strRef>
          </c:cat>
          <c:val>
            <c:numRef>
              <c:f>Sheet1!$B$2:$B$4</c:f>
              <c:numCache>
                <c:formatCode>"$"#,##0.00_);[Red]\("$"#,##0.00\)</c:formatCode>
                <c:ptCount val="3"/>
                <c:pt idx="0" formatCode="&quot;$&quot;#,##0_);[Red]\(&quot;$&quot;#,##0\)">
                  <c:v>1943.37</c:v>
                </c:pt>
                <c:pt idx="1">
                  <c:v>1453.75</c:v>
                </c:pt>
                <c:pt idx="2" formatCode="&quot;$&quot;#,##0_);[Red]\(&quot;$&quot;#,##0\)">
                  <c:v>1602.88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90-45C3-8092-686EAF40690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9-02-03T22:03:09.242" idx="2">
    <p:pos x="10" y="10"/>
    <p:text>Can this slide be spruced up a wee bit
</p:text>
    <p:extLst>
      <p:ext uri="{C676402C-5697-4E1C-873F-D02D1690AC5C}">
        <p15:threadingInfo xmlns:p15="http://schemas.microsoft.com/office/powerpoint/2012/main" timeZoneBias="480"/>
      </p:ext>
    </p:extLst>
  </p:cm>
  <p:cm authorId="1" dt="2019-02-04T10:41:02.674" idx="6">
    <p:pos x="106" y="106"/>
    <p:text>Ian said to add levels of success either here or in a slide before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4T10:43:54.012" idx="8">
    <p:pos x="10" y="10"/>
    <p:text>Ian mentioned graying out the rest of the CONOPS besides what's in the box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4T10:43:54.012" idx="8">
    <p:pos x="10" y="10"/>
    <p:text>Ian mentioned graying out the rest of the CONOPS besides what's in the box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4T10:43:54.012" idx="8">
    <p:pos x="10" y="10"/>
    <p:text>Ian mentioned graying out the rest of the CONOPS besides what's in the box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8E076-D91A-4F2D-AE44-B8A1B1B893FF}" type="datetimeFigureOut">
              <a:rPr lang="en-US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A3216-7C02-481B-9945-9D8C94A8B83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6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2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80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3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32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54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05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32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6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1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1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75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92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33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3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46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38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0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5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4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5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Add comparison between stock and modified fuselages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D83C-A982-4426-AF50-7CA6C6ADE77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8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4EB-DC85-4636-8493-F90B1EFD2794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3753-0462-4CF4-8CDA-018DE533917C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1815-3163-49A6-AE9A-61F634E0C045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E240-7C64-4A44-9B9B-73A2ABEA58B1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516D-D2D7-4066-8F43-CEAE79C476AB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CAF7-62CE-4772-9E3B-3C11B110D1E8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A66B-F4D4-485E-82FD-DD4ECA8C5889}" type="datetime1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6AA9-4832-4DE1-A146-62CB95B98598}" type="datetime1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9FA-7020-4653-A0AA-E9EB18FCE00B}" type="datetime1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6659-622A-4C65-AD04-95FDD106FABF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2300-9E5C-4611-8A5D-BF11281291C9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695F-23CC-4B44-9326-4A7C23CB16F0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27.png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64.xml"/><Relationship Id="rId7" Type="http://schemas.openxmlformats.org/officeDocument/2006/relationships/slide" Target="slide26.xml"/><Relationship Id="rId12" Type="http://schemas.openxmlformats.org/officeDocument/2006/relationships/slide" Target="slide2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slide" Target="slide16.xml"/><Relationship Id="rId5" Type="http://schemas.openxmlformats.org/officeDocument/2006/relationships/slide" Target="slide48.xml"/><Relationship Id="rId10" Type="http://schemas.openxmlformats.org/officeDocument/2006/relationships/slide" Target="slide9.xml"/><Relationship Id="rId4" Type="http://schemas.openxmlformats.org/officeDocument/2006/relationships/slide" Target="slide37.xml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14.pn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slide" Target="slid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slide" Target="slid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6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579" y="4021648"/>
            <a:ext cx="9144000" cy="753166"/>
          </a:xfrm>
        </p:spPr>
        <p:txBody>
          <a:bodyPr>
            <a:normAutofit fontScale="90000"/>
          </a:bodyPr>
          <a:lstStyle/>
          <a:p>
            <a:r>
              <a:rPr lang="en-US" sz="5400">
                <a:latin typeface="Times New Roman"/>
                <a:cs typeface="Times New Roman"/>
              </a:rPr>
              <a:t>Test Readiness Review</a:t>
            </a:r>
            <a:endParaRPr lang="en-US" sz="54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304" y="4930655"/>
            <a:ext cx="9144000" cy="402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Presenters: Greg Clements, Logan Thompson, Austin Abraham, Tyler Faye</a:t>
            </a:r>
            <a:endParaRPr lang="en-US" sz="2000"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C30DC7B-FDDD-4ABA-9423-F28FD6998841}"/>
              </a:ext>
            </a:extLst>
          </p:cNvPr>
          <p:cNvSpPr txBox="1">
            <a:spLocks/>
          </p:cNvSpPr>
          <p:nvPr/>
        </p:nvSpPr>
        <p:spPr>
          <a:xfrm>
            <a:off x="3785704" y="5996902"/>
            <a:ext cx="4616174" cy="915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Customer: Lockheed Martin</a:t>
            </a:r>
          </a:p>
          <a:p>
            <a:r>
              <a:rPr lang="en-US" sz="1800">
                <a:latin typeface="Times New Roman"/>
                <a:cs typeface="Times New Roman"/>
              </a:rPr>
              <a:t>Advisor</a:t>
            </a:r>
            <a:r>
              <a:rPr lang="en-US" sz="2000">
                <a:latin typeface="Times New Roman"/>
                <a:cs typeface="Times New Roman"/>
              </a:rPr>
              <a:t>: Dr. Dennis Akos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D4F449-957C-4FC8-84EF-A39703FB9EF6}"/>
              </a:ext>
            </a:extLst>
          </p:cNvPr>
          <p:cNvSpPr txBox="1">
            <a:spLocks/>
          </p:cNvSpPr>
          <p:nvPr/>
        </p:nvSpPr>
        <p:spPr>
          <a:xfrm>
            <a:off x="1603131" y="5386642"/>
            <a:ext cx="9144000" cy="915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>
                <a:latin typeface="Times New Roman"/>
                <a:cs typeface="Times New Roman"/>
              </a:rPr>
              <a:t> Additional Team Members:  Nicholas </a:t>
            </a:r>
            <a:r>
              <a:rPr lang="en-US" sz="1800" i="1" err="1">
                <a:latin typeface="Times New Roman"/>
                <a:cs typeface="Times New Roman"/>
              </a:rPr>
              <a:t>Carvo</a:t>
            </a:r>
            <a:r>
              <a:rPr lang="en-US" sz="1800" i="1">
                <a:latin typeface="Times New Roman"/>
                <a:cs typeface="Times New Roman"/>
              </a:rPr>
              <a:t>, Thad Gleason, Everett Hale, Zachary Donovan, Anna Tiberi, Jeremiah Lane, and Aubrey </a:t>
            </a:r>
            <a:r>
              <a:rPr lang="en-US" sz="1800" i="1" err="1">
                <a:latin typeface="Times New Roman"/>
                <a:cs typeface="Times New Roman"/>
              </a:rPr>
              <a:t>McKelvy</a:t>
            </a:r>
            <a:endParaRPr lang="en-US" i="1" err="1"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F4E1F-F985-4FA3-9112-35B2C281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CED15172-E1C0-42EC-AD24-CB1111D3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0" y="-5465"/>
            <a:ext cx="12207461" cy="68689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7CB2F-1257-4AD4-AFA1-A759A94C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5B895-17EE-45A4-B88C-33738F304513}"/>
              </a:ext>
            </a:extLst>
          </p:cNvPr>
          <p:cNvSpPr/>
          <p:nvPr/>
        </p:nvSpPr>
        <p:spPr>
          <a:xfrm>
            <a:off x="1688199" y="2409825"/>
            <a:ext cx="3079063" cy="4074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6F9383-26FC-460A-9956-5F9941A1E664}"/>
              </a:ext>
            </a:extLst>
          </p:cNvPr>
          <p:cNvSpPr/>
          <p:nvPr/>
        </p:nvSpPr>
        <p:spPr>
          <a:xfrm>
            <a:off x="-74902" y="-233363"/>
            <a:ext cx="1763101" cy="7091363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B40EBD-8BF5-4FD3-9E96-7A496FA04C47}"/>
              </a:ext>
            </a:extLst>
          </p:cNvPr>
          <p:cNvSpPr/>
          <p:nvPr/>
        </p:nvSpPr>
        <p:spPr>
          <a:xfrm>
            <a:off x="4767262" y="-66676"/>
            <a:ext cx="7600951" cy="7091363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ECF538-4A66-4775-B7BF-6785D68117E0}"/>
              </a:ext>
            </a:extLst>
          </p:cNvPr>
          <p:cNvSpPr/>
          <p:nvPr/>
        </p:nvSpPr>
        <p:spPr>
          <a:xfrm>
            <a:off x="1688199" y="-1762125"/>
            <a:ext cx="3079064" cy="4166486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660C5A-4787-408F-98D7-9E30A7C820EE}"/>
              </a:ext>
            </a:extLst>
          </p:cNvPr>
          <p:cNvSpPr/>
          <p:nvPr/>
        </p:nvSpPr>
        <p:spPr>
          <a:xfrm>
            <a:off x="1688198" y="6484316"/>
            <a:ext cx="3079063" cy="1491904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4276035" cy="828607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Structural Testing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89F0F-C3F8-453D-B7A2-554D89F8A3FE}"/>
              </a:ext>
            </a:extLst>
          </p:cNvPr>
          <p:cNvSpPr txBox="1">
            <a:spLocks/>
          </p:cNvSpPr>
          <p:nvPr/>
        </p:nvSpPr>
        <p:spPr>
          <a:xfrm>
            <a:off x="7310386" y="541904"/>
            <a:ext cx="4276035" cy="8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/>
                <a:cs typeface="Times New Roman"/>
              </a:rPr>
              <a:t>Status</a:t>
            </a:r>
            <a:r>
              <a:rPr lang="en-US" sz="3600">
                <a:latin typeface="Times New Roman"/>
                <a:cs typeface="Times New Roman"/>
              </a:rPr>
              <a:t>: In Progress</a:t>
            </a:r>
            <a:endParaRPr lang="en-US" sz="3600"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D8264-DCF8-4763-A45A-7D9EDEB95938}"/>
              </a:ext>
            </a:extLst>
          </p:cNvPr>
          <p:cNvSpPr txBox="1"/>
          <p:nvPr/>
        </p:nvSpPr>
        <p:spPr>
          <a:xfrm>
            <a:off x="560592" y="1235911"/>
            <a:ext cx="11714671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Rationale – Modified glider must be capable of withstanding forces from rocket motor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29A2E-A629-490B-B06F-766396922491}"/>
              </a:ext>
            </a:extLst>
          </p:cNvPr>
          <p:cNvSpPr txBox="1"/>
          <p:nvPr/>
        </p:nvSpPr>
        <p:spPr>
          <a:xfrm>
            <a:off x="561842" y="1670983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u="sng">
                <a:latin typeface="Times New Roman"/>
                <a:cs typeface="Times New Roman"/>
              </a:rPr>
              <a:t>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E1F07-EF5E-4861-8440-8992D80645B4}"/>
              </a:ext>
            </a:extLst>
          </p:cNvPr>
          <p:cNvSpPr txBox="1"/>
          <p:nvPr/>
        </p:nvSpPr>
        <p:spPr>
          <a:xfrm>
            <a:off x="6182491" y="1770726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Related Risks</a:t>
            </a:r>
          </a:p>
        </p:txBody>
      </p:sp>
      <p:pic>
        <p:nvPicPr>
          <p:cNvPr id="3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E3A9C57-BDCB-4FF9-9A53-19A6BAAE3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83" y="2127129"/>
            <a:ext cx="5000446" cy="378268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906D326-1555-4BF5-A4A7-C9CB4E431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95478"/>
              </p:ext>
            </p:extLst>
          </p:nvPr>
        </p:nvGraphicFramePr>
        <p:xfrm>
          <a:off x="6140173" y="2197652"/>
          <a:ext cx="5913393" cy="147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695">
                  <a:extLst>
                    <a:ext uri="{9D8B030D-6E8A-4147-A177-3AD203B41FA5}">
                      <a16:colId xmlns:a16="http://schemas.microsoft.com/office/drawing/2014/main" val="2005992547"/>
                    </a:ext>
                  </a:extLst>
                </a:gridCol>
                <a:gridCol w="1200976">
                  <a:extLst>
                    <a:ext uri="{9D8B030D-6E8A-4147-A177-3AD203B41FA5}">
                      <a16:colId xmlns:a16="http://schemas.microsoft.com/office/drawing/2014/main" val="4243124435"/>
                    </a:ext>
                  </a:extLst>
                </a:gridCol>
                <a:gridCol w="1233722">
                  <a:extLst>
                    <a:ext uri="{9D8B030D-6E8A-4147-A177-3AD203B41FA5}">
                      <a16:colId xmlns:a16="http://schemas.microsoft.com/office/drawing/2014/main" val="2302114307"/>
                    </a:ext>
                  </a:extLst>
                </a:gridCol>
              </a:tblGrid>
              <a:tr h="7316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Before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Predicted After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13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2. Wing Integrity on 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414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5. Motor Ditching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86261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F47B1E7-8A08-4A33-A7F1-9BAB0BAC3DAB}"/>
              </a:ext>
            </a:extLst>
          </p:cNvPr>
          <p:cNvSpPr txBox="1"/>
          <p:nvPr/>
        </p:nvSpPr>
        <p:spPr>
          <a:xfrm>
            <a:off x="6261317" y="5457882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Safety Measures</a:t>
            </a:r>
            <a:endParaRPr lang="en-US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D6C1748C-953C-4D93-A689-FB6FD4D49EAE}"/>
              </a:ext>
            </a:extLst>
          </p:cNvPr>
          <p:cNvSpPr txBox="1">
            <a:spLocks/>
          </p:cNvSpPr>
          <p:nvPr/>
        </p:nvSpPr>
        <p:spPr>
          <a:xfrm>
            <a:off x="6478879" y="5913787"/>
            <a:ext cx="5223631" cy="1017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Safety goggles</a:t>
            </a:r>
          </a:p>
          <a:p>
            <a:r>
              <a:rPr lang="en-US" sz="2000">
                <a:latin typeface="Times New Roman"/>
                <a:cs typeface="Times New Roman"/>
              </a:rPr>
              <a:t>Testing area cleared of bystanders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E74330-060D-4CEC-A893-ECB2FE927797}"/>
              </a:ext>
            </a:extLst>
          </p:cNvPr>
          <p:cNvSpPr txBox="1"/>
          <p:nvPr/>
        </p:nvSpPr>
        <p:spPr>
          <a:xfrm>
            <a:off x="6261316" y="3706419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Success Criteria</a:t>
            </a:r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01E446E-D105-4CBE-9153-DB0726D58570}"/>
              </a:ext>
            </a:extLst>
          </p:cNvPr>
          <p:cNvSpPr txBox="1">
            <a:spLocks/>
          </p:cNvSpPr>
          <p:nvPr/>
        </p:nvSpPr>
        <p:spPr>
          <a:xfrm>
            <a:off x="6422013" y="4162324"/>
            <a:ext cx="5598944" cy="1244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Motor mount can hold force = max thrust (22lbs) with no visible damage</a:t>
            </a:r>
          </a:p>
          <a:p>
            <a:r>
              <a:rPr lang="en-US" sz="2000">
                <a:latin typeface="Times New Roman"/>
                <a:cs typeface="Times New Roman"/>
              </a:rPr>
              <a:t>Motor ejects successfully at predicted spring compression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2126CB-9343-41CB-8390-CE22C8D0E6BB}"/>
              </a:ext>
            </a:extLst>
          </p:cNvPr>
          <p:cNvSpPr txBox="1"/>
          <p:nvPr/>
        </p:nvSpPr>
        <p:spPr>
          <a:xfrm>
            <a:off x="664369" y="6034087"/>
            <a:ext cx="535066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Calibri"/>
              </a:rPr>
              <a:t>Predicted Max Lift:</a:t>
            </a:r>
            <a:r>
              <a:rPr lang="en-US" b="1">
                <a:cs typeface="Calibri"/>
              </a:rPr>
              <a:t>  32.6 </a:t>
            </a:r>
            <a:r>
              <a:rPr lang="en-US" b="1" err="1">
                <a:cs typeface="Calibri"/>
              </a:rPr>
              <a:t>lbs</a:t>
            </a:r>
            <a:r>
              <a:rPr lang="en-US" b="1">
                <a:cs typeface="Calibri"/>
              </a:rPr>
              <a:t> with 16.3 </a:t>
            </a:r>
            <a:r>
              <a:rPr lang="en-US" b="1" err="1">
                <a:cs typeface="Calibri"/>
              </a:rPr>
              <a:t>lbs</a:t>
            </a:r>
            <a:r>
              <a:rPr lang="en-US" b="1">
                <a:cs typeface="Calibri"/>
              </a:rPr>
              <a:t>/wing</a:t>
            </a:r>
          </a:p>
          <a:p>
            <a:r>
              <a:rPr lang="en-US" b="1" u="sng">
                <a:cs typeface="Calibri"/>
              </a:rPr>
              <a:t>Experimental Max Lift:</a:t>
            </a:r>
            <a:r>
              <a:rPr lang="en-US" b="1">
                <a:cs typeface="Calibri"/>
              </a:rPr>
              <a:t>  27.1 </a:t>
            </a:r>
            <a:r>
              <a:rPr lang="en-US" b="1" err="1">
                <a:cs typeface="Calibri"/>
              </a:rPr>
              <a:t>lbs</a:t>
            </a:r>
            <a:r>
              <a:rPr lang="en-US" b="1">
                <a:cs typeface="Calibri"/>
              </a:rPr>
              <a:t> with 13.55 </a:t>
            </a:r>
            <a:r>
              <a:rPr lang="en-US" b="1" err="1">
                <a:cs typeface="Calibri"/>
              </a:rPr>
              <a:t>lbs</a:t>
            </a:r>
            <a:r>
              <a:rPr lang="en-US" b="1">
                <a:cs typeface="Calibri"/>
              </a:rPr>
              <a:t>/wing</a:t>
            </a:r>
            <a:endParaRPr lang="en-US" b="1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A28E000-BD28-4E21-8F40-20CB3011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76F473-9ED1-4253-BB1B-A873151B62C9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584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10515600" cy="828607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Structural Testing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F6E4442-EAB3-4359-A9B2-F5C3F4BF6DEA}"/>
              </a:ext>
            </a:extLst>
          </p:cNvPr>
          <p:cNvSpPr txBox="1">
            <a:spLocks/>
          </p:cNvSpPr>
          <p:nvPr/>
        </p:nvSpPr>
        <p:spPr>
          <a:xfrm>
            <a:off x="2647122" y="1757154"/>
            <a:ext cx="3094383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Times New Roman"/>
              <a:cs typeface="Times New Roman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7CCDF4F-C6FE-4CEE-AC41-FF1208EBB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773464"/>
              </p:ext>
            </p:extLst>
          </p:nvPr>
        </p:nvGraphicFramePr>
        <p:xfrm>
          <a:off x="401414" y="1326226"/>
          <a:ext cx="6475563" cy="542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521">
                  <a:extLst>
                    <a:ext uri="{9D8B030D-6E8A-4147-A177-3AD203B41FA5}">
                      <a16:colId xmlns:a16="http://schemas.microsoft.com/office/drawing/2014/main" val="2256213943"/>
                    </a:ext>
                  </a:extLst>
                </a:gridCol>
                <a:gridCol w="2158521">
                  <a:extLst>
                    <a:ext uri="{9D8B030D-6E8A-4147-A177-3AD203B41FA5}">
                      <a16:colId xmlns:a16="http://schemas.microsoft.com/office/drawing/2014/main" val="999563093"/>
                    </a:ext>
                  </a:extLst>
                </a:gridCol>
                <a:gridCol w="2158521">
                  <a:extLst>
                    <a:ext uri="{9D8B030D-6E8A-4147-A177-3AD203B41FA5}">
                      <a16:colId xmlns:a16="http://schemas.microsoft.com/office/drawing/2014/main" val="3280708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3772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/>
                        <a:t>Motor Mount Test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/>
                        <a:t>Weight of bucket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Motor mount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43745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Fuselage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10472"/>
                  </a:ext>
                </a:extLst>
              </a:tr>
              <a:tr h="37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Bucket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92534"/>
                  </a:ext>
                </a:extLst>
              </a:tr>
              <a:tr h="37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Water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9223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/>
                        <a:t>Wing Bending Test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Location of whiffle tree bars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Whiffle tree kit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935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Total weight of tree upon failure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Wing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637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Failure point along wing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Wood block and Clamps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26379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Calipers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97710"/>
                  </a:ext>
                </a:extLst>
              </a:tr>
              <a:tr h="370839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Motor Ejection Spring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Force applied to spring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Calipers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19462"/>
                  </a:ext>
                </a:extLst>
              </a:tr>
              <a:tr h="37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Displacement of spring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Strain Gauge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564615"/>
                  </a:ext>
                </a:extLst>
              </a:tr>
            </a:tbl>
          </a:graphicData>
        </a:graphic>
      </p:graphicFrame>
      <p:pic>
        <p:nvPicPr>
          <p:cNvPr id="5" name="Picture 5" descr="A picture containing outdoor, ground, cup, next&#10;&#10;Description generated with very high confidence">
            <a:extLst>
              <a:ext uri="{FF2B5EF4-FFF2-40B4-BE49-F238E27FC236}">
                <a16:creationId xmlns:a16="http://schemas.microsoft.com/office/drawing/2014/main" id="{32324CD1-691D-4FC0-8EC5-A2049BEB20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001" y="1361941"/>
            <a:ext cx="2406640" cy="4272950"/>
          </a:xfrm>
          <a:prstGeom prst="rect">
            <a:avLst/>
          </a:prstGeom>
        </p:spPr>
      </p:pic>
      <p:pic>
        <p:nvPicPr>
          <p:cNvPr id="10" name="Picture 10" descr="A group of people sitting at a table&#10;&#10;Description generated with high confidence">
            <a:extLst>
              <a:ext uri="{FF2B5EF4-FFF2-40B4-BE49-F238E27FC236}">
                <a16:creationId xmlns:a16="http://schemas.microsoft.com/office/drawing/2014/main" id="{09668191-5682-437E-9C0F-EA24204DD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8539" y="3163551"/>
            <a:ext cx="2829463" cy="300470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BE2E49-F82F-432E-8D9A-2BEEE685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62AF03-CD1B-4D13-A021-0BC37BCEBDF2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510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4276035" cy="828607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Thermal Test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89F0F-C3F8-453D-B7A2-554D89F8A3FE}"/>
              </a:ext>
            </a:extLst>
          </p:cNvPr>
          <p:cNvSpPr txBox="1">
            <a:spLocks/>
          </p:cNvSpPr>
          <p:nvPr/>
        </p:nvSpPr>
        <p:spPr>
          <a:xfrm>
            <a:off x="7310386" y="541904"/>
            <a:ext cx="4276035" cy="8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/>
                <a:cs typeface="Times New Roman"/>
              </a:rPr>
              <a:t>Status</a:t>
            </a:r>
            <a:r>
              <a:rPr lang="en-US" sz="3600">
                <a:latin typeface="Times New Roman"/>
                <a:cs typeface="Times New Roman"/>
              </a:rPr>
              <a:t>: In Progress</a:t>
            </a:r>
            <a:endParaRPr lang="en-US" sz="3600"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D8264-DCF8-4763-A45A-7D9EDEB95938}"/>
              </a:ext>
            </a:extLst>
          </p:cNvPr>
          <p:cNvSpPr txBox="1"/>
          <p:nvPr/>
        </p:nvSpPr>
        <p:spPr>
          <a:xfrm>
            <a:off x="560592" y="1207157"/>
            <a:ext cx="11930331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Rationale – The glider and electronics must survive the thrust phase.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E1F07-EF5E-4861-8440-8992D80645B4}"/>
              </a:ext>
            </a:extLst>
          </p:cNvPr>
          <p:cNvSpPr txBox="1"/>
          <p:nvPr/>
        </p:nvSpPr>
        <p:spPr>
          <a:xfrm>
            <a:off x="8168087" y="1670084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Related Risks</a:t>
            </a:r>
          </a:p>
        </p:txBody>
      </p:sp>
      <p:pic>
        <p:nvPicPr>
          <p:cNvPr id="18" name="Picture 18" descr="A picture containing indoor, floor, wall&#10;&#10;Description generated with very high confidence">
            <a:extLst>
              <a:ext uri="{FF2B5EF4-FFF2-40B4-BE49-F238E27FC236}">
                <a16:creationId xmlns:a16="http://schemas.microsoft.com/office/drawing/2014/main" id="{BE1F5A2C-980E-4C41-9834-1B2D52C547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20590" y="2535849"/>
            <a:ext cx="4941276" cy="3705957"/>
          </a:xfrm>
          <a:prstGeom prst="rect">
            <a:avLst/>
          </a:prstGeom>
        </p:spPr>
      </p:pic>
      <p:pic>
        <p:nvPicPr>
          <p:cNvPr id="16" name="Picture 16" descr="A picture containing indoor, floor, building, wall&#10;&#10;Description generated with very high confidence">
            <a:extLst>
              <a:ext uri="{FF2B5EF4-FFF2-40B4-BE49-F238E27FC236}">
                <a16:creationId xmlns:a16="http://schemas.microsoft.com/office/drawing/2014/main" id="{0DEF40DA-3184-43B8-98C6-9F3D3A5957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99394" y="2535954"/>
            <a:ext cx="4941275" cy="37059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FC8B96-C50E-4BBB-8CB3-E7D7F31FC5D7}"/>
              </a:ext>
            </a:extLst>
          </p:cNvPr>
          <p:cNvSpPr txBox="1"/>
          <p:nvPr/>
        </p:nvSpPr>
        <p:spPr>
          <a:xfrm>
            <a:off x="8090783" y="3255779"/>
            <a:ext cx="328539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Model/Success Criteria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CB470BA-D6A0-4C3E-8316-6B4E2F1DB104}"/>
              </a:ext>
            </a:extLst>
          </p:cNvPr>
          <p:cNvSpPr txBox="1">
            <a:spLocks/>
          </p:cNvSpPr>
          <p:nvPr/>
        </p:nvSpPr>
        <p:spPr>
          <a:xfrm>
            <a:off x="8093738" y="3854622"/>
            <a:ext cx="3891918" cy="1539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Glider must not sustain significant damage.</a:t>
            </a:r>
          </a:p>
          <a:p>
            <a:r>
              <a:rPr lang="en-US" sz="2000">
                <a:latin typeface="Times New Roman"/>
                <a:cs typeface="Times New Roman"/>
              </a:rPr>
              <a:t>Wings and tail must remain intact. </a:t>
            </a:r>
          </a:p>
          <a:p>
            <a:r>
              <a:rPr lang="en-US" sz="2000">
                <a:latin typeface="Times New Roman"/>
                <a:cs typeface="Times New Roman"/>
              </a:rPr>
              <a:t>Internal temperatures may not exceed 158F (70C)</a:t>
            </a:r>
            <a:endParaRPr lang="en-US" sz="2000" err="1">
              <a:latin typeface="Times New Roman"/>
              <a:cs typeface="Times New Roman"/>
            </a:endParaRP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61ABAE3C-ACED-42F8-A3B7-AD5C0F8CA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05661"/>
              </p:ext>
            </p:extLst>
          </p:nvPr>
        </p:nvGraphicFramePr>
        <p:xfrm>
          <a:off x="7697304" y="2164521"/>
          <a:ext cx="445748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551">
                  <a:extLst>
                    <a:ext uri="{9D8B030D-6E8A-4147-A177-3AD203B41FA5}">
                      <a16:colId xmlns:a16="http://schemas.microsoft.com/office/drawing/2014/main" val="2005992547"/>
                    </a:ext>
                  </a:extLst>
                </a:gridCol>
                <a:gridCol w="822045">
                  <a:extLst>
                    <a:ext uri="{9D8B030D-6E8A-4147-A177-3AD203B41FA5}">
                      <a16:colId xmlns:a16="http://schemas.microsoft.com/office/drawing/2014/main" val="4243124435"/>
                    </a:ext>
                  </a:extLst>
                </a:gridCol>
                <a:gridCol w="773890">
                  <a:extLst>
                    <a:ext uri="{9D8B030D-6E8A-4147-A177-3AD203B41FA5}">
                      <a16:colId xmlns:a16="http://schemas.microsoft.com/office/drawing/2014/main" val="230211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Before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After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13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11. Rocket Thermal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414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18FD3BC-F17C-44CC-A030-41618536F3CD}"/>
              </a:ext>
            </a:extLst>
          </p:cNvPr>
          <p:cNvSpPr txBox="1"/>
          <p:nvPr/>
        </p:nvSpPr>
        <p:spPr>
          <a:xfrm>
            <a:off x="8061404" y="5232398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Safety Measures</a:t>
            </a:r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F5212CF-B406-4C92-B1C1-759A85CC1372}"/>
              </a:ext>
            </a:extLst>
          </p:cNvPr>
          <p:cNvSpPr txBox="1">
            <a:spLocks/>
          </p:cNvSpPr>
          <p:nvPr/>
        </p:nvSpPr>
        <p:spPr>
          <a:xfrm>
            <a:off x="8087933" y="5762660"/>
            <a:ext cx="3171687" cy="4075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Motor secured off campus</a:t>
            </a:r>
          </a:p>
          <a:p>
            <a:r>
              <a:rPr lang="en-US" sz="2000">
                <a:latin typeface="Times New Roman"/>
                <a:cs typeface="Times New Roman"/>
              </a:rPr>
              <a:t>Lab cleared and motor placed under fume hood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CDA1F32-80AB-480F-9C30-61AA3AFD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0A94D8-B980-44FF-8707-1F3747E2BC21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468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10515600" cy="828607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Thermal Test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23C31-4260-42B8-85EA-58BDE0E9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97" y="1744986"/>
            <a:ext cx="2056591" cy="4994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Internal temperature of fuselage at five different points</a:t>
            </a:r>
          </a:p>
          <a:p>
            <a:r>
              <a:rPr lang="en-US" sz="2000">
                <a:latin typeface="Times New Roman"/>
                <a:cs typeface="Times New Roman"/>
              </a:rPr>
              <a:t>External temperature at five different points</a:t>
            </a:r>
          </a:p>
          <a:p>
            <a:r>
              <a:rPr lang="en-US" sz="2000">
                <a:latin typeface="Times New Roman"/>
                <a:cs typeface="Times New Roman"/>
              </a:rPr>
              <a:t>External temperature of motor casing</a:t>
            </a:r>
          </a:p>
          <a:p>
            <a:r>
              <a:rPr lang="en-US" sz="2000">
                <a:latin typeface="Times New Roman"/>
                <a:cs typeface="Times New Roman"/>
              </a:rPr>
              <a:t>Angle of motor</a:t>
            </a:r>
          </a:p>
          <a:p>
            <a:r>
              <a:rPr lang="en-US" sz="2000">
                <a:latin typeface="Times New Roman"/>
                <a:cs typeface="Times New Roman"/>
              </a:rPr>
              <a:t>Distance of motor to fuselage</a:t>
            </a:r>
          </a:p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F6E4442-EAB3-4359-A9B2-F5C3F4BF6DEA}"/>
              </a:ext>
            </a:extLst>
          </p:cNvPr>
          <p:cNvSpPr txBox="1">
            <a:spLocks/>
          </p:cNvSpPr>
          <p:nvPr/>
        </p:nvSpPr>
        <p:spPr>
          <a:xfrm>
            <a:off x="2185527" y="1757154"/>
            <a:ext cx="2303075" cy="4990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K-type thermocouple x11</a:t>
            </a:r>
          </a:p>
          <a:p>
            <a:r>
              <a:rPr lang="en-US" sz="2000">
                <a:latin typeface="Times New Roman"/>
                <a:cs typeface="Times New Roman"/>
              </a:rPr>
              <a:t>16 channel DAQ</a:t>
            </a:r>
          </a:p>
          <a:p>
            <a:r>
              <a:rPr lang="en-US" sz="2000">
                <a:latin typeface="Times New Roman"/>
                <a:cs typeface="Times New Roman"/>
              </a:rPr>
              <a:t>Fuselage</a:t>
            </a:r>
          </a:p>
          <a:p>
            <a:r>
              <a:rPr lang="en-US" sz="2000">
                <a:latin typeface="Times New Roman"/>
                <a:cs typeface="Times New Roman"/>
              </a:rPr>
              <a:t>Gold Heat Shielding Tape</a:t>
            </a:r>
          </a:p>
          <a:p>
            <a:r>
              <a:rPr lang="en-US" sz="2000">
                <a:latin typeface="Times New Roman"/>
                <a:cs typeface="Times New Roman"/>
              </a:rPr>
              <a:t>H42 motor w/ casing</a:t>
            </a:r>
          </a:p>
          <a:p>
            <a:r>
              <a:rPr lang="en-US" sz="2000">
                <a:latin typeface="Times New Roman"/>
                <a:cs typeface="Times New Roman"/>
              </a:rPr>
              <a:t>Clamps and Wood</a:t>
            </a:r>
          </a:p>
          <a:p>
            <a:r>
              <a:rPr lang="en-US" sz="2000" b="1">
                <a:latin typeface="Times New Roman"/>
                <a:cs typeface="Times New Roman"/>
              </a:rPr>
              <a:t>Location: </a:t>
            </a:r>
            <a:r>
              <a:rPr lang="en-US" sz="2000">
                <a:latin typeface="Times New Roman"/>
                <a:cs typeface="Times New Roman"/>
              </a:rPr>
              <a:t>Aerospace Welding Shop</a:t>
            </a:r>
          </a:p>
          <a:p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2CF1A7B-5EEE-43C9-AFA3-6B0216B621CF}"/>
              </a:ext>
            </a:extLst>
          </p:cNvPr>
          <p:cNvSpPr txBox="1">
            <a:spLocks/>
          </p:cNvSpPr>
          <p:nvPr/>
        </p:nvSpPr>
        <p:spPr>
          <a:xfrm>
            <a:off x="4655684" y="1775717"/>
            <a:ext cx="2196358" cy="457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Apply thermal tape to bottom of fuselage and tail</a:t>
            </a:r>
            <a:endParaRPr lang="en-US"/>
          </a:p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Clamp fuselage in place</a:t>
            </a:r>
          </a:p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Clamp motor in place angled 5 degrees towards fuselage</a:t>
            </a:r>
          </a:p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Tape thermocouples in place</a:t>
            </a:r>
          </a:p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Start recording data</a:t>
            </a:r>
          </a:p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Ignite motor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7308A-26D7-4903-BA21-9575BE12F623}"/>
              </a:ext>
            </a:extLst>
          </p:cNvPr>
          <p:cNvSpPr txBox="1"/>
          <p:nvPr/>
        </p:nvSpPr>
        <p:spPr>
          <a:xfrm>
            <a:off x="2186630" y="1377798"/>
            <a:ext cx="246923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latin typeface="Times New Roman"/>
                <a:cs typeface="Times New Roman"/>
              </a:rPr>
              <a:t>Equipment/Facilities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BF477-65D9-4971-ACC6-B2056D25F9C7}"/>
              </a:ext>
            </a:extLst>
          </p:cNvPr>
          <p:cNvSpPr txBox="1"/>
          <p:nvPr/>
        </p:nvSpPr>
        <p:spPr>
          <a:xfrm>
            <a:off x="4792254" y="1370472"/>
            <a:ext cx="1561548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latin typeface="Times New Roman"/>
                <a:cs typeface="Times New Roman"/>
              </a:rPr>
              <a:t>Procedure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C6C6E-058F-4732-89D8-8A2311709466}"/>
              </a:ext>
            </a:extLst>
          </p:cNvPr>
          <p:cNvSpPr txBox="1"/>
          <p:nvPr/>
        </p:nvSpPr>
        <p:spPr>
          <a:xfrm>
            <a:off x="302" y="1370473"/>
            <a:ext cx="1853776" cy="40743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latin typeface="Times New Roman"/>
                <a:cs typeface="Times New Roman"/>
              </a:rPr>
              <a:t>Measurements</a:t>
            </a:r>
            <a:endParaRPr 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346523-A0BB-4657-875D-079FE48792EF}"/>
              </a:ext>
            </a:extLst>
          </p:cNvPr>
          <p:cNvSpPr txBox="1"/>
          <p:nvPr/>
        </p:nvSpPr>
        <p:spPr>
          <a:xfrm>
            <a:off x="8712158" y="1377799"/>
            <a:ext cx="236750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Times New Roman"/>
                <a:cs typeface="Times New Roman"/>
              </a:rPr>
              <a:t>Initial Results</a:t>
            </a:r>
            <a:endParaRPr lang="en-US" sz="2000"/>
          </a:p>
        </p:txBody>
      </p:sp>
      <p:pic>
        <p:nvPicPr>
          <p:cNvPr id="5" name="Picture 9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192B0B3A-252D-425A-98A1-BFF9F2E45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"/>
          <a:stretch/>
        </p:blipFill>
        <p:spPr>
          <a:xfrm>
            <a:off x="7589227" y="1759972"/>
            <a:ext cx="4612329" cy="5074546"/>
          </a:xfrm>
          <a:prstGeom prst="rect">
            <a:avLst/>
          </a:prstGeom>
        </p:spPr>
      </p:pic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6D5F88F9-88C3-4ADC-8703-70EAC22C4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96058"/>
              </p:ext>
            </p:extLst>
          </p:nvPr>
        </p:nvGraphicFramePr>
        <p:xfrm>
          <a:off x="56985" y="1296637"/>
          <a:ext cx="7333529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586">
                  <a:extLst>
                    <a:ext uri="{9D8B030D-6E8A-4147-A177-3AD203B41FA5}">
                      <a16:colId xmlns:a16="http://schemas.microsoft.com/office/drawing/2014/main" val="708841278"/>
                    </a:ext>
                  </a:extLst>
                </a:gridCol>
                <a:gridCol w="2612443">
                  <a:extLst>
                    <a:ext uri="{9D8B030D-6E8A-4147-A177-3AD203B41FA5}">
                      <a16:colId xmlns:a16="http://schemas.microsoft.com/office/drawing/2014/main" val="364896825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655938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Equipment/Facilities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Procedure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724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Fuselage Internal Temperature (5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11x K-type thermocouple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 Apply thermal tape to bottom of fuselage and 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01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Fuselage External Temperature (5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 channel DAQ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 Clamp and secure fuselage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2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External Motor Casing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Test Fuselage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 Clamp motor to fuselage at 5-degree 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60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Motor Angle w.r.t Fuselage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Gold Heat Shielding Tape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4. Tape thermocouples on assembly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64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Motor Distance to fuselage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H42 motor with casing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 Initiate data recording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82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Clamps and 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 Fire motor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Location: </a:t>
                      </a:r>
                      <a:r>
                        <a:rPr lang="en-US" b="0"/>
                        <a:t>Aero Welding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 Analyze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67824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D5851-E824-410F-B600-D8CC13E5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87305-71AE-492E-BEF3-57BBF07475B8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2469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CED15172-E1C0-42EC-AD24-CB1111D3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0" y="-5465"/>
            <a:ext cx="12207461" cy="68689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3ECD99-AFE1-4A7C-96EE-65946503E197}"/>
              </a:ext>
            </a:extLst>
          </p:cNvPr>
          <p:cNvSpPr/>
          <p:nvPr/>
        </p:nvSpPr>
        <p:spPr>
          <a:xfrm>
            <a:off x="5557905" y="-74170"/>
            <a:ext cx="6720038" cy="700634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80AE1F-3946-4609-95AA-85C396AB4AE9}"/>
              </a:ext>
            </a:extLst>
          </p:cNvPr>
          <p:cNvSpPr/>
          <p:nvPr/>
        </p:nvSpPr>
        <p:spPr>
          <a:xfrm>
            <a:off x="2826439" y="4484065"/>
            <a:ext cx="2731466" cy="38016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B4C4A6-4FC9-4F10-AADC-2CA508A4536E}"/>
              </a:ext>
            </a:extLst>
          </p:cNvPr>
          <p:cNvSpPr/>
          <p:nvPr/>
        </p:nvSpPr>
        <p:spPr>
          <a:xfrm>
            <a:off x="2826438" y="-1108837"/>
            <a:ext cx="2747766" cy="3076439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7CB2F-1257-4AD4-AFA1-A759A94C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A183E-F913-4FA5-A99D-44B60D8E1CF0}"/>
              </a:ext>
            </a:extLst>
          </p:cNvPr>
          <p:cNvSpPr/>
          <p:nvPr/>
        </p:nvSpPr>
        <p:spPr>
          <a:xfrm>
            <a:off x="2826438" y="1967602"/>
            <a:ext cx="2731466" cy="2516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FACDD-C2B1-4B16-B67B-48C9766360C7}"/>
              </a:ext>
            </a:extLst>
          </p:cNvPr>
          <p:cNvSpPr/>
          <p:nvPr/>
        </p:nvSpPr>
        <p:spPr>
          <a:xfrm>
            <a:off x="-74902" y="-233363"/>
            <a:ext cx="2901341" cy="7091363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6451598" cy="828607"/>
          </a:xfrm>
        </p:spPr>
        <p:txBody>
          <a:bodyPr>
            <a:noAutofit/>
          </a:bodyPr>
          <a:lstStyle/>
          <a:p>
            <a:r>
              <a:rPr lang="en-US">
                <a:latin typeface="Times New Roman"/>
                <a:cs typeface="Times New Roman"/>
              </a:rPr>
              <a:t>IMU/GPS Verification Test</a:t>
            </a:r>
            <a:endParaRPr lang="en-US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2CF1A7B-5EEE-43C9-AFA3-6B0216B621CF}"/>
              </a:ext>
            </a:extLst>
          </p:cNvPr>
          <p:cNvSpPr txBox="1">
            <a:spLocks/>
          </p:cNvSpPr>
          <p:nvPr/>
        </p:nvSpPr>
        <p:spPr>
          <a:xfrm>
            <a:off x="6225271" y="4564608"/>
            <a:ext cx="5345256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>
                <a:latin typeface="Times New Roman"/>
                <a:cs typeface="Times New Roman"/>
              </a:rPr>
              <a:t>Pixhawk</a:t>
            </a:r>
            <a:r>
              <a:rPr lang="en-US" sz="2000">
                <a:latin typeface="Times New Roman"/>
                <a:cs typeface="Times New Roman"/>
              </a:rPr>
              <a:t> IMU accuracy is within the target capture design area</a:t>
            </a:r>
          </a:p>
          <a:p>
            <a:r>
              <a:rPr lang="en-US" sz="2000">
                <a:latin typeface="Times New Roman"/>
                <a:cs typeface="Times New Roman"/>
              </a:rPr>
              <a:t>GPS signal properly maps the vehicle route</a:t>
            </a:r>
          </a:p>
          <a:p>
            <a:r>
              <a:rPr lang="en-US" sz="2000">
                <a:latin typeface="Times New Roman"/>
                <a:cs typeface="Times New Roman"/>
              </a:rPr>
              <a:t>All attitude/position sensors function cohesively together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89F0F-C3F8-453D-B7A2-554D89F8A3FE}"/>
              </a:ext>
            </a:extLst>
          </p:cNvPr>
          <p:cNvSpPr txBox="1">
            <a:spLocks/>
          </p:cNvSpPr>
          <p:nvPr/>
        </p:nvSpPr>
        <p:spPr>
          <a:xfrm>
            <a:off x="7310386" y="541904"/>
            <a:ext cx="4276035" cy="8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/>
                <a:cs typeface="Times New Roman"/>
              </a:rPr>
              <a:t>Status</a:t>
            </a:r>
            <a:r>
              <a:rPr lang="en-US" sz="3600">
                <a:latin typeface="Times New Roman"/>
                <a:cs typeface="Times New Roman"/>
              </a:rPr>
              <a:t>: Complete</a:t>
            </a:r>
            <a:endParaRPr lang="en-US" sz="3600"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D8264-DCF8-4763-A45A-7D9EDEB95938}"/>
              </a:ext>
            </a:extLst>
          </p:cNvPr>
          <p:cNvSpPr txBox="1"/>
          <p:nvPr/>
        </p:nvSpPr>
        <p:spPr>
          <a:xfrm>
            <a:off x="560592" y="1207157"/>
            <a:ext cx="650902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Rationale – Demonstrate IMU/GPS Fidelity</a:t>
            </a:r>
            <a:endParaRPr lang="en-US" sz="2800" b="1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E1F07-EF5E-4861-8440-8992D80645B4}"/>
              </a:ext>
            </a:extLst>
          </p:cNvPr>
          <p:cNvSpPr txBox="1"/>
          <p:nvPr/>
        </p:nvSpPr>
        <p:spPr>
          <a:xfrm>
            <a:off x="6188727" y="1706807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Related Risks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BB4E062-3B5C-48B6-9EB4-9542BFD0E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72715"/>
              </p:ext>
            </p:extLst>
          </p:nvPr>
        </p:nvGraphicFramePr>
        <p:xfrm>
          <a:off x="6140173" y="2175564"/>
          <a:ext cx="5913398" cy="175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195">
                  <a:extLst>
                    <a:ext uri="{9D8B030D-6E8A-4147-A177-3AD203B41FA5}">
                      <a16:colId xmlns:a16="http://schemas.microsoft.com/office/drawing/2014/main" val="2005992547"/>
                    </a:ext>
                  </a:extLst>
                </a:gridCol>
                <a:gridCol w="1090543">
                  <a:extLst>
                    <a:ext uri="{9D8B030D-6E8A-4147-A177-3AD203B41FA5}">
                      <a16:colId xmlns:a16="http://schemas.microsoft.com/office/drawing/2014/main" val="4243124435"/>
                    </a:ext>
                  </a:extLst>
                </a:gridCol>
                <a:gridCol w="1026660">
                  <a:extLst>
                    <a:ext uri="{9D8B030D-6E8A-4147-A177-3AD203B41FA5}">
                      <a16:colId xmlns:a16="http://schemas.microsoft.com/office/drawing/2014/main" val="230211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Before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After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13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4. Autopilot 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414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8. Comm 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8118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12. Data Transmission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2586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DC92233-6F01-486A-8DFC-BA18A8EB9710}"/>
              </a:ext>
            </a:extLst>
          </p:cNvPr>
          <p:cNvSpPr txBox="1"/>
          <p:nvPr/>
        </p:nvSpPr>
        <p:spPr>
          <a:xfrm>
            <a:off x="6224446" y="4113767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Success Criteria</a:t>
            </a:r>
            <a:endParaRPr lang="en-US"/>
          </a:p>
        </p:txBody>
      </p:sp>
      <p:pic>
        <p:nvPicPr>
          <p:cNvPr id="12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59C44CD-0830-4AE5-9967-7F41ECFDF4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3701"/>
            <a:ext cx="6028266" cy="4521199"/>
          </a:xfrm>
          <a:prstGeom prst="rect">
            <a:avLst/>
          </a:prstGeom>
        </p:spPr>
      </p:pic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963E6F7-2B35-4CBF-9AF7-6BAF4CE1B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65170"/>
              </p:ext>
            </p:extLst>
          </p:nvPr>
        </p:nvGraphicFramePr>
        <p:xfrm>
          <a:off x="1249680" y="6330220"/>
          <a:ext cx="368023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3810">
                  <a:extLst>
                    <a:ext uri="{9D8B030D-6E8A-4147-A177-3AD203B41FA5}">
                      <a16:colId xmlns:a16="http://schemas.microsoft.com/office/drawing/2014/main" val="2105768323"/>
                    </a:ext>
                  </a:extLst>
                </a:gridCol>
                <a:gridCol w="836420">
                  <a:extLst>
                    <a:ext uri="{9D8B030D-6E8A-4147-A177-3AD203B41FA5}">
                      <a16:colId xmlns:a16="http://schemas.microsoft.com/office/drawing/2014/main" val="3336142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Max Roll/Pitch Uncertainty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5.8°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61842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69603-FE36-493E-B798-4E5CCAA6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949671-F6EA-4C91-B1F3-91D1BE033121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950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2" name="Picture 2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DB692B43-EB8D-44CB-9994-66A640345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06" y="4935509"/>
            <a:ext cx="2232992" cy="1965033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F6E4442-EAB3-4359-A9B2-F5C3F4BF6DEA}"/>
              </a:ext>
            </a:extLst>
          </p:cNvPr>
          <p:cNvSpPr txBox="1">
            <a:spLocks/>
          </p:cNvSpPr>
          <p:nvPr/>
        </p:nvSpPr>
        <p:spPr>
          <a:xfrm>
            <a:off x="111091" y="3697873"/>
            <a:ext cx="2641946" cy="14950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>
                <a:latin typeface="Times New Roman"/>
                <a:cs typeface="Times New Roman"/>
              </a:rPr>
              <a:t>Pixhawk</a:t>
            </a:r>
            <a:r>
              <a:rPr lang="en-US" sz="2000">
                <a:latin typeface="Times New Roman"/>
                <a:cs typeface="Times New Roman"/>
              </a:rPr>
              <a:t> 4 IMU and GPS</a:t>
            </a:r>
          </a:p>
          <a:p>
            <a:r>
              <a:rPr lang="en-US" sz="2000">
                <a:latin typeface="Times New Roman"/>
                <a:cs typeface="Times New Roman"/>
              </a:rPr>
              <a:t>SPAN-CPT Single Enclosure GNSS/INS Receiver</a:t>
            </a:r>
            <a:endParaRPr lang="en-US" sz="2000" err="1">
              <a:latin typeface="Times New Roman"/>
              <a:cs typeface="Times New Roman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2CF1A7B-5EEE-43C9-AFA3-6B0216B621CF}"/>
              </a:ext>
            </a:extLst>
          </p:cNvPr>
          <p:cNvSpPr txBox="1">
            <a:spLocks/>
          </p:cNvSpPr>
          <p:nvPr/>
        </p:nvSpPr>
        <p:spPr>
          <a:xfrm>
            <a:off x="120237" y="1888124"/>
            <a:ext cx="2244898" cy="12807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Roll and Pitch</a:t>
            </a:r>
          </a:p>
          <a:p>
            <a:r>
              <a:rPr lang="en-US" sz="2000">
                <a:latin typeface="Times New Roman"/>
                <a:cs typeface="Times New Roman"/>
              </a:rPr>
              <a:t>GPS </a:t>
            </a:r>
            <a:r>
              <a:rPr lang="en-US" sz="2000" err="1">
                <a:latin typeface="Times New Roman"/>
                <a:cs typeface="Times New Roman"/>
              </a:rPr>
              <a:t>lat</a:t>
            </a:r>
            <a:r>
              <a:rPr lang="en-US" sz="2000">
                <a:latin typeface="Times New Roman"/>
                <a:cs typeface="Times New Roman"/>
              </a:rPr>
              <a:t>/long</a:t>
            </a:r>
          </a:p>
          <a:p>
            <a:r>
              <a:rPr lang="en-US" sz="2000">
                <a:latin typeface="Times New Roman"/>
                <a:cs typeface="Times New Roman"/>
              </a:rPr>
              <a:t>Altitude and 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7308A-26D7-4903-BA21-9575BE12F623}"/>
              </a:ext>
            </a:extLst>
          </p:cNvPr>
          <p:cNvSpPr txBox="1"/>
          <p:nvPr/>
        </p:nvSpPr>
        <p:spPr>
          <a:xfrm>
            <a:off x="112195" y="3099625"/>
            <a:ext cx="1968259" cy="4735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Equipment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BF477-65D9-4971-ACC6-B2056D25F9C7}"/>
              </a:ext>
            </a:extLst>
          </p:cNvPr>
          <p:cNvSpPr txBox="1"/>
          <p:nvPr/>
        </p:nvSpPr>
        <p:spPr>
          <a:xfrm>
            <a:off x="3859903" y="1289876"/>
            <a:ext cx="156154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Procedure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C6C6E-058F-4732-89D8-8A2311709466}"/>
              </a:ext>
            </a:extLst>
          </p:cNvPr>
          <p:cNvSpPr txBox="1"/>
          <p:nvPr/>
        </p:nvSpPr>
        <p:spPr>
          <a:xfrm>
            <a:off x="132187" y="1289876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Measurements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5A0BEC-A4DE-4D0B-9575-9F801840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6595163" cy="828607"/>
          </a:xfrm>
        </p:spPr>
        <p:txBody>
          <a:bodyPr>
            <a:noAutofit/>
          </a:bodyPr>
          <a:lstStyle/>
          <a:p>
            <a:r>
              <a:rPr lang="en-US">
                <a:latin typeface="Times New Roman"/>
                <a:cs typeface="Times New Roman"/>
              </a:rPr>
              <a:t>IMU/GPS Verification Test</a:t>
            </a:r>
            <a:endParaRPr lang="en-US">
              <a:cs typeface="Calibri Light"/>
            </a:endParaRPr>
          </a:p>
        </p:txBody>
      </p:sp>
      <p:pic>
        <p:nvPicPr>
          <p:cNvPr id="10" name="Picture 10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B279FCD-1C3B-4633-AD7A-44EC55F91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813" y="1685046"/>
            <a:ext cx="5271410" cy="3653193"/>
          </a:xfrm>
          <a:prstGeom prst="rect">
            <a:avLst/>
          </a:prstGeom>
        </p:spPr>
      </p:pic>
      <p:pic>
        <p:nvPicPr>
          <p:cNvPr id="20" name="Picture 20" descr="A close up of a map&#10;&#10;Description generated with high confidence">
            <a:extLst>
              <a:ext uri="{FF2B5EF4-FFF2-40B4-BE49-F238E27FC236}">
                <a16:creationId xmlns:a16="http://schemas.microsoft.com/office/drawing/2014/main" id="{4D7E0DC6-C312-4092-BFD5-1EB6BED42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295" y="1752005"/>
            <a:ext cx="3743324" cy="3461147"/>
          </a:xfrm>
          <a:prstGeom prst="rect">
            <a:avLst/>
          </a:prstGeom>
        </p:spPr>
      </p:pic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C35FD296-0D52-4A57-A5BE-D738384F6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51837"/>
              </p:ext>
            </p:extLst>
          </p:nvPr>
        </p:nvGraphicFramePr>
        <p:xfrm>
          <a:off x="6585375" y="5426771"/>
          <a:ext cx="5322342" cy="138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114">
                  <a:extLst>
                    <a:ext uri="{9D8B030D-6E8A-4147-A177-3AD203B41FA5}">
                      <a16:colId xmlns:a16="http://schemas.microsoft.com/office/drawing/2014/main" val="4007580390"/>
                    </a:ext>
                  </a:extLst>
                </a:gridCol>
                <a:gridCol w="1774114">
                  <a:extLst>
                    <a:ext uri="{9D8B030D-6E8A-4147-A177-3AD203B41FA5}">
                      <a16:colId xmlns:a16="http://schemas.microsoft.com/office/drawing/2014/main" val="1659534279"/>
                    </a:ext>
                  </a:extLst>
                </a:gridCol>
                <a:gridCol w="1774114">
                  <a:extLst>
                    <a:ext uri="{9D8B030D-6E8A-4147-A177-3AD203B41FA5}">
                      <a16:colId xmlns:a16="http://schemas.microsoft.com/office/drawing/2014/main" val="395762336"/>
                    </a:ext>
                  </a:extLst>
                </a:gridCol>
              </a:tblGrid>
              <a:tr h="32742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90041"/>
                  </a:ext>
                </a:extLst>
              </a:tr>
              <a:tr h="376535">
                <a:tc>
                  <a:txBody>
                    <a:bodyPr/>
                    <a:lstStyle/>
                    <a:p>
                      <a:r>
                        <a:rPr lang="en-US" sz="1600"/>
                        <a:t>Pitch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1.13°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± 3.24°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9574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-0.13°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± </a:t>
                      </a:r>
                      <a:r>
                        <a:rPr lang="en-US" sz="1600"/>
                        <a:t>1.90°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59259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Roll/Pitch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-0.51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± 2.65°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2856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67FE2FD-862E-408F-ABF6-67EC09AA5B9B}"/>
              </a:ext>
            </a:extLst>
          </p:cNvPr>
          <p:cNvSpPr txBox="1"/>
          <p:nvPr/>
        </p:nvSpPr>
        <p:spPr>
          <a:xfrm>
            <a:off x="8691425" y="1289876"/>
            <a:ext cx="156154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Results</a:t>
            </a:r>
          </a:p>
        </p:txBody>
      </p:sp>
      <p:pic>
        <p:nvPicPr>
          <p:cNvPr id="11" name="Picture 11" descr="A circuit board&#10;&#10;Description generated with high confidence">
            <a:extLst>
              <a:ext uri="{FF2B5EF4-FFF2-40B4-BE49-F238E27FC236}">
                <a16:creationId xmlns:a16="http://schemas.microsoft.com/office/drawing/2014/main" id="{E4B031CC-B904-417C-BA1C-E0F5CACE58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963" y="3432280"/>
            <a:ext cx="2219323" cy="1743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4B4CD53-A3EE-49EF-9275-41669BA2EA85}"/>
              </a:ext>
            </a:extLst>
          </p:cNvPr>
          <p:cNvSpPr/>
          <p:nvPr/>
        </p:nvSpPr>
        <p:spPr>
          <a:xfrm>
            <a:off x="5055393" y="3745705"/>
            <a:ext cx="416720" cy="4167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56F094B-075C-4051-8374-9223FDA2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43D76B-929F-4B09-9C01-EC8BFC425A52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8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09785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5413511" cy="828607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/>
                <a:cs typeface="Times New Roman"/>
              </a:rPr>
              <a:t>Controls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sz="4000">
                <a:latin typeface="Times New Roman"/>
                <a:cs typeface="Times New Roman"/>
              </a:rPr>
              <a:t>Testing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89F0F-C3F8-453D-B7A2-554D89F8A3FE}"/>
              </a:ext>
            </a:extLst>
          </p:cNvPr>
          <p:cNvSpPr txBox="1">
            <a:spLocks/>
          </p:cNvSpPr>
          <p:nvPr/>
        </p:nvSpPr>
        <p:spPr>
          <a:xfrm>
            <a:off x="7310386" y="541904"/>
            <a:ext cx="4276035" cy="8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/>
                <a:cs typeface="Times New Roman"/>
              </a:rPr>
              <a:t>Status</a:t>
            </a:r>
            <a:r>
              <a:rPr lang="en-US" sz="3600">
                <a:latin typeface="Times New Roman"/>
                <a:cs typeface="Times New Roman"/>
              </a:rPr>
              <a:t>: In Progress</a:t>
            </a:r>
            <a:endParaRPr lang="en-US" sz="3600"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D8264-DCF8-4763-A45A-7D9EDEB95938}"/>
              </a:ext>
            </a:extLst>
          </p:cNvPr>
          <p:cNvSpPr txBox="1"/>
          <p:nvPr/>
        </p:nvSpPr>
        <p:spPr>
          <a:xfrm>
            <a:off x="1190500" y="1304877"/>
            <a:ext cx="975800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Rationale – Vehicle must be capable of manually/autonomous navigation</a:t>
            </a:r>
            <a:r>
              <a:rPr lang="en-US" sz="2400"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29A2E-A629-490B-B06F-766396922491}"/>
              </a:ext>
            </a:extLst>
          </p:cNvPr>
          <p:cNvSpPr txBox="1"/>
          <p:nvPr/>
        </p:nvSpPr>
        <p:spPr>
          <a:xfrm>
            <a:off x="2431123" y="1756797"/>
            <a:ext cx="136207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Models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E1F07-EF5E-4861-8440-8992D80645B4}"/>
              </a:ext>
            </a:extLst>
          </p:cNvPr>
          <p:cNvSpPr txBox="1"/>
          <p:nvPr/>
        </p:nvSpPr>
        <p:spPr>
          <a:xfrm>
            <a:off x="8504210" y="1757921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Related Risks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083EABB-8DA4-4184-A153-C62C720ADCCF}"/>
              </a:ext>
            </a:extLst>
          </p:cNvPr>
          <p:cNvSpPr txBox="1">
            <a:spLocks/>
          </p:cNvSpPr>
          <p:nvPr/>
        </p:nvSpPr>
        <p:spPr>
          <a:xfrm>
            <a:off x="570949" y="2144094"/>
            <a:ext cx="5467897" cy="4059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AJ's Trim Calculations</a:t>
            </a:r>
          </a:p>
        </p:txBody>
      </p:sp>
      <p:graphicFrame>
        <p:nvGraphicFramePr>
          <p:cNvPr id="17" name="Table 11">
            <a:extLst>
              <a:ext uri="{FF2B5EF4-FFF2-40B4-BE49-F238E27FC236}">
                <a16:creationId xmlns:a16="http://schemas.microsoft.com/office/drawing/2014/main" id="{AF228D5F-1298-495A-936B-6C780C9A1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15198"/>
              </p:ext>
            </p:extLst>
          </p:nvPr>
        </p:nvGraphicFramePr>
        <p:xfrm>
          <a:off x="6294782" y="2197651"/>
          <a:ext cx="591339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108">
                  <a:extLst>
                    <a:ext uri="{9D8B030D-6E8A-4147-A177-3AD203B41FA5}">
                      <a16:colId xmlns:a16="http://schemas.microsoft.com/office/drawing/2014/main" val="2005992547"/>
                    </a:ext>
                  </a:extLst>
                </a:gridCol>
                <a:gridCol w="1159563">
                  <a:extLst>
                    <a:ext uri="{9D8B030D-6E8A-4147-A177-3AD203B41FA5}">
                      <a16:colId xmlns:a16="http://schemas.microsoft.com/office/drawing/2014/main" val="4243124435"/>
                    </a:ext>
                  </a:extLst>
                </a:gridCol>
                <a:gridCol w="1233722">
                  <a:extLst>
                    <a:ext uri="{9D8B030D-6E8A-4147-A177-3AD203B41FA5}">
                      <a16:colId xmlns:a16="http://schemas.microsoft.com/office/drawing/2014/main" val="230211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Before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Predicted After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13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 Control Authority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41430"/>
                  </a:ext>
                </a:extLst>
              </a:tr>
            </a:tbl>
          </a:graphicData>
        </a:graphic>
      </p:graphicFrame>
      <p:pic>
        <p:nvPicPr>
          <p:cNvPr id="3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3289416-4C17-4DFC-9913-F2ECA0567D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" y="2147220"/>
            <a:ext cx="6241222" cy="4697481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AA94D08-1C93-4ADF-816D-B3C81196C6B4}"/>
              </a:ext>
            </a:extLst>
          </p:cNvPr>
          <p:cNvSpPr txBox="1">
            <a:spLocks/>
          </p:cNvSpPr>
          <p:nvPr/>
        </p:nvSpPr>
        <p:spPr>
          <a:xfrm>
            <a:off x="6368146" y="3763093"/>
            <a:ext cx="5345256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Controllability of RAPTR before and after rocket disposal</a:t>
            </a:r>
          </a:p>
          <a:p>
            <a:r>
              <a:rPr lang="en-US" sz="2000">
                <a:latin typeface="Times New Roman"/>
                <a:cs typeface="Times New Roman"/>
              </a:rPr>
              <a:t>PID Gains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026855-CE77-4140-8DFC-925165E4A0FD}"/>
              </a:ext>
            </a:extLst>
          </p:cNvPr>
          <p:cNvSpPr txBox="1"/>
          <p:nvPr/>
        </p:nvSpPr>
        <p:spPr>
          <a:xfrm>
            <a:off x="6367321" y="3312252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Success Criteria</a:t>
            </a:r>
            <a:endParaRPr lang="en-US"/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4FB99506-2230-46C9-8C05-B9A98A001EFC}"/>
              </a:ext>
            </a:extLst>
          </p:cNvPr>
          <p:cNvSpPr txBox="1"/>
          <p:nvPr/>
        </p:nvSpPr>
        <p:spPr>
          <a:xfrm>
            <a:off x="6272362" y="5199268"/>
            <a:ext cx="5658678" cy="472708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Times New Roman"/>
                <a:cs typeface="Times New Roman"/>
              </a:rPr>
              <a:t>Safety Measures</a:t>
            </a:r>
            <a:endParaRPr lang="en-US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6B14D31-0E0D-46FD-9D13-70D38D02887B}"/>
              </a:ext>
            </a:extLst>
          </p:cNvPr>
          <p:cNvSpPr txBox="1">
            <a:spLocks/>
          </p:cNvSpPr>
          <p:nvPr/>
        </p:nvSpPr>
        <p:spPr>
          <a:xfrm>
            <a:off x="6369465" y="5597697"/>
            <a:ext cx="5126382" cy="4097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Manual override capable at all times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Testing personnel will be out of glider flight path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B67B639-9565-4612-9679-2C78C8DB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CC8009-83DF-410D-B685-68CDD15454F9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7798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5A0BEC-A4DE-4D0B-9575-9F801840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5788990" cy="828607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/>
                <a:cs typeface="Times New Roman"/>
              </a:rPr>
              <a:t>Controls Testing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75EF46F7-C49A-4F3D-90CD-54CB28E0D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63006"/>
              </p:ext>
            </p:extLst>
          </p:nvPr>
        </p:nvGraphicFramePr>
        <p:xfrm>
          <a:off x="381000" y="1393031"/>
          <a:ext cx="8970912" cy="515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627">
                  <a:extLst>
                    <a:ext uri="{9D8B030D-6E8A-4147-A177-3AD203B41FA5}">
                      <a16:colId xmlns:a16="http://schemas.microsoft.com/office/drawing/2014/main" val="2256213943"/>
                    </a:ext>
                  </a:extLst>
                </a:gridCol>
                <a:gridCol w="3886981">
                  <a:extLst>
                    <a:ext uri="{9D8B030D-6E8A-4147-A177-3AD203B41FA5}">
                      <a16:colId xmlns:a16="http://schemas.microsoft.com/office/drawing/2014/main" val="999563093"/>
                    </a:ext>
                  </a:extLst>
                </a:gridCol>
                <a:gridCol w="2990304">
                  <a:extLst>
                    <a:ext uri="{9D8B030D-6E8A-4147-A177-3AD203B41FA5}">
                      <a16:colId xmlns:a16="http://schemas.microsoft.com/office/drawing/2014/main" val="3280708896"/>
                    </a:ext>
                  </a:extLst>
                </a:gridCol>
              </a:tblGrid>
              <a:tr h="4166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37725"/>
                  </a:ext>
                </a:extLst>
              </a:tr>
              <a:tr h="364597">
                <a:tc rowSpan="5">
                  <a:txBody>
                    <a:bodyPr/>
                    <a:lstStyle/>
                    <a:p>
                      <a:pPr algn="ctr"/>
                      <a:r>
                        <a:rPr lang="en-US"/>
                        <a:t>Level Glide Test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/>
                        <a:t>*Neutral Control Surfaces*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RAPTR Glide Slope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RAPTR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43745"/>
                  </a:ext>
                </a:extLst>
              </a:tr>
              <a:tr h="36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RAPTR Aerodynamic Moments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Video Recorder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10472"/>
                  </a:ext>
                </a:extLst>
              </a:tr>
              <a:tr h="36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Full Telemetry Recovery of Attitude and Position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Interface Laptop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92534"/>
                  </a:ext>
                </a:extLst>
              </a:tr>
              <a:tr h="36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RC Controller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92239"/>
                  </a:ext>
                </a:extLst>
              </a:tr>
              <a:tr h="36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Location: 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Scott Carpenter Park</a:t>
                      </a:r>
                      <a:endParaRPr lang="en-US" sz="16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31951"/>
                  </a:ext>
                </a:extLst>
              </a:tr>
              <a:tr h="364597">
                <a:tc row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Short Controlled Glide Test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Control Effects on Roll/Pitch/Yaw</a:t>
                      </a:r>
                      <a:endParaRPr lang="en-US" sz="16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/>
                        <a:t>See "Level Glide Test Equipment"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77533"/>
                  </a:ext>
                </a:extLst>
              </a:tr>
              <a:tr h="60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Demonstrate Controllability of RAPTR before Tuning Test</a:t>
                      </a:r>
                      <a:endParaRPr lang="en-US" sz="16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93884"/>
                  </a:ext>
                </a:extLst>
              </a:tr>
              <a:tr h="60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Full Telemetry Recovery of Attitude and Position</a:t>
                      </a:r>
                      <a:endParaRPr lang="en-US" sz="16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515079"/>
                  </a:ext>
                </a:extLst>
              </a:tr>
              <a:tr h="523874">
                <a:tc row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Bungee Launch Glide Test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*Gain Tuning*</a:t>
                      </a:r>
                      <a:endParaRPr lang="en-US" sz="11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Control Effects on Roll/Pitch/Yaw</a:t>
                      </a:r>
                      <a:endParaRPr lang="en-US" sz="16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See "Level Glide Test Equipment"</a:t>
                      </a:r>
                      <a:endParaRPr lang="en-US" sz="16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19462"/>
                  </a:ext>
                </a:extLst>
              </a:tr>
              <a:tr h="442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Experimental PID Tuning Gains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Bungee launch System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564615"/>
                  </a:ext>
                </a:extLst>
              </a:tr>
              <a:tr h="36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Location: 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North Boulder Park</a:t>
                      </a:r>
                      <a:endParaRPr lang="en-US" sz="16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87943"/>
                  </a:ext>
                </a:extLst>
              </a:tr>
            </a:tbl>
          </a:graphicData>
        </a:graphic>
      </p:graphicFrame>
      <p:sp>
        <p:nvSpPr>
          <p:cNvPr id="25" name="Right Brace 24">
            <a:extLst>
              <a:ext uri="{FF2B5EF4-FFF2-40B4-BE49-F238E27FC236}">
                <a16:creationId xmlns:a16="http://schemas.microsoft.com/office/drawing/2014/main" id="{32B26383-617C-438D-BF56-47A005F21D27}"/>
              </a:ext>
            </a:extLst>
          </p:cNvPr>
          <p:cNvSpPr/>
          <p:nvPr/>
        </p:nvSpPr>
        <p:spPr>
          <a:xfrm>
            <a:off x="9482994" y="1793080"/>
            <a:ext cx="428624" cy="334565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4E30B5AE-0711-45DE-9208-26AEDFA78CA0}"/>
              </a:ext>
            </a:extLst>
          </p:cNvPr>
          <p:cNvSpPr/>
          <p:nvPr/>
        </p:nvSpPr>
        <p:spPr>
          <a:xfrm>
            <a:off x="9482995" y="5257798"/>
            <a:ext cx="369093" cy="128587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CB63D3C9-4507-4627-B1BA-B4B62BCA9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79515"/>
              </p:ext>
            </p:extLst>
          </p:nvPr>
        </p:nvGraphicFramePr>
        <p:xfrm>
          <a:off x="9965531" y="2726531"/>
          <a:ext cx="2110445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10445">
                  <a:extLst>
                    <a:ext uri="{9D8B030D-6E8A-4147-A177-3AD203B41FA5}">
                      <a16:colId xmlns:a16="http://schemas.microsoft.com/office/drawing/2014/main" val="966220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Initial 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0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 Mar – 3 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Postponed 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Mar – 6 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189422"/>
                  </a:ext>
                </a:extLst>
              </a:tr>
            </a:tbl>
          </a:graphicData>
        </a:graphic>
      </p:graphicFrame>
      <p:graphicFrame>
        <p:nvGraphicFramePr>
          <p:cNvPr id="31" name="Table 29">
            <a:extLst>
              <a:ext uri="{FF2B5EF4-FFF2-40B4-BE49-F238E27FC236}">
                <a16:creationId xmlns:a16="http://schemas.microsoft.com/office/drawing/2014/main" id="{74B3B75C-A3CC-4D5E-939E-6C1E4641A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84511"/>
              </p:ext>
            </p:extLst>
          </p:nvPr>
        </p:nvGraphicFramePr>
        <p:xfrm>
          <a:off x="9989344" y="5524500"/>
          <a:ext cx="2110445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10445">
                  <a:extLst>
                    <a:ext uri="{9D8B030D-6E8A-4147-A177-3AD203B41FA5}">
                      <a16:colId xmlns:a16="http://schemas.microsoft.com/office/drawing/2014/main" val="966220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0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 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925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07392-947D-4277-8980-474C15EA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FD1C78-1E3C-48FE-A07B-E9107E315DEC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696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CB40-7866-4DB4-843F-8BB5F8B02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308C3-6184-4519-95C3-5C30C7CB7B2E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A02EC-E127-4F6C-9837-E38A42F40DC8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B07E08-83DA-47C8-8046-098CFFDAAD74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E4E64-DDA3-48BA-86DB-CD6D869AADDC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1EE6A-AE72-4AA5-9C0D-30BE06F4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CED15172-E1C0-42EC-AD24-CB1111D3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0" y="-5465"/>
            <a:ext cx="12207461" cy="68689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7CB2F-1257-4AD4-AFA1-A759A94C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30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10057397" cy="828607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/>
                <a:cs typeface="Times New Roman"/>
              </a:rPr>
              <a:t>Vehicle Flight Testing (March 09 – April 14) 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D8264-DCF8-4763-A45A-7D9EDEB95938}"/>
              </a:ext>
            </a:extLst>
          </p:cNvPr>
          <p:cNvSpPr txBox="1"/>
          <p:nvPr/>
        </p:nvSpPr>
        <p:spPr>
          <a:xfrm>
            <a:off x="560592" y="1207157"/>
            <a:ext cx="11355237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Rationale – Verify and Validate Vehicle Performance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29A2E-A629-490B-B06F-766396922491}"/>
              </a:ext>
            </a:extLst>
          </p:cNvPr>
          <p:cNvSpPr txBox="1"/>
          <p:nvPr/>
        </p:nvSpPr>
        <p:spPr>
          <a:xfrm>
            <a:off x="194070" y="2130036"/>
            <a:ext cx="330940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Model/Success Criteria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E1F07-EF5E-4861-8440-8992D80645B4}"/>
              </a:ext>
            </a:extLst>
          </p:cNvPr>
          <p:cNvSpPr txBox="1"/>
          <p:nvPr/>
        </p:nvSpPr>
        <p:spPr>
          <a:xfrm>
            <a:off x="3745205" y="2141042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Related Risks</a:t>
            </a:r>
          </a:p>
        </p:txBody>
      </p:sp>
      <p:pic>
        <p:nvPicPr>
          <p:cNvPr id="3" name="Picture 15" descr="A close up of a map&#10;&#10;Description generated with high confidence">
            <a:extLst>
              <a:ext uri="{FF2B5EF4-FFF2-40B4-BE49-F238E27FC236}">
                <a16:creationId xmlns:a16="http://schemas.microsoft.com/office/drawing/2014/main" id="{3A316C7F-3F6A-403E-9CFB-404FD8148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743" y="1979537"/>
            <a:ext cx="5440925" cy="4823800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DBEC294-881A-41ED-BF46-5BD82C5DF6A3}"/>
              </a:ext>
            </a:extLst>
          </p:cNvPr>
          <p:cNvSpPr txBox="1">
            <a:spLocks/>
          </p:cNvSpPr>
          <p:nvPr/>
        </p:nvSpPr>
        <p:spPr>
          <a:xfrm>
            <a:off x="298428" y="2603993"/>
            <a:ext cx="3328367" cy="3157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Verify Performance and Stability Models for all flight phases via telemetry (Propulsive and Aerodynamic Models)</a:t>
            </a:r>
          </a:p>
          <a:p>
            <a:r>
              <a:rPr lang="en-US" sz="2000">
                <a:latin typeface="Times New Roman"/>
                <a:cs typeface="Times New Roman"/>
              </a:rPr>
              <a:t>Verify ability to navigate designed flight path</a:t>
            </a:r>
          </a:p>
          <a:p>
            <a:r>
              <a:rPr lang="en-US" sz="2000">
                <a:latin typeface="Times New Roman"/>
                <a:cs typeface="Times New Roman"/>
              </a:rPr>
              <a:t>Exhibit capability to carry payload mass simulator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B3411F68-2991-4E4D-B334-36D8B7ECC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77625"/>
              </p:ext>
            </p:extLst>
          </p:nvPr>
        </p:nvGraphicFramePr>
        <p:xfrm>
          <a:off x="3798956" y="2595216"/>
          <a:ext cx="4837790" cy="175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065">
                  <a:extLst>
                    <a:ext uri="{9D8B030D-6E8A-4147-A177-3AD203B41FA5}">
                      <a16:colId xmlns:a16="http://schemas.microsoft.com/office/drawing/2014/main" val="2005992547"/>
                    </a:ext>
                  </a:extLst>
                </a:gridCol>
                <a:gridCol w="972573">
                  <a:extLst>
                    <a:ext uri="{9D8B030D-6E8A-4147-A177-3AD203B41FA5}">
                      <a16:colId xmlns:a16="http://schemas.microsoft.com/office/drawing/2014/main" val="4243124435"/>
                    </a:ext>
                  </a:extLst>
                </a:gridCol>
                <a:gridCol w="1118152">
                  <a:extLst>
                    <a:ext uri="{9D8B030D-6E8A-4147-A177-3AD203B41FA5}">
                      <a16:colId xmlns:a16="http://schemas.microsoft.com/office/drawing/2014/main" val="2302114307"/>
                    </a:ext>
                  </a:extLst>
                </a:gridCol>
              </a:tblGrid>
              <a:tr h="6349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Before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Predicted After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13156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 Wing Integrity on 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4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 Control Authority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414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5. Motor Ditch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12336"/>
                  </a:ext>
                </a:extLst>
              </a:tr>
            </a:tbl>
          </a:graphicData>
        </a:graphic>
      </p:graphicFrame>
      <p:sp>
        <p:nvSpPr>
          <p:cNvPr id="14" name="TextBox 1">
            <a:extLst>
              <a:ext uri="{FF2B5EF4-FFF2-40B4-BE49-F238E27FC236}">
                <a16:creationId xmlns:a16="http://schemas.microsoft.com/office/drawing/2014/main" id="{4FB99506-2230-46C9-8C05-B9A98A001EFC}"/>
              </a:ext>
            </a:extLst>
          </p:cNvPr>
          <p:cNvSpPr txBox="1"/>
          <p:nvPr/>
        </p:nvSpPr>
        <p:spPr>
          <a:xfrm>
            <a:off x="3743405" y="4448311"/>
            <a:ext cx="2908852" cy="461665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Times New Roman"/>
                <a:cs typeface="Times New Roman"/>
              </a:rPr>
              <a:t>Safety Measures</a:t>
            </a:r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6B14D31-0E0D-46FD-9D13-70D38D02887B}"/>
              </a:ext>
            </a:extLst>
          </p:cNvPr>
          <p:cNvSpPr txBox="1">
            <a:spLocks/>
          </p:cNvSpPr>
          <p:nvPr/>
        </p:nvSpPr>
        <p:spPr>
          <a:xfrm>
            <a:off x="3740428" y="4915589"/>
            <a:ext cx="2785165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Launching away from populated areas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Observing all NAR regulations and fire advisories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E6B71BE-7FDE-43AF-B508-95F79A08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B68F8A-B606-4576-B4C9-05B85172DEC1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051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5A0BEC-A4DE-4D0B-9575-9F801840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10605405" cy="828607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/>
                <a:cs typeface="Times New Roman"/>
              </a:rPr>
              <a:t>Vehicle Flight Testing (March 09 – April 14) </a:t>
            </a:r>
          </a:p>
        </p:txBody>
      </p:sp>
      <p:pic>
        <p:nvPicPr>
          <p:cNvPr id="3" name="Picture 5" descr="A group of people walking on a beach&#10;&#10;Description generated with very high confidence">
            <a:extLst>
              <a:ext uri="{FF2B5EF4-FFF2-40B4-BE49-F238E27FC236}">
                <a16:creationId xmlns:a16="http://schemas.microsoft.com/office/drawing/2014/main" id="{924DBA1D-6931-417E-8EFE-48E5513BE9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431" y="1911191"/>
            <a:ext cx="3481386" cy="2178366"/>
          </a:xfrm>
          <a:prstGeom prst="rect">
            <a:avLst/>
          </a:prstGeom>
        </p:spPr>
      </p:pic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3937D853-2C5C-4110-B18D-6DAFC38BD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15448"/>
              </p:ext>
            </p:extLst>
          </p:nvPr>
        </p:nvGraphicFramePr>
        <p:xfrm>
          <a:off x="8382000" y="4167187"/>
          <a:ext cx="35351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550">
                  <a:extLst>
                    <a:ext uri="{9D8B030D-6E8A-4147-A177-3AD203B41FA5}">
                      <a16:colId xmlns:a16="http://schemas.microsoft.com/office/drawing/2014/main" val="2666048649"/>
                    </a:ext>
                  </a:extLst>
                </a:gridCol>
                <a:gridCol w="1767550">
                  <a:extLst>
                    <a:ext uri="{9D8B030D-6E8A-4147-A177-3AD203B41FA5}">
                      <a16:colId xmlns:a16="http://schemas.microsoft.com/office/drawing/2014/main" val="12783111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Launch Windows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71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Sat. Mar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Atlas Launch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43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Sat. Mar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Atlas Launch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0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Sat. April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North Launch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2267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Sun. April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North Launch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67795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8939CAB0-ACE9-4C1A-B9D0-37C21855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02794"/>
              </p:ext>
            </p:extLst>
          </p:nvPr>
        </p:nvGraphicFramePr>
        <p:xfrm>
          <a:off x="338378" y="1620113"/>
          <a:ext cx="7984244" cy="493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667">
                  <a:extLst>
                    <a:ext uri="{9D8B030D-6E8A-4147-A177-3AD203B41FA5}">
                      <a16:colId xmlns:a16="http://schemas.microsoft.com/office/drawing/2014/main" val="999563093"/>
                    </a:ext>
                  </a:extLst>
                </a:gridCol>
                <a:gridCol w="2255072">
                  <a:extLst>
                    <a:ext uri="{9D8B030D-6E8A-4147-A177-3AD203B41FA5}">
                      <a16:colId xmlns:a16="http://schemas.microsoft.com/office/drawing/2014/main" val="3280708896"/>
                    </a:ext>
                  </a:extLst>
                </a:gridCol>
                <a:gridCol w="2602505">
                  <a:extLst>
                    <a:ext uri="{9D8B030D-6E8A-4147-A177-3AD203B41FA5}">
                      <a16:colId xmlns:a16="http://schemas.microsoft.com/office/drawing/2014/main" val="2514872676"/>
                    </a:ext>
                  </a:extLst>
                </a:gridCol>
              </a:tblGrid>
              <a:tr h="3968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Procedure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37725"/>
                  </a:ext>
                </a:extLst>
              </a:tr>
              <a:tr h="672848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Vehicle attitude and position data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RAPTR vehicle and payload (simulator)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/>
                        <a:t>1. Setup Launch Stand and Ground Station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43745"/>
                  </a:ext>
                </a:extLst>
              </a:tr>
              <a:tr h="3968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Vehicle internal health data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Launch Rail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 Upload Flight Plan, calibrate GPS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10472"/>
                  </a:ext>
                </a:extLst>
              </a:tr>
              <a:tr h="6728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Vehicle speed and aerodynamic loading data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Interface Laptop and Telemetry Radio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 Attach Motor and place Vehicle on Launch Rail</a:t>
                      </a:r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31951"/>
                  </a:ext>
                </a:extLst>
              </a:tr>
              <a:tr h="6728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Full downlink of all telemetry data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RC Controller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 RSO Approval: install ignitor</a:t>
                      </a:r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905853"/>
                  </a:ext>
                </a:extLst>
              </a:tr>
              <a:tr h="71782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Geolocation of target </a:t>
                      </a:r>
                      <a:r>
                        <a:rPr lang="en-US" sz="1800" err="1"/>
                        <a:t>w.r.t.</a:t>
                      </a:r>
                      <a:r>
                        <a:rPr lang="en-US" sz="1800"/>
                        <a:t> the user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Motor Ignitor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5. RSO Approval: </a:t>
                      </a:r>
                      <a:endParaRPr lang="en-US"/>
                    </a:p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Ignite motor</a:t>
                      </a:r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462258"/>
                  </a:ext>
                </a:extLst>
              </a:tr>
              <a:tr h="9167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Operations performed in required time window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Location: 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NAR Launch Site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6. RSO Approval:  Recover </a:t>
                      </a:r>
                      <a:endParaRPr lang="en-US"/>
                    </a:p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Vehicle/Motor</a:t>
                      </a:r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0603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66A83-D290-467A-A1CE-436BAC4F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642C63-4108-4436-9DE7-AC506F953A10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939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0B24-5806-401D-8013-4AD3A7DC5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Budget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CD7DB-4874-4FA6-870F-5F37C887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92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821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Budget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706E-045A-4EE8-9899-64E7F9A5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400">
                <a:latin typeface="Times New Roman"/>
                <a:cs typeface="Times New Roman"/>
              </a:rPr>
              <a:t>All parts procured for first launch </a:t>
            </a:r>
          </a:p>
          <a:p>
            <a:pPr marL="457200" indent="-457200"/>
            <a:r>
              <a:rPr lang="en-US" sz="2400">
                <a:latin typeface="Times New Roman"/>
                <a:cs typeface="Times New Roman"/>
              </a:rPr>
              <a:t>Budget accounts for 3 launches</a:t>
            </a:r>
          </a:p>
          <a:p>
            <a:pPr marL="914400" lvl="1" indent="-457200"/>
            <a:r>
              <a:rPr lang="en-US" sz="2000">
                <a:latin typeface="Times New Roman"/>
                <a:cs typeface="Times New Roman"/>
              </a:rPr>
              <a:t>Cost of additional launch: ~$1032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16C9E9-4343-4475-93A9-6ED7C3B16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871662"/>
              </p:ext>
            </p:extLst>
          </p:nvPr>
        </p:nvGraphicFramePr>
        <p:xfrm>
          <a:off x="13009836" y="1644787"/>
          <a:ext cx="2187197" cy="156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4CBFCB-8A82-4972-AEBA-617DE74F935B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5D3D6-71FE-4F68-990F-4CF1858FD5EF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DA364-928E-4DD1-ACEA-08140B0E987E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B3DEFBBF-6676-437F-94B4-CD61A0321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08159"/>
              </p:ext>
            </p:extLst>
          </p:nvPr>
        </p:nvGraphicFramePr>
        <p:xfrm>
          <a:off x="437137" y="3342723"/>
          <a:ext cx="3244616" cy="354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>
                  <a:extLst>
                    <a:ext uri="{9D8B030D-6E8A-4147-A177-3AD203B41FA5}">
                      <a16:colId xmlns:a16="http://schemas.microsoft.com/office/drawing/2014/main" val="631302609"/>
                    </a:ext>
                  </a:extLst>
                </a:gridCol>
                <a:gridCol w="1101491">
                  <a:extLst>
                    <a:ext uri="{9D8B030D-6E8A-4147-A177-3AD203B41FA5}">
                      <a16:colId xmlns:a16="http://schemas.microsoft.com/office/drawing/2014/main" val="2848563788"/>
                    </a:ext>
                  </a:extLst>
                </a:gridCol>
              </a:tblGrid>
              <a:tr h="373315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04623"/>
                  </a:ext>
                </a:extLst>
              </a:tr>
              <a:tr h="414130">
                <a:tc>
                  <a:txBody>
                    <a:bodyPr/>
                    <a:lstStyle/>
                    <a:p>
                      <a:r>
                        <a:rPr lang="en-US" err="1"/>
                        <a:t>Pixhawk</a:t>
                      </a:r>
                      <a:r>
                        <a:rPr lang="en-US"/>
                        <a:t> 4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$468.82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824699"/>
                  </a:ext>
                </a:extLst>
              </a:tr>
              <a:tr h="358913">
                <a:tc>
                  <a:txBody>
                    <a:bodyPr/>
                    <a:lstStyle/>
                    <a:p>
                      <a:r>
                        <a:rPr lang="en-US" err="1"/>
                        <a:t>AndREaS</a:t>
                      </a:r>
                      <a:r>
                        <a:rPr lang="en-US"/>
                        <a:t> Glider (x3)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$813.88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99705"/>
                  </a:ext>
                </a:extLst>
              </a:tr>
              <a:tr h="639968">
                <a:tc>
                  <a:txBody>
                    <a:bodyPr/>
                    <a:lstStyle/>
                    <a:p>
                      <a:r>
                        <a:rPr lang="en-US"/>
                        <a:t>Manufacturing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$274.98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451251"/>
                  </a:ext>
                </a:extLst>
              </a:tr>
              <a:tr h="634999">
                <a:tc>
                  <a:txBody>
                    <a:bodyPr/>
                    <a:lstStyle/>
                    <a:p>
                      <a:r>
                        <a:rPr lang="en-US"/>
                        <a:t>Electronics for One Glider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$379.24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41489"/>
                  </a:ext>
                </a:extLst>
              </a:tr>
              <a:tr h="3589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RC 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$245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729112"/>
                  </a:ext>
                </a:extLst>
              </a:tr>
              <a:tr h="373315">
                <a:tc>
                  <a:txBody>
                    <a:bodyPr/>
                    <a:lstStyle/>
                    <a:p>
                      <a:r>
                        <a:rPr lang="en-US"/>
                        <a:t>Thermal Tape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$48.90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22892"/>
                  </a:ext>
                </a:extLst>
              </a:tr>
              <a:tr h="373315">
                <a:tc>
                  <a:txBody>
                    <a:bodyPr/>
                    <a:lstStyle/>
                    <a:p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$2230.82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5326"/>
                  </a:ext>
                </a:extLst>
              </a:tr>
            </a:tbl>
          </a:graphicData>
        </a:graphic>
      </p:graphicFrame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5BA9CBEE-9FA6-4DAD-A985-2E7C6BA33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609519"/>
              </p:ext>
            </p:extLst>
          </p:nvPr>
        </p:nvGraphicFramePr>
        <p:xfrm>
          <a:off x="3765825" y="3357216"/>
          <a:ext cx="4003260" cy="257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631302609"/>
                    </a:ext>
                  </a:extLst>
                </a:gridCol>
                <a:gridCol w="1145760">
                  <a:extLst>
                    <a:ext uri="{9D8B030D-6E8A-4147-A177-3AD203B41FA5}">
                      <a16:colId xmlns:a16="http://schemas.microsoft.com/office/drawing/2014/main" val="2848563788"/>
                    </a:ext>
                  </a:extLst>
                </a:gridCol>
              </a:tblGrid>
              <a:tr h="414130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04623"/>
                  </a:ext>
                </a:extLst>
              </a:tr>
              <a:tr h="386369">
                <a:tc>
                  <a:txBody>
                    <a:bodyPr/>
                    <a:lstStyle/>
                    <a:p>
                      <a:r>
                        <a:rPr lang="en-US" err="1"/>
                        <a:t>Pixhawk</a:t>
                      </a:r>
                      <a:r>
                        <a:rPr lang="en-US"/>
                        <a:t> 4 (x1)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824699"/>
                  </a:ext>
                </a:extLst>
              </a:tr>
              <a:tr h="386369">
                <a:tc>
                  <a:txBody>
                    <a:bodyPr/>
                    <a:lstStyle/>
                    <a:p>
                      <a:r>
                        <a:rPr lang="en-US" err="1"/>
                        <a:t>AndREaS</a:t>
                      </a:r>
                      <a:r>
                        <a:rPr lang="en-US"/>
                        <a:t> Glider (x1)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$241.99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99705"/>
                  </a:ext>
                </a:extLst>
              </a:tr>
              <a:tr h="386369">
                <a:tc>
                  <a:txBody>
                    <a:bodyPr/>
                    <a:lstStyle/>
                    <a:p>
                      <a:r>
                        <a:rPr lang="en-US"/>
                        <a:t>Electronics for Two Gliders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$758.48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41489"/>
                  </a:ext>
                </a:extLst>
              </a:tr>
              <a:tr h="612863">
                <a:tc>
                  <a:txBody>
                    <a:bodyPr/>
                    <a:lstStyle/>
                    <a:p>
                      <a:r>
                        <a:rPr lang="en-US"/>
                        <a:t>Rocket Motors and Supplies for 3 Launches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$242.28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22892"/>
                  </a:ext>
                </a:extLst>
              </a:tr>
              <a:tr h="358913">
                <a:tc>
                  <a:txBody>
                    <a:bodyPr/>
                    <a:lstStyle/>
                    <a:p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$1453.75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53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AB24B1-E585-45D0-B8D9-09761DE1667C}"/>
              </a:ext>
            </a:extLst>
          </p:cNvPr>
          <p:cNvSpPr txBox="1"/>
          <p:nvPr/>
        </p:nvSpPr>
        <p:spPr>
          <a:xfrm>
            <a:off x="377415" y="3026250"/>
            <a:ext cx="326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Completed Purchases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BDBC20-615D-40B8-A78A-5AD9DEE30A81}"/>
              </a:ext>
            </a:extLst>
          </p:cNvPr>
          <p:cNvSpPr txBox="1"/>
          <p:nvPr/>
        </p:nvSpPr>
        <p:spPr>
          <a:xfrm>
            <a:off x="3940375" y="3025790"/>
            <a:ext cx="326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Planned Purchases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A5E33-B6E8-4CD0-BA69-30CF0E7A492B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15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2EE8082-0454-4E03-9A19-534BD07545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357" y="1485857"/>
            <a:ext cx="5769111" cy="412924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38A06A-56AE-4CB0-9B82-91A02BA1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16A249-233B-46B0-B61C-70123953701A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0007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0B24-5806-401D-8013-4AD3A7DC5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Backup Slides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90083-E14F-49C9-9C08-B0972630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E3701-E0C5-42D7-9064-E0983582D341}"/>
              </a:ext>
            </a:extLst>
          </p:cNvPr>
          <p:cNvSpPr txBox="1"/>
          <p:nvPr/>
        </p:nvSpPr>
        <p:spPr>
          <a:xfrm>
            <a:off x="769327" y="6115952"/>
            <a:ext cx="331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 action="ppaction://hlinksldjump"/>
              </a:rPr>
              <a:t>Aerodynamics</a:t>
            </a:r>
            <a:r>
              <a:rPr lang="en-US" sz="20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2DD80-8FC6-4782-A0D1-A84A015CC291}"/>
              </a:ext>
            </a:extLst>
          </p:cNvPr>
          <p:cNvSpPr txBox="1"/>
          <p:nvPr/>
        </p:nvSpPr>
        <p:spPr>
          <a:xfrm>
            <a:off x="769327" y="5016768"/>
            <a:ext cx="331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 action="ppaction://hlinksldjump"/>
              </a:rPr>
              <a:t>Thermal Testing</a:t>
            </a:r>
            <a:endParaRPr lang="en-US" sz="2000" dirty="0"/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46F2EF95-FE3C-4786-8E69-138C9D7E16CE}"/>
              </a:ext>
            </a:extLst>
          </p:cNvPr>
          <p:cNvSpPr txBox="1"/>
          <p:nvPr/>
        </p:nvSpPr>
        <p:spPr>
          <a:xfrm>
            <a:off x="769327" y="5368866"/>
            <a:ext cx="37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5" action="ppaction://hlinksldjump"/>
              </a:rPr>
              <a:t>Electronics and Controls Testing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C44A6-725A-49F6-A4EA-BAD17552538A}"/>
              </a:ext>
            </a:extLst>
          </p:cNvPr>
          <p:cNvSpPr txBox="1"/>
          <p:nvPr/>
        </p:nvSpPr>
        <p:spPr>
          <a:xfrm>
            <a:off x="769327" y="5763854"/>
            <a:ext cx="331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6" action="ppaction://hlinksldjump"/>
              </a:rPr>
              <a:t>Software Testing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F33D0-E30B-4FF3-BC23-5377B5725950}"/>
              </a:ext>
            </a:extLst>
          </p:cNvPr>
          <p:cNvSpPr txBox="1"/>
          <p:nvPr/>
        </p:nvSpPr>
        <p:spPr>
          <a:xfrm>
            <a:off x="769327" y="4239359"/>
            <a:ext cx="331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7" action="ppaction://hlinksldjump"/>
              </a:rPr>
              <a:t>General Testing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9EAE1-AC0B-4CBC-B10B-5CC379ADF6D4}"/>
              </a:ext>
            </a:extLst>
          </p:cNvPr>
          <p:cNvSpPr txBox="1"/>
          <p:nvPr/>
        </p:nvSpPr>
        <p:spPr>
          <a:xfrm>
            <a:off x="769327" y="4664670"/>
            <a:ext cx="331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8" action="ppaction://hlinksldjump"/>
              </a:rPr>
              <a:t>Structural Testing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C7865-39A3-4645-9B53-3284B35BBC4E}"/>
              </a:ext>
            </a:extLst>
          </p:cNvPr>
          <p:cNvSpPr txBox="1"/>
          <p:nvPr/>
        </p:nvSpPr>
        <p:spPr>
          <a:xfrm>
            <a:off x="9623913" y="4276028"/>
            <a:ext cx="332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9" action="ppaction://hlinksldjump"/>
              </a:rPr>
              <a:t>Overview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3F508-42A7-4327-9797-E18563FCB934}"/>
              </a:ext>
            </a:extLst>
          </p:cNvPr>
          <p:cNvSpPr txBox="1"/>
          <p:nvPr/>
        </p:nvSpPr>
        <p:spPr>
          <a:xfrm>
            <a:off x="9623913" y="4631365"/>
            <a:ext cx="332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10" action="ppaction://hlinksldjump"/>
              </a:rPr>
              <a:t>Structure/Thermal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47607-A839-4069-896C-15E99275C366}"/>
              </a:ext>
            </a:extLst>
          </p:cNvPr>
          <p:cNvSpPr txBox="1"/>
          <p:nvPr/>
        </p:nvSpPr>
        <p:spPr>
          <a:xfrm>
            <a:off x="9623913" y="5024059"/>
            <a:ext cx="332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11" action="ppaction://hlinksldjump"/>
              </a:rPr>
              <a:t>GPS/Controls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5CCD1-C86D-43DE-98FC-7121D5B12977}"/>
              </a:ext>
            </a:extLst>
          </p:cNvPr>
          <p:cNvSpPr txBox="1"/>
          <p:nvPr/>
        </p:nvSpPr>
        <p:spPr>
          <a:xfrm>
            <a:off x="9623913" y="5363744"/>
            <a:ext cx="332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12" action="ppaction://hlinksldjump"/>
              </a:rPr>
              <a:t>Full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2202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0B24-5806-401D-8013-4AD3A7DC5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General Testing Backup Slides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FF453-C1E1-478A-84F6-5DA30FCB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CD5ABC-0C78-4470-8E76-AF0341B0D2E7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577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55156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Risk Matrix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8" name="Picture 9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7C2A8B0B-AD7F-4997-B1AC-A27924ACA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9" y="1495417"/>
            <a:ext cx="5791198" cy="5247600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C5B2EB0-DF8D-4D03-A489-A6702216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20024"/>
              </p:ext>
            </p:extLst>
          </p:nvPr>
        </p:nvGraphicFramePr>
        <p:xfrm>
          <a:off x="6517420" y="733419"/>
          <a:ext cx="5321814" cy="572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907">
                  <a:extLst>
                    <a:ext uri="{9D8B030D-6E8A-4147-A177-3AD203B41FA5}">
                      <a16:colId xmlns:a16="http://schemas.microsoft.com/office/drawing/2014/main" val="1731970839"/>
                    </a:ext>
                  </a:extLst>
                </a:gridCol>
                <a:gridCol w="2660907">
                  <a:extLst>
                    <a:ext uri="{9D8B030D-6E8A-4147-A177-3AD203B41FA5}">
                      <a16:colId xmlns:a16="http://schemas.microsoft.com/office/drawing/2014/main" val="3897497816"/>
                    </a:ext>
                  </a:extLst>
                </a:gridCol>
              </a:tblGrid>
              <a:tr h="381571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Risks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362233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1. Uneven Rocket Moment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15. Image Processing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0268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2. Wing Launch Integrity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16. Transmission at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178700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3. Control Authority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17. Software 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863860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4. Autopilot Adaptation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18. CNN Training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79253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5. Motor Ditching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279360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6. Poor L/D in Glide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956853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7. Testing Permission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830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8. Comm Interference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490793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9. Payload Weight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75634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10. Payload Volume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666425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11. Physical Integration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580464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12. Thermal Effects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33865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13. Transmission Rate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926011"/>
                  </a:ext>
                </a:extLst>
              </a:tr>
              <a:tr h="381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14. Data Synch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55166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81274-262B-49F1-A9A7-9776FDF4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37E91-BEB4-4881-BCBD-3778C5CDA675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87835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55156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Software Testing (In Progress)</a:t>
            </a:r>
            <a:endParaRPr lang="en-US"/>
          </a:p>
        </p:txBody>
      </p:sp>
      <p:pic>
        <p:nvPicPr>
          <p:cNvPr id="5" name="Picture 5" descr="A picture containing man, person&#10;&#10;Description generated with high confidence">
            <a:extLst>
              <a:ext uri="{FF2B5EF4-FFF2-40B4-BE49-F238E27FC236}">
                <a16:creationId xmlns:a16="http://schemas.microsoft.com/office/drawing/2014/main" id="{59765DC4-18D5-449F-9EC9-01A916D3D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70" y="1877226"/>
            <a:ext cx="5801784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877993E-F9C3-4741-96C8-32ED76D2E4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41697" y="1897811"/>
          <a:ext cx="5492106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053">
                  <a:extLst>
                    <a:ext uri="{9D8B030D-6E8A-4147-A177-3AD203B41FA5}">
                      <a16:colId xmlns:a16="http://schemas.microsoft.com/office/drawing/2014/main" val="904238246"/>
                    </a:ext>
                  </a:extLst>
                </a:gridCol>
                <a:gridCol w="2746053">
                  <a:extLst>
                    <a:ext uri="{9D8B030D-6E8A-4147-A177-3AD203B41FA5}">
                      <a16:colId xmlns:a16="http://schemas.microsoft.com/office/drawing/2014/main" val="3676008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Completed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95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Captured drone images of scaled down 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Capture images of targets with camera gimballed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94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Geo-referenced image pixels using drone GPS coordinates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Test failure/success rates of detection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78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Detect and output targets' GPS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Integrate detection software with E.E classification software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987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7F828-18C1-4175-BA7E-B480879A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9D4BA-8864-4195-8CE1-3CFBE8AAEBD9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3604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47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Testing Schedule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A52AD8-59B1-49C8-84DC-4A095FA7B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391219"/>
              </p:ext>
            </p:extLst>
          </p:nvPr>
        </p:nvGraphicFramePr>
        <p:xfrm>
          <a:off x="-1" y="618226"/>
          <a:ext cx="12213312" cy="609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328">
                  <a:extLst>
                    <a:ext uri="{9D8B030D-6E8A-4147-A177-3AD203B41FA5}">
                      <a16:colId xmlns:a16="http://schemas.microsoft.com/office/drawing/2014/main" val="40714848"/>
                    </a:ext>
                  </a:extLst>
                </a:gridCol>
                <a:gridCol w="3053328">
                  <a:extLst>
                    <a:ext uri="{9D8B030D-6E8A-4147-A177-3AD203B41FA5}">
                      <a16:colId xmlns:a16="http://schemas.microsoft.com/office/drawing/2014/main" val="1831915869"/>
                    </a:ext>
                  </a:extLst>
                </a:gridCol>
                <a:gridCol w="3053328">
                  <a:extLst>
                    <a:ext uri="{9D8B030D-6E8A-4147-A177-3AD203B41FA5}">
                      <a16:colId xmlns:a16="http://schemas.microsoft.com/office/drawing/2014/main" val="645659051"/>
                    </a:ext>
                  </a:extLst>
                </a:gridCol>
                <a:gridCol w="3053328">
                  <a:extLst>
                    <a:ext uri="{9D8B030D-6E8A-4147-A177-3AD203B41FA5}">
                      <a16:colId xmlns:a16="http://schemas.microsoft.com/office/drawing/2014/main" val="3666807795"/>
                    </a:ext>
                  </a:extLst>
                </a:gridCol>
              </a:tblGrid>
              <a:tr h="292575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RAPTR Test Schedule</a:t>
                      </a: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97936626"/>
                  </a:ext>
                </a:extLst>
              </a:tr>
              <a:tr h="2925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 Name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Date(s)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Requirements</a:t>
                      </a:r>
                      <a:endParaRPr lang="en-US" sz="105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13160101"/>
                  </a:ext>
                </a:extLst>
              </a:tr>
              <a:tr h="5668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Test Imaging (Software)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11/19/18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02/17/19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Capture images of dummy target with drone for software development/testing</a:t>
                      </a:r>
                      <a:r>
                        <a:rPr lang="en-US" sz="1100"/>
                        <a:t> </a:t>
                      </a:r>
                      <a:endParaRPr lang="en-US" sz="110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FR 4:</a:t>
                      </a:r>
                      <a:r>
                        <a:rPr lang="en-US" sz="1100"/>
                        <a:t> </a:t>
                      </a:r>
                      <a:r>
                        <a:rPr lang="en-US" sz="1100" u="none" strike="noStrike" noProof="0"/>
                        <a:t>The system shall identify a distinctly colored target and determine the unique target shape and relay the target's latitude and longitude.</a:t>
                      </a:r>
                      <a:endParaRPr lang="en-US" sz="1100"/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581428"/>
                  </a:ext>
                </a:extLst>
              </a:tr>
              <a:tr h="475434"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Structural </a:t>
                      </a:r>
                      <a:r>
                        <a:rPr lang="en-US" sz="1100"/>
                        <a:t>Testing</a:t>
                      </a:r>
                      <a:endParaRPr lang="en-US" sz="110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02/01/19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Stress test motor mount and wings using weights to verify structural integrity</a:t>
                      </a:r>
                      <a:r>
                        <a:rPr lang="en-US" sz="1100"/>
                        <a:t> </a:t>
                      </a:r>
                      <a:endParaRPr lang="en-US" sz="110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noProof="0"/>
                        <a:t>DR 1.4:</a:t>
                      </a:r>
                      <a:r>
                        <a:rPr lang="en-US" sz="1050" u="none" strike="noStrike" noProof="0"/>
                        <a:t> The vehicle structures shall withstand the forces of the launch and glide phases.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9255"/>
                  </a:ext>
                </a:extLst>
              </a:tr>
              <a:tr h="5668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Thermal Test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02/08/19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03/01/19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Static fire of motor positioned near glider fuselage to verify effectiveness of heat shield</a:t>
                      </a:r>
                      <a:r>
                        <a:rPr lang="en-US" sz="1100"/>
                        <a:t> </a:t>
                      </a:r>
                      <a:endParaRPr lang="en-US" sz="110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/>
                        <a:t>DR 5.2.2.1</a:t>
                      </a:r>
                      <a:r>
                        <a:rPr lang="en-US" sz="1050"/>
                        <a:t>: </a:t>
                      </a:r>
                      <a:r>
                        <a:rPr lang="en-US" sz="1050" u="none" strike="noStrike" noProof="0"/>
                        <a:t>The fuselage shall maintain an internal temperature less than 80C and sustain no fire damage during the launch phase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866822"/>
                  </a:ext>
                </a:extLst>
              </a:tr>
              <a:tr h="4754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IMU/GPS Verification Test</a:t>
                      </a:r>
                    </a:p>
                  </a:txBody>
                  <a:tcPr marL="63500" marR="63500" marT="63500" marB="635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02/17/18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Verify  accuracy of </a:t>
                      </a:r>
                      <a:r>
                        <a:rPr lang="en-US" sz="1100" err="1">
                          <a:effectLst/>
                        </a:rPr>
                        <a:t>PixHawk</a:t>
                      </a:r>
                      <a:r>
                        <a:rPr lang="en-US" sz="1100">
                          <a:effectLst/>
                        </a:rPr>
                        <a:t> IMU/GPS modules at high speeds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/>
                        <a:t>DR 4.2.1:</a:t>
                      </a:r>
                      <a:r>
                        <a:rPr lang="en-US" sz="1050"/>
                        <a:t> </a:t>
                      </a:r>
                      <a:r>
                        <a:rPr lang="en-US" sz="1050" u="none" strike="noStrike" noProof="0"/>
                        <a:t>The vehicle/payload shall utilize a sensor suite to quantify its location and attitude</a:t>
                      </a:r>
                      <a:endParaRPr lang="en-US" sz="1050" b="1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44717"/>
                  </a:ext>
                </a:extLst>
              </a:tr>
              <a:tr h="5668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Electronics Integration Test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02/24/18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Verify functionality of fully integrated electronics system including servos, receivers and transmitters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noProof="0"/>
                        <a:t>DR 1.1.5:</a:t>
                      </a:r>
                      <a:r>
                        <a:rPr lang="en-US" sz="1050" u="none" strike="noStrike" noProof="0"/>
                        <a:t> The vehicle shall be capable of receiving manual user control inputs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98246"/>
                  </a:ext>
                </a:extLst>
              </a:tr>
              <a:tr h="6948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Communications Integration Test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03/03/19 - 03/08/19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(Exact Date TBD)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Controls and image data will be simultaneously transmitted on the ground to verify no channel interference   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noProof="0"/>
                        <a:t>DR 3.2</a:t>
                      </a:r>
                      <a:r>
                        <a:rPr lang="en-US" sz="1050" u="none" strike="noStrike" noProof="0"/>
                        <a:t>: The electronics system shall transmit image and telemetry data at least 4,000 ft to the ground station in real time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89917"/>
                  </a:ext>
                </a:extLst>
              </a:tr>
              <a:tr h="658090"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Controls testing/tuning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03/01/19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03/02/19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Improve tuning parameters of </a:t>
                      </a:r>
                      <a:r>
                        <a:rPr lang="en-US" sz="1100" err="1">
                          <a:effectLst/>
                        </a:rPr>
                        <a:t>PixHawk</a:t>
                      </a:r>
                      <a:r>
                        <a:rPr lang="en-US" sz="1100">
                          <a:effectLst/>
                        </a:rPr>
                        <a:t> flight controller and verify controllability of vehicle both manually and with autopilot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noProof="0"/>
                        <a:t>DR 1.1.6:</a:t>
                      </a:r>
                      <a:r>
                        <a:rPr lang="en-US" sz="1050" u="none" strike="noStrike" noProof="0"/>
                        <a:t> The vehicle shall be capable of maneuvering control surfaces to achieve both autonomous and manual control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135911"/>
                  </a:ext>
                </a:extLst>
              </a:tr>
              <a:tr h="5668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Vehicle Systems Testing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03/09/19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03/30/19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Launch vehicle with a weight simulating the payload to verify trajectory/flight path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noProof="0"/>
                        <a:t>FR 1:</a:t>
                      </a:r>
                      <a:r>
                        <a:rPr lang="en-US" sz="1050" u="none" strike="noStrike" noProof="0"/>
                        <a:t> The system shall survey a 2,000 foot long and at least 400 foot wide corridor beginning 2,000 feet from the user and aligned with a user defined heading.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79460"/>
                  </a:ext>
                </a:extLst>
              </a:tr>
              <a:tr h="6217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Full Systems Testing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04/06/19</a:t>
                      </a:r>
                    </a:p>
                    <a:p>
                      <a:pPr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04/13/19</a:t>
                      </a:r>
                      <a:r>
                        <a:rPr lang="en-US" sz="1100"/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05/03/19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Full systems launch with payload to determine/verify overall project success</a:t>
                      </a: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/>
                        <a:t>FR 1,2,3,4,5,6</a:t>
                      </a:r>
                      <a:endParaRPr lang="en-US" sz="1050" b="1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810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B18F5-0139-41B4-8B11-BF0541AD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B406B-B5C3-4B6B-BB63-32A18A5F2898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932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0FB00-095D-4258-A45F-7D47D19CA7E0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ECAB0-4C75-4501-85EF-8886199A8354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4CD08-2453-4557-8D0C-D561938DCB9E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AEC2D-C153-421B-9D93-75643608F4BD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4" name="Picture 4" descr="A map with text&#10;&#10;Description generated with high confidence">
            <a:extLst>
              <a:ext uri="{FF2B5EF4-FFF2-40B4-BE49-F238E27FC236}">
                <a16:creationId xmlns:a16="http://schemas.microsoft.com/office/drawing/2014/main" id="{CE607A63-FB10-4839-BB05-5F0F1BCD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8" y="-38866"/>
            <a:ext cx="12196416" cy="69246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3109E-F2CE-443A-BEC7-8DA88574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85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47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Full System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BBBB3-E4E6-4E37-9BF2-03DAB454F2F6}"/>
              </a:ext>
            </a:extLst>
          </p:cNvPr>
          <p:cNvSpPr txBox="1"/>
          <p:nvPr/>
        </p:nvSpPr>
        <p:spPr>
          <a:xfrm>
            <a:off x="550009" y="1471740"/>
            <a:ext cx="11355237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Rationale – Full CONOPS test to verify and validate all project requirements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BB793-0A8A-4182-A176-24988CA4C71B}"/>
              </a:ext>
            </a:extLst>
          </p:cNvPr>
          <p:cNvSpPr txBox="1"/>
          <p:nvPr/>
        </p:nvSpPr>
        <p:spPr>
          <a:xfrm>
            <a:off x="241695" y="1927629"/>
            <a:ext cx="330940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Model/Success Criteria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BA08AD-3008-43CB-9855-68343B8D34A1}"/>
              </a:ext>
            </a:extLst>
          </p:cNvPr>
          <p:cNvSpPr txBox="1"/>
          <p:nvPr/>
        </p:nvSpPr>
        <p:spPr>
          <a:xfrm>
            <a:off x="4733424" y="1926730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Related Risks</a:t>
            </a:r>
          </a:p>
        </p:txBody>
      </p:sp>
      <p:pic>
        <p:nvPicPr>
          <p:cNvPr id="19" name="Picture 15" descr="A close up of a map&#10;&#10;Description generated with high confidence">
            <a:extLst>
              <a:ext uri="{FF2B5EF4-FFF2-40B4-BE49-F238E27FC236}">
                <a16:creationId xmlns:a16="http://schemas.microsoft.com/office/drawing/2014/main" id="{6F23D5D9-FFBE-4287-8A43-8E41D7610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56" y="1970908"/>
            <a:ext cx="4469100" cy="3951366"/>
          </a:xfrm>
          <a:prstGeom prst="rect">
            <a:avLst/>
          </a:prstGeom>
        </p:spPr>
      </p:pic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9B793477-5D10-40A2-BC34-C76F2C24373B}"/>
              </a:ext>
            </a:extLst>
          </p:cNvPr>
          <p:cNvSpPr txBox="1">
            <a:spLocks/>
          </p:cNvSpPr>
          <p:nvPr/>
        </p:nvSpPr>
        <p:spPr>
          <a:xfrm>
            <a:off x="310334" y="2365868"/>
            <a:ext cx="3328367" cy="3157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Carry Payload through Designed Flight Path</a:t>
            </a:r>
          </a:p>
          <a:p>
            <a:r>
              <a:rPr lang="en-US" sz="2000">
                <a:latin typeface="Times New Roman"/>
                <a:cs typeface="Times New Roman"/>
              </a:rPr>
              <a:t>Receive Images and Telemetry</a:t>
            </a:r>
          </a:p>
          <a:p>
            <a:r>
              <a:rPr lang="en-US" sz="2000">
                <a:latin typeface="Times New Roman"/>
                <a:cs typeface="Times New Roman"/>
              </a:rPr>
              <a:t>Identify and Geo-Locate Targets</a:t>
            </a:r>
          </a:p>
          <a:p>
            <a:r>
              <a:rPr lang="en-US" sz="2000">
                <a:latin typeface="Times New Roman"/>
                <a:cs typeface="Times New Roman"/>
              </a:rPr>
              <a:t>Complete Mission in 3 minutes from Launch</a:t>
            </a:r>
          </a:p>
          <a:p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31D4A56E-ABA7-4C90-AF6C-158AE3838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511349"/>
              </p:ext>
            </p:extLst>
          </p:nvPr>
        </p:nvGraphicFramePr>
        <p:xfrm>
          <a:off x="3584816" y="2531372"/>
          <a:ext cx="460182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278">
                  <a:extLst>
                    <a:ext uri="{9D8B030D-6E8A-4147-A177-3AD203B41FA5}">
                      <a16:colId xmlns:a16="http://schemas.microsoft.com/office/drawing/2014/main" val="2005992547"/>
                    </a:ext>
                  </a:extLst>
                </a:gridCol>
                <a:gridCol w="1244203">
                  <a:extLst>
                    <a:ext uri="{9D8B030D-6E8A-4147-A177-3AD203B41FA5}">
                      <a16:colId xmlns:a16="http://schemas.microsoft.com/office/drawing/2014/main" val="4243124435"/>
                    </a:ext>
                  </a:extLst>
                </a:gridCol>
                <a:gridCol w="1330343">
                  <a:extLst>
                    <a:ext uri="{9D8B030D-6E8A-4147-A177-3AD203B41FA5}">
                      <a16:colId xmlns:a16="http://schemas.microsoft.com/office/drawing/2014/main" val="2302114307"/>
                    </a:ext>
                  </a:extLst>
                </a:gridCol>
              </a:tblGrid>
              <a:tr h="6349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Before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Predicted After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13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10. Vehicle/Payload  Integration</a:t>
                      </a:r>
                      <a:endParaRPr lang="en-US" sz="1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4143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88FCB-4A95-4F02-906F-61712F6F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C04EC-C1E4-4F9E-AEFE-6E63C1701717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9200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47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Full System Testing (March 09 – April 14)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5D57258-1169-4993-B140-531CE79147CE}"/>
              </a:ext>
            </a:extLst>
          </p:cNvPr>
          <p:cNvSpPr txBox="1">
            <a:spLocks/>
          </p:cNvSpPr>
          <p:nvPr/>
        </p:nvSpPr>
        <p:spPr>
          <a:xfrm>
            <a:off x="2968694" y="1905321"/>
            <a:ext cx="2303075" cy="4990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Vehicle with Functioning  Payload (including motor)</a:t>
            </a:r>
          </a:p>
          <a:p>
            <a:r>
              <a:rPr lang="en-US" sz="2000">
                <a:latin typeface="Times New Roman"/>
                <a:cs typeface="Times New Roman"/>
              </a:rPr>
              <a:t>5'x5' Targets</a:t>
            </a:r>
          </a:p>
          <a:p>
            <a:r>
              <a:rPr lang="en-US" sz="2000">
                <a:latin typeface="Times New Roman"/>
                <a:cs typeface="Times New Roman"/>
              </a:rPr>
              <a:t>Launch Rail</a:t>
            </a:r>
          </a:p>
          <a:p>
            <a:r>
              <a:rPr lang="en-US" sz="2000">
                <a:latin typeface="Times New Roman"/>
                <a:cs typeface="Times New Roman"/>
              </a:rPr>
              <a:t>Ground Station Computer and Antennas</a:t>
            </a:r>
          </a:p>
          <a:p>
            <a:r>
              <a:rPr lang="en-US" sz="2000">
                <a:latin typeface="Times New Roman"/>
                <a:cs typeface="Times New Roman"/>
              </a:rPr>
              <a:t>RC controller</a:t>
            </a:r>
          </a:p>
          <a:p>
            <a:r>
              <a:rPr lang="en-US" sz="2000">
                <a:latin typeface="Times New Roman"/>
                <a:cs typeface="Times New Roman"/>
              </a:rPr>
              <a:t>Motor Ignitor</a:t>
            </a:r>
          </a:p>
          <a:p>
            <a:r>
              <a:rPr lang="en-US" sz="2000" b="1">
                <a:latin typeface="Times New Roman"/>
                <a:cs typeface="Times New Roman"/>
              </a:rPr>
              <a:t>NAR Launch Site</a:t>
            </a:r>
            <a:r>
              <a:rPr lang="en-US" sz="2000">
                <a:latin typeface="Times New Roman"/>
                <a:cs typeface="Times New Roman"/>
              </a:rPr>
              <a:t> (Atlas Site or North Site)</a:t>
            </a:r>
          </a:p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022282D-51D2-438B-B3AC-DC156B71B894}"/>
              </a:ext>
            </a:extLst>
          </p:cNvPr>
          <p:cNvSpPr txBox="1">
            <a:spLocks/>
          </p:cNvSpPr>
          <p:nvPr/>
        </p:nvSpPr>
        <p:spPr>
          <a:xfrm>
            <a:off x="5574318" y="1933410"/>
            <a:ext cx="2873690" cy="4593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Set up Launch Rail and G.S.</a:t>
            </a:r>
          </a:p>
          <a:p>
            <a:r>
              <a:rPr lang="en-US" sz="2000">
                <a:latin typeface="Times New Roman"/>
                <a:cs typeface="Times New Roman"/>
              </a:rPr>
              <a:t>Upload Flight Plan, calibrate GPS, and Activate Payload</a:t>
            </a:r>
          </a:p>
          <a:p>
            <a:r>
              <a:rPr lang="en-US" sz="2000">
                <a:latin typeface="Times New Roman"/>
                <a:cs typeface="Times New Roman"/>
              </a:rPr>
              <a:t>Attach Motor and place Vehicle on Launch Rail</a:t>
            </a:r>
          </a:p>
          <a:p>
            <a:r>
              <a:rPr lang="en-US" sz="2000">
                <a:latin typeface="Times New Roman"/>
                <a:cs typeface="Times New Roman"/>
              </a:rPr>
              <a:t>RSO Approval: install ignitor</a:t>
            </a:r>
          </a:p>
          <a:p>
            <a:r>
              <a:rPr lang="en-US" sz="2000">
                <a:latin typeface="Times New Roman"/>
                <a:cs typeface="Times New Roman"/>
              </a:rPr>
              <a:t>RSO Approval:  Ignite motor</a:t>
            </a:r>
          </a:p>
          <a:p>
            <a:r>
              <a:rPr lang="en-US" sz="2000">
                <a:latin typeface="Times New Roman"/>
                <a:cs typeface="Times New Roman"/>
              </a:rPr>
              <a:t>RSO Approval:  Recover Vehicle/Motor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3EE13-4EAA-474B-8FC8-4CBFEEE0BF8A}"/>
              </a:ext>
            </a:extLst>
          </p:cNvPr>
          <p:cNvSpPr txBox="1"/>
          <p:nvPr/>
        </p:nvSpPr>
        <p:spPr>
          <a:xfrm>
            <a:off x="2969797" y="1525965"/>
            <a:ext cx="246923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latin typeface="Times New Roman"/>
                <a:cs typeface="Times New Roman"/>
              </a:rPr>
              <a:t>Equipment/Facilities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058FC-7FC3-4D8E-92B8-FAFE92201BC3}"/>
              </a:ext>
            </a:extLst>
          </p:cNvPr>
          <p:cNvSpPr txBox="1"/>
          <p:nvPr/>
        </p:nvSpPr>
        <p:spPr>
          <a:xfrm>
            <a:off x="5575421" y="1518639"/>
            <a:ext cx="1561548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latin typeface="Times New Roman"/>
                <a:cs typeface="Times New Roman"/>
              </a:rPr>
              <a:t>Procedure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6C5D67-94D8-4F1B-B5FF-8844F739306D}"/>
              </a:ext>
            </a:extLst>
          </p:cNvPr>
          <p:cNvSpPr txBox="1"/>
          <p:nvPr/>
        </p:nvSpPr>
        <p:spPr>
          <a:xfrm>
            <a:off x="783469" y="1518640"/>
            <a:ext cx="1853776" cy="40743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latin typeface="Times New Roman"/>
                <a:cs typeface="Times New Roman"/>
              </a:rPr>
              <a:t>Measurements</a:t>
            </a:r>
            <a:endParaRPr lang="en-US" sz="200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C304610-3D6F-4933-822A-F503B850A4E6}"/>
              </a:ext>
            </a:extLst>
          </p:cNvPr>
          <p:cNvSpPr txBox="1">
            <a:spLocks/>
          </p:cNvSpPr>
          <p:nvPr/>
        </p:nvSpPr>
        <p:spPr>
          <a:xfrm>
            <a:off x="613902" y="1926487"/>
            <a:ext cx="2303075" cy="4990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Time </a:t>
            </a:r>
            <a:endParaRPr lang="en-US"/>
          </a:p>
          <a:p>
            <a:r>
              <a:rPr lang="en-US" sz="2000">
                <a:latin typeface="Times New Roman"/>
                <a:cs typeface="Times New Roman"/>
              </a:rPr>
              <a:t>Pitch, Yaw, Bank</a:t>
            </a:r>
          </a:p>
          <a:p>
            <a:r>
              <a:rPr lang="en-US" sz="2000">
                <a:latin typeface="Times New Roman"/>
                <a:cs typeface="Times New Roman"/>
              </a:rPr>
              <a:t>Elevation, Azimuth, Roll</a:t>
            </a:r>
          </a:p>
          <a:p>
            <a:r>
              <a:rPr lang="en-US" sz="2000">
                <a:latin typeface="Times New Roman"/>
                <a:cs typeface="Times New Roman"/>
              </a:rPr>
              <a:t>Position, Velocity</a:t>
            </a:r>
          </a:p>
          <a:p>
            <a:r>
              <a:rPr lang="en-US" sz="2000">
                <a:latin typeface="Times New Roman"/>
                <a:cs typeface="Times New Roman"/>
              </a:rPr>
              <a:t>Internal Temperature</a:t>
            </a:r>
          </a:p>
          <a:p>
            <a:r>
              <a:rPr lang="en-US" sz="2000">
                <a:latin typeface="Times New Roman"/>
                <a:cs typeface="Times New Roman"/>
              </a:rPr>
              <a:t>Payload Images </a:t>
            </a:r>
          </a:p>
          <a:p>
            <a:endParaRPr lang="en-US" sz="2000">
              <a:latin typeface="Times New Roman"/>
              <a:cs typeface="Times New Roman"/>
            </a:endParaRPr>
          </a:p>
        </p:txBody>
      </p:sp>
      <p:pic>
        <p:nvPicPr>
          <p:cNvPr id="10" name="Picture 10" descr="A herd of cattle walking across a lush green field&#10;&#10;Description generated with high confidence">
            <a:extLst>
              <a:ext uri="{FF2B5EF4-FFF2-40B4-BE49-F238E27FC236}">
                <a16:creationId xmlns:a16="http://schemas.microsoft.com/office/drawing/2014/main" id="{52C56F31-D57E-4C16-82B4-8FBB09481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2" y="1912566"/>
            <a:ext cx="3552825" cy="1445367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AAE4EFB8-F46B-4C28-9B66-3F71B62F7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04465"/>
              </p:ext>
            </p:extLst>
          </p:nvPr>
        </p:nvGraphicFramePr>
        <p:xfrm>
          <a:off x="8560593" y="3476624"/>
          <a:ext cx="35351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550">
                  <a:extLst>
                    <a:ext uri="{9D8B030D-6E8A-4147-A177-3AD203B41FA5}">
                      <a16:colId xmlns:a16="http://schemas.microsoft.com/office/drawing/2014/main" val="2666048649"/>
                    </a:ext>
                  </a:extLst>
                </a:gridCol>
                <a:gridCol w="1767550">
                  <a:extLst>
                    <a:ext uri="{9D8B030D-6E8A-4147-A177-3AD203B41FA5}">
                      <a16:colId xmlns:a16="http://schemas.microsoft.com/office/drawing/2014/main" val="12783111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Launch Windows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71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Sat. Mar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Atlas Launch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43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Sat. Mar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Atlas Launch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0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Sat. April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North Launch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2267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Sun. April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North Launch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67795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17F970-C6B3-4C3C-BEF6-9A94F0C0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BB5AE-263A-49AD-A835-051A15C3645F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7357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0B24-5806-401D-8013-4AD3A7DC5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Structures Backup Slides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4D396-896E-44DF-BD77-B5A489EA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CE9FE-F321-4569-A3F3-A56F9EF70A51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9562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47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Structural Testing (Completed)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2505726-F211-4875-9F91-FF4B4AE97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9404"/>
              </p:ext>
            </p:extLst>
          </p:nvPr>
        </p:nvGraphicFramePr>
        <p:xfrm>
          <a:off x="99491" y="1628149"/>
          <a:ext cx="1179336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121">
                  <a:extLst>
                    <a:ext uri="{9D8B030D-6E8A-4147-A177-3AD203B41FA5}">
                      <a16:colId xmlns:a16="http://schemas.microsoft.com/office/drawing/2014/main" val="4186954992"/>
                    </a:ext>
                  </a:extLst>
                </a:gridCol>
                <a:gridCol w="3931121">
                  <a:extLst>
                    <a:ext uri="{9D8B030D-6E8A-4147-A177-3AD203B41FA5}">
                      <a16:colId xmlns:a16="http://schemas.microsoft.com/office/drawing/2014/main" val="1429715054"/>
                    </a:ext>
                  </a:extLst>
                </a:gridCol>
                <a:gridCol w="3931121">
                  <a:extLst>
                    <a:ext uri="{9D8B030D-6E8A-4147-A177-3AD203B41FA5}">
                      <a16:colId xmlns:a16="http://schemas.microsoft.com/office/drawing/2014/main" val="4139173420"/>
                    </a:ext>
                  </a:extLst>
                </a:gridCol>
              </a:tblGrid>
              <a:tr h="3108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42650"/>
                  </a:ext>
                </a:extLst>
              </a:tr>
              <a:tr h="47365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Motor Mount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Verify motor mount will withstand launch 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Motor mount and vehicle was able to sustain 22 </a:t>
                      </a:r>
                      <a:r>
                        <a:rPr lang="en-US" sz="1400" err="1"/>
                        <a:t>lbs</a:t>
                      </a:r>
                      <a:r>
                        <a:rPr lang="en-US" sz="1400"/>
                        <a:t> with no damage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640957"/>
                  </a:ext>
                </a:extLst>
              </a:tr>
              <a:tr h="47365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Wing Loading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Determine maximum loading wings can sustain before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Wing failure 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occurred</a:t>
                      </a:r>
                      <a:r>
                        <a:rPr lang="en-US" sz="1400"/>
                        <a:t> at 13.55lb at the end of the wing spar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14887"/>
                  </a:ext>
                </a:extLst>
              </a:tr>
              <a:tr h="4736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Motor Mount Spring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Verify spring mechanism will eject motor at burnout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88824"/>
                  </a:ext>
                </a:extLst>
              </a:tr>
            </a:tbl>
          </a:graphicData>
        </a:graphic>
      </p:graphicFrame>
      <p:pic>
        <p:nvPicPr>
          <p:cNvPr id="6" name="Picture 7" descr="A picture containing ground, outdoor&#10;&#10;Description generated with high confidence">
            <a:extLst>
              <a:ext uri="{FF2B5EF4-FFF2-40B4-BE49-F238E27FC236}">
                <a16:creationId xmlns:a16="http://schemas.microsoft.com/office/drawing/2014/main" id="{6DC316DA-20D1-4B29-82A4-42C25F185F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9307" y="4024942"/>
            <a:ext cx="3232030" cy="2431211"/>
          </a:xfrm>
          <a:prstGeom prst="rect">
            <a:avLst/>
          </a:prstGeom>
        </p:spPr>
      </p:pic>
      <p:pic>
        <p:nvPicPr>
          <p:cNvPr id="10" name="Picture 10" descr="A group of people sitting at a table&#10;&#10;Description generated with high confidence">
            <a:extLst>
              <a:ext uri="{FF2B5EF4-FFF2-40B4-BE49-F238E27FC236}">
                <a16:creationId xmlns:a16="http://schemas.microsoft.com/office/drawing/2014/main" id="{005CB715-FC28-40A8-B91C-E95B588C6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419" y="3623176"/>
            <a:ext cx="3001992" cy="32203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D7917-843B-4D00-8B1F-BAB04114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B1E5E-FFFD-4EDA-8547-7614564C623A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9570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47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Structural Testing-Whiffletree Test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11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D7C15A76-A51C-413B-AEFF-A16546E5B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192" y="1508904"/>
            <a:ext cx="5934972" cy="4472795"/>
          </a:xfrm>
          <a:prstGeom prst="rect">
            <a:avLst/>
          </a:prstGeom>
        </p:spPr>
      </p:pic>
      <p:pic>
        <p:nvPicPr>
          <p:cNvPr id="14" name="Picture 14" descr="A close up of a map&#10;&#10;Description generated with high confidence">
            <a:extLst>
              <a:ext uri="{FF2B5EF4-FFF2-40B4-BE49-F238E27FC236}">
                <a16:creationId xmlns:a16="http://schemas.microsoft.com/office/drawing/2014/main" id="{0A450D2C-8EBA-4198-AA70-9F22D579C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32" y="1509802"/>
            <a:ext cx="5187351" cy="4470997"/>
          </a:xfrm>
          <a:prstGeom prst="rect">
            <a:avLst/>
          </a:prstGeom>
        </p:spPr>
      </p:pic>
      <p:pic>
        <p:nvPicPr>
          <p:cNvPr id="16" name="Picture 16" descr="A screen shot of a clock&#10;&#10;Description generated with high confidence">
            <a:extLst>
              <a:ext uri="{FF2B5EF4-FFF2-40B4-BE49-F238E27FC236}">
                <a16:creationId xmlns:a16="http://schemas.microsoft.com/office/drawing/2014/main" id="{61181A05-2CD0-4AE7-8326-B093329D9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875" y="4472616"/>
            <a:ext cx="1562100" cy="11620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0EC3F-EE7D-4DEF-9BF1-6147B484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EF75F-A3DF-4D3A-B949-DE18F3AD8AED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7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6965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47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Structural Testing-Whiffletree Test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0CB9F29-20F4-4DAE-AE98-E394A4E05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456" y="1451394"/>
            <a:ext cx="7099539" cy="53210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BF29B-AA8D-45CC-A913-7B3F4568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86275-B34F-4E1D-86D6-9AED00494602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07426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47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Structural Testing Pictures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5" name="Picture 5" descr="A picture containing ground, sitting, outdoor&#10;&#10;Description generated with very high confidence">
            <a:extLst>
              <a:ext uri="{FF2B5EF4-FFF2-40B4-BE49-F238E27FC236}">
                <a16:creationId xmlns:a16="http://schemas.microsoft.com/office/drawing/2014/main" id="{8F39B853-1B9F-4FE3-8CBA-28D03BB821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488" y="1511853"/>
            <a:ext cx="3858591" cy="5148469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264632C-35A5-4078-9C4D-3B08AEFBCF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35" y="1511852"/>
            <a:ext cx="3880678" cy="51484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A946FD-7C68-4A44-B24A-5C4D2FD4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38327-A554-4E3B-B93A-51652D9B4216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4380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0B24-5806-401D-8013-4AD3A7DC5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Thermal Backup Slides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675A7-BBD1-4846-BCB4-D399E2BF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7E57F-EADB-45A1-BABE-BAB83DAB3CE9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87650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ground, blue, floor, building&#10;&#10;Description generated with very high confidence">
            <a:extLst>
              <a:ext uri="{FF2B5EF4-FFF2-40B4-BE49-F238E27FC236}">
                <a16:creationId xmlns:a16="http://schemas.microsoft.com/office/drawing/2014/main" id="{5C8B32A3-5BC7-4CE8-B9A1-7958567DDB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815" y="3196087"/>
            <a:ext cx="2743200" cy="3657600"/>
          </a:xfrm>
          <a:prstGeom prst="rect">
            <a:avLst/>
          </a:prstGeom>
        </p:spPr>
      </p:pic>
      <p:pic>
        <p:nvPicPr>
          <p:cNvPr id="12" name="Picture 13" descr="A close up of a blue wall&#10;&#10;Description generated with high confidence">
            <a:extLst>
              <a:ext uri="{FF2B5EF4-FFF2-40B4-BE49-F238E27FC236}">
                <a16:creationId xmlns:a16="http://schemas.microsoft.com/office/drawing/2014/main" id="{46D2BEA4-FB80-4CCA-9E06-C0AA7AECC8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86" y="3196087"/>
            <a:ext cx="27432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47"/>
            <a:ext cx="10515600" cy="13255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Thermal/Motor Testing (Completed)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CE8463D-7D65-4D1E-9F25-B33B0A8CB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3202"/>
              </p:ext>
            </p:extLst>
          </p:nvPr>
        </p:nvGraphicFramePr>
        <p:xfrm>
          <a:off x="142624" y="1556263"/>
          <a:ext cx="11792616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872">
                  <a:extLst>
                    <a:ext uri="{9D8B030D-6E8A-4147-A177-3AD203B41FA5}">
                      <a16:colId xmlns:a16="http://schemas.microsoft.com/office/drawing/2014/main" val="3532438053"/>
                    </a:ext>
                  </a:extLst>
                </a:gridCol>
                <a:gridCol w="3930872">
                  <a:extLst>
                    <a:ext uri="{9D8B030D-6E8A-4147-A177-3AD203B41FA5}">
                      <a16:colId xmlns:a16="http://schemas.microsoft.com/office/drawing/2014/main" val="1739175545"/>
                    </a:ext>
                  </a:extLst>
                </a:gridCol>
                <a:gridCol w="3930872">
                  <a:extLst>
                    <a:ext uri="{9D8B030D-6E8A-4147-A177-3AD203B41FA5}">
                      <a16:colId xmlns:a16="http://schemas.microsoft.com/office/drawing/2014/main" val="1535047254"/>
                    </a:ext>
                  </a:extLst>
                </a:gridCol>
              </a:tblGrid>
              <a:tr h="30327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619529"/>
                  </a:ext>
                </a:extLst>
              </a:tr>
              <a:tr h="267592">
                <a:tc rowSpan="5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n-US" sz="1600"/>
                        <a:t>Verify no fire damage is sustained during launch </a:t>
                      </a:r>
                    </a:p>
                    <a:p>
                      <a:pPr marL="342900" lvl="0" indent="-342900" algn="ctr">
                        <a:buAutoNum type="arabicPeriod"/>
                      </a:pPr>
                      <a:r>
                        <a:rPr lang="en-US" sz="1600"/>
                        <a:t>Verify internal temperature stays below 80C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Gold Heat Shield Tape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 damage to glider. Internal temperatures remained low.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900209"/>
                  </a:ext>
                </a:extLst>
              </a:tr>
              <a:tr h="267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/>
                        <a:t>K-type thermocouple x11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34547"/>
                  </a:ext>
                </a:extLst>
              </a:tr>
              <a:tr h="267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/>
                        <a:t>16 Channel DAQ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19775"/>
                  </a:ext>
                </a:extLst>
              </a:tr>
              <a:tr h="267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/>
                        <a:t>Glider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75180"/>
                  </a:ext>
                </a:extLst>
              </a:tr>
              <a:tr h="267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/>
                        <a:t>H-42 Motor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746594"/>
                  </a:ext>
                </a:extLst>
              </a:tr>
            </a:tbl>
          </a:graphicData>
        </a:graphic>
      </p:graphicFrame>
      <p:pic>
        <p:nvPicPr>
          <p:cNvPr id="10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EC0936FF-EA76-4C5D-911A-8B6F080FB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362" y="3377961"/>
            <a:ext cx="4382218" cy="33082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CDF4-B1D0-45B8-93FC-51F6D32F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2B9BE9-F129-49C5-A77F-72FF0BE884F3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7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2962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8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53DE59CD-2F67-4511-9117-32606E67F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053" y="628516"/>
            <a:ext cx="9037739" cy="61873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E04AA4-B4C1-4352-B163-53046F2C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F172F7-54CA-4073-8939-DF3FDBF260D8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953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8173587-81B4-4222-8717-E04731A1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69" y="790205"/>
            <a:ext cx="11335025" cy="6072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10FB00-095D-4258-A45F-7D47D19CA7E0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ECAB0-4C75-4501-85EF-8886199A8354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4CD08-2453-4557-8D0C-D561938DCB9E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AEC2D-C153-421B-9D93-75643608F4BD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3C800-4254-4588-A691-A3CE8CCB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7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5" name="Picture 6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79ADA948-862C-41AE-B493-A68EC306F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0689" y="646280"/>
            <a:ext cx="6626047" cy="62096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7BF9CA-82B4-42D0-9016-7D84FCEA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DE1D8-C7D1-49C6-A5D3-3024ACB8549D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3761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2" name="Picture 4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id="{F94C2DA1-DC8A-4AB0-9BDF-BEA5FAD9D1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8899" y="1458792"/>
            <a:ext cx="5717932" cy="4292112"/>
          </a:xfrm>
          <a:prstGeom prst="rect">
            <a:avLst/>
          </a:prstGeom>
        </p:spPr>
      </p:pic>
      <p:pic>
        <p:nvPicPr>
          <p:cNvPr id="15" name="Picture 15" descr="A picture containing person, ground, building&#10;&#10;Description generated with high confidence">
            <a:extLst>
              <a:ext uri="{FF2B5EF4-FFF2-40B4-BE49-F238E27FC236}">
                <a16:creationId xmlns:a16="http://schemas.microsoft.com/office/drawing/2014/main" id="{3BFA9C7B-9E4A-4F8B-B377-A13569C308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97" y="1521070"/>
            <a:ext cx="5967046" cy="44679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147A67-0177-458C-9A8D-5D765663BE7F}"/>
              </a:ext>
            </a:extLst>
          </p:cNvPr>
          <p:cNvSpPr txBox="1"/>
          <p:nvPr/>
        </p:nvSpPr>
        <p:spPr>
          <a:xfrm>
            <a:off x="5863" y="6460880"/>
            <a:ext cx="5571389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 New Roman"/>
                <a:cs typeface="Times New Roman"/>
              </a:rPr>
              <a:t>Test Setup: Computer and Wiring with Greg and Dr. Akos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9E84F-75B0-45ED-B940-40E7A24C1CFE}"/>
              </a:ext>
            </a:extLst>
          </p:cNvPr>
          <p:cNvSpPr txBox="1"/>
          <p:nvPr/>
        </p:nvSpPr>
        <p:spPr>
          <a:xfrm>
            <a:off x="6790593" y="6123841"/>
            <a:ext cx="5571389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 New Roman"/>
                <a:cs typeface="Times New Roman"/>
              </a:rPr>
              <a:t>Test Setup: Internal Thermocouple Placement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5FAF7-7AEA-41B0-9628-E7645F7D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266034-10DA-4397-8A7D-B132E90CF298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7977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13" name="Picture 13" descr="A picture containing indoor, person, floor&#10;&#10;Description generated with very high confidence">
            <a:extLst>
              <a:ext uri="{FF2B5EF4-FFF2-40B4-BE49-F238E27FC236}">
                <a16:creationId xmlns:a16="http://schemas.microsoft.com/office/drawing/2014/main" id="{AA0D0970-87B3-4108-ABF8-87D275EC6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60000">
            <a:off x="-490997" y="1869641"/>
            <a:ext cx="5029199" cy="3749920"/>
          </a:xfrm>
          <a:prstGeom prst="rect">
            <a:avLst/>
          </a:prstGeom>
        </p:spPr>
      </p:pic>
      <p:pic>
        <p:nvPicPr>
          <p:cNvPr id="11" name="Picture 11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A3B82BAB-7F92-48E7-9936-B708CCB6D8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56844" y="1821475"/>
            <a:ext cx="5087813" cy="3845166"/>
          </a:xfrm>
          <a:prstGeom prst="rect">
            <a:avLst/>
          </a:prstGeom>
        </p:spPr>
      </p:pic>
      <p:pic>
        <p:nvPicPr>
          <p:cNvPr id="8" name="Picture 8" descr="A picture containing indoor, wall, building, floor&#10;&#10;Description generated with very high confidence">
            <a:extLst>
              <a:ext uri="{FF2B5EF4-FFF2-40B4-BE49-F238E27FC236}">
                <a16:creationId xmlns:a16="http://schemas.microsoft.com/office/drawing/2014/main" id="{59AB4D6C-39B8-4CF6-84EB-03526F7BE5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41604" y="1825136"/>
            <a:ext cx="5095141" cy="3830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CEABC-6297-46FB-8C2D-639026633036}"/>
              </a:ext>
            </a:extLst>
          </p:cNvPr>
          <p:cNvSpPr txBox="1"/>
          <p:nvPr/>
        </p:nvSpPr>
        <p:spPr>
          <a:xfrm>
            <a:off x="1075594" y="6343649"/>
            <a:ext cx="2252293" cy="34588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 New Roman"/>
                <a:cs typeface="Times New Roman"/>
              </a:rPr>
              <a:t>Test Setup: Motor Cant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4B719-0C43-44A5-AB99-A5AA9CBBEE53}"/>
              </a:ext>
            </a:extLst>
          </p:cNvPr>
          <p:cNvSpPr txBox="1"/>
          <p:nvPr/>
        </p:nvSpPr>
        <p:spPr>
          <a:xfrm>
            <a:off x="5213840" y="6349511"/>
            <a:ext cx="2032486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 New Roman"/>
                <a:cs typeface="Times New Roman"/>
              </a:rPr>
              <a:t>Test Setup: Side 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6CC57-E24D-4947-9704-9A25DD3C9FD6}"/>
              </a:ext>
            </a:extLst>
          </p:cNvPr>
          <p:cNvSpPr txBox="1"/>
          <p:nvPr/>
        </p:nvSpPr>
        <p:spPr>
          <a:xfrm>
            <a:off x="8461132" y="6343651"/>
            <a:ext cx="3270736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 New Roman"/>
                <a:cs typeface="Times New Roman"/>
              </a:rPr>
              <a:t>Post Test: Fuselage External Closeup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101B0-0DED-4A9C-868D-4A338269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49CD4-EC59-432E-9604-F4C1DBB97501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186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C34D59-20B2-4507-87FB-89D8055E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27" y="814632"/>
            <a:ext cx="9144000" cy="731716"/>
          </a:xfrm>
        </p:spPr>
        <p:txBody>
          <a:bodyPr>
            <a:normAutofit/>
          </a:bodyPr>
          <a:lstStyle/>
          <a:p>
            <a:pPr algn="l"/>
            <a:r>
              <a:rPr lang="en-US" sz="3000">
                <a:latin typeface="Times New Roman"/>
                <a:cs typeface="Calibri Light"/>
              </a:rPr>
              <a:t>Motor Ditching</a:t>
            </a:r>
          </a:p>
        </p:txBody>
      </p:sp>
      <p:pic>
        <p:nvPicPr>
          <p:cNvPr id="8" name="Picture 8" descr="A picture containing building, ground, wall, indoor&#10;&#10;Description generated with very high confidence">
            <a:extLst>
              <a:ext uri="{FF2B5EF4-FFF2-40B4-BE49-F238E27FC236}">
                <a16:creationId xmlns:a16="http://schemas.microsoft.com/office/drawing/2014/main" id="{B71AB464-880A-43AC-9FB3-F860DA20C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70" y="2458850"/>
            <a:ext cx="2743200" cy="2050281"/>
          </a:xfrm>
          <a:prstGeom prst="rect">
            <a:avLst/>
          </a:prstGeom>
        </p:spPr>
      </p:pic>
      <p:pic>
        <p:nvPicPr>
          <p:cNvPr id="11" name="Picture 11" descr="A picture containing building, ground, floor&#10;&#10;Description generated with high confidence">
            <a:extLst>
              <a:ext uri="{FF2B5EF4-FFF2-40B4-BE49-F238E27FC236}">
                <a16:creationId xmlns:a16="http://schemas.microsoft.com/office/drawing/2014/main" id="{C33C7CA2-D733-4A4A-BE5F-7F8A7D404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55" y="4509180"/>
            <a:ext cx="2743200" cy="2050281"/>
          </a:xfrm>
          <a:prstGeom prst="rect">
            <a:avLst/>
          </a:prstGeom>
        </p:spPr>
      </p:pic>
      <p:pic>
        <p:nvPicPr>
          <p:cNvPr id="13" name="Picture 13" descr="A close up of a camera&#10;&#10;Description generated with high confidence">
            <a:extLst>
              <a:ext uri="{FF2B5EF4-FFF2-40B4-BE49-F238E27FC236}">
                <a16:creationId xmlns:a16="http://schemas.microsoft.com/office/drawing/2014/main" id="{2D79F2C7-A065-4379-ABE9-2877E7FCF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70" y="4509180"/>
            <a:ext cx="2743200" cy="2050281"/>
          </a:xfrm>
          <a:prstGeom prst="rect">
            <a:avLst/>
          </a:prstGeom>
        </p:spPr>
      </p:pic>
      <p:pic>
        <p:nvPicPr>
          <p:cNvPr id="15" name="Picture 1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93EE4AC-F116-436F-BB0F-6FDBD515E7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669" y="724906"/>
            <a:ext cx="6186853" cy="440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74F713-7E97-445E-A0A9-4FFCE1833E69}"/>
              </a:ext>
            </a:extLst>
          </p:cNvPr>
          <p:cNvSpPr txBox="1"/>
          <p:nvPr/>
        </p:nvSpPr>
        <p:spPr>
          <a:xfrm>
            <a:off x="9149861" y="4299438"/>
            <a:ext cx="677008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Times New Roman"/>
                <a:cs typeface="Times New Roman"/>
              </a:rPr>
              <a:t>664.07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F1CF04-ECE9-4C86-925A-40AC4085BE77}"/>
              </a:ext>
            </a:extLst>
          </p:cNvPr>
          <p:cNvSpPr txBox="1"/>
          <p:nvPr/>
        </p:nvSpPr>
        <p:spPr>
          <a:xfrm>
            <a:off x="8113102" y="5131043"/>
            <a:ext cx="2743199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K_theo = 18.41</a:t>
            </a:r>
          </a:p>
          <a:p>
            <a:r>
              <a:rPr lang="en-US">
                <a:latin typeface="Times New Roman"/>
                <a:cs typeface="Times New Roman"/>
              </a:rPr>
              <a:t>K_exp = 16.763</a:t>
            </a:r>
          </a:p>
          <a:p>
            <a:r>
              <a:rPr lang="en-US">
                <a:latin typeface="Times New Roman"/>
                <a:cs typeface="Times New Roman"/>
              </a:rPr>
              <a:t>% Error = 8.9%</a:t>
            </a:r>
          </a:p>
          <a:p>
            <a:r>
              <a:rPr lang="en-US">
                <a:latin typeface="Times New Roman"/>
                <a:cs typeface="Times New Roman"/>
              </a:rPr>
              <a:t>A_m_theo = 728.28 ft/s^2</a:t>
            </a:r>
          </a:p>
          <a:p>
            <a:r>
              <a:rPr lang="en-US">
                <a:latin typeface="Times New Roman"/>
                <a:cs typeface="Times New Roman"/>
              </a:rPr>
              <a:t>A_m_exp = 664.07 ft/s^2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FBAB4-8B8E-47FF-9118-64866C0F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18C217-BCF3-4D55-9850-70CC59E8E512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7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34602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Motor Ditching MATLAB Model</a:t>
            </a:r>
            <a:endParaRPr lang="en-US"/>
          </a:p>
        </p:txBody>
      </p:sp>
      <p:pic>
        <p:nvPicPr>
          <p:cNvPr id="5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1B57135-2B97-42ED-93D0-CBCD972C96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88" y="1814881"/>
            <a:ext cx="4221707" cy="2295640"/>
          </a:xfrm>
          <a:prstGeom prst="rect">
            <a:avLst/>
          </a:prstGeom>
        </p:spPr>
      </p:pic>
      <p:pic>
        <p:nvPicPr>
          <p:cNvPr id="9" name="Picture 10" descr="A close up of a clock&#10;&#10;Description generated with high confidence">
            <a:extLst>
              <a:ext uri="{FF2B5EF4-FFF2-40B4-BE49-F238E27FC236}">
                <a16:creationId xmlns:a16="http://schemas.microsoft.com/office/drawing/2014/main" id="{F9B5AB33-8F45-4807-B486-E4F37A78C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594" y="1812784"/>
            <a:ext cx="6268871" cy="1128401"/>
          </a:xfrm>
          <a:prstGeom prst="rect">
            <a:avLst/>
          </a:prstGeom>
        </p:spPr>
      </p:pic>
      <p:pic>
        <p:nvPicPr>
          <p:cNvPr id="12" name="Picture 12" descr="A close up of a clock&#10;&#10;Description generated with high confidence">
            <a:extLst>
              <a:ext uri="{FF2B5EF4-FFF2-40B4-BE49-F238E27FC236}">
                <a16:creationId xmlns:a16="http://schemas.microsoft.com/office/drawing/2014/main" id="{62A69255-4F43-4786-BEBE-DC0315584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88" y="4770120"/>
            <a:ext cx="10499677" cy="14348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A2F2D-0288-429F-A506-C7EFDE82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F5923-F144-4F49-818A-54D1EDBC938E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9614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Motor Ditching MATLAB Model - Results</a:t>
            </a:r>
            <a:endParaRPr lang="en-US"/>
          </a:p>
        </p:txBody>
      </p:sp>
      <p:pic>
        <p:nvPicPr>
          <p:cNvPr id="2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65F371-5987-4D8E-80EF-69FD8150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072" y="1820270"/>
            <a:ext cx="6348483" cy="47528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B66EF-0291-4D0E-868C-30B88845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B674A-A7A1-464A-B8C8-FF81BA41788D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25240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C34D59-20B2-4507-87FB-89D8055E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27" y="814632"/>
            <a:ext cx="9144000" cy="731716"/>
          </a:xfrm>
        </p:spPr>
        <p:txBody>
          <a:bodyPr>
            <a:normAutofit/>
          </a:bodyPr>
          <a:lstStyle/>
          <a:p>
            <a:pPr algn="l"/>
            <a:r>
              <a:rPr lang="en-US" sz="3000">
                <a:latin typeface="Times New Roman"/>
                <a:cs typeface="Calibri Light"/>
              </a:rPr>
              <a:t>Parachute and Nose Cone</a:t>
            </a:r>
          </a:p>
        </p:txBody>
      </p:sp>
      <p:pic>
        <p:nvPicPr>
          <p:cNvPr id="2" name="Picture 4" descr="A red and white umbrella&#10;&#10;Description generated with high confidence">
            <a:extLst>
              <a:ext uri="{FF2B5EF4-FFF2-40B4-BE49-F238E27FC236}">
                <a16:creationId xmlns:a16="http://schemas.microsoft.com/office/drawing/2014/main" id="{E13AD4C4-5251-407E-A109-247A3F53C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7558" y="2258899"/>
            <a:ext cx="3654457" cy="2748698"/>
          </a:xfrm>
          <a:prstGeom prst="rect">
            <a:avLst/>
          </a:prstGeom>
        </p:spPr>
      </p:pic>
      <p:pic>
        <p:nvPicPr>
          <p:cNvPr id="27" name="Picture 27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B7DCDF5F-4D56-4547-9B9D-CD80B3307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555" y="4678444"/>
            <a:ext cx="2743200" cy="2057400"/>
          </a:xfrm>
          <a:prstGeom prst="rect">
            <a:avLst/>
          </a:prstGeom>
        </p:spPr>
      </p:pic>
      <p:pic>
        <p:nvPicPr>
          <p:cNvPr id="29" name="Picture 29" descr="A picture containing umbrella, indoor, floor&#10;&#10;Description generated with very high confidence">
            <a:extLst>
              <a:ext uri="{FF2B5EF4-FFF2-40B4-BE49-F238E27FC236}">
                <a16:creationId xmlns:a16="http://schemas.microsoft.com/office/drawing/2014/main" id="{AA09D218-E0C1-4509-B3C8-EEE52901B3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266" y="1803269"/>
            <a:ext cx="4078664" cy="3062925"/>
          </a:xfrm>
          <a:prstGeom prst="rect">
            <a:avLst/>
          </a:prstGeom>
        </p:spPr>
      </p:pic>
      <p:pic>
        <p:nvPicPr>
          <p:cNvPr id="13" name="Picture 13" descr="A picture containing ground, floor, indoor&#10;&#10;Description generated with high confidence">
            <a:extLst>
              <a:ext uri="{FF2B5EF4-FFF2-40B4-BE49-F238E27FC236}">
                <a16:creationId xmlns:a16="http://schemas.microsoft.com/office/drawing/2014/main" id="{EE011CEA-A383-4131-8AE5-3AC0464ECB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318" y="1803269"/>
            <a:ext cx="4809241" cy="3581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F6854-6728-4F7A-A72C-A61BA761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2B561D-BB4C-4234-98C4-12200AC4A01C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7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0588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C34D59-20B2-4507-87FB-89D8055E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27" y="814632"/>
            <a:ext cx="9144000" cy="731716"/>
          </a:xfrm>
        </p:spPr>
        <p:txBody>
          <a:bodyPr>
            <a:normAutofit/>
          </a:bodyPr>
          <a:lstStyle/>
          <a:p>
            <a:pPr algn="l"/>
            <a:r>
              <a:rPr lang="en-US" sz="3000">
                <a:latin typeface="Times New Roman"/>
                <a:cs typeface="Calibri Light"/>
              </a:rPr>
              <a:t>Launch Rail and Lug</a:t>
            </a:r>
          </a:p>
        </p:txBody>
      </p:sp>
      <p:pic>
        <p:nvPicPr>
          <p:cNvPr id="2" name="Picture 4" descr="A close up of a stone building&#10;&#10;Description generated with high confidence">
            <a:extLst>
              <a:ext uri="{FF2B5EF4-FFF2-40B4-BE49-F238E27FC236}">
                <a16:creationId xmlns:a16="http://schemas.microsoft.com/office/drawing/2014/main" id="{A37E9036-24B0-418E-B6BD-F2ED8D3A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32781" y="2462778"/>
            <a:ext cx="4440024" cy="331504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63D99A1-9B33-4DB6-95F8-6FAC63C51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5775" y="2454921"/>
            <a:ext cx="4416457" cy="3307187"/>
          </a:xfrm>
          <a:prstGeom prst="rect">
            <a:avLst/>
          </a:prstGeom>
        </p:spPr>
      </p:pic>
      <p:pic>
        <p:nvPicPr>
          <p:cNvPr id="11" name="Picture 11" descr="A picture containing person, indoor, holding, game&#10;&#10;Description generated with very high confidence">
            <a:extLst>
              <a:ext uri="{FF2B5EF4-FFF2-40B4-BE49-F238E27FC236}">
                <a16:creationId xmlns:a16="http://schemas.microsoft.com/office/drawing/2014/main" id="{2C62F72D-C10B-4DC0-98D4-51AA23CF6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933441" y="2439210"/>
            <a:ext cx="4385035" cy="33071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5DDA2-AFC3-4837-8F1B-E8EE872B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E98C7-8C85-48EE-B5C9-31C6C9E8DFC0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3979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0B24-5806-401D-8013-4AD3A7DC5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Electronics and Controls Backup Slides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25B0F-D93D-4D78-912D-3EF64D8E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0355F-9DB9-4240-A15C-E5A89B0CF98E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4143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 IMU Setup</a:t>
            </a:r>
            <a:endParaRPr lang="en-US">
              <a:cs typeface="Calibri Light"/>
            </a:endParaRPr>
          </a:p>
        </p:txBody>
      </p:sp>
      <p:pic>
        <p:nvPicPr>
          <p:cNvPr id="5" name="Picture 10" descr="A picture containing building, outdoor, ground&#10;&#10;Description generated with high confidence">
            <a:extLst>
              <a:ext uri="{FF2B5EF4-FFF2-40B4-BE49-F238E27FC236}">
                <a16:creationId xmlns:a16="http://schemas.microsoft.com/office/drawing/2014/main" id="{C9B8EC8D-A36A-4078-B9B9-4EF2ABC37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62" y="1952452"/>
            <a:ext cx="7302983" cy="46384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02B18-083C-4DF8-A79A-EEFF1071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FC091-D170-4804-ADE1-31AB079AB30D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398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0FB00-095D-4258-A45F-7D47D19CA7E0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ECAB0-4C75-4501-85EF-8886199A8354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4CD08-2453-4557-8D0C-D561938DCB9E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AEC2D-C153-421B-9D93-75643608F4BD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9B4CA-9ABF-4155-8F68-2BEA926C5B7C}"/>
              </a:ext>
            </a:extLst>
          </p:cNvPr>
          <p:cNvSpPr txBox="1"/>
          <p:nvPr/>
        </p:nvSpPr>
        <p:spPr>
          <a:xfrm>
            <a:off x="318052" y="770834"/>
            <a:ext cx="6177719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Baseline Design Overview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7DA99-8029-4309-BAB4-782471B7B308}"/>
              </a:ext>
            </a:extLst>
          </p:cNvPr>
          <p:cNvSpPr txBox="1"/>
          <p:nvPr/>
        </p:nvSpPr>
        <p:spPr>
          <a:xfrm>
            <a:off x="7264401" y="1422400"/>
            <a:ext cx="10815982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Total Payload Redesign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Ascent Profile Modifications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622433-8126-458F-97E8-37B987EF597E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Modified </a:t>
            </a:r>
            <a:r>
              <a:rPr lang="en-US" err="1">
                <a:cs typeface="Calibri"/>
              </a:rPr>
              <a:t>Hyperflight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AndREaS</a:t>
            </a:r>
          </a:p>
          <a:p>
            <a:r>
              <a:rPr lang="en-US" err="1">
                <a:cs typeface="Calibri"/>
              </a:rPr>
              <a:t>Pixhawk</a:t>
            </a:r>
            <a:r>
              <a:rPr lang="en-US">
                <a:cs typeface="Calibri"/>
              </a:rPr>
              <a:t> GNC</a:t>
            </a:r>
          </a:p>
          <a:p>
            <a:r>
              <a:rPr lang="en-US">
                <a:cs typeface="Calibri"/>
              </a:rPr>
              <a:t>H42 Rocket Motor</a:t>
            </a:r>
          </a:p>
          <a:p>
            <a:endParaRPr lang="en-US">
              <a:cs typeface="Calibri"/>
            </a:endParaRPr>
          </a:p>
        </p:txBody>
      </p:sp>
      <p:pic>
        <p:nvPicPr>
          <p:cNvPr id="9" name="Picture 8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6B8DF120-A2A7-47DB-9D0F-9FD2439F0B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692" y="2797859"/>
            <a:ext cx="6704586" cy="39223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D117A9-67CB-4217-9C03-4E198C0D7697}"/>
              </a:ext>
            </a:extLst>
          </p:cNvPr>
          <p:cNvSpPr txBox="1"/>
          <p:nvPr/>
        </p:nvSpPr>
        <p:spPr>
          <a:xfrm>
            <a:off x="7264400" y="881269"/>
            <a:ext cx="6177719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Times New Roman"/>
                <a:cs typeface="Times New Roman"/>
              </a:rPr>
              <a:t>Changes from MSR</a:t>
            </a:r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FEB7071-8709-4BDE-AE96-EB55BDE06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37552"/>
              </p:ext>
            </p:extLst>
          </p:nvPr>
        </p:nvGraphicFramePr>
        <p:xfrm>
          <a:off x="516559" y="3557145"/>
          <a:ext cx="3848100" cy="303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475">
                  <a:extLst>
                    <a:ext uri="{9D8B030D-6E8A-4147-A177-3AD203B41FA5}">
                      <a16:colId xmlns:a16="http://schemas.microsoft.com/office/drawing/2014/main" val="1030102077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12365452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Item(s)​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Mass [lb]​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70667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 Airframe​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1.14​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09759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 Motor and Mount​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1.2​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3279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 Electronics​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0.48​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02592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 Payload​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1.10​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49027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 Total​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3.92​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696518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D56F1-2500-4651-A5F2-C7E776E9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DC9B5-76B4-4661-B2EB-9AE3DDFCA167}"/>
              </a:ext>
            </a:extLst>
          </p:cNvPr>
          <p:cNvSpPr txBox="1"/>
          <p:nvPr/>
        </p:nvSpPr>
        <p:spPr>
          <a:xfrm>
            <a:off x="11510231" y="697984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7016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Full Pitch and Roll IMU Data</a:t>
            </a:r>
            <a:endParaRPr lang="en-US">
              <a:cs typeface="Calibri Light"/>
            </a:endParaRPr>
          </a:p>
        </p:txBody>
      </p: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75D99D8-01E5-4A82-8602-E67E4019E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37" y="1816894"/>
            <a:ext cx="7184229" cy="47005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8BBF0-1ECA-46B5-B5DE-6300FCF3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4C57F-F892-496A-903F-8A95C8DB04EE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3729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Augmented Full Pitch and Roll IMU Data</a:t>
            </a:r>
            <a:endParaRPr lang="en-US">
              <a:cs typeface="Calibri Light"/>
            </a:endParaRPr>
          </a:p>
        </p:txBody>
      </p:sp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4414B8D-268A-45F7-9EBC-C8B906029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82" y="2031207"/>
            <a:ext cx="6648449" cy="46767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749E76-045C-4F4A-91DD-ED62ED34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8B4F2-707B-4C80-9C49-9E36AFB4D27C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8369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Combined Pitch and Roll IMU Data</a:t>
            </a:r>
            <a:endParaRPr lang="en-US">
              <a:cs typeface="Calibri Light"/>
            </a:endParaRPr>
          </a:p>
        </p:txBody>
      </p:sp>
      <p:pic>
        <p:nvPicPr>
          <p:cNvPr id="2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027BECE-B888-4F2F-99A7-BE33E12D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4" y="1816894"/>
            <a:ext cx="7398541" cy="4902993"/>
          </a:xfrm>
          <a:prstGeom prst="rect">
            <a:avLst/>
          </a:prstGeom>
        </p:spPr>
      </p:pic>
      <p:graphicFrame>
        <p:nvGraphicFramePr>
          <p:cNvPr id="9" name="Table 18">
            <a:extLst>
              <a:ext uri="{FF2B5EF4-FFF2-40B4-BE49-F238E27FC236}">
                <a16:creationId xmlns:a16="http://schemas.microsoft.com/office/drawing/2014/main" id="{94711383-A3FD-4E54-B108-1CE76ED18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2804"/>
              </p:ext>
            </p:extLst>
          </p:nvPr>
        </p:nvGraphicFramePr>
        <p:xfrm>
          <a:off x="8432800" y="3822700"/>
          <a:ext cx="3401083" cy="451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012">
                  <a:extLst>
                    <a:ext uri="{9D8B030D-6E8A-4147-A177-3AD203B41FA5}">
                      <a16:colId xmlns:a16="http://schemas.microsoft.com/office/drawing/2014/main" val="2532988711"/>
                    </a:ext>
                  </a:extLst>
                </a:gridCol>
                <a:gridCol w="1777071">
                  <a:extLst>
                    <a:ext uri="{9D8B030D-6E8A-4147-A177-3AD203B41FA5}">
                      <a16:colId xmlns:a16="http://schemas.microsoft.com/office/drawing/2014/main" val="3213578438"/>
                    </a:ext>
                  </a:extLst>
                </a:gridCol>
              </a:tblGrid>
              <a:tr h="4516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Roll and Pitch: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-0.51 ± 2.65°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45333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0A32D-664C-4EC9-A6EE-B9B36B15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698F9-2C6B-4B73-9DFA-AB2038C44DED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18778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Altitude Data</a:t>
            </a:r>
            <a:endParaRPr lang="en-US">
              <a:cs typeface="Calibri Light"/>
            </a:endParaRPr>
          </a:p>
        </p:txBody>
      </p:sp>
      <p:pic>
        <p:nvPicPr>
          <p:cNvPr id="5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9BD2340D-FF67-49C9-9A28-78A010453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71" y="1769269"/>
            <a:ext cx="8208165" cy="49625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9582E-982D-403B-B8E4-B4E7BC81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D1478-B540-417E-B3E7-B073717AFE88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2015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6009859" cy="82860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Times New Roman"/>
              </a:rPr>
              <a:t>Electronics Integration Test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89F0F-C3F8-453D-B7A2-554D89F8A3FE}"/>
              </a:ext>
            </a:extLst>
          </p:cNvPr>
          <p:cNvSpPr txBox="1">
            <a:spLocks/>
          </p:cNvSpPr>
          <p:nvPr/>
        </p:nvSpPr>
        <p:spPr>
          <a:xfrm>
            <a:off x="7310386" y="541904"/>
            <a:ext cx="4276035" cy="8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/>
                <a:cs typeface="Times New Roman"/>
              </a:rPr>
              <a:t>Status</a:t>
            </a:r>
            <a:r>
              <a:rPr lang="en-US" sz="3600">
                <a:latin typeface="Times New Roman"/>
                <a:cs typeface="Times New Roman"/>
              </a:rPr>
              <a:t>: Complete</a:t>
            </a:r>
            <a:endParaRPr lang="en-US" sz="3600"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D8264-DCF8-4763-A45A-7D9EDEB95938}"/>
              </a:ext>
            </a:extLst>
          </p:cNvPr>
          <p:cNvSpPr txBox="1"/>
          <p:nvPr/>
        </p:nvSpPr>
        <p:spPr>
          <a:xfrm>
            <a:off x="560592" y="1207157"/>
            <a:ext cx="7572259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Rationale – Demonstrate Electronics Fit and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29A2E-A629-490B-B06F-766396922491}"/>
              </a:ext>
            </a:extLst>
          </p:cNvPr>
          <p:cNvSpPr txBox="1"/>
          <p:nvPr/>
        </p:nvSpPr>
        <p:spPr>
          <a:xfrm>
            <a:off x="561842" y="1670983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E1F07-EF5E-4861-8440-8992D80645B4}"/>
              </a:ext>
            </a:extLst>
          </p:cNvPr>
          <p:cNvSpPr txBox="1"/>
          <p:nvPr/>
        </p:nvSpPr>
        <p:spPr>
          <a:xfrm>
            <a:off x="6005113" y="1670084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Related Risks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2874D-ED09-4A8E-AC11-CDA20DEFB4E8}"/>
              </a:ext>
            </a:extLst>
          </p:cNvPr>
          <p:cNvSpPr txBox="1"/>
          <p:nvPr/>
        </p:nvSpPr>
        <p:spPr>
          <a:xfrm>
            <a:off x="11794882" y="6490187"/>
            <a:ext cx="39858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11" name="Picture 11" descr="A picture containing indoor, floor, table, building&#10;&#10;Description generated with very high confidence">
            <a:extLst>
              <a:ext uri="{FF2B5EF4-FFF2-40B4-BE49-F238E27FC236}">
                <a16:creationId xmlns:a16="http://schemas.microsoft.com/office/drawing/2014/main" id="{EB3A0E44-8FD8-4127-AA20-CD2ABE14D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06" y="2336035"/>
            <a:ext cx="5258718" cy="3966990"/>
          </a:xfrm>
          <a:prstGeom prst="rect">
            <a:avLst/>
          </a:prstGeom>
        </p:spPr>
      </p:pic>
      <p:graphicFrame>
        <p:nvGraphicFramePr>
          <p:cNvPr id="17" name="Table 11">
            <a:extLst>
              <a:ext uri="{FF2B5EF4-FFF2-40B4-BE49-F238E27FC236}">
                <a16:creationId xmlns:a16="http://schemas.microsoft.com/office/drawing/2014/main" id="{56782522-6A27-4183-ACE6-8FD7C7DFA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56499"/>
              </p:ext>
            </p:extLst>
          </p:nvPr>
        </p:nvGraphicFramePr>
        <p:xfrm>
          <a:off x="6073912" y="2208695"/>
          <a:ext cx="5913398" cy="138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195">
                  <a:extLst>
                    <a:ext uri="{9D8B030D-6E8A-4147-A177-3AD203B41FA5}">
                      <a16:colId xmlns:a16="http://schemas.microsoft.com/office/drawing/2014/main" val="2005992547"/>
                    </a:ext>
                  </a:extLst>
                </a:gridCol>
                <a:gridCol w="1090543">
                  <a:extLst>
                    <a:ext uri="{9D8B030D-6E8A-4147-A177-3AD203B41FA5}">
                      <a16:colId xmlns:a16="http://schemas.microsoft.com/office/drawing/2014/main" val="4243124435"/>
                    </a:ext>
                  </a:extLst>
                </a:gridCol>
                <a:gridCol w="1026660">
                  <a:extLst>
                    <a:ext uri="{9D8B030D-6E8A-4147-A177-3AD203B41FA5}">
                      <a16:colId xmlns:a16="http://schemas.microsoft.com/office/drawing/2014/main" val="230211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Before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After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13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3. Control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414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10. Physical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25864"/>
                  </a:ext>
                </a:extLst>
              </a:tr>
            </a:tbl>
          </a:graphicData>
        </a:graphic>
      </p:graphicFrame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A57DC42-4B7B-47D0-B753-B79CF1156814}"/>
              </a:ext>
            </a:extLst>
          </p:cNvPr>
          <p:cNvSpPr txBox="1">
            <a:spLocks/>
          </p:cNvSpPr>
          <p:nvPr/>
        </p:nvSpPr>
        <p:spPr>
          <a:xfrm>
            <a:off x="6225271" y="4564608"/>
            <a:ext cx="5345256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All electronics fit within fuselage with ample room for each component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Ie. Servo actuators posses full range of motion</a:t>
            </a:r>
          </a:p>
          <a:p>
            <a:r>
              <a:rPr lang="en-US" sz="2000">
                <a:latin typeface="Times New Roman"/>
                <a:cs typeface="Times New Roman"/>
              </a:rPr>
              <a:t>GPS, telemetry radio, and RC radio can communicate to the user and satellites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080DA-818B-480E-BDB6-C10F5EB1C3D5}"/>
              </a:ext>
            </a:extLst>
          </p:cNvPr>
          <p:cNvSpPr txBox="1"/>
          <p:nvPr/>
        </p:nvSpPr>
        <p:spPr>
          <a:xfrm>
            <a:off x="6224446" y="4113767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Success Criteria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05DEDE8-9160-4C5B-8584-52CBE1B0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85CA0-0993-4749-A532-BC419BCFEAA4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1928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23C31-4260-42B8-85EA-58BDE0E9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16" y="1759363"/>
            <a:ext cx="2566366" cy="4031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Electronics are enclosed by the fuselage</a:t>
            </a:r>
          </a:p>
          <a:p>
            <a:r>
              <a:rPr lang="en-US" sz="2000">
                <a:latin typeface="Times New Roman"/>
                <a:cs typeface="Times New Roman"/>
              </a:rPr>
              <a:t>Electronics function cohesively together</a:t>
            </a:r>
          </a:p>
          <a:p>
            <a:r>
              <a:rPr lang="en-US" sz="2000">
                <a:latin typeface="Times New Roman"/>
                <a:cs typeface="Times New Roman"/>
              </a:rPr>
              <a:t>Control surfaces are actuated by the servos 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F6E4442-EAB3-4359-A9B2-F5C3F4BF6DEA}"/>
              </a:ext>
            </a:extLst>
          </p:cNvPr>
          <p:cNvSpPr txBox="1">
            <a:spLocks/>
          </p:cNvSpPr>
          <p:nvPr/>
        </p:nvSpPr>
        <p:spPr>
          <a:xfrm>
            <a:off x="4024230" y="1757154"/>
            <a:ext cx="3094383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Full electronics systems</a:t>
            </a:r>
          </a:p>
          <a:p>
            <a:pPr lvl="1"/>
            <a:r>
              <a:rPr lang="en-US" sz="1600" err="1">
                <a:latin typeface="Times New Roman"/>
                <a:cs typeface="Times New Roman"/>
              </a:rPr>
              <a:t>Pixhawk</a:t>
            </a:r>
            <a:r>
              <a:rPr lang="en-US" sz="1600">
                <a:latin typeface="Times New Roman"/>
                <a:cs typeface="Times New Roman"/>
              </a:rPr>
              <a:t> 4</a:t>
            </a:r>
          </a:p>
          <a:p>
            <a:pPr lvl="2"/>
            <a:r>
              <a:rPr lang="en-US" sz="1200">
                <a:latin typeface="Times New Roman"/>
                <a:cs typeface="Times New Roman"/>
              </a:rPr>
              <a:t>Stock power board</a:t>
            </a:r>
          </a:p>
          <a:p>
            <a:pPr lvl="2"/>
            <a:r>
              <a:rPr lang="en-US" sz="1200">
                <a:latin typeface="Times New Roman"/>
                <a:cs typeface="Times New Roman"/>
              </a:rPr>
              <a:t>Supplemental power board</a:t>
            </a:r>
          </a:p>
          <a:p>
            <a:pPr lvl="1"/>
            <a:r>
              <a:rPr lang="en-US" sz="1600" err="1">
                <a:latin typeface="Times New Roman"/>
                <a:cs typeface="Times New Roman"/>
              </a:rPr>
              <a:t>Turnigy</a:t>
            </a:r>
            <a:r>
              <a:rPr lang="en-US" sz="1600">
                <a:latin typeface="Times New Roman"/>
                <a:cs typeface="Times New Roman"/>
              </a:rPr>
              <a:t> LiPo Battery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Telemetry Radio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Control Radio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GPS/Compass Unit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Airspeed Sensor</a:t>
            </a:r>
          </a:p>
          <a:p>
            <a:r>
              <a:rPr lang="en-US" sz="2000">
                <a:latin typeface="Times New Roman"/>
                <a:cs typeface="Times New Roman"/>
              </a:rPr>
              <a:t>RAPTR Vehicle</a:t>
            </a:r>
          </a:p>
          <a:p>
            <a:r>
              <a:rPr lang="en-US" sz="2000">
                <a:latin typeface="Times New Roman"/>
                <a:cs typeface="Times New Roman"/>
              </a:rPr>
              <a:t>Laptop</a:t>
            </a:r>
          </a:p>
          <a:p>
            <a:pPr lvl="1"/>
            <a:r>
              <a:rPr lang="en-US" sz="1600" err="1">
                <a:latin typeface="Times New Roman"/>
                <a:cs typeface="Times New Roman"/>
              </a:rPr>
              <a:t>Ardupilot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Telemetry radio</a:t>
            </a:r>
          </a:p>
          <a:p>
            <a:r>
              <a:rPr lang="en-US" sz="2000">
                <a:latin typeface="Times New Roman"/>
                <a:cs typeface="Times New Roman"/>
              </a:rPr>
              <a:t>RC Controller</a:t>
            </a:r>
          </a:p>
          <a:p>
            <a:pPr lvl="2"/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2CF1A7B-5EEE-43C9-AFA3-6B0216B621CF}"/>
              </a:ext>
            </a:extLst>
          </p:cNvPr>
          <p:cNvSpPr txBox="1">
            <a:spLocks/>
          </p:cNvSpPr>
          <p:nvPr/>
        </p:nvSpPr>
        <p:spPr>
          <a:xfrm>
            <a:off x="7774092" y="1757155"/>
            <a:ext cx="2949087" cy="4453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Assemble and secure electronics within vehicle</a:t>
            </a:r>
            <a:endParaRPr lang="en-US" sz="2000" err="1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cs typeface="Times New Roman"/>
              </a:rPr>
              <a:t>Power vehicle from battery</a:t>
            </a:r>
          </a:p>
          <a:p>
            <a:r>
              <a:rPr lang="en-US" sz="2000">
                <a:latin typeface="Times New Roman"/>
                <a:cs typeface="Times New Roman"/>
              </a:rPr>
              <a:t>Establish wireless connection to vehicle</a:t>
            </a:r>
          </a:p>
          <a:p>
            <a:r>
              <a:rPr lang="en-US" sz="2000">
                <a:latin typeface="Times New Roman"/>
                <a:cs typeface="Times New Roman"/>
              </a:rPr>
              <a:t>Send control commands using </a:t>
            </a:r>
            <a:r>
              <a:rPr lang="en-US" sz="2000" err="1">
                <a:latin typeface="Times New Roman"/>
                <a:cs typeface="Times New Roman"/>
              </a:rPr>
              <a:t>Ardupilot</a:t>
            </a:r>
            <a:r>
              <a:rPr lang="en-US" sz="2000">
                <a:latin typeface="Times New Roman"/>
                <a:cs typeface="Times New Roman"/>
              </a:rPr>
              <a:t> and RC controller</a:t>
            </a:r>
          </a:p>
          <a:p>
            <a:r>
              <a:rPr lang="en-US" sz="2000">
                <a:latin typeface="Times New Roman"/>
                <a:cs typeface="Times New Roman"/>
              </a:rPr>
              <a:t>Ensure control surfaces behave appropriately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7308A-26D7-4903-BA21-9575BE12F623}"/>
              </a:ext>
            </a:extLst>
          </p:cNvPr>
          <p:cNvSpPr txBox="1"/>
          <p:nvPr/>
        </p:nvSpPr>
        <p:spPr>
          <a:xfrm>
            <a:off x="4117142" y="1289876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Equipment/Facilities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BF477-65D9-4971-ACC6-B2056D25F9C7}"/>
              </a:ext>
            </a:extLst>
          </p:cNvPr>
          <p:cNvSpPr txBox="1"/>
          <p:nvPr/>
        </p:nvSpPr>
        <p:spPr>
          <a:xfrm>
            <a:off x="8289314" y="1289876"/>
            <a:ext cx="156154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Procedure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C6C6E-058F-4732-89D8-8A2311709466}"/>
              </a:ext>
            </a:extLst>
          </p:cNvPr>
          <p:cNvSpPr txBox="1"/>
          <p:nvPr/>
        </p:nvSpPr>
        <p:spPr>
          <a:xfrm>
            <a:off x="811560" y="1289876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Measurements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5A0BEC-A4DE-4D0B-9575-9F801840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5788990" cy="82860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Times New Roman"/>
              </a:rPr>
              <a:t>Electronics Integration Test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8BE4B-98CC-414B-BF5B-B50C03B45CB2}"/>
              </a:ext>
            </a:extLst>
          </p:cNvPr>
          <p:cNvSpPr txBox="1"/>
          <p:nvPr/>
        </p:nvSpPr>
        <p:spPr>
          <a:xfrm>
            <a:off x="11794882" y="6490187"/>
            <a:ext cx="39858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BF54EC-D255-4DF5-A995-E55DA05B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CBABC6-9B1E-4703-9B18-E03FAB0DA3AF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79151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5413511" cy="82860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Times New Roman"/>
              </a:rPr>
              <a:t>Comms Integration Test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89F0F-C3F8-453D-B7A2-554D89F8A3FE}"/>
              </a:ext>
            </a:extLst>
          </p:cNvPr>
          <p:cNvSpPr txBox="1">
            <a:spLocks/>
          </p:cNvSpPr>
          <p:nvPr/>
        </p:nvSpPr>
        <p:spPr>
          <a:xfrm>
            <a:off x="7310386" y="541904"/>
            <a:ext cx="4276035" cy="8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/>
                <a:cs typeface="Times New Roman"/>
              </a:rPr>
              <a:t>Status</a:t>
            </a:r>
            <a:r>
              <a:rPr lang="en-US" sz="3600">
                <a:latin typeface="Times New Roman"/>
                <a:cs typeface="Times New Roman"/>
              </a:rPr>
              <a:t>: In Progress</a:t>
            </a:r>
            <a:endParaRPr lang="en-US" sz="3600"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D8264-DCF8-4763-A45A-7D9EDEB95938}"/>
              </a:ext>
            </a:extLst>
          </p:cNvPr>
          <p:cNvSpPr txBox="1"/>
          <p:nvPr/>
        </p:nvSpPr>
        <p:spPr>
          <a:xfrm>
            <a:off x="560592" y="1221534"/>
            <a:ext cx="1124021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Rationale – Ensure Effective Wireless Communications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E1F07-EF5E-4861-8440-8992D80645B4}"/>
              </a:ext>
            </a:extLst>
          </p:cNvPr>
          <p:cNvSpPr txBox="1"/>
          <p:nvPr/>
        </p:nvSpPr>
        <p:spPr>
          <a:xfrm>
            <a:off x="5909321" y="1684461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Related Risks</a:t>
            </a:r>
          </a:p>
        </p:txBody>
      </p:sp>
      <p:pic>
        <p:nvPicPr>
          <p:cNvPr id="3" name="Picture 10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7228C7B-8A50-49DF-AF76-AEBC66A72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8" y="1912990"/>
            <a:ext cx="5374256" cy="4388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D0BBB7-CFDD-4151-B5E4-5337FBA626CD}"/>
              </a:ext>
            </a:extLst>
          </p:cNvPr>
          <p:cNvSpPr txBox="1"/>
          <p:nvPr/>
        </p:nvSpPr>
        <p:spPr>
          <a:xfrm>
            <a:off x="11794882" y="6490187"/>
            <a:ext cx="39858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Times New Roman"/>
                <a:cs typeface="Times New Roman"/>
              </a:rPr>
              <a:t>2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CE4603B-C180-491E-8540-60CC4085E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86996"/>
              </p:ext>
            </p:extLst>
          </p:nvPr>
        </p:nvGraphicFramePr>
        <p:xfrm>
          <a:off x="5996607" y="2285999"/>
          <a:ext cx="5913398" cy="1752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195">
                  <a:extLst>
                    <a:ext uri="{9D8B030D-6E8A-4147-A177-3AD203B41FA5}">
                      <a16:colId xmlns:a16="http://schemas.microsoft.com/office/drawing/2014/main" val="2005992547"/>
                    </a:ext>
                  </a:extLst>
                </a:gridCol>
                <a:gridCol w="1090543">
                  <a:extLst>
                    <a:ext uri="{9D8B030D-6E8A-4147-A177-3AD203B41FA5}">
                      <a16:colId xmlns:a16="http://schemas.microsoft.com/office/drawing/2014/main" val="4243124435"/>
                    </a:ext>
                  </a:extLst>
                </a:gridCol>
                <a:gridCol w="1026660">
                  <a:extLst>
                    <a:ext uri="{9D8B030D-6E8A-4147-A177-3AD203B41FA5}">
                      <a16:colId xmlns:a16="http://schemas.microsoft.com/office/drawing/2014/main" val="230211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Before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After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13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7. Comm System Interference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414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12. Data Transmission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2586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15. Transmission at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92128"/>
                  </a:ext>
                </a:extLst>
              </a:tr>
            </a:tbl>
          </a:graphicData>
        </a:graphic>
      </p:graphicFrame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399CCD1-0CB8-4F32-B96F-83778FCF7257}"/>
              </a:ext>
            </a:extLst>
          </p:cNvPr>
          <p:cNvSpPr txBox="1">
            <a:spLocks/>
          </p:cNvSpPr>
          <p:nvPr/>
        </p:nvSpPr>
        <p:spPr>
          <a:xfrm>
            <a:off x="6225271" y="4564608"/>
            <a:ext cx="5345256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RC controller can successfully control RAPTR from all stages of flight</a:t>
            </a:r>
          </a:p>
          <a:p>
            <a:r>
              <a:rPr lang="en-US" sz="2000">
                <a:latin typeface="Times New Roman"/>
                <a:cs typeface="Times New Roman"/>
              </a:rPr>
              <a:t>Telemetry Radio can downlink telemetry during all stages of flight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F59FC-8544-4DCE-B8F5-8D6FE906341C}"/>
              </a:ext>
            </a:extLst>
          </p:cNvPr>
          <p:cNvSpPr txBox="1"/>
          <p:nvPr/>
        </p:nvSpPr>
        <p:spPr>
          <a:xfrm>
            <a:off x="6224446" y="4113767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Success Criteria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E12F195-9C30-4F39-9189-4799856D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213A3A-F16E-46FC-A2FE-5968E07E2A23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46482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23C31-4260-42B8-85EA-58BDE0E9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31" y="1759363"/>
            <a:ext cx="2232992" cy="4031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Signal strength</a:t>
            </a:r>
          </a:p>
          <a:p>
            <a:r>
              <a:rPr lang="en-US" sz="2000">
                <a:latin typeface="Times New Roman"/>
                <a:cs typeface="Times New Roman"/>
              </a:rPr>
              <a:t>Signal integrity</a:t>
            </a:r>
          </a:p>
          <a:p>
            <a:r>
              <a:rPr lang="en-US" sz="2000">
                <a:latin typeface="Times New Roman"/>
                <a:cs typeface="Times New Roman"/>
              </a:rPr>
              <a:t>Signal range</a:t>
            </a:r>
          </a:p>
          <a:p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F6E4442-EAB3-4359-A9B2-F5C3F4BF6DEA}"/>
              </a:ext>
            </a:extLst>
          </p:cNvPr>
          <p:cNvSpPr txBox="1">
            <a:spLocks/>
          </p:cNvSpPr>
          <p:nvPr/>
        </p:nvSpPr>
        <p:spPr>
          <a:xfrm>
            <a:off x="2647122" y="1757154"/>
            <a:ext cx="3094383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Full Electronics Systems</a:t>
            </a:r>
          </a:p>
          <a:p>
            <a:pPr lvl="1"/>
            <a:r>
              <a:rPr lang="en-US" sz="1600" err="1">
                <a:latin typeface="Times New Roman"/>
                <a:cs typeface="Times New Roman"/>
              </a:rPr>
              <a:t>Pixhawk</a:t>
            </a:r>
            <a:r>
              <a:rPr lang="en-US" sz="1600">
                <a:latin typeface="Times New Roman"/>
                <a:cs typeface="Times New Roman"/>
              </a:rPr>
              <a:t> 4</a:t>
            </a:r>
          </a:p>
          <a:p>
            <a:pPr lvl="2"/>
            <a:r>
              <a:rPr lang="en-US" sz="1600">
                <a:latin typeface="Times New Roman"/>
                <a:cs typeface="Times New Roman"/>
              </a:rPr>
              <a:t>Stock power board</a:t>
            </a:r>
          </a:p>
          <a:p>
            <a:pPr lvl="2"/>
            <a:r>
              <a:rPr lang="en-US" sz="1600">
                <a:latin typeface="Times New Roman"/>
                <a:cs typeface="Times New Roman"/>
              </a:rPr>
              <a:t>Supplemental power board</a:t>
            </a:r>
          </a:p>
          <a:p>
            <a:pPr lvl="1"/>
            <a:r>
              <a:rPr lang="en-US" sz="1600" err="1">
                <a:latin typeface="Times New Roman"/>
                <a:cs typeface="Times New Roman"/>
              </a:rPr>
              <a:t>Turnigy</a:t>
            </a:r>
            <a:r>
              <a:rPr lang="en-US" sz="1600">
                <a:latin typeface="Times New Roman"/>
                <a:cs typeface="Times New Roman"/>
              </a:rPr>
              <a:t> LiPo Battery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Telemetry Radio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Control Radio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GPS/Compass Unit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Airspeed Sensor</a:t>
            </a:r>
          </a:p>
          <a:p>
            <a:r>
              <a:rPr lang="en-US" sz="2000">
                <a:latin typeface="Times New Roman"/>
                <a:cs typeface="Times New Roman"/>
              </a:rPr>
              <a:t>RAPTR Vehicle</a:t>
            </a:r>
          </a:p>
          <a:p>
            <a:r>
              <a:rPr lang="en-US" sz="2000">
                <a:latin typeface="Times New Roman"/>
                <a:cs typeface="Times New Roman"/>
              </a:rPr>
              <a:t>Laptop</a:t>
            </a:r>
          </a:p>
          <a:p>
            <a:pPr lvl="1"/>
            <a:r>
              <a:rPr lang="en-US" sz="1600" err="1">
                <a:latin typeface="Times New Roman"/>
                <a:cs typeface="Times New Roman"/>
              </a:rPr>
              <a:t>Ardupilot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Telemetry Radio</a:t>
            </a:r>
          </a:p>
          <a:p>
            <a:r>
              <a:rPr lang="en-US" sz="2000">
                <a:latin typeface="Times New Roman"/>
                <a:cs typeface="Times New Roman"/>
              </a:rPr>
              <a:t>RC Controller</a:t>
            </a:r>
          </a:p>
          <a:p>
            <a:pPr lvl="1"/>
            <a:endParaRPr lang="en-US" sz="1600">
              <a:latin typeface="Times New Roman"/>
              <a:cs typeface="Times New Roman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2CF1A7B-5EEE-43C9-AFA3-6B0216B621CF}"/>
              </a:ext>
            </a:extLst>
          </p:cNvPr>
          <p:cNvSpPr txBox="1">
            <a:spLocks/>
          </p:cNvSpPr>
          <p:nvPr/>
        </p:nvSpPr>
        <p:spPr>
          <a:xfrm>
            <a:off x="5634984" y="1757155"/>
            <a:ext cx="2618580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Power RAPTR vehicle from battery</a:t>
            </a:r>
          </a:p>
          <a:p>
            <a:r>
              <a:rPr lang="en-US" sz="2000">
                <a:latin typeface="Times New Roman"/>
                <a:cs typeface="Times New Roman"/>
              </a:rPr>
              <a:t>Establish wireless connection to vehicle</a:t>
            </a:r>
          </a:p>
          <a:p>
            <a:r>
              <a:rPr lang="en-US" sz="2000">
                <a:latin typeface="Times New Roman"/>
                <a:cs typeface="Times New Roman"/>
              </a:rPr>
              <a:t>Measure signal strength and integrity</a:t>
            </a:r>
          </a:p>
          <a:p>
            <a:r>
              <a:rPr lang="en-US" sz="2000">
                <a:latin typeface="Times New Roman"/>
                <a:cs typeface="Times New Roman"/>
              </a:rPr>
              <a:t>Separate laptop/RC controller and vehicle to measure connection range</a:t>
            </a:r>
          </a:p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7308A-26D7-4903-BA21-9575BE12F623}"/>
              </a:ext>
            </a:extLst>
          </p:cNvPr>
          <p:cNvSpPr txBox="1"/>
          <p:nvPr/>
        </p:nvSpPr>
        <p:spPr>
          <a:xfrm>
            <a:off x="2648226" y="1289876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Equipment/Facilities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BF477-65D9-4971-ACC6-B2056D25F9C7}"/>
              </a:ext>
            </a:extLst>
          </p:cNvPr>
          <p:cNvSpPr txBox="1"/>
          <p:nvPr/>
        </p:nvSpPr>
        <p:spPr>
          <a:xfrm>
            <a:off x="5883965" y="1289876"/>
            <a:ext cx="156154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Procedure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C6C6E-058F-4732-89D8-8A2311709466}"/>
              </a:ext>
            </a:extLst>
          </p:cNvPr>
          <p:cNvSpPr txBox="1"/>
          <p:nvPr/>
        </p:nvSpPr>
        <p:spPr>
          <a:xfrm>
            <a:off x="132187" y="1289876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Measurements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5A0BEC-A4DE-4D0B-9575-9F801840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5788990" cy="828607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/>
                <a:cs typeface="Times New Roman"/>
              </a:rPr>
              <a:t>Comms Integration Test</a:t>
            </a:r>
            <a:endParaRPr lang="en-US" sz="4000"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96EC5-9D65-4914-B9D0-1F2615FCD862}"/>
              </a:ext>
            </a:extLst>
          </p:cNvPr>
          <p:cNvSpPr txBox="1"/>
          <p:nvPr/>
        </p:nvSpPr>
        <p:spPr>
          <a:xfrm>
            <a:off x="11794882" y="6490187"/>
            <a:ext cx="39858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BD9AC5-7260-48DF-9B6D-3C370E4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01181-6051-4F99-A4E3-6D5D9EF381B0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22953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0B24-5806-401D-8013-4AD3A7DC5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Software Backup Slides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813A9-9367-4780-9004-98637227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11010-6F8A-4D96-A8A8-360DA4367EF3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12538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10515600" cy="828607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Software Testing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23C31-4260-42B8-85EA-58BDE0E9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31" y="1759363"/>
            <a:ext cx="2232992" cy="4031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GPS coordinates of targets</a:t>
            </a:r>
          </a:p>
          <a:p>
            <a:r>
              <a:rPr lang="en-US" sz="2000">
                <a:latin typeface="Times New Roman"/>
                <a:cs typeface="Times New Roman"/>
              </a:rPr>
              <a:t>Altitude of drone</a:t>
            </a:r>
          </a:p>
          <a:p>
            <a:r>
              <a:rPr lang="en-US" sz="2000">
                <a:latin typeface="Times New Roman"/>
                <a:cs typeface="Times New Roman"/>
              </a:rPr>
              <a:t>Location of drone</a:t>
            </a:r>
          </a:p>
          <a:p>
            <a:r>
              <a:rPr lang="en-US" sz="2000">
                <a:latin typeface="Times New Roman"/>
                <a:cs typeface="Times New Roman"/>
              </a:rPr>
              <a:t>Size of targets</a:t>
            </a:r>
          </a:p>
          <a:p>
            <a:r>
              <a:rPr lang="en-US" sz="2000">
                <a:latin typeface="Times New Roman"/>
                <a:cs typeface="Times New Roman"/>
              </a:rPr>
              <a:t>Drone heading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F6E4442-EAB3-4359-A9B2-F5C3F4BF6DEA}"/>
              </a:ext>
            </a:extLst>
          </p:cNvPr>
          <p:cNvSpPr txBox="1">
            <a:spLocks/>
          </p:cNvSpPr>
          <p:nvPr/>
        </p:nvSpPr>
        <p:spPr>
          <a:xfrm>
            <a:off x="2647122" y="1757154"/>
            <a:ext cx="3094383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DGI Phantom Standard</a:t>
            </a:r>
          </a:p>
          <a:p>
            <a:r>
              <a:rPr lang="en-US" sz="2000">
                <a:latin typeface="Times New Roman"/>
                <a:cs typeface="Times New Roman"/>
              </a:rPr>
              <a:t>Brightly colored carboard cutout</a:t>
            </a:r>
          </a:p>
          <a:p>
            <a:r>
              <a:rPr lang="en-US" sz="2000">
                <a:latin typeface="Times New Roman"/>
                <a:cs typeface="Times New Roman"/>
              </a:rPr>
              <a:t>Cell-phone GPS</a:t>
            </a:r>
          </a:p>
          <a:p>
            <a:r>
              <a:rPr lang="en-US" sz="2000" b="1">
                <a:latin typeface="Times New Roman"/>
                <a:cs typeface="Times New Roman"/>
              </a:rPr>
              <a:t>Location:</a:t>
            </a:r>
            <a:r>
              <a:rPr lang="en-US" sz="2000">
                <a:latin typeface="Times New Roman"/>
                <a:cs typeface="Times New Roman"/>
              </a:rPr>
              <a:t> Boulder North Park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2CF1A7B-5EEE-43C9-AFA3-6B0216B621CF}"/>
              </a:ext>
            </a:extLst>
          </p:cNvPr>
          <p:cNvSpPr txBox="1">
            <a:spLocks/>
          </p:cNvSpPr>
          <p:nvPr/>
        </p:nvSpPr>
        <p:spPr>
          <a:xfrm>
            <a:off x="5738929" y="1757155"/>
            <a:ext cx="2232992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Place targets in center of field</a:t>
            </a:r>
            <a:endParaRPr lang="en-US"/>
          </a:p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Measure GPS location of each target</a:t>
            </a:r>
          </a:p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Capture images of targets with drone at varying altitudes</a:t>
            </a:r>
          </a:p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Download images</a:t>
            </a:r>
          </a:p>
          <a:p>
            <a:pPr marL="457200" indent="-457200">
              <a:buAutoNum type="arabicPeriod"/>
            </a:pPr>
            <a:r>
              <a:rPr lang="en-US" sz="2000">
                <a:latin typeface="Times New Roman"/>
                <a:cs typeface="Times New Roman"/>
              </a:rPr>
              <a:t>Input images into software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7308A-26D7-4903-BA21-9575BE12F623}"/>
              </a:ext>
            </a:extLst>
          </p:cNvPr>
          <p:cNvSpPr txBox="1"/>
          <p:nvPr/>
        </p:nvSpPr>
        <p:spPr>
          <a:xfrm>
            <a:off x="2648226" y="1289876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Equipment/Facilities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BF477-65D9-4971-ACC6-B2056D25F9C7}"/>
              </a:ext>
            </a:extLst>
          </p:cNvPr>
          <p:cNvSpPr txBox="1"/>
          <p:nvPr/>
        </p:nvSpPr>
        <p:spPr>
          <a:xfrm>
            <a:off x="5883965" y="1289876"/>
            <a:ext cx="156154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Procedure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C6C6E-058F-4732-89D8-8A2311709466}"/>
              </a:ext>
            </a:extLst>
          </p:cNvPr>
          <p:cNvSpPr txBox="1"/>
          <p:nvPr/>
        </p:nvSpPr>
        <p:spPr>
          <a:xfrm>
            <a:off x="132187" y="1289876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Measurements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A6355-6ECE-450F-AFB8-CC0776ADA2A7}"/>
              </a:ext>
            </a:extLst>
          </p:cNvPr>
          <p:cNvSpPr txBox="1"/>
          <p:nvPr/>
        </p:nvSpPr>
        <p:spPr>
          <a:xfrm>
            <a:off x="11604383" y="6490187"/>
            <a:ext cx="58908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Times New Roman"/>
                <a:cs typeface="Times New Roman"/>
              </a:rPr>
              <a:t>10</a:t>
            </a:r>
          </a:p>
        </p:txBody>
      </p:sp>
      <p:pic>
        <p:nvPicPr>
          <p:cNvPr id="10" name="Picture 10" descr="A pile of snow&#10;&#10;Description generated with very high confidence">
            <a:extLst>
              <a:ext uri="{FF2B5EF4-FFF2-40B4-BE49-F238E27FC236}">
                <a16:creationId xmlns:a16="http://schemas.microsoft.com/office/drawing/2014/main" id="{420A83B7-20C7-400A-B4E5-EBC8756E49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200" y="3907163"/>
            <a:ext cx="3674533" cy="2760541"/>
          </a:xfrm>
          <a:prstGeom prst="rect">
            <a:avLst/>
          </a:prstGeom>
        </p:spPr>
      </p:pic>
      <p:pic>
        <p:nvPicPr>
          <p:cNvPr id="11" name="Picture 11" descr="A picture containing envelope&#10;&#10;Description generated with very high confidence">
            <a:extLst>
              <a:ext uri="{FF2B5EF4-FFF2-40B4-BE49-F238E27FC236}">
                <a16:creationId xmlns:a16="http://schemas.microsoft.com/office/drawing/2014/main" id="{769527F7-79BD-4929-86AC-605201B123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467" y="688450"/>
            <a:ext cx="4309533" cy="30765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5EC53F-A4A7-4FED-AE78-5FF0F6BB4507}"/>
              </a:ext>
            </a:extLst>
          </p:cNvPr>
          <p:cNvSpPr txBox="1"/>
          <p:nvPr/>
        </p:nvSpPr>
        <p:spPr>
          <a:xfrm>
            <a:off x="132187" y="4238485"/>
            <a:ext cx="29088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Safety Measures</a:t>
            </a:r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F32C27F-0AD9-4A11-A80D-9589A558BC1C}"/>
              </a:ext>
            </a:extLst>
          </p:cNvPr>
          <p:cNvSpPr txBox="1">
            <a:spLocks/>
          </p:cNvSpPr>
          <p:nvPr/>
        </p:nvSpPr>
        <p:spPr>
          <a:xfrm>
            <a:off x="361122" y="4705763"/>
            <a:ext cx="2232992" cy="403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Images gathered with quadcopter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CB94A-2082-4F74-AB09-F1DD7ABA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3722BA-5AE7-409C-96C8-DA397931F5CF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647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" y="792615"/>
            <a:ext cx="10515600" cy="1030596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CPE Review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C892F1-BC7F-4C6C-8935-C77C0FFBE18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6958" y="1825625"/>
          <a:ext cx="4350187" cy="374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187">
                  <a:extLst>
                    <a:ext uri="{9D8B030D-6E8A-4147-A177-3AD203B41FA5}">
                      <a16:colId xmlns:a16="http://schemas.microsoft.com/office/drawing/2014/main" val="1265428966"/>
                    </a:ext>
                  </a:extLst>
                </a:gridCol>
              </a:tblGrid>
              <a:tr h="41605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1746167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r>
                        <a:rPr lang="en-US" sz="1800">
                          <a:effectLst/>
                        </a:rPr>
                        <a:t>Aerial Vehicle Design</a:t>
                      </a:r>
                      <a:r>
                        <a:rPr lang="en-US" sz="1800"/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1775712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r>
                        <a:rPr lang="en-US" sz="1800">
                          <a:effectLst/>
                        </a:rPr>
                        <a:t>Vehicle and Payload Integration</a:t>
                      </a:r>
                      <a:r>
                        <a:rPr lang="en-US" sz="1800"/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9030327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r>
                        <a:rPr lang="en-US" sz="1800">
                          <a:effectLst/>
                        </a:rPr>
                        <a:t>Vehicle Electronics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333057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 Transmission</a:t>
                      </a:r>
                      <a:r>
                        <a:rPr lang="en-US" sz="1800">
                          <a:effectLst/>
                        </a:rPr>
                        <a:t> and Reception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192432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r>
                        <a:rPr lang="en-US" sz="1800">
                          <a:effectLst/>
                        </a:rPr>
                        <a:t>FAA compliance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8051389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r>
                        <a:rPr lang="en-US" sz="1800">
                          <a:effectLst/>
                        </a:rPr>
                        <a:t>Target Recognition/</a:t>
                      </a:r>
                      <a:r>
                        <a:rPr lang="en-US" sz="1800" err="1">
                          <a:effectLst/>
                        </a:rPr>
                        <a:t>GeoLocation</a:t>
                      </a:r>
                      <a:r>
                        <a:rPr lang="en-US" sz="1800">
                          <a:effectLst/>
                        </a:rPr>
                        <a:t> Software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0529262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r>
                        <a:rPr lang="en-US" sz="1800">
                          <a:effectLst/>
                        </a:rPr>
                        <a:t>Propulsion System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4081400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r>
                        <a:rPr lang="en-US" sz="1800">
                          <a:effectLst/>
                        </a:rPr>
                        <a:t>Control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6274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62903F6-DA79-48F6-A307-9DF7A11BEE54}"/>
              </a:ext>
            </a:extLst>
          </p:cNvPr>
          <p:cNvSpPr/>
          <p:nvPr/>
        </p:nvSpPr>
        <p:spPr>
          <a:xfrm>
            <a:off x="199426" y="3119507"/>
            <a:ext cx="2009775" cy="31644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49A6A-4E17-404C-BCF9-FAD0E7FEEA34}"/>
              </a:ext>
            </a:extLst>
          </p:cNvPr>
          <p:cNvSpPr/>
          <p:nvPr/>
        </p:nvSpPr>
        <p:spPr>
          <a:xfrm>
            <a:off x="220592" y="4802717"/>
            <a:ext cx="1851025" cy="2952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1174E-956D-450C-A08B-FA5901DDA100}"/>
              </a:ext>
            </a:extLst>
          </p:cNvPr>
          <p:cNvSpPr/>
          <p:nvPr/>
        </p:nvSpPr>
        <p:spPr>
          <a:xfrm>
            <a:off x="220592" y="5226050"/>
            <a:ext cx="930275" cy="32702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F237C-62A0-4862-A963-886FCFD4B560}"/>
              </a:ext>
            </a:extLst>
          </p:cNvPr>
          <p:cNvSpPr txBox="1"/>
          <p:nvPr/>
        </p:nvSpPr>
        <p:spPr>
          <a:xfrm>
            <a:off x="7343774" y="607483"/>
            <a:ext cx="438361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cs typeface="Calibri"/>
              </a:rPr>
              <a:t>Structural Integrity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761F0-C8D4-4B7D-90AC-99D4FCEBE171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4A0C5-4C96-4416-97A4-8CC598198E90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BF69EF-7323-4B0E-B650-005148012413}"/>
              </a:ext>
            </a:extLst>
          </p:cNvPr>
          <p:cNvSpPr txBox="1"/>
          <p:nvPr/>
        </p:nvSpPr>
        <p:spPr>
          <a:xfrm>
            <a:off x="3171092" y="20514"/>
            <a:ext cx="139504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Manufacturing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Status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383E2F-A095-4DD5-8CC3-4740A50105DB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3246C375-3FA6-4CEC-B014-E33C97537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175849"/>
              </p:ext>
            </p:extLst>
          </p:nvPr>
        </p:nvGraphicFramePr>
        <p:xfrm>
          <a:off x="5069416" y="963083"/>
          <a:ext cx="6891150" cy="9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050">
                  <a:extLst>
                    <a:ext uri="{9D8B030D-6E8A-4147-A177-3AD203B41FA5}">
                      <a16:colId xmlns:a16="http://schemas.microsoft.com/office/drawing/2014/main" val="1265428966"/>
                    </a:ext>
                  </a:extLst>
                </a:gridCol>
                <a:gridCol w="2297050">
                  <a:extLst>
                    <a:ext uri="{9D8B030D-6E8A-4147-A177-3AD203B41FA5}">
                      <a16:colId xmlns:a16="http://schemas.microsoft.com/office/drawing/2014/main" val="700305409"/>
                    </a:ext>
                  </a:extLst>
                </a:gridCol>
                <a:gridCol w="2297050">
                  <a:extLst>
                    <a:ext uri="{9D8B030D-6E8A-4147-A177-3AD203B41FA5}">
                      <a16:colId xmlns:a16="http://schemas.microsoft.com/office/drawing/2014/main" val="3875449912"/>
                    </a:ext>
                  </a:extLst>
                </a:gridCol>
              </a:tblGrid>
              <a:tr h="40020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1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2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3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1746167"/>
                  </a:ext>
                </a:extLst>
              </a:tr>
              <a:tr h="52526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Survive Component Testing</a:t>
                      </a:r>
                      <a:endParaRPr lang="en-US" dirty="0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Survive Flight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Be capable of Re-Flight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177571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B0B9A44-13EF-4F98-B61D-D5B35F7C46E7}"/>
              </a:ext>
            </a:extLst>
          </p:cNvPr>
          <p:cNvSpPr/>
          <p:nvPr/>
        </p:nvSpPr>
        <p:spPr>
          <a:xfrm>
            <a:off x="214243" y="2277074"/>
            <a:ext cx="2052108" cy="3058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2EA86-87CA-4367-BF26-05C15F3FE388}"/>
              </a:ext>
            </a:extLst>
          </p:cNvPr>
          <p:cNvSpPr txBox="1"/>
          <p:nvPr/>
        </p:nvSpPr>
        <p:spPr>
          <a:xfrm>
            <a:off x="6554258" y="2019300"/>
            <a:ext cx="438361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cs typeface="Calibri"/>
              </a:rPr>
              <a:t>IMU and GPS Functionality Verification</a:t>
            </a:r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126A9982-2662-4CCF-B060-53289ACB99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139968"/>
              </p:ext>
            </p:extLst>
          </p:nvPr>
        </p:nvGraphicFramePr>
        <p:xfrm>
          <a:off x="5095874" y="2354791"/>
          <a:ext cx="6891150" cy="9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050">
                  <a:extLst>
                    <a:ext uri="{9D8B030D-6E8A-4147-A177-3AD203B41FA5}">
                      <a16:colId xmlns:a16="http://schemas.microsoft.com/office/drawing/2014/main" val="1265428966"/>
                    </a:ext>
                  </a:extLst>
                </a:gridCol>
                <a:gridCol w="2297050">
                  <a:extLst>
                    <a:ext uri="{9D8B030D-6E8A-4147-A177-3AD203B41FA5}">
                      <a16:colId xmlns:a16="http://schemas.microsoft.com/office/drawing/2014/main" val="700305409"/>
                    </a:ext>
                  </a:extLst>
                </a:gridCol>
                <a:gridCol w="2297050">
                  <a:extLst>
                    <a:ext uri="{9D8B030D-6E8A-4147-A177-3AD203B41FA5}">
                      <a16:colId xmlns:a16="http://schemas.microsoft.com/office/drawing/2014/main" val="3875449912"/>
                    </a:ext>
                  </a:extLst>
                </a:gridCol>
              </a:tblGrid>
              <a:tr h="40020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1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2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3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1746167"/>
                  </a:ext>
                </a:extLst>
              </a:tr>
              <a:tr h="52526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GPS maps vehicle route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Pixhawk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IMU within target accuracy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N/A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177571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9309A95-4DEE-4EC8-AAE4-2110ABBB4D96}"/>
              </a:ext>
            </a:extLst>
          </p:cNvPr>
          <p:cNvSpPr txBox="1"/>
          <p:nvPr/>
        </p:nvSpPr>
        <p:spPr>
          <a:xfrm>
            <a:off x="7342716" y="3522134"/>
            <a:ext cx="438361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cs typeface="Calibri"/>
              </a:rPr>
              <a:t>Motor Thermal Effects</a:t>
            </a:r>
          </a:p>
        </p:txBody>
      </p: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0A8CA63B-1F59-4428-82D2-735DEA069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433894"/>
              </p:ext>
            </p:extLst>
          </p:nvPr>
        </p:nvGraphicFramePr>
        <p:xfrm>
          <a:off x="5106458" y="3847042"/>
          <a:ext cx="6891150" cy="120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050">
                  <a:extLst>
                    <a:ext uri="{9D8B030D-6E8A-4147-A177-3AD203B41FA5}">
                      <a16:colId xmlns:a16="http://schemas.microsoft.com/office/drawing/2014/main" val="1265428966"/>
                    </a:ext>
                  </a:extLst>
                </a:gridCol>
                <a:gridCol w="2297050">
                  <a:extLst>
                    <a:ext uri="{9D8B030D-6E8A-4147-A177-3AD203B41FA5}">
                      <a16:colId xmlns:a16="http://schemas.microsoft.com/office/drawing/2014/main" val="700305409"/>
                    </a:ext>
                  </a:extLst>
                </a:gridCol>
                <a:gridCol w="2297050">
                  <a:extLst>
                    <a:ext uri="{9D8B030D-6E8A-4147-A177-3AD203B41FA5}">
                      <a16:colId xmlns:a16="http://schemas.microsoft.com/office/drawing/2014/main" val="3875449912"/>
                    </a:ext>
                  </a:extLst>
                </a:gridCol>
              </a:tblGrid>
              <a:tr h="383645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1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2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3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1746167"/>
                  </a:ext>
                </a:extLst>
              </a:tr>
              <a:tr h="52526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Airframe does not Ignite</a:t>
                      </a:r>
                      <a:endParaRPr lang="en-US" dirty="0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Internal Temperatures remain under threshold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Motor Ditches and Vehicle Functionality Preserved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177571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B88C492-DCCB-4431-AB1D-E6B44EAF2DD2}"/>
              </a:ext>
            </a:extLst>
          </p:cNvPr>
          <p:cNvSpPr txBox="1"/>
          <p:nvPr/>
        </p:nvSpPr>
        <p:spPr>
          <a:xfrm>
            <a:off x="7226299" y="5326591"/>
            <a:ext cx="438361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 err="1">
                <a:cs typeface="Calibri"/>
              </a:rPr>
              <a:t>Trimmability</a:t>
            </a:r>
            <a:r>
              <a:rPr lang="en-US" b="1" u="sng" dirty="0">
                <a:cs typeface="Calibri"/>
              </a:rPr>
              <a:t> and Control</a:t>
            </a:r>
          </a:p>
        </p:txBody>
      </p:sp>
      <p:graphicFrame>
        <p:nvGraphicFramePr>
          <p:cNvPr id="28" name="Content Placeholder 4">
            <a:extLst>
              <a:ext uri="{FF2B5EF4-FFF2-40B4-BE49-F238E27FC236}">
                <a16:creationId xmlns:a16="http://schemas.microsoft.com/office/drawing/2014/main" id="{59F47081-42B8-4290-B5B4-49C12F092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856891"/>
              </p:ext>
            </p:extLst>
          </p:nvPr>
        </p:nvGraphicFramePr>
        <p:xfrm>
          <a:off x="5117040" y="5693833"/>
          <a:ext cx="6891150" cy="9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050">
                  <a:extLst>
                    <a:ext uri="{9D8B030D-6E8A-4147-A177-3AD203B41FA5}">
                      <a16:colId xmlns:a16="http://schemas.microsoft.com/office/drawing/2014/main" val="1265428966"/>
                    </a:ext>
                  </a:extLst>
                </a:gridCol>
                <a:gridCol w="2297050">
                  <a:extLst>
                    <a:ext uri="{9D8B030D-6E8A-4147-A177-3AD203B41FA5}">
                      <a16:colId xmlns:a16="http://schemas.microsoft.com/office/drawing/2014/main" val="700305409"/>
                    </a:ext>
                  </a:extLst>
                </a:gridCol>
                <a:gridCol w="2297050">
                  <a:extLst>
                    <a:ext uri="{9D8B030D-6E8A-4147-A177-3AD203B41FA5}">
                      <a16:colId xmlns:a16="http://schemas.microsoft.com/office/drawing/2014/main" val="3875449912"/>
                    </a:ext>
                  </a:extLst>
                </a:gridCol>
              </a:tblGrid>
              <a:tr h="40020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1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2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 Level 3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1746167"/>
                  </a:ext>
                </a:extLst>
              </a:tr>
              <a:tr h="52526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Vehicle is Trimmable on Launch</a:t>
                      </a:r>
                      <a:endParaRPr lang="en-US" dirty="0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PID gains determined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Capable of Autonomous Flight of Designed Path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177571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F412F-CCCD-41DB-918C-EBA5BD5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D31471-9DD6-4CAC-80A7-882EE750881B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429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4" grpId="0"/>
      <p:bldP spid="11" grpId="0" animBg="1"/>
      <p:bldP spid="12" grpId="0"/>
      <p:bldP spid="16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ACA-2967-4E78-85BA-EE40D256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44113"/>
            <a:ext cx="4276035" cy="828607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Software Testing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442A8-7F45-497C-8968-C50D1D185CCA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09EA5-CEA9-4AB2-81AD-3E8B7B95BE09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F8532-92B3-4138-BDBF-B4CF39543C6A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4008-8F83-43D6-9928-88B525E337BA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89F0F-C3F8-453D-B7A2-554D89F8A3FE}"/>
              </a:ext>
            </a:extLst>
          </p:cNvPr>
          <p:cNvSpPr txBox="1">
            <a:spLocks/>
          </p:cNvSpPr>
          <p:nvPr/>
        </p:nvSpPr>
        <p:spPr>
          <a:xfrm>
            <a:off x="7310386" y="541904"/>
            <a:ext cx="4276035" cy="8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/>
                <a:cs typeface="Times New Roman"/>
              </a:rPr>
              <a:t>Status</a:t>
            </a:r>
            <a:r>
              <a:rPr lang="en-US" sz="3600">
                <a:latin typeface="Times New Roman"/>
                <a:cs typeface="Times New Roman"/>
              </a:rPr>
              <a:t>: In Progress</a:t>
            </a:r>
            <a:endParaRPr lang="en-US" sz="3600"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D8264-DCF8-4763-A45A-7D9EDEB95938}"/>
              </a:ext>
            </a:extLst>
          </p:cNvPr>
          <p:cNvSpPr txBox="1"/>
          <p:nvPr/>
        </p:nvSpPr>
        <p:spPr>
          <a:xfrm>
            <a:off x="560592" y="1207157"/>
            <a:ext cx="1190157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Rationale – Ground station software must detect targets and provide GPS coordinates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29A2E-A629-490B-B06F-766396922491}"/>
              </a:ext>
            </a:extLst>
          </p:cNvPr>
          <p:cNvSpPr txBox="1"/>
          <p:nvPr/>
        </p:nvSpPr>
        <p:spPr>
          <a:xfrm>
            <a:off x="561842" y="1670983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Times New Roman"/>
                <a:cs typeface="Times New Roman"/>
              </a:rPr>
              <a:t>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E1F07-EF5E-4861-8440-8992D80645B4}"/>
              </a:ext>
            </a:extLst>
          </p:cNvPr>
          <p:cNvSpPr txBox="1"/>
          <p:nvPr/>
        </p:nvSpPr>
        <p:spPr>
          <a:xfrm>
            <a:off x="5909321" y="1626952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Times New Roman"/>
              </a:rPr>
              <a:t>Related Risks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7F0188A-8568-45F9-92BA-1D883785F4C8}"/>
              </a:ext>
            </a:extLst>
          </p:cNvPr>
          <p:cNvSpPr txBox="1">
            <a:spLocks/>
          </p:cNvSpPr>
          <p:nvPr/>
        </p:nvSpPr>
        <p:spPr>
          <a:xfrm>
            <a:off x="369875" y="2134092"/>
            <a:ext cx="5467897" cy="4059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/>
                <a:cs typeface="Times New Roman"/>
              </a:rPr>
              <a:t>The software must be capable of calculating a target's GPS coordinates within 150ft of the truth data (requirement given by customer) as well as be able to detect regions of interest</a:t>
            </a:r>
          </a:p>
          <a:p>
            <a:r>
              <a:rPr lang="en-US" sz="2000">
                <a:latin typeface="Times New Roman"/>
                <a:cs typeface="Times New Roman"/>
              </a:rPr>
              <a:t>This test was designed to mimic the conditions expected in the full system test to verify that the software is functioning properly</a:t>
            </a:r>
          </a:p>
          <a:p>
            <a:r>
              <a:rPr lang="en-US" sz="2000" b="1">
                <a:latin typeface="Times New Roman"/>
                <a:cs typeface="Times New Roman"/>
              </a:rPr>
              <a:t>Success Criteria:</a:t>
            </a:r>
          </a:p>
          <a:p>
            <a:pPr lvl="1"/>
            <a:r>
              <a:rPr lang="en-US" sz="2000">
                <a:latin typeface="Times New Roman"/>
                <a:cs typeface="Times New Roman"/>
              </a:rPr>
              <a:t>Software can calculate GPS coordinates of each target with 150ft accuracy</a:t>
            </a:r>
          </a:p>
          <a:p>
            <a:pPr lvl="1"/>
            <a:r>
              <a:rPr lang="en-US" sz="2000">
                <a:latin typeface="Times New Roman"/>
                <a:cs typeface="Times New Roman"/>
              </a:rPr>
              <a:t>Software can detect targets in the images and display a bounding box over them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7E579-A7C7-4EE0-9130-31510668B5C9}"/>
              </a:ext>
            </a:extLst>
          </p:cNvPr>
          <p:cNvSpPr txBox="1"/>
          <p:nvPr/>
        </p:nvSpPr>
        <p:spPr>
          <a:xfrm>
            <a:off x="11794882" y="6490187"/>
            <a:ext cx="39858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Times New Roman"/>
                <a:cs typeface="Times New Roman"/>
              </a:rPr>
              <a:t>9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40ADB53-F4F1-4267-A352-AEB4A243A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67297"/>
              </p:ext>
            </p:extLst>
          </p:nvPr>
        </p:nvGraphicFramePr>
        <p:xfrm>
          <a:off x="6029739" y="2142434"/>
          <a:ext cx="5705316" cy="110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804">
                  <a:extLst>
                    <a:ext uri="{9D8B030D-6E8A-4147-A177-3AD203B41FA5}">
                      <a16:colId xmlns:a16="http://schemas.microsoft.com/office/drawing/2014/main" val="2005992547"/>
                    </a:ext>
                  </a:extLst>
                </a:gridCol>
                <a:gridCol w="1164028">
                  <a:extLst>
                    <a:ext uri="{9D8B030D-6E8A-4147-A177-3AD203B41FA5}">
                      <a16:colId xmlns:a16="http://schemas.microsoft.com/office/drawing/2014/main" val="4243124435"/>
                    </a:ext>
                  </a:extLst>
                </a:gridCol>
                <a:gridCol w="1352484">
                  <a:extLst>
                    <a:ext uri="{9D8B030D-6E8A-4147-A177-3AD203B41FA5}">
                      <a16:colId xmlns:a16="http://schemas.microsoft.com/office/drawing/2014/main" val="2302114307"/>
                    </a:ext>
                  </a:extLst>
                </a:gridCol>
              </a:tblGrid>
              <a:tr h="7316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Before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Predicted After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13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14. Image Processing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41430"/>
                  </a:ext>
                </a:extLst>
              </a:tr>
            </a:tbl>
          </a:graphicData>
        </a:graphic>
      </p:graphicFrame>
      <p:pic>
        <p:nvPicPr>
          <p:cNvPr id="12" name="Picture 1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0CFE074-55E2-498F-8549-0D016A3D25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382434"/>
            <a:ext cx="4292600" cy="321733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730C33C-C2EB-4FBC-B7DB-147E4925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02161E-E156-4AF7-82BE-69639B2E3BC2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05553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Equations Used in Software Testing Model</a:t>
            </a:r>
          </a:p>
        </p:txBody>
      </p:sp>
      <p:pic>
        <p:nvPicPr>
          <p:cNvPr id="2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2A8D1CF-C4C0-4D07-B395-26BC1D92A0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79" y="1812525"/>
            <a:ext cx="5404513" cy="1401876"/>
          </a:xfrm>
          <a:prstGeom prst="rect">
            <a:avLst/>
          </a:prstGeom>
        </p:spPr>
      </p:pic>
      <p:pic>
        <p:nvPicPr>
          <p:cNvPr id="9" name="Picture 10" descr="A close up of a person&#10;&#10;Description generated with high confidence">
            <a:extLst>
              <a:ext uri="{FF2B5EF4-FFF2-40B4-BE49-F238E27FC236}">
                <a16:creationId xmlns:a16="http://schemas.microsoft.com/office/drawing/2014/main" id="{73A11417-1A8B-40E2-AB94-6C753902A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79" y="3217129"/>
            <a:ext cx="5404513" cy="15496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8224B-79EF-49C1-8CBA-CFB7E6E0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36526-0697-430E-8AD5-2D1EB8FAFF72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73957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Determining Test Target Size</a:t>
            </a:r>
          </a:p>
        </p:txBody>
      </p:sp>
      <p:pic>
        <p:nvPicPr>
          <p:cNvPr id="5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247CCEE-3146-4A83-AB0A-5EB8E6915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027" y="1820270"/>
            <a:ext cx="6280244" cy="47073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937DC-0545-4880-A45F-5B69D3B8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7E06D-DCEC-4F8F-A016-02CAD8B68D0E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698040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Altitude with 3.75'x3.75' Target</a:t>
            </a:r>
            <a:endParaRPr lang="en-US"/>
          </a:p>
        </p:txBody>
      </p:sp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B521BD-90EE-4469-9179-1B834009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027" y="1820270"/>
            <a:ext cx="6280244" cy="47073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A28B51-19EE-43C6-89D7-64F25648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AF486-A19F-4EB4-9250-43FDA67DCE0C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686876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0B24-5806-401D-8013-4AD3A7DC5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Aerodynamics Backup Slides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50B0E-23C5-44A7-AD1B-9B90CDE1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1107E-F8D2-43E7-9A37-4607273F0764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22482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838200" y="4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/>
                <a:cs typeface="Times New Roman"/>
              </a:rPr>
              <a:t>V-n Diagrams</a:t>
            </a:r>
          </a:p>
        </p:txBody>
      </p:sp>
      <p:pic>
        <p:nvPicPr>
          <p:cNvPr id="2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4691CF6-FB6A-42B5-AB30-3348ACDF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0" y="1820270"/>
            <a:ext cx="5347647" cy="4024952"/>
          </a:xfrm>
          <a:prstGeom prst="rect">
            <a:avLst/>
          </a:prstGeom>
        </p:spPr>
      </p:pic>
      <p:pic>
        <p:nvPicPr>
          <p:cNvPr id="9" name="Picture 10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F9365AA-8369-42C5-BFAD-973A59A6E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176" y="1820270"/>
            <a:ext cx="5393140" cy="40249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2F35A-3DAB-4929-A310-3A1E50C6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BA673-CDD6-4C94-8B06-BDE80B991F55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29572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AD2A-5B9D-4A79-84BD-9ABAD3C52C6D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71B5B-1609-48EA-93C0-C02ABAD805EB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72BB-AF38-4F60-AC37-AC3ABBD114C9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3CE6A-70B1-46BB-BEA9-E9457AFBFC46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73576-5AFC-4031-ACD0-39C0D2E1D5FD}"/>
              </a:ext>
            </a:extLst>
          </p:cNvPr>
          <p:cNvSpPr txBox="1">
            <a:spLocks/>
          </p:cNvSpPr>
          <p:nvPr/>
        </p:nvSpPr>
        <p:spPr>
          <a:xfrm>
            <a:off x="240242" y="5452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Times New Roman"/>
                <a:cs typeface="Times New Roman"/>
              </a:rPr>
              <a:t>Trim Diagram</a:t>
            </a:r>
          </a:p>
        </p:txBody>
      </p:sp>
      <p:pic>
        <p:nvPicPr>
          <p:cNvPr id="2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8D0A876-D5B9-463B-BFEA-3CD9A2F08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025" y="855134"/>
            <a:ext cx="7632699" cy="57245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3A9CE-D3EE-4DE1-8ADE-FCEF4E8C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AE217-BEE8-4F9C-81D8-4AC5ED1BCDBF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317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0B24-5806-401D-8013-4AD3A7DC5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Schedule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30283-F897-4FE2-96D8-A4959E7B98C6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20E57-FDC3-4F01-B512-324667D038EA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3461B-CD88-4162-8105-83347D4305EF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257FB-2077-4309-AC60-5504F2D014A2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CD641-AC9F-4476-8969-3105A3A9EE8B}"/>
              </a:ext>
            </a:extLst>
          </p:cNvPr>
          <p:cNvSpPr txBox="1"/>
          <p:nvPr/>
        </p:nvSpPr>
        <p:spPr>
          <a:xfrm>
            <a:off x="11794882" y="6490187"/>
            <a:ext cx="39858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12039-775C-4148-B65B-B1723505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4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2F6B-E9B8-411B-8298-612ED6B1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73" y="616683"/>
            <a:ext cx="10515600" cy="1047140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Spring Gannt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499A23-DBDD-43DE-B116-FE8032602004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DF397B-63CE-42E8-9F63-3DC628B8E5DF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AE48B4-FB1C-4EB4-835A-C5B2C7B05BAB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650BF-B01C-4A8A-8AB8-DE7F9B18FC52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22" name="Picture 25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A2F84902-FD35-49D2-93A1-59293794C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18" y="1935185"/>
            <a:ext cx="11867072" cy="39453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F3FDB5-BCF4-43CC-A894-06526A856655}"/>
              </a:ext>
            </a:extLst>
          </p:cNvPr>
          <p:cNvSpPr/>
          <p:nvPr/>
        </p:nvSpPr>
        <p:spPr>
          <a:xfrm>
            <a:off x="6189133" y="1135591"/>
            <a:ext cx="873125" cy="1799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CCBC9-2C53-463F-9B89-63ADA61BA130}"/>
              </a:ext>
            </a:extLst>
          </p:cNvPr>
          <p:cNvSpPr/>
          <p:nvPr/>
        </p:nvSpPr>
        <p:spPr>
          <a:xfrm>
            <a:off x="6189133" y="1426632"/>
            <a:ext cx="873125" cy="179916"/>
          </a:xfrm>
          <a:prstGeom prst="rect">
            <a:avLst/>
          </a:prstGeom>
          <a:solidFill>
            <a:srgbClr val="9D13AB"/>
          </a:solidFill>
          <a:ln>
            <a:solidFill>
              <a:srgbClr val="9D1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5EF228-403C-44C7-B351-E67E27D8FD17}"/>
              </a:ext>
            </a:extLst>
          </p:cNvPr>
          <p:cNvSpPr/>
          <p:nvPr/>
        </p:nvSpPr>
        <p:spPr>
          <a:xfrm>
            <a:off x="6189133" y="823382"/>
            <a:ext cx="873125" cy="1799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A68B2-C10F-4E06-943E-E2484A1DC361}"/>
              </a:ext>
            </a:extLst>
          </p:cNvPr>
          <p:cNvSpPr txBox="1"/>
          <p:nvPr/>
        </p:nvSpPr>
        <p:spPr>
          <a:xfrm>
            <a:off x="7200900" y="72919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Testing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C7229-548E-4A80-A939-99739A857A85}"/>
              </a:ext>
            </a:extLst>
          </p:cNvPr>
          <p:cNvSpPr txBox="1"/>
          <p:nvPr/>
        </p:nvSpPr>
        <p:spPr>
          <a:xfrm>
            <a:off x="7200900" y="10414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Manufacturing</a:t>
            </a:r>
            <a:endParaRPr lang="en-US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6C101-AA5F-47D4-8D93-B0FEFD54FF03}"/>
              </a:ext>
            </a:extLst>
          </p:cNvPr>
          <p:cNvSpPr txBox="1"/>
          <p:nvPr/>
        </p:nvSpPr>
        <p:spPr>
          <a:xfrm>
            <a:off x="7200900" y="133244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Analysis</a:t>
            </a:r>
            <a:endParaRPr lang="en-US">
              <a:cs typeface="Calibri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F5BE487-4822-4F30-974C-12443D5A50C4}"/>
              </a:ext>
            </a:extLst>
          </p:cNvPr>
          <p:cNvCxnSpPr/>
          <p:nvPr/>
        </p:nvCxnSpPr>
        <p:spPr>
          <a:xfrm>
            <a:off x="3511550" y="4040717"/>
            <a:ext cx="1693333" cy="359833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B66122F2-5098-4CAB-9660-0B9BDD63E4E8}"/>
              </a:ext>
            </a:extLst>
          </p:cNvPr>
          <p:cNvCxnSpPr>
            <a:cxnSpLocks/>
          </p:cNvCxnSpPr>
          <p:nvPr/>
        </p:nvCxnSpPr>
        <p:spPr>
          <a:xfrm>
            <a:off x="6046259" y="4395257"/>
            <a:ext cx="830791" cy="513291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B61D1CB-6D87-416C-B607-2A48517E91E1}"/>
              </a:ext>
            </a:extLst>
          </p:cNvPr>
          <p:cNvCxnSpPr>
            <a:cxnSpLocks/>
          </p:cNvCxnSpPr>
          <p:nvPr/>
        </p:nvCxnSpPr>
        <p:spPr>
          <a:xfrm>
            <a:off x="6877050" y="4908549"/>
            <a:ext cx="661458" cy="333375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39EB12CF-F8E6-432B-B4CB-D5A9B2323211}"/>
              </a:ext>
            </a:extLst>
          </p:cNvPr>
          <p:cNvCxnSpPr>
            <a:cxnSpLocks/>
          </p:cNvCxnSpPr>
          <p:nvPr/>
        </p:nvCxnSpPr>
        <p:spPr>
          <a:xfrm>
            <a:off x="8332258" y="5241924"/>
            <a:ext cx="1550458" cy="174625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7F93370-7326-4B81-BE91-078F8EF40D6C}"/>
              </a:ext>
            </a:extLst>
          </p:cNvPr>
          <p:cNvCxnSpPr>
            <a:cxnSpLocks/>
          </p:cNvCxnSpPr>
          <p:nvPr/>
        </p:nvCxnSpPr>
        <p:spPr>
          <a:xfrm>
            <a:off x="10533592" y="5421842"/>
            <a:ext cx="1243541" cy="333374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41497B-FCE9-472A-B20C-7EF3985B0FC3}"/>
              </a:ext>
            </a:extLst>
          </p:cNvPr>
          <p:cNvCxnSpPr/>
          <p:nvPr/>
        </p:nvCxnSpPr>
        <p:spPr>
          <a:xfrm flipV="1">
            <a:off x="5162551" y="4395258"/>
            <a:ext cx="878416" cy="10583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713252-10B2-4683-87DA-B7F06B8977F0}"/>
              </a:ext>
            </a:extLst>
          </p:cNvPr>
          <p:cNvCxnSpPr>
            <a:cxnSpLocks/>
          </p:cNvCxnSpPr>
          <p:nvPr/>
        </p:nvCxnSpPr>
        <p:spPr>
          <a:xfrm flipV="1">
            <a:off x="7538509" y="5236633"/>
            <a:ext cx="841374" cy="10583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9A5CAB-D0BB-4901-9DDF-3E3E79A50FD9}"/>
              </a:ext>
            </a:extLst>
          </p:cNvPr>
          <p:cNvCxnSpPr>
            <a:cxnSpLocks/>
          </p:cNvCxnSpPr>
          <p:nvPr/>
        </p:nvCxnSpPr>
        <p:spPr>
          <a:xfrm flipV="1">
            <a:off x="9882717" y="5411258"/>
            <a:ext cx="804333" cy="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BA249-A725-409B-A606-92FFB64E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8BFDC7-55B9-45B8-BB76-63A567335B8C}"/>
              </a:ext>
            </a:extLst>
          </p:cNvPr>
          <p:cNvSpPr txBox="1"/>
          <p:nvPr/>
        </p:nvSpPr>
        <p:spPr>
          <a:xfrm>
            <a:off x="11510231" y="693221"/>
            <a:ext cx="331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 action="ppaction://hlinksldjump"/>
              </a:rPr>
              <a:t>Index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321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0B24-5806-401D-8013-4AD3A7DC5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Test Readiness</a:t>
            </a:r>
            <a:endParaRPr lang="en-US"/>
          </a:p>
        </p:txBody>
      </p:sp>
      <p:pic>
        <p:nvPicPr>
          <p:cNvPr id="3" name="Picture 3" descr="A plane flying in the air&#10;&#10;Description generated with high confidence">
            <a:extLst>
              <a:ext uri="{FF2B5EF4-FFF2-40B4-BE49-F238E27FC236}">
                <a16:creationId xmlns:a16="http://schemas.microsoft.com/office/drawing/2014/main" id="{305522AB-C3D9-4650-AA51-1166243F1D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381" y="3271067"/>
            <a:ext cx="7207620" cy="3442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BDDB6E-14CE-415D-AC52-850DD192E391}"/>
              </a:ext>
            </a:extLst>
          </p:cNvPr>
          <p:cNvSpPr txBox="1"/>
          <p:nvPr/>
        </p:nvSpPr>
        <p:spPr>
          <a:xfrm>
            <a:off x="196362" y="123092"/>
            <a:ext cx="114593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Overview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07705-82C0-470F-B7B9-93458E3A1665}"/>
              </a:ext>
            </a:extLst>
          </p:cNvPr>
          <p:cNvSpPr txBox="1"/>
          <p:nvPr/>
        </p:nvSpPr>
        <p:spPr>
          <a:xfrm>
            <a:off x="1691054" y="20515"/>
            <a:ext cx="114593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Schedule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70732A-795E-408C-9570-A9F1710CB291}"/>
              </a:ext>
            </a:extLst>
          </p:cNvPr>
          <p:cNvSpPr txBox="1"/>
          <p:nvPr/>
        </p:nvSpPr>
        <p:spPr>
          <a:xfrm>
            <a:off x="4958861" y="20515"/>
            <a:ext cx="122652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Budget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1492D-3DF7-4447-AC10-AA87E69A6790}"/>
              </a:ext>
            </a:extLst>
          </p:cNvPr>
          <p:cNvSpPr txBox="1"/>
          <p:nvPr/>
        </p:nvSpPr>
        <p:spPr>
          <a:xfrm>
            <a:off x="3171092" y="119905"/>
            <a:ext cx="13950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Times New Roman"/>
                <a:cs typeface="Calibri"/>
              </a:rPr>
              <a:t>Test Readiness</a:t>
            </a:r>
            <a:endParaRPr lang="en-US"/>
          </a:p>
        </p:txBody>
      </p:sp>
      <p:pic>
        <p:nvPicPr>
          <p:cNvPr id="8" name="Picture 8" descr="A picture containing indoor, table, sitting, computer&#10;&#10;Description generated with very high confidence">
            <a:extLst>
              <a:ext uri="{FF2B5EF4-FFF2-40B4-BE49-F238E27FC236}">
                <a16:creationId xmlns:a16="http://schemas.microsoft.com/office/drawing/2014/main" id="{2C25FDCB-654E-4BE0-B04A-87B5FA6BEF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066" y="3950320"/>
            <a:ext cx="5421818" cy="229505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FB5D2-04B4-4A07-B220-358F7BDE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6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2923</Words>
  <Application>Microsoft Office PowerPoint</Application>
  <PresentationFormat>Widescreen</PresentationFormat>
  <Paragraphs>1199</Paragraphs>
  <Slides>66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Times New Roman</vt:lpstr>
      <vt:lpstr>office theme</vt:lpstr>
      <vt:lpstr>Test Readiness Review</vt:lpstr>
      <vt:lpstr>Overview</vt:lpstr>
      <vt:lpstr>PowerPoint Presentation</vt:lpstr>
      <vt:lpstr>PowerPoint Presentation</vt:lpstr>
      <vt:lpstr>PowerPoint Presentation</vt:lpstr>
      <vt:lpstr>CPE Review</vt:lpstr>
      <vt:lpstr>Schedule Update</vt:lpstr>
      <vt:lpstr>Spring Gannt </vt:lpstr>
      <vt:lpstr>Test Readiness</vt:lpstr>
      <vt:lpstr>PowerPoint Presentation</vt:lpstr>
      <vt:lpstr>Structural Testing</vt:lpstr>
      <vt:lpstr>Structural Testing</vt:lpstr>
      <vt:lpstr>Thermal Test</vt:lpstr>
      <vt:lpstr>Thermal Test</vt:lpstr>
      <vt:lpstr>PowerPoint Presentation</vt:lpstr>
      <vt:lpstr>IMU/GPS Verification Test</vt:lpstr>
      <vt:lpstr>IMU/GPS Verification Test</vt:lpstr>
      <vt:lpstr>Controls Testing</vt:lpstr>
      <vt:lpstr>Controls Testing</vt:lpstr>
      <vt:lpstr>PowerPoint Presentation</vt:lpstr>
      <vt:lpstr>Vehicle Flight Testing (March 09 – April 14) </vt:lpstr>
      <vt:lpstr>Vehicle Flight Testing (March 09 – April 14) </vt:lpstr>
      <vt:lpstr>Budget Update</vt:lpstr>
      <vt:lpstr>Budget Update</vt:lpstr>
      <vt:lpstr>Backup Slides</vt:lpstr>
      <vt:lpstr>General Testing Backup Slides</vt:lpstr>
      <vt:lpstr>Risk Matrix</vt:lpstr>
      <vt:lpstr>Software Testing (In Progress)</vt:lpstr>
      <vt:lpstr>Testing Schedule</vt:lpstr>
      <vt:lpstr>Full System Testing</vt:lpstr>
      <vt:lpstr>Full System Testing (March 09 – April 14) </vt:lpstr>
      <vt:lpstr>Structures Backup Slides</vt:lpstr>
      <vt:lpstr>Structural Testing (Completed)</vt:lpstr>
      <vt:lpstr>Structural Testing-Whiffletree Test</vt:lpstr>
      <vt:lpstr>Structural Testing-Whiffletree Test</vt:lpstr>
      <vt:lpstr>Structural Testing Pictures</vt:lpstr>
      <vt:lpstr>Thermal Backup Slides</vt:lpstr>
      <vt:lpstr>Thermal/Motor Testing (Completed)</vt:lpstr>
      <vt:lpstr>PowerPoint Presentation</vt:lpstr>
      <vt:lpstr>PowerPoint Presentation</vt:lpstr>
      <vt:lpstr>PowerPoint Presentation</vt:lpstr>
      <vt:lpstr>PowerPoint Presentation</vt:lpstr>
      <vt:lpstr>Motor Ditching</vt:lpstr>
      <vt:lpstr>PowerPoint Presentation</vt:lpstr>
      <vt:lpstr>PowerPoint Presentation</vt:lpstr>
      <vt:lpstr>Parachute and Nose Cone</vt:lpstr>
      <vt:lpstr>Launch Rail and Lug</vt:lpstr>
      <vt:lpstr>Electronics and Controls 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Electronics Integration Test</vt:lpstr>
      <vt:lpstr>Electronics Integration Test</vt:lpstr>
      <vt:lpstr>Comms Integration Test</vt:lpstr>
      <vt:lpstr>Comms Integration Test</vt:lpstr>
      <vt:lpstr>Software Backup Slides</vt:lpstr>
      <vt:lpstr>Software Testing</vt:lpstr>
      <vt:lpstr>Software Testing</vt:lpstr>
      <vt:lpstr>PowerPoint Presentation</vt:lpstr>
      <vt:lpstr>PowerPoint Presentation</vt:lpstr>
      <vt:lpstr>PowerPoint Presentation</vt:lpstr>
      <vt:lpstr>Aerodynamics Backup Slides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Aubrey Mckelvy</dc:creator>
  <cp:lastModifiedBy>Jeff Zehnder</cp:lastModifiedBy>
  <cp:revision>303</cp:revision>
  <dcterms:created xsi:type="dcterms:W3CDTF">2013-07-15T20:26:40Z</dcterms:created>
  <dcterms:modified xsi:type="dcterms:W3CDTF">2019-04-01T19:48:00Z</dcterms:modified>
</cp:coreProperties>
</file>