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3.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theme+xml" PartName="/ppt/theme/theme1.xml"/>
  <Override ContentType="application/vnd.openxmlformats-officedocument.theme+xml" PartName="/ppt/theme/theme2.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binary" PartName="/ppt/metadata"/>
  <Override ContentType="application/vnd.openxmlformats-officedocument.presentationml.notesMaster+xml" PartName="/ppt/notesMasters/notesMaster1.xml"/>
  <Override ContentType="application/vnd.openxmlformats-officedocument.presentationml.commentAuthors+xml" PartName="/ppt/commentAuthors.xml"/>
  <Override ContentType="application/vnd.openxmlformats-officedocument.presentationml.presProps+xml" PartName="/ppt/pres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48"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Lst>
  <p:sldSz cy="6858000" cx="12192000"/>
  <p:notesSz cx="6858000" cy="9144000"/>
  <p:embeddedFontLst>
    <p:embeddedFont>
      <p:font typeface="Roboto"/>
      <p:regular r:id="rId69"/>
      <p:bold r:id="rId70"/>
      <p:italic r:id="rId71"/>
      <p:boldItalic r:id="rId7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73" roundtripDataSignature="AMtx7mitzd++t5yfont99zpElfq7VSzVFw=="/>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Lorenzo Mader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BF2CEE5-CB3B-4AB4-A3C5-88C82426ED55}">
  <a:tblStyle styleId="{1BF2CEE5-CB3B-4AB4-A3C5-88C82426ED5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E0AC49AD-70B4-49CE-862D-2CC25B988F90}"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AA4F378D-DBC9-4C08-94D5-99F807410D24}" styleName="Table_2">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1AB5B3B0-8658-43A5-B0E0-C4130077E389}" styleName="Table_3">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B3B11E91-B9FE-41B1-9FC2-13D708E9CFCD}" styleName="Table_4">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customschemas.google.com/relationships/presentationmetadata" Target="metadata"/><Relationship Id="rId72" Type="http://schemas.openxmlformats.org/officeDocument/2006/relationships/font" Target="fonts/Roboto-boldItalic.fntdata"/><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Roboto-italic.fntdata"/><Relationship Id="rId70" Type="http://schemas.openxmlformats.org/officeDocument/2006/relationships/font" Target="fonts/Roboto-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Roboto-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2-02-10T23:03:48.376">
    <p:pos x="6000" y="0"/>
    <p:text>Add levels of success</p:text>
    <p:extLst>
      <p:ext uri="{C676402C-5697-4E1C-873F-D02D1690AC5C}">
        <p15:threadingInfo timeZoneBias="0"/>
      </p:ext>
      <p:ext uri="http://customooxmlschemas.google.com/">
        <go:slidesCustomData xmlns:go="http://customooxmlschemas.google.com/" commentPostId="AAAAVPV7JfE"/>
      </p:ext>
    </p:extLs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2" dt="2022-02-10T23:53:10.888">
    <p:pos x="6000" y="0"/>
    <p:text>On each test slide, show CPE's and FR's that are met by the test</p:text>
    <p:extLst>
      <p:ext uri="{C676402C-5697-4E1C-873F-D02D1690AC5C}">
        <p15:threadingInfo timeZoneBias="0"/>
      </p:ext>
      <p:ext uri="http://customooxmlschemas.google.com/">
        <go:slidesCustomData xmlns:go="http://customooxmlschemas.google.com/" commentPostId="AAAAVPV7JfQ"/>
      </p:ext>
    </p:extLs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2-02-10T23:45:37.301">
    <p:pos x="6000" y="0"/>
    <p:text>Explain battery cutoff (with numbers if possible)</p:text>
    <p:extLst>
      <p:ext uri="{C676402C-5697-4E1C-873F-D02D1690AC5C}">
        <p15:threadingInfo timeZoneBias="0"/>
      </p:ext>
      <p:ext uri="http://customooxmlschemas.google.com/">
        <go:slidesCustomData xmlns:go="http://customooxmlschemas.google.com/" commentPostId="AAAAVPV7JfM"/>
      </p:ext>
    </p:extLst>
  </p:cm>
  <p:cm authorId="0" idx="4" dt="2022-02-10T23:50:52.659">
    <p:pos x="281" y="682"/>
    <p:text>Mention that test facility will be explained on later slide</p:text>
    <p:extLst>
      <p:ext uri="{C676402C-5697-4E1C-873F-D02D1690AC5C}">
        <p15:threadingInfo timeZoneBias="0"/>
      </p:ext>
      <p:ext uri="http://customooxmlschemas.google.com/">
        <go:slidesCustomData xmlns:go="http://customooxmlschemas.google.com/" commentPostId="AAAAVPV7JfI"/>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f516a97809_2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 name="Google Shape;92;gf516a97809_2_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d1d56597f3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4" name="Google Shape;164;gd1d56597f3_0_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Rename this slide - talk about WARIO algorithm name</a:t>
            </a:r>
            <a:endParaRPr/>
          </a:p>
        </p:txBody>
      </p:sp>
      <p:sp>
        <p:nvSpPr>
          <p:cNvPr id="165" name="Google Shape;165;gd1d56597f3_0_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d1d56597f3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d1d56597f3_0_7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LQT balances how well the path is followed, and how much throttle is used</a:t>
            </a:r>
            <a:endParaRPr/>
          </a:p>
          <a:p>
            <a:pPr indent="0" lvl="0" marL="0" rtl="0" algn="l">
              <a:spcBef>
                <a:spcPts val="0"/>
              </a:spcBef>
              <a:spcAft>
                <a:spcPts val="0"/>
              </a:spcAft>
              <a:buNone/>
            </a:pPr>
            <a:r>
              <a:rPr lang="en-US"/>
              <a:t>Weighting throttle to be minimized</a:t>
            </a:r>
            <a:endParaRPr/>
          </a:p>
          <a:p>
            <a:pPr indent="0" lvl="0" marL="0" rtl="0" algn="l">
              <a:spcBef>
                <a:spcPts val="0"/>
              </a:spcBef>
              <a:spcAft>
                <a:spcPts val="0"/>
              </a:spcAft>
              <a:buNone/>
            </a:pPr>
            <a:r>
              <a:rPr lang="en-US"/>
              <a:t>Weighting ‘u’ to fly at trim</a:t>
            </a:r>
            <a:endParaRPr/>
          </a:p>
          <a:p>
            <a:pPr indent="0" lvl="0" marL="0" rtl="0" algn="l">
              <a:spcBef>
                <a:spcPts val="0"/>
              </a:spcBef>
              <a:spcAft>
                <a:spcPts val="0"/>
              </a:spcAft>
              <a:buNone/>
            </a:pPr>
            <a:r>
              <a:rPr lang="en-US"/>
              <a:t>When flying straight, weighted variables are x, y, T, u</a:t>
            </a:r>
            <a:endParaRPr/>
          </a:p>
          <a:p>
            <a:pPr indent="0" lvl="0" marL="0" rtl="0" algn="l">
              <a:spcBef>
                <a:spcPts val="0"/>
              </a:spcBef>
              <a:spcAft>
                <a:spcPts val="0"/>
              </a:spcAft>
              <a:buNone/>
            </a:pPr>
            <a:r>
              <a:rPr lang="en-US"/>
              <a:t>When Turning, weighted variables are roll, yaw, T, 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State weights will determine how closely the path is followed,</a:t>
            </a:r>
            <a:endParaRPr/>
          </a:p>
          <a:p>
            <a:pPr indent="0" lvl="0" marL="0" rtl="0" algn="l">
              <a:spcBef>
                <a:spcPts val="0"/>
              </a:spcBef>
              <a:spcAft>
                <a:spcPts val="0"/>
              </a:spcAft>
              <a:buNone/>
            </a:pPr>
            <a:r>
              <a:rPr lang="en-US"/>
              <a:t>The more the controls are weighted, the less they are used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mention that the desire state is that “most efficient path” like the highway</a:t>
            </a:r>
            <a:endParaRPr/>
          </a:p>
          <a:p>
            <a:pPr indent="0" lvl="0" marL="0" rtl="0" algn="l">
              <a:spcBef>
                <a:spcPts val="0"/>
              </a:spcBef>
              <a:spcAft>
                <a:spcPts val="0"/>
              </a:spcAft>
              <a:buNone/>
            </a:pPr>
            <a:r>
              <a:t/>
            </a:r>
            <a:endParaRPr/>
          </a:p>
        </p:txBody>
      </p:sp>
      <p:sp>
        <p:nvSpPr>
          <p:cNvPr id="175" name="Google Shape;175;gd1d56597f3_0_7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d1d56597f3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d1d56597f3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think about good answer to why we are removing things. for the PABs</a:t>
            </a:r>
            <a:endParaRPr/>
          </a:p>
        </p:txBody>
      </p:sp>
      <p:sp>
        <p:nvSpPr>
          <p:cNvPr id="185" name="Google Shape;185;gd1d56597f3_0_8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d1d56597f3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d1d56597f3_0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9" name="Google Shape;199;gd1d56597f3_0_1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1138f2c4ee3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1138f2c4ee3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0" name="Google Shape;210;g1138f2c4ee3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d1d56597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9" name="Google Shape;219;gd1d56597f3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t>Expected: 3:30</a:t>
            </a:r>
            <a:endParaRPr sz="1150"/>
          </a:p>
          <a:p>
            <a:pPr indent="0" lvl="0" marL="101600" marR="0" rtl="0" algn="l">
              <a:lnSpc>
                <a:spcPct val="115000"/>
              </a:lnSpc>
              <a:spcBef>
                <a:spcPts val="0"/>
              </a:spcBef>
              <a:spcAft>
                <a:spcPts val="0"/>
              </a:spcAft>
              <a:buClr>
                <a:schemeClr val="dk1"/>
              </a:buClr>
              <a:buSzPts val="1100"/>
              <a:buFont typeface="Arial"/>
              <a:buNone/>
            </a:pPr>
            <a:r>
              <a:rPr lang="en-US" sz="1150"/>
              <a:t>Time Taken During Practice: 3:22</a:t>
            </a:r>
            <a:endParaRPr sz="1150"/>
          </a:p>
          <a:p>
            <a:pPr indent="0" lvl="0" marL="101600" marR="0" rtl="0" algn="l">
              <a:lnSpc>
                <a:spcPct val="115000"/>
              </a:lnSpc>
              <a:spcBef>
                <a:spcPts val="0"/>
              </a:spcBef>
              <a:spcAft>
                <a:spcPts val="0"/>
              </a:spcAft>
              <a:buClr>
                <a:schemeClr val="dk1"/>
              </a:buClr>
              <a:buSzPts val="1100"/>
              <a:buFont typeface="Arial"/>
              <a:buNone/>
            </a:pPr>
            <a:r>
              <a:t/>
            </a:r>
            <a:endParaRPr sz="1150"/>
          </a:p>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SzPts val="1400"/>
              <a:buNone/>
            </a:pPr>
            <a:r>
              <a:rPr lang="en-US" sz="1150">
                <a:solidFill>
                  <a:schemeClr val="dk1"/>
                </a:solidFill>
              </a:rPr>
              <a:t>the baseline design without having to read the CDD.</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138f2c4ee3_5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1138f2c4ee3_5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Colin: have this view to show overall tasks to be done, then on another slide show a “2 week forecast” gantt of the immediate next steps you will do. This one cannot be read, but the next one will actually facilitate the PAB being able to read the next few tasks you have to execute. Also the title should probably be “Gantt Chart” and not “Work Breakdown Structure”</a:t>
            </a:r>
            <a:endParaRPr/>
          </a:p>
        </p:txBody>
      </p:sp>
      <p:sp>
        <p:nvSpPr>
          <p:cNvPr id="225" name="Google Shape;225;g1138f2c4ee3_5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150bb285d8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150bb285d8_0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g1150bb285d8_0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1150bb285d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5" name="Google Shape;255;g1150bb285d8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6" name="Google Shape;256;g1150bb285d8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f890eb05a3_0_1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f890eb05a3_0_1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Update to match test overview</a:t>
            </a:r>
            <a:endParaRPr/>
          </a:p>
          <a:p>
            <a:pPr indent="0" lvl="0" marL="0" rtl="0" algn="l">
              <a:lnSpc>
                <a:spcPct val="100000"/>
              </a:lnSpc>
              <a:spcBef>
                <a:spcPts val="0"/>
              </a:spcBef>
              <a:spcAft>
                <a:spcPts val="0"/>
              </a:spcAft>
              <a:buSzPts val="1400"/>
              <a:buNone/>
            </a:pPr>
            <a:r>
              <a:rPr lang="en-US"/>
              <a:t>Call out which tests are verification and validation</a:t>
            </a:r>
            <a:endParaRPr/>
          </a:p>
        </p:txBody>
      </p:sp>
      <p:sp>
        <p:nvSpPr>
          <p:cNvPr id="268" name="Google Shape;268;gf890eb05a3_0_1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f5ca899508_6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 name="Google Shape;100;gf5ca899508_6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d1d56597f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d1d56597f3_0_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t>Expected: 3:30</a:t>
            </a:r>
            <a:endParaRPr sz="1150"/>
          </a:p>
          <a:p>
            <a:pPr indent="0" lvl="0" marL="101600" marR="0" rtl="0" algn="l">
              <a:lnSpc>
                <a:spcPct val="115000"/>
              </a:lnSpc>
              <a:spcBef>
                <a:spcPts val="0"/>
              </a:spcBef>
              <a:spcAft>
                <a:spcPts val="0"/>
              </a:spcAft>
              <a:buClr>
                <a:schemeClr val="dk1"/>
              </a:buClr>
              <a:buSzPts val="1100"/>
              <a:buFont typeface="Arial"/>
              <a:buNone/>
            </a:pPr>
            <a:r>
              <a:rPr lang="en-US" sz="1150"/>
              <a:t>Time Taken During Practice: 3:22</a:t>
            </a:r>
            <a:endParaRPr sz="1150"/>
          </a:p>
          <a:p>
            <a:pPr indent="0" lvl="0" marL="101600" marR="0" rtl="0" algn="l">
              <a:lnSpc>
                <a:spcPct val="115000"/>
              </a:lnSpc>
              <a:spcBef>
                <a:spcPts val="0"/>
              </a:spcBef>
              <a:spcAft>
                <a:spcPts val="0"/>
              </a:spcAft>
              <a:buClr>
                <a:schemeClr val="dk1"/>
              </a:buClr>
              <a:buSzPts val="1100"/>
              <a:buFont typeface="Arial"/>
              <a:buNone/>
            </a:pPr>
            <a:r>
              <a:t/>
            </a:r>
            <a:endParaRPr sz="1150"/>
          </a:p>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SzPts val="1400"/>
              <a:buNone/>
            </a:pPr>
            <a:r>
              <a:rPr lang="en-US" sz="1150">
                <a:solidFill>
                  <a:schemeClr val="dk1"/>
                </a:solidFill>
              </a:rPr>
              <a:t>the baseline design without having to read the CDD.</a:t>
            </a:r>
            <a:endParaRPr sz="1150">
              <a:solidFill>
                <a:schemeClr val="dk1"/>
              </a:solidFill>
            </a:endParaRPr>
          </a:p>
          <a:p>
            <a:pPr indent="0" lvl="0" marL="431800" marR="0" rtl="0" algn="l">
              <a:lnSpc>
                <a:spcPct val="115000"/>
              </a:lnSpc>
              <a:spcBef>
                <a:spcPts val="0"/>
              </a:spcBef>
              <a:spcAft>
                <a:spcPts val="0"/>
              </a:spcAft>
              <a:buSzPts val="1400"/>
              <a:buNone/>
            </a:pPr>
            <a:r>
              <a:t/>
            </a:r>
            <a:endParaRPr sz="1150"/>
          </a:p>
          <a:p>
            <a:pPr indent="-317500" lvl="0" marL="457200" rtl="0" algn="ctr">
              <a:lnSpc>
                <a:spcPct val="90000"/>
              </a:lnSpc>
              <a:spcBef>
                <a:spcPts val="0"/>
              </a:spcBef>
              <a:spcAft>
                <a:spcPts val="0"/>
              </a:spcAft>
              <a:buClr>
                <a:schemeClr val="dk1"/>
              </a:buClr>
              <a:buSzPts val="1400"/>
              <a:buChar char="●"/>
            </a:pPr>
            <a:r>
              <a:rPr lang="en-US" sz="1400">
                <a:latin typeface="Arial"/>
                <a:ea typeface="Arial"/>
                <a:cs typeface="Arial"/>
                <a:sym typeface="Arial"/>
              </a:rPr>
              <a:t>Describe the scope of the testing tasks in the project: what tests are being planned, specifically:</a:t>
            </a:r>
            <a:endParaRPr sz="1400">
              <a:latin typeface="Arial"/>
              <a:ea typeface="Arial"/>
              <a:cs typeface="Arial"/>
              <a:sym typeface="Arial"/>
            </a:endParaRPr>
          </a:p>
          <a:p>
            <a:pPr indent="-317500" lvl="1" marL="914400" rtl="0" algn="ctr">
              <a:spcBef>
                <a:spcPts val="0"/>
              </a:spcBef>
              <a:spcAft>
                <a:spcPts val="0"/>
              </a:spcAft>
              <a:buClr>
                <a:schemeClr val="dk1"/>
              </a:buClr>
              <a:buSzPts val="1400"/>
              <a:buChar char="○"/>
            </a:pPr>
            <a:r>
              <a:rPr lang="en-US" sz="1400">
                <a:latin typeface="Arial"/>
                <a:ea typeface="Arial"/>
                <a:cs typeface="Arial"/>
                <a:sym typeface="Arial"/>
              </a:rPr>
              <a:t>what is being tested for (your rationale for performing the test),</a:t>
            </a:r>
            <a:endParaRPr sz="1400">
              <a:latin typeface="Arial"/>
              <a:ea typeface="Arial"/>
              <a:cs typeface="Arial"/>
              <a:sym typeface="Arial"/>
            </a:endParaRPr>
          </a:p>
          <a:p>
            <a:pPr indent="-317500" lvl="1" marL="914400" rtl="0" algn="ctr">
              <a:spcBef>
                <a:spcPts val="0"/>
              </a:spcBef>
              <a:spcAft>
                <a:spcPts val="0"/>
              </a:spcAft>
              <a:buClr>
                <a:schemeClr val="dk1"/>
              </a:buClr>
              <a:buSzPts val="1400"/>
              <a:buChar char="○"/>
            </a:pPr>
            <a:r>
              <a:rPr lang="en-US" sz="1400">
                <a:latin typeface="Arial"/>
                <a:ea typeface="Arial"/>
                <a:cs typeface="Arial"/>
                <a:sym typeface="Arial"/>
              </a:rPr>
              <a:t>the design of the test fixtures,</a:t>
            </a:r>
            <a:endParaRPr sz="1400">
              <a:latin typeface="Arial"/>
              <a:ea typeface="Arial"/>
              <a:cs typeface="Arial"/>
              <a:sym typeface="Arial"/>
            </a:endParaRPr>
          </a:p>
          <a:p>
            <a:pPr indent="-317500" lvl="1" marL="914400" rtl="0" algn="ctr">
              <a:spcBef>
                <a:spcPts val="0"/>
              </a:spcBef>
              <a:spcAft>
                <a:spcPts val="0"/>
              </a:spcAft>
              <a:buClr>
                <a:schemeClr val="dk1"/>
              </a:buClr>
              <a:buSzPts val="1400"/>
              <a:buChar char="○"/>
            </a:pPr>
            <a:r>
              <a:rPr lang="en-US" sz="1400">
                <a:latin typeface="Arial"/>
                <a:ea typeface="Arial"/>
                <a:cs typeface="Arial"/>
                <a:sym typeface="Arial"/>
              </a:rPr>
              <a:t>what test equipment and facilities are needed, and</a:t>
            </a:r>
            <a:endParaRPr sz="1400">
              <a:latin typeface="Arial"/>
              <a:ea typeface="Arial"/>
              <a:cs typeface="Arial"/>
              <a:sym typeface="Arial"/>
            </a:endParaRPr>
          </a:p>
          <a:p>
            <a:pPr indent="-317500" lvl="1" marL="914400" rtl="0" algn="ctr">
              <a:spcBef>
                <a:spcPts val="0"/>
              </a:spcBef>
              <a:spcAft>
                <a:spcPts val="0"/>
              </a:spcAft>
              <a:buClr>
                <a:schemeClr val="dk1"/>
              </a:buClr>
              <a:buSzPts val="1400"/>
              <a:buChar char="○"/>
            </a:pPr>
            <a:r>
              <a:rPr lang="en-US" sz="1400">
                <a:latin typeface="Arial"/>
                <a:ea typeface="Arial"/>
                <a:cs typeface="Arial"/>
                <a:sym typeface="Arial"/>
              </a:rPr>
              <a:t>an overview of the test procedures.</a:t>
            </a:r>
            <a:endParaRPr sz="1400">
              <a:latin typeface="Arial"/>
              <a:ea typeface="Arial"/>
              <a:cs typeface="Arial"/>
              <a:sym typeface="Arial"/>
            </a:endParaRPr>
          </a:p>
          <a:p>
            <a:pPr indent="-317500" lvl="0" marL="457200" rtl="0" algn="ctr">
              <a:lnSpc>
                <a:spcPct val="90000"/>
              </a:lnSpc>
              <a:spcBef>
                <a:spcPts val="0"/>
              </a:spcBef>
              <a:spcAft>
                <a:spcPts val="0"/>
              </a:spcAft>
              <a:buClr>
                <a:schemeClr val="dk1"/>
              </a:buClr>
              <a:buSzPts val="1400"/>
              <a:buChar char="●"/>
            </a:pPr>
            <a:r>
              <a:rPr lang="en-US" sz="1400">
                <a:latin typeface="Arial"/>
                <a:ea typeface="Arial"/>
                <a:cs typeface="Arial"/>
                <a:sym typeface="Arial"/>
              </a:rPr>
              <a:t> Describe how the test(s) will reduce risk to your project, what results do you expect, and what</a:t>
            </a:r>
            <a:endParaRPr sz="1400">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lang="en-US" sz="1400">
                <a:latin typeface="Arial"/>
                <a:ea typeface="Arial"/>
                <a:cs typeface="Arial"/>
                <a:sym typeface="Arial"/>
              </a:rPr>
              <a:t>models will be validated.</a:t>
            </a:r>
            <a:endParaRPr sz="1400">
              <a:latin typeface="Arial"/>
              <a:ea typeface="Arial"/>
              <a:cs typeface="Arial"/>
              <a:sym typeface="Arial"/>
            </a:endParaRPr>
          </a:p>
          <a:p>
            <a:pPr indent="-317500" lvl="0" marL="457200" rtl="0" algn="ctr">
              <a:lnSpc>
                <a:spcPct val="90000"/>
              </a:lnSpc>
              <a:spcBef>
                <a:spcPts val="0"/>
              </a:spcBef>
              <a:spcAft>
                <a:spcPts val="0"/>
              </a:spcAft>
              <a:buClr>
                <a:schemeClr val="dk1"/>
              </a:buClr>
              <a:buSzPts val="1400"/>
              <a:buChar char="●"/>
            </a:pPr>
            <a:r>
              <a:rPr lang="en-US" sz="1400">
                <a:latin typeface="Arial"/>
                <a:ea typeface="Arial"/>
                <a:cs typeface="Arial"/>
                <a:sym typeface="Arial"/>
              </a:rPr>
              <a:t> Describe the status of the testing tasks, showing engineering details as needed to convey a solid</a:t>
            </a:r>
            <a:endParaRPr sz="1400">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lang="en-US" sz="1400">
                <a:latin typeface="Arial"/>
                <a:ea typeface="Arial"/>
                <a:cs typeface="Arial"/>
                <a:sym typeface="Arial"/>
              </a:rPr>
              <a:t>understanding of the design (and the ability to reduce risk), requirements to be verified or validated,</a:t>
            </a:r>
            <a:endParaRPr sz="1400">
              <a:latin typeface="Arial"/>
              <a:ea typeface="Arial"/>
              <a:cs typeface="Arial"/>
              <a:sym typeface="Arial"/>
            </a:endParaRPr>
          </a:p>
          <a:p>
            <a:pPr indent="0" lvl="0" marL="0" rtl="0" algn="ctr">
              <a:lnSpc>
                <a:spcPct val="90000"/>
              </a:lnSpc>
              <a:spcBef>
                <a:spcPts val="0"/>
              </a:spcBef>
              <a:spcAft>
                <a:spcPts val="0"/>
              </a:spcAft>
              <a:buClr>
                <a:schemeClr val="dk1"/>
              </a:buClr>
              <a:buSzPts val="1100"/>
              <a:buFont typeface="Arial"/>
              <a:buNone/>
            </a:pPr>
            <a:r>
              <a:rPr lang="en-US" sz="1400">
                <a:latin typeface="Arial"/>
                <a:ea typeface="Arial"/>
                <a:cs typeface="Arial"/>
                <a:sym typeface="Arial"/>
              </a:rPr>
              <a:t>and what V&amp;V is most important for project success. </a:t>
            </a:r>
            <a:endParaRPr sz="1150"/>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112db918718_2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112db918718_2_10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114dd6b3a2c_0_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9" name="Google Shape;289;g114dd6b3a2c_0_4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g114dd6b3a2c_0_4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11030b2350a_1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11030b2350a_1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9" name="Google Shape;299;g11030b2350a_1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g115007d2f0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g115007d2f0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Manufacturer Recommended battery charge</a:t>
            </a:r>
            <a:endParaRPr/>
          </a:p>
        </p:txBody>
      </p:sp>
      <p:sp>
        <p:nvSpPr>
          <p:cNvPr id="309" name="Google Shape;309;g115007d2f0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111d92a0db0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6" name="Google Shape;326;g111d92a0db0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Lorenzo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Can be used to validate flight tests, and predict how other airframes will perform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Using actual hardware based on control surface and thruster usage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Recording power and current draw of control </a:t>
            </a:r>
            <a:r>
              <a:rPr lang="en-US"/>
              <a:t>surfaces</a:t>
            </a:r>
            <a:r>
              <a:rPr lang="en-US"/>
              <a:t> at different </a:t>
            </a:r>
            <a:r>
              <a:rPr lang="en-US"/>
              <a:t>deflections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 integrate current draw to obtain voltage and perform regression analysis</a:t>
            </a:r>
            <a:endParaRPr/>
          </a:p>
        </p:txBody>
      </p:sp>
      <p:sp>
        <p:nvSpPr>
          <p:cNvPr id="327" name="Google Shape;327;g111d92a0db0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150bb285d8_7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7" name="Google Shape;337;g1150bb285d8_7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Lorenzo</a:t>
            </a:r>
            <a:endParaRPr/>
          </a:p>
          <a:p>
            <a:pPr indent="-323850" lvl="0" marL="457200" rtl="0" algn="l">
              <a:spcBef>
                <a:spcPts val="0"/>
              </a:spcBef>
              <a:spcAft>
                <a:spcPts val="0"/>
              </a:spcAft>
              <a:buClr>
                <a:schemeClr val="dk1"/>
              </a:buClr>
              <a:buSzPts val="1500"/>
              <a:buFont typeface="Calibri"/>
              <a:buChar char="●"/>
            </a:pPr>
            <a:r>
              <a:rPr lang="en-US" sz="1500"/>
              <a:t>5% increase in endurance from an off the shelf autonomous flight controller.</a:t>
            </a:r>
            <a:endParaRPr sz="1500"/>
          </a:p>
          <a:p>
            <a:pPr indent="-323850" lvl="0" marL="457200" rtl="0" algn="l">
              <a:spcBef>
                <a:spcPts val="0"/>
              </a:spcBef>
              <a:spcAft>
                <a:spcPts val="0"/>
              </a:spcAft>
              <a:buClr>
                <a:schemeClr val="dk1"/>
              </a:buClr>
              <a:buSzPts val="1500"/>
              <a:buChar char="●"/>
            </a:pPr>
            <a:r>
              <a:t/>
            </a:r>
            <a:endParaRPr sz="1500"/>
          </a:p>
          <a:p>
            <a:pPr indent="0" lvl="0" marL="0" rtl="0" algn="l">
              <a:spcBef>
                <a:spcPts val="0"/>
              </a:spcBef>
              <a:spcAft>
                <a:spcPts val="0"/>
              </a:spcAft>
              <a:buNone/>
            </a:pPr>
            <a:r>
              <a:rPr lang="en-US"/>
              <a:t>Can be used to validate flight tests, and predict how other airframes will perform</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Using actual hardware based on control surface and thruster usage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Recording power and current draw of control surfaces at different deflections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Can integrate current draw to obtain voltage and perform regression analysis</a:t>
            </a:r>
            <a:endParaRPr/>
          </a:p>
        </p:txBody>
      </p:sp>
      <p:sp>
        <p:nvSpPr>
          <p:cNvPr id="338" name="Google Shape;338;g1150bb285d8_7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12db918718_2_2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112db918718_2_2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Make sure to describe software in the loop WAHHHHHHHHHHHHHHHHHHHHHHHHHHHHHHHHHHHHH</a:t>
            </a:r>
            <a:endParaRPr/>
          </a:p>
        </p:txBody>
      </p:sp>
      <p:sp>
        <p:nvSpPr>
          <p:cNvPr id="349" name="Google Shape;349;g112db918718_2_2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112db918718_2_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g112db918718_2_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Make sure to describe software in the loop </a:t>
            </a:r>
            <a:endParaRPr/>
          </a:p>
        </p:txBody>
      </p:sp>
      <p:sp>
        <p:nvSpPr>
          <p:cNvPr id="359" name="Google Shape;359;g112db918718_2_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12db918718_2_2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8" name="Google Shape;368;g112db918718_2_2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Make sure to describe software in the loop </a:t>
            </a:r>
            <a:endParaRPr/>
          </a:p>
        </p:txBody>
      </p:sp>
      <p:sp>
        <p:nvSpPr>
          <p:cNvPr id="369" name="Google Shape;369;g112db918718_2_2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f516a97809_2_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 name="Google Shape;107;gf516a97809_2_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t>Expected: 3:30</a:t>
            </a:r>
            <a:endParaRPr sz="1150"/>
          </a:p>
          <a:p>
            <a:pPr indent="0" lvl="0" marL="101600" marR="0" rtl="0" algn="l">
              <a:lnSpc>
                <a:spcPct val="115000"/>
              </a:lnSpc>
              <a:spcBef>
                <a:spcPts val="0"/>
              </a:spcBef>
              <a:spcAft>
                <a:spcPts val="0"/>
              </a:spcAft>
              <a:buClr>
                <a:schemeClr val="dk1"/>
              </a:buClr>
              <a:buSzPts val="1100"/>
              <a:buFont typeface="Arial"/>
              <a:buNone/>
            </a:pPr>
            <a:r>
              <a:rPr lang="en-US" sz="1150"/>
              <a:t>Time Taken During Practice: 3:22</a:t>
            </a:r>
            <a:endParaRPr sz="1150"/>
          </a:p>
          <a:p>
            <a:pPr indent="0" lvl="0" marL="101600" marR="0" rtl="0" algn="l">
              <a:lnSpc>
                <a:spcPct val="115000"/>
              </a:lnSpc>
              <a:spcBef>
                <a:spcPts val="0"/>
              </a:spcBef>
              <a:spcAft>
                <a:spcPts val="0"/>
              </a:spcAft>
              <a:buClr>
                <a:schemeClr val="dk1"/>
              </a:buClr>
              <a:buSzPts val="1100"/>
              <a:buFont typeface="Arial"/>
              <a:buNone/>
            </a:pPr>
            <a:r>
              <a:t/>
            </a:r>
            <a:endParaRPr sz="1150"/>
          </a:p>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SzPts val="1400"/>
              <a:buNone/>
            </a:pPr>
            <a:r>
              <a:rPr lang="en-US" sz="1150">
                <a:solidFill>
                  <a:schemeClr val="dk1"/>
                </a:solidFill>
              </a:rPr>
              <a:t>the baseline design without having to read the CDD.</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151062c492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g1151062c492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Manufacturer Recommended battery charge</a:t>
            </a:r>
            <a:endParaRPr/>
          </a:p>
        </p:txBody>
      </p:sp>
      <p:sp>
        <p:nvSpPr>
          <p:cNvPr id="379" name="Google Shape;379;g1151062c492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g111c175922d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0" name="Google Shape;390;g111c175922d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1" name="Google Shape;391;g111c175922d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1518e39e28_0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11518e39e28_0_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Manufacturer Recommended battery charge</a:t>
            </a:r>
            <a:endParaRPr/>
          </a:p>
        </p:txBody>
      </p:sp>
      <p:sp>
        <p:nvSpPr>
          <p:cNvPr id="400" name="Google Shape;400;g11518e39e28_0_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gd1d56597f3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gd1d56597f3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t>Expected: 3:30</a:t>
            </a:r>
            <a:endParaRPr sz="1150"/>
          </a:p>
          <a:p>
            <a:pPr indent="0" lvl="0" marL="101600" marR="0" rtl="0" algn="l">
              <a:lnSpc>
                <a:spcPct val="115000"/>
              </a:lnSpc>
              <a:spcBef>
                <a:spcPts val="0"/>
              </a:spcBef>
              <a:spcAft>
                <a:spcPts val="0"/>
              </a:spcAft>
              <a:buClr>
                <a:schemeClr val="dk1"/>
              </a:buClr>
              <a:buSzPts val="1100"/>
              <a:buFont typeface="Arial"/>
              <a:buNone/>
            </a:pPr>
            <a:r>
              <a:rPr lang="en-US" sz="1150"/>
              <a:t>Time Taken During Practice: 3:22</a:t>
            </a:r>
            <a:endParaRPr sz="1150"/>
          </a:p>
          <a:p>
            <a:pPr indent="0" lvl="0" marL="101600" marR="0" rtl="0" algn="l">
              <a:lnSpc>
                <a:spcPct val="115000"/>
              </a:lnSpc>
              <a:spcBef>
                <a:spcPts val="0"/>
              </a:spcBef>
              <a:spcAft>
                <a:spcPts val="0"/>
              </a:spcAft>
              <a:buClr>
                <a:schemeClr val="dk1"/>
              </a:buClr>
              <a:buSzPts val="1100"/>
              <a:buFont typeface="Arial"/>
              <a:buNone/>
            </a:pPr>
            <a:r>
              <a:t/>
            </a:r>
            <a:endParaRPr sz="1150"/>
          </a:p>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SzPts val="1400"/>
              <a:buNone/>
            </a:pPr>
            <a:r>
              <a:rPr lang="en-US" sz="1150">
                <a:solidFill>
                  <a:schemeClr val="dk1"/>
                </a:solidFill>
              </a:rPr>
              <a:t>the baseline design without having to read the CDD.</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102c7ef62ab_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102c7ef62ab_2_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Need to Update</a:t>
            </a:r>
            <a:endParaRPr/>
          </a:p>
          <a:p>
            <a:pPr indent="0" lvl="0" marL="0" rtl="0" algn="l">
              <a:lnSpc>
                <a:spcPct val="100000"/>
              </a:lnSpc>
              <a:spcBef>
                <a:spcPts val="0"/>
              </a:spcBef>
              <a:spcAft>
                <a:spcPts val="0"/>
              </a:spcAft>
              <a:buSzPts val="1400"/>
              <a:buNone/>
            </a:pPr>
            <a:r>
              <a:t/>
            </a:r>
            <a:endParaRPr/>
          </a:p>
        </p:txBody>
      </p:sp>
      <p:sp>
        <p:nvSpPr>
          <p:cNvPr id="417" name="Google Shape;417;g102c7ef62ab_2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d1d56597f3_0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d1d56597f3_0_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Need to Update with final order for telemetry radio</a:t>
            </a:r>
            <a:endParaRPr/>
          </a:p>
          <a:p>
            <a:pPr indent="0" lvl="0" marL="0" rtl="0" algn="l">
              <a:lnSpc>
                <a:spcPct val="100000"/>
              </a:lnSpc>
              <a:spcBef>
                <a:spcPts val="0"/>
              </a:spcBef>
              <a:spcAft>
                <a:spcPts val="0"/>
              </a:spcAft>
              <a:buSzPts val="1400"/>
              <a:buNone/>
            </a:pPr>
            <a:r>
              <a:t/>
            </a:r>
            <a:endParaRPr/>
          </a:p>
        </p:txBody>
      </p:sp>
      <p:sp>
        <p:nvSpPr>
          <p:cNvPr id="426" name="Google Shape;426;gd1d56597f3_0_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104aacafac7_9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104aacafac7_9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g104aacafac7_9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04aacafac7_9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3" name="Google Shape;443;g104aacafac7_9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4" name="Google Shape;444;g104aacafac7_9_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11c175922d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2" name="Google Shape;452;g111c175922d_0_2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t>Expected: 3:30</a:t>
            </a:r>
            <a:endParaRPr sz="1150"/>
          </a:p>
          <a:p>
            <a:pPr indent="0" lvl="0" marL="101600" marR="0" rtl="0" algn="l">
              <a:lnSpc>
                <a:spcPct val="115000"/>
              </a:lnSpc>
              <a:spcBef>
                <a:spcPts val="0"/>
              </a:spcBef>
              <a:spcAft>
                <a:spcPts val="0"/>
              </a:spcAft>
              <a:buClr>
                <a:schemeClr val="dk1"/>
              </a:buClr>
              <a:buSzPts val="1100"/>
              <a:buFont typeface="Arial"/>
              <a:buNone/>
            </a:pPr>
            <a:r>
              <a:rPr lang="en-US" sz="1150"/>
              <a:t>Time Taken During Practice: 3:22</a:t>
            </a:r>
            <a:endParaRPr sz="1150"/>
          </a:p>
          <a:p>
            <a:pPr indent="0" lvl="0" marL="101600" marR="0" rtl="0" algn="l">
              <a:lnSpc>
                <a:spcPct val="115000"/>
              </a:lnSpc>
              <a:spcBef>
                <a:spcPts val="0"/>
              </a:spcBef>
              <a:spcAft>
                <a:spcPts val="0"/>
              </a:spcAft>
              <a:buClr>
                <a:schemeClr val="dk1"/>
              </a:buClr>
              <a:buSzPts val="1100"/>
              <a:buFont typeface="Arial"/>
              <a:buNone/>
            </a:pPr>
            <a:r>
              <a:t/>
            </a:r>
            <a:endParaRPr sz="1150"/>
          </a:p>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SzPts val="1400"/>
              <a:buNone/>
            </a:pPr>
            <a:r>
              <a:rPr lang="en-US" sz="1150">
                <a:solidFill>
                  <a:schemeClr val="dk1"/>
                </a:solidFill>
              </a:rPr>
              <a:t>the baseline design without having to read the CDD.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0138e7e486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10138e7e486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pose these all as questions. add another car that adds you. keep at higher level. just say what lanes we want to go in. talk about how we want to switch lanes (fast or slow).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figure out a way to more directly tie this together early in this section. Just to ensure that people do not forget. </a:t>
            </a:r>
            <a:endParaRPr/>
          </a:p>
          <a:p>
            <a:pPr indent="0" lvl="0" marL="0" rtl="0" algn="l">
              <a:lnSpc>
                <a:spcPct val="100000"/>
              </a:lnSpc>
              <a:spcBef>
                <a:spcPts val="0"/>
              </a:spcBef>
              <a:spcAft>
                <a:spcPts val="0"/>
              </a:spcAft>
              <a:buSzPts val="1400"/>
              <a:buNone/>
            </a:pPr>
            <a:r>
              <a:t/>
            </a:r>
            <a:endParaRPr/>
          </a:p>
        </p:txBody>
      </p:sp>
      <p:sp>
        <p:nvSpPr>
          <p:cNvPr id="458" name="Google Shape;458;g10138e7e486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f890eb05a3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 name="Google Shape;112;gf890eb05a3_0_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Talk about Background here - introduce project. This should cover PDD, CDD, and PDR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g1150bb285d8_1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8" name="Google Shape;468;g1150bb285d8_1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9" name="Google Shape;469;g1150bb285d8_1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d1d56597f3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80" name="Google Shape;480;gd1d56597f3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mention what the colors represent. change colors potentially for easier different to see. Change colors in state vector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Don’t talk down to audience. Preface by saying for the benefit of non-aircraft experts</a:t>
            </a:r>
            <a:endParaRPr/>
          </a:p>
        </p:txBody>
      </p:sp>
      <p:sp>
        <p:nvSpPr>
          <p:cNvPr id="481" name="Google Shape;481;gd1d56597f3_0_3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d1d56597f3_0_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d1d56597f3_0_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6" name="Google Shape;496;gd1d56597f3_0_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d1d56597f3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d1d56597f3_0_9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1" name="Google Shape;511;gd1d56597f3_0_9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d1d56597f3_0_1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2" name="Google Shape;522;gd1d56597f3_0_1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Add a spatial component</a:t>
            </a:r>
            <a:endParaRPr/>
          </a:p>
          <a:p>
            <a:pPr indent="0" lvl="0" marL="0" rtl="0" algn="l">
              <a:spcBef>
                <a:spcPts val="0"/>
              </a:spcBef>
              <a:spcAft>
                <a:spcPts val="0"/>
              </a:spcAft>
              <a:buNone/>
            </a:pPr>
            <a:r>
              <a:rPr lang="en-US"/>
              <a:t>Focus more on sensor specifics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Mention V&amp;V</a:t>
            </a:r>
            <a:endParaRPr/>
          </a:p>
        </p:txBody>
      </p:sp>
      <p:sp>
        <p:nvSpPr>
          <p:cNvPr id="523" name="Google Shape;523;gd1d56597f3_0_11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1030b2350a_1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11030b2350a_1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sean is an angry test engineer</a:t>
            </a:r>
            <a:endParaRPr/>
          </a:p>
        </p:txBody>
      </p:sp>
      <p:sp>
        <p:nvSpPr>
          <p:cNvPr id="532" name="Google Shape;532;g11030b2350a_1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138f2c4ee3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138f2c4ee3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90000"/>
              </a:lnSpc>
              <a:spcBef>
                <a:spcPts val="500"/>
              </a:spcBef>
              <a:spcAft>
                <a:spcPts val="0"/>
              </a:spcAft>
              <a:buNone/>
            </a:pPr>
            <a:r>
              <a:rPr lang="en-US"/>
              <a:t>2x the amount of RAM as the pixhawk3 that ran essentially the same flight software --- should be plentyyyy of RAM</a:t>
            </a:r>
            <a:endParaRPr/>
          </a:p>
        </p:txBody>
      </p:sp>
      <p:sp>
        <p:nvSpPr>
          <p:cNvPr id="544" name="Google Shape;544;g1138f2c4ee3_4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0" name="Shape 560"/>
        <p:cNvGrpSpPr/>
        <p:nvPr/>
      </p:nvGrpSpPr>
      <p:grpSpPr>
        <a:xfrm>
          <a:off x="0" y="0"/>
          <a:ext cx="0" cy="0"/>
          <a:chOff x="0" y="0"/>
          <a:chExt cx="0" cy="0"/>
        </a:xfrm>
      </p:grpSpPr>
      <p:sp>
        <p:nvSpPr>
          <p:cNvPr id="561" name="Google Shape;561;g1138f2c4ee3_4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2" name="Google Shape;562;g1138f2c4ee3_4_9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330200" lvl="0" marL="457200" rtl="0" algn="l">
              <a:lnSpc>
                <a:spcPct val="90000"/>
              </a:lnSpc>
              <a:spcBef>
                <a:spcPts val="1000"/>
              </a:spcBef>
              <a:spcAft>
                <a:spcPts val="0"/>
              </a:spcAft>
              <a:buClr>
                <a:schemeClr val="dk1"/>
              </a:buClr>
              <a:buSzPts val="1600"/>
              <a:buChar char="•"/>
            </a:pPr>
            <a:r>
              <a:rPr lang="en-US" sz="1600">
                <a:latin typeface="Arial"/>
                <a:ea typeface="Arial"/>
                <a:cs typeface="Arial"/>
                <a:sym typeface="Arial"/>
              </a:rPr>
              <a:t>Sufficient ports for GPS and wind sensor integration</a:t>
            </a:r>
            <a:endParaRPr sz="1600">
              <a:latin typeface="Arial"/>
              <a:ea typeface="Arial"/>
              <a:cs typeface="Arial"/>
              <a:sym typeface="Arial"/>
            </a:endParaRPr>
          </a:p>
          <a:p>
            <a:pPr indent="0" lvl="0" marL="457200" rtl="0" algn="l">
              <a:lnSpc>
                <a:spcPct val="90000"/>
              </a:lnSpc>
              <a:spcBef>
                <a:spcPts val="1000"/>
              </a:spcBef>
              <a:spcAft>
                <a:spcPts val="0"/>
              </a:spcAft>
              <a:buNone/>
            </a:pPr>
            <a:r>
              <a:rPr lang="en-US" sz="1600">
                <a:latin typeface="Arial"/>
                <a:ea typeface="Arial"/>
                <a:cs typeface="Arial"/>
                <a:sym typeface="Arial"/>
                <a:extLst>
                  <a:ext uri="http://customooxmlschemas.google.com/">
                    <go:slidesCustomData xmlns:go="http://customooxmlschemas.google.com/" textRoundtripDataId="2"/>
                  </a:ext>
                </a:extLst>
              </a:rPr>
              <a:t>Sufficient included sensors for </a:t>
            </a:r>
            <a:r>
              <a:rPr lang="en-US" sz="1600">
                <a:latin typeface="Arial"/>
                <a:ea typeface="Arial"/>
                <a:cs typeface="Arial"/>
                <a:sym typeface="Arial"/>
              </a:rPr>
              <a:t>altitude and inertial sensing </a:t>
            </a:r>
            <a:endParaRPr sz="1600"/>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1138f2c4ee3_4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1138f2c4ee3_4_19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1" name="Google Shape;581;g1138f2c4ee3_4_19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1138f2c4ee3_4_2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1" name="Google Shape;591;g1138f2c4ee3_4_28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2" name="Google Shape;592;g1138f2c4ee3_4_28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 name="Shape 118"/>
        <p:cNvGrpSpPr/>
        <p:nvPr/>
      </p:nvGrpSpPr>
      <p:grpSpPr>
        <a:xfrm>
          <a:off x="0" y="0"/>
          <a:ext cx="0" cy="0"/>
          <a:chOff x="0" y="0"/>
          <a:chExt cx="0" cy="0"/>
        </a:xfrm>
      </p:grpSpPr>
      <p:sp>
        <p:nvSpPr>
          <p:cNvPr id="119" name="Google Shape;119;gf890eb05a3_0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 name="Google Shape;120;gf890eb05a3_0_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Bulk of work for lottery phase</a:t>
            </a:r>
            <a:endParaRPr/>
          </a:p>
        </p:txBody>
      </p:sp>
      <p:sp>
        <p:nvSpPr>
          <p:cNvPr id="121" name="Google Shape;121;gf890eb05a3_0_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138f2c4ee3_4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138f2c4ee3_4_37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3" name="Google Shape;603;g1138f2c4ee3_4_37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138f2c4ee3_4_4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13" name="Google Shape;613;g1138f2c4ee3_4_4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4" name="Google Shape;614;g1138f2c4ee3_4_46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138f2c4ee3_4_5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5" name="Google Shape;625;g1138f2c4ee3_4_55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6" name="Google Shape;626;g1138f2c4ee3_4_55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138f2c4ee3_4_6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1138f2c4ee3_4_6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LQT balances how well the path is followed, and how much throttle is used</a:t>
            </a:r>
            <a:endParaRPr/>
          </a:p>
          <a:p>
            <a:pPr indent="0" lvl="0" marL="0" rtl="0" algn="l">
              <a:spcBef>
                <a:spcPts val="0"/>
              </a:spcBef>
              <a:spcAft>
                <a:spcPts val="0"/>
              </a:spcAft>
              <a:buNone/>
            </a:pPr>
            <a:r>
              <a:rPr lang="en-US"/>
              <a:t>Weighting throttle to be minimized</a:t>
            </a:r>
            <a:endParaRPr/>
          </a:p>
          <a:p>
            <a:pPr indent="0" lvl="0" marL="0" rtl="0" algn="l">
              <a:spcBef>
                <a:spcPts val="0"/>
              </a:spcBef>
              <a:spcAft>
                <a:spcPts val="0"/>
              </a:spcAft>
              <a:buNone/>
            </a:pPr>
            <a:r>
              <a:rPr lang="en-US"/>
              <a:t>Weighting ‘u’ to fly at trim</a:t>
            </a:r>
            <a:endParaRPr/>
          </a:p>
          <a:p>
            <a:pPr indent="0" lvl="0" marL="0" rtl="0" algn="l">
              <a:spcBef>
                <a:spcPts val="0"/>
              </a:spcBef>
              <a:spcAft>
                <a:spcPts val="0"/>
              </a:spcAft>
              <a:buNone/>
            </a:pPr>
            <a:r>
              <a:rPr lang="en-US"/>
              <a:t>When flying straight, weighted variables are x, y, T, u</a:t>
            </a:r>
            <a:endParaRPr/>
          </a:p>
          <a:p>
            <a:pPr indent="0" lvl="0" marL="0" rtl="0" algn="l">
              <a:spcBef>
                <a:spcPts val="0"/>
              </a:spcBef>
              <a:spcAft>
                <a:spcPts val="0"/>
              </a:spcAft>
              <a:buNone/>
            </a:pPr>
            <a:r>
              <a:rPr lang="en-US"/>
              <a:t>When Turning, weighted variables are roll, yaw, T, u</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State weights will determine how closely the path is followed,</a:t>
            </a:r>
            <a:endParaRPr/>
          </a:p>
          <a:p>
            <a:pPr indent="0" lvl="0" marL="0" rtl="0" algn="l">
              <a:spcBef>
                <a:spcPts val="0"/>
              </a:spcBef>
              <a:spcAft>
                <a:spcPts val="0"/>
              </a:spcAft>
              <a:buNone/>
            </a:pPr>
            <a:r>
              <a:rPr lang="en-US"/>
              <a:t>The more the controls are weighted, the less they are used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mention that the desire state is that “most efficient path” like the highway</a:t>
            </a:r>
            <a:endParaRPr/>
          </a:p>
          <a:p>
            <a:pPr indent="0" lvl="0" marL="0" rtl="0" algn="l">
              <a:spcBef>
                <a:spcPts val="0"/>
              </a:spcBef>
              <a:spcAft>
                <a:spcPts val="0"/>
              </a:spcAft>
              <a:buNone/>
            </a:pPr>
            <a:r>
              <a:t/>
            </a:r>
            <a:endParaRPr/>
          </a:p>
        </p:txBody>
      </p:sp>
      <p:sp>
        <p:nvSpPr>
          <p:cNvPr id="639" name="Google Shape;639;g1138f2c4ee3_4_64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150bb285d8_2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150bb285d8_2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g1150bb285d8_2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14dd6b3a2c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9" name="Google Shape;659;g114dd6b3a2c_0_3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marR="0" rtl="0" algn="l">
              <a:lnSpc>
                <a:spcPct val="115000"/>
              </a:lnSpc>
              <a:spcBef>
                <a:spcPts val="0"/>
              </a:spcBef>
              <a:spcAft>
                <a:spcPts val="0"/>
              </a:spcAft>
              <a:buClr>
                <a:schemeClr val="dk1"/>
              </a:buClr>
              <a:buSzPts val="1100"/>
              <a:buFont typeface="Arial"/>
              <a:buNone/>
            </a:pPr>
            <a:r>
              <a:rPr lang="en-US" sz="1150"/>
              <a:t>Expected: 3:30</a:t>
            </a:r>
            <a:endParaRPr sz="1150"/>
          </a:p>
          <a:p>
            <a:pPr indent="0" lvl="0" marL="101600" marR="0" rtl="0" algn="l">
              <a:lnSpc>
                <a:spcPct val="115000"/>
              </a:lnSpc>
              <a:spcBef>
                <a:spcPts val="0"/>
              </a:spcBef>
              <a:spcAft>
                <a:spcPts val="0"/>
              </a:spcAft>
              <a:buClr>
                <a:schemeClr val="dk1"/>
              </a:buClr>
              <a:buSzPts val="1100"/>
              <a:buFont typeface="Arial"/>
              <a:buNone/>
            </a:pPr>
            <a:r>
              <a:rPr lang="en-US" sz="1150"/>
              <a:t>Time Taken During Practice: 3:22</a:t>
            </a:r>
            <a:endParaRPr sz="1150"/>
          </a:p>
          <a:p>
            <a:pPr indent="0" lvl="0" marL="101600" marR="0" rtl="0" algn="l">
              <a:lnSpc>
                <a:spcPct val="115000"/>
              </a:lnSpc>
              <a:spcBef>
                <a:spcPts val="0"/>
              </a:spcBef>
              <a:spcAft>
                <a:spcPts val="0"/>
              </a:spcAft>
              <a:buClr>
                <a:schemeClr val="dk1"/>
              </a:buClr>
              <a:buSzPts val="1100"/>
              <a:buFont typeface="Arial"/>
              <a:buNone/>
            </a:pPr>
            <a:r>
              <a:t/>
            </a:r>
            <a:endParaRPr sz="1150"/>
          </a:p>
          <a:p>
            <a:pPr indent="0" lvl="0" marL="101600" marR="0" rtl="0" algn="l">
              <a:lnSpc>
                <a:spcPct val="115000"/>
              </a:lnSpc>
              <a:spcBef>
                <a:spcPts val="0"/>
              </a:spcBef>
              <a:spcAft>
                <a:spcPts val="0"/>
              </a:spcAft>
              <a:buClr>
                <a:schemeClr val="dk1"/>
              </a:buClr>
              <a:buSzPts val="1100"/>
              <a:buFont typeface="Arial"/>
              <a:buNone/>
            </a:pPr>
            <a:r>
              <a:rPr lang="en-US" sz="1150">
                <a:solidFill>
                  <a:schemeClr val="dk1"/>
                </a:solidFill>
              </a:rPr>
              <a:t>3.1.1  Brief project definition, using Objectives, CONOPS and FBD from PDD</a:t>
            </a:r>
            <a:endParaRPr sz="1150">
              <a:solidFill>
                <a:schemeClr val="dk1"/>
              </a:solidFill>
            </a:endParaRPr>
          </a:p>
          <a:p>
            <a:pPr indent="0" lvl="0" marL="152400" marR="0" rtl="0" algn="l">
              <a:lnSpc>
                <a:spcPct val="115000"/>
              </a:lnSpc>
              <a:spcBef>
                <a:spcPts val="0"/>
              </a:spcBef>
              <a:spcAft>
                <a:spcPts val="0"/>
              </a:spcAft>
              <a:buClr>
                <a:schemeClr val="dk1"/>
              </a:buClr>
              <a:buSzPts val="1100"/>
              <a:buFont typeface="Arial"/>
              <a:buNone/>
            </a:pPr>
            <a:r>
              <a:rPr lang="en-US" sz="1150">
                <a:solidFill>
                  <a:schemeClr val="dk1"/>
                </a:solidFill>
              </a:rPr>
              <a:t>3.1.2  Baseline design from CDD. Include diagrams and explanation sufficient to understand</a:t>
            </a:r>
            <a:endParaRPr sz="1150">
              <a:solidFill>
                <a:schemeClr val="dk1"/>
              </a:solidFill>
            </a:endParaRPr>
          </a:p>
          <a:p>
            <a:pPr indent="0" lvl="0" marL="431800" marR="0" rtl="0" algn="l">
              <a:lnSpc>
                <a:spcPct val="115000"/>
              </a:lnSpc>
              <a:spcBef>
                <a:spcPts val="0"/>
              </a:spcBef>
              <a:spcAft>
                <a:spcPts val="0"/>
              </a:spcAft>
              <a:buSzPts val="1400"/>
              <a:buNone/>
            </a:pPr>
            <a:r>
              <a:rPr lang="en-US" sz="1150">
                <a:solidFill>
                  <a:schemeClr val="dk1"/>
                </a:solidFill>
              </a:rPr>
              <a:t>the baseline design without having to read the CDD.</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14dd6b3a2c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14dd6b3a2c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Lorenzo</a:t>
            </a:r>
            <a:endParaRPr/>
          </a:p>
          <a:p>
            <a:pPr indent="-304800" lvl="0" marL="457200" rtl="0" algn="l">
              <a:lnSpc>
                <a:spcPct val="90000"/>
              </a:lnSpc>
              <a:spcBef>
                <a:spcPts val="1000"/>
              </a:spcBef>
              <a:spcAft>
                <a:spcPts val="0"/>
              </a:spcAft>
              <a:buClr>
                <a:schemeClr val="dk1"/>
              </a:buClr>
              <a:buSzPts val="1200"/>
              <a:buFont typeface="Calibri"/>
              <a:buChar char="•"/>
            </a:pPr>
            <a:r>
              <a:rPr lang="en-US"/>
              <a:t>Describe Test done for each component </a:t>
            </a:r>
            <a:endParaRPr/>
          </a:p>
          <a:p>
            <a:pPr indent="-304800" lvl="0" marL="457200" rtl="0" algn="l">
              <a:lnSpc>
                <a:spcPct val="90000"/>
              </a:lnSpc>
              <a:spcBef>
                <a:spcPts val="0"/>
              </a:spcBef>
              <a:spcAft>
                <a:spcPts val="0"/>
              </a:spcAft>
              <a:buClr>
                <a:schemeClr val="dk1"/>
              </a:buClr>
              <a:buSzPts val="1200"/>
              <a:buFont typeface="Calibri"/>
              <a:buChar char="•"/>
            </a:pPr>
            <a:r>
              <a:rPr lang="en-US"/>
              <a:t>Same test for multiple components </a:t>
            </a:r>
            <a:endParaRPr sz="100"/>
          </a:p>
        </p:txBody>
      </p:sp>
      <p:sp>
        <p:nvSpPr>
          <p:cNvPr id="665" name="Google Shape;665;g114dd6b3a2c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14dd6b3a2c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2" name="Google Shape;672;g114dd6b3a2c_0_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Lorenzo</a:t>
            </a:r>
            <a:endParaRPr/>
          </a:p>
          <a:p>
            <a:pPr indent="0" lvl="0" marL="0" rtl="0" algn="l">
              <a:spcBef>
                <a:spcPts val="0"/>
              </a:spcBef>
              <a:spcAft>
                <a:spcPts val="0"/>
              </a:spcAft>
              <a:buNone/>
            </a:pPr>
            <a:r>
              <a:rPr lang="en-US"/>
              <a:t>Servos need to be re-centered</a:t>
            </a:r>
            <a:endParaRPr/>
          </a:p>
          <a:p>
            <a:pPr indent="0" lvl="0" marL="0" rtl="0" algn="l">
              <a:spcBef>
                <a:spcPts val="0"/>
              </a:spcBef>
              <a:spcAft>
                <a:spcPts val="0"/>
              </a:spcAft>
              <a:buNone/>
            </a:pPr>
            <a:r>
              <a:t/>
            </a:r>
            <a:endParaRPr/>
          </a:p>
        </p:txBody>
      </p:sp>
      <p:sp>
        <p:nvSpPr>
          <p:cNvPr id="673" name="Google Shape;673;g114dd6b3a2c_0_1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114dd6b3a2c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114dd6b3a2c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1" name="Google Shape;681;g114dd6b3a2c_0_2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114dd6b3a2c_0_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114dd6b3a2c_0_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Lorenzo</a:t>
            </a:r>
            <a:endParaRPr/>
          </a:p>
        </p:txBody>
      </p:sp>
      <p:sp>
        <p:nvSpPr>
          <p:cNvPr id="689" name="Google Shape;689;g114dd6b3a2c_0_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10223913ebd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10223913ebd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dont say optimal</a:t>
            </a:r>
            <a:endParaRPr/>
          </a:p>
          <a:p>
            <a:pPr indent="0" lvl="0" marL="0" rtl="0" algn="l">
              <a:lnSpc>
                <a:spcPct val="100000"/>
              </a:lnSpc>
              <a:spcBef>
                <a:spcPts val="0"/>
              </a:spcBef>
              <a:spcAft>
                <a:spcPts val="0"/>
              </a:spcAft>
              <a:buSzPts val="1400"/>
              <a:buNone/>
            </a:pPr>
            <a:r>
              <a:rPr lang="en-US"/>
              <a:t>LQT hasn’t been formally introduced should we just call it our control system instead?</a:t>
            </a:r>
            <a:endParaRPr/>
          </a:p>
          <a:p>
            <a:pPr indent="0" lvl="0" marL="0" rtl="0" algn="l">
              <a:lnSpc>
                <a:spcPct val="100000"/>
              </a:lnSpc>
              <a:spcBef>
                <a:spcPts val="0"/>
              </a:spcBef>
              <a:spcAft>
                <a:spcPts val="0"/>
              </a:spcAft>
              <a:buSzPts val="1400"/>
              <a:buNone/>
            </a:pPr>
            <a:r>
              <a:rPr lang="en-US"/>
              <a:t>Maybe define LQT or remove? or mention we will talk about it later</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How to change race tracks and flight paths, related to previous slide </a:t>
            </a:r>
            <a:endParaRPr/>
          </a:p>
          <a:p>
            <a:pPr indent="0" lvl="0" marL="0" rtl="0" algn="l">
              <a:lnSpc>
                <a:spcPct val="100000"/>
              </a:lnSpc>
              <a:spcBef>
                <a:spcPts val="0"/>
              </a:spcBef>
              <a:spcAft>
                <a:spcPts val="0"/>
              </a:spcAft>
              <a:buSzPts val="1400"/>
              <a:buNone/>
            </a:pPr>
            <a:r>
              <a:t/>
            </a:r>
            <a:endParaRPr/>
          </a:p>
        </p:txBody>
      </p:sp>
      <p:sp>
        <p:nvSpPr>
          <p:cNvPr id="130" name="Google Shape;130;g10223913ebd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114dd6b3a2c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114dd6b3a2c_0_4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Lorenzo</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Kidd finding CG in order to find where to put components.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698" name="Google Shape;698;g114dd6b3a2c_0_4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g1151062c492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05" name="Google Shape;705;g1151062c492_0_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g1151062c492_0_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1151062c49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1151062c492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5" name="Google Shape;715;g1151062c492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d1d56597f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d1d56597f3_0_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101600" rtl="0" algn="l">
              <a:lnSpc>
                <a:spcPct val="115000"/>
              </a:lnSpc>
              <a:spcBef>
                <a:spcPts val="0"/>
              </a:spcBef>
              <a:spcAft>
                <a:spcPts val="0"/>
              </a:spcAft>
              <a:buSzPts val="1100"/>
              <a:buNone/>
            </a:pPr>
            <a:r>
              <a:rPr lang="en-US" sz="1150"/>
              <a:t>Expected: 4 min</a:t>
            </a:r>
            <a:endParaRPr sz="1150"/>
          </a:p>
          <a:p>
            <a:pPr indent="0" lvl="0" marL="101600" rtl="0" algn="l">
              <a:lnSpc>
                <a:spcPct val="115000"/>
              </a:lnSpc>
              <a:spcBef>
                <a:spcPts val="0"/>
              </a:spcBef>
              <a:spcAft>
                <a:spcPts val="0"/>
              </a:spcAft>
              <a:buClr>
                <a:schemeClr val="dk1"/>
              </a:buClr>
              <a:buSzPts val="1100"/>
              <a:buFont typeface="Arial"/>
              <a:buNone/>
            </a:pPr>
            <a:r>
              <a:rPr lang="en-US" sz="1150"/>
              <a:t>Time Taken During Practice: 4:40</a:t>
            </a:r>
            <a:endParaRPr sz="1150"/>
          </a:p>
          <a:p>
            <a:pPr indent="0" lvl="0" marL="101600" rtl="0" algn="l">
              <a:lnSpc>
                <a:spcPct val="115000"/>
              </a:lnSpc>
              <a:spcBef>
                <a:spcPts val="0"/>
              </a:spcBef>
              <a:spcAft>
                <a:spcPts val="0"/>
              </a:spcAft>
              <a:buClr>
                <a:schemeClr val="dk1"/>
              </a:buClr>
              <a:buSzPts val="1100"/>
              <a:buFont typeface="Arial"/>
              <a:buNone/>
            </a:pPr>
            <a:r>
              <a:t/>
            </a:r>
            <a:endParaRPr sz="1150"/>
          </a:p>
          <a:p>
            <a:pPr indent="0" lvl="0" marL="431800" marR="0" rtl="0" algn="l">
              <a:lnSpc>
                <a:spcPct val="115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d1d56597f3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d1d56597f3_0_12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Do we need to run CPE updates past mah? </a:t>
            </a:r>
            <a:endParaRPr/>
          </a:p>
          <a:p>
            <a:pPr indent="0" lvl="0" marL="0" rtl="0" algn="l">
              <a:spcBef>
                <a:spcPts val="0"/>
              </a:spcBef>
              <a:spcAft>
                <a:spcPts val="0"/>
              </a:spcAft>
              <a:buNone/>
            </a:pPr>
            <a:r>
              <a:rPr lang="en-US"/>
              <a:t>Switch out “optimal” for improved</a:t>
            </a:r>
            <a:endParaRPr/>
          </a:p>
        </p:txBody>
      </p:sp>
      <p:sp>
        <p:nvSpPr>
          <p:cNvPr id="144" name="Google Shape;144;gd1d56597f3_0_12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1150bb285d8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1150bb285d8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6" name="Google Shape;156;g1150bb285d8_2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4"/>
          <p:cNvSpPr/>
          <p:nvPr/>
        </p:nvSpPr>
        <p:spPr>
          <a:xfrm>
            <a:off x="567500" y="585800"/>
            <a:ext cx="11093700" cy="5034300"/>
          </a:xfrm>
          <a:prstGeom prst="rect">
            <a:avLst/>
          </a:prstGeom>
          <a:solidFill>
            <a:srgbClr val="CFB87C"/>
          </a:solidFill>
          <a:ln cap="flat" cmpd="sng" w="3810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 name="Google Shape;19;p4"/>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lvl1pPr lvl="0" algn="ctr">
              <a:lnSpc>
                <a:spcPct val="90000"/>
              </a:lnSpc>
              <a:spcBef>
                <a:spcPts val="0"/>
              </a:spcBef>
              <a:spcAft>
                <a:spcPts val="0"/>
              </a:spcAft>
              <a:buClr>
                <a:schemeClr val="dk1"/>
              </a:buClr>
              <a:buSzPts val="6000"/>
              <a:buFont typeface="Arial"/>
              <a:buNone/>
              <a:defRPr b="1" sz="6000">
                <a:latin typeface="Arial"/>
                <a:ea typeface="Arial"/>
                <a:cs typeface="Arial"/>
                <a:sym typeface="Aria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4" name="Shape 74"/>
        <p:cNvGrpSpPr/>
        <p:nvPr/>
      </p:nvGrpSpPr>
      <p:grpSpPr>
        <a:xfrm>
          <a:off x="0" y="0"/>
          <a:ext cx="0" cy="0"/>
          <a:chOff x="0" y="0"/>
          <a:chExt cx="0" cy="0"/>
        </a:xfrm>
      </p:grpSpPr>
      <p:sp>
        <p:nvSpPr>
          <p:cNvPr id="75" name="Google Shape;75;p13"/>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3"/>
          <p:cNvSpPr txBox="1"/>
          <p:nvPr>
            <p:ph idx="1" type="body"/>
          </p:nvPr>
        </p:nvSpPr>
        <p:spPr>
          <a:xfrm rot="5400000">
            <a:off x="3920331" y="-1437261"/>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80" name="Shape 80"/>
        <p:cNvGrpSpPr/>
        <p:nvPr/>
      </p:nvGrpSpPr>
      <p:grpSpPr>
        <a:xfrm>
          <a:off x="0" y="0"/>
          <a:ext cx="0" cy="0"/>
          <a:chOff x="0" y="0"/>
          <a:chExt cx="0" cy="0"/>
        </a:xfrm>
      </p:grpSpPr>
      <p:sp>
        <p:nvSpPr>
          <p:cNvPr id="81" name="Google Shape;81;p14"/>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4"/>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3" name="Google Shape;83;p1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1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6" name="Shape 86"/>
        <p:cNvGrpSpPr/>
        <p:nvPr/>
      </p:nvGrpSpPr>
      <p:grpSpPr>
        <a:xfrm>
          <a:off x="0" y="0"/>
          <a:ext cx="0" cy="0"/>
          <a:chOff x="0" y="0"/>
          <a:chExt cx="0" cy="0"/>
        </a:xfrm>
      </p:grpSpPr>
      <p:sp>
        <p:nvSpPr>
          <p:cNvPr id="87" name="Google Shape;87;gf516a97809_2_186"/>
          <p:cNvSpPr txBox="1"/>
          <p:nvPr>
            <p:ph type="title"/>
          </p:nvPr>
        </p:nvSpPr>
        <p:spPr>
          <a:xfrm>
            <a:off x="415600" y="593367"/>
            <a:ext cx="11360700" cy="7635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8" name="Google Shape;88;gf516a97809_2_186"/>
          <p:cNvSpPr txBox="1"/>
          <p:nvPr>
            <p:ph idx="1" type="body"/>
          </p:nvPr>
        </p:nvSpPr>
        <p:spPr>
          <a:xfrm>
            <a:off x="415600" y="1536633"/>
            <a:ext cx="11360700" cy="4555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89" name="Google Shape;89;gf516a97809_2_186"/>
          <p:cNvSpPr txBox="1"/>
          <p:nvPr>
            <p:ph idx="12" type="sldNum"/>
          </p:nvPr>
        </p:nvSpPr>
        <p:spPr>
          <a:xfrm>
            <a:off x="11296610" y="6217622"/>
            <a:ext cx="731700" cy="5247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2" name="Shape 22"/>
        <p:cNvGrpSpPr/>
        <p:nvPr/>
      </p:nvGrpSpPr>
      <p:grpSpPr>
        <a:xfrm>
          <a:off x="0" y="0"/>
          <a:ext cx="0" cy="0"/>
          <a:chOff x="0" y="0"/>
          <a:chExt cx="0" cy="0"/>
        </a:xfrm>
      </p:grpSpPr>
      <p:sp>
        <p:nvSpPr>
          <p:cNvPr id="23" name="Google Shape;23;p5"/>
          <p:cNvSpPr/>
          <p:nvPr/>
        </p:nvSpPr>
        <p:spPr>
          <a:xfrm>
            <a:off x="0" y="0"/>
            <a:ext cx="12192000" cy="725400"/>
          </a:xfrm>
          <a:prstGeom prst="rect">
            <a:avLst/>
          </a:prstGeom>
          <a:solidFill>
            <a:srgbClr val="CFB87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5"/>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3200"/>
              <a:buFont typeface="Arial"/>
              <a:buNone/>
              <a:defRPr b="1" sz="32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5"/>
          <p:cNvSpPr txBox="1"/>
          <p:nvPr>
            <p:ph idx="1" type="body"/>
          </p:nvPr>
        </p:nvSpPr>
        <p:spPr>
          <a:xfrm>
            <a:off x="838200" y="1316438"/>
            <a:ext cx="10515600" cy="43512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Clr>
                <a:schemeClr val="dk1"/>
              </a:buClr>
              <a:buSzPts val="2800"/>
              <a:buChar char="•"/>
              <a:defRPr>
                <a:latin typeface="Arial"/>
                <a:ea typeface="Arial"/>
                <a:cs typeface="Arial"/>
                <a:sym typeface="Arial"/>
              </a:defRPr>
            </a:lvl1pPr>
            <a:lvl2pPr indent="-381000" lvl="1" marL="914400" algn="l">
              <a:lnSpc>
                <a:spcPct val="90000"/>
              </a:lnSpc>
              <a:spcBef>
                <a:spcPts val="500"/>
              </a:spcBef>
              <a:spcAft>
                <a:spcPts val="0"/>
              </a:spcAft>
              <a:buClr>
                <a:schemeClr val="dk1"/>
              </a:buClr>
              <a:buSzPts val="2400"/>
              <a:buChar char="•"/>
              <a:defRPr>
                <a:latin typeface="Arial"/>
                <a:ea typeface="Arial"/>
                <a:cs typeface="Arial"/>
                <a:sym typeface="Arial"/>
              </a:defRPr>
            </a:lvl2pPr>
            <a:lvl3pPr indent="-355600" lvl="2" marL="1371600" algn="l">
              <a:lnSpc>
                <a:spcPct val="90000"/>
              </a:lnSpc>
              <a:spcBef>
                <a:spcPts val="500"/>
              </a:spcBef>
              <a:spcAft>
                <a:spcPts val="0"/>
              </a:spcAft>
              <a:buClr>
                <a:schemeClr val="dk1"/>
              </a:buClr>
              <a:buSzPts val="2000"/>
              <a:buChar char="•"/>
              <a:defRPr>
                <a:latin typeface="Arial"/>
                <a:ea typeface="Arial"/>
                <a:cs typeface="Arial"/>
                <a:sym typeface="Arial"/>
              </a:defRPr>
            </a:lvl3pPr>
            <a:lvl4pPr indent="-342900" lvl="3" marL="1828800" algn="l">
              <a:lnSpc>
                <a:spcPct val="90000"/>
              </a:lnSpc>
              <a:spcBef>
                <a:spcPts val="500"/>
              </a:spcBef>
              <a:spcAft>
                <a:spcPts val="0"/>
              </a:spcAft>
              <a:buClr>
                <a:schemeClr val="dk1"/>
              </a:buClr>
              <a:buSzPts val="1800"/>
              <a:buChar char="•"/>
              <a:defRPr>
                <a:latin typeface="Arial"/>
                <a:ea typeface="Arial"/>
                <a:cs typeface="Arial"/>
                <a:sym typeface="Arial"/>
              </a:defRPr>
            </a:lvl4pPr>
            <a:lvl5pPr indent="-342900" lvl="4" marL="2286000" algn="l">
              <a:lnSpc>
                <a:spcPct val="90000"/>
              </a:lnSpc>
              <a:spcBef>
                <a:spcPts val="500"/>
              </a:spcBef>
              <a:spcAft>
                <a:spcPts val="0"/>
              </a:spcAft>
              <a:buClr>
                <a:schemeClr val="dk1"/>
              </a:buClr>
              <a:buSzPts val="1800"/>
              <a:buChar char="•"/>
              <a:defRPr>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6" name="Google Shape;26;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5"/>
          <p:cNvSpPr/>
          <p:nvPr/>
        </p:nvSpPr>
        <p:spPr>
          <a:xfrm>
            <a:off x="0" y="725400"/>
            <a:ext cx="12192000" cy="112800"/>
          </a:xfrm>
          <a:prstGeom prst="rect">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 name="Google Shape;28;p5"/>
          <p:cNvPicPr preferRelativeResize="0"/>
          <p:nvPr/>
        </p:nvPicPr>
        <p:blipFill rotWithShape="1">
          <a:blip r:embed="rId2">
            <a:alphaModFix/>
          </a:blip>
          <a:srcRect b="0" l="0" r="0" t="0"/>
          <a:stretch/>
        </p:blipFill>
        <p:spPr>
          <a:xfrm>
            <a:off x="11393400" y="-63106"/>
            <a:ext cx="743288" cy="9290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9" name="Shape 29"/>
        <p:cNvGrpSpPr/>
        <p:nvPr/>
      </p:nvGrpSpPr>
      <p:grpSpPr>
        <a:xfrm>
          <a:off x="0" y="0"/>
          <a:ext cx="0" cy="0"/>
          <a:chOff x="0" y="0"/>
          <a:chExt cx="0" cy="0"/>
        </a:xfrm>
      </p:grpSpPr>
      <p:sp>
        <p:nvSpPr>
          <p:cNvPr id="30" name="Google Shape;30;p6"/>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6"/>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2" name="Google Shape;32;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5" name="Shape 35"/>
        <p:cNvGrpSpPr/>
        <p:nvPr/>
      </p:nvGrpSpPr>
      <p:grpSpPr>
        <a:xfrm>
          <a:off x="0" y="0"/>
          <a:ext cx="0" cy="0"/>
          <a:chOff x="0" y="0"/>
          <a:chExt cx="0" cy="0"/>
        </a:xfrm>
      </p:grpSpPr>
      <p:sp>
        <p:nvSpPr>
          <p:cNvPr id="36" name="Google Shape;36;p7"/>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7"/>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7"/>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9" name="Google Shape;39;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2" name="Shape 42"/>
        <p:cNvGrpSpPr/>
        <p:nvPr/>
      </p:nvGrpSpPr>
      <p:grpSpPr>
        <a:xfrm>
          <a:off x="0" y="0"/>
          <a:ext cx="0" cy="0"/>
          <a:chOff x="0" y="0"/>
          <a:chExt cx="0" cy="0"/>
        </a:xfrm>
      </p:grpSpPr>
      <p:sp>
        <p:nvSpPr>
          <p:cNvPr id="43" name="Google Shape;43;p8"/>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8"/>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7" name="Google Shape;47;p8"/>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1" name="Shape 51"/>
        <p:cNvGrpSpPr/>
        <p:nvPr/>
      </p:nvGrpSpPr>
      <p:grpSpPr>
        <a:xfrm>
          <a:off x="0" y="0"/>
          <a:ext cx="0" cy="0"/>
          <a:chOff x="0" y="0"/>
          <a:chExt cx="0" cy="0"/>
        </a:xfrm>
      </p:grpSpPr>
      <p:sp>
        <p:nvSpPr>
          <p:cNvPr id="52" name="Google Shape;52;p9"/>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0" name="Shape 60"/>
        <p:cNvGrpSpPr/>
        <p:nvPr/>
      </p:nvGrpSpPr>
      <p:grpSpPr>
        <a:xfrm>
          <a:off x="0" y="0"/>
          <a:ext cx="0" cy="0"/>
          <a:chOff x="0" y="0"/>
          <a:chExt cx="0" cy="0"/>
        </a:xfrm>
      </p:grpSpPr>
      <p:sp>
        <p:nvSpPr>
          <p:cNvPr id="61" name="Google Shape;61;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11"/>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3" name="Google Shape;63;p11"/>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4" name="Google Shape;64;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5" name="Google Shape;65;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7" name="Shape 67"/>
        <p:cNvGrpSpPr/>
        <p:nvPr/>
      </p:nvGrpSpPr>
      <p:grpSpPr>
        <a:xfrm>
          <a:off x="0" y="0"/>
          <a:ext cx="0" cy="0"/>
          <a:chOff x="0" y="0"/>
          <a:chExt cx="0" cy="0"/>
        </a:xfrm>
      </p:grpSpPr>
      <p:sp>
        <p:nvSpPr>
          <p:cNvPr id="68" name="Google Shape;68;p1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9" name="Google Shape;69;p12"/>
          <p:cNvSpPr/>
          <p:nvPr>
            <p:ph idx="2" type="pic"/>
          </p:nvPr>
        </p:nvSpPr>
        <p:spPr>
          <a:xfrm>
            <a:off x="5183188" y="987425"/>
            <a:ext cx="6172200" cy="4873625"/>
          </a:xfrm>
          <a:prstGeom prst="rect">
            <a:avLst/>
          </a:prstGeom>
          <a:noFill/>
          <a:ln>
            <a:noFill/>
          </a:ln>
        </p:spPr>
      </p:sp>
      <p:sp>
        <p:nvSpPr>
          <p:cNvPr id="70" name="Google Shape;70;p12"/>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1" name="Google Shape;7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
          <p:cNvSpPr txBox="1"/>
          <p:nvPr>
            <p:ph type="title"/>
          </p:nvPr>
        </p:nvSpPr>
        <p:spPr>
          <a:xfrm>
            <a:off x="838200" y="184370"/>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
          <p:cNvSpPr txBox="1"/>
          <p:nvPr>
            <p:ph idx="1" type="body"/>
          </p:nvPr>
        </p:nvSpPr>
        <p:spPr>
          <a:xfrm>
            <a:off x="838200" y="1644870"/>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 name="Google Shape;15;p3"/>
          <p:cNvSpPr/>
          <p:nvPr/>
        </p:nvSpPr>
        <p:spPr>
          <a:xfrm>
            <a:off x="0" y="6145619"/>
            <a:ext cx="12192000" cy="712381"/>
          </a:xfrm>
          <a:prstGeom prst="rect">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6" name="Google Shape;16;p3"/>
          <p:cNvPicPr preferRelativeResize="0"/>
          <p:nvPr/>
        </p:nvPicPr>
        <p:blipFill rotWithShape="1">
          <a:blip r:embed="rId1">
            <a:alphaModFix/>
          </a:blip>
          <a:srcRect b="0" l="0" r="0" t="0"/>
          <a:stretch/>
        </p:blipFill>
        <p:spPr>
          <a:xfrm>
            <a:off x="162525" y="6297482"/>
            <a:ext cx="2043225" cy="40864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4.gi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9.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comments" Target="../comments/commen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1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2.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comments" Target="../comments/comment3.xml"/><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1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comments" Target="../comments/commen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www.amazon.com/gp/r.html?C=1GDZONJ9HF37K&amp;K=3V8PHP74MBGQ6&amp;M=urn:rtn:msg:20220118221006a832adf63faf4656bb3eddf5b9f0p0na&amp;R=1LAFTDMR7OFG2&amp;T=C&amp;U=https%3A%2F%2Fwww.amazon.com%2Fgp%2Fcss%2Forder-details%3ForderId%3D114-2944513-7365004%26ref_%3Dpe_386300_440135490_TE_simp_od&amp;H=BQ14BCJUEWRMIXA71YBCP6SKFJSA&amp;ref_=pe_386300_440135490_TE_simp_od" TargetMode="External"/><Relationship Id="rId4" Type="http://schemas.openxmlformats.org/officeDocument/2006/relationships/hyperlink" Target="https://www.amazon.com/gp/r.html?C=1GDZONJ9HF37K&amp;K=3V8PHP74MBGQ6&amp;M=urn:rtn:msg:20220118221006a832adf63faf4656bb3eddf5b9f0p0na&amp;R=20C74GHV9OLD3&amp;T=C&amp;U=https%3A%2F%2Fwww.amazon.com%2Fgp%2Fcss%2Forder-details%3ForderId%3D114-1282445-6371423%26ref_%3Dpe_386300_440135490_TE_simp_od&amp;H=SK8NEMENH9JBU1GCRHR8MC8NMXQA&amp;ref_=pe_386300_440135490_TE_simp_od" TargetMode="External"/><Relationship Id="rId5" Type="http://schemas.openxmlformats.org/officeDocument/2006/relationships/hyperlink" Target="https://www.amazon.com/gp/r.html?C=1GDZONJ9HF37K&amp;K=3V8PHP74MBGQ6&amp;M=urn:rtn:msg:20220207215432dd0798c37d0440bd8e47e48bbc00p0na&amp;R=1SD8Y1SMMJ7Y4&amp;T=C&amp;U=https%3A%2F%2Fwww.amazon.com%2Fgp%2Fcss%2Forder-details%3ForderId%3D112-9936523-7121842%26ref_%3Dpe_386300_440135490_TE_simp_od&amp;H=4QROUFPUMEABZ1EJK8MRVPCBUMEA&amp;ref_=pe_386300_440135490_TE_simp_od" TargetMode="External"/><Relationship Id="rId6" Type="http://schemas.openxmlformats.org/officeDocument/2006/relationships/hyperlink" Target="https://www.amazon.com/gp/r.html?C=1GDZONJ9HF37K&amp;K=3V8PHP74MBGQ6&amp;M=urn:rtn:msg:202202072153054d482dad93e14f2a83722d7a5360p0na&amp;R=3T369C0PJ07RG&amp;T=C&amp;U=https%3A%2F%2Fwww.amazon.com%2Fgp%2Fcss%2Forder-details%3ForderId%3D112-7654317-9709843%26ref_%3Dpe_386300_440135490_TE_simp_od&amp;H=HXBQM6SNCXVEIOTRQDL5GJYRBNQA&amp;ref_=pe_386300_440135490_TE_simp_od"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7.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0.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7.pn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24.png"/><Relationship Id="rId4" Type="http://schemas.openxmlformats.org/officeDocument/2006/relationships/image" Target="../media/image2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23.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26.png"/><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2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6.png"/><Relationship Id="rId4" Type="http://schemas.openxmlformats.org/officeDocument/2006/relationships/image" Target="../media/image31.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0.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9.jpg"/><Relationship Id="rId4" Type="http://schemas.openxmlformats.org/officeDocument/2006/relationships/image" Target="../media/image3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34.png"/><Relationship Id="rId4" Type="http://schemas.openxmlformats.org/officeDocument/2006/relationships/image" Target="../media/image40.png"/><Relationship Id="rId5" Type="http://schemas.openxmlformats.org/officeDocument/2006/relationships/image" Target="../media/image4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7.png"/><Relationship Id="rId4" Type="http://schemas.openxmlformats.org/officeDocument/2006/relationships/image" Target="../media/image28.png"/><Relationship Id="rId5" Type="http://schemas.openxmlformats.org/officeDocument/2006/relationships/image" Target="../media/image3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gf516a97809_2_6"/>
          <p:cNvSpPr txBox="1"/>
          <p:nvPr>
            <p:ph idx="4294967295" type="subTitle"/>
          </p:nvPr>
        </p:nvSpPr>
        <p:spPr>
          <a:xfrm>
            <a:off x="2768675" y="1945875"/>
            <a:ext cx="8866500" cy="3682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100"/>
              </a:spcBef>
              <a:spcAft>
                <a:spcPts val="0"/>
              </a:spcAft>
              <a:buClr>
                <a:schemeClr val="dk1"/>
              </a:buClr>
              <a:buSzPts val="500"/>
              <a:buFont typeface="Arial"/>
              <a:buNone/>
            </a:pPr>
            <a:r>
              <a:rPr lang="en-US" sz="1387"/>
              <a:t>February 23, 2022</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0" i="0" lang="en-US" sz="1387" u="none" cap="none" strike="noStrike">
                <a:solidFill>
                  <a:schemeClr val="dk1"/>
                </a:solidFill>
                <a:latin typeface="Calibri"/>
                <a:ea typeface="Calibri"/>
                <a:cs typeface="Calibri"/>
                <a:sym typeface="Calibri"/>
              </a:rPr>
              <a:t>ASEN 40</a:t>
            </a:r>
            <a:r>
              <a:rPr lang="en-US" sz="1387"/>
              <a:t>2</a:t>
            </a:r>
            <a:r>
              <a:rPr b="0" i="0" lang="en-US" sz="1387" u="none" cap="none" strike="noStrike">
                <a:solidFill>
                  <a:schemeClr val="dk1"/>
                </a:solidFill>
                <a:latin typeface="Calibri"/>
                <a:ea typeface="Calibri"/>
                <a:cs typeface="Calibri"/>
                <a:sym typeface="Calibri"/>
              </a:rPr>
              <a:t>8-012</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Company Customer:</a:t>
            </a:r>
            <a:endParaRPr b="1"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0" i="0" lang="en-US" sz="1325" u="none" cap="none" strike="noStrike">
                <a:solidFill>
                  <a:schemeClr val="dk1"/>
                </a:solidFill>
                <a:latin typeface="Calibri"/>
                <a:ea typeface="Calibri"/>
                <a:cs typeface="Calibri"/>
                <a:sym typeface="Calibri"/>
              </a:rPr>
              <a:t>Ann &amp; H.J. Smead Department of Aerospace Engineering Sciences (John Mah)</a:t>
            </a:r>
            <a:endParaRPr b="0" i="0" sz="1325"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Faculty Advisor:</a:t>
            </a:r>
            <a:endParaRPr b="1"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0" i="0" lang="en-US" sz="1325" u="none" cap="none" strike="noStrike">
                <a:solidFill>
                  <a:schemeClr val="dk1"/>
                </a:solidFill>
                <a:latin typeface="Calibri"/>
                <a:ea typeface="Calibri"/>
                <a:cs typeface="Calibri"/>
                <a:sym typeface="Calibri"/>
              </a:rPr>
              <a:t>Dr. Melvin Rafi</a:t>
            </a:r>
            <a:endParaRPr b="0" i="0" sz="1325"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Presenters:</a:t>
            </a:r>
            <a:endParaRPr b="1"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lang="en-US" sz="1387"/>
              <a:t>Andreas Brecl, Lorenzo Madera, </a:t>
            </a:r>
            <a:r>
              <a:rPr lang="en-US" sz="1387"/>
              <a:t>Sean Newman, Sunny Sarkar, Gina Staimer, </a:t>
            </a:r>
            <a:r>
              <a:rPr lang="en-US" sz="1387"/>
              <a:t>Andrew Thompson</a:t>
            </a:r>
            <a:endParaRPr b="0" i="0" sz="1325"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t/>
            </a:r>
            <a:endParaRPr b="0"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b="1" i="0" lang="en-US" sz="1387" u="none" cap="none" strike="noStrike">
                <a:solidFill>
                  <a:schemeClr val="dk1"/>
                </a:solidFill>
                <a:latin typeface="Calibri"/>
                <a:ea typeface="Calibri"/>
                <a:cs typeface="Calibri"/>
                <a:sym typeface="Calibri"/>
              </a:rPr>
              <a:t>Additional Team Members:</a:t>
            </a:r>
            <a:endParaRPr b="1" i="0" sz="1387" u="none" cap="none" strike="noStrike">
              <a:solidFill>
                <a:schemeClr val="dk1"/>
              </a:solidFill>
              <a:latin typeface="Calibri"/>
              <a:ea typeface="Calibri"/>
              <a:cs typeface="Calibri"/>
              <a:sym typeface="Calibri"/>
            </a:endParaRPr>
          </a:p>
          <a:p>
            <a:pPr indent="0" lvl="0" marL="0" marR="0" rtl="0" algn="ctr">
              <a:lnSpc>
                <a:spcPct val="100000"/>
              </a:lnSpc>
              <a:spcBef>
                <a:spcPts val="100"/>
              </a:spcBef>
              <a:spcAft>
                <a:spcPts val="0"/>
              </a:spcAft>
              <a:buClr>
                <a:schemeClr val="dk1"/>
              </a:buClr>
              <a:buSzPts val="500"/>
              <a:buFont typeface="Arial"/>
              <a:buNone/>
            </a:pPr>
            <a:r>
              <a:rPr lang="en-US" sz="1325"/>
              <a:t>Sam Garza, Cooper Dale, Kidd Deng, Carson Leppla, Quinn Lewis, Dawei Zhao</a:t>
            </a:r>
            <a:endParaRPr b="0" i="0" sz="1325" u="none" cap="none" strike="noStrike">
              <a:solidFill>
                <a:schemeClr val="dk1"/>
              </a:solidFill>
              <a:latin typeface="Calibri"/>
              <a:ea typeface="Calibri"/>
              <a:cs typeface="Calibri"/>
              <a:sym typeface="Calibri"/>
            </a:endParaRPr>
          </a:p>
        </p:txBody>
      </p:sp>
      <p:sp>
        <p:nvSpPr>
          <p:cNvPr id="95" name="Google Shape;95;gf516a97809_2_6"/>
          <p:cNvSpPr txBox="1"/>
          <p:nvPr>
            <p:ph type="ctrTitle"/>
          </p:nvPr>
        </p:nvSpPr>
        <p:spPr>
          <a:xfrm>
            <a:off x="2795675" y="642475"/>
            <a:ext cx="8866500" cy="162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000000"/>
              </a:buClr>
              <a:buSzPts val="1170"/>
              <a:buFont typeface="Arial"/>
              <a:buNone/>
            </a:pPr>
            <a:r>
              <a:rPr b="1" lang="en-US" sz="4400"/>
              <a:t>RALPHIE</a:t>
            </a:r>
            <a:endParaRPr b="1" sz="4400"/>
          </a:p>
          <a:p>
            <a:pPr indent="0" lvl="0" marL="0" rtl="0" algn="ctr">
              <a:lnSpc>
                <a:spcPct val="90000"/>
              </a:lnSpc>
              <a:spcBef>
                <a:spcPts val="0"/>
              </a:spcBef>
              <a:spcAft>
                <a:spcPts val="0"/>
              </a:spcAft>
              <a:buSzPts val="1170"/>
              <a:buNone/>
            </a:pPr>
            <a:r>
              <a:rPr lang="en-US" sz="4400"/>
              <a:t>Testing Readiness Review</a:t>
            </a:r>
            <a:endParaRPr sz="4400"/>
          </a:p>
        </p:txBody>
      </p:sp>
      <p:pic>
        <p:nvPicPr>
          <p:cNvPr id="96" name="Google Shape;96;gf516a97809_2_6"/>
          <p:cNvPicPr preferRelativeResize="0"/>
          <p:nvPr/>
        </p:nvPicPr>
        <p:blipFill rotWithShape="1">
          <a:blip r:embed="rId3">
            <a:alphaModFix/>
          </a:blip>
          <a:srcRect b="0" l="0" r="0" t="0"/>
          <a:stretch/>
        </p:blipFill>
        <p:spPr>
          <a:xfrm>
            <a:off x="700300" y="535200"/>
            <a:ext cx="2762649" cy="3453350"/>
          </a:xfrm>
          <a:prstGeom prst="rect">
            <a:avLst/>
          </a:prstGeom>
          <a:noFill/>
          <a:ln>
            <a:noFill/>
          </a:ln>
        </p:spPr>
      </p:pic>
      <p:pic>
        <p:nvPicPr>
          <p:cNvPr id="97" name="Google Shape;97;gf516a97809_2_6"/>
          <p:cNvPicPr preferRelativeResize="0"/>
          <p:nvPr/>
        </p:nvPicPr>
        <p:blipFill rotWithShape="1">
          <a:blip r:embed="rId4">
            <a:alphaModFix/>
          </a:blip>
          <a:srcRect b="0" l="0" r="0" t="0"/>
          <a:stretch/>
        </p:blipFill>
        <p:spPr>
          <a:xfrm>
            <a:off x="1305475" y="3608113"/>
            <a:ext cx="1552300" cy="14979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gd1d56597f3_0_6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Trajectory Planning - WARIO </a:t>
            </a:r>
            <a:endParaRPr/>
          </a:p>
        </p:txBody>
      </p:sp>
      <p:sp>
        <p:nvSpPr>
          <p:cNvPr id="168" name="Google Shape;168;gd1d56597f3_0_63"/>
          <p:cNvSpPr txBox="1"/>
          <p:nvPr>
            <p:ph idx="1" type="body"/>
          </p:nvPr>
        </p:nvSpPr>
        <p:spPr>
          <a:xfrm>
            <a:off x="363825" y="1126700"/>
            <a:ext cx="5765100" cy="48810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lang="en-US" sz="2100"/>
              <a:t>How do we choose an efficient path?</a:t>
            </a:r>
            <a:endParaRPr b="1" sz="2100"/>
          </a:p>
          <a:p>
            <a:pPr indent="-361950" lvl="0" marL="457200" rtl="0" algn="l">
              <a:spcBef>
                <a:spcPts val="1000"/>
              </a:spcBef>
              <a:spcAft>
                <a:spcPts val="0"/>
              </a:spcAft>
              <a:buSzPts val="2100"/>
              <a:buChar char="●"/>
            </a:pPr>
            <a:r>
              <a:rPr lang="en-US" sz="2100"/>
              <a:t>To minimize energy use and maximize endurance, we need to give the aircraft a trajectory which requires minimum correction</a:t>
            </a:r>
            <a:endParaRPr b="1" sz="2100"/>
          </a:p>
          <a:p>
            <a:pPr indent="0" lvl="0" marL="0" rtl="0" algn="l">
              <a:spcBef>
                <a:spcPts val="1000"/>
              </a:spcBef>
              <a:spcAft>
                <a:spcPts val="0"/>
              </a:spcAft>
              <a:buNone/>
            </a:pPr>
            <a:r>
              <a:rPr b="1" lang="en-US" sz="2100"/>
              <a:t>Driving Requirements:</a:t>
            </a:r>
            <a:endParaRPr b="1" sz="2100"/>
          </a:p>
          <a:p>
            <a:pPr indent="-361950" lvl="0" marL="457200" rtl="0" algn="l">
              <a:spcBef>
                <a:spcPts val="1000"/>
              </a:spcBef>
              <a:spcAft>
                <a:spcPts val="0"/>
              </a:spcAft>
              <a:buSzPts val="2100"/>
              <a:buChar char="●"/>
            </a:pPr>
            <a:r>
              <a:rPr lang="en-US" sz="2100"/>
              <a:t>Maintain mission area</a:t>
            </a:r>
            <a:endParaRPr sz="2100"/>
          </a:p>
          <a:p>
            <a:pPr indent="-361950" lvl="0" marL="457200" rtl="0" algn="l">
              <a:spcBef>
                <a:spcPts val="0"/>
              </a:spcBef>
              <a:spcAft>
                <a:spcPts val="0"/>
              </a:spcAft>
              <a:buSzPts val="2100"/>
              <a:buChar char="●"/>
            </a:pPr>
            <a:r>
              <a:rPr lang="en-US" sz="2100"/>
              <a:t>Minimizing amount of control required for turns</a:t>
            </a:r>
            <a:endParaRPr sz="2100"/>
          </a:p>
          <a:p>
            <a:pPr indent="0" lvl="0" marL="0" rtl="0" algn="l">
              <a:spcBef>
                <a:spcPts val="1000"/>
              </a:spcBef>
              <a:spcAft>
                <a:spcPts val="0"/>
              </a:spcAft>
              <a:buNone/>
            </a:pPr>
            <a:r>
              <a:rPr b="1" lang="en-US" sz="2100"/>
              <a:t>Aircraft State Variables Involved:</a:t>
            </a:r>
            <a:endParaRPr b="1" sz="2100"/>
          </a:p>
          <a:p>
            <a:pPr indent="-361950" lvl="0" marL="457200" rtl="0" algn="l">
              <a:spcBef>
                <a:spcPts val="1000"/>
              </a:spcBef>
              <a:spcAft>
                <a:spcPts val="0"/>
              </a:spcAft>
              <a:buSzPts val="2100"/>
              <a:buChar char="●"/>
            </a:pPr>
            <a:r>
              <a:rPr lang="en-US" sz="2100"/>
              <a:t>Inertial Position: [x, y, z]</a:t>
            </a:r>
            <a:endParaRPr sz="2100"/>
          </a:p>
          <a:p>
            <a:pPr indent="0" lvl="0" marL="0" rtl="0" algn="l">
              <a:spcBef>
                <a:spcPts val="1000"/>
              </a:spcBef>
              <a:spcAft>
                <a:spcPts val="0"/>
              </a:spcAft>
              <a:buNone/>
            </a:pPr>
            <a:r>
              <a:t/>
            </a:r>
            <a:endParaRPr sz="2100"/>
          </a:p>
          <a:p>
            <a:pPr indent="0" lvl="0" marL="0" rtl="0" algn="l">
              <a:spcBef>
                <a:spcPts val="1000"/>
              </a:spcBef>
              <a:spcAft>
                <a:spcPts val="0"/>
              </a:spcAft>
              <a:buNone/>
            </a:pPr>
            <a:r>
              <a:rPr lang="en-US" sz="2100"/>
              <a:t>WARIO - Wind Averaging Recursive Intra-squircular Orbits</a:t>
            </a:r>
            <a:endParaRPr sz="2100"/>
          </a:p>
        </p:txBody>
      </p:sp>
      <p:sp>
        <p:nvSpPr>
          <p:cNvPr id="169" name="Google Shape;169;gd1d56597f3_0_6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70" name="Google Shape;170;gd1d56597f3_0_63"/>
          <p:cNvPicPr preferRelativeResize="0"/>
          <p:nvPr/>
        </p:nvPicPr>
        <p:blipFill>
          <a:blip r:embed="rId3">
            <a:alphaModFix/>
          </a:blip>
          <a:stretch>
            <a:fillRect/>
          </a:stretch>
        </p:blipFill>
        <p:spPr>
          <a:xfrm>
            <a:off x="5917300" y="1073913"/>
            <a:ext cx="6119599" cy="4933925"/>
          </a:xfrm>
          <a:prstGeom prst="rect">
            <a:avLst/>
          </a:prstGeom>
          <a:noFill/>
          <a:ln>
            <a:noFill/>
          </a:ln>
        </p:spPr>
      </p:pic>
      <p:sp>
        <p:nvSpPr>
          <p:cNvPr id="171" name="Google Shape;171;gd1d56597f3_0_6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gd1d56597f3_0_7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 System - LQT</a:t>
            </a:r>
            <a:endParaRPr/>
          </a:p>
        </p:txBody>
      </p:sp>
      <p:sp>
        <p:nvSpPr>
          <p:cNvPr id="178" name="Google Shape;178;gd1d56597f3_0_72"/>
          <p:cNvSpPr txBox="1"/>
          <p:nvPr>
            <p:ph idx="1" type="body"/>
          </p:nvPr>
        </p:nvSpPr>
        <p:spPr>
          <a:xfrm>
            <a:off x="743325" y="1126700"/>
            <a:ext cx="56565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100"/>
              <a:t>How do we maintain a path efficiently?</a:t>
            </a:r>
            <a:endParaRPr b="1" sz="2100"/>
          </a:p>
          <a:p>
            <a:pPr indent="0" lvl="0" marL="0" rtl="0" algn="l">
              <a:spcBef>
                <a:spcPts val="1000"/>
              </a:spcBef>
              <a:spcAft>
                <a:spcPts val="0"/>
              </a:spcAft>
              <a:buNone/>
            </a:pPr>
            <a:r>
              <a:t/>
            </a:r>
            <a:endParaRPr b="1" sz="1200"/>
          </a:p>
          <a:p>
            <a:pPr indent="0" lvl="0" marL="0" rtl="0" algn="l">
              <a:spcBef>
                <a:spcPts val="1000"/>
              </a:spcBef>
              <a:spcAft>
                <a:spcPts val="0"/>
              </a:spcAft>
              <a:buNone/>
            </a:pPr>
            <a:r>
              <a:rPr b="1" lang="en-US" sz="2100"/>
              <a:t>Linear Quadratic Tracker</a:t>
            </a:r>
            <a:endParaRPr b="1" sz="2100"/>
          </a:p>
          <a:p>
            <a:pPr indent="-361950" lvl="0" marL="457200" rtl="0" algn="l">
              <a:spcBef>
                <a:spcPts val="1000"/>
              </a:spcBef>
              <a:spcAft>
                <a:spcPts val="0"/>
              </a:spcAft>
              <a:buSzPts val="2100"/>
              <a:buChar char="●"/>
            </a:pPr>
            <a:r>
              <a:rPr lang="en-US" sz="2100"/>
              <a:t>Minimizes use of throttle while minimizing error between actual and desired state</a:t>
            </a:r>
            <a:endParaRPr sz="2100"/>
          </a:p>
          <a:p>
            <a:pPr indent="-361950" lvl="0" marL="457200" rtl="0" algn="l">
              <a:spcBef>
                <a:spcPts val="0"/>
              </a:spcBef>
              <a:spcAft>
                <a:spcPts val="0"/>
              </a:spcAft>
              <a:buSzPts val="2100"/>
              <a:buChar char="●"/>
            </a:pPr>
            <a:r>
              <a:rPr lang="en-US" sz="2100"/>
              <a:t>Allows for weighting of control surfaces and state vector</a:t>
            </a:r>
            <a:endParaRPr sz="2100"/>
          </a:p>
          <a:p>
            <a:pPr indent="-361950" lvl="1" marL="914400" rtl="0" algn="l">
              <a:spcBef>
                <a:spcPts val="0"/>
              </a:spcBef>
              <a:spcAft>
                <a:spcPts val="0"/>
              </a:spcAft>
              <a:buSzPts val="2100"/>
              <a:buChar char="○"/>
            </a:pPr>
            <a:r>
              <a:rPr lang="en-US" sz="2100"/>
              <a:t>Weights determine what will be more costly or important to the system</a:t>
            </a:r>
            <a:endParaRPr sz="2100"/>
          </a:p>
        </p:txBody>
      </p:sp>
      <p:sp>
        <p:nvSpPr>
          <p:cNvPr id="179" name="Google Shape;179;gd1d56597f3_0_7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80" name="Google Shape;180;gd1d56597f3_0_72"/>
          <p:cNvPicPr preferRelativeResize="0"/>
          <p:nvPr/>
        </p:nvPicPr>
        <p:blipFill>
          <a:blip r:embed="rId3">
            <a:alphaModFix/>
          </a:blip>
          <a:stretch>
            <a:fillRect/>
          </a:stretch>
        </p:blipFill>
        <p:spPr>
          <a:xfrm>
            <a:off x="6647102" y="1752600"/>
            <a:ext cx="5118125" cy="2939450"/>
          </a:xfrm>
          <a:prstGeom prst="rect">
            <a:avLst/>
          </a:prstGeom>
          <a:noFill/>
          <a:ln>
            <a:noFill/>
          </a:ln>
        </p:spPr>
      </p:pic>
      <p:sp>
        <p:nvSpPr>
          <p:cNvPr id="181" name="Google Shape;181;gd1d56597f3_0_72"/>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d1d56597f3_0_83"/>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 Integration</a:t>
            </a:r>
            <a:endParaRPr/>
          </a:p>
        </p:txBody>
      </p:sp>
      <p:sp>
        <p:nvSpPr>
          <p:cNvPr id="188" name="Google Shape;188;gd1d56597f3_0_83"/>
          <p:cNvSpPr txBox="1"/>
          <p:nvPr>
            <p:ph idx="1" type="body"/>
          </p:nvPr>
        </p:nvSpPr>
        <p:spPr>
          <a:xfrm>
            <a:off x="6289925" y="1126225"/>
            <a:ext cx="5552400" cy="4656900"/>
          </a:xfrm>
          <a:prstGeom prst="rect">
            <a:avLst/>
          </a:prstGeom>
        </p:spPr>
        <p:txBody>
          <a:bodyPr anchorCtr="0" anchor="t" bIns="45700" lIns="91425" spcFirstLastPara="1" rIns="91425" wrap="square" tIns="45700">
            <a:normAutofit/>
          </a:bodyPr>
          <a:lstStyle/>
          <a:p>
            <a:pPr indent="0" lvl="0" marL="0" rtl="0" algn="l">
              <a:lnSpc>
                <a:spcPct val="150000"/>
              </a:lnSpc>
              <a:spcBef>
                <a:spcPts val="1000"/>
              </a:spcBef>
              <a:spcAft>
                <a:spcPts val="0"/>
              </a:spcAft>
              <a:buNone/>
            </a:pPr>
            <a:r>
              <a:rPr b="1" lang="en-US" sz="2300"/>
              <a:t>ArduPilot Flight Software Architecture</a:t>
            </a:r>
            <a:endParaRPr b="1" sz="2300"/>
          </a:p>
          <a:p>
            <a:pPr indent="-374650" lvl="0" marL="457200" rtl="0" algn="l">
              <a:lnSpc>
                <a:spcPct val="150000"/>
              </a:lnSpc>
              <a:spcBef>
                <a:spcPts val="1000"/>
              </a:spcBef>
              <a:spcAft>
                <a:spcPts val="0"/>
              </a:spcAft>
              <a:buSzPts val="2300"/>
              <a:buChar char="●"/>
            </a:pPr>
            <a:r>
              <a:rPr lang="en-US" sz="2300"/>
              <a:t>Uses multithreaded scheduler</a:t>
            </a:r>
            <a:endParaRPr sz="2300"/>
          </a:p>
          <a:p>
            <a:pPr indent="-374650" lvl="0" marL="457200" rtl="0" algn="l">
              <a:lnSpc>
                <a:spcPct val="115000"/>
              </a:lnSpc>
              <a:spcBef>
                <a:spcPts val="0"/>
              </a:spcBef>
              <a:spcAft>
                <a:spcPts val="0"/>
              </a:spcAft>
              <a:buSzPts val="2300"/>
              <a:buChar char="●"/>
            </a:pPr>
            <a:r>
              <a:rPr lang="en-US" sz="2300"/>
              <a:t>Attitude, heading, and reference system (AHRS)</a:t>
            </a:r>
            <a:endParaRPr sz="2300"/>
          </a:p>
          <a:p>
            <a:pPr indent="-374650" lvl="1" marL="914400" rtl="0" algn="l">
              <a:lnSpc>
                <a:spcPct val="150000"/>
              </a:lnSpc>
              <a:spcBef>
                <a:spcPts val="0"/>
              </a:spcBef>
              <a:spcAft>
                <a:spcPts val="0"/>
              </a:spcAft>
              <a:buSzPts val="2300"/>
              <a:buChar char="○"/>
            </a:pPr>
            <a:r>
              <a:rPr lang="en-US" sz="2300"/>
              <a:t>Construct full aircraft states</a:t>
            </a:r>
            <a:endParaRPr sz="2300"/>
          </a:p>
          <a:p>
            <a:pPr indent="-374650" lvl="0" marL="457200" rtl="0" algn="l">
              <a:lnSpc>
                <a:spcPct val="115000"/>
              </a:lnSpc>
              <a:spcBef>
                <a:spcPts val="0"/>
              </a:spcBef>
              <a:spcAft>
                <a:spcPts val="0"/>
              </a:spcAft>
              <a:buSzPts val="2300"/>
              <a:buChar char="●"/>
            </a:pPr>
            <a:r>
              <a:rPr lang="en-US" sz="2300"/>
              <a:t>“Navigate” and “Stabilize” tasks will be replaced</a:t>
            </a:r>
            <a:endParaRPr sz="2300"/>
          </a:p>
          <a:p>
            <a:pPr indent="0" lvl="0" marL="457200" rtl="0" algn="l">
              <a:lnSpc>
                <a:spcPct val="150000"/>
              </a:lnSpc>
              <a:spcBef>
                <a:spcPts val="1000"/>
              </a:spcBef>
              <a:spcAft>
                <a:spcPts val="0"/>
              </a:spcAft>
              <a:buNone/>
            </a:pPr>
            <a:r>
              <a:t/>
            </a:r>
            <a:endParaRPr sz="2300"/>
          </a:p>
        </p:txBody>
      </p:sp>
      <p:sp>
        <p:nvSpPr>
          <p:cNvPr id="189" name="Google Shape;189;gd1d56597f3_0_83"/>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190" name="Google Shape;190;gd1d56597f3_0_83"/>
          <p:cNvPicPr preferRelativeResize="0"/>
          <p:nvPr/>
        </p:nvPicPr>
        <p:blipFill>
          <a:blip r:embed="rId3">
            <a:alphaModFix/>
          </a:blip>
          <a:stretch>
            <a:fillRect/>
          </a:stretch>
        </p:blipFill>
        <p:spPr>
          <a:xfrm>
            <a:off x="404700" y="840025"/>
            <a:ext cx="5483100" cy="5301775"/>
          </a:xfrm>
          <a:prstGeom prst="rect">
            <a:avLst/>
          </a:prstGeom>
          <a:noFill/>
          <a:ln>
            <a:noFill/>
          </a:ln>
        </p:spPr>
      </p:pic>
      <p:sp>
        <p:nvSpPr>
          <p:cNvPr id="191" name="Google Shape;191;gd1d56597f3_0_83"/>
          <p:cNvSpPr/>
          <p:nvPr/>
        </p:nvSpPr>
        <p:spPr>
          <a:xfrm>
            <a:off x="978350" y="1472275"/>
            <a:ext cx="1662300" cy="3135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gd1d56597f3_0_83"/>
          <p:cNvSpPr/>
          <p:nvPr/>
        </p:nvSpPr>
        <p:spPr>
          <a:xfrm>
            <a:off x="968850" y="2289175"/>
            <a:ext cx="2080200" cy="7254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gd1d56597f3_0_83"/>
          <p:cNvSpPr/>
          <p:nvPr/>
        </p:nvSpPr>
        <p:spPr>
          <a:xfrm>
            <a:off x="968850" y="4255375"/>
            <a:ext cx="2783100" cy="4560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d1d56597f3_0_83"/>
          <p:cNvSpPr/>
          <p:nvPr/>
        </p:nvSpPr>
        <p:spPr>
          <a:xfrm>
            <a:off x="968850" y="3608125"/>
            <a:ext cx="2783100" cy="574500"/>
          </a:xfrm>
          <a:prstGeom prst="rect">
            <a:avLst/>
          </a:prstGeom>
          <a:noFill/>
          <a:ln cap="flat" cmpd="sng" w="381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gd1d56597f3_0_83"/>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sp>
        <p:nvSpPr>
          <p:cNvPr id="201" name="Google Shape;201;gd1d56597f3_0_10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Software/Hardware Functional Block Diagram</a:t>
            </a:r>
            <a:endParaRPr/>
          </a:p>
        </p:txBody>
      </p:sp>
      <p:sp>
        <p:nvSpPr>
          <p:cNvPr id="202" name="Google Shape;202;gd1d56597f3_0_10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03" name="Google Shape;203;gd1d56597f3_0_107"/>
          <p:cNvPicPr preferRelativeResize="0"/>
          <p:nvPr/>
        </p:nvPicPr>
        <p:blipFill>
          <a:blip r:embed="rId3">
            <a:alphaModFix/>
          </a:blip>
          <a:stretch>
            <a:fillRect/>
          </a:stretch>
        </p:blipFill>
        <p:spPr>
          <a:xfrm>
            <a:off x="3892700" y="859738"/>
            <a:ext cx="7296150" cy="5248275"/>
          </a:xfrm>
          <a:prstGeom prst="rect">
            <a:avLst/>
          </a:prstGeom>
          <a:noFill/>
          <a:ln>
            <a:noFill/>
          </a:ln>
        </p:spPr>
      </p:pic>
      <p:pic>
        <p:nvPicPr>
          <p:cNvPr id="204" name="Google Shape;204;gd1d56597f3_0_107"/>
          <p:cNvPicPr preferRelativeResize="0"/>
          <p:nvPr/>
        </p:nvPicPr>
        <p:blipFill>
          <a:blip r:embed="rId4">
            <a:alphaModFix/>
          </a:blip>
          <a:stretch>
            <a:fillRect/>
          </a:stretch>
        </p:blipFill>
        <p:spPr>
          <a:xfrm>
            <a:off x="576113" y="2471738"/>
            <a:ext cx="2486025" cy="1914525"/>
          </a:xfrm>
          <a:prstGeom prst="rect">
            <a:avLst/>
          </a:prstGeom>
          <a:noFill/>
          <a:ln>
            <a:noFill/>
          </a:ln>
        </p:spPr>
      </p:pic>
      <p:sp>
        <p:nvSpPr>
          <p:cNvPr id="205" name="Google Shape;205;gd1d56597f3_0_107"/>
          <p:cNvSpPr txBox="1"/>
          <p:nvPr/>
        </p:nvSpPr>
        <p:spPr>
          <a:xfrm>
            <a:off x="10324450" y="4929775"/>
            <a:ext cx="81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latin typeface="Calibri"/>
                <a:ea typeface="Calibri"/>
                <a:cs typeface="Calibri"/>
                <a:sym typeface="Calibri"/>
              </a:rPr>
              <a:t>(Motor)</a:t>
            </a:r>
            <a:endParaRPr sz="1100">
              <a:latin typeface="Calibri"/>
              <a:ea typeface="Calibri"/>
              <a:cs typeface="Calibri"/>
              <a:sym typeface="Calibri"/>
            </a:endParaRPr>
          </a:p>
        </p:txBody>
      </p:sp>
      <p:sp>
        <p:nvSpPr>
          <p:cNvPr id="206" name="Google Shape;206;gd1d56597f3_0_107"/>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11" name="Shape 211"/>
        <p:cNvGrpSpPr/>
        <p:nvPr/>
      </p:nvGrpSpPr>
      <p:grpSpPr>
        <a:xfrm>
          <a:off x="0" y="0"/>
          <a:ext cx="0" cy="0"/>
          <a:chOff x="0" y="0"/>
          <a:chExt cx="0" cy="0"/>
        </a:xfrm>
      </p:grpSpPr>
      <p:sp>
        <p:nvSpPr>
          <p:cNvPr id="212" name="Google Shape;212;g1138f2c4ee3_1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Software/Hardware Functional Block Diagram</a:t>
            </a:r>
            <a:endParaRPr/>
          </a:p>
        </p:txBody>
      </p:sp>
      <p:sp>
        <p:nvSpPr>
          <p:cNvPr id="213" name="Google Shape;213;g1138f2c4ee3_1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214" name="Google Shape;214;g1138f2c4ee3_1_0"/>
          <p:cNvSpPr txBox="1"/>
          <p:nvPr/>
        </p:nvSpPr>
        <p:spPr>
          <a:xfrm>
            <a:off x="10324450" y="4929775"/>
            <a:ext cx="8169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100">
                <a:latin typeface="Calibri"/>
                <a:ea typeface="Calibri"/>
                <a:cs typeface="Calibri"/>
                <a:sym typeface="Calibri"/>
              </a:rPr>
              <a:t>(Motor)</a:t>
            </a:r>
            <a:endParaRPr sz="1100">
              <a:latin typeface="Calibri"/>
              <a:ea typeface="Calibri"/>
              <a:cs typeface="Calibri"/>
              <a:sym typeface="Calibri"/>
            </a:endParaRPr>
          </a:p>
        </p:txBody>
      </p:sp>
      <p:sp>
        <p:nvSpPr>
          <p:cNvPr id="215" name="Google Shape;215;g1138f2c4ee3_1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pic>
        <p:nvPicPr>
          <p:cNvPr id="216" name="Google Shape;216;g1138f2c4ee3_1_0"/>
          <p:cNvPicPr preferRelativeResize="0"/>
          <p:nvPr/>
        </p:nvPicPr>
        <p:blipFill rotWithShape="1">
          <a:blip r:embed="rId3">
            <a:alphaModFix/>
          </a:blip>
          <a:srcRect b="42339" l="0" r="0" t="0"/>
          <a:stretch/>
        </p:blipFill>
        <p:spPr>
          <a:xfrm>
            <a:off x="892701" y="1217713"/>
            <a:ext cx="10428396" cy="46463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d1d56597f3_0_0"/>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Schedule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1138f2c4ee3_5_1"/>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Work Breakdown Structure - </a:t>
            </a:r>
            <a:r>
              <a:rPr lang="en-US"/>
              <a:t>Development</a:t>
            </a:r>
            <a:endParaRPr/>
          </a:p>
        </p:txBody>
      </p:sp>
      <p:sp>
        <p:nvSpPr>
          <p:cNvPr id="228" name="Google Shape;228;g1138f2c4ee3_5_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29" name="Google Shape;229;g1138f2c4ee3_5_1"/>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Schedule</a:t>
            </a:r>
            <a:endParaRPr b="1" i="0" sz="1100" u="none" cap="none" strike="noStrike">
              <a:solidFill>
                <a:schemeClr val="lt1"/>
              </a:solidFill>
              <a:latin typeface="Calibri"/>
              <a:ea typeface="Calibri"/>
              <a:cs typeface="Calibri"/>
              <a:sym typeface="Calibri"/>
            </a:endParaRPr>
          </a:p>
        </p:txBody>
      </p:sp>
      <p:pic>
        <p:nvPicPr>
          <p:cNvPr id="230" name="Google Shape;230;g1138f2c4ee3_5_1"/>
          <p:cNvPicPr preferRelativeResize="0"/>
          <p:nvPr/>
        </p:nvPicPr>
        <p:blipFill>
          <a:blip r:embed="rId3">
            <a:alphaModFix/>
          </a:blip>
          <a:stretch>
            <a:fillRect/>
          </a:stretch>
        </p:blipFill>
        <p:spPr>
          <a:xfrm>
            <a:off x="152400" y="2008700"/>
            <a:ext cx="11887203" cy="3064348"/>
          </a:xfrm>
          <a:prstGeom prst="rect">
            <a:avLst/>
          </a:prstGeom>
          <a:noFill/>
          <a:ln>
            <a:noFill/>
          </a:ln>
        </p:spPr>
      </p:pic>
      <p:cxnSp>
        <p:nvCxnSpPr>
          <p:cNvPr id="231" name="Google Shape;231;g1138f2c4ee3_5_1"/>
          <p:cNvCxnSpPr/>
          <p:nvPr/>
        </p:nvCxnSpPr>
        <p:spPr>
          <a:xfrm flipH="1" rot="-5400000">
            <a:off x="8238300" y="3838800"/>
            <a:ext cx="1970700" cy="360900"/>
          </a:xfrm>
          <a:prstGeom prst="bentConnector3">
            <a:avLst>
              <a:gd fmla="val 99994" name="adj1"/>
            </a:avLst>
          </a:prstGeom>
          <a:noFill/>
          <a:ln cap="flat" cmpd="sng" w="38100">
            <a:solidFill>
              <a:schemeClr val="dk2"/>
            </a:solidFill>
            <a:prstDash val="solid"/>
            <a:round/>
            <a:headEnd len="med" w="med" type="none"/>
            <a:tailEnd len="med" w="med" type="none"/>
          </a:ln>
        </p:spPr>
      </p:cxnSp>
      <p:sp>
        <p:nvSpPr>
          <p:cNvPr id="232" name="Google Shape;232;g1138f2c4ee3_5_1"/>
          <p:cNvSpPr txBox="1"/>
          <p:nvPr/>
        </p:nvSpPr>
        <p:spPr>
          <a:xfrm>
            <a:off x="3707025" y="4458200"/>
            <a:ext cx="5619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SOME DELAYS WITH ORDERING</a:t>
            </a:r>
            <a:endParaRPr b="1">
              <a:latin typeface="Calibri"/>
              <a:ea typeface="Calibri"/>
              <a:cs typeface="Calibri"/>
              <a:sym typeface="Calibri"/>
            </a:endParaRPr>
          </a:p>
        </p:txBody>
      </p:sp>
      <p:sp>
        <p:nvSpPr>
          <p:cNvPr id="233" name="Google Shape;233;g1138f2c4ee3_5_1"/>
          <p:cNvSpPr txBox="1"/>
          <p:nvPr/>
        </p:nvSpPr>
        <p:spPr>
          <a:xfrm>
            <a:off x="5482500" y="2965625"/>
            <a:ext cx="356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UNIT TESTING CONCURRENT</a:t>
            </a:r>
            <a:endParaRPr b="1">
              <a:latin typeface="Calibri"/>
              <a:ea typeface="Calibri"/>
              <a:cs typeface="Calibri"/>
              <a:sym typeface="Calibri"/>
            </a:endParaRPr>
          </a:p>
        </p:txBody>
      </p:sp>
      <p:sp>
        <p:nvSpPr>
          <p:cNvPr id="234" name="Google Shape;234;g1138f2c4ee3_5_1"/>
          <p:cNvSpPr txBox="1"/>
          <p:nvPr/>
        </p:nvSpPr>
        <p:spPr>
          <a:xfrm>
            <a:off x="8678575" y="3761875"/>
            <a:ext cx="356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UNIT TESTING CONCURRENT</a:t>
            </a:r>
            <a:endParaRPr b="1">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g1150bb285d8_0_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Work Breakdown Structure - Transition</a:t>
            </a:r>
            <a:endParaRPr/>
          </a:p>
        </p:txBody>
      </p:sp>
      <p:sp>
        <p:nvSpPr>
          <p:cNvPr id="241" name="Google Shape;241;g1150bb285d8_0_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pSp>
        <p:nvGrpSpPr>
          <p:cNvPr id="242" name="Google Shape;242;g1150bb285d8_0_9"/>
          <p:cNvGrpSpPr/>
          <p:nvPr/>
        </p:nvGrpSpPr>
        <p:grpSpPr>
          <a:xfrm>
            <a:off x="152400" y="1266650"/>
            <a:ext cx="11887202" cy="4324692"/>
            <a:chOff x="152400" y="1266650"/>
            <a:chExt cx="11887202" cy="4324692"/>
          </a:xfrm>
        </p:grpSpPr>
        <p:pic>
          <p:nvPicPr>
            <p:cNvPr id="243" name="Google Shape;243;g1150bb285d8_0_9"/>
            <p:cNvPicPr preferRelativeResize="0"/>
            <p:nvPr/>
          </p:nvPicPr>
          <p:blipFill>
            <a:blip r:embed="rId3">
              <a:alphaModFix/>
            </a:blip>
            <a:stretch>
              <a:fillRect/>
            </a:stretch>
          </p:blipFill>
          <p:spPr>
            <a:xfrm>
              <a:off x="152400" y="1266650"/>
              <a:ext cx="11887202" cy="4324692"/>
            </a:xfrm>
            <a:prstGeom prst="rect">
              <a:avLst/>
            </a:prstGeom>
            <a:noFill/>
            <a:ln>
              <a:noFill/>
            </a:ln>
          </p:spPr>
        </p:pic>
        <p:cxnSp>
          <p:nvCxnSpPr>
            <p:cNvPr id="244" name="Google Shape;244;g1150bb285d8_0_9"/>
            <p:cNvCxnSpPr/>
            <p:nvPr/>
          </p:nvCxnSpPr>
          <p:spPr>
            <a:xfrm flipH="1" rot="-5400000">
              <a:off x="4980075" y="3292459"/>
              <a:ext cx="2195100" cy="370800"/>
            </a:xfrm>
            <a:prstGeom prst="bentConnector3">
              <a:avLst>
                <a:gd fmla="val 99993" name="adj1"/>
              </a:avLst>
            </a:prstGeom>
            <a:noFill/>
            <a:ln cap="flat" cmpd="sng" w="38100">
              <a:solidFill>
                <a:schemeClr val="dk2"/>
              </a:solidFill>
              <a:prstDash val="solid"/>
              <a:round/>
              <a:headEnd len="med" w="med" type="none"/>
              <a:tailEnd len="med" w="med" type="none"/>
            </a:ln>
          </p:spPr>
        </p:cxnSp>
        <p:cxnSp>
          <p:nvCxnSpPr>
            <p:cNvPr id="245" name="Google Shape;245;g1150bb285d8_0_9"/>
            <p:cNvCxnSpPr/>
            <p:nvPr/>
          </p:nvCxnSpPr>
          <p:spPr>
            <a:xfrm flipH="1" rot="-5400000">
              <a:off x="8229575" y="4905425"/>
              <a:ext cx="385800" cy="71400"/>
            </a:xfrm>
            <a:prstGeom prst="bentConnector3">
              <a:avLst>
                <a:gd fmla="val 101225" name="adj1"/>
              </a:avLst>
            </a:prstGeom>
            <a:noFill/>
            <a:ln cap="flat" cmpd="sng" w="38100">
              <a:solidFill>
                <a:schemeClr val="dk2"/>
              </a:solidFill>
              <a:prstDash val="solid"/>
              <a:round/>
              <a:headEnd len="med" w="med" type="none"/>
              <a:tailEnd len="med" w="med" type="none"/>
            </a:ln>
          </p:spPr>
        </p:cxnSp>
        <p:sp>
          <p:nvSpPr>
            <p:cNvPr id="246" name="Google Shape;246;g1150bb285d8_0_9"/>
            <p:cNvSpPr txBox="1"/>
            <p:nvPr/>
          </p:nvSpPr>
          <p:spPr>
            <a:xfrm>
              <a:off x="6648450" y="4552950"/>
              <a:ext cx="144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LQT TESTING</a:t>
              </a:r>
              <a:endParaRPr b="1">
                <a:latin typeface="Calibri"/>
                <a:ea typeface="Calibri"/>
                <a:cs typeface="Calibri"/>
                <a:sym typeface="Calibri"/>
              </a:endParaRPr>
            </a:p>
          </p:txBody>
        </p:sp>
        <p:sp>
          <p:nvSpPr>
            <p:cNvPr id="247" name="Google Shape;247;g1150bb285d8_0_9"/>
            <p:cNvSpPr txBox="1"/>
            <p:nvPr/>
          </p:nvSpPr>
          <p:spPr>
            <a:xfrm>
              <a:off x="8610600" y="4552950"/>
              <a:ext cx="144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WARIO TESTING</a:t>
              </a:r>
              <a:endParaRPr b="1">
                <a:latin typeface="Calibri"/>
                <a:ea typeface="Calibri"/>
                <a:cs typeface="Calibri"/>
                <a:sym typeface="Calibri"/>
              </a:endParaRPr>
            </a:p>
          </p:txBody>
        </p:sp>
        <p:sp>
          <p:nvSpPr>
            <p:cNvPr id="248" name="Google Shape;248;g1150bb285d8_0_9"/>
            <p:cNvSpPr txBox="1"/>
            <p:nvPr/>
          </p:nvSpPr>
          <p:spPr>
            <a:xfrm>
              <a:off x="8505825" y="5062525"/>
              <a:ext cx="144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LQT TESTING</a:t>
              </a:r>
              <a:endParaRPr b="1">
                <a:latin typeface="Calibri"/>
                <a:ea typeface="Calibri"/>
                <a:cs typeface="Calibri"/>
                <a:sym typeface="Calibri"/>
              </a:endParaRPr>
            </a:p>
          </p:txBody>
        </p:sp>
        <p:sp>
          <p:nvSpPr>
            <p:cNvPr id="249" name="Google Shape;249;g1150bb285d8_0_9"/>
            <p:cNvSpPr txBox="1"/>
            <p:nvPr/>
          </p:nvSpPr>
          <p:spPr>
            <a:xfrm>
              <a:off x="10053600" y="5062525"/>
              <a:ext cx="1443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WARIO TESTING</a:t>
              </a:r>
              <a:endParaRPr b="1">
                <a:latin typeface="Calibri"/>
                <a:ea typeface="Calibri"/>
                <a:cs typeface="Calibri"/>
                <a:sym typeface="Calibri"/>
              </a:endParaRPr>
            </a:p>
          </p:txBody>
        </p:sp>
        <p:cxnSp>
          <p:nvCxnSpPr>
            <p:cNvPr id="250" name="Google Shape;250;g1150bb285d8_0_9"/>
            <p:cNvCxnSpPr/>
            <p:nvPr/>
          </p:nvCxnSpPr>
          <p:spPr>
            <a:xfrm rot="5400000">
              <a:off x="8127875" y="3649700"/>
              <a:ext cx="1265400" cy="585900"/>
            </a:xfrm>
            <a:prstGeom prst="bentConnector3">
              <a:avLst>
                <a:gd fmla="val 50000" name="adj1"/>
              </a:avLst>
            </a:prstGeom>
            <a:noFill/>
            <a:ln cap="flat" cmpd="sng" w="38100">
              <a:solidFill>
                <a:schemeClr val="dk2"/>
              </a:solidFill>
              <a:prstDash val="solid"/>
              <a:round/>
              <a:headEnd len="med" w="med" type="none"/>
              <a:tailEnd len="med" w="med" type="none"/>
            </a:ln>
          </p:spPr>
        </p:cxnSp>
        <p:cxnSp>
          <p:nvCxnSpPr>
            <p:cNvPr id="251" name="Google Shape;251;g1150bb285d8_0_9"/>
            <p:cNvCxnSpPr/>
            <p:nvPr/>
          </p:nvCxnSpPr>
          <p:spPr>
            <a:xfrm>
              <a:off x="10110800" y="4929200"/>
              <a:ext cx="0" cy="133500"/>
            </a:xfrm>
            <a:prstGeom prst="straightConnector1">
              <a:avLst/>
            </a:prstGeom>
            <a:noFill/>
            <a:ln cap="flat" cmpd="sng" w="38100">
              <a:solidFill>
                <a:schemeClr val="dk2"/>
              </a:solidFill>
              <a:prstDash val="solid"/>
              <a:round/>
              <a:headEnd len="med" w="med" type="none"/>
              <a:tailEnd len="med" w="med" type="none"/>
            </a:ln>
          </p:spPr>
        </p:cxnSp>
      </p:grpSp>
      <p:sp>
        <p:nvSpPr>
          <p:cNvPr id="252" name="Google Shape;252;g1150bb285d8_0_9"/>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Schedule</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1150bb285d8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Work Breakdown Structure - Validation</a:t>
            </a:r>
            <a:endParaRPr/>
          </a:p>
        </p:txBody>
      </p:sp>
      <p:sp>
        <p:nvSpPr>
          <p:cNvPr id="259" name="Google Shape;259;g1150bb285d8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260" name="Google Shape;260;g1150bb285d8_0_0"/>
          <p:cNvPicPr preferRelativeResize="0"/>
          <p:nvPr/>
        </p:nvPicPr>
        <p:blipFill>
          <a:blip r:embed="rId3">
            <a:alphaModFix/>
          </a:blip>
          <a:stretch>
            <a:fillRect/>
          </a:stretch>
        </p:blipFill>
        <p:spPr>
          <a:xfrm>
            <a:off x="152400" y="877800"/>
            <a:ext cx="11887197" cy="4855723"/>
          </a:xfrm>
          <a:prstGeom prst="rect">
            <a:avLst/>
          </a:prstGeom>
          <a:noFill/>
          <a:ln>
            <a:noFill/>
          </a:ln>
        </p:spPr>
      </p:pic>
      <p:sp>
        <p:nvSpPr>
          <p:cNvPr id="261" name="Google Shape;261;g1150bb285d8_0_0"/>
          <p:cNvSpPr txBox="1"/>
          <p:nvPr/>
        </p:nvSpPr>
        <p:spPr>
          <a:xfrm>
            <a:off x="5306875" y="2946125"/>
            <a:ext cx="35901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a:latin typeface="Calibri"/>
                <a:ea typeface="Calibri"/>
                <a:cs typeface="Calibri"/>
                <a:sym typeface="Calibri"/>
              </a:rPr>
              <a:t>WEATHER DEPENDENT</a:t>
            </a:r>
            <a:endParaRPr b="1">
              <a:latin typeface="Calibri"/>
              <a:ea typeface="Calibri"/>
              <a:cs typeface="Calibri"/>
              <a:sym typeface="Calibri"/>
            </a:endParaRPr>
          </a:p>
        </p:txBody>
      </p:sp>
      <p:cxnSp>
        <p:nvCxnSpPr>
          <p:cNvPr id="262" name="Google Shape;262;g1150bb285d8_0_0"/>
          <p:cNvCxnSpPr/>
          <p:nvPr/>
        </p:nvCxnSpPr>
        <p:spPr>
          <a:xfrm flipH="1" rot="-5400000">
            <a:off x="4916725" y="2604650"/>
            <a:ext cx="438900" cy="341400"/>
          </a:xfrm>
          <a:prstGeom prst="bentConnector3">
            <a:avLst>
              <a:gd fmla="val 100023" name="adj1"/>
            </a:avLst>
          </a:prstGeom>
          <a:noFill/>
          <a:ln cap="flat" cmpd="sng" w="38100">
            <a:solidFill>
              <a:schemeClr val="dk2"/>
            </a:solidFill>
            <a:prstDash val="solid"/>
            <a:round/>
            <a:headEnd len="med" w="med" type="none"/>
            <a:tailEnd len="med" w="med" type="none"/>
          </a:ln>
        </p:spPr>
      </p:cxnSp>
      <p:cxnSp>
        <p:nvCxnSpPr>
          <p:cNvPr id="263" name="Google Shape;263;g1150bb285d8_0_0"/>
          <p:cNvCxnSpPr/>
          <p:nvPr/>
        </p:nvCxnSpPr>
        <p:spPr>
          <a:xfrm>
            <a:off x="4975225" y="2565650"/>
            <a:ext cx="331800" cy="243900"/>
          </a:xfrm>
          <a:prstGeom prst="bentConnector3">
            <a:avLst>
              <a:gd fmla="val 32339" name="adj1"/>
            </a:avLst>
          </a:prstGeom>
          <a:noFill/>
          <a:ln cap="flat" cmpd="sng" w="38100">
            <a:solidFill>
              <a:schemeClr val="dk2"/>
            </a:solidFill>
            <a:prstDash val="solid"/>
            <a:round/>
            <a:headEnd len="med" w="med" type="none"/>
            <a:tailEnd len="med" w="med" type="none"/>
          </a:ln>
        </p:spPr>
      </p:cxnSp>
      <p:sp>
        <p:nvSpPr>
          <p:cNvPr id="264" name="Google Shape;264;g1150bb285d8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Schedule</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gf890eb05a3_0_158"/>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Test Plan</a:t>
            </a:r>
            <a:endParaRPr/>
          </a:p>
        </p:txBody>
      </p:sp>
      <p:sp>
        <p:nvSpPr>
          <p:cNvPr id="271" name="Google Shape;271;gf890eb05a3_0_15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aphicFrame>
        <p:nvGraphicFramePr>
          <p:cNvPr id="272" name="Google Shape;272;gf890eb05a3_0_158"/>
          <p:cNvGraphicFramePr/>
          <p:nvPr/>
        </p:nvGraphicFramePr>
        <p:xfrm>
          <a:off x="952500" y="1605488"/>
          <a:ext cx="3000000" cy="3000000"/>
        </p:xfrm>
        <a:graphic>
          <a:graphicData uri="http://schemas.openxmlformats.org/drawingml/2006/table">
            <a:tbl>
              <a:tblPr>
                <a:noFill/>
                <a:tableStyleId>{AA4F378D-DBC9-4C08-94D5-99F807410D24}</a:tableStyleId>
              </a:tblPr>
              <a:tblGrid>
                <a:gridCol w="2571750"/>
                <a:gridCol w="2571750"/>
                <a:gridCol w="2571750"/>
                <a:gridCol w="2571750"/>
              </a:tblGrid>
              <a:tr h="381000">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Test</a:t>
                      </a:r>
                      <a:endParaRPr b="1"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8888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Date</a:t>
                      </a:r>
                      <a:endParaRPr b="1"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8888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Progress</a:t>
                      </a:r>
                      <a:endParaRPr b="1"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88888"/>
                    </a:solidFill>
                  </a:tcPr>
                </a:tc>
                <a:tc>
                  <a:txBody>
                    <a:bodyPr/>
                    <a:lstStyle/>
                    <a:p>
                      <a:pPr indent="0" lvl="0" marL="0" marR="0" rtl="0" algn="ctr">
                        <a:lnSpc>
                          <a:spcPct val="100000"/>
                        </a:lnSpc>
                        <a:spcBef>
                          <a:spcPts val="0"/>
                        </a:spcBef>
                        <a:spcAft>
                          <a:spcPts val="0"/>
                        </a:spcAft>
                        <a:buClr>
                          <a:srgbClr val="000000"/>
                        </a:buClr>
                        <a:buSzPts val="1400"/>
                        <a:buFont typeface="Arial"/>
                        <a:buNone/>
                      </a:pPr>
                      <a:r>
                        <a:rPr b="1" lang="en-US" sz="1400" u="none" cap="none" strike="noStrike"/>
                        <a:t>Prerequisite</a:t>
                      </a:r>
                      <a:endParaRPr b="1"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888888"/>
                    </a:solidFill>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Matlab/Simulink Control Testing</a:t>
                      </a:r>
                      <a:endParaRPr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Nov 29th</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a:t>Complete</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6D7A8"/>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None</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Component Testing</a:t>
                      </a:r>
                      <a:endParaRPr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Jan </a:t>
                      </a:r>
                      <a:r>
                        <a:rPr lang="en-US"/>
                        <a:t>17</a:t>
                      </a:r>
                      <a:r>
                        <a:rPr lang="en-US" sz="1400" u="none" cap="none" strike="noStrike"/>
                        <a:t>th</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a:t>In Progress</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c>
                  <a:txBody>
                    <a:bodyPr/>
                    <a:lstStyle/>
                    <a:p>
                      <a:pPr indent="0" lvl="0" marL="0" marR="0" rtl="0" algn="l">
                        <a:lnSpc>
                          <a:spcPct val="100000"/>
                        </a:lnSpc>
                        <a:spcBef>
                          <a:spcPts val="0"/>
                        </a:spcBef>
                        <a:spcAft>
                          <a:spcPts val="0"/>
                        </a:spcAft>
                        <a:buClr>
                          <a:schemeClr val="dk1"/>
                        </a:buClr>
                        <a:buSzPts val="1100"/>
                        <a:buFont typeface="Arial"/>
                        <a:buNone/>
                      </a:pPr>
                      <a:r>
                        <a:rPr lang="en-US" sz="1400" u="none" cap="none" strike="noStrike">
                          <a:solidFill>
                            <a:schemeClr val="dk1"/>
                          </a:solidFill>
                        </a:rPr>
                        <a:t>Hardware acquired</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SITL Testing</a:t>
                      </a:r>
                      <a:endParaRPr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Feb </a:t>
                      </a:r>
                      <a:r>
                        <a:rPr lang="en-US"/>
                        <a:t>8</a:t>
                      </a:r>
                      <a:r>
                        <a:rPr lang="en-US" sz="1400" u="none" cap="none" strike="noStrike"/>
                        <a:t>th</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a:t>In Progress</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Matlab/Simulink Testing Complete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none" cap="none" strike="noStrike"/>
                        <a:t>Software Implementation Working</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a:t>Power Model </a:t>
                      </a:r>
                      <a:r>
                        <a:rPr lang="en-US" sz="1400" u="none" cap="none" strike="noStrike"/>
                        <a:t>Testing</a:t>
                      </a:r>
                      <a:endParaRPr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a:t>March 7</a:t>
                      </a:r>
                      <a:r>
                        <a:rPr lang="en-US" sz="1400" u="none" cap="none" strike="noStrike"/>
                        <a:t>th</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Future Work</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SITL Testing Majority Complete</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en-US" sz="1400" u="none" cap="none" strike="noStrike"/>
                        <a:t>Component Testing Complete</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381000">
                <a:tc>
                  <a:txBody>
                    <a:bodyPr/>
                    <a:lstStyle/>
                    <a:p>
                      <a:pPr indent="0" lvl="0" marL="0" marR="0" rtl="0" algn="ctr">
                        <a:lnSpc>
                          <a:spcPct val="100000"/>
                        </a:lnSpc>
                        <a:spcBef>
                          <a:spcPts val="0"/>
                        </a:spcBef>
                        <a:spcAft>
                          <a:spcPts val="0"/>
                        </a:spcAft>
                        <a:buClr>
                          <a:srgbClr val="000000"/>
                        </a:buClr>
                        <a:buSzPts val="1400"/>
                        <a:buFont typeface="Arial"/>
                        <a:buNone/>
                      </a:pPr>
                      <a:r>
                        <a:rPr lang="en-US" sz="1400" u="none" cap="none" strike="noStrike"/>
                        <a:t>Flight Test</a:t>
                      </a:r>
                      <a:endParaRPr sz="1400" u="none" cap="none" strike="noStrike"/>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a:t>March 11</a:t>
                      </a:r>
                      <a:r>
                        <a:rPr lang="en-US" sz="1400" u="none" cap="none" strike="noStrike"/>
                        <a:t>th</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1400"/>
                        <a:buFont typeface="Arial"/>
                        <a:buNone/>
                      </a:pPr>
                      <a:r>
                        <a:rPr lang="en-US" sz="1400" u="none" cap="none" strike="noStrike"/>
                        <a:t>Future Work</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2F4"/>
                    </a:solidFill>
                  </a:tcPr>
                </a:tc>
                <a:tc>
                  <a:txBody>
                    <a:bodyPr/>
                    <a:lstStyle/>
                    <a:p>
                      <a:pPr indent="0" lvl="0" marL="0" marR="0" rtl="0" algn="l">
                        <a:lnSpc>
                          <a:spcPct val="100000"/>
                        </a:lnSpc>
                        <a:spcBef>
                          <a:spcPts val="0"/>
                        </a:spcBef>
                        <a:spcAft>
                          <a:spcPts val="0"/>
                        </a:spcAft>
                        <a:buClr>
                          <a:srgbClr val="000000"/>
                        </a:buClr>
                        <a:buSzPts val="1400"/>
                        <a:buFont typeface="Arial"/>
                        <a:buNone/>
                      </a:pPr>
                      <a:r>
                        <a:rPr lang="en-US"/>
                        <a:t>Can be </a:t>
                      </a:r>
                      <a:r>
                        <a:rPr lang="en-US"/>
                        <a:t>concurrent</a:t>
                      </a:r>
                      <a:r>
                        <a:rPr lang="en-US"/>
                        <a:t> with Power Model Testing</a:t>
                      </a:r>
                      <a:endParaRPr sz="1400" u="none" cap="none" strike="noStrike"/>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273" name="Google Shape;273;gf890eb05a3_0_15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Schedule</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01" name="Shape 101"/>
        <p:cNvGrpSpPr/>
        <p:nvPr/>
      </p:nvGrpSpPr>
      <p:grpSpPr>
        <a:xfrm>
          <a:off x="0" y="0"/>
          <a:ext cx="0" cy="0"/>
          <a:chOff x="0" y="0"/>
          <a:chExt cx="0" cy="0"/>
        </a:xfrm>
      </p:grpSpPr>
      <p:sp>
        <p:nvSpPr>
          <p:cNvPr id="102" name="Google Shape;102;gf5ca899508_6_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Agenda</a:t>
            </a:r>
            <a:endParaRPr/>
          </a:p>
        </p:txBody>
      </p:sp>
      <p:sp>
        <p:nvSpPr>
          <p:cNvPr id="103" name="Google Shape;103;gf5ca899508_6_0"/>
          <p:cNvSpPr txBox="1"/>
          <p:nvPr>
            <p:ph idx="1" type="body"/>
          </p:nvPr>
        </p:nvSpPr>
        <p:spPr>
          <a:xfrm>
            <a:off x="838200" y="1316438"/>
            <a:ext cx="10515600" cy="4351200"/>
          </a:xfrm>
          <a:prstGeom prst="rect">
            <a:avLst/>
          </a:prstGeom>
          <a:noFill/>
          <a:ln>
            <a:noFill/>
          </a:ln>
        </p:spPr>
        <p:txBody>
          <a:bodyPr anchorCtr="0" anchor="t" bIns="45700" lIns="91425" spcFirstLastPara="1" rIns="91425" wrap="square" tIns="45700">
            <a:normAutofit/>
          </a:bodyPr>
          <a:lstStyle/>
          <a:p>
            <a:pPr indent="-374650" lvl="0" marL="457200" rtl="0" algn="l">
              <a:lnSpc>
                <a:spcPct val="200000"/>
              </a:lnSpc>
              <a:spcBef>
                <a:spcPts val="0"/>
              </a:spcBef>
              <a:spcAft>
                <a:spcPts val="0"/>
              </a:spcAft>
              <a:buSzPts val="2300"/>
              <a:buChar char="•"/>
            </a:pPr>
            <a:r>
              <a:rPr b="1" lang="en-US" sz="2300"/>
              <a:t>Project Overview </a:t>
            </a:r>
            <a:r>
              <a:rPr lang="en-US" sz="2300"/>
              <a:t>Andreas Brecl</a:t>
            </a:r>
            <a:endParaRPr sz="2300"/>
          </a:p>
          <a:p>
            <a:pPr indent="-374650" lvl="0" marL="457200" rtl="0" algn="l">
              <a:lnSpc>
                <a:spcPct val="200000"/>
              </a:lnSpc>
              <a:spcBef>
                <a:spcPts val="0"/>
              </a:spcBef>
              <a:spcAft>
                <a:spcPts val="0"/>
              </a:spcAft>
              <a:buSzPts val="2300"/>
              <a:buChar char="•"/>
            </a:pPr>
            <a:r>
              <a:rPr b="1" lang="en-US" sz="2300"/>
              <a:t>Schedule </a:t>
            </a:r>
            <a:r>
              <a:rPr lang="en-US" sz="2300"/>
              <a:t>Sunny Sarkar</a:t>
            </a:r>
            <a:endParaRPr sz="2300"/>
          </a:p>
          <a:p>
            <a:pPr indent="-374650" lvl="0" marL="457200" rtl="0" algn="l">
              <a:lnSpc>
                <a:spcPct val="200000"/>
              </a:lnSpc>
              <a:spcBef>
                <a:spcPts val="0"/>
              </a:spcBef>
              <a:spcAft>
                <a:spcPts val="0"/>
              </a:spcAft>
              <a:buSzPts val="2300"/>
              <a:buChar char="•"/>
            </a:pPr>
            <a:r>
              <a:rPr b="1" lang="en-US" sz="2300"/>
              <a:t>Test Readiness </a:t>
            </a:r>
            <a:r>
              <a:rPr lang="en-US" sz="2300"/>
              <a:t>Andrew Thompson, Sean Newman, Lorenzo Madera</a:t>
            </a:r>
            <a:endParaRPr sz="2300"/>
          </a:p>
          <a:p>
            <a:pPr indent="-374650" lvl="0" marL="457200" rtl="0" algn="l">
              <a:lnSpc>
                <a:spcPct val="200000"/>
              </a:lnSpc>
              <a:spcBef>
                <a:spcPts val="0"/>
              </a:spcBef>
              <a:spcAft>
                <a:spcPts val="0"/>
              </a:spcAft>
              <a:buSzPts val="2300"/>
              <a:buChar char="•"/>
            </a:pPr>
            <a:r>
              <a:rPr b="1" lang="en-US" sz="2300"/>
              <a:t>Budget </a:t>
            </a:r>
            <a:r>
              <a:rPr lang="en-US" sz="2300"/>
              <a:t>Gina Staimer</a:t>
            </a:r>
            <a:endParaRPr sz="2300"/>
          </a:p>
        </p:txBody>
      </p:sp>
      <p:sp>
        <p:nvSpPr>
          <p:cNvPr id="104" name="Google Shape;104;gf5ca899508_6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d1d56597f3_0_4"/>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Test Readiness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g112db918718_2_10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Requirements</a:t>
            </a:r>
            <a:endParaRPr/>
          </a:p>
        </p:txBody>
      </p:sp>
      <p:sp>
        <p:nvSpPr>
          <p:cNvPr id="284" name="Google Shape;284;g112db918718_2_10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85" name="Google Shape;285;g112db918718_2_106"/>
          <p:cNvGraphicFramePr/>
          <p:nvPr/>
        </p:nvGraphicFramePr>
        <p:xfrm>
          <a:off x="484975" y="1441250"/>
          <a:ext cx="3000000" cy="3000000"/>
        </p:xfrm>
        <a:graphic>
          <a:graphicData uri="http://schemas.openxmlformats.org/drawingml/2006/table">
            <a:tbl>
              <a:tblPr>
                <a:noFill/>
                <a:tableStyleId>{E0AC49AD-70B4-49CE-862D-2CC25B988F90}</a:tableStyleId>
              </a:tblPr>
              <a:tblGrid>
                <a:gridCol w="889400"/>
                <a:gridCol w="10471300"/>
              </a:tblGrid>
              <a:tr h="875075">
                <a:tc>
                  <a:txBody>
                    <a:bodyPr/>
                    <a:lstStyle/>
                    <a:p>
                      <a:pPr indent="0" lvl="0" marL="0" rtl="0" algn="l">
                        <a:spcBef>
                          <a:spcPts val="0"/>
                        </a:spcBef>
                        <a:spcAft>
                          <a:spcPts val="0"/>
                        </a:spcAft>
                        <a:buNone/>
                      </a:pPr>
                      <a:r>
                        <a:rPr lang="en-US" sz="1600">
                          <a:latin typeface="Calibri"/>
                          <a:ea typeface="Calibri"/>
                          <a:cs typeface="Calibri"/>
                          <a:sym typeface="Calibri"/>
                        </a:rPr>
                        <a:t>FR-01</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total flyaway cost for flight controller hardware, flight controller software, and a ground station shall be based on current day consumer level UAS flight hardware costs to enable ease of purchase and replacement by smaller organizations.</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FR-02</a:t>
                      </a:r>
                      <a:endParaRPr b="1" sz="1600">
                        <a:solidFill>
                          <a:srgbClr val="FF0000"/>
                        </a:solidFill>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software shall optimize flight trajectory for improved endurance and energy use.</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FR-03</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shall adhere to FAA guidelines outlined in 14 CFR Part 107, SMALL UNMANNED AIRCRAFT SYSTEMS.</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FR-04</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flight control system shall be adaptable to a variety of fixed wing air vehicles.</a:t>
                      </a:r>
                      <a:endParaRPr sz="1600">
                        <a:latin typeface="Calibri"/>
                        <a:ea typeface="Calibri"/>
                        <a:cs typeface="Calibri"/>
                        <a:sym typeface="Calibri"/>
                      </a:endParaRPr>
                    </a:p>
                  </a:txBody>
                  <a:tcPr marT="63500" marB="63500" marR="63500" marL="63500"/>
                </a:tc>
              </a:tr>
              <a:tr h="875075">
                <a:tc>
                  <a:txBody>
                    <a:bodyPr/>
                    <a:lstStyle/>
                    <a:p>
                      <a:pPr indent="0" lvl="0" marL="0" rtl="0" algn="l">
                        <a:spcBef>
                          <a:spcPts val="0"/>
                        </a:spcBef>
                        <a:spcAft>
                          <a:spcPts val="0"/>
                        </a:spcAft>
                        <a:buNone/>
                      </a:pPr>
                      <a:r>
                        <a:rPr lang="en-US" sz="1600">
                          <a:latin typeface="Calibri"/>
                          <a:ea typeface="Calibri"/>
                          <a:cs typeface="Calibri"/>
                          <a:sym typeface="Calibri"/>
                        </a:rPr>
                        <a:t>FR-05</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shall </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lphaUcParenR"/>
                      </a:pPr>
                      <a:r>
                        <a:rPr lang="en-US" sz="1600">
                          <a:latin typeface="Calibri"/>
                          <a:ea typeface="Calibri"/>
                          <a:cs typeface="Calibri"/>
                          <a:sym typeface="Calibri"/>
                        </a:rPr>
                        <a:t>be capable of sustaining an 80% Full Mission Capable rate (RMC) under Instrument Meteorological Conditions (IMC).</a:t>
                      </a:r>
                      <a:endParaRPr sz="1600">
                        <a:latin typeface="Calibri"/>
                        <a:ea typeface="Calibri"/>
                        <a:cs typeface="Calibri"/>
                        <a:sym typeface="Calibri"/>
                      </a:endParaRPr>
                    </a:p>
                    <a:p>
                      <a:pPr indent="-330200" lvl="0" marL="457200" rtl="0" algn="l">
                        <a:lnSpc>
                          <a:spcPct val="115000"/>
                        </a:lnSpc>
                        <a:spcBef>
                          <a:spcPts val="0"/>
                        </a:spcBef>
                        <a:spcAft>
                          <a:spcPts val="0"/>
                        </a:spcAft>
                        <a:buSzPts val="1600"/>
                        <a:buFont typeface="Calibri"/>
                        <a:buAutoNum type="alphaUcParenR"/>
                      </a:pPr>
                      <a:r>
                        <a:rPr lang="en-US" sz="1600">
                          <a:latin typeface="Calibri"/>
                          <a:ea typeface="Calibri"/>
                          <a:cs typeface="Calibri"/>
                          <a:sym typeface="Calibri"/>
                        </a:rPr>
                        <a:t>be capable of maintaining a continual 100% standby posture.</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FR-06</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shall be operable by a single operator for the entire duration of the mission.</a:t>
                      </a:r>
                      <a:endParaRPr sz="1600">
                        <a:latin typeface="Calibri"/>
                        <a:ea typeface="Calibri"/>
                        <a:cs typeface="Calibri"/>
                        <a:sym typeface="Calibri"/>
                      </a:endParaRPr>
                    </a:p>
                  </a:txBody>
                  <a:tcPr marT="63500" marB="63500" marR="63500" marL="63500"/>
                </a:tc>
              </a:tr>
              <a:tr h="473700">
                <a:tc>
                  <a:txBody>
                    <a:bodyPr/>
                    <a:lstStyle/>
                    <a:p>
                      <a:pPr indent="0" lvl="0" marL="0" rtl="0" algn="l">
                        <a:spcBef>
                          <a:spcPts val="0"/>
                        </a:spcBef>
                        <a:spcAft>
                          <a:spcPts val="0"/>
                        </a:spcAft>
                        <a:buNone/>
                      </a:pPr>
                      <a:r>
                        <a:rPr lang="en-US" sz="1600">
                          <a:latin typeface="Calibri"/>
                          <a:ea typeface="Calibri"/>
                          <a:cs typeface="Calibri"/>
                          <a:sym typeface="Calibri"/>
                        </a:rPr>
                        <a:t>FR-07</a:t>
                      </a:r>
                      <a:endParaRPr sz="1600">
                        <a:latin typeface="Calibri"/>
                        <a:ea typeface="Calibri"/>
                        <a:cs typeface="Calibri"/>
                        <a:sym typeface="Calibri"/>
                      </a:endParaRPr>
                    </a:p>
                  </a:txBody>
                  <a:tcPr marT="63500" marB="63500" marR="63500" marL="63500"/>
                </a:tc>
                <a:tc>
                  <a:txBody>
                    <a:bodyPr/>
                    <a:lstStyle/>
                    <a:p>
                      <a:pPr indent="0" lvl="0" marL="0" rtl="0" algn="l">
                        <a:lnSpc>
                          <a:spcPct val="115000"/>
                        </a:lnSpc>
                        <a:spcBef>
                          <a:spcPts val="0"/>
                        </a:spcBef>
                        <a:spcAft>
                          <a:spcPts val="0"/>
                        </a:spcAft>
                        <a:buNone/>
                      </a:pPr>
                      <a:r>
                        <a:rPr lang="en-US" sz="1600">
                          <a:latin typeface="Calibri"/>
                          <a:ea typeface="Calibri"/>
                          <a:cs typeface="Calibri"/>
                          <a:sym typeface="Calibri"/>
                        </a:rPr>
                        <a:t>The UAS software shall be capable of a recovery and return mode to maintain the safety of the aircraft.</a:t>
                      </a:r>
                      <a:endParaRPr sz="1600">
                        <a:latin typeface="Calibri"/>
                        <a:ea typeface="Calibri"/>
                        <a:cs typeface="Calibri"/>
                        <a:sym typeface="Calibri"/>
                      </a:endParaRPr>
                    </a:p>
                  </a:txBody>
                  <a:tcPr marT="63500" marB="63500" marR="63500" marL="63500"/>
                </a:tc>
              </a:tr>
            </a:tbl>
          </a:graphicData>
        </a:graphic>
      </p:graphicFrame>
      <p:sp>
        <p:nvSpPr>
          <p:cNvPr id="286" name="Google Shape;286;g112db918718_2_10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Test Readiness</a:t>
            </a:r>
            <a:r>
              <a:rPr b="1" lang="en-US" sz="1100">
                <a:solidFill>
                  <a:schemeClr val="lt1"/>
                </a:solidFill>
                <a:latin typeface="Calibri"/>
                <a:ea typeface="Calibri"/>
                <a:cs typeface="Calibri"/>
                <a:sym typeface="Calibri"/>
              </a:rPr>
              <a:t>	</a:t>
            </a:r>
            <a:endParaRPr b="1" sz="1100">
              <a:solidFill>
                <a:schemeClr val="lt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g114dd6b3a2c_0_41"/>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Test Overview</a:t>
            </a:r>
            <a:endParaRPr/>
          </a:p>
        </p:txBody>
      </p:sp>
      <p:sp>
        <p:nvSpPr>
          <p:cNvPr id="293" name="Google Shape;293;g114dd6b3a2c_0_41"/>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294" name="Google Shape;294;g114dd6b3a2c_0_41"/>
          <p:cNvGraphicFramePr/>
          <p:nvPr/>
        </p:nvGraphicFramePr>
        <p:xfrm>
          <a:off x="2107900" y="1162188"/>
          <a:ext cx="3000000" cy="3000000"/>
        </p:xfrm>
        <a:graphic>
          <a:graphicData uri="http://schemas.openxmlformats.org/drawingml/2006/table">
            <a:tbl>
              <a:tblPr>
                <a:noFill/>
                <a:tableStyleId>{1BF2CEE5-CB3B-4AB4-A3C5-88C82426ED55}</a:tableStyleId>
              </a:tblPr>
              <a:tblGrid>
                <a:gridCol w="1416325"/>
                <a:gridCol w="2647050"/>
                <a:gridCol w="2438200"/>
                <a:gridCol w="1474600"/>
              </a:tblGrid>
              <a:tr h="767775">
                <a:tc>
                  <a:txBody>
                    <a:bodyPr/>
                    <a:lstStyle/>
                    <a:p>
                      <a:pPr indent="0" lvl="0" marL="0" rtl="0" algn="ctr">
                        <a:spcBef>
                          <a:spcPts val="0"/>
                        </a:spcBef>
                        <a:spcAft>
                          <a:spcPts val="0"/>
                        </a:spcAft>
                        <a:buNone/>
                      </a:pPr>
                      <a:r>
                        <a:t/>
                      </a:r>
                      <a:endParaRPr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rtl="0" algn="ctr">
                        <a:spcBef>
                          <a:spcPts val="0"/>
                        </a:spcBef>
                        <a:spcAft>
                          <a:spcPts val="0"/>
                        </a:spcAft>
                        <a:buNone/>
                      </a:pPr>
                      <a:r>
                        <a:rPr b="1" lang="en-US" sz="1600"/>
                        <a:t>Test</a:t>
                      </a:r>
                      <a:endParaRPr b="1"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rtl="0" algn="ctr">
                        <a:spcBef>
                          <a:spcPts val="0"/>
                        </a:spcBef>
                        <a:spcAft>
                          <a:spcPts val="0"/>
                        </a:spcAft>
                        <a:buNone/>
                      </a:pPr>
                      <a:r>
                        <a:rPr b="1" lang="en-US" sz="1600"/>
                        <a:t>Functional Requirement</a:t>
                      </a:r>
                      <a:endParaRPr b="1"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c>
                  <a:txBody>
                    <a:bodyPr/>
                    <a:lstStyle/>
                    <a:p>
                      <a:pPr indent="0" lvl="0" marL="0" rtl="0" algn="ctr">
                        <a:spcBef>
                          <a:spcPts val="0"/>
                        </a:spcBef>
                        <a:spcAft>
                          <a:spcPts val="0"/>
                        </a:spcAft>
                        <a:buNone/>
                      </a:pPr>
                      <a:r>
                        <a:rPr b="1" lang="en-US" sz="1600"/>
                        <a:t>Status</a:t>
                      </a:r>
                      <a:endParaRPr b="1"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E9E9E"/>
                    </a:solidFill>
                  </a:tcPr>
                </a:tc>
              </a:tr>
              <a:tr h="488575">
                <a:tc rowSpan="2">
                  <a:txBody>
                    <a:bodyPr/>
                    <a:lstStyle/>
                    <a:p>
                      <a:pPr indent="0" lvl="0" marL="0" rtl="0" algn="ctr">
                        <a:spcBef>
                          <a:spcPts val="0"/>
                        </a:spcBef>
                        <a:spcAft>
                          <a:spcPts val="0"/>
                        </a:spcAft>
                        <a:buNone/>
                      </a:pPr>
                      <a:r>
                        <a:rPr lang="en-US" sz="1600"/>
                        <a:t>Component </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600"/>
                        <a:t>Component Checks</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FR-05</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Complete</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B6D7A8"/>
                    </a:solidFill>
                  </a:tcPr>
                </a:tc>
              </a:tr>
              <a:tr h="488575">
                <a:tc vMerge="1"/>
                <a:tc>
                  <a:txBody>
                    <a:bodyPr/>
                    <a:lstStyle/>
                    <a:p>
                      <a:pPr indent="0" lvl="0" marL="0" rtl="0" algn="l">
                        <a:spcBef>
                          <a:spcPts val="0"/>
                        </a:spcBef>
                        <a:spcAft>
                          <a:spcPts val="0"/>
                        </a:spcAft>
                        <a:buNone/>
                      </a:pPr>
                      <a:r>
                        <a:rPr lang="en-US" sz="1600"/>
                        <a:t>Controls</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FR-02</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In Progress</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r>
              <a:tr h="488575">
                <a:tc rowSpan="3">
                  <a:txBody>
                    <a:bodyPr/>
                    <a:lstStyle/>
                    <a:p>
                      <a:pPr indent="0" lvl="0" marL="0" rtl="0" algn="ctr">
                        <a:spcBef>
                          <a:spcPts val="0"/>
                        </a:spcBef>
                        <a:spcAft>
                          <a:spcPts val="0"/>
                        </a:spcAft>
                        <a:buNone/>
                      </a:pPr>
                      <a:r>
                        <a:rPr lang="en-US" sz="1600"/>
                        <a:t>Sub-System</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US" sz="1600"/>
                        <a:t>Unit Testing</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FR-06, FR-07</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In Progress</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r>
              <a:tr h="488575">
                <a:tc vMerge="1"/>
                <a:tc>
                  <a:txBody>
                    <a:bodyPr/>
                    <a:lstStyle/>
                    <a:p>
                      <a:pPr indent="0" lvl="0" marL="0" rtl="0" algn="l">
                        <a:spcBef>
                          <a:spcPts val="0"/>
                        </a:spcBef>
                        <a:spcAft>
                          <a:spcPts val="0"/>
                        </a:spcAft>
                        <a:buNone/>
                      </a:pPr>
                      <a:r>
                        <a:rPr b="1" lang="en-US" sz="1600"/>
                        <a:t>Software in the Loop</a:t>
                      </a:r>
                      <a:endParaRPr b="1"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FR-02, FR-04, FR-07</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In Progress</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r>
              <a:tr h="488575">
                <a:tc vMerge="1"/>
                <a:tc>
                  <a:txBody>
                    <a:bodyPr/>
                    <a:lstStyle/>
                    <a:p>
                      <a:pPr indent="0" lvl="0" marL="0" rtl="0" algn="l">
                        <a:spcBef>
                          <a:spcPts val="0"/>
                        </a:spcBef>
                        <a:spcAft>
                          <a:spcPts val="0"/>
                        </a:spcAft>
                        <a:buClr>
                          <a:schemeClr val="dk1"/>
                        </a:buClr>
                        <a:buSzPts val="1100"/>
                        <a:buFont typeface="Arial"/>
                        <a:buNone/>
                      </a:pPr>
                      <a:r>
                        <a:rPr lang="en-US" sz="1600">
                          <a:solidFill>
                            <a:schemeClr val="dk1"/>
                          </a:solidFill>
                        </a:rPr>
                        <a:t>Hardware Integration </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FR-06</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US" sz="1600">
                          <a:solidFill>
                            <a:schemeClr val="dk1"/>
                          </a:solidFill>
                        </a:rPr>
                        <a:t>In Progress</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E599"/>
                    </a:solidFill>
                  </a:tcPr>
                </a:tc>
              </a:tr>
              <a:tr h="488575">
                <a:tc rowSpan="3">
                  <a:txBody>
                    <a:bodyPr/>
                    <a:lstStyle/>
                    <a:p>
                      <a:pPr indent="0" lvl="0" marL="0" rtl="0" algn="ctr">
                        <a:spcBef>
                          <a:spcPts val="0"/>
                        </a:spcBef>
                        <a:spcAft>
                          <a:spcPts val="0"/>
                        </a:spcAft>
                        <a:buNone/>
                      </a:pPr>
                      <a:r>
                        <a:rPr lang="en-US" sz="1600"/>
                        <a:t>System</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b="1" lang="en-US" sz="1600"/>
                        <a:t>Power Modeling</a:t>
                      </a:r>
                      <a:endParaRPr b="1"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FR-02</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Planned 3/7</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2F4"/>
                    </a:solidFill>
                  </a:tcPr>
                </a:tc>
              </a:tr>
              <a:tr h="488575">
                <a:tc vMerge="1"/>
                <a:tc>
                  <a:txBody>
                    <a:bodyPr/>
                    <a:lstStyle/>
                    <a:p>
                      <a:pPr indent="0" lvl="0" marL="0" rtl="0" algn="l">
                        <a:spcBef>
                          <a:spcPts val="0"/>
                        </a:spcBef>
                        <a:spcAft>
                          <a:spcPts val="0"/>
                        </a:spcAft>
                        <a:buNone/>
                      </a:pPr>
                      <a:r>
                        <a:rPr b="1" lang="en-US" sz="1600">
                          <a:solidFill>
                            <a:schemeClr val="dk1"/>
                          </a:solidFill>
                        </a:rPr>
                        <a:t>Flight Test - LQT, WARIO, Full</a:t>
                      </a:r>
                      <a:endParaRPr b="1"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US" sz="1600">
                          <a:solidFill>
                            <a:schemeClr val="dk1"/>
                          </a:solidFill>
                        </a:rPr>
                        <a:t>FR-02, FR-06, FR-07</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US" sz="1600">
                          <a:solidFill>
                            <a:schemeClr val="dk1"/>
                          </a:solidFill>
                        </a:rPr>
                        <a:t>Planned 3/11</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2F4"/>
                    </a:solidFill>
                  </a:tcPr>
                </a:tc>
              </a:tr>
              <a:tr h="498200">
                <a:tc vMerge="1"/>
                <a:tc>
                  <a:txBody>
                    <a:bodyPr/>
                    <a:lstStyle/>
                    <a:p>
                      <a:pPr indent="0" lvl="0" marL="0" rtl="0" algn="l">
                        <a:spcBef>
                          <a:spcPts val="0"/>
                        </a:spcBef>
                        <a:spcAft>
                          <a:spcPts val="0"/>
                        </a:spcAft>
                        <a:buNone/>
                      </a:pPr>
                      <a:r>
                        <a:rPr b="1" lang="en-US" sz="1600">
                          <a:solidFill>
                            <a:schemeClr val="dk1"/>
                          </a:solidFill>
                        </a:rPr>
                        <a:t>Mission Capability</a:t>
                      </a:r>
                      <a:endParaRPr b="1" sz="1600">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sz="1600"/>
                        <a:t>FR-05,FR-06</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US" sz="1600">
                          <a:solidFill>
                            <a:schemeClr val="dk1"/>
                          </a:solidFill>
                        </a:rPr>
                        <a:t>Planned 3/11</a:t>
                      </a:r>
                      <a:endParaRPr sz="16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A4C2F4"/>
                    </a:solidFill>
                  </a:tcPr>
                </a:tc>
              </a:tr>
            </a:tbl>
          </a:graphicData>
        </a:graphic>
      </p:graphicFrame>
      <p:sp>
        <p:nvSpPr>
          <p:cNvPr id="295" name="Google Shape;295;g114dd6b3a2c_0_41"/>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Test Readiness	</a:t>
            </a:r>
            <a:endParaRPr b="1" sz="1100">
              <a:solidFill>
                <a:schemeClr val="lt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0" name="Shape 300"/>
        <p:cNvGrpSpPr/>
        <p:nvPr/>
      </p:nvGrpSpPr>
      <p:grpSpPr>
        <a:xfrm>
          <a:off x="0" y="0"/>
          <a:ext cx="0" cy="0"/>
          <a:chOff x="0" y="0"/>
          <a:chExt cx="0" cy="0"/>
        </a:xfrm>
      </p:grpSpPr>
      <p:sp>
        <p:nvSpPr>
          <p:cNvPr id="301" name="Google Shape;301;g11030b2350a_1_8"/>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Verification: Software In The Loop Testing (SITL)</a:t>
            </a:r>
            <a:endParaRPr/>
          </a:p>
        </p:txBody>
      </p:sp>
      <p:sp>
        <p:nvSpPr>
          <p:cNvPr id="302" name="Google Shape;302;g11030b2350a_1_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03" name="Google Shape;303;g11030b2350a_1_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04" name="Google Shape;304;g11030b2350a_1_8"/>
          <p:cNvSpPr txBox="1"/>
          <p:nvPr/>
        </p:nvSpPr>
        <p:spPr>
          <a:xfrm>
            <a:off x="446175" y="1006813"/>
            <a:ext cx="5642100" cy="4571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500">
                <a:latin typeface="Calibri"/>
                <a:ea typeface="Calibri"/>
                <a:cs typeface="Calibri"/>
                <a:sym typeface="Calibri"/>
              </a:rPr>
              <a:t>Rationale: </a:t>
            </a:r>
            <a:r>
              <a:rPr lang="en-US" sz="1500">
                <a:latin typeface="Calibri"/>
                <a:ea typeface="Calibri"/>
                <a:cs typeface="Calibri"/>
                <a:sym typeface="Calibri"/>
              </a:rPr>
              <a:t>Integrated flight software to be tested in isolation from hardware, assess performance of integrated software components</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0" lvl="0" marL="0" rtl="0" algn="l">
              <a:spcBef>
                <a:spcPts val="0"/>
              </a:spcBef>
              <a:spcAft>
                <a:spcPts val="0"/>
              </a:spcAft>
              <a:buNone/>
            </a:pPr>
            <a:r>
              <a:rPr b="1" lang="en-US" sz="1500">
                <a:latin typeface="Calibri"/>
                <a:ea typeface="Calibri"/>
                <a:cs typeface="Calibri"/>
                <a:sym typeface="Calibri"/>
              </a:rPr>
              <a:t>Test Fixture: </a:t>
            </a:r>
            <a:r>
              <a:rPr lang="en-US" sz="1500">
                <a:latin typeface="Calibri"/>
                <a:ea typeface="Calibri"/>
                <a:cs typeface="Calibri"/>
                <a:sym typeface="Calibri"/>
              </a:rPr>
              <a:t>Ardupilot SITL driver with aircraft dynamics model</a:t>
            </a:r>
            <a:endParaRPr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US" sz="1500">
                <a:latin typeface="Calibri"/>
                <a:ea typeface="Calibri"/>
                <a:cs typeface="Calibri"/>
                <a:sym typeface="Calibri"/>
              </a:rPr>
              <a:t>Equipment Needed: </a:t>
            </a:r>
            <a:r>
              <a:rPr lang="en-US" sz="1500">
                <a:latin typeface="Calibri"/>
                <a:ea typeface="Calibri"/>
                <a:cs typeface="Calibri"/>
                <a:sym typeface="Calibri"/>
              </a:rPr>
              <a:t>Linux Operating System</a:t>
            </a:r>
            <a:endParaRPr sz="1500">
              <a:latin typeface="Calibri"/>
              <a:ea typeface="Calibri"/>
              <a:cs typeface="Calibri"/>
              <a:sym typeface="Calibri"/>
            </a:endParaRPr>
          </a:p>
          <a:p>
            <a:pPr indent="0" lvl="0" marL="0" rtl="0" algn="l">
              <a:spcBef>
                <a:spcPts val="0"/>
              </a:spcBef>
              <a:spcAft>
                <a:spcPts val="0"/>
              </a:spcAft>
              <a:buNone/>
            </a:pPr>
            <a:r>
              <a:t/>
            </a:r>
            <a:endParaRPr b="1" sz="1500">
              <a:latin typeface="Calibri"/>
              <a:ea typeface="Calibri"/>
              <a:cs typeface="Calibri"/>
              <a:sym typeface="Calibri"/>
            </a:endParaRPr>
          </a:p>
          <a:p>
            <a:pPr indent="0" lvl="0" marL="0" rtl="0" algn="l">
              <a:spcBef>
                <a:spcPts val="0"/>
              </a:spcBef>
              <a:spcAft>
                <a:spcPts val="0"/>
              </a:spcAft>
              <a:buNone/>
            </a:pPr>
            <a:r>
              <a:rPr b="1" lang="en-US" sz="1500">
                <a:latin typeface="Calibri"/>
                <a:ea typeface="Calibri"/>
                <a:cs typeface="Calibri"/>
                <a:sym typeface="Calibri"/>
              </a:rPr>
              <a:t>Procedure:</a:t>
            </a:r>
            <a:endParaRPr b="1" sz="1500">
              <a:latin typeface="Calibri"/>
              <a:ea typeface="Calibri"/>
              <a:cs typeface="Calibri"/>
              <a:sym typeface="Calibri"/>
            </a:endParaRPr>
          </a:p>
          <a:p>
            <a:pPr indent="-323850" lvl="0" marL="457200" rtl="0" algn="l">
              <a:spcBef>
                <a:spcPts val="0"/>
              </a:spcBef>
              <a:spcAft>
                <a:spcPts val="0"/>
              </a:spcAft>
              <a:buSzPts val="1500"/>
              <a:buFont typeface="Calibri"/>
              <a:buAutoNum type="alphaLcPeriod"/>
            </a:pPr>
            <a:r>
              <a:rPr lang="en-US" sz="1500">
                <a:latin typeface="Calibri"/>
                <a:ea typeface="Calibri"/>
                <a:cs typeface="Calibri"/>
                <a:sym typeface="Calibri"/>
              </a:rPr>
              <a:t>Configure flight software for desired test scenario. Enable/Disable major project components:</a:t>
            </a:r>
            <a:endParaRPr sz="1500">
              <a:latin typeface="Calibri"/>
              <a:ea typeface="Calibri"/>
              <a:cs typeface="Calibri"/>
              <a:sym typeface="Calibri"/>
            </a:endParaRPr>
          </a:p>
          <a:p>
            <a:pPr indent="-323850" lvl="1" marL="914400" rtl="0" algn="l">
              <a:spcBef>
                <a:spcPts val="0"/>
              </a:spcBef>
              <a:spcAft>
                <a:spcPts val="0"/>
              </a:spcAft>
              <a:buSzPts val="1500"/>
              <a:buFont typeface="Calibri"/>
              <a:buAutoNum type="romanLcPeriod"/>
            </a:pPr>
            <a:r>
              <a:rPr lang="en-US" sz="1500">
                <a:latin typeface="Calibri"/>
                <a:ea typeface="Calibri"/>
                <a:cs typeface="Calibri"/>
                <a:sym typeface="Calibri"/>
              </a:rPr>
              <a:t>LQT Control System</a:t>
            </a:r>
            <a:endParaRPr sz="1500">
              <a:latin typeface="Calibri"/>
              <a:ea typeface="Calibri"/>
              <a:cs typeface="Calibri"/>
              <a:sym typeface="Calibri"/>
            </a:endParaRPr>
          </a:p>
          <a:p>
            <a:pPr indent="-323850" lvl="1" marL="914400" rtl="0" algn="l">
              <a:spcBef>
                <a:spcPts val="0"/>
              </a:spcBef>
              <a:spcAft>
                <a:spcPts val="0"/>
              </a:spcAft>
              <a:buSzPts val="1500"/>
              <a:buFont typeface="Calibri"/>
              <a:buAutoNum type="romanLcPeriod"/>
            </a:pPr>
            <a:r>
              <a:rPr lang="en-US" sz="1500">
                <a:latin typeface="Calibri"/>
                <a:ea typeface="Calibri"/>
                <a:cs typeface="Calibri"/>
                <a:sym typeface="Calibri"/>
              </a:rPr>
              <a:t>WARIO Trajectory Algorithm</a:t>
            </a:r>
            <a:endParaRPr sz="1500">
              <a:latin typeface="Calibri"/>
              <a:ea typeface="Calibri"/>
              <a:cs typeface="Calibri"/>
              <a:sym typeface="Calibri"/>
            </a:endParaRPr>
          </a:p>
          <a:p>
            <a:pPr indent="-323850" lvl="0" marL="457200" rtl="0" algn="l">
              <a:spcBef>
                <a:spcPts val="0"/>
              </a:spcBef>
              <a:spcAft>
                <a:spcPts val="0"/>
              </a:spcAft>
              <a:buSzPts val="1500"/>
              <a:buFont typeface="Calibri"/>
              <a:buAutoNum type="alphaLcPeriod"/>
            </a:pPr>
            <a:r>
              <a:rPr lang="en-US" sz="1500">
                <a:latin typeface="Calibri"/>
                <a:ea typeface="Calibri"/>
                <a:cs typeface="Calibri"/>
                <a:sym typeface="Calibri"/>
              </a:rPr>
              <a:t>Set simulation parameters </a:t>
            </a:r>
            <a:endParaRPr sz="1500">
              <a:latin typeface="Calibri"/>
              <a:ea typeface="Calibri"/>
              <a:cs typeface="Calibri"/>
              <a:sym typeface="Calibri"/>
            </a:endParaRPr>
          </a:p>
          <a:p>
            <a:pPr indent="-323850" lvl="1" marL="914400" rtl="0" algn="l">
              <a:spcBef>
                <a:spcPts val="0"/>
              </a:spcBef>
              <a:spcAft>
                <a:spcPts val="0"/>
              </a:spcAft>
              <a:buSzPts val="1500"/>
              <a:buFont typeface="Calibri"/>
              <a:buAutoNum type="romanLcPeriod"/>
            </a:pPr>
            <a:r>
              <a:rPr lang="en-US" sz="1500">
                <a:latin typeface="Calibri"/>
                <a:ea typeface="Calibri"/>
                <a:cs typeface="Calibri"/>
                <a:sym typeface="Calibri"/>
              </a:rPr>
              <a:t>Wind </a:t>
            </a:r>
            <a:endParaRPr sz="1500">
              <a:latin typeface="Calibri"/>
              <a:ea typeface="Calibri"/>
              <a:cs typeface="Calibri"/>
              <a:sym typeface="Calibri"/>
            </a:endParaRPr>
          </a:p>
          <a:p>
            <a:pPr indent="-323850" lvl="1" marL="914400" rtl="0" algn="l">
              <a:spcBef>
                <a:spcPts val="0"/>
              </a:spcBef>
              <a:spcAft>
                <a:spcPts val="0"/>
              </a:spcAft>
              <a:buSzPts val="1500"/>
              <a:buFont typeface="Calibri"/>
              <a:buAutoNum type="romanLcPeriod"/>
            </a:pPr>
            <a:r>
              <a:rPr lang="en-US" sz="1500">
                <a:latin typeface="Calibri"/>
                <a:ea typeface="Calibri"/>
                <a:cs typeface="Calibri"/>
                <a:sym typeface="Calibri"/>
              </a:rPr>
              <a:t>Dynamics Model</a:t>
            </a:r>
            <a:endParaRPr sz="1500">
              <a:latin typeface="Calibri"/>
              <a:ea typeface="Calibri"/>
              <a:cs typeface="Calibri"/>
              <a:sym typeface="Calibri"/>
            </a:endParaRPr>
          </a:p>
          <a:p>
            <a:pPr indent="-323850" lvl="0" marL="457200" rtl="0" algn="l">
              <a:spcBef>
                <a:spcPts val="0"/>
              </a:spcBef>
              <a:spcAft>
                <a:spcPts val="0"/>
              </a:spcAft>
              <a:buSzPts val="1500"/>
              <a:buFont typeface="Calibri"/>
              <a:buAutoNum type="alphaLcPeriod"/>
            </a:pPr>
            <a:r>
              <a:rPr lang="en-US" sz="1500">
                <a:latin typeface="Calibri"/>
                <a:ea typeface="Calibri"/>
                <a:cs typeface="Calibri"/>
                <a:sym typeface="Calibri"/>
              </a:rPr>
              <a:t>Execute Simulation </a:t>
            </a:r>
            <a:endParaRPr sz="1500">
              <a:latin typeface="Calibri"/>
              <a:ea typeface="Calibri"/>
              <a:cs typeface="Calibri"/>
              <a:sym typeface="Calibri"/>
            </a:endParaRPr>
          </a:p>
          <a:p>
            <a:pPr indent="0" lvl="0" marL="0" rtl="0" algn="l">
              <a:spcBef>
                <a:spcPts val="0"/>
              </a:spcBef>
              <a:spcAft>
                <a:spcPts val="0"/>
              </a:spcAft>
              <a:buNone/>
            </a:pPr>
            <a:r>
              <a:t/>
            </a:r>
            <a:endParaRPr sz="1500">
              <a:latin typeface="Calibri"/>
              <a:ea typeface="Calibri"/>
              <a:cs typeface="Calibri"/>
              <a:sym typeface="Calibri"/>
            </a:endParaRPr>
          </a:p>
          <a:p>
            <a:pPr indent="0" lvl="0" marL="0" rtl="0" algn="l">
              <a:spcBef>
                <a:spcPts val="0"/>
              </a:spcBef>
              <a:spcAft>
                <a:spcPts val="0"/>
              </a:spcAft>
              <a:buNone/>
            </a:pPr>
            <a:r>
              <a:rPr b="1" lang="en-US" sz="1500">
                <a:latin typeface="Calibri"/>
                <a:ea typeface="Calibri"/>
                <a:cs typeface="Calibri"/>
                <a:sym typeface="Calibri"/>
              </a:rPr>
              <a:t>Risk Reduction: </a:t>
            </a:r>
            <a:r>
              <a:rPr lang="en-US" sz="1500">
                <a:latin typeface="Calibri"/>
                <a:ea typeface="Calibri"/>
                <a:cs typeface="Calibri"/>
                <a:sym typeface="Calibri"/>
              </a:rPr>
              <a:t>Identify integration incompatibilities between major software components. </a:t>
            </a:r>
            <a:endParaRPr sz="1500">
              <a:latin typeface="Calibri"/>
              <a:ea typeface="Calibri"/>
              <a:cs typeface="Calibri"/>
              <a:sym typeface="Calibri"/>
            </a:endParaRPr>
          </a:p>
        </p:txBody>
      </p:sp>
      <p:pic>
        <p:nvPicPr>
          <p:cNvPr id="305" name="Google Shape;305;g11030b2350a_1_8"/>
          <p:cNvPicPr preferRelativeResize="0"/>
          <p:nvPr/>
        </p:nvPicPr>
        <p:blipFill>
          <a:blip r:embed="rId3">
            <a:alphaModFix/>
          </a:blip>
          <a:stretch>
            <a:fillRect/>
          </a:stretch>
        </p:blipFill>
        <p:spPr>
          <a:xfrm>
            <a:off x="6240675" y="877800"/>
            <a:ext cx="4632765" cy="51204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g115007d2f0a_0_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Verification: Software </a:t>
            </a:r>
            <a:r>
              <a:rPr lang="en-US"/>
              <a:t>In The Loop Testing (SITL)</a:t>
            </a:r>
            <a:endParaRPr/>
          </a:p>
        </p:txBody>
      </p:sp>
      <p:sp>
        <p:nvSpPr>
          <p:cNvPr id="312" name="Google Shape;312;g115007d2f0a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13" name="Google Shape;313;g115007d2f0a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14" name="Google Shape;314;g115007d2f0a_0_0"/>
          <p:cNvSpPr txBox="1"/>
          <p:nvPr/>
        </p:nvSpPr>
        <p:spPr>
          <a:xfrm>
            <a:off x="446175" y="1083050"/>
            <a:ext cx="61554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latin typeface="Calibri"/>
                <a:ea typeface="Calibri"/>
                <a:cs typeface="Calibri"/>
                <a:sym typeface="Calibri"/>
              </a:rPr>
              <a:t>Expected/Desired </a:t>
            </a:r>
            <a:r>
              <a:rPr b="1" lang="en-US" sz="1700">
                <a:latin typeface="Calibri"/>
                <a:ea typeface="Calibri"/>
                <a:cs typeface="Calibri"/>
                <a:sym typeface="Calibri"/>
              </a:rPr>
              <a:t>Results:</a:t>
            </a:r>
            <a:endParaRPr b="1"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WARIO algorithm adjusts trajectory upon </a:t>
            </a:r>
            <a:r>
              <a:rPr lang="en-US" sz="1700">
                <a:solidFill>
                  <a:schemeClr val="dk1"/>
                </a:solidFill>
                <a:latin typeface="Calibri"/>
                <a:ea typeface="Calibri"/>
                <a:cs typeface="Calibri"/>
                <a:sym typeface="Calibri"/>
              </a:rPr>
              <a:t>15</a:t>
            </a:r>
            <a:r>
              <a:rPr baseline="30000" lang="en-US" sz="1700">
                <a:solidFill>
                  <a:schemeClr val="dk1"/>
                </a:solidFill>
                <a:latin typeface="Calibri"/>
                <a:ea typeface="Calibri"/>
                <a:cs typeface="Calibri"/>
                <a:sym typeface="Calibri"/>
              </a:rPr>
              <a:t>o</a:t>
            </a:r>
            <a:r>
              <a:rPr lang="en-US" sz="1700">
                <a:solidFill>
                  <a:schemeClr val="dk1"/>
                </a:solidFill>
                <a:latin typeface="Calibri"/>
                <a:ea typeface="Calibri"/>
                <a:cs typeface="Calibri"/>
                <a:sym typeface="Calibri"/>
              </a:rPr>
              <a:t> </a:t>
            </a:r>
            <a:r>
              <a:rPr lang="en-US" sz="1700">
                <a:latin typeface="Calibri"/>
                <a:ea typeface="Calibri"/>
                <a:cs typeface="Calibri"/>
                <a:sym typeface="Calibri"/>
              </a:rPr>
              <a:t>deviation of simulated wind direction within </a:t>
            </a:r>
            <a:r>
              <a:rPr lang="en-US" sz="1700">
                <a:solidFill>
                  <a:schemeClr val="dk1"/>
                </a:solidFill>
                <a:latin typeface="Calibri"/>
                <a:ea typeface="Calibri"/>
                <a:cs typeface="Calibri"/>
                <a:sym typeface="Calibri"/>
              </a:rPr>
              <a:t>90 </a:t>
            </a:r>
            <a:r>
              <a:rPr lang="en-US" sz="1700">
                <a:latin typeface="Calibri"/>
                <a:ea typeface="Calibri"/>
                <a:cs typeface="Calibri"/>
                <a:sym typeface="Calibri"/>
              </a:rPr>
              <a:t>seconds (FR-02)</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Demonstration of LQT ability to control multiple aircraft dynamics models (FR-04)</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Verify flight software initiates return to launch upon 30%</a:t>
            </a:r>
            <a:r>
              <a:rPr lang="en-US" sz="1700">
                <a:solidFill>
                  <a:srgbClr val="FF00FF"/>
                </a:solidFill>
                <a:latin typeface="Calibri"/>
                <a:ea typeface="Calibri"/>
                <a:cs typeface="Calibri"/>
                <a:sym typeface="Calibri"/>
              </a:rPr>
              <a:t> </a:t>
            </a:r>
            <a:r>
              <a:rPr lang="en-US" sz="1700">
                <a:solidFill>
                  <a:schemeClr val="dk1"/>
                </a:solidFill>
                <a:latin typeface="Calibri"/>
                <a:ea typeface="Calibri"/>
                <a:cs typeface="Calibri"/>
                <a:sym typeface="Calibri"/>
              </a:rPr>
              <a:t>battery charge (FR-07)</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graphicFrame>
        <p:nvGraphicFramePr>
          <p:cNvPr id="315" name="Google Shape;315;g115007d2f0a_0_0"/>
          <p:cNvGraphicFramePr/>
          <p:nvPr/>
        </p:nvGraphicFramePr>
        <p:xfrm>
          <a:off x="6667775" y="1230550"/>
          <a:ext cx="3000000" cy="3000000"/>
        </p:xfrm>
        <a:graphic>
          <a:graphicData uri="http://schemas.openxmlformats.org/drawingml/2006/table">
            <a:tbl>
              <a:tblPr>
                <a:noFill/>
                <a:tableStyleId>{1BF2CEE5-CB3B-4AB4-A3C5-88C82426ED55}</a:tableStyleId>
              </a:tblPr>
              <a:tblGrid>
                <a:gridCol w="1355800"/>
                <a:gridCol w="3554025"/>
              </a:tblGrid>
              <a:tr h="374525">
                <a:tc>
                  <a:txBody>
                    <a:bodyPr/>
                    <a:lstStyle/>
                    <a:p>
                      <a:pPr indent="0" lvl="0" marL="0" rtl="0" algn="ctr">
                        <a:spcBef>
                          <a:spcPts val="0"/>
                        </a:spcBef>
                        <a:spcAft>
                          <a:spcPts val="0"/>
                        </a:spcAft>
                        <a:buNone/>
                      </a:pPr>
                      <a:r>
                        <a:rPr b="1" lang="en-US"/>
                        <a:t>Requirement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668425">
                <a:tc>
                  <a:txBody>
                    <a:bodyPr/>
                    <a:lstStyle/>
                    <a:p>
                      <a:pPr indent="0" lvl="0" marL="0" rtl="0" algn="ctr">
                        <a:spcBef>
                          <a:spcPts val="0"/>
                        </a:spcBef>
                        <a:spcAft>
                          <a:spcPts val="0"/>
                        </a:spcAft>
                        <a:buNone/>
                      </a:pPr>
                      <a:r>
                        <a:rPr lang="en-US"/>
                        <a:t>FR-02</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UAS software shall optimize trajectory for improved endurance and energy.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8425">
                <a:tc>
                  <a:txBody>
                    <a:bodyPr/>
                    <a:lstStyle/>
                    <a:p>
                      <a:pPr indent="0" lvl="0" marL="0" rtl="0" algn="ctr">
                        <a:spcBef>
                          <a:spcPts val="0"/>
                        </a:spcBef>
                        <a:spcAft>
                          <a:spcPts val="0"/>
                        </a:spcAft>
                        <a:buNone/>
                      </a:pPr>
                      <a:r>
                        <a:rPr lang="en-US"/>
                        <a:t>FR-04</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700">
                          <a:solidFill>
                            <a:schemeClr val="dk1"/>
                          </a:solidFill>
                          <a:latin typeface="Calibri"/>
                          <a:ea typeface="Calibri"/>
                          <a:cs typeface="Calibri"/>
                          <a:sym typeface="Calibri"/>
                        </a:rPr>
                        <a:t>The flight control system shall be adaptable to a variety of fixed wing air vehicles.</a:t>
                      </a:r>
                      <a:endParaRPr sz="16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8425">
                <a:tc>
                  <a:txBody>
                    <a:bodyPr/>
                    <a:lstStyle/>
                    <a:p>
                      <a:pPr indent="0" lvl="0" marL="0" rtl="0" algn="ctr">
                        <a:spcBef>
                          <a:spcPts val="0"/>
                        </a:spcBef>
                        <a:spcAft>
                          <a:spcPts val="0"/>
                        </a:spcAft>
                        <a:buNone/>
                      </a:pPr>
                      <a:r>
                        <a:rPr lang="en-US"/>
                        <a:t>FR-07</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700">
                          <a:solidFill>
                            <a:schemeClr val="dk1"/>
                          </a:solidFill>
                          <a:latin typeface="Calibri"/>
                          <a:ea typeface="Calibri"/>
                          <a:cs typeface="Calibri"/>
                          <a:sym typeface="Calibri"/>
                        </a:rPr>
                        <a:t>The UAS software shall be capable of a recovery and return mode to maintain the safety of the aircraft.</a:t>
                      </a:r>
                      <a:endParaRPr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16" name="Google Shape;316;g115007d2f0a_0_0"/>
          <p:cNvSpPr txBox="1"/>
          <p:nvPr/>
        </p:nvSpPr>
        <p:spPr>
          <a:xfrm>
            <a:off x="9607100" y="5517575"/>
            <a:ext cx="1833000" cy="431100"/>
          </a:xfrm>
          <a:prstGeom prst="rect">
            <a:avLst/>
          </a:prstGeom>
          <a:solidFill>
            <a:srgbClr val="FFE599"/>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latin typeface="Calibri"/>
                <a:ea typeface="Calibri"/>
                <a:cs typeface="Calibri"/>
                <a:sym typeface="Calibri"/>
              </a:rPr>
              <a:t>In Progress</a:t>
            </a:r>
            <a:endParaRPr sz="1700">
              <a:latin typeface="Calibri"/>
              <a:ea typeface="Calibri"/>
              <a:cs typeface="Calibri"/>
              <a:sym typeface="Calibri"/>
            </a:endParaRPr>
          </a:p>
        </p:txBody>
      </p:sp>
      <p:pic>
        <p:nvPicPr>
          <p:cNvPr id="317" name="Google Shape;317;g115007d2f0a_0_0"/>
          <p:cNvPicPr preferRelativeResize="0"/>
          <p:nvPr/>
        </p:nvPicPr>
        <p:blipFill>
          <a:blip r:embed="rId3">
            <a:alphaModFix/>
          </a:blip>
          <a:stretch>
            <a:fillRect/>
          </a:stretch>
        </p:blipFill>
        <p:spPr>
          <a:xfrm>
            <a:off x="1167725" y="3438175"/>
            <a:ext cx="4230437" cy="1752875"/>
          </a:xfrm>
          <a:prstGeom prst="rect">
            <a:avLst/>
          </a:prstGeom>
          <a:noFill/>
          <a:ln>
            <a:noFill/>
          </a:ln>
        </p:spPr>
      </p:pic>
      <p:sp>
        <p:nvSpPr>
          <p:cNvPr id="318" name="Google Shape;318;g115007d2f0a_0_0"/>
          <p:cNvSpPr/>
          <p:nvPr/>
        </p:nvSpPr>
        <p:spPr>
          <a:xfrm rot="-867159">
            <a:off x="1367488" y="4121698"/>
            <a:ext cx="3751962" cy="707384"/>
          </a:xfrm>
          <a:prstGeom prst="flowChartTerminator">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g115007d2f0a_0_0"/>
          <p:cNvSpPr/>
          <p:nvPr/>
        </p:nvSpPr>
        <p:spPr>
          <a:xfrm>
            <a:off x="1243975" y="4312575"/>
            <a:ext cx="1187400" cy="142500"/>
          </a:xfrm>
          <a:prstGeom prst="rightArrow">
            <a:avLst>
              <a:gd fmla="val 50000" name="adj1"/>
              <a:gd fmla="val 50000" name="adj2"/>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g115007d2f0a_0_0"/>
          <p:cNvSpPr/>
          <p:nvPr/>
        </p:nvSpPr>
        <p:spPr>
          <a:xfrm rot="-863660">
            <a:off x="1337639" y="4810178"/>
            <a:ext cx="1187478" cy="142468"/>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115007d2f0a_0_0"/>
          <p:cNvSpPr txBox="1"/>
          <p:nvPr/>
        </p:nvSpPr>
        <p:spPr>
          <a:xfrm>
            <a:off x="1319975" y="5262425"/>
            <a:ext cx="3685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1000">
                <a:latin typeface="Calibri"/>
                <a:ea typeface="Calibri"/>
                <a:cs typeface="Calibri"/>
                <a:sym typeface="Calibri"/>
              </a:rPr>
              <a:t>Original Wind Direction 		Updated Wind Direction </a:t>
            </a:r>
            <a:endParaRPr sz="1000">
              <a:latin typeface="Calibri"/>
              <a:ea typeface="Calibri"/>
              <a:cs typeface="Calibri"/>
              <a:sym typeface="Calibri"/>
            </a:endParaRPr>
          </a:p>
        </p:txBody>
      </p:sp>
      <p:sp>
        <p:nvSpPr>
          <p:cNvPr id="322" name="Google Shape;322;g115007d2f0a_0_0"/>
          <p:cNvSpPr/>
          <p:nvPr/>
        </p:nvSpPr>
        <p:spPr>
          <a:xfrm>
            <a:off x="1167725" y="5357475"/>
            <a:ext cx="189900" cy="142500"/>
          </a:xfrm>
          <a:prstGeom prst="rightArrow">
            <a:avLst>
              <a:gd fmla="val 50000" name="adj1"/>
              <a:gd fmla="val 50000" name="adj2"/>
            </a:avLst>
          </a:prstGeom>
          <a:solidFill>
            <a:srgbClr val="00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g115007d2f0a_0_0"/>
          <p:cNvSpPr/>
          <p:nvPr/>
        </p:nvSpPr>
        <p:spPr>
          <a:xfrm>
            <a:off x="3001275" y="5357475"/>
            <a:ext cx="189900" cy="1425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g111d92a0db0_0_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100"/>
              <a:buNone/>
            </a:pPr>
            <a:r>
              <a:rPr lang="en-US"/>
              <a:t>Validation: </a:t>
            </a:r>
            <a:r>
              <a:rPr lang="en-US"/>
              <a:t>Power Modeling </a:t>
            </a:r>
            <a:endParaRPr/>
          </a:p>
        </p:txBody>
      </p:sp>
      <p:sp>
        <p:nvSpPr>
          <p:cNvPr id="330" name="Google Shape;330;g111d92a0db0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31" name="Google Shape;331;g111d92a0db0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32" name="Google Shape;332;g111d92a0db0_0_0"/>
          <p:cNvSpPr txBox="1"/>
          <p:nvPr/>
        </p:nvSpPr>
        <p:spPr>
          <a:xfrm>
            <a:off x="450450" y="1104600"/>
            <a:ext cx="11291100" cy="306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latin typeface="Calibri"/>
                <a:ea typeface="Calibri"/>
                <a:cs typeface="Calibri"/>
                <a:sym typeface="Calibri"/>
              </a:rPr>
              <a:t>Rationale: </a:t>
            </a:r>
            <a:endParaRPr b="1"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Used to predict the power usage of the aircraft from SITL results</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Validate flight tests and predict how other airframes will perform</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Reduces risk of aircraft power capabilities during flight</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Test Fixture:</a:t>
            </a:r>
            <a:endParaRPr b="1"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solidFill>
                  <a:schemeClr val="dk1"/>
                </a:solidFill>
                <a:latin typeface="Calibri"/>
                <a:ea typeface="Calibri"/>
                <a:cs typeface="Calibri"/>
                <a:sym typeface="Calibri"/>
              </a:rPr>
              <a:t>Ardupilot SITL and Matlab</a:t>
            </a:r>
            <a:r>
              <a:rPr b="1" lang="en-US" sz="1700">
                <a:latin typeface="Calibri"/>
                <a:ea typeface="Calibri"/>
                <a:cs typeface="Calibri"/>
                <a:sym typeface="Calibri"/>
              </a:rPr>
              <a:t> </a:t>
            </a:r>
            <a:endParaRPr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Equipment Needed: </a:t>
            </a:r>
            <a:endParaRPr b="1"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Multimeter</a:t>
            </a:r>
            <a:endParaRPr sz="1700">
              <a:latin typeface="Calibri"/>
              <a:ea typeface="Calibri"/>
              <a:cs typeface="Calibri"/>
              <a:sym typeface="Calibri"/>
            </a:endParaRPr>
          </a:p>
          <a:p>
            <a:pPr indent="-336550" lvl="0" marL="457200" rtl="0" algn="l">
              <a:spcBef>
                <a:spcPts val="0"/>
              </a:spcBef>
              <a:spcAft>
                <a:spcPts val="0"/>
              </a:spcAft>
              <a:buSzPts val="1700"/>
              <a:buFont typeface="Calibri"/>
              <a:buChar char="●"/>
            </a:pPr>
            <a:r>
              <a:rPr lang="en-US" sz="1700">
                <a:latin typeface="Calibri"/>
                <a:ea typeface="Calibri"/>
                <a:cs typeface="Calibri"/>
                <a:sym typeface="Calibri"/>
              </a:rPr>
              <a:t>Assembled airframe</a:t>
            </a:r>
            <a:endParaRPr sz="1700">
              <a:latin typeface="Calibri"/>
              <a:ea typeface="Calibri"/>
              <a:cs typeface="Calibri"/>
              <a:sym typeface="Calibri"/>
            </a:endParaRPr>
          </a:p>
        </p:txBody>
      </p:sp>
      <p:graphicFrame>
        <p:nvGraphicFramePr>
          <p:cNvPr id="333" name="Google Shape;333;g111d92a0db0_0_0"/>
          <p:cNvGraphicFramePr/>
          <p:nvPr/>
        </p:nvGraphicFramePr>
        <p:xfrm>
          <a:off x="517050" y="4771325"/>
          <a:ext cx="3000000" cy="3000000"/>
        </p:xfrm>
        <a:graphic>
          <a:graphicData uri="http://schemas.openxmlformats.org/drawingml/2006/table">
            <a:tbl>
              <a:tblPr>
                <a:noFill/>
                <a:tableStyleId>{1BF2CEE5-CB3B-4AB4-A3C5-88C82426ED55}</a:tableStyleId>
              </a:tblPr>
              <a:tblGrid>
                <a:gridCol w="1355800"/>
                <a:gridCol w="3554025"/>
              </a:tblGrid>
              <a:tr h="374525">
                <a:tc>
                  <a:txBody>
                    <a:bodyPr/>
                    <a:lstStyle/>
                    <a:p>
                      <a:pPr indent="0" lvl="0" marL="0" rtl="0" algn="ctr">
                        <a:spcBef>
                          <a:spcPts val="0"/>
                        </a:spcBef>
                        <a:spcAft>
                          <a:spcPts val="0"/>
                        </a:spcAft>
                        <a:buNone/>
                      </a:pPr>
                      <a:r>
                        <a:rPr b="1" lang="en-US"/>
                        <a:t>Requirement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668425">
                <a:tc>
                  <a:txBody>
                    <a:bodyPr/>
                    <a:lstStyle/>
                    <a:p>
                      <a:pPr indent="0" lvl="0" marL="0" rtl="0" algn="ctr">
                        <a:spcBef>
                          <a:spcPts val="0"/>
                        </a:spcBef>
                        <a:spcAft>
                          <a:spcPts val="0"/>
                        </a:spcAft>
                        <a:buNone/>
                      </a:pPr>
                      <a:r>
                        <a:rPr lang="en-US"/>
                        <a:t>FR-02</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UAS software shall optimize trajectory for </a:t>
                      </a:r>
                      <a:r>
                        <a:rPr lang="en-US" sz="1600">
                          <a:solidFill>
                            <a:schemeClr val="dk1"/>
                          </a:solidFill>
                          <a:latin typeface="Calibri"/>
                          <a:ea typeface="Calibri"/>
                          <a:cs typeface="Calibri"/>
                          <a:sym typeface="Calibri"/>
                        </a:rPr>
                        <a:t>improved</a:t>
                      </a:r>
                      <a:r>
                        <a:rPr lang="en-US" sz="1600">
                          <a:solidFill>
                            <a:schemeClr val="dk1"/>
                          </a:solidFill>
                          <a:latin typeface="Calibri"/>
                          <a:ea typeface="Calibri"/>
                          <a:cs typeface="Calibri"/>
                          <a:sym typeface="Calibri"/>
                        </a:rPr>
                        <a:t> endurance and energy.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34" name="Google Shape;334;g111d92a0db0_0_0"/>
          <p:cNvSpPr txBox="1"/>
          <p:nvPr/>
        </p:nvSpPr>
        <p:spPr>
          <a:xfrm>
            <a:off x="9607100" y="5517575"/>
            <a:ext cx="1833000" cy="431100"/>
          </a:xfrm>
          <a:prstGeom prst="rect">
            <a:avLst/>
          </a:prstGeom>
          <a:solidFill>
            <a:srgbClr val="A4C2F4"/>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latin typeface="Calibri"/>
                <a:ea typeface="Calibri"/>
                <a:cs typeface="Calibri"/>
                <a:sym typeface="Calibri"/>
              </a:rPr>
              <a:t>Planned for 3/7</a:t>
            </a:r>
            <a:endParaRPr sz="1700">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100"/>
                                        <p:tgtEl>
                                          <p:spTgt spid="3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g1150bb285d8_7_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SzPts val="1100"/>
              <a:buNone/>
            </a:pPr>
            <a:r>
              <a:rPr lang="en-US"/>
              <a:t>Validation: Power Modeling </a:t>
            </a:r>
            <a:endParaRPr/>
          </a:p>
        </p:txBody>
      </p:sp>
      <p:sp>
        <p:nvSpPr>
          <p:cNvPr id="341" name="Google Shape;341;g1150bb285d8_7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2" name="Google Shape;342;g1150bb285d8_7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43" name="Google Shape;343;g1150bb285d8_7_0"/>
          <p:cNvSpPr txBox="1"/>
          <p:nvPr/>
        </p:nvSpPr>
        <p:spPr>
          <a:xfrm>
            <a:off x="446175" y="1083025"/>
            <a:ext cx="6429600" cy="361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solidFill>
                  <a:schemeClr val="dk1"/>
                </a:solidFill>
                <a:latin typeface="Calibri"/>
                <a:ea typeface="Calibri"/>
                <a:cs typeface="Calibri"/>
                <a:sym typeface="Calibri"/>
              </a:rPr>
              <a:t>Procedure:</a:t>
            </a:r>
            <a:endParaRPr b="1"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AutoNum type="alphaLcPeriod"/>
            </a:pPr>
            <a:r>
              <a:rPr lang="en-US" sz="1600">
                <a:solidFill>
                  <a:schemeClr val="dk1"/>
                </a:solidFill>
                <a:latin typeface="Calibri"/>
                <a:ea typeface="Calibri"/>
                <a:cs typeface="Calibri"/>
                <a:sym typeface="Calibri"/>
              </a:rPr>
              <a:t>Measure voltage and current draw at a series of control surface  deflection angles.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AutoNum type="alphaLcPeriod"/>
            </a:pPr>
            <a:r>
              <a:rPr lang="en-US" sz="1600">
                <a:solidFill>
                  <a:schemeClr val="dk1"/>
                </a:solidFill>
                <a:latin typeface="Calibri"/>
                <a:ea typeface="Calibri"/>
                <a:cs typeface="Calibri"/>
                <a:sym typeface="Calibri"/>
              </a:rPr>
              <a:t>Measure voltage and current draw at a series of motor thrust levels.</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AutoNum type="alphaLcPeriod"/>
            </a:pPr>
            <a:r>
              <a:rPr lang="en-US" sz="1600">
                <a:solidFill>
                  <a:schemeClr val="dk1"/>
                </a:solidFill>
                <a:latin typeface="Calibri"/>
                <a:ea typeface="Calibri"/>
                <a:cs typeface="Calibri"/>
                <a:sym typeface="Calibri"/>
              </a:rPr>
              <a:t>Perform regression analysis to develop a power usage model based on control surface deflections and propellor usage.</a:t>
            </a:r>
            <a:endParaRPr sz="1600">
              <a:solidFill>
                <a:schemeClr val="dk1"/>
              </a:solidFill>
              <a:latin typeface="Calibri"/>
              <a:ea typeface="Calibri"/>
              <a:cs typeface="Calibri"/>
              <a:sym typeface="Calibri"/>
            </a:endParaRPr>
          </a:p>
          <a:p>
            <a:pPr indent="-330200" lvl="0" marL="457200" rtl="0" algn="l">
              <a:spcBef>
                <a:spcPts val="0"/>
              </a:spcBef>
              <a:spcAft>
                <a:spcPts val="0"/>
              </a:spcAft>
              <a:buClr>
                <a:schemeClr val="dk1"/>
              </a:buClr>
              <a:buSzPts val="1600"/>
              <a:buFont typeface="Calibri"/>
              <a:buAutoNum type="alphaLcPeriod"/>
            </a:pPr>
            <a:r>
              <a:rPr lang="en-US" sz="1600">
                <a:solidFill>
                  <a:schemeClr val="dk1"/>
                </a:solidFill>
                <a:latin typeface="Calibri"/>
                <a:ea typeface="Calibri"/>
                <a:cs typeface="Calibri"/>
                <a:sym typeface="Calibri"/>
              </a:rPr>
              <a:t>Run SITL simulation and use output data to model power usage.</a:t>
            </a:r>
            <a:endParaRPr sz="1600">
              <a:solidFill>
                <a:schemeClr val="dk1"/>
              </a:solidFill>
              <a:latin typeface="Calibri"/>
              <a:ea typeface="Calibri"/>
              <a:cs typeface="Calibri"/>
              <a:sym typeface="Calibri"/>
            </a:endParaRPr>
          </a:p>
          <a:p>
            <a:pPr indent="0" lvl="0" marL="0" rtl="0" algn="l">
              <a:spcBef>
                <a:spcPts val="0"/>
              </a:spcBef>
              <a:spcAft>
                <a:spcPts val="0"/>
              </a:spcAft>
              <a:buNone/>
            </a:pPr>
            <a:r>
              <a:t/>
            </a:r>
            <a:endParaRPr sz="1500">
              <a:solidFill>
                <a:schemeClr val="dk1"/>
              </a:solidFill>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Risk Reduction:</a:t>
            </a:r>
            <a:endParaRPr b="1"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latin typeface="Calibri"/>
                <a:ea typeface="Calibri"/>
                <a:cs typeface="Calibri"/>
                <a:sym typeface="Calibri"/>
              </a:rPr>
              <a:t>Allows for the prediction and characterization of power usage to validate flight tests.</a:t>
            </a:r>
            <a:endParaRPr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Expected/Desired Results:</a:t>
            </a:r>
            <a:endParaRPr b="1" sz="1600">
              <a:latin typeface="Calibri"/>
              <a:ea typeface="Calibri"/>
              <a:cs typeface="Calibri"/>
              <a:sym typeface="Calibri"/>
            </a:endParaRPr>
          </a:p>
          <a:p>
            <a:pPr indent="-330200" lvl="0" marL="457200" rtl="0" algn="l">
              <a:spcBef>
                <a:spcPts val="0"/>
              </a:spcBef>
              <a:spcAft>
                <a:spcPts val="0"/>
              </a:spcAft>
              <a:buSzPts val="1600"/>
              <a:buFont typeface="Calibri"/>
              <a:buChar char="●"/>
            </a:pPr>
            <a:r>
              <a:rPr lang="en-US" sz="1600">
                <a:solidFill>
                  <a:schemeClr val="dk1"/>
                </a:solidFill>
                <a:latin typeface="Calibri"/>
                <a:ea typeface="Calibri"/>
                <a:cs typeface="Calibri"/>
                <a:sym typeface="Calibri"/>
              </a:rPr>
              <a:t>5% increase in endurance</a:t>
            </a:r>
            <a:endParaRPr sz="1600">
              <a:solidFill>
                <a:schemeClr val="dk1"/>
              </a:solidFill>
              <a:latin typeface="Calibri"/>
              <a:ea typeface="Calibri"/>
              <a:cs typeface="Calibri"/>
              <a:sym typeface="Calibri"/>
            </a:endParaRPr>
          </a:p>
        </p:txBody>
      </p:sp>
      <p:graphicFrame>
        <p:nvGraphicFramePr>
          <p:cNvPr id="344" name="Google Shape;344;g1150bb285d8_7_0"/>
          <p:cNvGraphicFramePr/>
          <p:nvPr/>
        </p:nvGraphicFramePr>
        <p:xfrm>
          <a:off x="899050" y="4873713"/>
          <a:ext cx="3000000" cy="3000000"/>
        </p:xfrm>
        <a:graphic>
          <a:graphicData uri="http://schemas.openxmlformats.org/drawingml/2006/table">
            <a:tbl>
              <a:tblPr>
                <a:noFill/>
                <a:tableStyleId>{1BF2CEE5-CB3B-4AB4-A3C5-88C82426ED55}</a:tableStyleId>
              </a:tblPr>
              <a:tblGrid>
                <a:gridCol w="1355800"/>
                <a:gridCol w="3554025"/>
              </a:tblGrid>
              <a:tr h="374525">
                <a:tc>
                  <a:txBody>
                    <a:bodyPr/>
                    <a:lstStyle/>
                    <a:p>
                      <a:pPr indent="0" lvl="0" marL="0" rtl="0" algn="ctr">
                        <a:spcBef>
                          <a:spcPts val="0"/>
                        </a:spcBef>
                        <a:spcAft>
                          <a:spcPts val="0"/>
                        </a:spcAft>
                        <a:buNone/>
                      </a:pPr>
                      <a:r>
                        <a:rPr b="1" lang="en-US"/>
                        <a:t>Requirement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668425">
                <a:tc>
                  <a:txBody>
                    <a:bodyPr/>
                    <a:lstStyle/>
                    <a:p>
                      <a:pPr indent="0" lvl="0" marL="0" rtl="0" algn="ctr">
                        <a:spcBef>
                          <a:spcPts val="0"/>
                        </a:spcBef>
                        <a:spcAft>
                          <a:spcPts val="0"/>
                        </a:spcAft>
                        <a:buNone/>
                      </a:pPr>
                      <a:r>
                        <a:rPr lang="en-US"/>
                        <a:t>FR-02</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UAS software shall optimize trajectory for improved endurance and energy.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45" name="Google Shape;345;g1150bb285d8_7_0"/>
          <p:cNvSpPr txBox="1"/>
          <p:nvPr/>
        </p:nvSpPr>
        <p:spPr>
          <a:xfrm>
            <a:off x="9607100" y="5517575"/>
            <a:ext cx="1833000" cy="431100"/>
          </a:xfrm>
          <a:prstGeom prst="rect">
            <a:avLst/>
          </a:prstGeom>
          <a:solidFill>
            <a:srgbClr val="A4C2F4"/>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latin typeface="Calibri"/>
                <a:ea typeface="Calibri"/>
                <a:cs typeface="Calibri"/>
                <a:sym typeface="Calibri"/>
              </a:rPr>
              <a:t>Planned for 3/7</a:t>
            </a:r>
            <a:endParaRPr sz="1700">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g112db918718_2_20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Verification: Flight Testing - WARIO</a:t>
            </a:r>
            <a:endParaRPr/>
          </a:p>
        </p:txBody>
      </p:sp>
      <p:sp>
        <p:nvSpPr>
          <p:cNvPr id="352" name="Google Shape;352;g112db918718_2_20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53" name="Google Shape;353;g112db918718_2_20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54" name="Google Shape;354;g112db918718_2_200"/>
          <p:cNvSpPr txBox="1"/>
          <p:nvPr/>
        </p:nvSpPr>
        <p:spPr>
          <a:xfrm>
            <a:off x="446175" y="1083025"/>
            <a:ext cx="7064400" cy="4710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Rationale: </a:t>
            </a:r>
            <a:r>
              <a:rPr lang="en-US">
                <a:latin typeface="Calibri"/>
                <a:ea typeface="Calibri"/>
                <a:cs typeface="Calibri"/>
                <a:sym typeface="Calibri"/>
              </a:rPr>
              <a:t>Integrated flight software to be tested on hardware in real world conditions. Assess the performance of WARIO separate from the LQT </a:t>
            </a:r>
            <a:r>
              <a:rPr lang="en-US">
                <a:solidFill>
                  <a:schemeClr val="dk1"/>
                </a:solidFill>
                <a:latin typeface="Calibri"/>
                <a:ea typeface="Calibri"/>
                <a:cs typeface="Calibri"/>
                <a:sym typeface="Calibri"/>
              </a:rPr>
              <a:t>compared to base ardupilot.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Test Fixture: </a:t>
            </a:r>
            <a:r>
              <a:rPr lang="en-US">
                <a:latin typeface="Calibri"/>
                <a:ea typeface="Calibri"/>
                <a:cs typeface="Calibri"/>
                <a:sym typeface="Calibri"/>
              </a:rPr>
              <a:t>Flight </a:t>
            </a:r>
            <a:r>
              <a:rPr lang="en-US">
                <a:solidFill>
                  <a:schemeClr val="dk1"/>
                </a:solidFill>
                <a:latin typeface="Calibri"/>
                <a:ea typeface="Calibri"/>
                <a:cs typeface="Calibri"/>
                <a:sym typeface="Calibri"/>
              </a:rPr>
              <a:t>Test Facility</a:t>
            </a:r>
            <a:r>
              <a:rPr b="1" lang="en-US">
                <a:latin typeface="Calibri"/>
                <a:ea typeface="Calibri"/>
                <a:cs typeface="Calibri"/>
                <a:sym typeface="Calibri"/>
              </a:rPr>
              <a:t> </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Equipment Needed: </a:t>
            </a:r>
            <a:endParaRPr b="1">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solidFill>
                  <a:schemeClr val="dk1"/>
                </a:solidFill>
                <a:latin typeface="Calibri"/>
                <a:ea typeface="Calibri"/>
                <a:cs typeface="Calibri"/>
                <a:sym typeface="Calibri"/>
              </a:rPr>
              <a:t>Pixhawk</a:t>
            </a:r>
            <a:r>
              <a:rPr lang="en-US">
                <a:latin typeface="Calibri"/>
                <a:ea typeface="Calibri"/>
                <a:cs typeface="Calibri"/>
                <a:sym typeface="Calibri"/>
              </a:rPr>
              <a:t> with WARIO implementation</a:t>
            </a:r>
            <a:endParaRPr>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Pixhawk with default Ardupilot</a:t>
            </a:r>
            <a:endParaRPr>
              <a:solidFill>
                <a:schemeClr val="dk1"/>
              </a:solidFill>
              <a:latin typeface="Calibri"/>
              <a:ea typeface="Calibri"/>
              <a:cs typeface="Calibri"/>
              <a:sym typeface="Calibri"/>
            </a:endParaRPr>
          </a:p>
          <a:p>
            <a:pPr indent="-317500" lvl="0" marL="457200" rtl="0" algn="l">
              <a:spcBef>
                <a:spcPts val="0"/>
              </a:spcBef>
              <a:spcAft>
                <a:spcPts val="0"/>
              </a:spcAft>
              <a:buSzPts val="1400"/>
              <a:buFont typeface="Calibri"/>
              <a:buChar char="●"/>
            </a:pPr>
            <a:r>
              <a:rPr lang="en-US">
                <a:latin typeface="Calibri"/>
                <a:ea typeface="Calibri"/>
                <a:cs typeface="Calibri"/>
                <a:sym typeface="Calibri"/>
              </a:rPr>
              <a:t>2 Flight Units</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Procedure:</a:t>
            </a:r>
            <a:endParaRPr b="1">
              <a:latin typeface="Calibri"/>
              <a:ea typeface="Calibri"/>
              <a:cs typeface="Calibri"/>
              <a:sym typeface="Calibri"/>
            </a:endParaRPr>
          </a:p>
          <a:p>
            <a:pPr indent="-317500" lvl="0" marL="457200" rtl="0" algn="l">
              <a:spcBef>
                <a:spcPts val="0"/>
              </a:spcBef>
              <a:spcAft>
                <a:spcPts val="0"/>
              </a:spcAft>
              <a:buSzPts val="1400"/>
              <a:buFont typeface="Calibri"/>
              <a:buAutoNum type="alphaLcPeriod"/>
            </a:pPr>
            <a:r>
              <a:rPr lang="en-US">
                <a:latin typeface="Calibri"/>
                <a:ea typeface="Calibri"/>
                <a:cs typeface="Calibri"/>
                <a:sym typeface="Calibri"/>
              </a:rPr>
              <a:t>Load WARIO algorithm onto RALPHIE flight unit.</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lphaLcPeriod"/>
            </a:pPr>
            <a:r>
              <a:rPr lang="en-US">
                <a:latin typeface="Calibri"/>
                <a:ea typeface="Calibri"/>
                <a:cs typeface="Calibri"/>
                <a:sym typeface="Calibri"/>
              </a:rPr>
              <a:t>Launch RALPHIE flight unit and Control Flight Unit for simultaneous </a:t>
            </a:r>
            <a:r>
              <a:rPr lang="en-US">
                <a:latin typeface="Calibri"/>
                <a:ea typeface="Calibri"/>
                <a:cs typeface="Calibri"/>
                <a:sym typeface="Calibri"/>
                <a:extLst>
                  <a:ext uri="http://customooxmlschemas.google.com/">
                    <go:slidesCustomData xmlns:go="http://customooxmlschemas.google.com/" textRoundtripDataId="0"/>
                  </a:ext>
                </a:extLst>
              </a:rPr>
              <a:t>flight</a:t>
            </a:r>
            <a:r>
              <a:rPr lang="en-US">
                <a:latin typeface="Calibri"/>
                <a:ea typeface="Calibri"/>
                <a:cs typeface="Calibri"/>
                <a:sym typeface="Calibri"/>
              </a:rPr>
              <a:t>.</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lphaLcPeriod"/>
            </a:pPr>
            <a:r>
              <a:rPr lang="en-US">
                <a:solidFill>
                  <a:schemeClr val="dk1"/>
                </a:solidFill>
                <a:latin typeface="Calibri"/>
                <a:ea typeface="Calibri"/>
                <a:cs typeface="Calibri"/>
                <a:sym typeface="Calibri"/>
              </a:rPr>
              <a:t>Initiate Return mode for landing.</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lphaLcPeriod"/>
            </a:pPr>
            <a:r>
              <a:rPr lang="en-US">
                <a:latin typeface="Calibri"/>
                <a:ea typeface="Calibri"/>
                <a:cs typeface="Calibri"/>
                <a:sym typeface="Calibri"/>
              </a:rPr>
              <a:t>Download Flight Data from both flight units </a:t>
            </a:r>
            <a:r>
              <a:rPr lang="en-US">
                <a:solidFill>
                  <a:schemeClr val="dk1"/>
                </a:solidFill>
                <a:latin typeface="Calibri"/>
                <a:ea typeface="Calibri"/>
                <a:cs typeface="Calibri"/>
                <a:sym typeface="Calibri"/>
              </a:rPr>
              <a:t>and compare power usage</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Risk Reduction: </a:t>
            </a:r>
            <a:r>
              <a:rPr lang="en-US">
                <a:latin typeface="Calibri"/>
                <a:ea typeface="Calibri"/>
                <a:cs typeface="Calibri"/>
                <a:sym typeface="Calibri"/>
              </a:rPr>
              <a:t>Ensures that the WARIO trajectory algorithm is operating correctly before the full  integration flight test.</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Status:  </a:t>
            </a:r>
            <a:r>
              <a:rPr lang="en-US">
                <a:latin typeface="Calibri"/>
                <a:ea typeface="Calibri"/>
                <a:cs typeface="Calibri"/>
                <a:sym typeface="Calibri"/>
              </a:rPr>
              <a:t>Planned</a:t>
            </a:r>
            <a:endParaRPr>
              <a:latin typeface="Calibri"/>
              <a:ea typeface="Calibri"/>
              <a:cs typeface="Calibri"/>
              <a:sym typeface="Calibri"/>
            </a:endParaRPr>
          </a:p>
        </p:txBody>
      </p:sp>
      <p:pic>
        <p:nvPicPr>
          <p:cNvPr id="355" name="Google Shape;355;g112db918718_2_200"/>
          <p:cNvPicPr preferRelativeResize="0"/>
          <p:nvPr/>
        </p:nvPicPr>
        <p:blipFill>
          <a:blip r:embed="rId4">
            <a:alphaModFix/>
          </a:blip>
          <a:stretch>
            <a:fillRect/>
          </a:stretch>
        </p:blipFill>
        <p:spPr>
          <a:xfrm>
            <a:off x="7967725" y="877800"/>
            <a:ext cx="3266740" cy="51204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g112db918718_2_218"/>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Verification: </a:t>
            </a:r>
            <a:r>
              <a:rPr lang="en-US"/>
              <a:t>Flight Testing - LQT</a:t>
            </a:r>
            <a:endParaRPr/>
          </a:p>
        </p:txBody>
      </p:sp>
      <p:sp>
        <p:nvSpPr>
          <p:cNvPr id="362" name="Google Shape;362;g112db918718_2_218"/>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63" name="Google Shape;363;g112db918718_2_21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64" name="Google Shape;364;g112db918718_2_218"/>
          <p:cNvSpPr txBox="1"/>
          <p:nvPr/>
        </p:nvSpPr>
        <p:spPr>
          <a:xfrm>
            <a:off x="446175" y="1083025"/>
            <a:ext cx="5642100" cy="514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Rationale: </a:t>
            </a:r>
            <a:r>
              <a:rPr lang="en-US">
                <a:latin typeface="Calibri"/>
                <a:ea typeface="Calibri"/>
                <a:cs typeface="Calibri"/>
                <a:sym typeface="Calibri"/>
              </a:rPr>
              <a:t>Integrated flight software to be tested on hardware in real world conditions. Assess the performance of the LQT separate from WARIO </a:t>
            </a:r>
            <a:r>
              <a:rPr lang="en-US">
                <a:solidFill>
                  <a:schemeClr val="dk1"/>
                </a:solidFill>
                <a:latin typeface="Calibri"/>
                <a:ea typeface="Calibri"/>
                <a:cs typeface="Calibri"/>
                <a:sym typeface="Calibri"/>
              </a:rPr>
              <a:t>compared to base ardupilot.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Test Fixture: </a:t>
            </a:r>
            <a:r>
              <a:rPr lang="en-US">
                <a:solidFill>
                  <a:schemeClr val="dk1"/>
                </a:solidFill>
                <a:latin typeface="Calibri"/>
                <a:ea typeface="Calibri"/>
                <a:cs typeface="Calibri"/>
                <a:sym typeface="Calibri"/>
              </a:rPr>
              <a:t>Test Facility</a:t>
            </a:r>
            <a:r>
              <a:rPr b="1"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Equipment Needed: </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Pixhawk with LQT implementation</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Pixhawk with default Ardupilot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2 Flight Units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Procedure:</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Load LQT algorithm onto RALPHIE flight unit.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Launch RALPHIE flight unit and Control Flight Unit for simultaneous flight.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Initiate Return mode for landing.</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Download Flight Data from both flight units and compare power usage</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Risk Reduction: </a:t>
            </a:r>
            <a:r>
              <a:rPr lang="en-US">
                <a:solidFill>
                  <a:schemeClr val="dk1"/>
                </a:solidFill>
                <a:latin typeface="Calibri"/>
                <a:ea typeface="Calibri"/>
                <a:cs typeface="Calibri"/>
                <a:sym typeface="Calibri"/>
              </a:rPr>
              <a:t>Ensures that the LQT algorithm is operating correctly before the full integration flight test.</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Status:  </a:t>
            </a:r>
            <a:r>
              <a:rPr lang="en-US">
                <a:solidFill>
                  <a:schemeClr val="dk1"/>
                </a:solidFill>
                <a:latin typeface="Calibri"/>
                <a:ea typeface="Calibri"/>
                <a:cs typeface="Calibri"/>
                <a:sym typeface="Calibri"/>
              </a:rPr>
              <a:t>Planned</a:t>
            </a:r>
            <a:endParaRPr b="1">
              <a:latin typeface="Calibri"/>
              <a:ea typeface="Calibri"/>
              <a:cs typeface="Calibri"/>
              <a:sym typeface="Calibri"/>
            </a:endParaRPr>
          </a:p>
        </p:txBody>
      </p:sp>
      <p:pic>
        <p:nvPicPr>
          <p:cNvPr id="365" name="Google Shape;365;g112db918718_2_218"/>
          <p:cNvPicPr preferRelativeResize="0"/>
          <p:nvPr/>
        </p:nvPicPr>
        <p:blipFill>
          <a:blip r:embed="rId3">
            <a:alphaModFix/>
          </a:blip>
          <a:stretch>
            <a:fillRect/>
          </a:stretch>
        </p:blipFill>
        <p:spPr>
          <a:xfrm>
            <a:off x="7646425" y="877800"/>
            <a:ext cx="3582002" cy="512042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g112db918718_2_226"/>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Verification: </a:t>
            </a:r>
            <a:r>
              <a:rPr lang="en-US"/>
              <a:t>Flight Testing - Full Integration</a:t>
            </a:r>
            <a:endParaRPr/>
          </a:p>
        </p:txBody>
      </p:sp>
      <p:sp>
        <p:nvSpPr>
          <p:cNvPr id="372" name="Google Shape;372;g112db918718_2_22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73" name="Google Shape;373;g112db918718_2_226"/>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74" name="Google Shape;374;g112db918718_2_226"/>
          <p:cNvSpPr txBox="1"/>
          <p:nvPr/>
        </p:nvSpPr>
        <p:spPr>
          <a:xfrm>
            <a:off x="446175" y="1083013"/>
            <a:ext cx="5642100" cy="514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Rationale: </a:t>
            </a:r>
            <a:r>
              <a:rPr lang="en-US">
                <a:latin typeface="Calibri"/>
                <a:ea typeface="Calibri"/>
                <a:cs typeface="Calibri"/>
                <a:sym typeface="Calibri"/>
              </a:rPr>
              <a:t>Integrated flight software to be tested on hardware in real world conditions. Assess the performance of RALPHIE flight software compared to base ardupilot.</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Test Fixture: </a:t>
            </a:r>
            <a:r>
              <a:rPr lang="en-US">
                <a:solidFill>
                  <a:schemeClr val="dk1"/>
                </a:solidFill>
                <a:latin typeface="Calibri"/>
                <a:ea typeface="Calibri"/>
                <a:cs typeface="Calibri"/>
                <a:sym typeface="Calibri"/>
              </a:rPr>
              <a:t>Flight Test Facility</a:t>
            </a:r>
            <a:r>
              <a:rPr b="1" lang="en-US">
                <a:solidFill>
                  <a:schemeClr val="dk1"/>
                </a:solidFill>
                <a:latin typeface="Calibri"/>
                <a:ea typeface="Calibri"/>
                <a:cs typeface="Calibri"/>
                <a:sym typeface="Calibri"/>
              </a:rPr>
              <a:t>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Equipment Needed: </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Pixhawk with full RALPHIE flight software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Pixhawk with default Ardupilot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2 Flight Units</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Procedure:</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Load RALPHIE FSW onto RALPHIE flight unit.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Launch RALPHIE flight unit and Control Flight Unit for simultaneous flight.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Initiate Return mode for landing.</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Download Flight Data from both flight units and compare power usage</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Risk Reduction:  </a:t>
            </a:r>
            <a:r>
              <a:rPr lang="en-US">
                <a:solidFill>
                  <a:schemeClr val="dk1"/>
                </a:solidFill>
                <a:latin typeface="Calibri"/>
                <a:ea typeface="Calibri"/>
                <a:cs typeface="Calibri"/>
                <a:sym typeface="Calibri"/>
              </a:rPr>
              <a:t>FAA Part 107</a:t>
            </a:r>
            <a:endParaRPr>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rPr b="1" lang="en-US">
                <a:solidFill>
                  <a:schemeClr val="dk1"/>
                </a:solidFill>
                <a:latin typeface="Calibri"/>
                <a:ea typeface="Calibri"/>
                <a:cs typeface="Calibri"/>
                <a:sym typeface="Calibri"/>
              </a:rPr>
              <a:t>Status:  </a:t>
            </a:r>
            <a:r>
              <a:rPr lang="en-US">
                <a:solidFill>
                  <a:schemeClr val="dk1"/>
                </a:solidFill>
                <a:latin typeface="Calibri"/>
                <a:ea typeface="Calibri"/>
                <a:cs typeface="Calibri"/>
                <a:sym typeface="Calibri"/>
              </a:rPr>
              <a:t>Planned</a:t>
            </a:r>
            <a:endParaRPr b="1">
              <a:latin typeface="Calibri"/>
              <a:ea typeface="Calibri"/>
              <a:cs typeface="Calibri"/>
              <a:sym typeface="Calibri"/>
            </a:endParaRPr>
          </a:p>
        </p:txBody>
      </p:sp>
      <p:pic>
        <p:nvPicPr>
          <p:cNvPr id="375" name="Google Shape;375;g112db918718_2_226"/>
          <p:cNvPicPr preferRelativeResize="0"/>
          <p:nvPr/>
        </p:nvPicPr>
        <p:blipFill>
          <a:blip r:embed="rId3">
            <a:alphaModFix/>
          </a:blip>
          <a:stretch>
            <a:fillRect/>
          </a:stretch>
        </p:blipFill>
        <p:spPr>
          <a:xfrm>
            <a:off x="7967725" y="877800"/>
            <a:ext cx="3266740" cy="51204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gf516a97809_2_61"/>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Project Overview</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0" name="Shape 380"/>
        <p:cNvGrpSpPr/>
        <p:nvPr/>
      </p:nvGrpSpPr>
      <p:grpSpPr>
        <a:xfrm>
          <a:off x="0" y="0"/>
          <a:ext cx="0" cy="0"/>
          <a:chOff x="0" y="0"/>
          <a:chExt cx="0" cy="0"/>
        </a:xfrm>
      </p:grpSpPr>
      <p:sp>
        <p:nvSpPr>
          <p:cNvPr id="381" name="Google Shape;381;g1151062c492_0_16"/>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Verification: </a:t>
            </a:r>
            <a:r>
              <a:rPr lang="en-US"/>
              <a:t>Flight Testing Full Integration</a:t>
            </a:r>
            <a:endParaRPr/>
          </a:p>
        </p:txBody>
      </p:sp>
      <p:sp>
        <p:nvSpPr>
          <p:cNvPr id="382" name="Google Shape;382;g1151062c492_0_1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83" name="Google Shape;383;g1151062c492_0_16"/>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384" name="Google Shape;384;g1151062c492_0_16"/>
          <p:cNvSpPr txBox="1"/>
          <p:nvPr/>
        </p:nvSpPr>
        <p:spPr>
          <a:xfrm>
            <a:off x="446175" y="1083050"/>
            <a:ext cx="6155400" cy="2493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latin typeface="Calibri"/>
                <a:ea typeface="Calibri"/>
                <a:cs typeface="Calibri"/>
                <a:sym typeface="Calibri"/>
              </a:rPr>
              <a:t>Expected/Desired Results:</a:t>
            </a:r>
            <a:endParaRPr b="1" sz="1700">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The Ralphie FSW reduces the power usage for the flight unit by 5%</a:t>
            </a:r>
            <a:r>
              <a:rPr lang="en-US" sz="1700">
                <a:solidFill>
                  <a:srgbClr val="FF00FF"/>
                </a:solidFill>
                <a:latin typeface="Calibri"/>
                <a:ea typeface="Calibri"/>
                <a:cs typeface="Calibri"/>
                <a:sym typeface="Calibri"/>
              </a:rPr>
              <a:t> </a:t>
            </a:r>
            <a:r>
              <a:rPr lang="en-US" sz="1700">
                <a:solidFill>
                  <a:schemeClr val="dk1"/>
                </a:solidFill>
                <a:latin typeface="Calibri"/>
                <a:ea typeface="Calibri"/>
                <a:cs typeface="Calibri"/>
                <a:sym typeface="Calibri"/>
              </a:rPr>
              <a:t>when compared to the default Ardupilot FSW.</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A Single operator undertakes the mission, from building the RALPHIE flight software to landing</a:t>
            </a:r>
            <a:endParaRPr sz="1700">
              <a:solidFill>
                <a:schemeClr val="dk1"/>
              </a:solidFill>
              <a:latin typeface="Calibri"/>
              <a:ea typeface="Calibri"/>
              <a:cs typeface="Calibri"/>
              <a:sym typeface="Calibri"/>
            </a:endParaRPr>
          </a:p>
          <a:p>
            <a:pPr indent="-336550" lvl="0" marL="457200" rtl="0" algn="l">
              <a:spcBef>
                <a:spcPts val="0"/>
              </a:spcBef>
              <a:spcAft>
                <a:spcPts val="0"/>
              </a:spcAft>
              <a:buClr>
                <a:schemeClr val="dk1"/>
              </a:buClr>
              <a:buSzPts val="1700"/>
              <a:buFont typeface="Calibri"/>
              <a:buChar char="●"/>
            </a:pPr>
            <a:r>
              <a:rPr lang="en-US" sz="1700">
                <a:solidFill>
                  <a:schemeClr val="dk1"/>
                </a:solidFill>
                <a:latin typeface="Calibri"/>
                <a:ea typeface="Calibri"/>
                <a:cs typeface="Calibri"/>
                <a:sym typeface="Calibri"/>
              </a:rPr>
              <a:t>The return mode is utilized to return the aircraft to the operator</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graphicFrame>
        <p:nvGraphicFramePr>
          <p:cNvPr id="385" name="Google Shape;385;g1151062c492_0_16"/>
          <p:cNvGraphicFramePr/>
          <p:nvPr/>
        </p:nvGraphicFramePr>
        <p:xfrm>
          <a:off x="6667775" y="1230550"/>
          <a:ext cx="3000000" cy="3000000"/>
        </p:xfrm>
        <a:graphic>
          <a:graphicData uri="http://schemas.openxmlformats.org/drawingml/2006/table">
            <a:tbl>
              <a:tblPr>
                <a:noFill/>
                <a:tableStyleId>{1BF2CEE5-CB3B-4AB4-A3C5-88C82426ED55}</a:tableStyleId>
              </a:tblPr>
              <a:tblGrid>
                <a:gridCol w="1355800"/>
                <a:gridCol w="3554025"/>
              </a:tblGrid>
              <a:tr h="374525">
                <a:tc>
                  <a:txBody>
                    <a:bodyPr/>
                    <a:lstStyle/>
                    <a:p>
                      <a:pPr indent="0" lvl="0" marL="0" rtl="0" algn="ctr">
                        <a:spcBef>
                          <a:spcPts val="0"/>
                        </a:spcBef>
                        <a:spcAft>
                          <a:spcPts val="0"/>
                        </a:spcAft>
                        <a:buNone/>
                      </a:pPr>
                      <a:r>
                        <a:rPr b="1" lang="en-US"/>
                        <a:t>Requirement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668425">
                <a:tc>
                  <a:txBody>
                    <a:bodyPr/>
                    <a:lstStyle/>
                    <a:p>
                      <a:pPr indent="0" lvl="0" marL="0" rtl="0" algn="ctr">
                        <a:spcBef>
                          <a:spcPts val="0"/>
                        </a:spcBef>
                        <a:spcAft>
                          <a:spcPts val="0"/>
                        </a:spcAft>
                        <a:buNone/>
                      </a:pPr>
                      <a:r>
                        <a:rPr lang="en-US"/>
                        <a:t>FR-02</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UAS software shall optimize trajectory for improved endurance and energy.</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8425">
                <a:tc>
                  <a:txBody>
                    <a:bodyPr/>
                    <a:lstStyle/>
                    <a:p>
                      <a:pPr indent="0" lvl="0" marL="0" rtl="0" algn="ctr">
                        <a:spcBef>
                          <a:spcPts val="0"/>
                        </a:spcBef>
                        <a:spcAft>
                          <a:spcPts val="0"/>
                        </a:spcAft>
                        <a:buNone/>
                      </a:pPr>
                      <a:r>
                        <a:rPr lang="en-US"/>
                        <a:t>FR-06</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US" sz="1600">
                          <a:solidFill>
                            <a:schemeClr val="dk1"/>
                          </a:solidFill>
                          <a:latin typeface="Calibri"/>
                          <a:ea typeface="Calibri"/>
                          <a:cs typeface="Calibri"/>
                          <a:sym typeface="Calibri"/>
                        </a:rPr>
                        <a:t>The UAS shall be operable by a single operator for the entire duration of the mission.</a:t>
                      </a:r>
                      <a:endParaRPr sz="16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8425">
                <a:tc>
                  <a:txBody>
                    <a:bodyPr/>
                    <a:lstStyle/>
                    <a:p>
                      <a:pPr indent="0" lvl="0" marL="0" rtl="0" algn="ctr">
                        <a:spcBef>
                          <a:spcPts val="0"/>
                        </a:spcBef>
                        <a:spcAft>
                          <a:spcPts val="0"/>
                        </a:spcAft>
                        <a:buNone/>
                      </a:pPr>
                      <a:r>
                        <a:rPr lang="en-US"/>
                        <a:t>FR-07</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lang="en-US" sz="1700">
                          <a:solidFill>
                            <a:schemeClr val="dk1"/>
                          </a:solidFill>
                          <a:latin typeface="Calibri"/>
                          <a:ea typeface="Calibri"/>
                          <a:cs typeface="Calibri"/>
                          <a:sym typeface="Calibri"/>
                        </a:rPr>
                        <a:t>The UAS software shall be capable of a recovery and return mode to maintain the safety of the aircraft.</a:t>
                      </a:r>
                      <a:endParaRPr sz="1700">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386" name="Google Shape;386;g1151062c492_0_16"/>
          <p:cNvSpPr txBox="1"/>
          <p:nvPr/>
        </p:nvSpPr>
        <p:spPr>
          <a:xfrm>
            <a:off x="9607100" y="5517575"/>
            <a:ext cx="1833000" cy="431100"/>
          </a:xfrm>
          <a:prstGeom prst="rect">
            <a:avLst/>
          </a:prstGeom>
          <a:solidFill>
            <a:srgbClr val="A4C2F4"/>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latin typeface="Calibri"/>
                <a:ea typeface="Calibri"/>
                <a:cs typeface="Calibri"/>
                <a:sym typeface="Calibri"/>
              </a:rPr>
              <a:t>Planned for 3/11</a:t>
            </a:r>
            <a:endParaRPr sz="1700">
              <a:latin typeface="Calibri"/>
              <a:ea typeface="Calibri"/>
              <a:cs typeface="Calibri"/>
              <a:sym typeface="Calibri"/>
            </a:endParaRPr>
          </a:p>
        </p:txBody>
      </p:sp>
      <p:pic>
        <p:nvPicPr>
          <p:cNvPr id="387" name="Google Shape;387;g1151062c492_0_16"/>
          <p:cNvPicPr preferRelativeResize="0"/>
          <p:nvPr/>
        </p:nvPicPr>
        <p:blipFill>
          <a:blip r:embed="rId3">
            <a:alphaModFix/>
          </a:blip>
          <a:stretch>
            <a:fillRect/>
          </a:stretch>
        </p:blipFill>
        <p:spPr>
          <a:xfrm>
            <a:off x="543975" y="3371675"/>
            <a:ext cx="5585662" cy="226917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111c175922d_0_1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Flight Test Facility Access and Safety</a:t>
            </a:r>
            <a:endParaRPr/>
          </a:p>
        </p:txBody>
      </p:sp>
      <p:sp>
        <p:nvSpPr>
          <p:cNvPr id="394" name="Google Shape;394;g111c175922d_0_15"/>
          <p:cNvSpPr txBox="1"/>
          <p:nvPr>
            <p:ph idx="1" type="body"/>
          </p:nvPr>
        </p:nvSpPr>
        <p:spPr>
          <a:xfrm>
            <a:off x="838200" y="1316438"/>
            <a:ext cx="10515600" cy="4351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Facility Options</a:t>
            </a:r>
            <a:endParaRPr/>
          </a:p>
          <a:p>
            <a:pPr indent="-381000" lvl="1" marL="914400" rtl="0" algn="l">
              <a:spcBef>
                <a:spcPts val="0"/>
              </a:spcBef>
              <a:spcAft>
                <a:spcPts val="0"/>
              </a:spcAft>
              <a:buSzPts val="2400"/>
              <a:buChar char="•"/>
            </a:pPr>
            <a:r>
              <a:rPr lang="en-US"/>
              <a:t>NOAA Table Mountain Test Facility</a:t>
            </a:r>
            <a:endParaRPr/>
          </a:p>
          <a:p>
            <a:pPr indent="-381000" lvl="1" marL="914400" rtl="0" algn="l">
              <a:spcBef>
                <a:spcPts val="0"/>
              </a:spcBef>
              <a:spcAft>
                <a:spcPts val="0"/>
              </a:spcAft>
              <a:buSzPts val="2400"/>
              <a:buChar char="•"/>
            </a:pPr>
            <a:r>
              <a:rPr lang="en-US"/>
              <a:t>CU Smead Aerospace/ CU Boulder South</a:t>
            </a:r>
            <a:endParaRPr/>
          </a:p>
          <a:p>
            <a:pPr indent="-381000" lvl="1" marL="914400" rtl="0" algn="l">
              <a:spcBef>
                <a:spcPts val="0"/>
              </a:spcBef>
              <a:spcAft>
                <a:spcPts val="0"/>
              </a:spcAft>
              <a:buSzPts val="2400"/>
              <a:buChar char="•"/>
            </a:pPr>
            <a:r>
              <a:rPr lang="en-US"/>
              <a:t>Boulder Aeromodler Fields</a:t>
            </a:r>
            <a:endParaRPr/>
          </a:p>
          <a:p>
            <a:pPr indent="-400050" lvl="0" marL="457200" rtl="0" algn="l">
              <a:spcBef>
                <a:spcPts val="0"/>
              </a:spcBef>
              <a:spcAft>
                <a:spcPts val="0"/>
              </a:spcAft>
              <a:buSzPts val="2700"/>
              <a:buChar char="•"/>
            </a:pPr>
            <a:r>
              <a:rPr lang="en-US" sz="2700"/>
              <a:t>Follow FAA part 107 Guidelines</a:t>
            </a:r>
            <a:endParaRPr sz="2700"/>
          </a:p>
          <a:p>
            <a:pPr indent="-374650" lvl="1" marL="914400" rtl="0" algn="l">
              <a:lnSpc>
                <a:spcPct val="115000"/>
              </a:lnSpc>
              <a:spcBef>
                <a:spcPts val="0"/>
              </a:spcBef>
              <a:spcAft>
                <a:spcPts val="0"/>
              </a:spcAft>
              <a:buSzPts val="2300"/>
              <a:buChar char="•"/>
            </a:pPr>
            <a:r>
              <a:rPr lang="en-US" sz="2300"/>
              <a:t>107.39 Operation over human beings: </a:t>
            </a:r>
            <a:endParaRPr sz="2300"/>
          </a:p>
          <a:p>
            <a:pPr indent="-374650" lvl="1" marL="914400" rtl="0" algn="l">
              <a:lnSpc>
                <a:spcPct val="115000"/>
              </a:lnSpc>
              <a:spcBef>
                <a:spcPts val="0"/>
              </a:spcBef>
              <a:spcAft>
                <a:spcPts val="0"/>
              </a:spcAft>
              <a:buSzPts val="2300"/>
              <a:buChar char="•"/>
            </a:pPr>
            <a:r>
              <a:rPr lang="en-US" sz="2300"/>
              <a:t>107.49 Preflight familiarization, inspection, and actions for aircraft operation.</a:t>
            </a:r>
            <a:endParaRPr sz="2300"/>
          </a:p>
          <a:p>
            <a:pPr indent="-374650" lvl="1" marL="914400" rtl="0" algn="l">
              <a:lnSpc>
                <a:spcPct val="115000"/>
              </a:lnSpc>
              <a:spcBef>
                <a:spcPts val="0"/>
              </a:spcBef>
              <a:spcAft>
                <a:spcPts val="0"/>
              </a:spcAft>
              <a:buSzPts val="2300"/>
              <a:buChar char="•"/>
            </a:pPr>
            <a:r>
              <a:rPr lang="en-US" sz="2300"/>
              <a:t>107.51 Operating limitations for small unmanned aircraft.</a:t>
            </a:r>
            <a:endParaRPr sz="1900"/>
          </a:p>
          <a:p>
            <a:pPr indent="-374650" lvl="1" marL="914400" rtl="0" algn="l">
              <a:lnSpc>
                <a:spcPct val="115000"/>
              </a:lnSpc>
              <a:spcBef>
                <a:spcPts val="0"/>
              </a:spcBef>
              <a:spcAft>
                <a:spcPts val="0"/>
              </a:spcAft>
              <a:buSzPts val="2300"/>
              <a:buChar char="•"/>
            </a:pPr>
            <a:r>
              <a:rPr lang="en-US" sz="2300"/>
              <a:t>107.12 Requirement for a remote pilot certificate with a small UAS rating.</a:t>
            </a:r>
            <a:endParaRPr sz="2500"/>
          </a:p>
        </p:txBody>
      </p:sp>
      <p:sp>
        <p:nvSpPr>
          <p:cNvPr id="395" name="Google Shape;395;g111c175922d_0_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396" name="Google Shape;396;g111c175922d_0_15"/>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1518e39e28_0_1"/>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Verification: </a:t>
            </a:r>
            <a:r>
              <a:rPr lang="en-US"/>
              <a:t>Mission Capability </a:t>
            </a:r>
            <a:endParaRPr/>
          </a:p>
        </p:txBody>
      </p:sp>
      <p:sp>
        <p:nvSpPr>
          <p:cNvPr id="403" name="Google Shape;403;g11518e39e28_0_1"/>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04" name="Google Shape;404;g11518e39e28_0_1"/>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
        <p:nvSpPr>
          <p:cNvPr id="405" name="Google Shape;405;g11518e39e28_0_1"/>
          <p:cNvSpPr txBox="1"/>
          <p:nvPr/>
        </p:nvSpPr>
        <p:spPr>
          <a:xfrm>
            <a:off x="335725" y="3978575"/>
            <a:ext cx="6155400" cy="661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Clr>
                <a:schemeClr val="dk1"/>
              </a:buClr>
              <a:buSzPts val="1100"/>
              <a:buFont typeface="Arial"/>
              <a:buNone/>
            </a:pPr>
            <a:r>
              <a:t/>
            </a:r>
            <a:endParaRPr b="1">
              <a:solidFill>
                <a:schemeClr val="dk1"/>
              </a:solidFill>
              <a:latin typeface="Calibri"/>
              <a:ea typeface="Calibri"/>
              <a:cs typeface="Calibri"/>
              <a:sym typeface="Calibri"/>
            </a:endParaRPr>
          </a:p>
        </p:txBody>
      </p:sp>
      <p:graphicFrame>
        <p:nvGraphicFramePr>
          <p:cNvPr id="406" name="Google Shape;406;g11518e39e28_0_1"/>
          <p:cNvGraphicFramePr/>
          <p:nvPr/>
        </p:nvGraphicFramePr>
        <p:xfrm>
          <a:off x="6530275" y="1358325"/>
          <a:ext cx="3000000" cy="3000000"/>
        </p:xfrm>
        <a:graphic>
          <a:graphicData uri="http://schemas.openxmlformats.org/drawingml/2006/table">
            <a:tbl>
              <a:tblPr>
                <a:noFill/>
                <a:tableStyleId>{1BF2CEE5-CB3B-4AB4-A3C5-88C82426ED55}</a:tableStyleId>
              </a:tblPr>
              <a:tblGrid>
                <a:gridCol w="1355800"/>
                <a:gridCol w="3554025"/>
              </a:tblGrid>
              <a:tr h="374525">
                <a:tc>
                  <a:txBody>
                    <a:bodyPr/>
                    <a:lstStyle/>
                    <a:p>
                      <a:pPr indent="0" lvl="0" marL="0" rtl="0" algn="ctr">
                        <a:spcBef>
                          <a:spcPts val="0"/>
                        </a:spcBef>
                        <a:spcAft>
                          <a:spcPts val="0"/>
                        </a:spcAft>
                        <a:buNone/>
                      </a:pPr>
                      <a:r>
                        <a:rPr b="1" lang="en-US"/>
                        <a:t>Requirement</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668425">
                <a:tc>
                  <a:txBody>
                    <a:bodyPr/>
                    <a:lstStyle/>
                    <a:p>
                      <a:pPr indent="0" lvl="0" marL="0" rtl="0" algn="ctr">
                        <a:spcBef>
                          <a:spcPts val="0"/>
                        </a:spcBef>
                        <a:spcAft>
                          <a:spcPts val="0"/>
                        </a:spcAft>
                        <a:buNone/>
                      </a:pPr>
                      <a:r>
                        <a:rPr lang="en-US"/>
                        <a:t>FR-05</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 UAS shall </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AutoNum type="alphaUcParenR"/>
                      </a:pPr>
                      <a:r>
                        <a:rPr lang="en-US">
                          <a:solidFill>
                            <a:schemeClr val="dk1"/>
                          </a:solidFill>
                          <a:latin typeface="Calibri"/>
                          <a:ea typeface="Calibri"/>
                          <a:cs typeface="Calibri"/>
                          <a:sym typeface="Calibri"/>
                        </a:rPr>
                        <a:t>be capable of sustaining an 80% Full Mission Capable rate (RMC) under Instrument Meteorological Conditions (IMC).</a:t>
                      </a:r>
                      <a:endParaRPr>
                        <a:solidFill>
                          <a:schemeClr val="dk1"/>
                        </a:solidFill>
                        <a:latin typeface="Calibri"/>
                        <a:ea typeface="Calibri"/>
                        <a:cs typeface="Calibri"/>
                        <a:sym typeface="Calibri"/>
                      </a:endParaRPr>
                    </a:p>
                    <a:p>
                      <a:pPr indent="-317500" lvl="0" marL="457200" rtl="0" algn="l">
                        <a:lnSpc>
                          <a:spcPct val="115000"/>
                        </a:lnSpc>
                        <a:spcBef>
                          <a:spcPts val="0"/>
                        </a:spcBef>
                        <a:spcAft>
                          <a:spcPts val="0"/>
                        </a:spcAft>
                        <a:buClr>
                          <a:schemeClr val="dk1"/>
                        </a:buClr>
                        <a:buSzPts val="1400"/>
                        <a:buFont typeface="Calibri"/>
                        <a:buAutoNum type="alphaUcParenR"/>
                      </a:pPr>
                      <a:r>
                        <a:rPr lang="en-US">
                          <a:solidFill>
                            <a:schemeClr val="dk1"/>
                          </a:solidFill>
                          <a:latin typeface="Calibri"/>
                          <a:ea typeface="Calibri"/>
                          <a:cs typeface="Calibri"/>
                          <a:sym typeface="Calibri"/>
                        </a:rPr>
                        <a:t>be capable of maintaining a continual 100% standby posture.</a:t>
                      </a:r>
                      <a:endParaRPr>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668425">
                <a:tc>
                  <a:txBody>
                    <a:bodyPr/>
                    <a:lstStyle/>
                    <a:p>
                      <a:pPr indent="0" lvl="0" marL="0" rtl="0" algn="ctr">
                        <a:spcBef>
                          <a:spcPts val="0"/>
                        </a:spcBef>
                        <a:spcAft>
                          <a:spcPts val="0"/>
                        </a:spcAft>
                        <a:buNone/>
                      </a:pPr>
                      <a:r>
                        <a:rPr lang="en-US"/>
                        <a:t>FR-06</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lnSpc>
                          <a:spcPct val="115000"/>
                        </a:lnSpc>
                        <a:spcBef>
                          <a:spcPts val="0"/>
                        </a:spcBef>
                        <a:spcAft>
                          <a:spcPts val="0"/>
                        </a:spcAft>
                        <a:buClr>
                          <a:schemeClr val="dk1"/>
                        </a:buClr>
                        <a:buSzPts val="1100"/>
                        <a:buFont typeface="Arial"/>
                        <a:buNone/>
                      </a:pPr>
                      <a:r>
                        <a:rPr lang="en-US">
                          <a:solidFill>
                            <a:schemeClr val="dk1"/>
                          </a:solidFill>
                          <a:latin typeface="Calibri"/>
                          <a:ea typeface="Calibri"/>
                          <a:cs typeface="Calibri"/>
                          <a:sym typeface="Calibri"/>
                        </a:rPr>
                        <a:t>The UAS shall be operable by a single operator for the entire duration of the mission.</a:t>
                      </a:r>
                      <a:endParaRPr>
                        <a:solidFill>
                          <a:schemeClr val="dk1"/>
                        </a:solidFill>
                        <a:latin typeface="Calibri"/>
                        <a:ea typeface="Calibri"/>
                        <a:cs typeface="Calibri"/>
                        <a:sym typeface="Calibri"/>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407" name="Google Shape;407;g11518e39e28_0_1"/>
          <p:cNvSpPr txBox="1"/>
          <p:nvPr/>
        </p:nvSpPr>
        <p:spPr>
          <a:xfrm>
            <a:off x="9607100" y="5517575"/>
            <a:ext cx="1833000" cy="431100"/>
          </a:xfrm>
          <a:prstGeom prst="rect">
            <a:avLst/>
          </a:prstGeom>
          <a:solidFill>
            <a:srgbClr val="A4C2F4"/>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lang="en-US" sz="1600">
                <a:latin typeface="Calibri"/>
                <a:ea typeface="Calibri"/>
                <a:cs typeface="Calibri"/>
                <a:sym typeface="Calibri"/>
              </a:rPr>
              <a:t>Planned for 3/11</a:t>
            </a:r>
            <a:endParaRPr sz="1700">
              <a:latin typeface="Calibri"/>
              <a:ea typeface="Calibri"/>
              <a:cs typeface="Calibri"/>
              <a:sym typeface="Calibri"/>
            </a:endParaRPr>
          </a:p>
        </p:txBody>
      </p:sp>
      <p:sp>
        <p:nvSpPr>
          <p:cNvPr id="408" name="Google Shape;408;g11518e39e28_0_1"/>
          <p:cNvSpPr txBox="1"/>
          <p:nvPr/>
        </p:nvSpPr>
        <p:spPr>
          <a:xfrm>
            <a:off x="115325" y="923775"/>
            <a:ext cx="7601100" cy="514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dk1"/>
                </a:solidFill>
                <a:latin typeface="Calibri"/>
                <a:ea typeface="Calibri"/>
                <a:cs typeface="Calibri"/>
                <a:sym typeface="Calibri"/>
              </a:rPr>
              <a:t>Rationale: </a:t>
            </a:r>
            <a:r>
              <a:rPr lang="en-US">
                <a:solidFill>
                  <a:schemeClr val="dk1"/>
                </a:solidFill>
                <a:latin typeface="Calibri"/>
                <a:ea typeface="Calibri"/>
                <a:cs typeface="Calibri"/>
                <a:sym typeface="Calibri"/>
              </a:rPr>
              <a:t>Ensure that RALPHIE FSW is capable of being launched at a moments notice once built to achieve mission success.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Equipment Needed: </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Pixhawk with full RALPHIE flight software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1 Flight Unit</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Ground Station</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b="1">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Procedure:</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Build software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Prime aircraft for launch </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Launch Aircraft (Concurrent with Flight Testing)</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AutoNum type="alphaLcPeriod"/>
            </a:pPr>
            <a:r>
              <a:rPr lang="en-US">
                <a:solidFill>
                  <a:schemeClr val="dk1"/>
                </a:solidFill>
                <a:latin typeface="Calibri"/>
                <a:ea typeface="Calibri"/>
                <a:cs typeface="Calibri"/>
                <a:sym typeface="Calibri"/>
              </a:rPr>
              <a:t>Assess mission success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Risk Reduction: </a:t>
            </a:r>
            <a:r>
              <a:rPr lang="en-US">
                <a:solidFill>
                  <a:schemeClr val="dk1"/>
                </a:solidFill>
                <a:latin typeface="Calibri"/>
                <a:ea typeface="Calibri"/>
                <a:cs typeface="Calibri"/>
                <a:sym typeface="Calibri"/>
              </a:rPr>
              <a:t>Reduce risk for general purpose use of flight software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rPr b="1" lang="en-US">
                <a:solidFill>
                  <a:schemeClr val="dk1"/>
                </a:solidFill>
                <a:latin typeface="Calibri"/>
                <a:ea typeface="Calibri"/>
                <a:cs typeface="Calibri"/>
                <a:sym typeface="Calibri"/>
              </a:rPr>
              <a:t>Expected/Desired Results:</a:t>
            </a:r>
            <a:endParaRPr b="1">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The RALPHIE FSW remains ready for launch and communicating with the ground station after being built and mission parameters are input 100% of the time.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The RALPHIE FSW completes mission objectives without error 80% of the time</a:t>
            </a:r>
            <a:endParaRPr>
              <a:solidFill>
                <a:schemeClr val="dk1"/>
              </a:solidFill>
              <a:latin typeface="Calibri"/>
              <a:ea typeface="Calibri"/>
              <a:cs typeface="Calibri"/>
              <a:sym typeface="Calibri"/>
            </a:endParaRPr>
          </a:p>
          <a:p>
            <a:pPr indent="-317500" lvl="0" marL="457200" rtl="0" algn="l">
              <a:spcBef>
                <a:spcPts val="0"/>
              </a:spcBef>
              <a:spcAft>
                <a:spcPts val="0"/>
              </a:spcAft>
              <a:buClr>
                <a:schemeClr val="dk1"/>
              </a:buClr>
              <a:buSzPts val="1400"/>
              <a:buFont typeface="Calibri"/>
              <a:buChar char="●"/>
            </a:pPr>
            <a:r>
              <a:rPr lang="en-US">
                <a:solidFill>
                  <a:schemeClr val="dk1"/>
                </a:solidFill>
                <a:latin typeface="Calibri"/>
                <a:ea typeface="Calibri"/>
                <a:cs typeface="Calibri"/>
                <a:sym typeface="Calibri"/>
              </a:rPr>
              <a:t>A single operator builds the RALPHIE FSW and input mission parameters</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solidFill>
                <a:schemeClr val="dk1"/>
              </a:solidFill>
              <a:latin typeface="Calibri"/>
              <a:ea typeface="Calibri"/>
              <a:cs typeface="Calibri"/>
              <a:sym typeface="Calibri"/>
            </a:endParaRPr>
          </a:p>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2" name="Shape 412"/>
        <p:cNvGrpSpPr/>
        <p:nvPr/>
      </p:nvGrpSpPr>
      <p:grpSpPr>
        <a:xfrm>
          <a:off x="0" y="0"/>
          <a:ext cx="0" cy="0"/>
          <a:chOff x="0" y="0"/>
          <a:chExt cx="0" cy="0"/>
        </a:xfrm>
      </p:grpSpPr>
      <p:sp>
        <p:nvSpPr>
          <p:cNvPr id="413" name="Google Shape;413;gd1d56597f3_0_8"/>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t/>
            </a:r>
            <a:endParaRPr/>
          </a:p>
          <a:p>
            <a:pPr indent="0" lvl="0" marL="0" rtl="0" algn="ctr">
              <a:lnSpc>
                <a:spcPct val="90000"/>
              </a:lnSpc>
              <a:spcBef>
                <a:spcPts val="0"/>
              </a:spcBef>
              <a:spcAft>
                <a:spcPts val="0"/>
              </a:spcAft>
              <a:buSzPts val="6000"/>
              <a:buNone/>
            </a:pPr>
            <a:r>
              <a:rPr lang="en-US"/>
              <a:t>Budget</a:t>
            </a:r>
            <a:endParaRPr/>
          </a:p>
          <a:p>
            <a:pPr indent="0" lvl="0" marL="0" rtl="0" algn="ctr">
              <a:lnSpc>
                <a:spcPct val="90000"/>
              </a:lnSpc>
              <a:spcBef>
                <a:spcPts val="0"/>
              </a:spcBef>
              <a:spcAft>
                <a:spcPts val="0"/>
              </a:spcAft>
              <a:buSzPts val="6000"/>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102c7ef62ab_2_4"/>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Cost Plan</a:t>
            </a:r>
            <a:endParaRPr/>
          </a:p>
        </p:txBody>
      </p:sp>
      <p:sp>
        <p:nvSpPr>
          <p:cNvPr id="420" name="Google Shape;420;g102c7ef62ab_2_4"/>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21" name="Google Shape;421;g102c7ef62ab_2_4"/>
          <p:cNvGraphicFramePr/>
          <p:nvPr/>
        </p:nvGraphicFramePr>
        <p:xfrm>
          <a:off x="1663863" y="1410038"/>
          <a:ext cx="3000000" cy="3000000"/>
        </p:xfrm>
        <a:graphic>
          <a:graphicData uri="http://schemas.openxmlformats.org/drawingml/2006/table">
            <a:tbl>
              <a:tblPr>
                <a:noFill/>
                <a:tableStyleId>{1AB5B3B0-8658-43A5-B0E0-C4130077E389}</a:tableStyleId>
              </a:tblPr>
              <a:tblGrid>
                <a:gridCol w="393975"/>
                <a:gridCol w="4094450"/>
                <a:gridCol w="4375850"/>
              </a:tblGrid>
              <a:tr h="308075">
                <a:tc gridSpan="2">
                  <a:txBody>
                    <a:bodyPr/>
                    <a:lstStyle/>
                    <a:p>
                      <a:pPr indent="0" lvl="0" marL="0" marR="0" rtl="0" algn="ctr">
                        <a:lnSpc>
                          <a:spcPct val="115000"/>
                        </a:lnSpc>
                        <a:spcBef>
                          <a:spcPts val="0"/>
                        </a:spcBef>
                        <a:spcAft>
                          <a:spcPts val="0"/>
                        </a:spcAft>
                        <a:buClr>
                          <a:srgbClr val="000000"/>
                        </a:buClr>
                        <a:buSzPts val="1100"/>
                        <a:buFont typeface="Arial"/>
                        <a:buNone/>
                      </a:pPr>
                      <a:r>
                        <a:rPr b="1" lang="en-US" sz="1100" u="none" cap="none" strike="noStrike"/>
                        <a:t>System</a:t>
                      </a:r>
                      <a:endParaRPr b="1" sz="11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B87C"/>
                    </a:solidFill>
                    <a:extLst>
                      <a:ext uri="http://customooxmlschemas.google.com/">
                        <go:slidesCustomData xmlns:go="http://customooxmlschemas.google.com/" cellId="421:0:0"/>
                      </a:ext>
                    </a:extLst>
                  </a:tcPr>
                </a:tc>
                <a:tc hMerge="1"/>
                <a:tc>
                  <a:txBody>
                    <a:bodyPr/>
                    <a:lstStyle/>
                    <a:p>
                      <a:pPr indent="0" lvl="0" marL="0" marR="0" rtl="0" algn="ctr">
                        <a:lnSpc>
                          <a:spcPct val="115000"/>
                        </a:lnSpc>
                        <a:spcBef>
                          <a:spcPts val="0"/>
                        </a:spcBef>
                        <a:spcAft>
                          <a:spcPts val="0"/>
                        </a:spcAft>
                        <a:buClr>
                          <a:srgbClr val="000000"/>
                        </a:buClr>
                        <a:buSzPts val="1100"/>
                        <a:buFont typeface="Arial"/>
                        <a:buNone/>
                      </a:pPr>
                      <a:r>
                        <a:rPr b="1" lang="en-US" sz="1100"/>
                        <a:t>Projected </a:t>
                      </a:r>
                      <a:r>
                        <a:rPr b="1" lang="en-US" sz="1100" u="none" cap="none" strike="noStrike"/>
                        <a:t>Cost</a:t>
                      </a:r>
                      <a:endParaRPr b="1" sz="11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FB87C"/>
                    </a:solidFill>
                    <a:extLst>
                      <a:ext uri="http://customooxmlschemas.google.com/">
                        <go:slidesCustomData xmlns:go="http://customooxmlschemas.google.com/" cellId="421:0:2"/>
                      </a:ext>
                    </a:extLst>
                  </a:tcPr>
                </a:tc>
              </a:tr>
              <a:tr h="282400">
                <a:tc gridSpan="2">
                  <a:txBody>
                    <a:bodyPr/>
                    <a:lstStyle/>
                    <a:p>
                      <a:pPr indent="0" lvl="0" marL="0" marR="0" rtl="0" algn="l">
                        <a:lnSpc>
                          <a:spcPct val="115000"/>
                        </a:lnSpc>
                        <a:spcBef>
                          <a:spcPts val="0"/>
                        </a:spcBef>
                        <a:spcAft>
                          <a:spcPts val="0"/>
                        </a:spcAft>
                        <a:buClr>
                          <a:srgbClr val="000000"/>
                        </a:buClr>
                        <a:buSzPts val="1000"/>
                        <a:buFont typeface="Arial"/>
                        <a:buNone/>
                      </a:pPr>
                      <a:r>
                        <a:rPr b="1" lang="en-US" sz="1000" u="none" cap="none" strike="noStrike"/>
                        <a:t>Unit Cost</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1:0"/>
                      </a:ext>
                    </a:extLst>
                  </a:tcPr>
                </a:tc>
                <a:tc hMerge="1"/>
                <a:tc>
                  <a:txBody>
                    <a:bodyPr/>
                    <a:lstStyle/>
                    <a:p>
                      <a:pPr indent="0" lvl="0" marL="0" marR="0" rtl="0" algn="r">
                        <a:lnSpc>
                          <a:spcPct val="115000"/>
                        </a:lnSpc>
                        <a:spcBef>
                          <a:spcPts val="0"/>
                        </a:spcBef>
                        <a:spcAft>
                          <a:spcPts val="0"/>
                        </a:spcAft>
                        <a:buClr>
                          <a:srgbClr val="000000"/>
                        </a:buClr>
                        <a:buSzPts val="1000"/>
                        <a:buFont typeface="Arial"/>
                        <a:buNone/>
                      </a:pPr>
                      <a:r>
                        <a:rPr b="1" lang="en-US" sz="1000" u="none" cap="none" strike="noStrike"/>
                        <a:t>$1,564</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1: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x2</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2: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Flight Controller Package</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2: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$233</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2: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x2</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3: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Air Speed Sensor</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3: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$49</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3: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x1</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4: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GPS-RTK Board Ground + Rover</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4: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$310</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4: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x2</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5: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GPS-RTK Board Rover</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5: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$200</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5: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x2</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6: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Battery</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6: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$25</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6: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x1</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7: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Ground Controller</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7: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$160</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7: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x2</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8: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Telemetry System</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8: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$40</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8:2"/>
                      </a:ext>
                    </a:extLst>
                  </a:tcPr>
                </a:tc>
              </a:tr>
              <a:tr h="282400">
                <a:tc gridSpan="2">
                  <a:txBody>
                    <a:bodyPr/>
                    <a:lstStyle/>
                    <a:p>
                      <a:pPr indent="0" lvl="0" marL="0" marR="0" rtl="0" algn="l">
                        <a:lnSpc>
                          <a:spcPct val="115000"/>
                        </a:lnSpc>
                        <a:spcBef>
                          <a:spcPts val="0"/>
                        </a:spcBef>
                        <a:spcAft>
                          <a:spcPts val="0"/>
                        </a:spcAft>
                        <a:buClr>
                          <a:srgbClr val="000000"/>
                        </a:buClr>
                        <a:buSzPts val="1000"/>
                        <a:buFont typeface="Arial"/>
                        <a:buNone/>
                      </a:pPr>
                      <a:r>
                        <a:rPr b="1" lang="en-US" sz="1000" u="none" cap="none" strike="noStrike"/>
                        <a:t>Testing</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9:0"/>
                      </a:ext>
                    </a:extLst>
                  </a:tcPr>
                </a:tc>
                <a:tc hMerge="1"/>
                <a:tc>
                  <a:txBody>
                    <a:bodyPr/>
                    <a:lstStyle/>
                    <a:p>
                      <a:pPr indent="0" lvl="0" marL="0" marR="0" rtl="0" algn="r">
                        <a:lnSpc>
                          <a:spcPct val="115000"/>
                        </a:lnSpc>
                        <a:spcBef>
                          <a:spcPts val="0"/>
                        </a:spcBef>
                        <a:spcAft>
                          <a:spcPts val="0"/>
                        </a:spcAft>
                        <a:buClr>
                          <a:srgbClr val="000000"/>
                        </a:buClr>
                        <a:buSzPts val="1000"/>
                        <a:buFont typeface="Arial"/>
                        <a:buNone/>
                      </a:pPr>
                      <a:r>
                        <a:rPr b="1" lang="en-US" sz="1000" u="none" cap="none" strike="noStrike"/>
                        <a:t>$1,424</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9: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x4</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10: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Airframe</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10: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$306</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FFFFFF"/>
                    </a:solidFill>
                    <a:extLst>
                      <a:ext uri="http://customooxmlschemas.google.com/">
                        <go:slidesCustomData xmlns:go="http://customooxmlschemas.google.com/" cellId="421:10:2"/>
                      </a:ext>
                    </a:extLst>
                  </a:tcPr>
                </a:tc>
              </a:tr>
              <a:tr h="282400">
                <a:tc>
                  <a:txBody>
                    <a:bodyPr/>
                    <a:lstStyle/>
                    <a:p>
                      <a:pPr indent="0" lvl="0" marL="0" marR="0" rtl="0" algn="ctr">
                        <a:lnSpc>
                          <a:spcPct val="115000"/>
                        </a:lnSpc>
                        <a:spcBef>
                          <a:spcPts val="0"/>
                        </a:spcBef>
                        <a:spcAft>
                          <a:spcPts val="0"/>
                        </a:spcAft>
                        <a:buClr>
                          <a:srgbClr val="000000"/>
                        </a:buClr>
                        <a:buSzPts val="1000"/>
                        <a:buFont typeface="Arial"/>
                        <a:buNone/>
                      </a:pPr>
                      <a:r>
                        <a:rPr lang="en-US" sz="1000" u="none" cap="none" strike="noStrike"/>
                        <a:t>x1</a:t>
                      </a:r>
                      <a:endParaRPr sz="1000" u="none" cap="none" strike="noStrike"/>
                    </a:p>
                  </a:txBody>
                  <a:tcPr marT="19050" marB="19050" marR="28575" marL="28575" anchor="b">
                    <a:lnL cap="flat" cmpd="sng" w="9525">
                      <a:solidFill>
                        <a:srgbClr val="000000"/>
                      </a:solidFill>
                      <a:prstDash val="solid"/>
                      <a:round/>
                      <a:headEnd len="sm" w="sm" type="none"/>
                      <a:tailEnd len="sm" w="sm" type="none"/>
                    </a:lnL>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11:0"/>
                      </a:ext>
                    </a:extLst>
                  </a:tcPr>
                </a:tc>
                <a:tc>
                  <a:txBody>
                    <a:bodyPr/>
                    <a:lstStyle/>
                    <a:p>
                      <a:pPr indent="0" lvl="0" marL="0" marR="0" rtl="0" algn="l">
                        <a:lnSpc>
                          <a:spcPct val="115000"/>
                        </a:lnSpc>
                        <a:spcBef>
                          <a:spcPts val="0"/>
                        </a:spcBef>
                        <a:spcAft>
                          <a:spcPts val="0"/>
                        </a:spcAft>
                        <a:buClr>
                          <a:srgbClr val="000000"/>
                        </a:buClr>
                        <a:buSzPts val="1000"/>
                        <a:buFont typeface="Arial"/>
                        <a:buNone/>
                      </a:pPr>
                      <a:r>
                        <a:rPr lang="en-US" sz="1000" u="none" cap="none" strike="noStrike"/>
                        <a:t>FAA License</a:t>
                      </a:r>
                      <a:endParaRPr sz="1000" u="none" cap="none" strike="noStrike"/>
                    </a:p>
                  </a:txBody>
                  <a:tcPr marT="19050" marB="19050" marR="28575" marL="28575" anchor="b">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11:1"/>
                      </a:ext>
                    </a:extLst>
                  </a:tcPr>
                </a:tc>
                <a:tc>
                  <a:txBody>
                    <a:bodyPr/>
                    <a:lstStyle/>
                    <a:p>
                      <a:pPr indent="0" lvl="0" marL="0" marR="0" rtl="0" algn="r">
                        <a:lnSpc>
                          <a:spcPct val="115000"/>
                        </a:lnSpc>
                        <a:spcBef>
                          <a:spcPts val="0"/>
                        </a:spcBef>
                        <a:spcAft>
                          <a:spcPts val="0"/>
                        </a:spcAft>
                        <a:buClr>
                          <a:srgbClr val="000000"/>
                        </a:buClr>
                        <a:buSzPts val="1000"/>
                        <a:buFont typeface="Arial"/>
                        <a:buNone/>
                      </a:pPr>
                      <a:r>
                        <a:rPr lang="en-US" sz="1000" u="none" cap="none" strike="noStrike"/>
                        <a:t>$200</a:t>
                      </a:r>
                      <a:endParaRPr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EFEFEF"/>
                    </a:solidFill>
                    <a:extLst>
                      <a:ext uri="http://customooxmlschemas.google.com/">
                        <go:slidesCustomData xmlns:go="http://customooxmlschemas.google.com/" cellId="421:11:2"/>
                      </a:ext>
                    </a:extLst>
                  </a:tcPr>
                </a:tc>
              </a:tr>
              <a:tr h="282400">
                <a:tc gridSpan="2">
                  <a:txBody>
                    <a:bodyPr/>
                    <a:lstStyle/>
                    <a:p>
                      <a:pPr indent="0" lvl="0" marL="0" marR="0" rtl="0" algn="l">
                        <a:lnSpc>
                          <a:spcPct val="115000"/>
                        </a:lnSpc>
                        <a:spcBef>
                          <a:spcPts val="0"/>
                        </a:spcBef>
                        <a:spcAft>
                          <a:spcPts val="0"/>
                        </a:spcAft>
                        <a:buClr>
                          <a:srgbClr val="000000"/>
                        </a:buClr>
                        <a:buSzPts val="1000"/>
                        <a:buFont typeface="Arial"/>
                        <a:buNone/>
                      </a:pPr>
                      <a:r>
                        <a:rPr b="1" lang="en-US" sz="1000" u="none" cap="none" strike="noStrike"/>
                        <a:t>Miscellaneous/Shipping</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12:0"/>
                      </a:ext>
                    </a:extLst>
                  </a:tcPr>
                </a:tc>
                <a:tc hMerge="1"/>
                <a:tc>
                  <a:txBody>
                    <a:bodyPr/>
                    <a:lstStyle/>
                    <a:p>
                      <a:pPr indent="0" lvl="0" marL="0" marR="0" rtl="0" algn="r">
                        <a:lnSpc>
                          <a:spcPct val="115000"/>
                        </a:lnSpc>
                        <a:spcBef>
                          <a:spcPts val="0"/>
                        </a:spcBef>
                        <a:spcAft>
                          <a:spcPts val="0"/>
                        </a:spcAft>
                        <a:buClr>
                          <a:srgbClr val="000000"/>
                        </a:buClr>
                        <a:buSzPts val="1000"/>
                        <a:buFont typeface="Arial"/>
                        <a:buNone/>
                      </a:pPr>
                      <a:r>
                        <a:rPr b="1" lang="en-US" sz="1000" u="none" cap="none" strike="noStrike"/>
                        <a:t>$1,500</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12:2"/>
                      </a:ext>
                    </a:extLst>
                  </a:tcPr>
                </a:tc>
              </a:tr>
              <a:tr h="282400">
                <a:tc gridSpan="2">
                  <a:txBody>
                    <a:bodyPr/>
                    <a:lstStyle/>
                    <a:p>
                      <a:pPr indent="0" lvl="0" marL="0" marR="0" rtl="0" algn="l">
                        <a:lnSpc>
                          <a:spcPct val="115000"/>
                        </a:lnSpc>
                        <a:spcBef>
                          <a:spcPts val="0"/>
                        </a:spcBef>
                        <a:spcAft>
                          <a:spcPts val="0"/>
                        </a:spcAft>
                        <a:buClr>
                          <a:srgbClr val="000000"/>
                        </a:buClr>
                        <a:buSzPts val="1000"/>
                        <a:buFont typeface="Arial"/>
                        <a:buNone/>
                      </a:pPr>
                      <a:r>
                        <a:rPr b="1" lang="en-US" sz="1000" u="none" cap="none" strike="noStrike"/>
                        <a:t>Excess</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13:0"/>
                      </a:ext>
                    </a:extLst>
                  </a:tcPr>
                </a:tc>
                <a:tc hMerge="1"/>
                <a:tc>
                  <a:txBody>
                    <a:bodyPr/>
                    <a:lstStyle/>
                    <a:p>
                      <a:pPr indent="0" lvl="0" marL="0" marR="0" rtl="0" algn="r">
                        <a:lnSpc>
                          <a:spcPct val="115000"/>
                        </a:lnSpc>
                        <a:spcBef>
                          <a:spcPts val="0"/>
                        </a:spcBef>
                        <a:spcAft>
                          <a:spcPts val="0"/>
                        </a:spcAft>
                        <a:buClr>
                          <a:srgbClr val="000000"/>
                        </a:buClr>
                        <a:buSzPts val="1000"/>
                        <a:buFont typeface="Arial"/>
                        <a:buNone/>
                      </a:pPr>
                      <a:r>
                        <a:rPr b="1" lang="en-US" sz="1000" u="none" cap="none" strike="noStrike"/>
                        <a:t>$512</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D9D9D9"/>
                    </a:solidFill>
                    <a:extLst>
                      <a:ext uri="http://customooxmlschemas.google.com/">
                        <go:slidesCustomData xmlns:go="http://customooxmlschemas.google.com/" cellId="421:13:2"/>
                      </a:ext>
                    </a:extLst>
                  </a:tcPr>
                </a:tc>
              </a:tr>
              <a:tr h="282400">
                <a:tc gridSpan="2">
                  <a:txBody>
                    <a:bodyPr/>
                    <a:lstStyle/>
                    <a:p>
                      <a:pPr indent="0" lvl="0" marL="0" marR="0" rtl="0" algn="l">
                        <a:lnSpc>
                          <a:spcPct val="115000"/>
                        </a:lnSpc>
                        <a:spcBef>
                          <a:spcPts val="0"/>
                        </a:spcBef>
                        <a:spcAft>
                          <a:spcPts val="0"/>
                        </a:spcAft>
                        <a:buClr>
                          <a:srgbClr val="000000"/>
                        </a:buClr>
                        <a:buSzPts val="1000"/>
                        <a:buFont typeface="Arial"/>
                        <a:buNone/>
                      </a:pPr>
                      <a:r>
                        <a:rPr b="1" lang="en-US" sz="1000" u="none" cap="none" strike="noStrike"/>
                        <a:t>Total Used</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rgbClr val="CCCCCC"/>
                    </a:solidFill>
                    <a:extLst>
                      <a:ext uri="http://customooxmlschemas.google.com/">
                        <go:slidesCustomData xmlns:go="http://customooxmlschemas.google.com/" cellId="421:14:0"/>
                      </a:ext>
                    </a:extLst>
                  </a:tcPr>
                </a:tc>
                <a:tc hMerge="1"/>
                <a:tc>
                  <a:txBody>
                    <a:bodyPr/>
                    <a:lstStyle/>
                    <a:p>
                      <a:pPr indent="0" lvl="0" marL="0" marR="0" rtl="0" algn="r">
                        <a:lnSpc>
                          <a:spcPct val="115000"/>
                        </a:lnSpc>
                        <a:spcBef>
                          <a:spcPts val="0"/>
                        </a:spcBef>
                        <a:spcAft>
                          <a:spcPts val="0"/>
                        </a:spcAft>
                        <a:buClr>
                          <a:srgbClr val="000000"/>
                        </a:buClr>
                        <a:buSzPts val="1000"/>
                        <a:buFont typeface="Arial"/>
                        <a:buNone/>
                      </a:pPr>
                      <a:r>
                        <a:rPr b="1" lang="en-US" sz="1000" u="none" cap="none" strike="noStrike"/>
                        <a:t>$4,488</a:t>
                      </a:r>
                      <a:endParaRPr b="1" sz="1000" u="none" cap="none" strike="noStrike"/>
                    </a:p>
                  </a:txBody>
                  <a:tcPr marT="19050" marB="19050" marR="28575" marL="28575" anchor="b">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solidFill>
                      <a:schemeClr val="accent6"/>
                    </a:solidFill>
                    <a:extLst>
                      <a:ext uri="http://customooxmlschemas.google.com/">
                        <go:slidesCustomData xmlns:go="http://customooxmlschemas.google.com/" cellId="421:14:2"/>
                      </a:ext>
                    </a:extLst>
                  </a:tcPr>
                </a:tc>
              </a:tr>
            </a:tbl>
          </a:graphicData>
        </a:graphic>
      </p:graphicFrame>
      <p:sp>
        <p:nvSpPr>
          <p:cNvPr id="422" name="Google Shape;422;g102c7ef62ab_2_4"/>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Budget</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gd1d56597f3_0_12"/>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Updated Budget</a:t>
            </a:r>
            <a:endParaRPr/>
          </a:p>
        </p:txBody>
      </p:sp>
      <p:sp>
        <p:nvSpPr>
          <p:cNvPr id="429" name="Google Shape;429;gd1d56597f3_0_12"/>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30" name="Google Shape;430;gd1d56597f3_0_12"/>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Budget</a:t>
            </a:r>
            <a:endParaRPr b="1" i="0" sz="1100" u="none" cap="none" strike="noStrike">
              <a:solidFill>
                <a:schemeClr val="lt1"/>
              </a:solidFill>
              <a:latin typeface="Calibri"/>
              <a:ea typeface="Calibri"/>
              <a:cs typeface="Calibri"/>
              <a:sym typeface="Calibri"/>
            </a:endParaRPr>
          </a:p>
        </p:txBody>
      </p:sp>
      <p:graphicFrame>
        <p:nvGraphicFramePr>
          <p:cNvPr id="431" name="Google Shape;431;gd1d56597f3_0_12"/>
          <p:cNvGraphicFramePr/>
          <p:nvPr/>
        </p:nvGraphicFramePr>
        <p:xfrm>
          <a:off x="581400" y="972484"/>
          <a:ext cx="3000000" cy="3000000"/>
        </p:xfrm>
        <a:graphic>
          <a:graphicData uri="http://schemas.openxmlformats.org/drawingml/2006/table">
            <a:tbl>
              <a:tblPr>
                <a:noFill/>
                <a:tableStyleId>{B3B11E91-B9FE-41B1-9FC2-13D708E9CFCD}</a:tableStyleId>
              </a:tblPr>
              <a:tblGrid>
                <a:gridCol w="1338200"/>
                <a:gridCol w="1659150"/>
                <a:gridCol w="2268825"/>
                <a:gridCol w="1632625"/>
                <a:gridCol w="1546725"/>
                <a:gridCol w="1227575"/>
                <a:gridCol w="1203000"/>
              </a:tblGrid>
              <a:tr h="198125">
                <a:tc>
                  <a:txBody>
                    <a:bodyPr/>
                    <a:lstStyle/>
                    <a:p>
                      <a:pPr indent="0" lvl="0" marL="0" rtl="0" algn="l">
                        <a:lnSpc>
                          <a:spcPct val="115000"/>
                        </a:lnSpc>
                        <a:spcBef>
                          <a:spcPts val="0"/>
                        </a:spcBef>
                        <a:spcAft>
                          <a:spcPts val="0"/>
                        </a:spcAft>
                        <a:buNone/>
                      </a:pPr>
                      <a:r>
                        <a:rPr b="1" lang="en-US" sz="1000"/>
                        <a:t>Supplier</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0:0"/>
                      </a:ext>
                    </a:extLst>
                  </a:tcPr>
                </a:tc>
                <a:tc>
                  <a:txBody>
                    <a:bodyPr/>
                    <a:lstStyle/>
                    <a:p>
                      <a:pPr indent="0" lvl="0" marL="0" rtl="0" algn="l">
                        <a:lnSpc>
                          <a:spcPct val="115000"/>
                        </a:lnSpc>
                        <a:spcBef>
                          <a:spcPts val="0"/>
                        </a:spcBef>
                        <a:spcAft>
                          <a:spcPts val="0"/>
                        </a:spcAft>
                        <a:buNone/>
                      </a:pPr>
                      <a:r>
                        <a:rPr b="1" lang="en-US" sz="1000"/>
                        <a:t>Order Number</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0:1"/>
                      </a:ext>
                    </a:extLst>
                  </a:tcPr>
                </a:tc>
                <a:tc>
                  <a:txBody>
                    <a:bodyPr/>
                    <a:lstStyle/>
                    <a:p>
                      <a:pPr indent="0" lvl="0" marL="0" rtl="0" algn="l">
                        <a:lnSpc>
                          <a:spcPct val="115000"/>
                        </a:lnSpc>
                        <a:spcBef>
                          <a:spcPts val="0"/>
                        </a:spcBef>
                        <a:spcAft>
                          <a:spcPts val="0"/>
                        </a:spcAft>
                        <a:buNone/>
                      </a:pPr>
                      <a:r>
                        <a:rPr b="1" lang="en-US" sz="1000"/>
                        <a:t>Parts</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0:2"/>
                      </a:ext>
                    </a:extLst>
                  </a:tcPr>
                </a:tc>
                <a:tc>
                  <a:txBody>
                    <a:bodyPr/>
                    <a:lstStyle/>
                    <a:p>
                      <a:pPr indent="0" lvl="0" marL="0" rtl="0" algn="l">
                        <a:lnSpc>
                          <a:spcPct val="115000"/>
                        </a:lnSpc>
                        <a:spcBef>
                          <a:spcPts val="0"/>
                        </a:spcBef>
                        <a:spcAft>
                          <a:spcPts val="0"/>
                        </a:spcAft>
                        <a:buNone/>
                      </a:pPr>
                      <a:r>
                        <a:rPr b="1" lang="en-US" sz="1000"/>
                        <a:t>Purchase Amount</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0:3"/>
                      </a:ext>
                    </a:extLst>
                  </a:tcPr>
                </a:tc>
                <a:tc>
                  <a:txBody>
                    <a:bodyPr/>
                    <a:lstStyle/>
                    <a:p>
                      <a:pPr indent="0" lvl="0" marL="0" rtl="0" algn="l">
                        <a:lnSpc>
                          <a:spcPct val="115000"/>
                        </a:lnSpc>
                        <a:spcBef>
                          <a:spcPts val="0"/>
                        </a:spcBef>
                        <a:spcAft>
                          <a:spcPts val="0"/>
                        </a:spcAft>
                        <a:buNone/>
                      </a:pPr>
                      <a:r>
                        <a:rPr b="1" lang="en-US" sz="1000"/>
                        <a:t>Customs Fees</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0:4"/>
                      </a:ext>
                    </a:extLst>
                  </a:tcPr>
                </a:tc>
                <a:tc>
                  <a:txBody>
                    <a:bodyPr/>
                    <a:lstStyle/>
                    <a:p>
                      <a:pPr indent="0" lvl="0" marL="0" rtl="0" algn="l">
                        <a:lnSpc>
                          <a:spcPct val="115000"/>
                        </a:lnSpc>
                        <a:spcBef>
                          <a:spcPts val="0"/>
                        </a:spcBef>
                        <a:spcAft>
                          <a:spcPts val="0"/>
                        </a:spcAft>
                        <a:buNone/>
                      </a:pPr>
                      <a:r>
                        <a:rPr b="1" lang="en-US" sz="1000"/>
                        <a:t>Total</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0:5"/>
                      </a:ext>
                    </a:extLst>
                  </a:tcPr>
                </a:tc>
                <a:tc>
                  <a:txBody>
                    <a:bodyPr/>
                    <a:lstStyle/>
                    <a:p>
                      <a:pPr indent="0" lvl="0" marL="0" rtl="0" algn="l">
                        <a:lnSpc>
                          <a:spcPct val="115000"/>
                        </a:lnSpc>
                        <a:spcBef>
                          <a:spcPts val="0"/>
                        </a:spcBef>
                        <a:spcAft>
                          <a:spcPts val="0"/>
                        </a:spcAft>
                        <a:buNone/>
                      </a:pPr>
                      <a:r>
                        <a:rPr b="1" lang="en-US" sz="1000"/>
                        <a:t>Status</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0:6"/>
                      </a:ext>
                    </a:extLst>
                  </a:tcPr>
                </a:tc>
              </a:tr>
              <a:tr h="237750">
                <a:tc>
                  <a:txBody>
                    <a:bodyPr/>
                    <a:lstStyle/>
                    <a:p>
                      <a:pPr indent="0" lvl="0" marL="0" rtl="0" algn="l">
                        <a:lnSpc>
                          <a:spcPct val="115000"/>
                        </a:lnSpc>
                        <a:spcBef>
                          <a:spcPts val="0"/>
                        </a:spcBef>
                        <a:spcAft>
                          <a:spcPts val="0"/>
                        </a:spcAft>
                        <a:buNone/>
                      </a:pPr>
                      <a:r>
                        <a:rPr b="1" lang="en-US" sz="1000">
                          <a:solidFill>
                            <a:srgbClr val="FFFFFF"/>
                          </a:solidFill>
                        </a:rPr>
                        <a:t>Holybro</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2"/>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2:0"/>
                      </a:ext>
                    </a:extLst>
                  </a:tcPr>
                </a:tc>
                <a:tc>
                  <a:txBody>
                    <a:bodyPr/>
                    <a:lstStyle/>
                    <a:p>
                      <a:pPr indent="0" lvl="0" marL="0" rtl="0" algn="l">
                        <a:lnSpc>
                          <a:spcPct val="115000"/>
                        </a:lnSpc>
                        <a:spcBef>
                          <a:spcPts val="0"/>
                        </a:spcBef>
                        <a:spcAft>
                          <a:spcPts val="0"/>
                        </a:spcAft>
                        <a:buNone/>
                      </a:pPr>
                      <a:r>
                        <a:rPr lang="en-US" sz="1000"/>
                        <a:t>22010811402639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2: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2:2"/>
                      </a:ext>
                    </a:extLst>
                  </a:tcPr>
                </a:tc>
                <a:tc>
                  <a:txBody>
                    <a:bodyPr/>
                    <a:lstStyle/>
                    <a:p>
                      <a:pPr indent="0" lvl="0" marL="0" rtl="0" algn="r">
                        <a:lnSpc>
                          <a:spcPct val="115000"/>
                        </a:lnSpc>
                        <a:spcBef>
                          <a:spcPts val="0"/>
                        </a:spcBef>
                        <a:spcAft>
                          <a:spcPts val="0"/>
                        </a:spcAft>
                        <a:buNone/>
                      </a:pPr>
                      <a:r>
                        <a:rPr lang="en-US" sz="1000"/>
                        <a:t>$1,355.54</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2:3"/>
                      </a:ext>
                    </a:extLst>
                  </a:tcPr>
                </a:tc>
                <a:tc>
                  <a:txBody>
                    <a:bodyPr/>
                    <a:lstStyle/>
                    <a:p>
                      <a:pPr indent="0" lvl="0" marL="0" rtl="0" algn="r">
                        <a:lnSpc>
                          <a:spcPct val="115000"/>
                        </a:lnSpc>
                        <a:spcBef>
                          <a:spcPts val="0"/>
                        </a:spcBef>
                        <a:spcAft>
                          <a:spcPts val="0"/>
                        </a:spcAft>
                        <a:buNone/>
                      </a:pPr>
                      <a:r>
                        <a:rPr lang="en-US" sz="1000"/>
                        <a:t>$353.75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2:4"/>
                      </a:ext>
                    </a:extLst>
                  </a:tcPr>
                </a:tc>
                <a:tc>
                  <a:txBody>
                    <a:bodyPr/>
                    <a:lstStyle/>
                    <a:p>
                      <a:pPr indent="0" lvl="0" marL="0" rtl="0" algn="r">
                        <a:lnSpc>
                          <a:spcPct val="115000"/>
                        </a:lnSpc>
                        <a:spcBef>
                          <a:spcPts val="0"/>
                        </a:spcBef>
                        <a:spcAft>
                          <a:spcPts val="0"/>
                        </a:spcAft>
                        <a:buNone/>
                      </a:pPr>
                      <a:r>
                        <a:rPr lang="en-US" sz="1000"/>
                        <a:t>$1,709.29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2: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2: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3:0"/>
                      </a:ext>
                    </a:extLst>
                  </a:tcPr>
                </a:tc>
                <a:tc>
                  <a:txBody>
                    <a:bodyPr/>
                    <a:lstStyle/>
                    <a:p>
                      <a:pPr indent="0" lvl="0" marL="0" rtl="0" algn="l">
                        <a:lnSpc>
                          <a:spcPct val="115000"/>
                        </a:lnSpc>
                        <a:spcBef>
                          <a:spcPts val="0"/>
                        </a:spcBef>
                        <a:spcAft>
                          <a:spcPts val="0"/>
                        </a:spcAft>
                        <a:buNone/>
                      </a:pPr>
                      <a:r>
                        <a:rPr lang="en-US" sz="1000"/>
                        <a:t>22011207575323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3: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3:2"/>
                      </a:ext>
                    </a:extLst>
                  </a:tcPr>
                </a:tc>
                <a:tc>
                  <a:txBody>
                    <a:bodyPr/>
                    <a:lstStyle/>
                    <a:p>
                      <a:pPr indent="0" lvl="0" marL="0" rtl="0" algn="r">
                        <a:lnSpc>
                          <a:spcPct val="115000"/>
                        </a:lnSpc>
                        <a:spcBef>
                          <a:spcPts val="0"/>
                        </a:spcBef>
                        <a:spcAft>
                          <a:spcPts val="0"/>
                        </a:spcAft>
                        <a:buNone/>
                      </a:pPr>
                      <a:r>
                        <a:rPr lang="en-US" sz="1000"/>
                        <a:t>$140.03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3: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3:4"/>
                      </a:ext>
                    </a:extLst>
                  </a:tcPr>
                </a:tc>
                <a:tc>
                  <a:txBody>
                    <a:bodyPr/>
                    <a:lstStyle/>
                    <a:p>
                      <a:pPr indent="0" lvl="0" marL="0" rtl="0" algn="r">
                        <a:lnSpc>
                          <a:spcPct val="115000"/>
                        </a:lnSpc>
                        <a:spcBef>
                          <a:spcPts val="0"/>
                        </a:spcBef>
                        <a:spcAft>
                          <a:spcPts val="0"/>
                        </a:spcAft>
                        <a:buNone/>
                      </a:pPr>
                      <a:r>
                        <a:rPr lang="en-US" sz="1000"/>
                        <a:t>$140.03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3: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3:6"/>
                      </a:ext>
                    </a:extLst>
                  </a:tcPr>
                </a:tc>
              </a:tr>
              <a:tr h="237750">
                <a:tc>
                  <a:txBody>
                    <a:bodyPr/>
                    <a:lstStyle/>
                    <a:p>
                      <a:pPr indent="0" lvl="0" marL="0" rtl="0" algn="l">
                        <a:lnSpc>
                          <a:spcPct val="115000"/>
                        </a:lnSpc>
                        <a:spcBef>
                          <a:spcPts val="0"/>
                        </a:spcBef>
                        <a:spcAft>
                          <a:spcPts val="0"/>
                        </a:spcAft>
                        <a:buNone/>
                      </a:pPr>
                      <a:r>
                        <a:rPr b="1" lang="en-US" sz="1000">
                          <a:solidFill>
                            <a:srgbClr val="FFFFFF"/>
                          </a:solidFill>
                        </a:rPr>
                        <a:t>Hobby King</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4:0"/>
                      </a:ext>
                    </a:extLst>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4:1"/>
                      </a:ext>
                    </a:extLst>
                  </a:tcPr>
                </a:tc>
                <a:tc hMerge="1"/>
                <a:tc hMerge="1"/>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4:4"/>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4: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5:0"/>
                      </a:ext>
                    </a:extLst>
                  </a:tcPr>
                </a:tc>
                <a:tc>
                  <a:txBody>
                    <a:bodyPr/>
                    <a:lstStyle/>
                    <a:p>
                      <a:pPr indent="0" lvl="0" marL="0" rtl="0" algn="l">
                        <a:lnSpc>
                          <a:spcPct val="115000"/>
                        </a:lnSpc>
                        <a:spcBef>
                          <a:spcPts val="0"/>
                        </a:spcBef>
                        <a:spcAft>
                          <a:spcPts val="0"/>
                        </a:spcAft>
                        <a:buNone/>
                      </a:pPr>
                      <a:r>
                        <a:rPr lang="en-US" sz="1000"/>
                        <a:t>102731726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5:1"/>
                      </a:ext>
                    </a:extLst>
                  </a:tcPr>
                </a:tc>
                <a:tc>
                  <a:txBody>
                    <a:bodyPr/>
                    <a:lstStyle/>
                    <a:p>
                      <a:pPr indent="0" lvl="0" marL="0" rtl="0" algn="l">
                        <a:lnSpc>
                          <a:spcPct val="115000"/>
                        </a:lnSpc>
                        <a:spcBef>
                          <a:spcPts val="0"/>
                        </a:spcBef>
                        <a:spcAft>
                          <a:spcPts val="0"/>
                        </a:spcAft>
                        <a:buNone/>
                      </a:pPr>
                      <a:r>
                        <a:rPr lang="en-US" sz="1000"/>
                        <a:t>Airframe (x3)</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5:2"/>
                      </a:ext>
                    </a:extLst>
                  </a:tcPr>
                </a:tc>
                <a:tc>
                  <a:txBody>
                    <a:bodyPr/>
                    <a:lstStyle/>
                    <a:p>
                      <a:pPr indent="0" lvl="0" marL="0" rtl="0" algn="r">
                        <a:lnSpc>
                          <a:spcPct val="115000"/>
                        </a:lnSpc>
                        <a:spcBef>
                          <a:spcPts val="0"/>
                        </a:spcBef>
                        <a:spcAft>
                          <a:spcPts val="0"/>
                        </a:spcAft>
                        <a:buNone/>
                      </a:pPr>
                      <a:r>
                        <a:rPr lang="en-US" sz="1000"/>
                        <a:t>$500.15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5: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5:4"/>
                      </a:ext>
                    </a:extLst>
                  </a:tcPr>
                </a:tc>
                <a:tc>
                  <a:txBody>
                    <a:bodyPr/>
                    <a:lstStyle/>
                    <a:p>
                      <a:pPr indent="0" lvl="0" marL="0" rtl="0" algn="r">
                        <a:lnSpc>
                          <a:spcPct val="115000"/>
                        </a:lnSpc>
                        <a:spcBef>
                          <a:spcPts val="0"/>
                        </a:spcBef>
                        <a:spcAft>
                          <a:spcPts val="0"/>
                        </a:spcAft>
                        <a:buNone/>
                      </a:pPr>
                      <a:r>
                        <a:rPr lang="en-US" sz="1000"/>
                        <a:t>$500.15</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5: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5: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6:0"/>
                      </a:ext>
                    </a:extLst>
                  </a:tcPr>
                </a:tc>
                <a:tc>
                  <a:txBody>
                    <a:bodyPr/>
                    <a:lstStyle/>
                    <a:p>
                      <a:pPr indent="0" lvl="0" marL="0" rtl="0" algn="l">
                        <a:lnSpc>
                          <a:spcPct val="115000"/>
                        </a:lnSpc>
                        <a:spcBef>
                          <a:spcPts val="0"/>
                        </a:spcBef>
                        <a:spcAft>
                          <a:spcPts val="0"/>
                        </a:spcAft>
                        <a:buNone/>
                      </a:pPr>
                      <a:r>
                        <a:rPr lang="en-US" sz="1000"/>
                        <a:t>102731732</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6:1"/>
                      </a:ext>
                    </a:extLst>
                  </a:tcPr>
                </a:tc>
                <a:tc>
                  <a:txBody>
                    <a:bodyPr/>
                    <a:lstStyle/>
                    <a:p>
                      <a:pPr indent="0" lvl="0" marL="0" rtl="0" algn="l">
                        <a:lnSpc>
                          <a:spcPct val="115000"/>
                        </a:lnSpc>
                        <a:spcBef>
                          <a:spcPts val="0"/>
                        </a:spcBef>
                        <a:spcAft>
                          <a:spcPts val="0"/>
                        </a:spcAft>
                        <a:buNone/>
                      </a:pPr>
                      <a:r>
                        <a:rPr lang="en-US" sz="1000"/>
                        <a:t>Airframe (x1)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6:2"/>
                      </a:ext>
                    </a:extLst>
                  </a:tcPr>
                </a:tc>
                <a:tc>
                  <a:txBody>
                    <a:bodyPr/>
                    <a:lstStyle/>
                    <a:p>
                      <a:pPr indent="0" lvl="0" marL="0" rtl="0" algn="r">
                        <a:lnSpc>
                          <a:spcPct val="115000"/>
                        </a:lnSpc>
                        <a:spcBef>
                          <a:spcPts val="0"/>
                        </a:spcBef>
                        <a:spcAft>
                          <a:spcPts val="0"/>
                        </a:spcAft>
                        <a:buNone/>
                      </a:pPr>
                      <a:r>
                        <a:rPr lang="en-US" sz="1000"/>
                        <a:t>$178.89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6: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6:4"/>
                      </a:ext>
                    </a:extLst>
                  </a:tcPr>
                </a:tc>
                <a:tc>
                  <a:txBody>
                    <a:bodyPr/>
                    <a:lstStyle/>
                    <a:p>
                      <a:pPr indent="0" lvl="0" marL="0" rtl="0" algn="r">
                        <a:lnSpc>
                          <a:spcPct val="115000"/>
                        </a:lnSpc>
                        <a:spcBef>
                          <a:spcPts val="0"/>
                        </a:spcBef>
                        <a:spcAft>
                          <a:spcPts val="0"/>
                        </a:spcAft>
                        <a:buNone/>
                      </a:pPr>
                      <a:r>
                        <a:rPr lang="en-US" sz="1000"/>
                        <a:t>$178.89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6: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6:6"/>
                      </a:ext>
                    </a:extLst>
                  </a:tcPr>
                </a:tc>
              </a:tr>
              <a:tr h="237750">
                <a:tc>
                  <a:txBody>
                    <a:bodyPr/>
                    <a:lstStyle/>
                    <a:p>
                      <a:pPr indent="0" lvl="0" marL="0" rtl="0" algn="l">
                        <a:lnSpc>
                          <a:spcPct val="115000"/>
                        </a:lnSpc>
                        <a:spcBef>
                          <a:spcPts val="0"/>
                        </a:spcBef>
                        <a:spcAft>
                          <a:spcPts val="0"/>
                        </a:spcAft>
                        <a:buNone/>
                      </a:pPr>
                      <a:r>
                        <a:rPr b="1" lang="en-US" sz="1000">
                          <a:solidFill>
                            <a:srgbClr val="FFFFFF"/>
                          </a:solidFill>
                        </a:rPr>
                        <a:t>Amazon</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7:0"/>
                      </a:ext>
                    </a:extLst>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7:1"/>
                      </a:ext>
                    </a:extLst>
                  </a:tcPr>
                </a:tc>
                <a:tc hMerge="1"/>
                <a:tc hMerge="1"/>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7:4"/>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7: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8:0"/>
                      </a:ext>
                    </a:extLst>
                  </a:tcPr>
                </a:tc>
                <a:tc>
                  <a:txBody>
                    <a:bodyPr/>
                    <a:lstStyle/>
                    <a:p>
                      <a:pPr indent="0" lvl="0" marL="0" rtl="0" algn="l">
                        <a:lnSpc>
                          <a:spcPct val="115000"/>
                        </a:lnSpc>
                        <a:spcBef>
                          <a:spcPts val="0"/>
                        </a:spcBef>
                        <a:spcAft>
                          <a:spcPts val="0"/>
                        </a:spcAft>
                        <a:buNone/>
                      </a:pPr>
                      <a:r>
                        <a:rPr lang="en-US" sz="1000" u="sng">
                          <a:solidFill>
                            <a:schemeClr val="hlink"/>
                          </a:solidFill>
                          <a:hlinkClick r:id="rId3"/>
                        </a:rPr>
                        <a:t>#114-2944513-7365004</a:t>
                      </a:r>
                      <a:endParaRPr sz="1000" u="sng">
                        <a:solidFill>
                          <a:schemeClr val="hlink"/>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8:1"/>
                      </a:ext>
                    </a:extLst>
                  </a:tcPr>
                </a:tc>
                <a:tc>
                  <a:txBody>
                    <a:bodyPr/>
                    <a:lstStyle/>
                    <a:p>
                      <a:pPr indent="0" lvl="0" marL="0" rtl="0" algn="l">
                        <a:lnSpc>
                          <a:spcPct val="115000"/>
                        </a:lnSpc>
                        <a:spcBef>
                          <a:spcPts val="0"/>
                        </a:spcBef>
                        <a:spcAft>
                          <a:spcPts val="0"/>
                        </a:spcAft>
                        <a:buNone/>
                      </a:pPr>
                      <a:r>
                        <a:rPr lang="en-US" sz="1000"/>
                        <a:t>RC Controller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8:2"/>
                      </a:ext>
                    </a:extLst>
                  </a:tcPr>
                </a:tc>
                <a:tc>
                  <a:txBody>
                    <a:bodyPr/>
                    <a:lstStyle/>
                    <a:p>
                      <a:pPr indent="0" lvl="0" marL="0" rtl="0" algn="r">
                        <a:lnSpc>
                          <a:spcPct val="115000"/>
                        </a:lnSpc>
                        <a:spcBef>
                          <a:spcPts val="0"/>
                        </a:spcBef>
                        <a:spcAft>
                          <a:spcPts val="0"/>
                        </a:spcAft>
                        <a:buNone/>
                      </a:pPr>
                      <a:r>
                        <a:rPr lang="en-US" sz="1000"/>
                        <a:t>$158.99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8: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8:4"/>
                      </a:ext>
                    </a:extLst>
                  </a:tcPr>
                </a:tc>
                <a:tc>
                  <a:txBody>
                    <a:bodyPr/>
                    <a:lstStyle/>
                    <a:p>
                      <a:pPr indent="0" lvl="0" marL="0" rtl="0" algn="r">
                        <a:lnSpc>
                          <a:spcPct val="115000"/>
                        </a:lnSpc>
                        <a:spcBef>
                          <a:spcPts val="0"/>
                        </a:spcBef>
                        <a:spcAft>
                          <a:spcPts val="0"/>
                        </a:spcAft>
                        <a:buNone/>
                      </a:pPr>
                      <a:r>
                        <a:rPr lang="en-US" sz="1000"/>
                        <a:t>$158.99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8: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8: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9:0"/>
                      </a:ext>
                    </a:extLst>
                  </a:tcPr>
                </a:tc>
                <a:tc>
                  <a:txBody>
                    <a:bodyPr/>
                    <a:lstStyle/>
                    <a:p>
                      <a:pPr indent="0" lvl="0" marL="0" rtl="0" algn="l">
                        <a:lnSpc>
                          <a:spcPct val="115000"/>
                        </a:lnSpc>
                        <a:spcBef>
                          <a:spcPts val="0"/>
                        </a:spcBef>
                        <a:spcAft>
                          <a:spcPts val="0"/>
                        </a:spcAft>
                        <a:buNone/>
                      </a:pPr>
                      <a:r>
                        <a:rPr lang="en-US" sz="1000" u="sng">
                          <a:solidFill>
                            <a:schemeClr val="hlink"/>
                          </a:solidFill>
                          <a:hlinkClick r:id="rId4"/>
                        </a:rPr>
                        <a:t>#114-1282445-6371423</a:t>
                      </a:r>
                      <a:endParaRPr sz="1000" u="sng">
                        <a:solidFill>
                          <a:schemeClr val="hlink"/>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888888"/>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9: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888888"/>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9:2"/>
                      </a:ext>
                    </a:extLst>
                  </a:tcPr>
                </a:tc>
                <a:tc>
                  <a:txBody>
                    <a:bodyPr/>
                    <a:lstStyle/>
                    <a:p>
                      <a:pPr indent="0" lvl="0" marL="0" rtl="0" algn="r">
                        <a:lnSpc>
                          <a:spcPct val="115000"/>
                        </a:lnSpc>
                        <a:spcBef>
                          <a:spcPts val="0"/>
                        </a:spcBef>
                        <a:spcAft>
                          <a:spcPts val="0"/>
                        </a:spcAft>
                        <a:buNone/>
                      </a:pPr>
                      <a:r>
                        <a:rPr lang="en-US" sz="1000"/>
                        <a:t>$58.19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9: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9:4"/>
                      </a:ext>
                    </a:extLst>
                  </a:tcPr>
                </a:tc>
                <a:tc>
                  <a:txBody>
                    <a:bodyPr/>
                    <a:lstStyle/>
                    <a:p>
                      <a:pPr indent="0" lvl="0" marL="0" rtl="0" algn="r">
                        <a:lnSpc>
                          <a:spcPct val="115000"/>
                        </a:lnSpc>
                        <a:spcBef>
                          <a:spcPts val="0"/>
                        </a:spcBef>
                        <a:spcAft>
                          <a:spcPts val="0"/>
                        </a:spcAft>
                        <a:buNone/>
                      </a:pPr>
                      <a:r>
                        <a:rPr lang="en-US" sz="1000"/>
                        <a:t>$58.19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9: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9: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0:0"/>
                      </a:ext>
                    </a:extLst>
                  </a:tcPr>
                </a:tc>
                <a:tc>
                  <a:txBody>
                    <a:bodyPr/>
                    <a:lstStyle/>
                    <a:p>
                      <a:pPr indent="0" lvl="0" marL="0" rtl="0" algn="l">
                        <a:lnSpc>
                          <a:spcPct val="115000"/>
                        </a:lnSpc>
                        <a:spcBef>
                          <a:spcPts val="0"/>
                        </a:spcBef>
                        <a:spcAft>
                          <a:spcPts val="0"/>
                        </a:spcAft>
                        <a:buNone/>
                      </a:pPr>
                      <a:r>
                        <a:rPr lang="en-US" sz="1000"/>
                        <a:t>N/a</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999999"/>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0:1"/>
                      </a:ext>
                    </a:extLst>
                  </a:tcPr>
                </a:tc>
                <a:tc>
                  <a:txBody>
                    <a:bodyPr/>
                    <a:lstStyle/>
                    <a:p>
                      <a:pPr indent="0" lvl="0" marL="0" rtl="0" algn="l">
                        <a:lnSpc>
                          <a:spcPct val="115000"/>
                        </a:lnSpc>
                        <a:spcBef>
                          <a:spcPts val="0"/>
                        </a:spcBef>
                        <a:spcAft>
                          <a:spcPts val="0"/>
                        </a:spcAft>
                        <a:buNone/>
                      </a:pPr>
                      <a:r>
                        <a:rPr lang="en-US" sz="1000"/>
                        <a:t>R12DS RadioLink Receiver</a:t>
                      </a:r>
                      <a:endParaRPr sz="1000"/>
                    </a:p>
                  </a:txBody>
                  <a:tcPr marT="19050" marB="19050" marR="28575" marL="28575" anchor="b">
                    <a:lnL cap="flat" cmpd="sng" w="9525">
                      <a:solidFill>
                        <a:srgbClr val="999999"/>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0:2"/>
                      </a:ext>
                    </a:extLst>
                  </a:tcPr>
                </a:tc>
                <a:tc>
                  <a:txBody>
                    <a:bodyPr/>
                    <a:lstStyle/>
                    <a:p>
                      <a:pPr indent="0" lvl="0" marL="0" rtl="0" algn="r">
                        <a:lnSpc>
                          <a:spcPct val="115000"/>
                        </a:lnSpc>
                        <a:spcBef>
                          <a:spcPts val="0"/>
                        </a:spcBef>
                        <a:spcAft>
                          <a:spcPts val="0"/>
                        </a:spcAft>
                        <a:buNone/>
                      </a:pPr>
                      <a:r>
                        <a:rPr lang="en-US" sz="1000"/>
                        <a:t>$26.99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0: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0:4"/>
                      </a:ext>
                    </a:extLst>
                  </a:tcPr>
                </a:tc>
                <a:tc>
                  <a:txBody>
                    <a:bodyPr/>
                    <a:lstStyle/>
                    <a:p>
                      <a:pPr indent="0" lvl="0" marL="0" rtl="0" algn="r">
                        <a:lnSpc>
                          <a:spcPct val="115000"/>
                        </a:lnSpc>
                        <a:spcBef>
                          <a:spcPts val="0"/>
                        </a:spcBef>
                        <a:spcAft>
                          <a:spcPts val="0"/>
                        </a:spcAft>
                        <a:buNone/>
                      </a:pPr>
                      <a:r>
                        <a:rPr lang="en-US" sz="1000"/>
                        <a:t>$26.99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0:5"/>
                      </a:ext>
                    </a:extLst>
                  </a:tcPr>
                </a:tc>
                <a:tc>
                  <a:txBody>
                    <a:bodyPr/>
                    <a:lstStyle/>
                    <a:p>
                      <a:pPr indent="0" lvl="0" marL="0" rtl="0" algn="l">
                        <a:lnSpc>
                          <a:spcPct val="115000"/>
                        </a:lnSpc>
                        <a:spcBef>
                          <a:spcPts val="0"/>
                        </a:spcBef>
                        <a:spcAft>
                          <a:spcPts val="0"/>
                        </a:spcAft>
                        <a:buNone/>
                      </a:pPr>
                      <a:r>
                        <a:rPr lang="en-US" sz="1000"/>
                        <a:t>Still Processing</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CCCC"/>
                    </a:solidFill>
                    <a:extLst>
                      <a:ext uri="http://customooxmlschemas.google.com/">
                        <go:slidesCustomData xmlns:go="http://customooxmlschemas.google.com/" cellId="431:10:6"/>
                      </a:ext>
                    </a:extLst>
                  </a:tcPr>
                </a:tc>
              </a:tr>
              <a:tr h="360225">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1:0"/>
                      </a:ext>
                    </a:extLst>
                  </a:tcPr>
                </a:tc>
                <a:tc>
                  <a:txBody>
                    <a:bodyPr/>
                    <a:lstStyle/>
                    <a:p>
                      <a:pPr indent="0" lvl="0" marL="0" rtl="0" algn="l">
                        <a:lnSpc>
                          <a:spcPct val="115000"/>
                        </a:lnSpc>
                        <a:spcBef>
                          <a:spcPts val="0"/>
                        </a:spcBef>
                        <a:spcAft>
                          <a:spcPts val="0"/>
                        </a:spcAft>
                        <a:buNone/>
                      </a:pPr>
                      <a:r>
                        <a:rPr lang="en-US" sz="1000" u="sng">
                          <a:solidFill>
                            <a:schemeClr val="hlink"/>
                          </a:solidFill>
                          <a:hlinkClick r:id="rId5"/>
                        </a:rPr>
                        <a:t>#112-9936523-7121842</a:t>
                      </a:r>
                      <a:endParaRPr sz="1000" u="sng">
                        <a:solidFill>
                          <a:schemeClr val="hlink"/>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1:1"/>
                      </a:ext>
                    </a:extLst>
                  </a:tcPr>
                </a:tc>
                <a:tc>
                  <a:txBody>
                    <a:bodyPr/>
                    <a:lstStyle/>
                    <a:p>
                      <a:pPr indent="0" lvl="0" marL="0" rtl="0" algn="l">
                        <a:lnSpc>
                          <a:spcPct val="115000"/>
                        </a:lnSpc>
                        <a:spcBef>
                          <a:spcPts val="0"/>
                        </a:spcBef>
                        <a:spcAft>
                          <a:spcPts val="0"/>
                        </a:spcAft>
                        <a:buNone/>
                      </a:pPr>
                      <a:r>
                        <a:rPr lang="en-US" sz="1000"/>
                        <a:t>XT60 Male to Female Extension Adapter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1:2"/>
                      </a:ext>
                    </a:extLst>
                  </a:tcPr>
                </a:tc>
                <a:tc>
                  <a:txBody>
                    <a:bodyPr/>
                    <a:lstStyle/>
                    <a:p>
                      <a:pPr indent="0" lvl="0" marL="0" rtl="0" algn="r">
                        <a:lnSpc>
                          <a:spcPct val="115000"/>
                        </a:lnSpc>
                        <a:spcBef>
                          <a:spcPts val="0"/>
                        </a:spcBef>
                        <a:spcAft>
                          <a:spcPts val="0"/>
                        </a:spcAft>
                        <a:buNone/>
                      </a:pPr>
                      <a:r>
                        <a:rPr lang="en-US" sz="1000"/>
                        <a:t>$17.96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1: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1:4"/>
                      </a:ext>
                    </a:extLst>
                  </a:tcPr>
                </a:tc>
                <a:tc>
                  <a:txBody>
                    <a:bodyPr/>
                    <a:lstStyle/>
                    <a:p>
                      <a:pPr indent="0" lvl="0" marL="0" rtl="0" algn="r">
                        <a:lnSpc>
                          <a:spcPct val="115000"/>
                        </a:lnSpc>
                        <a:spcBef>
                          <a:spcPts val="0"/>
                        </a:spcBef>
                        <a:spcAft>
                          <a:spcPts val="0"/>
                        </a:spcAft>
                        <a:buNone/>
                      </a:pPr>
                      <a:r>
                        <a:rPr lang="en-US" sz="1000"/>
                        <a:t>$17.96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1: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11:6"/>
                      </a:ext>
                    </a:extLst>
                  </a:tcPr>
                </a:tc>
              </a:tr>
              <a:tr h="28430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2:0"/>
                      </a:ext>
                    </a:extLst>
                  </a:tcPr>
                </a:tc>
                <a:tc>
                  <a:txBody>
                    <a:bodyPr/>
                    <a:lstStyle/>
                    <a:p>
                      <a:pPr indent="0" lvl="0" marL="0" rtl="0" algn="l">
                        <a:lnSpc>
                          <a:spcPct val="115000"/>
                        </a:lnSpc>
                        <a:spcBef>
                          <a:spcPts val="0"/>
                        </a:spcBef>
                        <a:spcAft>
                          <a:spcPts val="0"/>
                        </a:spcAft>
                        <a:buNone/>
                      </a:pPr>
                      <a:r>
                        <a:rPr lang="en-US" sz="1000" u="sng">
                          <a:solidFill>
                            <a:schemeClr val="hlink"/>
                          </a:solidFill>
                          <a:hlinkClick r:id="rId6"/>
                        </a:rPr>
                        <a:t>#112-7654317-9709843</a:t>
                      </a:r>
                      <a:endParaRPr sz="1000" u="sng">
                        <a:solidFill>
                          <a:schemeClr val="hlink"/>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2:1"/>
                      </a:ext>
                    </a:extLst>
                  </a:tcPr>
                </a:tc>
                <a:tc>
                  <a:txBody>
                    <a:bodyPr/>
                    <a:lstStyle/>
                    <a:p>
                      <a:pPr indent="0" lvl="0" marL="0" rtl="0" algn="l">
                        <a:lnSpc>
                          <a:spcPct val="115000"/>
                        </a:lnSpc>
                        <a:spcBef>
                          <a:spcPts val="0"/>
                        </a:spcBef>
                        <a:spcAft>
                          <a:spcPts val="0"/>
                        </a:spcAft>
                        <a:buNone/>
                      </a:pPr>
                      <a:r>
                        <a:rPr lang="en-US" sz="1000"/>
                        <a:t>AA Batteries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2:2"/>
                      </a:ext>
                    </a:extLst>
                  </a:tcPr>
                </a:tc>
                <a:tc>
                  <a:txBody>
                    <a:bodyPr/>
                    <a:lstStyle/>
                    <a:p>
                      <a:pPr indent="0" lvl="0" marL="0" rtl="0" algn="r">
                        <a:lnSpc>
                          <a:spcPct val="115000"/>
                        </a:lnSpc>
                        <a:spcBef>
                          <a:spcPts val="0"/>
                        </a:spcBef>
                        <a:spcAft>
                          <a:spcPts val="0"/>
                        </a:spcAft>
                        <a:buNone/>
                      </a:pPr>
                      <a:r>
                        <a:rPr lang="en-US" sz="1000"/>
                        <a:t>$16.27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2: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2:4"/>
                      </a:ext>
                    </a:extLst>
                  </a:tcPr>
                </a:tc>
                <a:tc>
                  <a:txBody>
                    <a:bodyPr/>
                    <a:lstStyle/>
                    <a:p>
                      <a:pPr indent="0" lvl="0" marL="0" rtl="0" algn="r">
                        <a:lnSpc>
                          <a:spcPct val="115000"/>
                        </a:lnSpc>
                        <a:spcBef>
                          <a:spcPts val="0"/>
                        </a:spcBef>
                        <a:spcAft>
                          <a:spcPts val="0"/>
                        </a:spcAft>
                        <a:buNone/>
                      </a:pPr>
                      <a:r>
                        <a:rPr lang="en-US" sz="1000"/>
                        <a:t>$16.27</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2:5"/>
                      </a:ext>
                    </a:extLst>
                  </a:tcPr>
                </a:tc>
                <a:tc>
                  <a:txBody>
                    <a:bodyPr/>
                    <a:lstStyle/>
                    <a:p>
                      <a:pPr indent="0" lvl="0" marL="0" rtl="0" algn="l">
                        <a:lnSpc>
                          <a:spcPct val="115000"/>
                        </a:lnSpc>
                        <a:spcBef>
                          <a:spcPts val="0"/>
                        </a:spcBef>
                        <a:spcAft>
                          <a:spcPts val="0"/>
                        </a:spcAft>
                        <a:buNone/>
                      </a:pPr>
                      <a:r>
                        <a:rPr lang="en-US" sz="1000"/>
                        <a:t>Delivered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D9EAD3"/>
                    </a:solidFill>
                    <a:extLst>
                      <a:ext uri="http://customooxmlschemas.google.com/">
                        <go:slidesCustomData xmlns:go="http://customooxmlschemas.google.com/" cellId="431:12: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3:0"/>
                      </a:ext>
                    </a:extLst>
                  </a:tcPr>
                </a:tc>
                <a:tc>
                  <a:txBody>
                    <a:bodyPr/>
                    <a:lstStyle/>
                    <a:p>
                      <a:pPr indent="0" lvl="0" marL="0" rtl="0" algn="l">
                        <a:lnSpc>
                          <a:spcPct val="115000"/>
                        </a:lnSpc>
                        <a:spcBef>
                          <a:spcPts val="0"/>
                        </a:spcBef>
                        <a:spcAft>
                          <a:spcPts val="0"/>
                        </a:spcAft>
                        <a:buNone/>
                      </a:pPr>
                      <a:r>
                        <a:rPr lang="en-US" sz="1000"/>
                        <a:t>N/a</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3:1"/>
                      </a:ext>
                    </a:extLst>
                  </a:tcPr>
                </a:tc>
                <a:tc>
                  <a:txBody>
                    <a:bodyPr/>
                    <a:lstStyle/>
                    <a:p>
                      <a:pPr indent="0" lvl="0" marL="0" rtl="0" algn="l">
                        <a:lnSpc>
                          <a:spcPct val="115000"/>
                        </a:lnSpc>
                        <a:spcBef>
                          <a:spcPts val="0"/>
                        </a:spcBef>
                        <a:spcAft>
                          <a:spcPts val="0"/>
                        </a:spcAft>
                        <a:buNone/>
                      </a:pPr>
                      <a:r>
                        <a:rPr lang="en-US" sz="1000"/>
                        <a:t>SD Card</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3:2"/>
                      </a:ext>
                    </a:extLst>
                  </a:tcPr>
                </a:tc>
                <a:tc>
                  <a:txBody>
                    <a:bodyPr/>
                    <a:lstStyle/>
                    <a:p>
                      <a:pPr indent="0" lvl="0" marL="0" rtl="0" algn="r">
                        <a:lnSpc>
                          <a:spcPct val="115000"/>
                        </a:lnSpc>
                        <a:spcBef>
                          <a:spcPts val="0"/>
                        </a:spcBef>
                        <a:spcAft>
                          <a:spcPts val="0"/>
                        </a:spcAft>
                        <a:buNone/>
                      </a:pPr>
                      <a:r>
                        <a:rPr lang="en-US" sz="1000"/>
                        <a:t>$16.96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3: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3:4"/>
                      </a:ext>
                    </a:extLst>
                  </a:tcPr>
                </a:tc>
                <a:tc>
                  <a:txBody>
                    <a:bodyPr/>
                    <a:lstStyle/>
                    <a:p>
                      <a:pPr indent="0" lvl="0" marL="0" rtl="0" algn="r">
                        <a:lnSpc>
                          <a:spcPct val="115000"/>
                        </a:lnSpc>
                        <a:spcBef>
                          <a:spcPts val="0"/>
                        </a:spcBef>
                        <a:spcAft>
                          <a:spcPts val="0"/>
                        </a:spcAft>
                        <a:buNone/>
                      </a:pPr>
                      <a:r>
                        <a:rPr lang="en-US" sz="1000"/>
                        <a:t>$16.96</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3:5"/>
                      </a:ext>
                    </a:extLst>
                  </a:tcPr>
                </a:tc>
                <a:tc>
                  <a:txBody>
                    <a:bodyPr/>
                    <a:lstStyle/>
                    <a:p>
                      <a:pPr indent="0" lvl="0" marL="0" rtl="0" algn="l">
                        <a:lnSpc>
                          <a:spcPct val="115000"/>
                        </a:lnSpc>
                        <a:spcBef>
                          <a:spcPts val="0"/>
                        </a:spcBef>
                        <a:spcAft>
                          <a:spcPts val="0"/>
                        </a:spcAft>
                        <a:buNone/>
                      </a:pPr>
                      <a:r>
                        <a:rPr lang="en-US" sz="1000"/>
                        <a:t>Still Processing</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CCCC"/>
                    </a:solidFill>
                    <a:extLst>
                      <a:ext uri="http://customooxmlschemas.google.com/">
                        <go:slidesCustomData xmlns:go="http://customooxmlschemas.google.com/" cellId="431:13: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4:0"/>
                      </a:ext>
                    </a:extLst>
                  </a:tcPr>
                </a:tc>
                <a:tc>
                  <a:txBody>
                    <a:bodyPr/>
                    <a:lstStyle/>
                    <a:p>
                      <a:pPr indent="0" lvl="0" marL="0" rtl="0" algn="l">
                        <a:lnSpc>
                          <a:spcPct val="115000"/>
                        </a:lnSpc>
                        <a:spcBef>
                          <a:spcPts val="0"/>
                        </a:spcBef>
                        <a:spcAft>
                          <a:spcPts val="0"/>
                        </a:spcAft>
                        <a:buNone/>
                      </a:pPr>
                      <a:r>
                        <a:rPr lang="en-US" sz="1000"/>
                        <a:t>N/a</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4:1"/>
                      </a:ext>
                    </a:extLst>
                  </a:tcPr>
                </a:tc>
                <a:tc>
                  <a:txBody>
                    <a:bodyPr/>
                    <a:lstStyle/>
                    <a:p>
                      <a:pPr indent="0" lvl="0" marL="0" rtl="0" algn="l">
                        <a:lnSpc>
                          <a:spcPct val="115000"/>
                        </a:lnSpc>
                        <a:spcBef>
                          <a:spcPts val="0"/>
                        </a:spcBef>
                        <a:spcAft>
                          <a:spcPts val="0"/>
                        </a:spcAft>
                        <a:buNone/>
                      </a:pPr>
                      <a:r>
                        <a:rPr lang="en-US" sz="1000"/>
                        <a:t>RC Controller</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4:2"/>
                      </a:ext>
                    </a:extLst>
                  </a:tcPr>
                </a:tc>
                <a:tc>
                  <a:txBody>
                    <a:bodyPr/>
                    <a:lstStyle/>
                    <a:p>
                      <a:pPr indent="0" lvl="0" marL="0" rtl="0" algn="r">
                        <a:lnSpc>
                          <a:spcPct val="115000"/>
                        </a:lnSpc>
                        <a:spcBef>
                          <a:spcPts val="0"/>
                        </a:spcBef>
                        <a:spcAft>
                          <a:spcPts val="0"/>
                        </a:spcAft>
                        <a:buNone/>
                      </a:pPr>
                      <a:r>
                        <a:rPr lang="en-US" sz="1000"/>
                        <a:t>$158.99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4:3"/>
                      </a:ext>
                    </a:extLst>
                  </a:tcPr>
                </a:tc>
                <a:tc>
                  <a:txBody>
                    <a:bodyPr/>
                    <a:lstStyle/>
                    <a:p>
                      <a:pPr indent="0" lvl="0" marL="0" rtl="0" algn="r">
                        <a:lnSpc>
                          <a:spcPct val="115000"/>
                        </a:lnSpc>
                        <a:spcBef>
                          <a:spcPts val="0"/>
                        </a:spcBef>
                        <a:spcAft>
                          <a:spcPts val="0"/>
                        </a:spcAft>
                        <a:buNone/>
                      </a:pPr>
                      <a:r>
                        <a:rPr lang="en-US" sz="1000"/>
                        <a:t>$0.00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4:4"/>
                      </a:ext>
                    </a:extLst>
                  </a:tcPr>
                </a:tc>
                <a:tc>
                  <a:txBody>
                    <a:bodyPr/>
                    <a:lstStyle/>
                    <a:p>
                      <a:pPr indent="0" lvl="0" marL="0" rtl="0" algn="r">
                        <a:lnSpc>
                          <a:spcPct val="115000"/>
                        </a:lnSpc>
                        <a:spcBef>
                          <a:spcPts val="0"/>
                        </a:spcBef>
                        <a:spcAft>
                          <a:spcPts val="0"/>
                        </a:spcAft>
                        <a:buNone/>
                      </a:pPr>
                      <a:r>
                        <a:rPr lang="en-US" sz="1000"/>
                        <a:t>$158.99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4:5"/>
                      </a:ext>
                    </a:extLst>
                  </a:tcPr>
                </a:tc>
                <a:tc>
                  <a:txBody>
                    <a:bodyPr/>
                    <a:lstStyle/>
                    <a:p>
                      <a:pPr indent="0" lvl="0" marL="0" rtl="0" algn="l">
                        <a:lnSpc>
                          <a:spcPct val="115000"/>
                        </a:lnSpc>
                        <a:spcBef>
                          <a:spcPts val="0"/>
                        </a:spcBef>
                        <a:spcAft>
                          <a:spcPts val="0"/>
                        </a:spcAft>
                        <a:buNone/>
                      </a:pPr>
                      <a:r>
                        <a:rPr lang="en-US" sz="1000"/>
                        <a:t>Still Processing</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CCCC"/>
                    </a:solidFill>
                    <a:extLst>
                      <a:ext uri="http://customooxmlschemas.google.com/">
                        <go:slidesCustomData xmlns:go="http://customooxmlschemas.google.com/" cellId="431:14:6"/>
                      </a:ext>
                    </a:extLst>
                  </a:tcPr>
                </a:tc>
              </a:tr>
              <a:tr h="284300">
                <a:tc>
                  <a:txBody>
                    <a:bodyPr/>
                    <a:lstStyle/>
                    <a:p>
                      <a:pPr indent="0" lvl="0" marL="0" rtl="0" algn="l">
                        <a:lnSpc>
                          <a:spcPct val="115000"/>
                        </a:lnSpc>
                        <a:spcBef>
                          <a:spcPts val="0"/>
                        </a:spcBef>
                        <a:spcAft>
                          <a:spcPts val="0"/>
                        </a:spcAft>
                        <a:buNone/>
                      </a:pPr>
                      <a:r>
                        <a:rPr b="1" lang="en-US" sz="1000">
                          <a:solidFill>
                            <a:srgbClr val="FFFFFF"/>
                          </a:solidFill>
                        </a:rPr>
                        <a:t>FAA Certifications</a:t>
                      </a:r>
                      <a:endParaRPr b="1" sz="1000">
                        <a:solidFill>
                          <a:srgbClr val="FFFFFF"/>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5:0"/>
                      </a:ext>
                    </a:extLst>
                  </a:tcPr>
                </a:tc>
                <a:tc gridSpan="3">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5:1"/>
                      </a:ext>
                    </a:extLst>
                  </a:tcPr>
                </a:tc>
                <a:tc hMerge="1"/>
                <a:tc hMerge="1"/>
                <a:tc gridSpan="2">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5:4"/>
                      </a:ext>
                    </a:extLst>
                  </a:tcPr>
                </a:tc>
                <a:tc hMerge="1"/>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99999"/>
                    </a:solidFill>
                    <a:extLst>
                      <a:ext uri="http://customooxmlschemas.google.com/">
                        <go:slidesCustomData xmlns:go="http://customooxmlschemas.google.com/" cellId="431:15:6"/>
                      </a:ext>
                    </a:extLst>
                  </a:tcPr>
                </a:tc>
              </a:tr>
              <a:tr h="237750">
                <a:tc>
                  <a:txBody>
                    <a:bodyPr/>
                    <a:lstStyle/>
                    <a:p>
                      <a:pPr indent="0" lvl="0" marL="0" rtl="0" algn="l">
                        <a:lnSpc>
                          <a:spcPct val="115000"/>
                        </a:lnSpc>
                        <a:spcBef>
                          <a:spcPts val="0"/>
                        </a:spcBef>
                        <a:spcAft>
                          <a:spcPts val="0"/>
                        </a:spcAft>
                        <a:buNone/>
                      </a:pPr>
                      <a:r>
                        <a:rPr lang="en-US" sz="1000"/>
                        <a:t>FAA Licenses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6: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6: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6:2"/>
                      </a:ext>
                    </a:extLst>
                  </a:tcPr>
                </a:tc>
                <a:tc>
                  <a:txBody>
                    <a:bodyPr/>
                    <a:lstStyle/>
                    <a:p>
                      <a:pPr indent="0" lvl="0" marL="0" rtl="0" algn="r">
                        <a:lnSpc>
                          <a:spcPct val="115000"/>
                        </a:lnSpc>
                        <a:spcBef>
                          <a:spcPts val="0"/>
                        </a:spcBef>
                        <a:spcAft>
                          <a:spcPts val="0"/>
                        </a:spcAft>
                        <a:buNone/>
                      </a:pPr>
                      <a:r>
                        <a:rPr lang="en-US" sz="1000"/>
                        <a:t>$350</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6:3"/>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6:4"/>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6:5"/>
                      </a:ext>
                    </a:extLst>
                  </a:tcPr>
                </a:tc>
                <a:tc>
                  <a:txBody>
                    <a:bodyPr/>
                    <a:lstStyle/>
                    <a:p>
                      <a:pPr indent="0" lvl="0" marL="0" rtl="0" algn="l">
                        <a:lnSpc>
                          <a:spcPct val="115000"/>
                        </a:lnSpc>
                        <a:spcBef>
                          <a:spcPts val="0"/>
                        </a:spcBef>
                        <a:spcAft>
                          <a:spcPts val="0"/>
                        </a:spcAft>
                        <a:buNone/>
                      </a:pPr>
                      <a:r>
                        <a:rPr lang="en-US" sz="1000"/>
                        <a:t>In Progress</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4CCCC"/>
                    </a:solidFill>
                    <a:extLst>
                      <a:ext uri="http://customooxmlschemas.google.com/">
                        <go:slidesCustomData xmlns:go="http://customooxmlschemas.google.com/" cellId="431:16:6"/>
                      </a:ext>
                    </a:extLst>
                  </a:tcPr>
                </a:tc>
              </a:tr>
              <a:tr h="237750">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7: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7: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7:2"/>
                      </a:ext>
                    </a:extLst>
                  </a:tcPr>
                </a:tc>
                <a:tc gridSpan="2">
                  <a:txBody>
                    <a:bodyPr/>
                    <a:lstStyle/>
                    <a:p>
                      <a:pPr indent="0" lvl="0" marL="0" rtl="0" algn="r">
                        <a:lnSpc>
                          <a:spcPct val="115000"/>
                        </a:lnSpc>
                        <a:spcBef>
                          <a:spcPts val="0"/>
                        </a:spcBef>
                        <a:spcAft>
                          <a:spcPts val="0"/>
                        </a:spcAft>
                        <a:buNone/>
                      </a:pPr>
                      <a:r>
                        <a:rPr b="1" lang="en-US" sz="1000"/>
                        <a:t>Budget Spent</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7:3"/>
                      </a:ext>
                    </a:extLst>
                  </a:tcPr>
                </a:tc>
                <a:tc hMerge="1"/>
                <a:tc>
                  <a:txBody>
                    <a:bodyPr/>
                    <a:lstStyle/>
                    <a:p>
                      <a:pPr indent="0" lvl="0" marL="0" rtl="0" algn="r">
                        <a:lnSpc>
                          <a:spcPct val="115000"/>
                        </a:lnSpc>
                        <a:spcBef>
                          <a:spcPts val="0"/>
                        </a:spcBef>
                        <a:spcAft>
                          <a:spcPts val="0"/>
                        </a:spcAft>
                        <a:buNone/>
                      </a:pPr>
                      <a:r>
                        <a:rPr lang="en-US" sz="1000"/>
                        <a:t>$3,332.71</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7:5"/>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7:6"/>
                      </a:ext>
                    </a:extLst>
                  </a:tcPr>
                </a:tc>
              </a:tr>
              <a:tr h="237750">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1:18:0"/>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8:1"/>
                      </a:ext>
                    </a:extLst>
                  </a:tcPr>
                </a:tc>
                <a:tc>
                  <a:txBody>
                    <a:bodyPr/>
                    <a:lstStyle/>
                    <a:p>
                      <a:pPr indent="0" lvl="0" marL="0" rtl="0" algn="l">
                        <a:spcBef>
                          <a:spcPts val="0"/>
                        </a:spcBef>
                        <a:spcAft>
                          <a:spcPts val="0"/>
                        </a:spcAft>
                        <a:buNone/>
                      </a:pPr>
                      <a:r>
                        <a:t/>
                      </a:r>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FFFFF"/>
                    </a:solidFill>
                    <a:extLst>
                      <a:ext uri="http://customooxmlschemas.google.com/">
                        <go:slidesCustomData xmlns:go="http://customooxmlschemas.google.com/" cellId="431:18:2"/>
                      </a:ext>
                    </a:extLst>
                  </a:tcPr>
                </a:tc>
                <a:tc gridSpan="2">
                  <a:txBody>
                    <a:bodyPr/>
                    <a:lstStyle/>
                    <a:p>
                      <a:pPr indent="0" lvl="0" marL="0" rtl="0" algn="r">
                        <a:lnSpc>
                          <a:spcPct val="115000"/>
                        </a:lnSpc>
                        <a:spcBef>
                          <a:spcPts val="0"/>
                        </a:spcBef>
                        <a:spcAft>
                          <a:spcPts val="0"/>
                        </a:spcAft>
                        <a:buNone/>
                      </a:pPr>
                      <a:r>
                        <a:rPr b="1" lang="en-US" sz="1000"/>
                        <a:t>Remaining Budget:</a:t>
                      </a:r>
                      <a:endParaRPr b="1"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431:18:3"/>
                      </a:ext>
                    </a:extLst>
                  </a:tcPr>
                </a:tc>
                <a:tc hMerge="1"/>
                <a:tc>
                  <a:txBody>
                    <a:bodyPr/>
                    <a:lstStyle/>
                    <a:p>
                      <a:pPr indent="0" lvl="0" marL="0" rtl="0" algn="r">
                        <a:lnSpc>
                          <a:spcPct val="115000"/>
                        </a:lnSpc>
                        <a:spcBef>
                          <a:spcPts val="0"/>
                        </a:spcBef>
                        <a:spcAft>
                          <a:spcPts val="0"/>
                        </a:spcAft>
                        <a:buNone/>
                      </a:pPr>
                      <a:r>
                        <a:rPr lang="en-US" sz="1000"/>
                        <a:t>$1,667.29</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93C47D"/>
                    </a:solidFill>
                    <a:extLst>
                      <a:ext uri="http://customooxmlschemas.google.com/">
                        <go:slidesCustomData xmlns:go="http://customooxmlschemas.google.com/" cellId="431:18:5"/>
                      </a:ext>
                    </a:extLst>
                  </a:tcPr>
                </a:tc>
                <a:tc>
                  <a:txBody>
                    <a:bodyPr/>
                    <a:lstStyle/>
                    <a:p>
                      <a:pPr indent="0" lvl="0" marL="0" rtl="0" algn="l">
                        <a:spcBef>
                          <a:spcPts val="0"/>
                        </a:spcBef>
                        <a:spcAft>
                          <a:spcPts val="0"/>
                        </a:spcAft>
                        <a:buNone/>
                      </a:pPr>
                      <a:r>
                        <a:t/>
                      </a:r>
                      <a:endParaRPr sz="1000"/>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rgbClr val="F3F3F3"/>
                    </a:solidFill>
                    <a:extLst>
                      <a:ext uri="http://customooxmlschemas.google.com/">
                        <go:slidesCustomData xmlns:go="http://customooxmlschemas.google.com/" cellId="431:18:6"/>
                      </a:ext>
                    </a:extLst>
                  </a:tcPr>
                </a:tc>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g104aacafac7_9_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Acknowledgements</a:t>
            </a:r>
            <a:endParaRPr/>
          </a:p>
        </p:txBody>
      </p:sp>
      <p:sp>
        <p:nvSpPr>
          <p:cNvPr id="438" name="Google Shape;438;g104aacafac7_9_0"/>
          <p:cNvSpPr txBox="1"/>
          <p:nvPr>
            <p:ph idx="1" type="body"/>
          </p:nvPr>
        </p:nvSpPr>
        <p:spPr>
          <a:xfrm>
            <a:off x="838200" y="1253388"/>
            <a:ext cx="10515600" cy="43512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b="1" lang="en-US" sz="2700"/>
              <a:t>The team would like to acknowledge:</a:t>
            </a:r>
            <a:endParaRPr b="1" sz="2700"/>
          </a:p>
          <a:p>
            <a:pPr indent="0" lvl="0" marL="0" rtl="0" algn="l">
              <a:lnSpc>
                <a:spcPct val="90000"/>
              </a:lnSpc>
              <a:spcBef>
                <a:spcPts val="1000"/>
              </a:spcBef>
              <a:spcAft>
                <a:spcPts val="0"/>
              </a:spcAft>
              <a:buSzPts val="2800"/>
              <a:buNone/>
            </a:pPr>
            <a:r>
              <a:t/>
            </a:r>
            <a:endParaRPr b="1" sz="2700"/>
          </a:p>
          <a:p>
            <a:pPr indent="457200" lvl="0" marL="0" rtl="0" algn="l">
              <a:lnSpc>
                <a:spcPct val="90000"/>
              </a:lnSpc>
              <a:spcBef>
                <a:spcPts val="1000"/>
              </a:spcBef>
              <a:spcAft>
                <a:spcPts val="0"/>
              </a:spcAft>
              <a:buSzPts val="2800"/>
              <a:buNone/>
            </a:pPr>
            <a:r>
              <a:rPr lang="en-US" sz="1500"/>
              <a:t>Professor Melvin Rafi</a:t>
            </a:r>
            <a:endParaRPr sz="1500"/>
          </a:p>
          <a:p>
            <a:pPr indent="457200" lvl="0" marL="0" rtl="0" algn="l">
              <a:lnSpc>
                <a:spcPct val="90000"/>
              </a:lnSpc>
              <a:spcBef>
                <a:spcPts val="1000"/>
              </a:spcBef>
              <a:spcAft>
                <a:spcPts val="0"/>
              </a:spcAft>
              <a:buSzPts val="2800"/>
              <a:buNone/>
            </a:pPr>
            <a:r>
              <a:rPr lang="en-US" sz="1500"/>
              <a:t>Professor John Mah</a:t>
            </a:r>
            <a:endParaRPr sz="1500"/>
          </a:p>
          <a:p>
            <a:pPr indent="457200" lvl="0" marL="0" rtl="0" algn="l">
              <a:lnSpc>
                <a:spcPct val="90000"/>
              </a:lnSpc>
              <a:spcBef>
                <a:spcPts val="1000"/>
              </a:spcBef>
              <a:spcAft>
                <a:spcPts val="0"/>
              </a:spcAft>
              <a:buSzPts val="2800"/>
              <a:buNone/>
            </a:pPr>
            <a:r>
              <a:rPr lang="en-US" sz="1500"/>
              <a:t>Professor Kathryn Wingate</a:t>
            </a:r>
            <a:endParaRPr sz="1500"/>
          </a:p>
          <a:p>
            <a:pPr indent="457200" lvl="0" marL="0" rtl="0" algn="l">
              <a:lnSpc>
                <a:spcPct val="90000"/>
              </a:lnSpc>
              <a:spcBef>
                <a:spcPts val="1000"/>
              </a:spcBef>
              <a:spcAft>
                <a:spcPts val="0"/>
              </a:spcAft>
              <a:buSzPts val="2800"/>
              <a:buNone/>
            </a:pPr>
            <a:r>
              <a:rPr lang="en-US" sz="1500"/>
              <a:t>Professor Jelliffe Jackson</a:t>
            </a:r>
            <a:endParaRPr sz="1500"/>
          </a:p>
          <a:p>
            <a:pPr indent="457200" lvl="0" marL="0" rtl="0" algn="l">
              <a:lnSpc>
                <a:spcPct val="90000"/>
              </a:lnSpc>
              <a:spcBef>
                <a:spcPts val="1000"/>
              </a:spcBef>
              <a:spcAft>
                <a:spcPts val="0"/>
              </a:spcAft>
              <a:buSzPts val="2800"/>
              <a:buNone/>
            </a:pPr>
            <a:r>
              <a:rPr lang="en-US" sz="1500"/>
              <a:t>Professor Eric Frew</a:t>
            </a:r>
            <a:endParaRPr sz="1500"/>
          </a:p>
          <a:p>
            <a:pPr indent="457200" lvl="0" marL="0" rtl="0" algn="l">
              <a:lnSpc>
                <a:spcPct val="90000"/>
              </a:lnSpc>
              <a:spcBef>
                <a:spcPts val="1000"/>
              </a:spcBef>
              <a:spcAft>
                <a:spcPts val="0"/>
              </a:spcAft>
              <a:buSzPts val="2800"/>
              <a:buNone/>
            </a:pPr>
            <a:r>
              <a:rPr lang="en-US" sz="1500"/>
              <a:t>The PAB and TAs</a:t>
            </a:r>
            <a:endParaRPr sz="1500"/>
          </a:p>
          <a:p>
            <a:pPr indent="0" lvl="0" marL="0" rtl="0" algn="l">
              <a:lnSpc>
                <a:spcPct val="90000"/>
              </a:lnSpc>
              <a:spcBef>
                <a:spcPts val="1000"/>
              </a:spcBef>
              <a:spcAft>
                <a:spcPts val="0"/>
              </a:spcAft>
              <a:buSzPts val="2800"/>
              <a:buNone/>
            </a:pPr>
            <a:r>
              <a:t/>
            </a:r>
            <a:endParaRPr sz="1500"/>
          </a:p>
          <a:p>
            <a:pPr indent="0" lvl="0" marL="0" rtl="0" algn="l">
              <a:lnSpc>
                <a:spcPct val="90000"/>
              </a:lnSpc>
              <a:spcBef>
                <a:spcPts val="1000"/>
              </a:spcBef>
              <a:spcAft>
                <a:spcPts val="0"/>
              </a:spcAft>
              <a:buSzPts val="2800"/>
              <a:buNone/>
            </a:pPr>
            <a:r>
              <a:rPr lang="en-US" sz="1500"/>
              <a:t>All listed provided lots of support during the senior design process. Their input and feedback has helped guide us to our current design</a:t>
            </a:r>
            <a:endParaRPr sz="1700"/>
          </a:p>
        </p:txBody>
      </p:sp>
      <p:sp>
        <p:nvSpPr>
          <p:cNvPr id="439" name="Google Shape;439;g104aacafac7_9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440" name="Google Shape;440;g104aacafac7_9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Closing Slides</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g104aacafac7_9_7"/>
          <p:cNvSpPr txBox="1"/>
          <p:nvPr>
            <p:ph idx="1" type="body"/>
          </p:nvPr>
        </p:nvSpPr>
        <p:spPr>
          <a:xfrm>
            <a:off x="1004325" y="1253395"/>
            <a:ext cx="10515600" cy="43512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2800"/>
              <a:buNone/>
            </a:pPr>
            <a:r>
              <a:rPr b="1" lang="en-US"/>
              <a:t>Questions?</a:t>
            </a:r>
            <a:endParaRPr b="1"/>
          </a:p>
        </p:txBody>
      </p:sp>
      <p:sp>
        <p:nvSpPr>
          <p:cNvPr id="447" name="Google Shape;447;g104aacafac7_9_7"/>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448" name="Google Shape;448;g104aacafac7_9_7"/>
          <p:cNvPicPr preferRelativeResize="0"/>
          <p:nvPr/>
        </p:nvPicPr>
        <p:blipFill rotWithShape="1">
          <a:blip r:embed="rId3">
            <a:alphaModFix/>
          </a:blip>
          <a:srcRect b="0" l="0" r="0" t="0"/>
          <a:stretch/>
        </p:blipFill>
        <p:spPr>
          <a:xfrm>
            <a:off x="4544776" y="1335451"/>
            <a:ext cx="5582776" cy="4187075"/>
          </a:xfrm>
          <a:prstGeom prst="rect">
            <a:avLst/>
          </a:prstGeom>
          <a:noFill/>
          <a:ln>
            <a:noFill/>
          </a:ln>
        </p:spPr>
      </p:pic>
      <p:sp>
        <p:nvSpPr>
          <p:cNvPr id="449" name="Google Shape;449;g104aacafac7_9_7"/>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Closing Slides</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g111c175922d_0_29"/>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t/>
            </a:r>
            <a:endParaRPr/>
          </a:p>
          <a:p>
            <a:pPr indent="0" lvl="0" marL="0" rtl="0" algn="ctr">
              <a:lnSpc>
                <a:spcPct val="90000"/>
              </a:lnSpc>
              <a:spcBef>
                <a:spcPts val="0"/>
              </a:spcBef>
              <a:spcAft>
                <a:spcPts val="0"/>
              </a:spcAft>
              <a:buSzPts val="6000"/>
              <a:buNone/>
            </a:pPr>
            <a:r>
              <a:rPr lang="en-US"/>
              <a:t>Backup Slides</a:t>
            </a:r>
            <a:endParaRPr/>
          </a:p>
          <a:p>
            <a:pPr indent="0" lvl="0" marL="0" rtl="0" algn="ctr">
              <a:lnSpc>
                <a:spcPct val="90000"/>
              </a:lnSpc>
              <a:spcBef>
                <a:spcPts val="0"/>
              </a:spcBef>
              <a:spcAft>
                <a:spcPts val="0"/>
              </a:spcAft>
              <a:buSzPts val="6000"/>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g10138e7e486_0_5"/>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Highway Analogy</a:t>
            </a:r>
            <a:endParaRPr/>
          </a:p>
        </p:txBody>
      </p:sp>
      <p:sp>
        <p:nvSpPr>
          <p:cNvPr id="461" name="Google Shape;461;g10138e7e486_0_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462" name="Google Shape;462;g10138e7e486_0_5"/>
          <p:cNvPicPr preferRelativeResize="0"/>
          <p:nvPr/>
        </p:nvPicPr>
        <p:blipFill rotWithShape="1">
          <a:blip r:embed="rId3">
            <a:alphaModFix/>
          </a:blip>
          <a:srcRect b="0" l="0" r="0" t="0"/>
          <a:stretch/>
        </p:blipFill>
        <p:spPr>
          <a:xfrm>
            <a:off x="276575" y="985825"/>
            <a:ext cx="2762250" cy="4886325"/>
          </a:xfrm>
          <a:prstGeom prst="rect">
            <a:avLst/>
          </a:prstGeom>
          <a:noFill/>
          <a:ln>
            <a:noFill/>
          </a:ln>
        </p:spPr>
      </p:pic>
      <p:sp>
        <p:nvSpPr>
          <p:cNvPr id="463" name="Google Shape;463;g10138e7e486_0_5"/>
          <p:cNvSpPr txBox="1"/>
          <p:nvPr>
            <p:ph idx="1" type="body"/>
          </p:nvPr>
        </p:nvSpPr>
        <p:spPr>
          <a:xfrm>
            <a:off x="3038825" y="1030350"/>
            <a:ext cx="8846700" cy="47973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How would you increase fuel efficiency while driving a car on a highway?</a:t>
            </a:r>
            <a:endParaRPr/>
          </a:p>
          <a:p>
            <a:pPr indent="-406400" lvl="0" marL="457200" rtl="0" algn="l">
              <a:lnSpc>
                <a:spcPct val="90000"/>
              </a:lnSpc>
              <a:spcBef>
                <a:spcPts val="1000"/>
              </a:spcBef>
              <a:spcAft>
                <a:spcPts val="0"/>
              </a:spcAft>
              <a:buSzPts val="2800"/>
              <a:buAutoNum type="arabicPeriod"/>
            </a:pPr>
            <a:r>
              <a:rPr lang="en-US"/>
              <a:t>How do we choose a lane on the highway?</a:t>
            </a:r>
            <a:endParaRPr/>
          </a:p>
          <a:p>
            <a:pPr indent="0" lvl="0" marL="457200" rtl="0" algn="l">
              <a:lnSpc>
                <a:spcPct val="90000"/>
              </a:lnSpc>
              <a:spcBef>
                <a:spcPts val="1000"/>
              </a:spcBef>
              <a:spcAft>
                <a:spcPts val="0"/>
              </a:spcAft>
              <a:buSzPts val="2800"/>
              <a:buNone/>
            </a:pPr>
            <a:r>
              <a:rPr b="1" lang="en-US"/>
              <a:t>(Trajectory Planning)</a:t>
            </a:r>
            <a:endParaRPr b="1"/>
          </a:p>
          <a:p>
            <a:pPr indent="-381000" lvl="1" marL="914400" rtl="0" algn="l">
              <a:lnSpc>
                <a:spcPct val="90000"/>
              </a:lnSpc>
              <a:spcBef>
                <a:spcPts val="500"/>
              </a:spcBef>
              <a:spcAft>
                <a:spcPts val="0"/>
              </a:spcAft>
              <a:buSzPts val="2400"/>
              <a:buAutoNum type="alphaLcPeriod"/>
            </a:pPr>
            <a:r>
              <a:rPr lang="en-US"/>
              <a:t>Which will be the fastest?</a:t>
            </a:r>
            <a:endParaRPr/>
          </a:p>
          <a:p>
            <a:pPr indent="-381000" lvl="1" marL="914400" rtl="0" algn="l">
              <a:lnSpc>
                <a:spcPct val="90000"/>
              </a:lnSpc>
              <a:spcBef>
                <a:spcPts val="0"/>
              </a:spcBef>
              <a:spcAft>
                <a:spcPts val="0"/>
              </a:spcAft>
              <a:buSzPts val="2400"/>
              <a:buAutoNum type="alphaLcPeriod"/>
            </a:pPr>
            <a:r>
              <a:rPr lang="en-US"/>
              <a:t>Most cars?</a:t>
            </a:r>
            <a:endParaRPr/>
          </a:p>
          <a:p>
            <a:pPr indent="-406400" lvl="0" marL="457200" rtl="0" algn="l">
              <a:lnSpc>
                <a:spcPct val="90000"/>
              </a:lnSpc>
              <a:spcBef>
                <a:spcPts val="0"/>
              </a:spcBef>
              <a:spcAft>
                <a:spcPts val="0"/>
              </a:spcAft>
              <a:buSzPts val="2800"/>
              <a:buAutoNum type="arabicPeriod"/>
            </a:pPr>
            <a:r>
              <a:rPr lang="en-US"/>
              <a:t>How do we get in the lane efficiently?         </a:t>
            </a:r>
            <a:endParaRPr/>
          </a:p>
          <a:p>
            <a:pPr indent="0" lvl="0" marL="457200" rtl="0" algn="l">
              <a:lnSpc>
                <a:spcPct val="90000"/>
              </a:lnSpc>
              <a:spcBef>
                <a:spcPts val="1000"/>
              </a:spcBef>
              <a:spcAft>
                <a:spcPts val="0"/>
              </a:spcAft>
              <a:buSzPts val="2800"/>
              <a:buNone/>
            </a:pPr>
            <a:r>
              <a:rPr b="1" lang="en-US"/>
              <a:t>(Control System)</a:t>
            </a:r>
            <a:endParaRPr b="1"/>
          </a:p>
          <a:p>
            <a:pPr indent="-381000" lvl="1" marL="914400" rtl="0" algn="l">
              <a:lnSpc>
                <a:spcPct val="90000"/>
              </a:lnSpc>
              <a:spcBef>
                <a:spcPts val="500"/>
              </a:spcBef>
              <a:spcAft>
                <a:spcPts val="0"/>
              </a:spcAft>
              <a:buSzPts val="2400"/>
              <a:buAutoNum type="alphaLcPeriod" startAt="2"/>
            </a:pPr>
            <a:r>
              <a:rPr lang="en-US"/>
              <a:t>How sharp do we want the turns?</a:t>
            </a:r>
            <a:endParaRPr/>
          </a:p>
          <a:p>
            <a:pPr indent="-381000" lvl="1" marL="914400" rtl="0" algn="l">
              <a:lnSpc>
                <a:spcPct val="90000"/>
              </a:lnSpc>
              <a:spcBef>
                <a:spcPts val="0"/>
              </a:spcBef>
              <a:spcAft>
                <a:spcPts val="0"/>
              </a:spcAft>
              <a:buSzPts val="2400"/>
              <a:buAutoNum type="alphaLcPeriod" startAt="2"/>
            </a:pPr>
            <a:r>
              <a:rPr lang="en-US"/>
              <a:t>How fast should we drive while making these turns?</a:t>
            </a:r>
            <a:endParaRPr/>
          </a:p>
        </p:txBody>
      </p:sp>
      <p:pic>
        <p:nvPicPr>
          <p:cNvPr id="464" name="Google Shape;464;g10138e7e486_0_5"/>
          <p:cNvPicPr preferRelativeResize="0"/>
          <p:nvPr/>
        </p:nvPicPr>
        <p:blipFill rotWithShape="1">
          <a:blip r:embed="rId4">
            <a:alphaModFix/>
          </a:blip>
          <a:srcRect b="0" l="0" r="0" t="0"/>
          <a:stretch/>
        </p:blipFill>
        <p:spPr>
          <a:xfrm>
            <a:off x="1976601" y="5148151"/>
            <a:ext cx="1191375" cy="1051050"/>
          </a:xfrm>
          <a:prstGeom prst="rect">
            <a:avLst/>
          </a:prstGeom>
          <a:noFill/>
          <a:ln>
            <a:noFill/>
          </a:ln>
        </p:spPr>
      </p:pic>
      <p:sp>
        <p:nvSpPr>
          <p:cNvPr id="465" name="Google Shape;465;g10138e7e486_0_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gf890eb05a3_0_85"/>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Mission Statement</a:t>
            </a:r>
            <a:endParaRPr/>
          </a:p>
        </p:txBody>
      </p:sp>
      <p:sp>
        <p:nvSpPr>
          <p:cNvPr id="115" name="Google Shape;115;gf890eb05a3_0_85"/>
          <p:cNvSpPr txBox="1"/>
          <p:nvPr>
            <p:ph idx="1" type="body"/>
          </p:nvPr>
        </p:nvSpPr>
        <p:spPr>
          <a:xfrm>
            <a:off x="838200" y="1316438"/>
            <a:ext cx="10515600" cy="43512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1000"/>
              </a:spcBef>
              <a:spcAft>
                <a:spcPts val="0"/>
              </a:spcAft>
              <a:buSzPts val="2800"/>
              <a:buNone/>
            </a:pPr>
            <a:r>
              <a:rPr lang="en-US" sz="2700"/>
              <a:t>Rapid Autonomous Loiter Program for Highly Increased Endurance </a:t>
            </a:r>
            <a:r>
              <a:rPr b="1" lang="en-US" sz="2700"/>
              <a:t>(RALPHIE)</a:t>
            </a:r>
            <a:r>
              <a:rPr lang="en-US" sz="2700"/>
              <a:t> will provide the Ann &amp; H.J. Smead Department of Aerospace Engineering Sciences Department with an</a:t>
            </a:r>
            <a:r>
              <a:rPr b="1" lang="en-US" sz="2700"/>
              <a:t> autonomous flight controller that can improve upon the endurance of existing small Unmanned Aerial System (UAS)</a:t>
            </a:r>
            <a:r>
              <a:rPr lang="en-US" sz="2700"/>
              <a:t>.</a:t>
            </a:r>
            <a:endParaRPr sz="2700"/>
          </a:p>
        </p:txBody>
      </p:sp>
      <p:sp>
        <p:nvSpPr>
          <p:cNvPr id="116" name="Google Shape;116;gf890eb05a3_0_85"/>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117" name="Google Shape;117;gf890eb05a3_0_85"/>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Description</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g1150bb285d8_1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Levels of Success</a:t>
            </a:r>
            <a:endParaRPr/>
          </a:p>
        </p:txBody>
      </p:sp>
      <p:sp>
        <p:nvSpPr>
          <p:cNvPr id="472" name="Google Shape;472;g1150bb285d8_1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473" name="Google Shape;473;g1150bb285d8_10_0"/>
          <p:cNvGraphicFramePr/>
          <p:nvPr/>
        </p:nvGraphicFramePr>
        <p:xfrm>
          <a:off x="167225" y="927100"/>
          <a:ext cx="3000000" cy="3000000"/>
        </p:xfrm>
        <a:graphic>
          <a:graphicData uri="http://schemas.openxmlformats.org/drawingml/2006/table">
            <a:tbl>
              <a:tblPr>
                <a:noFill/>
                <a:tableStyleId>{E0AC49AD-70B4-49CE-862D-2CC25B988F90}</a:tableStyleId>
              </a:tblPr>
              <a:tblGrid>
                <a:gridCol w="2495700"/>
                <a:gridCol w="3424075"/>
                <a:gridCol w="2959875"/>
                <a:gridCol w="2959875"/>
              </a:tblGrid>
              <a:tr h="331400">
                <a:tc>
                  <a:txBody>
                    <a:bodyPr/>
                    <a:lstStyle/>
                    <a:p>
                      <a:pPr indent="0" lvl="0" marL="0" rtl="0" algn="ctr">
                        <a:spcBef>
                          <a:spcPts val="0"/>
                        </a:spcBef>
                        <a:spcAft>
                          <a:spcPts val="0"/>
                        </a:spcAft>
                        <a:buNone/>
                      </a:pPr>
                      <a:r>
                        <a:rPr b="1" lang="en-US" sz="1200"/>
                        <a:t>Area of Success</a:t>
                      </a:r>
                      <a:endParaRPr b="1" sz="1200"/>
                    </a:p>
                  </a:txBody>
                  <a:tcPr marT="63500" marB="63500" marR="63500" marL="63500">
                    <a:solidFill>
                      <a:srgbClr val="CFB87C"/>
                    </a:solidFill>
                  </a:tcPr>
                </a:tc>
                <a:tc>
                  <a:txBody>
                    <a:bodyPr/>
                    <a:lstStyle/>
                    <a:p>
                      <a:pPr indent="0" lvl="0" marL="0" rtl="0" algn="ctr">
                        <a:spcBef>
                          <a:spcPts val="0"/>
                        </a:spcBef>
                        <a:spcAft>
                          <a:spcPts val="0"/>
                        </a:spcAft>
                        <a:buNone/>
                      </a:pPr>
                      <a:r>
                        <a:rPr b="1" lang="en-US" sz="1200"/>
                        <a:t>Level 1</a:t>
                      </a:r>
                      <a:endParaRPr b="1" sz="1200"/>
                    </a:p>
                  </a:txBody>
                  <a:tcPr marT="63500" marB="63500" marR="63500" marL="63500">
                    <a:solidFill>
                      <a:srgbClr val="CFB87C"/>
                    </a:solidFill>
                  </a:tcPr>
                </a:tc>
                <a:tc>
                  <a:txBody>
                    <a:bodyPr/>
                    <a:lstStyle/>
                    <a:p>
                      <a:pPr indent="0" lvl="0" marL="0" rtl="0" algn="ctr">
                        <a:spcBef>
                          <a:spcPts val="0"/>
                        </a:spcBef>
                        <a:spcAft>
                          <a:spcPts val="0"/>
                        </a:spcAft>
                        <a:buNone/>
                      </a:pPr>
                      <a:r>
                        <a:rPr b="1" lang="en-US" sz="1200"/>
                        <a:t>Level 2</a:t>
                      </a:r>
                      <a:endParaRPr b="1" sz="1200"/>
                    </a:p>
                  </a:txBody>
                  <a:tcPr marT="63500" marB="63500" marR="63500" marL="63500">
                    <a:solidFill>
                      <a:srgbClr val="CFB87C"/>
                    </a:solidFill>
                  </a:tcPr>
                </a:tc>
                <a:tc>
                  <a:txBody>
                    <a:bodyPr/>
                    <a:lstStyle/>
                    <a:p>
                      <a:pPr indent="0" lvl="0" marL="0" rtl="0" algn="ctr">
                        <a:spcBef>
                          <a:spcPts val="0"/>
                        </a:spcBef>
                        <a:spcAft>
                          <a:spcPts val="0"/>
                        </a:spcAft>
                        <a:buNone/>
                      </a:pPr>
                      <a:r>
                        <a:rPr b="1" lang="en-US" sz="1200"/>
                        <a:t>Level 3</a:t>
                      </a:r>
                      <a:endParaRPr b="1" sz="1200"/>
                    </a:p>
                  </a:txBody>
                  <a:tcPr marT="63500" marB="63500" marR="63500" marL="63500">
                    <a:solidFill>
                      <a:srgbClr val="CFB87C"/>
                    </a:solidFill>
                  </a:tcPr>
                </a:tc>
              </a:tr>
              <a:tr h="1092900">
                <a:tc>
                  <a:txBody>
                    <a:bodyPr/>
                    <a:lstStyle/>
                    <a:p>
                      <a:pPr indent="0" lvl="0" marL="0" rtl="0" algn="l">
                        <a:spcBef>
                          <a:spcPts val="0"/>
                        </a:spcBef>
                        <a:spcAft>
                          <a:spcPts val="0"/>
                        </a:spcAft>
                        <a:buNone/>
                      </a:pPr>
                      <a:r>
                        <a:rPr b="1" lang="en-US" sz="1200">
                          <a:solidFill>
                            <a:srgbClr val="666666"/>
                          </a:solidFill>
                        </a:rPr>
                        <a:t>Safety</a:t>
                      </a:r>
                      <a:endParaRPr b="1" sz="1200">
                        <a:solidFill>
                          <a:srgbClr val="666666"/>
                        </a:solidFill>
                      </a:endParaRPr>
                    </a:p>
                  </a:txBody>
                  <a:tcPr marT="63500" marB="63500" marR="63500" marL="63500"/>
                </a:tc>
                <a:tc>
                  <a:txBody>
                    <a:bodyPr/>
                    <a:lstStyle/>
                    <a:p>
                      <a:pPr indent="0" lvl="0" marL="0" rtl="0" algn="l">
                        <a:spcBef>
                          <a:spcPts val="0"/>
                        </a:spcBef>
                        <a:spcAft>
                          <a:spcPts val="0"/>
                        </a:spcAft>
                        <a:buNone/>
                      </a:pPr>
                      <a:r>
                        <a:rPr lang="en-US" sz="1200">
                          <a:solidFill>
                            <a:srgbClr val="666666"/>
                          </a:solidFill>
                        </a:rPr>
                        <a:t>Aircraft meets all FAA requirements outlined in 14 CFR Part 107, SMALL UNMANNED AIRCRAFT SYSTEMS. Aircraft has manually override of autonomous control and can be manually controlled.</a:t>
                      </a:r>
                      <a:endParaRPr sz="1200">
                        <a:solidFill>
                          <a:srgbClr val="666666"/>
                        </a:solidFill>
                      </a:endParaRPr>
                    </a:p>
                  </a:txBody>
                  <a:tcPr marT="63500" marB="63500" marR="63500" marL="63500"/>
                </a:tc>
                <a:tc>
                  <a:txBody>
                    <a:bodyPr/>
                    <a:lstStyle/>
                    <a:p>
                      <a:pPr indent="0" lvl="0" marL="0" rtl="0" algn="ctr">
                        <a:spcBef>
                          <a:spcPts val="0"/>
                        </a:spcBef>
                        <a:spcAft>
                          <a:spcPts val="0"/>
                        </a:spcAft>
                        <a:buNone/>
                      </a:pPr>
                      <a:r>
                        <a:rPr b="1" lang="en-US" sz="1200">
                          <a:solidFill>
                            <a:srgbClr val="666666"/>
                          </a:solidFill>
                        </a:rPr>
                        <a:t>-</a:t>
                      </a:r>
                      <a:endParaRPr b="1" sz="1200">
                        <a:solidFill>
                          <a:srgbClr val="666666"/>
                        </a:solidFill>
                      </a:endParaRPr>
                    </a:p>
                  </a:txBody>
                  <a:tcPr marT="63500" marB="63500" marR="63500" marL="63500"/>
                </a:tc>
                <a:tc>
                  <a:txBody>
                    <a:bodyPr/>
                    <a:lstStyle/>
                    <a:p>
                      <a:pPr indent="0" lvl="0" marL="0" rtl="0" algn="ctr">
                        <a:spcBef>
                          <a:spcPts val="0"/>
                        </a:spcBef>
                        <a:spcAft>
                          <a:spcPts val="0"/>
                        </a:spcAft>
                        <a:buNone/>
                      </a:pPr>
                      <a:r>
                        <a:rPr b="1" lang="en-US" sz="1200">
                          <a:solidFill>
                            <a:srgbClr val="666666"/>
                          </a:solidFill>
                        </a:rPr>
                        <a:t>-</a:t>
                      </a:r>
                      <a:endParaRPr b="1" sz="1200">
                        <a:solidFill>
                          <a:srgbClr val="666666"/>
                        </a:solidFill>
                      </a:endParaRPr>
                    </a:p>
                  </a:txBody>
                  <a:tcPr marT="63500" marB="63500" marR="63500" marL="63500"/>
                </a:tc>
              </a:tr>
              <a:tr h="712150">
                <a:tc>
                  <a:txBody>
                    <a:bodyPr/>
                    <a:lstStyle/>
                    <a:p>
                      <a:pPr indent="0" lvl="0" marL="0" rtl="0" algn="l">
                        <a:spcBef>
                          <a:spcPts val="0"/>
                        </a:spcBef>
                        <a:spcAft>
                          <a:spcPts val="0"/>
                        </a:spcAft>
                        <a:buNone/>
                      </a:pPr>
                      <a:r>
                        <a:rPr b="1" lang="en-US" sz="1200">
                          <a:solidFill>
                            <a:srgbClr val="666666"/>
                          </a:solidFill>
                        </a:rPr>
                        <a:t>Cost</a:t>
                      </a:r>
                      <a:endParaRPr b="1" sz="1200">
                        <a:solidFill>
                          <a:srgbClr val="666666"/>
                        </a:solidFill>
                      </a:endParaRPr>
                    </a:p>
                  </a:txBody>
                  <a:tcPr marT="63500" marB="63500" marR="63500" marL="63500"/>
                </a:tc>
                <a:tc>
                  <a:txBody>
                    <a:bodyPr/>
                    <a:lstStyle/>
                    <a:p>
                      <a:pPr indent="0" lvl="0" marL="0" rtl="0" algn="l">
                        <a:spcBef>
                          <a:spcPts val="0"/>
                        </a:spcBef>
                        <a:spcAft>
                          <a:spcPts val="0"/>
                        </a:spcAft>
                        <a:buNone/>
                      </a:pPr>
                      <a:r>
                        <a:rPr lang="en-US" sz="1200">
                          <a:solidFill>
                            <a:srgbClr val="666666"/>
                          </a:solidFill>
                        </a:rPr>
                        <a:t>Flyaway cost for a single UAS’s electrical system and software shall not exceed $1000.</a:t>
                      </a:r>
                      <a:endParaRPr sz="1200">
                        <a:solidFill>
                          <a:srgbClr val="666666"/>
                        </a:solidFill>
                      </a:endParaRPr>
                    </a:p>
                  </a:txBody>
                  <a:tcPr marT="63500" marB="63500" marR="63500" marL="63500"/>
                </a:tc>
                <a:tc>
                  <a:txBody>
                    <a:bodyPr/>
                    <a:lstStyle/>
                    <a:p>
                      <a:pPr indent="0" lvl="0" marL="0" rtl="0" algn="l">
                        <a:spcBef>
                          <a:spcPts val="0"/>
                        </a:spcBef>
                        <a:spcAft>
                          <a:spcPts val="0"/>
                        </a:spcAft>
                        <a:buNone/>
                      </a:pPr>
                      <a:r>
                        <a:rPr lang="en-US" sz="1200">
                          <a:solidFill>
                            <a:srgbClr val="666666"/>
                          </a:solidFill>
                        </a:rPr>
                        <a:t>Flyaway cost for a single UAS’s electrical system and software shall not exceed $950</a:t>
                      </a:r>
                      <a:endParaRPr sz="1200">
                        <a:solidFill>
                          <a:srgbClr val="666666"/>
                        </a:solidFill>
                      </a:endParaRPr>
                    </a:p>
                  </a:txBody>
                  <a:tcPr marT="63500" marB="63500" marR="63500" marL="63500"/>
                </a:tc>
                <a:tc>
                  <a:txBody>
                    <a:bodyPr/>
                    <a:lstStyle/>
                    <a:p>
                      <a:pPr indent="0" lvl="0" marL="0" rtl="0" algn="l">
                        <a:spcBef>
                          <a:spcPts val="0"/>
                        </a:spcBef>
                        <a:spcAft>
                          <a:spcPts val="0"/>
                        </a:spcAft>
                        <a:buNone/>
                      </a:pPr>
                      <a:r>
                        <a:rPr lang="en-US" sz="1200">
                          <a:solidFill>
                            <a:srgbClr val="666666"/>
                          </a:solidFill>
                        </a:rPr>
                        <a:t>Flyaway cost for a single UAS’s electrical system and software shall not exceed $900</a:t>
                      </a:r>
                      <a:endParaRPr sz="1200">
                        <a:solidFill>
                          <a:srgbClr val="666666"/>
                        </a:solidFill>
                      </a:endParaRPr>
                    </a:p>
                  </a:txBody>
                  <a:tcPr marT="63500" marB="63500" marR="63500" marL="63500"/>
                </a:tc>
              </a:tr>
              <a:tr h="521775">
                <a:tc>
                  <a:txBody>
                    <a:bodyPr/>
                    <a:lstStyle/>
                    <a:p>
                      <a:pPr indent="0" lvl="0" marL="0" rtl="0" algn="l">
                        <a:spcBef>
                          <a:spcPts val="0"/>
                        </a:spcBef>
                        <a:spcAft>
                          <a:spcPts val="0"/>
                        </a:spcAft>
                        <a:buNone/>
                      </a:pPr>
                      <a:r>
                        <a:rPr b="1" lang="en-US" sz="1200"/>
                        <a:t>Endurance</a:t>
                      </a:r>
                      <a:endParaRPr b="1" sz="1200"/>
                    </a:p>
                  </a:txBody>
                  <a:tcPr marT="63500" marB="63500" marR="63500" marL="63500"/>
                </a:tc>
                <a:tc>
                  <a:txBody>
                    <a:bodyPr/>
                    <a:lstStyle/>
                    <a:p>
                      <a:pPr indent="0" lvl="0" marL="0" rtl="0" algn="l">
                        <a:spcBef>
                          <a:spcPts val="0"/>
                        </a:spcBef>
                        <a:spcAft>
                          <a:spcPts val="0"/>
                        </a:spcAft>
                        <a:buNone/>
                      </a:pPr>
                      <a:r>
                        <a:rPr lang="en-US" sz="1200"/>
                        <a:t>Flight controller inputs environmental &amp; energy factors.</a:t>
                      </a:r>
                      <a:endParaRPr sz="1200"/>
                    </a:p>
                  </a:txBody>
                  <a:tcPr marT="63500" marB="63500" marR="63500" marL="63500"/>
                </a:tc>
                <a:tc>
                  <a:txBody>
                    <a:bodyPr/>
                    <a:lstStyle/>
                    <a:p>
                      <a:pPr indent="0" lvl="0" marL="0" rtl="0" algn="l">
                        <a:spcBef>
                          <a:spcPts val="0"/>
                        </a:spcBef>
                        <a:spcAft>
                          <a:spcPts val="0"/>
                        </a:spcAft>
                        <a:buNone/>
                      </a:pPr>
                      <a:r>
                        <a:rPr lang="en-US" sz="1200"/>
                        <a:t>Flight controller accounts for environmental &amp; energy factors.</a:t>
                      </a:r>
                      <a:endParaRPr sz="1200"/>
                    </a:p>
                  </a:txBody>
                  <a:tcPr marT="63500" marB="63500" marR="63500" marL="63500"/>
                </a:tc>
                <a:tc>
                  <a:txBody>
                    <a:bodyPr/>
                    <a:lstStyle/>
                    <a:p>
                      <a:pPr indent="0" lvl="0" marL="0" rtl="0" algn="l">
                        <a:spcBef>
                          <a:spcPts val="0"/>
                        </a:spcBef>
                        <a:spcAft>
                          <a:spcPts val="0"/>
                        </a:spcAft>
                        <a:buNone/>
                      </a:pPr>
                      <a:r>
                        <a:rPr lang="en-US" sz="1200"/>
                        <a:t>10% increase in endurance from an off the shelf autonomous flight controller.</a:t>
                      </a:r>
                      <a:endParaRPr sz="1200"/>
                    </a:p>
                  </a:txBody>
                  <a:tcPr marT="63500" marB="63500" marR="63500" marL="63500"/>
                </a:tc>
              </a:tr>
              <a:tr h="902525">
                <a:tc>
                  <a:txBody>
                    <a:bodyPr/>
                    <a:lstStyle/>
                    <a:p>
                      <a:pPr indent="0" lvl="0" marL="0" rtl="0" algn="l">
                        <a:spcBef>
                          <a:spcPts val="0"/>
                        </a:spcBef>
                        <a:spcAft>
                          <a:spcPts val="0"/>
                        </a:spcAft>
                        <a:buNone/>
                      </a:pPr>
                      <a:r>
                        <a:rPr b="1" lang="en-US" sz="1200">
                          <a:solidFill>
                            <a:srgbClr val="666666"/>
                          </a:solidFill>
                        </a:rPr>
                        <a:t>Software Initialization/Startup</a:t>
                      </a:r>
                      <a:endParaRPr b="1" sz="1200">
                        <a:solidFill>
                          <a:srgbClr val="666666"/>
                        </a:solidFill>
                      </a:endParaRPr>
                    </a:p>
                  </a:txBody>
                  <a:tcPr marT="63500" marB="63500" marR="63500" marL="63500"/>
                </a:tc>
                <a:tc>
                  <a:txBody>
                    <a:bodyPr/>
                    <a:lstStyle/>
                    <a:p>
                      <a:pPr indent="0" lvl="0" marL="0" rtl="0" algn="l">
                        <a:spcBef>
                          <a:spcPts val="0"/>
                        </a:spcBef>
                        <a:spcAft>
                          <a:spcPts val="0"/>
                        </a:spcAft>
                        <a:buNone/>
                      </a:pPr>
                      <a:r>
                        <a:rPr lang="en-US" sz="1200">
                          <a:solidFill>
                            <a:srgbClr val="666666"/>
                          </a:solidFill>
                        </a:rPr>
                        <a:t>The software boot time should not exceed 14 minutes and can be used by a single operator. Software obtains GPS lock and performs pre-flight sensor and controls checks.</a:t>
                      </a:r>
                      <a:endParaRPr sz="1200">
                        <a:solidFill>
                          <a:srgbClr val="666666"/>
                        </a:solidFill>
                      </a:endParaRPr>
                    </a:p>
                  </a:txBody>
                  <a:tcPr marT="63500" marB="63500" marR="63500" marL="63500"/>
                </a:tc>
                <a:tc>
                  <a:txBody>
                    <a:bodyPr/>
                    <a:lstStyle/>
                    <a:p>
                      <a:pPr indent="0" lvl="0" marL="0" rtl="0" algn="l">
                        <a:spcBef>
                          <a:spcPts val="0"/>
                        </a:spcBef>
                        <a:spcAft>
                          <a:spcPts val="0"/>
                        </a:spcAft>
                        <a:buNone/>
                      </a:pPr>
                      <a:r>
                        <a:rPr lang="en-US" sz="1200">
                          <a:solidFill>
                            <a:srgbClr val="666666"/>
                          </a:solidFill>
                        </a:rPr>
                        <a:t>The software boot time should not exceed 12 minutes and can be used by a single operator.</a:t>
                      </a:r>
                      <a:endParaRPr sz="1200">
                        <a:solidFill>
                          <a:srgbClr val="666666"/>
                        </a:solidFill>
                      </a:endParaRPr>
                    </a:p>
                  </a:txBody>
                  <a:tcPr marT="63500" marB="63500" marR="63500" marL="63500"/>
                </a:tc>
                <a:tc>
                  <a:txBody>
                    <a:bodyPr/>
                    <a:lstStyle/>
                    <a:p>
                      <a:pPr indent="0" lvl="0" marL="0" rtl="0" algn="l">
                        <a:spcBef>
                          <a:spcPts val="0"/>
                        </a:spcBef>
                        <a:spcAft>
                          <a:spcPts val="0"/>
                        </a:spcAft>
                        <a:buNone/>
                      </a:pPr>
                      <a:r>
                        <a:rPr lang="en-US" sz="1200">
                          <a:solidFill>
                            <a:srgbClr val="666666"/>
                          </a:solidFill>
                        </a:rPr>
                        <a:t>The software boot time should not exceed 10 minutes and can be used by a single operator.</a:t>
                      </a:r>
                      <a:endParaRPr sz="1200">
                        <a:solidFill>
                          <a:srgbClr val="666666"/>
                        </a:solidFill>
                      </a:endParaRPr>
                    </a:p>
                  </a:txBody>
                  <a:tcPr marT="63500" marB="63500" marR="63500" marL="63500"/>
                </a:tc>
              </a:tr>
              <a:tr h="712150">
                <a:tc>
                  <a:txBody>
                    <a:bodyPr/>
                    <a:lstStyle/>
                    <a:p>
                      <a:pPr indent="0" lvl="0" marL="0" rtl="0" algn="l">
                        <a:spcBef>
                          <a:spcPts val="0"/>
                        </a:spcBef>
                        <a:spcAft>
                          <a:spcPts val="0"/>
                        </a:spcAft>
                        <a:buNone/>
                      </a:pPr>
                      <a:r>
                        <a:rPr b="1" lang="en-US" sz="1200"/>
                        <a:t>Autonomy</a:t>
                      </a:r>
                      <a:endParaRPr b="1" sz="1200"/>
                    </a:p>
                  </a:txBody>
                  <a:tcPr marT="63500" marB="63500" marR="63500" marL="63500"/>
                </a:tc>
                <a:tc>
                  <a:txBody>
                    <a:bodyPr/>
                    <a:lstStyle/>
                    <a:p>
                      <a:pPr indent="0" lvl="0" marL="0" rtl="0" algn="l">
                        <a:spcBef>
                          <a:spcPts val="0"/>
                        </a:spcBef>
                        <a:spcAft>
                          <a:spcPts val="0"/>
                        </a:spcAft>
                        <a:buNone/>
                      </a:pPr>
                      <a:r>
                        <a:rPr lang="en-US" sz="1200"/>
                        <a:t>Operator controls the aircraft to mission phase and then fully autonomous in mission phase. Create simulation to test software and controls.</a:t>
                      </a:r>
                      <a:endParaRPr sz="1200"/>
                    </a:p>
                  </a:txBody>
                  <a:tcPr marT="63500" marB="63500" marR="63500" marL="63500"/>
                </a:tc>
                <a:tc>
                  <a:txBody>
                    <a:bodyPr/>
                    <a:lstStyle/>
                    <a:p>
                      <a:pPr indent="0" lvl="0" marL="0" rtl="0" algn="l">
                        <a:spcBef>
                          <a:spcPts val="0"/>
                        </a:spcBef>
                        <a:spcAft>
                          <a:spcPts val="0"/>
                        </a:spcAft>
                        <a:buNone/>
                      </a:pPr>
                      <a:r>
                        <a:rPr lang="en-US" sz="1200"/>
                        <a:t>Autonomous climb and descent.</a:t>
                      </a:r>
                      <a:endParaRPr sz="1200"/>
                    </a:p>
                  </a:txBody>
                  <a:tcPr marT="63500" marB="63500" marR="63500" marL="63500"/>
                </a:tc>
                <a:tc>
                  <a:txBody>
                    <a:bodyPr/>
                    <a:lstStyle/>
                    <a:p>
                      <a:pPr indent="0" lvl="0" marL="0" rtl="0" algn="ctr">
                        <a:spcBef>
                          <a:spcPts val="0"/>
                        </a:spcBef>
                        <a:spcAft>
                          <a:spcPts val="0"/>
                        </a:spcAft>
                        <a:buNone/>
                      </a:pPr>
                      <a:r>
                        <a:rPr b="1" lang="en-US" sz="1200"/>
                        <a:t>-</a:t>
                      </a:r>
                      <a:endParaRPr b="1" sz="1200"/>
                    </a:p>
                  </a:txBody>
                  <a:tcPr marT="63500" marB="63500" marR="63500" marL="63500"/>
                </a:tc>
              </a:tr>
              <a:tr h="712150">
                <a:tc>
                  <a:txBody>
                    <a:bodyPr/>
                    <a:lstStyle/>
                    <a:p>
                      <a:pPr indent="0" lvl="0" marL="0" rtl="0" algn="l">
                        <a:spcBef>
                          <a:spcPts val="0"/>
                        </a:spcBef>
                        <a:spcAft>
                          <a:spcPts val="0"/>
                        </a:spcAft>
                        <a:buNone/>
                      </a:pPr>
                      <a:r>
                        <a:rPr b="1" lang="en-US" sz="1200"/>
                        <a:t>Integrated Energy and Mission Management</a:t>
                      </a:r>
                      <a:endParaRPr b="1" sz="1200"/>
                    </a:p>
                  </a:txBody>
                  <a:tcPr marT="63500" marB="63500" marR="63500" marL="63500"/>
                </a:tc>
                <a:tc>
                  <a:txBody>
                    <a:bodyPr/>
                    <a:lstStyle/>
                    <a:p>
                      <a:pPr indent="0" lvl="0" marL="0" rtl="0" algn="l">
                        <a:spcBef>
                          <a:spcPts val="0"/>
                        </a:spcBef>
                        <a:spcAft>
                          <a:spcPts val="0"/>
                        </a:spcAft>
                        <a:buNone/>
                      </a:pPr>
                      <a:r>
                        <a:rPr lang="en-US" sz="1200"/>
                        <a:t>Stay in the mission area while maximizing power distribution to critical systems only.</a:t>
                      </a:r>
                      <a:endParaRPr sz="1200"/>
                    </a:p>
                  </a:txBody>
                  <a:tcPr marT="63500" marB="63500" marR="63500" marL="63500"/>
                </a:tc>
                <a:tc>
                  <a:txBody>
                    <a:bodyPr/>
                    <a:lstStyle/>
                    <a:p>
                      <a:pPr indent="0" lvl="0" marL="0" rtl="0" algn="l">
                        <a:spcBef>
                          <a:spcPts val="0"/>
                        </a:spcBef>
                        <a:spcAft>
                          <a:spcPts val="0"/>
                        </a:spcAft>
                        <a:buNone/>
                      </a:pPr>
                      <a:r>
                        <a:rPr lang="en-US" sz="1200"/>
                        <a:t>Use on-board sensors to detect environmental factors in order to optimize energy usage and endurance.</a:t>
                      </a:r>
                      <a:endParaRPr sz="1200"/>
                    </a:p>
                  </a:txBody>
                  <a:tcPr marT="63500" marB="63500" marR="63500" marL="63500"/>
                </a:tc>
                <a:tc>
                  <a:txBody>
                    <a:bodyPr/>
                    <a:lstStyle/>
                    <a:p>
                      <a:pPr indent="0" lvl="0" marL="0" rtl="0" algn="ctr">
                        <a:spcBef>
                          <a:spcPts val="0"/>
                        </a:spcBef>
                        <a:spcAft>
                          <a:spcPts val="0"/>
                        </a:spcAft>
                        <a:buNone/>
                      </a:pPr>
                      <a:r>
                        <a:rPr b="1" lang="en-US" sz="1200"/>
                        <a:t>-</a:t>
                      </a:r>
                      <a:endParaRPr b="1" sz="1200"/>
                    </a:p>
                  </a:txBody>
                  <a:tcPr marT="63500" marB="63500" marR="63500" marL="63500"/>
                </a:tc>
              </a:tr>
            </a:tbl>
          </a:graphicData>
        </a:graphic>
      </p:graphicFrame>
      <p:sp>
        <p:nvSpPr>
          <p:cNvPr id="474" name="Google Shape;474;g1150bb285d8_1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
        <p:nvSpPr>
          <p:cNvPr id="475" name="Google Shape;475;g1150bb285d8_10_0"/>
          <p:cNvSpPr/>
          <p:nvPr/>
        </p:nvSpPr>
        <p:spPr>
          <a:xfrm>
            <a:off x="167238" y="3063550"/>
            <a:ext cx="11839500" cy="5217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1150bb285d8_10_0"/>
          <p:cNvSpPr/>
          <p:nvPr/>
        </p:nvSpPr>
        <p:spPr>
          <a:xfrm>
            <a:off x="167250" y="4492600"/>
            <a:ext cx="11839500" cy="7074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g1150bb285d8_10_0"/>
          <p:cNvSpPr/>
          <p:nvPr/>
        </p:nvSpPr>
        <p:spPr>
          <a:xfrm>
            <a:off x="167238" y="5200000"/>
            <a:ext cx="11839500" cy="7074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gd1d56597f3_0_3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Nomenclature</a:t>
            </a:r>
            <a:endParaRPr/>
          </a:p>
        </p:txBody>
      </p:sp>
      <p:sp>
        <p:nvSpPr>
          <p:cNvPr id="484" name="Google Shape;484;gd1d56597f3_0_3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485" name="Google Shape;485;gd1d56597f3_0_35"/>
          <p:cNvPicPr preferRelativeResize="0"/>
          <p:nvPr/>
        </p:nvPicPr>
        <p:blipFill>
          <a:blip r:embed="rId3">
            <a:alphaModFix/>
          </a:blip>
          <a:stretch>
            <a:fillRect/>
          </a:stretch>
        </p:blipFill>
        <p:spPr>
          <a:xfrm>
            <a:off x="5664827" y="1115425"/>
            <a:ext cx="5118125" cy="2939450"/>
          </a:xfrm>
          <a:prstGeom prst="rect">
            <a:avLst/>
          </a:prstGeom>
          <a:noFill/>
          <a:ln>
            <a:noFill/>
          </a:ln>
        </p:spPr>
      </p:pic>
      <p:sp>
        <p:nvSpPr>
          <p:cNvPr id="486" name="Google Shape;486;gd1d56597f3_0_35"/>
          <p:cNvSpPr txBox="1"/>
          <p:nvPr/>
        </p:nvSpPr>
        <p:spPr>
          <a:xfrm>
            <a:off x="1392313" y="1302808"/>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0000FF"/>
                </a:solidFill>
              </a:rPr>
              <a:t>Inertial Position</a:t>
            </a:r>
            <a:endParaRPr b="1">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x: inertial x position (North)</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y: inertial y position (East)</a:t>
            </a:r>
            <a:endParaRPr>
              <a:solidFill>
                <a:srgbClr val="0000FF"/>
              </a:solidFill>
            </a:endParaRPr>
          </a:p>
          <a:p>
            <a:pPr indent="-317500" lvl="0" marL="457200" rtl="0" algn="l">
              <a:spcBef>
                <a:spcPts val="0"/>
              </a:spcBef>
              <a:spcAft>
                <a:spcPts val="0"/>
              </a:spcAft>
              <a:buClr>
                <a:srgbClr val="0000FF"/>
              </a:buClr>
              <a:buSzPts val="1400"/>
              <a:buChar char="-"/>
            </a:pPr>
            <a:r>
              <a:rPr lang="en-US">
                <a:solidFill>
                  <a:srgbClr val="0000FF"/>
                </a:solidFill>
              </a:rPr>
              <a:t>z: inertial z position (Down)</a:t>
            </a:r>
            <a:endParaRPr>
              <a:solidFill>
                <a:srgbClr val="0000FF"/>
              </a:solidFill>
            </a:endParaRPr>
          </a:p>
        </p:txBody>
      </p:sp>
      <p:sp>
        <p:nvSpPr>
          <p:cNvPr id="487" name="Google Shape;487;gd1d56597f3_0_35"/>
          <p:cNvSpPr txBox="1"/>
          <p:nvPr/>
        </p:nvSpPr>
        <p:spPr>
          <a:xfrm>
            <a:off x="1392313" y="2349495"/>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chemeClr val="accent2"/>
                </a:solidFill>
              </a:rPr>
              <a:t>Euler Angles</a:t>
            </a:r>
            <a:endParaRPr b="1">
              <a:solidFill>
                <a:schemeClr val="accent2"/>
              </a:solidFill>
            </a:endParaRPr>
          </a:p>
          <a:p>
            <a:pPr indent="-317500" lvl="0" marL="457200" rtl="0" algn="l">
              <a:spcBef>
                <a:spcPts val="0"/>
              </a:spcBef>
              <a:spcAft>
                <a:spcPts val="0"/>
              </a:spcAft>
              <a:buClr>
                <a:schemeClr val="accent2"/>
              </a:buClr>
              <a:buSzPts val="1400"/>
              <a:buChar char="-"/>
            </a:pPr>
            <a:r>
              <a:rPr lang="en-US">
                <a:solidFill>
                  <a:schemeClr val="accent2"/>
                </a:solidFill>
              </a:rPr>
              <a:t>φ: roll angle</a:t>
            </a:r>
            <a:endParaRPr>
              <a:solidFill>
                <a:schemeClr val="accent2"/>
              </a:solidFill>
            </a:endParaRPr>
          </a:p>
          <a:p>
            <a:pPr indent="-317500" lvl="0" marL="457200" rtl="0" algn="l">
              <a:spcBef>
                <a:spcPts val="0"/>
              </a:spcBef>
              <a:spcAft>
                <a:spcPts val="0"/>
              </a:spcAft>
              <a:buClr>
                <a:schemeClr val="accent2"/>
              </a:buClr>
              <a:buSzPts val="1400"/>
              <a:buChar char="-"/>
            </a:pPr>
            <a:r>
              <a:rPr lang="en-US">
                <a:solidFill>
                  <a:schemeClr val="accent2"/>
                </a:solidFill>
              </a:rPr>
              <a:t>θ: pitch angle</a:t>
            </a:r>
            <a:endParaRPr>
              <a:solidFill>
                <a:schemeClr val="accent2"/>
              </a:solidFill>
            </a:endParaRPr>
          </a:p>
          <a:p>
            <a:pPr indent="-317500" lvl="0" marL="457200" rtl="0" algn="l">
              <a:spcBef>
                <a:spcPts val="0"/>
              </a:spcBef>
              <a:spcAft>
                <a:spcPts val="0"/>
              </a:spcAft>
              <a:buClr>
                <a:schemeClr val="accent2"/>
              </a:buClr>
              <a:buSzPts val="1400"/>
              <a:buChar char="-"/>
            </a:pPr>
            <a:r>
              <a:rPr lang="en-US">
                <a:solidFill>
                  <a:schemeClr val="accent2"/>
                </a:solidFill>
              </a:rPr>
              <a:t>𝜓: yaw angle</a:t>
            </a:r>
            <a:endParaRPr>
              <a:solidFill>
                <a:schemeClr val="accent2"/>
              </a:solidFill>
            </a:endParaRPr>
          </a:p>
        </p:txBody>
      </p:sp>
      <p:sp>
        <p:nvSpPr>
          <p:cNvPr id="488" name="Google Shape;488;gd1d56597f3_0_35"/>
          <p:cNvSpPr txBox="1"/>
          <p:nvPr/>
        </p:nvSpPr>
        <p:spPr>
          <a:xfrm>
            <a:off x="1392313" y="3396209"/>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FF0000"/>
                </a:solidFill>
              </a:rPr>
              <a:t>Inertial Velocity</a:t>
            </a:r>
            <a:endParaRPr b="1">
              <a:solidFill>
                <a:srgbClr val="FF0000"/>
              </a:solidFill>
            </a:endParaRPr>
          </a:p>
          <a:p>
            <a:pPr indent="-317500" lvl="0" marL="457200" rtl="0" algn="l">
              <a:spcBef>
                <a:spcPts val="0"/>
              </a:spcBef>
              <a:spcAft>
                <a:spcPts val="0"/>
              </a:spcAft>
              <a:buClr>
                <a:srgbClr val="FF0000"/>
              </a:buClr>
              <a:buSzPts val="1400"/>
              <a:buChar char="-"/>
            </a:pPr>
            <a:r>
              <a:rPr lang="en-US">
                <a:solidFill>
                  <a:srgbClr val="FF0000"/>
                </a:solidFill>
              </a:rPr>
              <a:t>u: inertial velocity component along i</a:t>
            </a:r>
            <a:endParaRPr>
              <a:solidFill>
                <a:srgbClr val="FF0000"/>
              </a:solidFill>
            </a:endParaRPr>
          </a:p>
          <a:p>
            <a:pPr indent="-317500" lvl="0" marL="457200" rtl="0" algn="l">
              <a:spcBef>
                <a:spcPts val="0"/>
              </a:spcBef>
              <a:spcAft>
                <a:spcPts val="0"/>
              </a:spcAft>
              <a:buClr>
                <a:srgbClr val="FF0000"/>
              </a:buClr>
              <a:buSzPts val="1400"/>
              <a:buChar char="-"/>
            </a:pPr>
            <a:r>
              <a:rPr lang="en-US">
                <a:solidFill>
                  <a:srgbClr val="FF0000"/>
                </a:solidFill>
              </a:rPr>
              <a:t>v: inertial velocity component along j</a:t>
            </a:r>
            <a:endParaRPr>
              <a:solidFill>
                <a:srgbClr val="FF0000"/>
              </a:solidFill>
            </a:endParaRPr>
          </a:p>
          <a:p>
            <a:pPr indent="-317500" lvl="0" marL="457200" rtl="0" algn="l">
              <a:spcBef>
                <a:spcPts val="0"/>
              </a:spcBef>
              <a:spcAft>
                <a:spcPts val="0"/>
              </a:spcAft>
              <a:buClr>
                <a:srgbClr val="FF0000"/>
              </a:buClr>
              <a:buSzPts val="1400"/>
              <a:buChar char="-"/>
            </a:pPr>
            <a:r>
              <a:rPr lang="en-US">
                <a:solidFill>
                  <a:srgbClr val="FF0000"/>
                </a:solidFill>
              </a:rPr>
              <a:t>w: inertial velocity component along k</a:t>
            </a:r>
            <a:endParaRPr>
              <a:solidFill>
                <a:srgbClr val="FF0000"/>
              </a:solidFill>
            </a:endParaRPr>
          </a:p>
        </p:txBody>
      </p:sp>
      <p:sp>
        <p:nvSpPr>
          <p:cNvPr id="489" name="Google Shape;489;gd1d56597f3_0_35"/>
          <p:cNvSpPr txBox="1"/>
          <p:nvPr/>
        </p:nvSpPr>
        <p:spPr>
          <a:xfrm>
            <a:off x="1392313" y="4442910"/>
            <a:ext cx="4134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solidFill>
                  <a:srgbClr val="6AA84F"/>
                </a:solidFill>
              </a:rPr>
              <a:t>Angular Velocity</a:t>
            </a:r>
            <a:endParaRPr b="1">
              <a:solidFill>
                <a:srgbClr val="6AA84F"/>
              </a:solidFill>
            </a:endParaRPr>
          </a:p>
          <a:p>
            <a:pPr indent="-317500" lvl="0" marL="457200" rtl="0" algn="l">
              <a:spcBef>
                <a:spcPts val="0"/>
              </a:spcBef>
              <a:spcAft>
                <a:spcPts val="0"/>
              </a:spcAft>
              <a:buClr>
                <a:srgbClr val="6AA84F"/>
              </a:buClr>
              <a:buSzPts val="1400"/>
              <a:buChar char="-"/>
            </a:pPr>
            <a:r>
              <a:rPr lang="en-US">
                <a:solidFill>
                  <a:srgbClr val="6AA84F"/>
                </a:solidFill>
              </a:rPr>
              <a:t>p: roll rate</a:t>
            </a:r>
            <a:endParaRPr>
              <a:solidFill>
                <a:srgbClr val="6AA84F"/>
              </a:solidFill>
            </a:endParaRPr>
          </a:p>
          <a:p>
            <a:pPr indent="-317500" lvl="0" marL="457200" rtl="0" algn="l">
              <a:spcBef>
                <a:spcPts val="0"/>
              </a:spcBef>
              <a:spcAft>
                <a:spcPts val="0"/>
              </a:spcAft>
              <a:buClr>
                <a:srgbClr val="6AA84F"/>
              </a:buClr>
              <a:buSzPts val="1400"/>
              <a:buChar char="-"/>
            </a:pPr>
            <a:r>
              <a:rPr lang="en-US">
                <a:solidFill>
                  <a:srgbClr val="6AA84F"/>
                </a:solidFill>
              </a:rPr>
              <a:t>q: pitch rate</a:t>
            </a:r>
            <a:endParaRPr>
              <a:solidFill>
                <a:srgbClr val="6AA84F"/>
              </a:solidFill>
            </a:endParaRPr>
          </a:p>
          <a:p>
            <a:pPr indent="-317500" lvl="0" marL="457200" rtl="0" algn="l">
              <a:spcBef>
                <a:spcPts val="0"/>
              </a:spcBef>
              <a:spcAft>
                <a:spcPts val="0"/>
              </a:spcAft>
              <a:buClr>
                <a:srgbClr val="6AA84F"/>
              </a:buClr>
              <a:buSzPts val="1400"/>
              <a:buChar char="-"/>
            </a:pPr>
            <a:r>
              <a:rPr lang="en-US">
                <a:solidFill>
                  <a:srgbClr val="6AA84F"/>
                </a:solidFill>
              </a:rPr>
              <a:t>r: yaw rate</a:t>
            </a:r>
            <a:endParaRPr>
              <a:solidFill>
                <a:srgbClr val="6AA84F"/>
              </a:solidFill>
            </a:endParaRPr>
          </a:p>
        </p:txBody>
      </p:sp>
      <p:sp>
        <p:nvSpPr>
          <p:cNvPr id="490" name="Google Shape;490;gd1d56597f3_0_35"/>
          <p:cNvSpPr txBox="1"/>
          <p:nvPr/>
        </p:nvSpPr>
        <p:spPr>
          <a:xfrm>
            <a:off x="2918526" y="5472371"/>
            <a:ext cx="320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Full State Vector:</a:t>
            </a:r>
            <a:endParaRPr/>
          </a:p>
        </p:txBody>
      </p:sp>
      <p:pic>
        <p:nvPicPr>
          <p:cNvPr id="491" name="Google Shape;491;gd1d56597f3_0_35"/>
          <p:cNvPicPr preferRelativeResize="0"/>
          <p:nvPr/>
        </p:nvPicPr>
        <p:blipFill>
          <a:blip r:embed="rId4">
            <a:alphaModFix/>
          </a:blip>
          <a:stretch>
            <a:fillRect/>
          </a:stretch>
        </p:blipFill>
        <p:spPr>
          <a:xfrm>
            <a:off x="4597900" y="5481975"/>
            <a:ext cx="5305425" cy="381000"/>
          </a:xfrm>
          <a:prstGeom prst="rect">
            <a:avLst/>
          </a:prstGeom>
          <a:noFill/>
          <a:ln>
            <a:noFill/>
          </a:ln>
        </p:spPr>
      </p:pic>
      <p:sp>
        <p:nvSpPr>
          <p:cNvPr id="492" name="Google Shape;492;gd1d56597f3_0_3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gd1d56597f3_0_4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Nomenclature</a:t>
            </a:r>
            <a:endParaRPr/>
          </a:p>
        </p:txBody>
      </p:sp>
      <p:sp>
        <p:nvSpPr>
          <p:cNvPr id="499" name="Google Shape;499;gd1d56597f3_0_4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00" name="Google Shape;500;gd1d56597f3_0_49"/>
          <p:cNvSpPr txBox="1"/>
          <p:nvPr/>
        </p:nvSpPr>
        <p:spPr>
          <a:xfrm>
            <a:off x="227450" y="1131375"/>
            <a:ext cx="51084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Elevator - 𝛿</a:t>
            </a:r>
            <a:r>
              <a:rPr baseline="-25000" lang="en-US">
                <a:solidFill>
                  <a:schemeClr val="dk1"/>
                </a:solidFill>
              </a:rPr>
              <a:t>e</a:t>
            </a:r>
            <a:endParaRPr baseline="-25000">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Deflect up and down and causes rotation along the y axis</a:t>
            </a:r>
            <a:endParaRPr>
              <a:solidFill>
                <a:schemeClr val="dk1"/>
              </a:solidFill>
            </a:endParaRPr>
          </a:p>
        </p:txBody>
      </p:sp>
      <p:sp>
        <p:nvSpPr>
          <p:cNvPr id="501" name="Google Shape;501;gd1d56597f3_0_49"/>
          <p:cNvSpPr txBox="1"/>
          <p:nvPr/>
        </p:nvSpPr>
        <p:spPr>
          <a:xfrm>
            <a:off x="227450" y="2074704"/>
            <a:ext cx="51084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Rudder - 𝛿</a:t>
            </a:r>
            <a:r>
              <a:rPr baseline="-25000" lang="en-US">
                <a:solidFill>
                  <a:schemeClr val="dk1"/>
                </a:solidFill>
              </a:rPr>
              <a:t>r</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Deflect left and right and cause rotation on the z axis</a:t>
            </a:r>
            <a:endParaRPr>
              <a:solidFill>
                <a:schemeClr val="dk1"/>
              </a:solidFill>
            </a:endParaRPr>
          </a:p>
        </p:txBody>
      </p:sp>
      <p:sp>
        <p:nvSpPr>
          <p:cNvPr id="502" name="Google Shape;502;gd1d56597f3_0_49"/>
          <p:cNvSpPr txBox="1"/>
          <p:nvPr/>
        </p:nvSpPr>
        <p:spPr>
          <a:xfrm>
            <a:off x="227450" y="3118012"/>
            <a:ext cx="5108400" cy="8313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Aileron - 𝛿</a:t>
            </a:r>
            <a:r>
              <a:rPr baseline="-25000" lang="en-US">
                <a:solidFill>
                  <a:schemeClr val="dk1"/>
                </a:solidFill>
              </a:rPr>
              <a:t>a</a:t>
            </a:r>
            <a:endParaRPr>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Deflect both up and down and cause rotation along the x axis of the aircraft</a:t>
            </a:r>
            <a:endParaRPr>
              <a:solidFill>
                <a:schemeClr val="dk1"/>
              </a:solidFill>
            </a:endParaRPr>
          </a:p>
        </p:txBody>
      </p:sp>
      <p:sp>
        <p:nvSpPr>
          <p:cNvPr id="503" name="Google Shape;503;gd1d56597f3_0_49"/>
          <p:cNvSpPr txBox="1"/>
          <p:nvPr/>
        </p:nvSpPr>
        <p:spPr>
          <a:xfrm>
            <a:off x="227450" y="4161304"/>
            <a:ext cx="5108400" cy="615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lang="en-US">
                <a:solidFill>
                  <a:schemeClr val="dk1"/>
                </a:solidFill>
              </a:rPr>
              <a:t>Throttle - 𝛿</a:t>
            </a:r>
            <a:r>
              <a:rPr baseline="-25000" lang="en-US">
                <a:solidFill>
                  <a:schemeClr val="dk1"/>
                </a:solidFill>
              </a:rPr>
              <a:t>t</a:t>
            </a:r>
            <a:endParaRPr baseline="-25000">
              <a:solidFill>
                <a:schemeClr val="dk1"/>
              </a:solidFill>
            </a:endParaRPr>
          </a:p>
          <a:p>
            <a:pPr indent="-317500" lvl="1" marL="914400" rtl="0" algn="l">
              <a:spcBef>
                <a:spcPts val="0"/>
              </a:spcBef>
              <a:spcAft>
                <a:spcPts val="0"/>
              </a:spcAft>
              <a:buClr>
                <a:schemeClr val="dk1"/>
              </a:buClr>
              <a:buSzPts val="1400"/>
              <a:buChar char="-"/>
            </a:pPr>
            <a:r>
              <a:rPr lang="en-US">
                <a:solidFill>
                  <a:schemeClr val="dk1"/>
                </a:solidFill>
              </a:rPr>
              <a:t>Along x axis of aircraft</a:t>
            </a:r>
            <a:endParaRPr>
              <a:solidFill>
                <a:schemeClr val="dk1"/>
              </a:solidFill>
            </a:endParaRPr>
          </a:p>
        </p:txBody>
      </p:sp>
      <p:sp>
        <p:nvSpPr>
          <p:cNvPr id="504" name="Google Shape;504;gd1d56597f3_0_49"/>
          <p:cNvSpPr txBox="1"/>
          <p:nvPr/>
        </p:nvSpPr>
        <p:spPr>
          <a:xfrm>
            <a:off x="2079612" y="5368285"/>
            <a:ext cx="395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a:t>Full Input Vector:</a:t>
            </a:r>
            <a:endParaRPr/>
          </a:p>
        </p:txBody>
      </p:sp>
      <p:pic>
        <p:nvPicPr>
          <p:cNvPr id="505" name="Google Shape;505;gd1d56597f3_0_49"/>
          <p:cNvPicPr preferRelativeResize="0"/>
          <p:nvPr/>
        </p:nvPicPr>
        <p:blipFill>
          <a:blip r:embed="rId3">
            <a:alphaModFix/>
          </a:blip>
          <a:stretch>
            <a:fillRect/>
          </a:stretch>
        </p:blipFill>
        <p:spPr>
          <a:xfrm>
            <a:off x="5119954" y="1716180"/>
            <a:ext cx="6994646" cy="3095114"/>
          </a:xfrm>
          <a:prstGeom prst="rect">
            <a:avLst/>
          </a:prstGeom>
          <a:noFill/>
          <a:ln>
            <a:noFill/>
          </a:ln>
        </p:spPr>
      </p:pic>
      <p:pic>
        <p:nvPicPr>
          <p:cNvPr id="506" name="Google Shape;506;gd1d56597f3_0_49"/>
          <p:cNvPicPr preferRelativeResize="0"/>
          <p:nvPr/>
        </p:nvPicPr>
        <p:blipFill>
          <a:blip r:embed="rId4">
            <a:alphaModFix/>
          </a:blip>
          <a:stretch>
            <a:fillRect/>
          </a:stretch>
        </p:blipFill>
        <p:spPr>
          <a:xfrm>
            <a:off x="3950350" y="5196000"/>
            <a:ext cx="3294711" cy="744750"/>
          </a:xfrm>
          <a:prstGeom prst="rect">
            <a:avLst/>
          </a:prstGeom>
          <a:noFill/>
          <a:ln>
            <a:noFill/>
          </a:ln>
        </p:spPr>
      </p:pic>
      <p:sp>
        <p:nvSpPr>
          <p:cNvPr id="507" name="Google Shape;507;gd1d56597f3_0_49"/>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gd1d56597f3_0_96"/>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Software Integration</a:t>
            </a:r>
            <a:endParaRPr/>
          </a:p>
        </p:txBody>
      </p:sp>
      <p:sp>
        <p:nvSpPr>
          <p:cNvPr id="514" name="Google Shape;514;gd1d56597f3_0_96"/>
          <p:cNvSpPr txBox="1"/>
          <p:nvPr>
            <p:ph idx="1" type="body"/>
          </p:nvPr>
        </p:nvSpPr>
        <p:spPr>
          <a:xfrm>
            <a:off x="1831313" y="4350800"/>
            <a:ext cx="2371500" cy="1660200"/>
          </a:xfrm>
          <a:prstGeom prst="rect">
            <a:avLst/>
          </a:prstGeom>
        </p:spPr>
        <p:txBody>
          <a:bodyPr anchorCtr="0" anchor="t" bIns="45700" lIns="91425" spcFirstLastPara="1" rIns="91425" wrap="square" tIns="45700">
            <a:normAutofit/>
          </a:bodyPr>
          <a:lstStyle/>
          <a:p>
            <a:pPr indent="-323850" lvl="0" marL="457200" rtl="0" algn="l">
              <a:spcBef>
                <a:spcPts val="1000"/>
              </a:spcBef>
              <a:spcAft>
                <a:spcPts val="0"/>
              </a:spcAft>
              <a:buSzPts val="1500"/>
              <a:buChar char="-"/>
            </a:pPr>
            <a:r>
              <a:rPr lang="en-US" sz="1500"/>
              <a:t>Perform wind averaging</a:t>
            </a:r>
            <a:endParaRPr sz="1500"/>
          </a:p>
          <a:p>
            <a:pPr indent="-323850" lvl="0" marL="457200" rtl="0" algn="l">
              <a:spcBef>
                <a:spcPts val="0"/>
              </a:spcBef>
              <a:spcAft>
                <a:spcPts val="0"/>
              </a:spcAft>
              <a:buSzPts val="1500"/>
              <a:buChar char="-"/>
            </a:pPr>
            <a:r>
              <a:rPr lang="en-US" sz="1500"/>
              <a:t>Maintain and store desired trajectory</a:t>
            </a:r>
            <a:endParaRPr sz="1500"/>
          </a:p>
          <a:p>
            <a:pPr indent="-323850" lvl="0" marL="457200" rtl="0" algn="l">
              <a:spcBef>
                <a:spcPts val="0"/>
              </a:spcBef>
              <a:spcAft>
                <a:spcPts val="0"/>
              </a:spcAft>
              <a:buSzPts val="1500"/>
              <a:buChar char="-"/>
            </a:pPr>
            <a:r>
              <a:rPr lang="en-US" sz="1500"/>
              <a:t>Update trajectory based on conditions</a:t>
            </a:r>
            <a:endParaRPr sz="1500"/>
          </a:p>
        </p:txBody>
      </p:sp>
      <p:sp>
        <p:nvSpPr>
          <p:cNvPr id="515" name="Google Shape;515;gd1d56597f3_0_96"/>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16" name="Google Shape;516;gd1d56597f3_0_96"/>
          <p:cNvPicPr preferRelativeResize="0"/>
          <p:nvPr/>
        </p:nvPicPr>
        <p:blipFill>
          <a:blip r:embed="rId3">
            <a:alphaModFix/>
          </a:blip>
          <a:stretch>
            <a:fillRect/>
          </a:stretch>
        </p:blipFill>
        <p:spPr>
          <a:xfrm>
            <a:off x="1849339" y="1055700"/>
            <a:ext cx="7047575" cy="2949750"/>
          </a:xfrm>
          <a:prstGeom prst="rect">
            <a:avLst/>
          </a:prstGeom>
          <a:noFill/>
          <a:ln>
            <a:noFill/>
          </a:ln>
        </p:spPr>
      </p:pic>
      <p:sp>
        <p:nvSpPr>
          <p:cNvPr id="517" name="Google Shape;517;gd1d56597f3_0_96"/>
          <p:cNvSpPr txBox="1"/>
          <p:nvPr>
            <p:ph idx="1" type="body"/>
          </p:nvPr>
        </p:nvSpPr>
        <p:spPr>
          <a:xfrm>
            <a:off x="4116588" y="4350800"/>
            <a:ext cx="2371500" cy="1660200"/>
          </a:xfrm>
          <a:prstGeom prst="rect">
            <a:avLst/>
          </a:prstGeom>
        </p:spPr>
        <p:txBody>
          <a:bodyPr anchorCtr="0" anchor="t" bIns="45700" lIns="91425" spcFirstLastPara="1" rIns="91425" wrap="square" tIns="45700">
            <a:normAutofit/>
          </a:bodyPr>
          <a:lstStyle/>
          <a:p>
            <a:pPr indent="-323850" lvl="0" marL="457200" rtl="0" algn="l">
              <a:spcBef>
                <a:spcPts val="1000"/>
              </a:spcBef>
              <a:spcAft>
                <a:spcPts val="0"/>
              </a:spcAft>
              <a:buSzPts val="1500"/>
              <a:buChar char="-"/>
            </a:pPr>
            <a:r>
              <a:rPr lang="en-US" sz="1500"/>
              <a:t>Interface with AHRS to construct current state vector</a:t>
            </a:r>
            <a:endParaRPr sz="1500"/>
          </a:p>
          <a:p>
            <a:pPr indent="-323850" lvl="0" marL="457200" rtl="0" algn="l">
              <a:spcBef>
                <a:spcPts val="0"/>
              </a:spcBef>
              <a:spcAft>
                <a:spcPts val="0"/>
              </a:spcAft>
              <a:buSzPts val="1500"/>
              <a:buChar char="-"/>
            </a:pPr>
            <a:r>
              <a:rPr lang="en-US" sz="1500"/>
              <a:t>Retrieve the next desired state vector</a:t>
            </a:r>
            <a:endParaRPr sz="1500"/>
          </a:p>
        </p:txBody>
      </p:sp>
      <p:sp>
        <p:nvSpPr>
          <p:cNvPr id="518" name="Google Shape;518;gd1d56597f3_0_96"/>
          <p:cNvSpPr txBox="1"/>
          <p:nvPr>
            <p:ph idx="1" type="body"/>
          </p:nvPr>
        </p:nvSpPr>
        <p:spPr>
          <a:xfrm>
            <a:off x="6543463" y="4350800"/>
            <a:ext cx="2371500" cy="1660200"/>
          </a:xfrm>
          <a:prstGeom prst="rect">
            <a:avLst/>
          </a:prstGeom>
        </p:spPr>
        <p:txBody>
          <a:bodyPr anchorCtr="0" anchor="t" bIns="45700" lIns="91425" spcFirstLastPara="1" rIns="91425" wrap="square" tIns="45700">
            <a:normAutofit/>
          </a:bodyPr>
          <a:lstStyle/>
          <a:p>
            <a:pPr indent="-323850" lvl="0" marL="457200" rtl="0" algn="l">
              <a:spcBef>
                <a:spcPts val="1000"/>
              </a:spcBef>
              <a:spcAft>
                <a:spcPts val="0"/>
              </a:spcAft>
              <a:buSzPts val="1500"/>
              <a:buChar char="-"/>
            </a:pPr>
            <a:r>
              <a:rPr lang="en-US" sz="1500"/>
              <a:t>Use current/desired state to compute control surface inputs</a:t>
            </a:r>
            <a:endParaRPr sz="1500"/>
          </a:p>
        </p:txBody>
      </p:sp>
      <p:sp>
        <p:nvSpPr>
          <p:cNvPr id="519" name="Google Shape;519;gd1d56597f3_0_96"/>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d1d56597f3_0_11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Functional Block Diagram</a:t>
            </a:r>
            <a:endParaRPr/>
          </a:p>
        </p:txBody>
      </p:sp>
      <p:sp>
        <p:nvSpPr>
          <p:cNvPr id="526" name="Google Shape;526;gd1d56597f3_0_11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27" name="Google Shape;527;gd1d56597f3_0_117"/>
          <p:cNvPicPr preferRelativeResize="0"/>
          <p:nvPr/>
        </p:nvPicPr>
        <p:blipFill>
          <a:blip r:embed="rId3">
            <a:alphaModFix/>
          </a:blip>
          <a:stretch>
            <a:fillRect/>
          </a:stretch>
        </p:blipFill>
        <p:spPr>
          <a:xfrm>
            <a:off x="419100" y="1371600"/>
            <a:ext cx="11353800" cy="4114800"/>
          </a:xfrm>
          <a:prstGeom prst="rect">
            <a:avLst/>
          </a:prstGeom>
          <a:noFill/>
          <a:ln>
            <a:noFill/>
          </a:ln>
        </p:spPr>
      </p:pic>
      <p:sp>
        <p:nvSpPr>
          <p:cNvPr id="528" name="Google Shape;528;gd1d56597f3_0_11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sp>
        <p:nvSpPr>
          <p:cNvPr id="534" name="Google Shape;534;g11030b2350a_1_19"/>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Unit Testing</a:t>
            </a:r>
            <a:endParaRPr/>
          </a:p>
        </p:txBody>
      </p:sp>
      <p:sp>
        <p:nvSpPr>
          <p:cNvPr id="535" name="Google Shape;535;g11030b2350a_1_19"/>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36" name="Google Shape;536;g11030b2350a_1_19"/>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100" u="none" cap="none" strike="noStrike">
              <a:solidFill>
                <a:schemeClr val="lt1"/>
              </a:solidFill>
              <a:latin typeface="Calibri"/>
              <a:ea typeface="Calibri"/>
              <a:cs typeface="Calibri"/>
              <a:sym typeface="Calibri"/>
            </a:endParaRPr>
          </a:p>
        </p:txBody>
      </p:sp>
      <p:sp>
        <p:nvSpPr>
          <p:cNvPr id="537" name="Google Shape;537;g11030b2350a_1_19"/>
          <p:cNvSpPr txBox="1"/>
          <p:nvPr/>
        </p:nvSpPr>
        <p:spPr>
          <a:xfrm>
            <a:off x="455925" y="1453300"/>
            <a:ext cx="56421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a:latin typeface="Calibri"/>
                <a:ea typeface="Calibri"/>
                <a:cs typeface="Calibri"/>
                <a:sym typeface="Calibri"/>
              </a:rPr>
              <a:t>Rationale: </a:t>
            </a:r>
            <a:r>
              <a:rPr lang="en-US">
                <a:latin typeface="Calibri"/>
                <a:ea typeface="Calibri"/>
                <a:cs typeface="Calibri"/>
                <a:sym typeface="Calibri"/>
              </a:rPr>
              <a:t>Individual modules and functions must be validated before integration</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Test Fixture: </a:t>
            </a:r>
            <a:r>
              <a:rPr lang="en-US">
                <a:latin typeface="Calibri"/>
                <a:ea typeface="Calibri"/>
                <a:cs typeface="Calibri"/>
                <a:sym typeface="Calibri"/>
              </a:rPr>
              <a:t>Google Test Suit (GMock)</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Equipment Needed: </a:t>
            </a:r>
            <a:r>
              <a:rPr lang="en-US">
                <a:latin typeface="Calibri"/>
                <a:ea typeface="Calibri"/>
                <a:cs typeface="Calibri"/>
                <a:sym typeface="Calibri"/>
              </a:rPr>
              <a:t>Linux Operating System</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Procedure:</a:t>
            </a:r>
            <a:endParaRPr b="1">
              <a:latin typeface="Calibri"/>
              <a:ea typeface="Calibri"/>
              <a:cs typeface="Calibri"/>
              <a:sym typeface="Calibri"/>
            </a:endParaRPr>
          </a:p>
          <a:p>
            <a:pPr indent="-317500" lvl="0" marL="457200" rtl="0" algn="l">
              <a:spcBef>
                <a:spcPts val="0"/>
              </a:spcBef>
              <a:spcAft>
                <a:spcPts val="0"/>
              </a:spcAft>
              <a:buSzPts val="1400"/>
              <a:buFont typeface="Calibri"/>
              <a:buAutoNum type="alphaLcPeriod"/>
            </a:pPr>
            <a:r>
              <a:rPr lang="en-US">
                <a:latin typeface="Calibri"/>
                <a:ea typeface="Calibri"/>
                <a:cs typeface="Calibri"/>
                <a:sym typeface="Calibri"/>
              </a:rPr>
              <a:t>Create realistic scenario to test </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lphaLcPeriod"/>
            </a:pPr>
            <a:r>
              <a:rPr lang="en-US">
                <a:latin typeface="Calibri"/>
                <a:ea typeface="Calibri"/>
                <a:cs typeface="Calibri"/>
                <a:sym typeface="Calibri"/>
              </a:rPr>
              <a:t>Generate expected result</a:t>
            </a:r>
            <a:endParaRPr>
              <a:latin typeface="Calibri"/>
              <a:ea typeface="Calibri"/>
              <a:cs typeface="Calibri"/>
              <a:sym typeface="Calibri"/>
            </a:endParaRPr>
          </a:p>
          <a:p>
            <a:pPr indent="-317500" lvl="0" marL="457200" rtl="0" algn="l">
              <a:spcBef>
                <a:spcPts val="0"/>
              </a:spcBef>
              <a:spcAft>
                <a:spcPts val="0"/>
              </a:spcAft>
              <a:buSzPts val="1400"/>
              <a:buFont typeface="Calibri"/>
              <a:buAutoNum type="alphaLcPeriod"/>
            </a:pPr>
            <a:r>
              <a:rPr lang="en-US">
                <a:latin typeface="Calibri"/>
                <a:ea typeface="Calibri"/>
                <a:cs typeface="Calibri"/>
                <a:sym typeface="Calibri"/>
              </a:rPr>
              <a:t>Compare expected results with actual results</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Risk Reduction: </a:t>
            </a:r>
            <a:r>
              <a:rPr lang="en-US">
                <a:latin typeface="Calibri"/>
                <a:ea typeface="Calibri"/>
                <a:cs typeface="Calibri"/>
                <a:sym typeface="Calibri"/>
              </a:rPr>
              <a:t>Reduce likelihood of undiscovered low-level software bugs during flight</a:t>
            </a:r>
            <a:endParaRPr>
              <a:latin typeface="Calibri"/>
              <a:ea typeface="Calibri"/>
              <a:cs typeface="Calibri"/>
              <a:sym typeface="Calibri"/>
            </a:endParaRPr>
          </a:p>
          <a:p>
            <a:pPr indent="0" lvl="0" marL="0" rtl="0" algn="l">
              <a:spcBef>
                <a:spcPts val="0"/>
              </a:spcBef>
              <a:spcAft>
                <a:spcPts val="0"/>
              </a:spcAft>
              <a:buNone/>
            </a:pPr>
            <a:r>
              <a:t/>
            </a:r>
            <a:endParaRPr b="1">
              <a:latin typeface="Calibri"/>
              <a:ea typeface="Calibri"/>
              <a:cs typeface="Calibri"/>
              <a:sym typeface="Calibri"/>
            </a:endParaRPr>
          </a:p>
          <a:p>
            <a:pPr indent="0" lvl="0" marL="0" rtl="0" algn="l">
              <a:spcBef>
                <a:spcPts val="0"/>
              </a:spcBef>
              <a:spcAft>
                <a:spcPts val="0"/>
              </a:spcAft>
              <a:buNone/>
            </a:pPr>
            <a:r>
              <a:rPr b="1" lang="en-US">
                <a:latin typeface="Calibri"/>
                <a:ea typeface="Calibri"/>
                <a:cs typeface="Calibri"/>
                <a:sym typeface="Calibri"/>
              </a:rPr>
              <a:t>Status: </a:t>
            </a:r>
            <a:r>
              <a:rPr lang="en-US">
                <a:latin typeface="Calibri"/>
                <a:ea typeface="Calibri"/>
                <a:cs typeface="Calibri"/>
                <a:sym typeface="Calibri"/>
              </a:rPr>
              <a:t>In progress</a:t>
            </a:r>
            <a:endParaRPr>
              <a:latin typeface="Calibri"/>
              <a:ea typeface="Calibri"/>
              <a:cs typeface="Calibri"/>
              <a:sym typeface="Calibri"/>
            </a:endParaRPr>
          </a:p>
        </p:txBody>
      </p:sp>
      <p:pic>
        <p:nvPicPr>
          <p:cNvPr id="538" name="Google Shape;538;g11030b2350a_1_19"/>
          <p:cNvPicPr preferRelativeResize="0"/>
          <p:nvPr/>
        </p:nvPicPr>
        <p:blipFill>
          <a:blip r:embed="rId3">
            <a:alphaModFix/>
          </a:blip>
          <a:stretch>
            <a:fillRect/>
          </a:stretch>
        </p:blipFill>
        <p:spPr>
          <a:xfrm>
            <a:off x="6710700" y="1958625"/>
            <a:ext cx="3243275" cy="4104445"/>
          </a:xfrm>
          <a:prstGeom prst="rect">
            <a:avLst/>
          </a:prstGeom>
          <a:noFill/>
          <a:ln>
            <a:noFill/>
          </a:ln>
        </p:spPr>
      </p:pic>
      <p:pic>
        <p:nvPicPr>
          <p:cNvPr id="539" name="Google Shape;539;g11030b2350a_1_19"/>
          <p:cNvPicPr preferRelativeResize="0"/>
          <p:nvPr/>
        </p:nvPicPr>
        <p:blipFill>
          <a:blip r:embed="rId4">
            <a:alphaModFix/>
          </a:blip>
          <a:stretch>
            <a:fillRect/>
          </a:stretch>
        </p:blipFill>
        <p:spPr>
          <a:xfrm>
            <a:off x="6710688" y="920500"/>
            <a:ext cx="3243275" cy="951450"/>
          </a:xfrm>
          <a:prstGeom prst="rect">
            <a:avLst/>
          </a:prstGeom>
          <a:noFill/>
          <a:ln>
            <a:noFill/>
          </a:ln>
        </p:spPr>
      </p:pic>
      <p:sp>
        <p:nvSpPr>
          <p:cNvPr id="540" name="Google Shape;540;g11030b2350a_1_19"/>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sp>
        <p:nvSpPr>
          <p:cNvPr id="546" name="Google Shape;546;g1138f2c4ee3_4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Avionics- Pixhawk 4 (Hardware)</a:t>
            </a:r>
            <a:endParaRPr/>
          </a:p>
        </p:txBody>
      </p:sp>
      <p:sp>
        <p:nvSpPr>
          <p:cNvPr id="547" name="Google Shape;547;g1138f2c4ee3_4_0"/>
          <p:cNvSpPr txBox="1"/>
          <p:nvPr>
            <p:ph idx="1" type="body"/>
          </p:nvPr>
        </p:nvSpPr>
        <p:spPr>
          <a:xfrm>
            <a:off x="0" y="637707"/>
            <a:ext cx="10515600" cy="43512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t/>
            </a:r>
            <a:endParaRPr sz="2100"/>
          </a:p>
          <a:p>
            <a:pPr indent="0" lvl="0" marL="457200" rtl="0" algn="l">
              <a:spcBef>
                <a:spcPts val="1000"/>
              </a:spcBef>
              <a:spcAft>
                <a:spcPts val="0"/>
              </a:spcAft>
              <a:buNone/>
            </a:pPr>
            <a:r>
              <a:t/>
            </a:r>
            <a:endParaRPr sz="2100"/>
          </a:p>
          <a:p>
            <a:pPr indent="0" lvl="0" marL="0" rtl="0" algn="l">
              <a:lnSpc>
                <a:spcPct val="100000"/>
              </a:lnSpc>
              <a:spcBef>
                <a:spcPts val="0"/>
              </a:spcBef>
              <a:spcAft>
                <a:spcPts val="0"/>
              </a:spcAft>
              <a:buNone/>
            </a:pPr>
            <a:r>
              <a:t/>
            </a:r>
            <a:endParaRPr sz="2100">
              <a:latin typeface="Calibri"/>
              <a:ea typeface="Calibri"/>
              <a:cs typeface="Calibri"/>
              <a:sym typeface="Calibri"/>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406400" lvl="0" marL="457200" rtl="0" algn="l">
              <a:spcBef>
                <a:spcPts val="1000"/>
              </a:spcBef>
              <a:spcAft>
                <a:spcPts val="0"/>
              </a:spcAft>
              <a:buSzPts val="2800"/>
              <a:buChar char="•"/>
            </a:pPr>
            <a:r>
              <a:rPr lang="en-US"/>
              <a:t>Sufficient RAM available </a:t>
            </a:r>
            <a:endParaRPr/>
          </a:p>
          <a:p>
            <a:pPr indent="-406400" lvl="0" marL="457200" rtl="0" algn="l">
              <a:spcBef>
                <a:spcPts val="0"/>
              </a:spcBef>
              <a:spcAft>
                <a:spcPts val="0"/>
              </a:spcAft>
              <a:buSzPts val="2800"/>
              <a:buChar char="•"/>
            </a:pPr>
            <a:r>
              <a:rPr lang="en-US">
                <a:extLst>
                  <a:ext uri="http://customooxmlschemas.google.com/">
                    <go:slidesCustomData xmlns:go="http://customooxmlschemas.google.com/" textRoundtripDataId="1"/>
                  </a:ext>
                </a:extLst>
              </a:rPr>
              <a:t>60 KB of RAM dedicated to LQT</a:t>
            </a:r>
            <a:r>
              <a:rPr lang="en-US"/>
              <a:t> (worst case) </a:t>
            </a:r>
            <a:endParaRPr/>
          </a:p>
          <a:p>
            <a:pPr indent="-381000" lvl="1" marL="914400" rtl="0" algn="l">
              <a:spcBef>
                <a:spcPts val="0"/>
              </a:spcBef>
              <a:spcAft>
                <a:spcPts val="0"/>
              </a:spcAft>
              <a:buSzPts val="2400"/>
              <a:buChar char="•"/>
            </a:pPr>
            <a:r>
              <a:rPr lang="en-US"/>
              <a:t>Easily able to account for general software</a:t>
            </a:r>
            <a:endParaRPr/>
          </a:p>
          <a:p>
            <a:pPr indent="-381000" lvl="1" marL="914400" rtl="0" algn="l">
              <a:spcBef>
                <a:spcPts val="0"/>
              </a:spcBef>
              <a:spcAft>
                <a:spcPts val="0"/>
              </a:spcAft>
              <a:buSzPts val="2400"/>
              <a:buChar char="•"/>
            </a:pPr>
            <a:r>
              <a:rPr lang="en-US"/>
              <a:t>Verified via comparison to other FSW  </a:t>
            </a:r>
            <a:endParaRPr/>
          </a:p>
        </p:txBody>
      </p:sp>
      <p:sp>
        <p:nvSpPr>
          <p:cNvPr id="548" name="Google Shape;548;g1138f2c4ee3_4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549" name="Google Shape;549;g1138f2c4ee3_4_0"/>
          <p:cNvGraphicFramePr/>
          <p:nvPr/>
        </p:nvGraphicFramePr>
        <p:xfrm>
          <a:off x="115325" y="1365288"/>
          <a:ext cx="3000000" cy="3000000"/>
        </p:xfrm>
        <a:graphic>
          <a:graphicData uri="http://schemas.openxmlformats.org/drawingml/2006/table">
            <a:tbl>
              <a:tblPr>
                <a:noFill/>
                <a:tableStyleId>{1BF2CEE5-CB3B-4AB4-A3C5-88C82426ED55}</a:tableStyleId>
              </a:tblPr>
              <a:tblGrid>
                <a:gridCol w="2214025"/>
                <a:gridCol w="1307800"/>
                <a:gridCol w="1120675"/>
                <a:gridCol w="1358900"/>
              </a:tblGrid>
              <a:tr h="937225">
                <a:tc>
                  <a:txBody>
                    <a:bodyPr/>
                    <a:lstStyle/>
                    <a:p>
                      <a:pPr indent="0" lvl="0" marL="0" rtl="0" algn="ctr">
                        <a:spcBef>
                          <a:spcPts val="0"/>
                        </a:spcBef>
                        <a:spcAft>
                          <a:spcPts val="0"/>
                        </a:spcAft>
                        <a:buNone/>
                      </a:pPr>
                      <a:r>
                        <a:t/>
                      </a:r>
                      <a:endParaRPr b="1" sz="21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Processor Speed (MHz)</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RAM (KB)</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b="1" lang="en-US"/>
                        <a:t>Operational Temperature Range (</a:t>
                      </a:r>
                      <a:r>
                        <a:rPr b="1" lang="en-US" sz="1050">
                          <a:solidFill>
                            <a:schemeClr val="dk1"/>
                          </a:solidFill>
                          <a:latin typeface="Roboto"/>
                          <a:ea typeface="Roboto"/>
                          <a:cs typeface="Roboto"/>
                          <a:sym typeface="Roboto"/>
                        </a:rPr>
                        <a:t>°</a:t>
                      </a:r>
                      <a:r>
                        <a:rPr b="1" lang="en-US"/>
                        <a:t>C)</a:t>
                      </a:r>
                      <a:endParaRPr b="1"/>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846400">
                <a:tc>
                  <a:txBody>
                    <a:bodyPr/>
                    <a:lstStyle/>
                    <a:p>
                      <a:pPr indent="0" lvl="0" marL="0" rtl="0" algn="ctr">
                        <a:spcBef>
                          <a:spcPts val="0"/>
                        </a:spcBef>
                        <a:spcAft>
                          <a:spcPts val="0"/>
                        </a:spcAft>
                        <a:buNone/>
                      </a:pPr>
                      <a:r>
                        <a:rPr b="1" lang="en-US" sz="2000"/>
                        <a:t>Main Processor</a:t>
                      </a:r>
                      <a:endParaRPr b="1" sz="2000"/>
                    </a:p>
                    <a:p>
                      <a:pPr indent="0" lvl="0" marL="0" rtl="0" algn="ctr">
                        <a:lnSpc>
                          <a:spcPct val="90000"/>
                        </a:lnSpc>
                        <a:spcBef>
                          <a:spcPts val="500"/>
                        </a:spcBef>
                        <a:spcAft>
                          <a:spcPts val="0"/>
                        </a:spcAft>
                        <a:buNone/>
                      </a:pPr>
                      <a:r>
                        <a:rPr lang="en-US">
                          <a:solidFill>
                            <a:schemeClr val="dk1"/>
                          </a:solidFill>
                        </a:rPr>
                        <a:t>STM32F765</a:t>
                      </a:r>
                      <a:endParaRPr b="1" sz="16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216</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512</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c>
                  <a:txBody>
                    <a:bodyPr/>
                    <a:lstStyle/>
                    <a:p>
                      <a:pPr indent="0" lvl="0" marL="0" rtl="0" algn="ctr">
                        <a:spcBef>
                          <a:spcPts val="0"/>
                        </a:spcBef>
                        <a:spcAft>
                          <a:spcPts val="0"/>
                        </a:spcAft>
                        <a:buNone/>
                      </a:pPr>
                      <a:r>
                        <a:rPr lang="en-US" sz="1900"/>
                        <a:t>-40 to 85</a:t>
                      </a:r>
                      <a:endParaRPr sz="1900"/>
                    </a:p>
                  </a:txBody>
                  <a:tcPr marT="91425" marB="91425" marR="91425" marL="91425">
                    <a:lnL cap="flat" cmpd="sng" w="38100">
                      <a:solidFill>
                        <a:srgbClr val="CFB87C"/>
                      </a:solidFill>
                      <a:prstDash val="solid"/>
                      <a:round/>
                      <a:headEnd len="sm" w="sm" type="none"/>
                      <a:tailEnd len="sm" w="sm" type="none"/>
                    </a:lnL>
                    <a:lnR cap="flat" cmpd="sng" w="381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bl>
          </a:graphicData>
        </a:graphic>
      </p:graphicFrame>
      <p:pic>
        <p:nvPicPr>
          <p:cNvPr id="550" name="Google Shape;550;g1138f2c4ee3_4_0"/>
          <p:cNvPicPr preferRelativeResize="0"/>
          <p:nvPr/>
        </p:nvPicPr>
        <p:blipFill>
          <a:blip r:embed="rId3">
            <a:alphaModFix/>
          </a:blip>
          <a:stretch>
            <a:fillRect/>
          </a:stretch>
        </p:blipFill>
        <p:spPr>
          <a:xfrm>
            <a:off x="7928400" y="1365275"/>
            <a:ext cx="2594987" cy="4351200"/>
          </a:xfrm>
          <a:prstGeom prst="rect">
            <a:avLst/>
          </a:prstGeom>
          <a:noFill/>
          <a:ln>
            <a:noFill/>
          </a:ln>
        </p:spPr>
      </p:pic>
      <p:sp>
        <p:nvSpPr>
          <p:cNvPr id="551" name="Google Shape;551;g1138f2c4ee3_4_0"/>
          <p:cNvSpPr/>
          <p:nvPr/>
        </p:nvSpPr>
        <p:spPr>
          <a:xfrm>
            <a:off x="7860775" y="1688649"/>
            <a:ext cx="170100" cy="3794100"/>
          </a:xfrm>
          <a:prstGeom prst="upDown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g1138f2c4ee3_4_0"/>
          <p:cNvSpPr txBox="1"/>
          <p:nvPr/>
        </p:nvSpPr>
        <p:spPr>
          <a:xfrm>
            <a:off x="7095775" y="2823650"/>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84mm</a:t>
            </a:r>
            <a:endParaRPr b="1" sz="1600">
              <a:latin typeface="Calibri"/>
              <a:ea typeface="Calibri"/>
              <a:cs typeface="Calibri"/>
              <a:sym typeface="Calibri"/>
            </a:endParaRPr>
          </a:p>
        </p:txBody>
      </p:sp>
      <p:sp>
        <p:nvSpPr>
          <p:cNvPr id="553" name="Google Shape;553;g1138f2c4ee3_4_0"/>
          <p:cNvSpPr/>
          <p:nvPr/>
        </p:nvSpPr>
        <p:spPr>
          <a:xfrm>
            <a:off x="8286286" y="1195175"/>
            <a:ext cx="1879200" cy="170100"/>
          </a:xfrm>
          <a:prstGeom prst="leftRight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g1138f2c4ee3_4_0"/>
          <p:cNvSpPr txBox="1"/>
          <p:nvPr/>
        </p:nvSpPr>
        <p:spPr>
          <a:xfrm>
            <a:off x="8843388" y="829788"/>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44mm</a:t>
            </a:r>
            <a:endParaRPr b="1" sz="1600">
              <a:latin typeface="Calibri"/>
              <a:ea typeface="Calibri"/>
              <a:cs typeface="Calibri"/>
              <a:sym typeface="Calibri"/>
            </a:endParaRPr>
          </a:p>
        </p:txBody>
      </p:sp>
      <p:sp>
        <p:nvSpPr>
          <p:cNvPr id="555" name="Google Shape;555;g1138f2c4ee3_4_0"/>
          <p:cNvSpPr/>
          <p:nvPr/>
        </p:nvSpPr>
        <p:spPr>
          <a:xfrm rot="-1985724">
            <a:off x="9966584" y="5587541"/>
            <a:ext cx="392832" cy="170162"/>
          </a:xfrm>
          <a:prstGeom prst="leftRightArrow">
            <a:avLst>
              <a:gd fmla="val 50000" name="adj1"/>
              <a:gd fmla="val 50000" name="adj2"/>
            </a:avLst>
          </a:prstGeom>
          <a:noFill/>
          <a:ln cap="flat" cmpd="sng" w="19050">
            <a:solidFill>
              <a:srgbClr val="CFB87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g1138f2c4ee3_4_0"/>
          <p:cNvSpPr txBox="1"/>
          <p:nvPr/>
        </p:nvSpPr>
        <p:spPr>
          <a:xfrm>
            <a:off x="10093638" y="5605375"/>
            <a:ext cx="765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12mm</a:t>
            </a:r>
            <a:endParaRPr b="1" sz="1600">
              <a:latin typeface="Calibri"/>
              <a:ea typeface="Calibri"/>
              <a:cs typeface="Calibri"/>
              <a:sym typeface="Calibri"/>
            </a:endParaRPr>
          </a:p>
        </p:txBody>
      </p:sp>
      <p:sp>
        <p:nvSpPr>
          <p:cNvPr id="557" name="Google Shape;557;g1138f2c4ee3_4_0"/>
          <p:cNvSpPr txBox="1"/>
          <p:nvPr/>
        </p:nvSpPr>
        <p:spPr>
          <a:xfrm flipH="1">
            <a:off x="10165475" y="2239838"/>
            <a:ext cx="17526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1600">
                <a:solidFill>
                  <a:schemeClr val="dk1"/>
                </a:solidFill>
              </a:rPr>
              <a:t>Total Weight: 33.3 g</a:t>
            </a:r>
            <a:endParaRPr sz="1600"/>
          </a:p>
        </p:txBody>
      </p:sp>
      <p:sp>
        <p:nvSpPr>
          <p:cNvPr id="558" name="Google Shape;558;g1138f2c4ee3_4_0"/>
          <p:cNvSpPr txBox="1"/>
          <p:nvPr/>
        </p:nvSpPr>
        <p:spPr>
          <a:xfrm>
            <a:off x="115325" y="737550"/>
            <a:ext cx="49167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2800" u="sng">
                <a:latin typeface="Calibri"/>
                <a:ea typeface="Calibri"/>
                <a:cs typeface="Calibri"/>
                <a:sym typeface="Calibri"/>
              </a:rPr>
              <a:t>Hardware</a:t>
            </a:r>
            <a:endParaRPr b="1" sz="2800" u="sng">
              <a:latin typeface="Calibri"/>
              <a:ea typeface="Calibri"/>
              <a:cs typeface="Calibri"/>
              <a:sym typeface="Calibri"/>
            </a:endParaRPr>
          </a:p>
        </p:txBody>
      </p:sp>
      <p:sp>
        <p:nvSpPr>
          <p:cNvPr id="559" name="Google Shape;559;g1138f2c4ee3_4_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3" name="Shape 563"/>
        <p:cNvGrpSpPr/>
        <p:nvPr/>
      </p:nvGrpSpPr>
      <p:grpSpPr>
        <a:xfrm>
          <a:off x="0" y="0"/>
          <a:ext cx="0" cy="0"/>
          <a:chOff x="0" y="0"/>
          <a:chExt cx="0" cy="0"/>
        </a:xfrm>
      </p:grpSpPr>
      <p:sp>
        <p:nvSpPr>
          <p:cNvPr id="564" name="Google Shape;564;g1138f2c4ee3_4_98"/>
          <p:cNvSpPr txBox="1"/>
          <p:nvPr>
            <p:ph type="title"/>
          </p:nvPr>
        </p:nvSpPr>
        <p:spPr>
          <a:xfrm>
            <a:off x="115325" y="0"/>
            <a:ext cx="11676000" cy="725400"/>
          </a:xfrm>
          <a:prstGeom prst="rect">
            <a:avLst/>
          </a:prstGeom>
        </p:spPr>
        <p:txBody>
          <a:bodyPr anchorCtr="0" anchor="ctr" bIns="45700" lIns="91425" spcFirstLastPara="1" rIns="91425" wrap="square" tIns="45700">
            <a:noAutofit/>
          </a:bodyPr>
          <a:lstStyle/>
          <a:p>
            <a:pPr indent="0" lvl="0" marL="0" marR="0" rtl="0" algn="l">
              <a:lnSpc>
                <a:spcPct val="100000"/>
              </a:lnSpc>
              <a:spcBef>
                <a:spcPts val="0"/>
              </a:spcBef>
              <a:spcAft>
                <a:spcPts val="0"/>
              </a:spcAft>
              <a:buSzPts val="990"/>
              <a:buNone/>
            </a:pPr>
            <a:r>
              <a:rPr lang="en-US"/>
              <a:t>Avionics- Pixhawk 4 (Integration)</a:t>
            </a:r>
            <a:endParaRPr/>
          </a:p>
        </p:txBody>
      </p:sp>
      <p:sp>
        <p:nvSpPr>
          <p:cNvPr id="565" name="Google Shape;565;g1138f2c4ee3_4_9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66" name="Google Shape;566;g1138f2c4ee3_4_98"/>
          <p:cNvSpPr txBox="1"/>
          <p:nvPr>
            <p:ph idx="1" type="body"/>
          </p:nvPr>
        </p:nvSpPr>
        <p:spPr>
          <a:xfrm>
            <a:off x="115325" y="811750"/>
            <a:ext cx="6449400" cy="4351200"/>
          </a:xfrm>
          <a:prstGeom prst="rect">
            <a:avLst/>
          </a:prstGeom>
        </p:spPr>
        <p:txBody>
          <a:bodyPr anchorCtr="0" anchor="t" bIns="45700" lIns="91425" spcFirstLastPara="1" rIns="91425" wrap="square" tIns="45700">
            <a:normAutofit fontScale="92500" lnSpcReduction="20000"/>
          </a:bodyPr>
          <a:lstStyle/>
          <a:p>
            <a:pPr indent="0" lvl="0" marL="0" rtl="0" algn="l">
              <a:spcBef>
                <a:spcPts val="1000"/>
              </a:spcBef>
              <a:spcAft>
                <a:spcPts val="0"/>
              </a:spcAft>
              <a:buClr>
                <a:schemeClr val="dk1"/>
              </a:buClr>
              <a:buSzPct val="46556"/>
              <a:buFont typeface="Arial"/>
              <a:buNone/>
            </a:pPr>
            <a:r>
              <a:rPr b="1" lang="en-US" sz="2362" u="sng"/>
              <a:t>Port and Sensor Capability</a:t>
            </a:r>
            <a:endParaRPr b="1" sz="2362" u="sng"/>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0" rtl="0" algn="l">
              <a:spcBef>
                <a:spcPts val="1000"/>
              </a:spcBef>
              <a:spcAft>
                <a:spcPts val="0"/>
              </a:spcAft>
              <a:buNone/>
            </a:pPr>
            <a:r>
              <a:t/>
            </a:r>
            <a:endParaRPr sz="6450"/>
          </a:p>
          <a:p>
            <a:pPr indent="0" lvl="0" marL="457200" rtl="0" algn="l">
              <a:spcBef>
                <a:spcPts val="1000"/>
              </a:spcBef>
              <a:spcAft>
                <a:spcPts val="0"/>
              </a:spcAft>
              <a:buNone/>
            </a:pPr>
            <a:r>
              <a:t/>
            </a:r>
            <a:endParaRPr sz="6450"/>
          </a:p>
        </p:txBody>
      </p:sp>
      <p:graphicFrame>
        <p:nvGraphicFramePr>
          <p:cNvPr id="567" name="Google Shape;567;g1138f2c4ee3_4_98"/>
          <p:cNvGraphicFramePr/>
          <p:nvPr/>
        </p:nvGraphicFramePr>
        <p:xfrm>
          <a:off x="115325" y="1180475"/>
          <a:ext cx="3000000" cy="3000000"/>
        </p:xfrm>
        <a:graphic>
          <a:graphicData uri="http://schemas.openxmlformats.org/drawingml/2006/table">
            <a:tbl>
              <a:tblPr>
                <a:noFill/>
                <a:tableStyleId>{1BF2CEE5-CB3B-4AB4-A3C5-88C82426ED55}</a:tableStyleId>
              </a:tblPr>
              <a:tblGrid>
                <a:gridCol w="4879400"/>
              </a:tblGrid>
              <a:tr h="272975">
                <a:tc>
                  <a:txBody>
                    <a:bodyPr/>
                    <a:lstStyle/>
                    <a:p>
                      <a:pPr indent="0" lvl="0" marL="0" rtl="0" algn="ctr">
                        <a:spcBef>
                          <a:spcPts val="0"/>
                        </a:spcBef>
                        <a:spcAft>
                          <a:spcPts val="0"/>
                        </a:spcAft>
                        <a:buNone/>
                      </a:pPr>
                      <a:r>
                        <a:rPr b="1" lang="en-US" sz="1800"/>
                        <a:t>Important Interfaces</a:t>
                      </a:r>
                      <a:endParaRPr b="1" sz="1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396200">
                <a:tc>
                  <a:txBody>
                    <a:bodyPr/>
                    <a:lstStyle/>
                    <a:p>
                      <a:pPr indent="0" lvl="0" marL="0" rtl="0" algn="l">
                        <a:spcBef>
                          <a:spcPts val="0"/>
                        </a:spcBef>
                        <a:spcAft>
                          <a:spcPts val="0"/>
                        </a:spcAft>
                        <a:buNone/>
                      </a:pPr>
                      <a:r>
                        <a:rPr lang="en-US"/>
                        <a:t>GPS Receiver Module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06666"/>
                    </a:solidFill>
                  </a:tcPr>
                </a:tc>
              </a:tr>
              <a:tr h="396200">
                <a:tc>
                  <a:txBody>
                    <a:bodyPr/>
                    <a:lstStyle/>
                    <a:p>
                      <a:pPr indent="0" lvl="0" marL="0" rtl="0" algn="l">
                        <a:spcBef>
                          <a:spcPts val="0"/>
                        </a:spcBef>
                        <a:spcAft>
                          <a:spcPts val="0"/>
                        </a:spcAft>
                        <a:buNone/>
                      </a:pPr>
                      <a:r>
                        <a:rPr lang="en-US"/>
                        <a:t>Digital Airspeed Sensor (I</a:t>
                      </a:r>
                      <a:r>
                        <a:rPr baseline="30000" lang="en-US"/>
                        <a:t>2</a:t>
                      </a:r>
                      <a:r>
                        <a:rPr lang="en-US"/>
                        <a:t>C)</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E69138"/>
                    </a:solidFill>
                  </a:tcPr>
                </a:tc>
              </a:tr>
              <a:tr h="396200">
                <a:tc>
                  <a:txBody>
                    <a:bodyPr/>
                    <a:lstStyle/>
                    <a:p>
                      <a:pPr indent="0" lvl="0" marL="0" rtl="0" algn="l">
                        <a:spcBef>
                          <a:spcPts val="0"/>
                        </a:spcBef>
                        <a:spcAft>
                          <a:spcPts val="0"/>
                        </a:spcAft>
                        <a:buNone/>
                      </a:pPr>
                      <a:r>
                        <a:rPr lang="en-US"/>
                        <a:t>RC Receiver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00FFFF"/>
                    </a:solidFill>
                  </a:tcPr>
                </a:tc>
              </a:tr>
              <a:tr h="396200">
                <a:tc>
                  <a:txBody>
                    <a:bodyPr/>
                    <a:lstStyle/>
                    <a:p>
                      <a:pPr indent="0" lvl="0" marL="0" rtl="0" algn="l">
                        <a:spcBef>
                          <a:spcPts val="0"/>
                        </a:spcBef>
                        <a:spcAft>
                          <a:spcPts val="0"/>
                        </a:spcAft>
                        <a:buNone/>
                      </a:pPr>
                      <a:r>
                        <a:rPr lang="en-US"/>
                        <a:t>SD Card Insert</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6AA84F"/>
                    </a:solidFill>
                  </a:tcPr>
                </a:tc>
              </a:tr>
              <a:tr h="396200">
                <a:tc>
                  <a:txBody>
                    <a:bodyPr/>
                    <a:lstStyle/>
                    <a:p>
                      <a:pPr indent="0" lvl="0" marL="0" rtl="0" algn="l">
                        <a:spcBef>
                          <a:spcPts val="0"/>
                        </a:spcBef>
                        <a:spcAft>
                          <a:spcPts val="0"/>
                        </a:spcAft>
                        <a:buNone/>
                      </a:pPr>
                      <a:r>
                        <a:rPr lang="en-US"/>
                        <a:t>USB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8E7CC3"/>
                    </a:solidFill>
                  </a:tcPr>
                </a:tc>
              </a:tr>
              <a:tr h="396200">
                <a:tc>
                  <a:txBody>
                    <a:bodyPr/>
                    <a:lstStyle/>
                    <a:p>
                      <a:pPr indent="0" lvl="0" marL="0" rtl="0" algn="l">
                        <a:spcBef>
                          <a:spcPts val="0"/>
                        </a:spcBef>
                        <a:spcAft>
                          <a:spcPts val="0"/>
                        </a:spcAft>
                        <a:buNone/>
                      </a:pPr>
                      <a:r>
                        <a:rPr lang="en-US"/>
                        <a:t>Power Module</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FFFF00"/>
                    </a:solidFill>
                  </a:tcPr>
                </a:tc>
              </a:tr>
              <a:tr h="396200">
                <a:tc>
                  <a:txBody>
                    <a:bodyPr/>
                    <a:lstStyle/>
                    <a:p>
                      <a:pPr indent="0" lvl="0" marL="0" rtl="0" algn="l">
                        <a:spcBef>
                          <a:spcPts val="0"/>
                        </a:spcBef>
                        <a:spcAft>
                          <a:spcPts val="0"/>
                        </a:spcAft>
                        <a:buNone/>
                      </a:pPr>
                      <a:r>
                        <a:rPr lang="en-US"/>
                        <a:t>I/O Outputs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solidFill>
                      <a:srgbClr val="FF00FF"/>
                    </a:solidFill>
                  </a:tcPr>
                </a:tc>
              </a:tr>
            </a:tbl>
          </a:graphicData>
        </a:graphic>
      </p:graphicFrame>
      <p:graphicFrame>
        <p:nvGraphicFramePr>
          <p:cNvPr id="568" name="Google Shape;568;g1138f2c4ee3_4_98"/>
          <p:cNvGraphicFramePr/>
          <p:nvPr/>
        </p:nvGraphicFramePr>
        <p:xfrm>
          <a:off x="115325" y="4453378"/>
          <a:ext cx="3000000" cy="3000000"/>
        </p:xfrm>
        <a:graphic>
          <a:graphicData uri="http://schemas.openxmlformats.org/drawingml/2006/table">
            <a:tbl>
              <a:tblPr>
                <a:noFill/>
                <a:tableStyleId>{1BF2CEE5-CB3B-4AB4-A3C5-88C82426ED55}</a:tableStyleId>
              </a:tblPr>
              <a:tblGrid>
                <a:gridCol w="4879400"/>
              </a:tblGrid>
              <a:tr h="457175">
                <a:tc>
                  <a:txBody>
                    <a:bodyPr/>
                    <a:lstStyle/>
                    <a:p>
                      <a:pPr indent="0" lvl="0" marL="0" rtl="0" algn="ctr">
                        <a:spcBef>
                          <a:spcPts val="0"/>
                        </a:spcBef>
                        <a:spcAft>
                          <a:spcPts val="0"/>
                        </a:spcAft>
                        <a:buNone/>
                      </a:pPr>
                      <a:r>
                        <a:rPr b="1" lang="en-US" sz="1800"/>
                        <a:t>Integrated Sensors</a:t>
                      </a:r>
                      <a:endParaRPr b="1" sz="1800"/>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762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solidFill>
                      <a:srgbClr val="CFB87C"/>
                    </a:solidFill>
                  </a:tcPr>
                </a:tc>
              </a:tr>
              <a:tr h="396225">
                <a:tc>
                  <a:txBody>
                    <a:bodyPr/>
                    <a:lstStyle/>
                    <a:p>
                      <a:pPr indent="0" lvl="0" marL="0" rtl="0" algn="l">
                        <a:spcBef>
                          <a:spcPts val="0"/>
                        </a:spcBef>
                        <a:spcAft>
                          <a:spcPts val="0"/>
                        </a:spcAft>
                        <a:buNone/>
                      </a:pPr>
                      <a:r>
                        <a:rPr lang="en-US"/>
                        <a:t>2 Inertial Measurement Units (IMUs)</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396225">
                <a:tc>
                  <a:txBody>
                    <a:bodyPr/>
                    <a:lstStyle/>
                    <a:p>
                      <a:pPr indent="0" lvl="0" marL="0" rtl="0" algn="l">
                        <a:spcBef>
                          <a:spcPts val="0"/>
                        </a:spcBef>
                        <a:spcAft>
                          <a:spcPts val="0"/>
                        </a:spcAft>
                        <a:buNone/>
                      </a:pPr>
                      <a:r>
                        <a:rPr lang="en-US"/>
                        <a:t>Barometer </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38100">
                      <a:solidFill>
                        <a:srgbClr val="CFB87C"/>
                      </a:solidFill>
                      <a:prstDash val="solid"/>
                      <a:round/>
                      <a:headEnd len="sm" w="sm" type="none"/>
                      <a:tailEnd len="sm" w="sm" type="none"/>
                    </a:lnB>
                  </a:tcPr>
                </a:tc>
              </a:tr>
              <a:tr h="374875">
                <a:tc>
                  <a:txBody>
                    <a:bodyPr/>
                    <a:lstStyle/>
                    <a:p>
                      <a:pPr indent="0" lvl="0" marL="0" rtl="0" algn="l">
                        <a:lnSpc>
                          <a:spcPct val="90000"/>
                        </a:lnSpc>
                        <a:spcBef>
                          <a:spcPts val="500"/>
                        </a:spcBef>
                        <a:spcAft>
                          <a:spcPts val="0"/>
                        </a:spcAft>
                        <a:buNone/>
                      </a:pPr>
                      <a:r>
                        <a:rPr lang="en-US">
                          <a:solidFill>
                            <a:schemeClr val="dk1"/>
                          </a:solidFill>
                        </a:rPr>
                        <a:t>Magnetometer</a:t>
                      </a:r>
                      <a:endParaRPr/>
                    </a:p>
                  </a:txBody>
                  <a:tcPr marT="91425" marB="91425" marR="91425" marL="91425">
                    <a:lnL cap="flat" cmpd="sng" w="76200">
                      <a:solidFill>
                        <a:srgbClr val="CFB87C"/>
                      </a:solidFill>
                      <a:prstDash val="solid"/>
                      <a:round/>
                      <a:headEnd len="sm" w="sm" type="none"/>
                      <a:tailEnd len="sm" w="sm" type="none"/>
                    </a:lnL>
                    <a:lnR cap="flat" cmpd="sng" w="76200">
                      <a:solidFill>
                        <a:srgbClr val="CFB87C"/>
                      </a:solidFill>
                      <a:prstDash val="solid"/>
                      <a:round/>
                      <a:headEnd len="sm" w="sm" type="none"/>
                      <a:tailEnd len="sm" w="sm" type="none"/>
                    </a:lnR>
                    <a:lnT cap="flat" cmpd="sng" w="38100">
                      <a:solidFill>
                        <a:srgbClr val="CFB87C"/>
                      </a:solidFill>
                      <a:prstDash val="solid"/>
                      <a:round/>
                      <a:headEnd len="sm" w="sm" type="none"/>
                      <a:tailEnd len="sm" w="sm" type="none"/>
                    </a:lnT>
                    <a:lnB cap="flat" cmpd="sng" w="76200">
                      <a:solidFill>
                        <a:srgbClr val="CFB87C"/>
                      </a:solidFill>
                      <a:prstDash val="solid"/>
                      <a:round/>
                      <a:headEnd len="sm" w="sm" type="none"/>
                      <a:tailEnd len="sm" w="sm" type="none"/>
                    </a:lnB>
                  </a:tcPr>
                </a:tc>
              </a:tr>
            </a:tbl>
          </a:graphicData>
        </a:graphic>
      </p:graphicFrame>
      <p:pic>
        <p:nvPicPr>
          <p:cNvPr id="569" name="Google Shape;569;g1138f2c4ee3_4_98"/>
          <p:cNvPicPr preferRelativeResize="0"/>
          <p:nvPr/>
        </p:nvPicPr>
        <p:blipFill>
          <a:blip r:embed="rId3">
            <a:alphaModFix/>
          </a:blip>
          <a:stretch>
            <a:fillRect/>
          </a:stretch>
        </p:blipFill>
        <p:spPr>
          <a:xfrm>
            <a:off x="5157675" y="939275"/>
            <a:ext cx="6793032" cy="4990512"/>
          </a:xfrm>
          <a:prstGeom prst="rect">
            <a:avLst/>
          </a:prstGeom>
          <a:noFill/>
          <a:ln>
            <a:noFill/>
          </a:ln>
        </p:spPr>
      </p:pic>
      <p:sp>
        <p:nvSpPr>
          <p:cNvPr id="570" name="Google Shape;570;g1138f2c4ee3_4_98"/>
          <p:cNvSpPr/>
          <p:nvPr/>
        </p:nvSpPr>
        <p:spPr>
          <a:xfrm>
            <a:off x="7070550" y="3298950"/>
            <a:ext cx="836100" cy="278100"/>
          </a:xfrm>
          <a:prstGeom prst="rect">
            <a:avLst/>
          </a:prstGeom>
          <a:noFill/>
          <a:ln cap="flat" cmpd="sng" w="38100">
            <a:solidFill>
              <a:srgbClr val="E0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g1138f2c4ee3_4_98"/>
          <p:cNvSpPr/>
          <p:nvPr/>
        </p:nvSpPr>
        <p:spPr>
          <a:xfrm>
            <a:off x="6645450" y="3032250"/>
            <a:ext cx="425100" cy="278100"/>
          </a:xfrm>
          <a:prstGeom prst="roundRect">
            <a:avLst>
              <a:gd fmla="val 16667" name="adj"/>
            </a:avLst>
          </a:prstGeom>
          <a:noFill/>
          <a:ln cap="flat" cmpd="sng" w="38100">
            <a:solidFill>
              <a:srgbClr val="E6913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g1138f2c4ee3_4_98"/>
          <p:cNvSpPr/>
          <p:nvPr/>
        </p:nvSpPr>
        <p:spPr>
          <a:xfrm>
            <a:off x="7339750" y="2670750"/>
            <a:ext cx="609300" cy="365100"/>
          </a:xfrm>
          <a:prstGeom prst="roundRect">
            <a:avLst>
              <a:gd fmla="val 16667" name="adj"/>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g1138f2c4ee3_4_98"/>
          <p:cNvSpPr/>
          <p:nvPr/>
        </p:nvSpPr>
        <p:spPr>
          <a:xfrm>
            <a:off x="5851975" y="4888450"/>
            <a:ext cx="836100" cy="365100"/>
          </a:xfrm>
          <a:prstGeom prst="roundRect">
            <a:avLst>
              <a:gd fmla="val 16667" name="adj"/>
            </a:avLst>
          </a:prstGeom>
          <a:noFill/>
          <a:ln cap="flat" cmpd="sng" w="38100">
            <a:solidFill>
              <a:srgbClr val="6AA84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g1138f2c4ee3_4_98"/>
          <p:cNvSpPr/>
          <p:nvPr/>
        </p:nvSpPr>
        <p:spPr>
          <a:xfrm>
            <a:off x="6078675" y="1218575"/>
            <a:ext cx="609300" cy="278100"/>
          </a:xfrm>
          <a:prstGeom prst="roundRect">
            <a:avLst>
              <a:gd fmla="val 16667" name="adj"/>
            </a:avLst>
          </a:prstGeom>
          <a:noFill/>
          <a:ln cap="flat" cmpd="sng" w="38100">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g1138f2c4ee3_4_98"/>
          <p:cNvSpPr/>
          <p:nvPr/>
        </p:nvSpPr>
        <p:spPr>
          <a:xfrm>
            <a:off x="6078675" y="2479650"/>
            <a:ext cx="510000" cy="278100"/>
          </a:xfrm>
          <a:prstGeom prst="roundRect">
            <a:avLst>
              <a:gd fmla="val 16667" name="adj"/>
            </a:avLst>
          </a:prstGeom>
          <a:noFill/>
          <a:ln cap="flat" cmpd="sng" w="38100">
            <a:solidFill>
              <a:srgbClr val="8E7CC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g1138f2c4ee3_4_98"/>
          <p:cNvSpPr/>
          <p:nvPr/>
        </p:nvSpPr>
        <p:spPr>
          <a:xfrm>
            <a:off x="6092850" y="3797400"/>
            <a:ext cx="1856100" cy="431100"/>
          </a:xfrm>
          <a:prstGeom prst="roundRect">
            <a:avLst>
              <a:gd fmla="val 16667" name="adj"/>
            </a:avLst>
          </a:prstGeom>
          <a:noFill/>
          <a:ln cap="flat" cmpd="sng" w="38100">
            <a:solidFill>
              <a:srgbClr val="FF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g1138f2c4ee3_4_98"/>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g1138f2c4ee3_4_19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Avionics- Power Integration </a:t>
            </a:r>
            <a:endParaRPr/>
          </a:p>
        </p:txBody>
      </p:sp>
      <p:sp>
        <p:nvSpPr>
          <p:cNvPr id="584" name="Google Shape;584;g1138f2c4ee3_4_195"/>
          <p:cNvSpPr txBox="1"/>
          <p:nvPr>
            <p:ph idx="1" type="body"/>
          </p:nvPr>
        </p:nvSpPr>
        <p:spPr>
          <a:xfrm>
            <a:off x="187325" y="1054000"/>
            <a:ext cx="7549200" cy="4585500"/>
          </a:xfrm>
          <a:prstGeom prst="rect">
            <a:avLst/>
          </a:prstGeom>
        </p:spPr>
        <p:txBody>
          <a:bodyPr anchorCtr="0" anchor="t" bIns="45700" lIns="91425" spcFirstLastPara="1" rIns="91425" wrap="square" tIns="45700">
            <a:normAutofit lnSpcReduction="10000"/>
          </a:bodyPr>
          <a:lstStyle/>
          <a:p>
            <a:pPr indent="0" lvl="0" marL="0" rtl="0" algn="l">
              <a:spcBef>
                <a:spcPts val="1000"/>
              </a:spcBef>
              <a:spcAft>
                <a:spcPts val="0"/>
              </a:spcAft>
              <a:buNone/>
            </a:pPr>
            <a:r>
              <a:rPr b="1" lang="en-US" u="sng"/>
              <a:t>PM07 Power Management Board (PMB)</a:t>
            </a:r>
            <a:endParaRPr b="1" u="sng"/>
          </a:p>
          <a:p>
            <a:pPr indent="-361950" lvl="1" marL="914400" rtl="0" algn="l">
              <a:spcBef>
                <a:spcPts val="500"/>
              </a:spcBef>
              <a:spcAft>
                <a:spcPts val="0"/>
              </a:spcAft>
              <a:buSzPts val="2100"/>
              <a:buChar char="•"/>
            </a:pPr>
            <a:r>
              <a:rPr lang="en-US" sz="2100"/>
              <a:t>Recommended to be used with the Pixhawk4</a:t>
            </a:r>
            <a:endParaRPr sz="2100"/>
          </a:p>
          <a:p>
            <a:pPr indent="-361950" lvl="1" marL="914400" rtl="0" algn="l">
              <a:spcBef>
                <a:spcPts val="0"/>
              </a:spcBef>
              <a:spcAft>
                <a:spcPts val="0"/>
              </a:spcAft>
              <a:buSzPts val="2100"/>
              <a:buChar char="•"/>
            </a:pPr>
            <a:r>
              <a:rPr lang="en-US" sz="2100"/>
              <a:t>Connects the ESC and propulsion system, flight controller </a:t>
            </a:r>
            <a:endParaRPr sz="2100"/>
          </a:p>
          <a:p>
            <a:pPr indent="-361950" lvl="1" marL="914400" rtl="0" algn="l">
              <a:spcBef>
                <a:spcPts val="0"/>
              </a:spcBef>
              <a:spcAft>
                <a:spcPts val="0"/>
              </a:spcAft>
              <a:buSzPts val="2100"/>
              <a:buChar char="•"/>
            </a:pPr>
            <a:r>
              <a:rPr lang="en-US" sz="2100"/>
              <a:t>Sends information about battery voltage and current consumption</a:t>
            </a:r>
            <a:endParaRPr sz="2100"/>
          </a:p>
          <a:p>
            <a:pPr indent="0" lvl="0" marL="0" rtl="0" algn="l">
              <a:spcBef>
                <a:spcPts val="1000"/>
              </a:spcBef>
              <a:spcAft>
                <a:spcPts val="0"/>
              </a:spcAft>
              <a:buNone/>
            </a:pPr>
            <a:r>
              <a:rPr b="1" lang="en-US" u="sng"/>
              <a:t>UBEC Power Regulator</a:t>
            </a:r>
            <a:endParaRPr b="1" u="sng"/>
          </a:p>
          <a:p>
            <a:pPr indent="-368300" lvl="0" marL="914400" rtl="0" algn="l">
              <a:spcBef>
                <a:spcPts val="1000"/>
              </a:spcBef>
              <a:spcAft>
                <a:spcPts val="0"/>
              </a:spcAft>
              <a:buSzPts val="2200"/>
              <a:buChar char="•"/>
            </a:pPr>
            <a:r>
              <a:rPr lang="en-US" sz="2200"/>
              <a:t>5V/5A </a:t>
            </a:r>
            <a:endParaRPr sz="2200"/>
          </a:p>
          <a:p>
            <a:pPr indent="-368300" lvl="0" marL="914400" rtl="0" algn="l">
              <a:spcBef>
                <a:spcPts val="0"/>
              </a:spcBef>
              <a:spcAft>
                <a:spcPts val="0"/>
              </a:spcAft>
              <a:buSzPts val="2200"/>
              <a:buChar char="•"/>
            </a:pPr>
            <a:r>
              <a:rPr lang="en-US" sz="2200"/>
              <a:t>Powers servos</a:t>
            </a:r>
            <a:endParaRPr sz="2200"/>
          </a:p>
          <a:p>
            <a:pPr indent="-368300" lvl="0" marL="914400" rtl="0" algn="l">
              <a:spcBef>
                <a:spcPts val="0"/>
              </a:spcBef>
              <a:spcAft>
                <a:spcPts val="0"/>
              </a:spcAft>
              <a:buSzPts val="2200"/>
              <a:buChar char="•"/>
            </a:pPr>
            <a:r>
              <a:rPr lang="en-US" sz="2200"/>
              <a:t>Must ensure maximum current draw from servos do not exceed 5A</a:t>
            </a:r>
            <a:endParaRPr sz="2200"/>
          </a:p>
          <a:p>
            <a:pPr indent="0" lvl="0" marL="0" rtl="0" algn="l">
              <a:spcBef>
                <a:spcPts val="1000"/>
              </a:spcBef>
              <a:spcAft>
                <a:spcPts val="0"/>
              </a:spcAft>
              <a:buNone/>
            </a:pPr>
            <a:r>
              <a:rPr lang="en-US" sz="2500"/>
              <a:t>	</a:t>
            </a:r>
            <a:endParaRPr sz="2500"/>
          </a:p>
          <a:p>
            <a:pPr indent="0" lvl="0" marL="0" rtl="0" algn="l">
              <a:spcBef>
                <a:spcPts val="1000"/>
              </a:spcBef>
              <a:spcAft>
                <a:spcPts val="0"/>
              </a:spcAft>
              <a:buNone/>
            </a:pPr>
            <a:r>
              <a:t/>
            </a:r>
            <a:endParaRPr/>
          </a:p>
        </p:txBody>
      </p:sp>
      <p:sp>
        <p:nvSpPr>
          <p:cNvPr id="585" name="Google Shape;585;g1138f2c4ee3_4_19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586" name="Google Shape;586;g1138f2c4ee3_4_195"/>
          <p:cNvPicPr preferRelativeResize="0"/>
          <p:nvPr/>
        </p:nvPicPr>
        <p:blipFill>
          <a:blip r:embed="rId3">
            <a:alphaModFix/>
          </a:blip>
          <a:stretch>
            <a:fillRect/>
          </a:stretch>
        </p:blipFill>
        <p:spPr>
          <a:xfrm>
            <a:off x="8847663" y="1076086"/>
            <a:ext cx="3344325" cy="2415875"/>
          </a:xfrm>
          <a:prstGeom prst="rect">
            <a:avLst/>
          </a:prstGeom>
          <a:noFill/>
          <a:ln>
            <a:noFill/>
          </a:ln>
        </p:spPr>
      </p:pic>
      <p:pic>
        <p:nvPicPr>
          <p:cNvPr id="587" name="Google Shape;587;g1138f2c4ee3_4_195"/>
          <p:cNvPicPr preferRelativeResize="0"/>
          <p:nvPr/>
        </p:nvPicPr>
        <p:blipFill>
          <a:blip r:embed="rId4">
            <a:alphaModFix/>
          </a:blip>
          <a:stretch>
            <a:fillRect/>
          </a:stretch>
        </p:blipFill>
        <p:spPr>
          <a:xfrm>
            <a:off x="9259525" y="3899318"/>
            <a:ext cx="2743200" cy="1921056"/>
          </a:xfrm>
          <a:prstGeom prst="rect">
            <a:avLst/>
          </a:prstGeom>
          <a:noFill/>
          <a:ln>
            <a:noFill/>
          </a:ln>
        </p:spPr>
      </p:pic>
      <p:sp>
        <p:nvSpPr>
          <p:cNvPr id="588" name="Google Shape;588;g1138f2c4ee3_4_19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1138f2c4ee3_4_28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 - GPS Receiver </a:t>
            </a:r>
            <a:endParaRPr/>
          </a:p>
        </p:txBody>
      </p:sp>
      <p:sp>
        <p:nvSpPr>
          <p:cNvPr id="595" name="Google Shape;595;g1138f2c4ee3_4_284"/>
          <p:cNvSpPr txBox="1"/>
          <p:nvPr>
            <p:ph idx="1" type="body"/>
          </p:nvPr>
        </p:nvSpPr>
        <p:spPr>
          <a:xfrm>
            <a:off x="115325" y="922220"/>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Clr>
                <a:schemeClr val="dk1"/>
              </a:buClr>
              <a:buSzPts val="1100"/>
              <a:buFont typeface="Arial"/>
              <a:buNone/>
            </a:pPr>
            <a:r>
              <a:rPr b="1" lang="en-US" u="sng"/>
              <a:t>Selected Design:</a:t>
            </a:r>
            <a:r>
              <a:rPr b="1" lang="en-US"/>
              <a:t> </a:t>
            </a:r>
            <a:r>
              <a:rPr lang="en-US"/>
              <a:t> Holybro M8N GPS Module</a:t>
            </a:r>
            <a:endParaRPr/>
          </a:p>
        </p:txBody>
      </p:sp>
      <p:sp>
        <p:nvSpPr>
          <p:cNvPr id="596" name="Google Shape;596;g1138f2c4ee3_4_28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597" name="Google Shape;597;g1138f2c4ee3_4_284"/>
          <p:cNvSpPr txBox="1"/>
          <p:nvPr/>
        </p:nvSpPr>
        <p:spPr>
          <a:xfrm>
            <a:off x="838200" y="2331375"/>
            <a:ext cx="5151000" cy="264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0"/>
              </a:spcBef>
              <a:spcAft>
                <a:spcPts val="0"/>
              </a:spcAft>
              <a:buClr>
                <a:schemeClr val="dk1"/>
              </a:buClr>
              <a:buSzPts val="1100"/>
              <a:buFont typeface="Arial"/>
              <a:buNone/>
            </a:pPr>
            <a:r>
              <a:rPr b="1" lang="en-US" sz="2800" u="sng">
                <a:solidFill>
                  <a:schemeClr val="dk1"/>
                </a:solidFill>
              </a:rPr>
              <a:t>Features:</a:t>
            </a:r>
            <a:endParaRPr b="1" sz="2800" u="sng">
              <a:solidFill>
                <a:schemeClr val="dk1"/>
              </a:solidFill>
            </a:endParaRPr>
          </a:p>
          <a:p>
            <a:pPr indent="-406400" lvl="0" marL="457200" rtl="0" algn="l">
              <a:lnSpc>
                <a:spcPct val="90000"/>
              </a:lnSpc>
              <a:spcBef>
                <a:spcPts val="1000"/>
              </a:spcBef>
              <a:spcAft>
                <a:spcPts val="0"/>
              </a:spcAft>
              <a:buClr>
                <a:schemeClr val="dk1"/>
              </a:buClr>
              <a:buSzPts val="2800"/>
              <a:buChar char="•"/>
            </a:pPr>
            <a:r>
              <a:rPr lang="en-US" sz="2800">
                <a:solidFill>
                  <a:schemeClr val="dk1"/>
                </a:solidFill>
              </a:rPr>
              <a:t>Built in compass </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Accuracy up to a few meters</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18 Hz update rate </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Protective case</a:t>
            </a:r>
            <a:endParaRPr sz="2800">
              <a:solidFill>
                <a:schemeClr val="dk1"/>
              </a:solidFill>
            </a:endParaRPr>
          </a:p>
          <a:p>
            <a:pPr indent="-406400" lvl="0" marL="457200" rtl="0" algn="l">
              <a:lnSpc>
                <a:spcPct val="90000"/>
              </a:lnSpc>
              <a:spcBef>
                <a:spcPts val="0"/>
              </a:spcBef>
              <a:spcAft>
                <a:spcPts val="0"/>
              </a:spcAft>
              <a:buClr>
                <a:schemeClr val="dk1"/>
              </a:buClr>
              <a:buSzPts val="2800"/>
              <a:buChar char="•"/>
            </a:pPr>
            <a:r>
              <a:rPr lang="en-US" sz="2800">
                <a:solidFill>
                  <a:schemeClr val="dk1"/>
                </a:solidFill>
              </a:rPr>
              <a:t>Plug and play with Pixhawk</a:t>
            </a:r>
            <a:endParaRPr sz="2800">
              <a:solidFill>
                <a:schemeClr val="dk1"/>
              </a:solidFill>
            </a:endParaRPr>
          </a:p>
        </p:txBody>
      </p:sp>
      <p:pic>
        <p:nvPicPr>
          <p:cNvPr id="598" name="Google Shape;598;g1138f2c4ee3_4_284"/>
          <p:cNvPicPr preferRelativeResize="0"/>
          <p:nvPr/>
        </p:nvPicPr>
        <p:blipFill>
          <a:blip r:embed="rId3">
            <a:alphaModFix/>
          </a:blip>
          <a:stretch>
            <a:fillRect/>
          </a:stretch>
        </p:blipFill>
        <p:spPr>
          <a:xfrm>
            <a:off x="7493975" y="2051888"/>
            <a:ext cx="3512910" cy="3537175"/>
          </a:xfrm>
          <a:prstGeom prst="rect">
            <a:avLst/>
          </a:prstGeom>
          <a:noFill/>
          <a:ln>
            <a:noFill/>
          </a:ln>
        </p:spPr>
      </p:pic>
      <p:sp>
        <p:nvSpPr>
          <p:cNvPr id="599" name="Google Shape;599;g1138f2c4ee3_4_28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 name="Shape 122"/>
        <p:cNvGrpSpPr/>
        <p:nvPr/>
      </p:nvGrpSpPr>
      <p:grpSpPr>
        <a:xfrm>
          <a:off x="0" y="0"/>
          <a:ext cx="0" cy="0"/>
          <a:chOff x="0" y="0"/>
          <a:chExt cx="0" cy="0"/>
        </a:xfrm>
      </p:grpSpPr>
      <p:sp>
        <p:nvSpPr>
          <p:cNvPr id="123" name="Google Shape;123;gf890eb05a3_0_36"/>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Overview CONOPS</a:t>
            </a:r>
            <a:endParaRPr/>
          </a:p>
        </p:txBody>
      </p:sp>
      <p:sp>
        <p:nvSpPr>
          <p:cNvPr id="124" name="Google Shape;124;gf890eb05a3_0_3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125" name="Google Shape;125;gf890eb05a3_0_36"/>
          <p:cNvPicPr preferRelativeResize="0"/>
          <p:nvPr/>
        </p:nvPicPr>
        <p:blipFill rotWithShape="1">
          <a:blip r:embed="rId3">
            <a:alphaModFix/>
          </a:blip>
          <a:srcRect b="0" l="0" r="0" t="0"/>
          <a:stretch/>
        </p:blipFill>
        <p:spPr>
          <a:xfrm>
            <a:off x="1508825" y="916476"/>
            <a:ext cx="9174351" cy="5151150"/>
          </a:xfrm>
          <a:prstGeom prst="rect">
            <a:avLst/>
          </a:prstGeom>
          <a:noFill/>
          <a:ln>
            <a:noFill/>
          </a:ln>
        </p:spPr>
      </p:pic>
      <p:sp>
        <p:nvSpPr>
          <p:cNvPr id="126" name="Google Shape;126;gf890eb05a3_0_36"/>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Description</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1138f2c4ee3_4_37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Sensors - RTK - GPS</a:t>
            </a:r>
            <a:endParaRPr/>
          </a:p>
        </p:txBody>
      </p:sp>
      <p:sp>
        <p:nvSpPr>
          <p:cNvPr id="606" name="Google Shape;606;g1138f2c4ee3_4_374"/>
          <p:cNvSpPr txBox="1"/>
          <p:nvPr>
            <p:ph idx="1" type="body"/>
          </p:nvPr>
        </p:nvSpPr>
        <p:spPr>
          <a:xfrm>
            <a:off x="115325" y="921013"/>
            <a:ext cx="11184000" cy="50340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Selected Design</a:t>
            </a:r>
            <a:endParaRPr b="1" u="sng"/>
          </a:p>
          <a:p>
            <a:pPr indent="0" lvl="0" marL="0" rtl="0" algn="l">
              <a:spcBef>
                <a:spcPts val="1000"/>
              </a:spcBef>
              <a:spcAft>
                <a:spcPts val="0"/>
              </a:spcAft>
              <a:buNone/>
            </a:pPr>
            <a:r>
              <a:rPr lang="en-US"/>
              <a:t>Sparkfun GPS-RTK Board - NEO-M8P - 2</a:t>
            </a:r>
            <a:endParaRPr/>
          </a:p>
          <a:p>
            <a:pPr indent="0" lvl="0" marL="0" rtl="0" algn="l">
              <a:spcBef>
                <a:spcPts val="1000"/>
              </a:spcBef>
              <a:spcAft>
                <a:spcPts val="0"/>
              </a:spcAft>
              <a:buNone/>
            </a:pPr>
            <a:r>
              <a:t/>
            </a:r>
            <a:endParaRPr/>
          </a:p>
          <a:p>
            <a:pPr indent="0" lvl="0" marL="0" rtl="0" algn="l">
              <a:spcBef>
                <a:spcPts val="1000"/>
              </a:spcBef>
              <a:spcAft>
                <a:spcPts val="0"/>
              </a:spcAft>
              <a:buClr>
                <a:schemeClr val="dk1"/>
              </a:buClr>
              <a:buSzPts val="1100"/>
              <a:buFont typeface="Arial"/>
              <a:buNone/>
            </a:pPr>
            <a:r>
              <a:rPr b="1" lang="en-US" u="sng"/>
              <a:t>Features</a:t>
            </a:r>
            <a:endParaRPr b="1" u="sng"/>
          </a:p>
          <a:p>
            <a:pPr indent="-406400" lvl="0" marL="457200" rtl="0" algn="l">
              <a:spcBef>
                <a:spcPts val="1000"/>
              </a:spcBef>
              <a:spcAft>
                <a:spcPts val="0"/>
              </a:spcAft>
              <a:buSzPts val="2800"/>
              <a:buChar char="•"/>
            </a:pPr>
            <a:r>
              <a:rPr lang="en-US"/>
              <a:t>Real Time Kinematics upgrade</a:t>
            </a:r>
            <a:endParaRPr/>
          </a:p>
          <a:p>
            <a:pPr indent="-406400" lvl="0" marL="457200" rtl="0" algn="l">
              <a:spcBef>
                <a:spcPts val="0"/>
              </a:spcBef>
              <a:spcAft>
                <a:spcPts val="0"/>
              </a:spcAft>
              <a:buSzPts val="2800"/>
              <a:buChar char="•"/>
            </a:pPr>
            <a:r>
              <a:rPr lang="en-US"/>
              <a:t>Positioning accuracy of 1 centimeter</a:t>
            </a:r>
            <a:endParaRPr/>
          </a:p>
          <a:p>
            <a:pPr indent="-406400" lvl="0" marL="457200" rtl="0" algn="l">
              <a:spcBef>
                <a:spcPts val="0"/>
              </a:spcBef>
              <a:spcAft>
                <a:spcPts val="0"/>
              </a:spcAft>
              <a:buSzPts val="2800"/>
              <a:buChar char="•"/>
            </a:pPr>
            <a:r>
              <a:rPr lang="en-US"/>
              <a:t>Used as a base station to provide correction data</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p:txBody>
      </p:sp>
      <p:sp>
        <p:nvSpPr>
          <p:cNvPr id="607" name="Google Shape;607;g1138f2c4ee3_4_37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08" name="Google Shape;608;g1138f2c4ee3_4_374"/>
          <p:cNvPicPr preferRelativeResize="0"/>
          <p:nvPr/>
        </p:nvPicPr>
        <p:blipFill>
          <a:blip r:embed="rId3">
            <a:alphaModFix/>
          </a:blip>
          <a:stretch>
            <a:fillRect/>
          </a:stretch>
        </p:blipFill>
        <p:spPr>
          <a:xfrm>
            <a:off x="8093750" y="962200"/>
            <a:ext cx="3613325" cy="2893801"/>
          </a:xfrm>
          <a:prstGeom prst="rect">
            <a:avLst/>
          </a:prstGeom>
          <a:noFill/>
          <a:ln>
            <a:noFill/>
          </a:ln>
        </p:spPr>
      </p:pic>
      <p:sp>
        <p:nvSpPr>
          <p:cNvPr id="609" name="Google Shape;609;g1138f2c4ee3_4_37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pic>
        <p:nvPicPr>
          <p:cNvPr id="610" name="Google Shape;610;g1138f2c4ee3_4_374"/>
          <p:cNvPicPr preferRelativeResize="0"/>
          <p:nvPr/>
        </p:nvPicPr>
        <p:blipFill>
          <a:blip r:embed="rId4">
            <a:alphaModFix/>
          </a:blip>
          <a:stretch>
            <a:fillRect/>
          </a:stretch>
        </p:blipFill>
        <p:spPr>
          <a:xfrm>
            <a:off x="9166094" y="3856000"/>
            <a:ext cx="2540975" cy="2121324"/>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1138f2c4ee3_4_464"/>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lnSpc>
                <a:spcPct val="100000"/>
              </a:lnSpc>
              <a:spcBef>
                <a:spcPts val="0"/>
              </a:spcBef>
              <a:spcAft>
                <a:spcPts val="0"/>
              </a:spcAft>
              <a:buNone/>
            </a:pPr>
            <a:r>
              <a:rPr lang="en-US"/>
              <a:t>Feasibility Analysis: Avionics - Battery (Turnigy)</a:t>
            </a:r>
            <a:endParaRPr/>
          </a:p>
        </p:txBody>
      </p:sp>
      <p:sp>
        <p:nvSpPr>
          <p:cNvPr id="617" name="Google Shape;617;g1138f2c4ee3_4_464"/>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618" name="Google Shape;618;g1138f2c4ee3_4_464"/>
          <p:cNvSpPr txBox="1"/>
          <p:nvPr>
            <p:ph idx="1" type="body"/>
          </p:nvPr>
        </p:nvSpPr>
        <p:spPr>
          <a:xfrm>
            <a:off x="356450" y="964750"/>
            <a:ext cx="6930300" cy="4816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u="sng"/>
              <a:t>Battery Specifications</a:t>
            </a:r>
            <a:endParaRPr b="1" u="sng"/>
          </a:p>
          <a:p>
            <a:pPr indent="0" lvl="0" marL="45720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t/>
            </a:r>
            <a:endParaRPr/>
          </a:p>
          <a:p>
            <a:pPr indent="0" lvl="0" marL="0" rtl="0" algn="l">
              <a:spcBef>
                <a:spcPts val="1000"/>
              </a:spcBef>
              <a:spcAft>
                <a:spcPts val="0"/>
              </a:spcAft>
              <a:buNone/>
            </a:pPr>
            <a:r>
              <a:rPr b="1" lang="en-US" u="sng"/>
              <a:t>Features</a:t>
            </a:r>
            <a:endParaRPr b="1" u="sng"/>
          </a:p>
          <a:p>
            <a:pPr indent="-349250" lvl="0" marL="457200" rtl="0" algn="l">
              <a:spcBef>
                <a:spcPts val="1000"/>
              </a:spcBef>
              <a:spcAft>
                <a:spcPts val="0"/>
              </a:spcAft>
              <a:buSzPts val="1900"/>
              <a:buChar char="•"/>
            </a:pPr>
            <a:r>
              <a:rPr lang="en-US" sz="1900"/>
              <a:t>Lightweight </a:t>
            </a:r>
            <a:endParaRPr sz="1900"/>
          </a:p>
          <a:p>
            <a:pPr indent="-349250" lvl="0" marL="457200" rtl="0" algn="l">
              <a:spcBef>
                <a:spcPts val="0"/>
              </a:spcBef>
              <a:spcAft>
                <a:spcPts val="0"/>
              </a:spcAft>
              <a:buSzPts val="1900"/>
              <a:buChar char="•"/>
            </a:pPr>
            <a:r>
              <a:rPr lang="en-US" sz="1900"/>
              <a:t>Large capacity</a:t>
            </a:r>
            <a:endParaRPr sz="1900"/>
          </a:p>
          <a:p>
            <a:pPr indent="-330200" lvl="0" marL="457200" rtl="0" algn="l">
              <a:spcBef>
                <a:spcPts val="0"/>
              </a:spcBef>
              <a:spcAft>
                <a:spcPts val="0"/>
              </a:spcAft>
              <a:buSzPts val="1600"/>
              <a:buChar char="•"/>
            </a:pPr>
            <a:r>
              <a:rPr lang="en-US" sz="1900"/>
              <a:t>Medium discharge rate to ensure motor and system as a whole powering capabilities</a:t>
            </a:r>
            <a:r>
              <a:rPr lang="en-US" sz="1600"/>
              <a:t> </a:t>
            </a:r>
            <a:endParaRPr sz="1600"/>
          </a:p>
        </p:txBody>
      </p:sp>
      <p:sp>
        <p:nvSpPr>
          <p:cNvPr id="619" name="Google Shape;619;g1138f2c4ee3_4_464"/>
          <p:cNvSpPr txBox="1"/>
          <p:nvPr>
            <p:ph idx="1" type="body"/>
          </p:nvPr>
        </p:nvSpPr>
        <p:spPr>
          <a:xfrm>
            <a:off x="7855950" y="1644875"/>
            <a:ext cx="53853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a:t>Turnigy LiPo Pack</a:t>
            </a:r>
            <a:endParaRPr b="1"/>
          </a:p>
        </p:txBody>
      </p:sp>
      <p:pic>
        <p:nvPicPr>
          <p:cNvPr id="620" name="Google Shape;620;g1138f2c4ee3_4_464"/>
          <p:cNvPicPr preferRelativeResize="0"/>
          <p:nvPr/>
        </p:nvPicPr>
        <p:blipFill>
          <a:blip r:embed="rId3">
            <a:alphaModFix/>
          </a:blip>
          <a:stretch>
            <a:fillRect/>
          </a:stretch>
        </p:blipFill>
        <p:spPr>
          <a:xfrm>
            <a:off x="7286625" y="2216949"/>
            <a:ext cx="5154180" cy="3779125"/>
          </a:xfrm>
          <a:prstGeom prst="rect">
            <a:avLst/>
          </a:prstGeom>
          <a:noFill/>
          <a:ln>
            <a:noFill/>
          </a:ln>
        </p:spPr>
      </p:pic>
      <p:graphicFrame>
        <p:nvGraphicFramePr>
          <p:cNvPr id="621" name="Google Shape;621;g1138f2c4ee3_4_464"/>
          <p:cNvGraphicFramePr/>
          <p:nvPr/>
        </p:nvGraphicFramePr>
        <p:xfrm>
          <a:off x="356450" y="1480125"/>
          <a:ext cx="3000000" cy="3000000"/>
        </p:xfrm>
        <a:graphic>
          <a:graphicData uri="http://schemas.openxmlformats.org/drawingml/2006/table">
            <a:tbl>
              <a:tblPr>
                <a:noFill/>
                <a:tableStyleId>{1BF2CEE5-CB3B-4AB4-A3C5-88C82426ED55}</a:tableStyleId>
              </a:tblPr>
              <a:tblGrid>
                <a:gridCol w="3429000"/>
                <a:gridCol w="3429000"/>
              </a:tblGrid>
              <a:tr h="622475">
                <a:tc>
                  <a:txBody>
                    <a:bodyPr/>
                    <a:lstStyle/>
                    <a:p>
                      <a:pPr indent="0" lvl="0" marL="0" rtl="0" algn="ctr">
                        <a:spcBef>
                          <a:spcPts val="0"/>
                        </a:spcBef>
                        <a:spcAft>
                          <a:spcPts val="0"/>
                        </a:spcAft>
                        <a:buNone/>
                      </a:pPr>
                      <a:r>
                        <a:rPr b="1" lang="en-US" sz="2600"/>
                        <a:t>Capacity </a:t>
                      </a:r>
                      <a:endParaRPr b="1" sz="2600"/>
                    </a:p>
                  </a:txBody>
                  <a:tcPr marT="91425" marB="91425" marR="91425" marL="91425"/>
                </a:tc>
                <a:tc>
                  <a:txBody>
                    <a:bodyPr/>
                    <a:lstStyle/>
                    <a:p>
                      <a:pPr indent="0" lvl="0" marL="0" rtl="0" algn="ctr">
                        <a:spcBef>
                          <a:spcPts val="0"/>
                        </a:spcBef>
                        <a:spcAft>
                          <a:spcPts val="0"/>
                        </a:spcAft>
                        <a:buNone/>
                      </a:pPr>
                      <a:r>
                        <a:rPr lang="en-US" sz="1900"/>
                        <a:t>5000mAh</a:t>
                      </a:r>
                      <a:endParaRPr sz="1900"/>
                    </a:p>
                  </a:txBody>
                  <a:tcPr marT="91425" marB="91425" marR="91425" marL="91425"/>
                </a:tc>
              </a:tr>
              <a:tr h="622475">
                <a:tc>
                  <a:txBody>
                    <a:bodyPr/>
                    <a:lstStyle/>
                    <a:p>
                      <a:pPr indent="0" lvl="0" marL="0" rtl="0" algn="ctr">
                        <a:spcBef>
                          <a:spcPts val="0"/>
                        </a:spcBef>
                        <a:spcAft>
                          <a:spcPts val="0"/>
                        </a:spcAft>
                        <a:buNone/>
                      </a:pPr>
                      <a:r>
                        <a:rPr b="1" lang="en-US" sz="2600"/>
                        <a:t>Discharge Rate</a:t>
                      </a:r>
                      <a:endParaRPr b="1" sz="2600"/>
                    </a:p>
                  </a:txBody>
                  <a:tcPr marT="91425" marB="91425" marR="91425" marL="91425"/>
                </a:tc>
                <a:tc>
                  <a:txBody>
                    <a:bodyPr/>
                    <a:lstStyle/>
                    <a:p>
                      <a:pPr indent="0" lvl="0" marL="0" rtl="0" algn="ctr">
                        <a:spcBef>
                          <a:spcPts val="0"/>
                        </a:spcBef>
                        <a:spcAft>
                          <a:spcPts val="0"/>
                        </a:spcAft>
                        <a:buNone/>
                      </a:pPr>
                      <a:r>
                        <a:rPr lang="en-US" sz="1900"/>
                        <a:t>20C</a:t>
                      </a:r>
                      <a:endParaRPr sz="1900"/>
                    </a:p>
                  </a:txBody>
                  <a:tcPr marT="91425" marB="91425" marR="91425" marL="91425"/>
                </a:tc>
              </a:tr>
              <a:tr h="598575">
                <a:tc>
                  <a:txBody>
                    <a:bodyPr/>
                    <a:lstStyle/>
                    <a:p>
                      <a:pPr indent="0" lvl="0" marL="0" rtl="0" algn="ctr">
                        <a:spcBef>
                          <a:spcPts val="0"/>
                        </a:spcBef>
                        <a:spcAft>
                          <a:spcPts val="0"/>
                        </a:spcAft>
                        <a:buNone/>
                      </a:pPr>
                      <a:r>
                        <a:rPr b="1" lang="en-US" sz="2600"/>
                        <a:t>Size</a:t>
                      </a:r>
                      <a:endParaRPr b="1" sz="2600"/>
                    </a:p>
                  </a:txBody>
                  <a:tcPr marT="91425" marB="91425" marR="91425" marL="91425"/>
                </a:tc>
                <a:tc>
                  <a:txBody>
                    <a:bodyPr/>
                    <a:lstStyle/>
                    <a:p>
                      <a:pPr indent="0" lvl="0" marL="0" rtl="0" algn="ctr">
                        <a:spcBef>
                          <a:spcPts val="0"/>
                        </a:spcBef>
                        <a:spcAft>
                          <a:spcPts val="0"/>
                        </a:spcAft>
                        <a:buNone/>
                      </a:pPr>
                      <a:r>
                        <a:rPr lang="en-US" sz="1900"/>
                        <a:t>143 x 51 x 23mm</a:t>
                      </a:r>
                      <a:endParaRPr sz="1900"/>
                    </a:p>
                  </a:txBody>
                  <a:tcPr marT="91425" marB="91425" marR="91425" marL="91425"/>
                </a:tc>
              </a:tr>
              <a:tr h="598575">
                <a:tc>
                  <a:txBody>
                    <a:bodyPr/>
                    <a:lstStyle/>
                    <a:p>
                      <a:pPr indent="0" lvl="0" marL="0" rtl="0" algn="ctr">
                        <a:spcBef>
                          <a:spcPts val="0"/>
                        </a:spcBef>
                        <a:spcAft>
                          <a:spcPts val="0"/>
                        </a:spcAft>
                        <a:buNone/>
                      </a:pPr>
                      <a:r>
                        <a:rPr b="1" lang="en-US" sz="2600"/>
                        <a:t>Weight</a:t>
                      </a:r>
                      <a:endParaRPr b="1" sz="2600"/>
                    </a:p>
                  </a:txBody>
                  <a:tcPr marT="91425" marB="91425" marR="91425" marL="91425"/>
                </a:tc>
                <a:tc>
                  <a:txBody>
                    <a:bodyPr/>
                    <a:lstStyle/>
                    <a:p>
                      <a:pPr indent="0" lvl="0" marL="0" rtl="0" algn="ctr">
                        <a:spcBef>
                          <a:spcPts val="0"/>
                        </a:spcBef>
                        <a:spcAft>
                          <a:spcPts val="0"/>
                        </a:spcAft>
                        <a:buNone/>
                      </a:pPr>
                      <a:r>
                        <a:rPr lang="en-US" sz="1900"/>
                        <a:t>360g</a:t>
                      </a:r>
                      <a:endParaRPr sz="1900"/>
                    </a:p>
                  </a:txBody>
                  <a:tcPr marT="91425" marB="91425" marR="91425" marL="91425"/>
                </a:tc>
              </a:tr>
            </a:tbl>
          </a:graphicData>
        </a:graphic>
      </p:graphicFrame>
      <p:sp>
        <p:nvSpPr>
          <p:cNvPr id="622" name="Google Shape;622;g1138f2c4ee3_4_464"/>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g1138f2c4ee3_4_55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Coms - Telemetry and Data Communication</a:t>
            </a:r>
            <a:endParaRPr/>
          </a:p>
        </p:txBody>
      </p:sp>
      <p:sp>
        <p:nvSpPr>
          <p:cNvPr id="629" name="Google Shape;629;g1138f2c4ee3_4_555"/>
          <p:cNvSpPr txBox="1"/>
          <p:nvPr>
            <p:ph idx="1" type="body"/>
          </p:nvPr>
        </p:nvSpPr>
        <p:spPr>
          <a:xfrm>
            <a:off x="292150" y="1059825"/>
            <a:ext cx="5675400" cy="4998600"/>
          </a:xfrm>
          <a:prstGeom prst="rect">
            <a:avLst/>
          </a:prstGeom>
        </p:spPr>
        <p:txBody>
          <a:bodyPr anchorCtr="0" anchor="t" bIns="45700" lIns="91425" spcFirstLastPara="1" rIns="91425" wrap="square" tIns="45700">
            <a:normAutofit fontScale="92500" lnSpcReduction="20000"/>
          </a:bodyPr>
          <a:lstStyle/>
          <a:p>
            <a:pPr indent="-375443" lvl="0" marL="457200" rtl="0" algn="l">
              <a:lnSpc>
                <a:spcPct val="115000"/>
              </a:lnSpc>
              <a:spcBef>
                <a:spcPts val="1000"/>
              </a:spcBef>
              <a:spcAft>
                <a:spcPts val="0"/>
              </a:spcAft>
              <a:buSzPct val="100000"/>
              <a:buChar char="•"/>
            </a:pPr>
            <a:r>
              <a:rPr lang="en-US" sz="2500"/>
              <a:t>Wireless</a:t>
            </a:r>
            <a:endParaRPr sz="2500"/>
          </a:p>
          <a:p>
            <a:pPr indent="-351948" lvl="1" marL="914400" rtl="0" algn="l">
              <a:lnSpc>
                <a:spcPct val="115000"/>
              </a:lnSpc>
              <a:spcBef>
                <a:spcPts val="0"/>
              </a:spcBef>
              <a:spcAft>
                <a:spcPts val="0"/>
              </a:spcAft>
              <a:buSzPct val="100000"/>
              <a:buChar char="•"/>
            </a:pPr>
            <a:r>
              <a:rPr lang="en-US" sz="2100"/>
              <a:t>Pixhawk 4 has a built in telemetry port that can be used to data transmission during flight</a:t>
            </a:r>
            <a:endParaRPr sz="2100"/>
          </a:p>
          <a:p>
            <a:pPr indent="-351948" lvl="1" marL="914400" rtl="0" algn="l">
              <a:lnSpc>
                <a:spcPct val="115000"/>
              </a:lnSpc>
              <a:spcBef>
                <a:spcPts val="0"/>
              </a:spcBef>
              <a:spcAft>
                <a:spcPts val="0"/>
              </a:spcAft>
              <a:buSzPct val="100000"/>
              <a:buChar char="•"/>
            </a:pPr>
            <a:r>
              <a:rPr lang="en-US" sz="2100"/>
              <a:t>SiK Radio($50) can be used to send telemetry data to Mission Planner during flight</a:t>
            </a:r>
            <a:endParaRPr sz="2100"/>
          </a:p>
          <a:p>
            <a:pPr indent="-375443" lvl="0" marL="457200" rtl="0" algn="l">
              <a:lnSpc>
                <a:spcPct val="115000"/>
              </a:lnSpc>
              <a:spcBef>
                <a:spcPts val="0"/>
              </a:spcBef>
              <a:spcAft>
                <a:spcPts val="0"/>
              </a:spcAft>
              <a:buSzPct val="100000"/>
              <a:buChar char="•"/>
            </a:pPr>
            <a:r>
              <a:rPr lang="en-US" sz="2500"/>
              <a:t>Wired</a:t>
            </a:r>
            <a:endParaRPr sz="2500"/>
          </a:p>
          <a:p>
            <a:pPr indent="-351948" lvl="1" marL="914400" rtl="0" algn="l">
              <a:lnSpc>
                <a:spcPct val="115000"/>
              </a:lnSpc>
              <a:spcBef>
                <a:spcPts val="0"/>
              </a:spcBef>
              <a:spcAft>
                <a:spcPts val="0"/>
              </a:spcAft>
              <a:buSzPct val="100000"/>
              <a:buChar char="•"/>
            </a:pPr>
            <a:r>
              <a:rPr lang="en-US" sz="2100"/>
              <a:t>Pixhawk 4 has a built in SD card(Free) that can store telemetry data, this data can then be loaded and into Mission Planner for analysis</a:t>
            </a:r>
            <a:endParaRPr sz="2100"/>
          </a:p>
          <a:p>
            <a:pPr indent="-375443" lvl="0" marL="457200" rtl="0" algn="l">
              <a:lnSpc>
                <a:spcPct val="115000"/>
              </a:lnSpc>
              <a:spcBef>
                <a:spcPts val="0"/>
              </a:spcBef>
              <a:spcAft>
                <a:spcPts val="0"/>
              </a:spcAft>
              <a:buSzPct val="100000"/>
              <a:buChar char="•"/>
            </a:pPr>
            <a:r>
              <a:rPr lang="en-US" sz="2500"/>
              <a:t>Both of these options cost no more than $50 and Ardupilot has created extensive walkthroughs for implementation of both</a:t>
            </a:r>
            <a:endParaRPr sz="2500"/>
          </a:p>
        </p:txBody>
      </p:sp>
      <p:sp>
        <p:nvSpPr>
          <p:cNvPr id="630" name="Google Shape;630;g1138f2c4ee3_4_55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31" name="Google Shape;631;g1138f2c4ee3_4_555"/>
          <p:cNvPicPr preferRelativeResize="0"/>
          <p:nvPr/>
        </p:nvPicPr>
        <p:blipFill>
          <a:blip r:embed="rId3">
            <a:alphaModFix/>
          </a:blip>
          <a:stretch>
            <a:fillRect/>
          </a:stretch>
        </p:blipFill>
        <p:spPr>
          <a:xfrm>
            <a:off x="5967550" y="1059825"/>
            <a:ext cx="3051399" cy="2278325"/>
          </a:xfrm>
          <a:prstGeom prst="rect">
            <a:avLst/>
          </a:prstGeom>
          <a:noFill/>
          <a:ln>
            <a:noFill/>
          </a:ln>
        </p:spPr>
      </p:pic>
      <p:pic>
        <p:nvPicPr>
          <p:cNvPr id="632" name="Google Shape;632;g1138f2c4ee3_4_555"/>
          <p:cNvPicPr preferRelativeResize="0"/>
          <p:nvPr/>
        </p:nvPicPr>
        <p:blipFill>
          <a:blip r:embed="rId4">
            <a:alphaModFix/>
          </a:blip>
          <a:stretch>
            <a:fillRect/>
          </a:stretch>
        </p:blipFill>
        <p:spPr>
          <a:xfrm>
            <a:off x="9185175" y="1596100"/>
            <a:ext cx="2210875" cy="3665799"/>
          </a:xfrm>
          <a:prstGeom prst="rect">
            <a:avLst/>
          </a:prstGeom>
          <a:noFill/>
          <a:ln>
            <a:noFill/>
          </a:ln>
        </p:spPr>
      </p:pic>
      <p:sp>
        <p:nvSpPr>
          <p:cNvPr id="633" name="Google Shape;633;g1138f2c4ee3_4_555"/>
          <p:cNvSpPr/>
          <p:nvPr/>
        </p:nvSpPr>
        <p:spPr>
          <a:xfrm>
            <a:off x="9867725" y="3061725"/>
            <a:ext cx="611100" cy="4095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4" name="Google Shape;634;g1138f2c4ee3_4_555"/>
          <p:cNvPicPr preferRelativeResize="0"/>
          <p:nvPr/>
        </p:nvPicPr>
        <p:blipFill>
          <a:blip r:embed="rId5">
            <a:alphaModFix/>
          </a:blip>
          <a:stretch>
            <a:fillRect/>
          </a:stretch>
        </p:blipFill>
        <p:spPr>
          <a:xfrm>
            <a:off x="5967550" y="3471213"/>
            <a:ext cx="3308078" cy="1960037"/>
          </a:xfrm>
          <a:prstGeom prst="rect">
            <a:avLst/>
          </a:prstGeom>
          <a:noFill/>
          <a:ln>
            <a:noFill/>
          </a:ln>
        </p:spPr>
      </p:pic>
      <p:sp>
        <p:nvSpPr>
          <p:cNvPr id="635" name="Google Shape;635;g1138f2c4ee3_4_555"/>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g1138f2c4ee3_4_64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 System</a:t>
            </a:r>
            <a:endParaRPr/>
          </a:p>
        </p:txBody>
      </p:sp>
      <p:sp>
        <p:nvSpPr>
          <p:cNvPr id="642" name="Google Shape;642;g1138f2c4ee3_4_647"/>
          <p:cNvSpPr txBox="1"/>
          <p:nvPr>
            <p:ph idx="1" type="body"/>
          </p:nvPr>
        </p:nvSpPr>
        <p:spPr>
          <a:xfrm>
            <a:off x="743325" y="1126700"/>
            <a:ext cx="56565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b="1" lang="en-US" sz="2100"/>
              <a:t>How do we maintain a path efficiently?</a:t>
            </a:r>
            <a:endParaRPr b="1" sz="2100"/>
          </a:p>
          <a:p>
            <a:pPr indent="0" lvl="0" marL="0" rtl="0" algn="l">
              <a:spcBef>
                <a:spcPts val="1000"/>
              </a:spcBef>
              <a:spcAft>
                <a:spcPts val="0"/>
              </a:spcAft>
              <a:buNone/>
            </a:pPr>
            <a:r>
              <a:t/>
            </a:r>
            <a:endParaRPr b="1" sz="1200"/>
          </a:p>
          <a:p>
            <a:pPr indent="0" lvl="0" marL="0" rtl="0" algn="l">
              <a:spcBef>
                <a:spcPts val="1000"/>
              </a:spcBef>
              <a:spcAft>
                <a:spcPts val="0"/>
              </a:spcAft>
              <a:buNone/>
            </a:pPr>
            <a:r>
              <a:rPr b="1" lang="en-US" sz="2100"/>
              <a:t>Linear Quadratic Tracker</a:t>
            </a:r>
            <a:endParaRPr b="1" sz="2100"/>
          </a:p>
          <a:p>
            <a:pPr indent="-361950" lvl="0" marL="457200" rtl="0" algn="l">
              <a:spcBef>
                <a:spcPts val="1000"/>
              </a:spcBef>
              <a:spcAft>
                <a:spcPts val="0"/>
              </a:spcAft>
              <a:buSzPts val="2100"/>
              <a:buChar char="●"/>
            </a:pPr>
            <a:r>
              <a:rPr lang="en-US" sz="2100"/>
              <a:t>Minimizes use of throttle while minimizing error between actual and desired state</a:t>
            </a:r>
            <a:endParaRPr sz="2100"/>
          </a:p>
          <a:p>
            <a:pPr indent="-361950" lvl="0" marL="457200" rtl="0" algn="l">
              <a:spcBef>
                <a:spcPts val="0"/>
              </a:spcBef>
              <a:spcAft>
                <a:spcPts val="0"/>
              </a:spcAft>
              <a:buSzPts val="2100"/>
              <a:buChar char="●"/>
            </a:pPr>
            <a:r>
              <a:rPr lang="en-US" sz="2100"/>
              <a:t>Allows for weighting of control surfaces and state vector</a:t>
            </a:r>
            <a:endParaRPr sz="2100"/>
          </a:p>
          <a:p>
            <a:pPr indent="-361950" lvl="1" marL="914400" rtl="0" algn="l">
              <a:spcBef>
                <a:spcPts val="0"/>
              </a:spcBef>
              <a:spcAft>
                <a:spcPts val="0"/>
              </a:spcAft>
              <a:buSzPts val="2100"/>
              <a:buChar char="○"/>
            </a:pPr>
            <a:r>
              <a:rPr lang="en-US" sz="2100"/>
              <a:t>Weights determine what will be more costly or important to the system</a:t>
            </a:r>
            <a:endParaRPr sz="2100"/>
          </a:p>
        </p:txBody>
      </p:sp>
      <p:sp>
        <p:nvSpPr>
          <p:cNvPr id="643" name="Google Shape;643;g1138f2c4ee3_4_64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pic>
        <p:nvPicPr>
          <p:cNvPr id="644" name="Google Shape;644;g1138f2c4ee3_4_647"/>
          <p:cNvPicPr preferRelativeResize="0"/>
          <p:nvPr/>
        </p:nvPicPr>
        <p:blipFill>
          <a:blip r:embed="rId3">
            <a:alphaModFix/>
          </a:blip>
          <a:stretch>
            <a:fillRect/>
          </a:stretch>
        </p:blipFill>
        <p:spPr>
          <a:xfrm>
            <a:off x="6647102" y="1752600"/>
            <a:ext cx="5118125" cy="2939450"/>
          </a:xfrm>
          <a:prstGeom prst="rect">
            <a:avLst/>
          </a:prstGeom>
          <a:noFill/>
          <a:ln>
            <a:noFill/>
          </a:ln>
        </p:spPr>
      </p:pic>
      <p:pic>
        <p:nvPicPr>
          <p:cNvPr id="645" name="Google Shape;645;g1138f2c4ee3_4_647"/>
          <p:cNvPicPr preferRelativeResize="0"/>
          <p:nvPr/>
        </p:nvPicPr>
        <p:blipFill>
          <a:blip r:embed="rId4">
            <a:alphaModFix/>
          </a:blip>
          <a:stretch>
            <a:fillRect/>
          </a:stretch>
        </p:blipFill>
        <p:spPr>
          <a:xfrm>
            <a:off x="1924225" y="5321825"/>
            <a:ext cx="3294711" cy="744750"/>
          </a:xfrm>
          <a:prstGeom prst="rect">
            <a:avLst/>
          </a:prstGeom>
          <a:noFill/>
          <a:ln>
            <a:noFill/>
          </a:ln>
        </p:spPr>
      </p:pic>
      <p:pic>
        <p:nvPicPr>
          <p:cNvPr id="646" name="Google Shape;646;g1138f2c4ee3_4_647"/>
          <p:cNvPicPr preferRelativeResize="0"/>
          <p:nvPr/>
        </p:nvPicPr>
        <p:blipFill>
          <a:blip r:embed="rId5">
            <a:alphaModFix/>
          </a:blip>
          <a:stretch>
            <a:fillRect/>
          </a:stretch>
        </p:blipFill>
        <p:spPr>
          <a:xfrm>
            <a:off x="1303061" y="4748175"/>
            <a:ext cx="4537050" cy="573650"/>
          </a:xfrm>
          <a:prstGeom prst="rect">
            <a:avLst/>
          </a:prstGeom>
          <a:noFill/>
          <a:ln>
            <a:noFill/>
          </a:ln>
        </p:spPr>
      </p:pic>
      <p:sp>
        <p:nvSpPr>
          <p:cNvPr id="647" name="Google Shape;647;g1138f2c4ee3_4_647"/>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1150bb285d8_2_1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ACRONYMS</a:t>
            </a:r>
            <a:endParaRPr/>
          </a:p>
        </p:txBody>
      </p:sp>
      <p:sp>
        <p:nvSpPr>
          <p:cNvPr id="654" name="Google Shape;654;g1150bb285d8_2_10"/>
          <p:cNvSpPr txBox="1"/>
          <p:nvPr>
            <p:ph idx="1" type="body"/>
          </p:nvPr>
        </p:nvSpPr>
        <p:spPr>
          <a:xfrm>
            <a:off x="115325" y="980750"/>
            <a:ext cx="11942100" cy="5098500"/>
          </a:xfrm>
          <a:prstGeom prst="rect">
            <a:avLst/>
          </a:prstGeom>
        </p:spPr>
        <p:txBody>
          <a:bodyPr anchorCtr="0" anchor="t" bIns="45700" lIns="91425" spcFirstLastPara="1" rIns="91425" wrap="square" tIns="45700">
            <a:noAutofit/>
          </a:bodyPr>
          <a:lstStyle/>
          <a:p>
            <a:pPr indent="0" lvl="0" marL="0" rtl="0" algn="l">
              <a:spcBef>
                <a:spcPts val="1000"/>
              </a:spcBef>
              <a:spcAft>
                <a:spcPts val="0"/>
              </a:spcAft>
              <a:buNone/>
            </a:pPr>
            <a:r>
              <a:rPr b="1" lang="en-US" sz="2000"/>
              <a:t>RALPHIE </a:t>
            </a:r>
            <a:r>
              <a:rPr lang="en-US" sz="2000"/>
              <a:t>- Rapid Autonomous Loiter Program for Highly Increased Endurance</a:t>
            </a:r>
            <a:endParaRPr sz="2000"/>
          </a:p>
          <a:p>
            <a:pPr indent="0" lvl="0" marL="0" rtl="0" algn="l">
              <a:spcBef>
                <a:spcPts val="1000"/>
              </a:spcBef>
              <a:spcAft>
                <a:spcPts val="0"/>
              </a:spcAft>
              <a:buNone/>
            </a:pPr>
            <a:r>
              <a:rPr b="1" lang="en-US" sz="2000"/>
              <a:t>UAS </a:t>
            </a:r>
            <a:r>
              <a:rPr lang="en-US" sz="2000"/>
              <a:t>- Unmanned Aerial System</a:t>
            </a:r>
            <a:endParaRPr sz="2000"/>
          </a:p>
          <a:p>
            <a:pPr indent="0" lvl="0" marL="0" rtl="0" algn="l">
              <a:spcBef>
                <a:spcPts val="1000"/>
              </a:spcBef>
              <a:spcAft>
                <a:spcPts val="0"/>
              </a:spcAft>
              <a:buNone/>
            </a:pPr>
            <a:r>
              <a:rPr b="1" lang="en-US" sz="2000"/>
              <a:t>AHRS </a:t>
            </a:r>
            <a:r>
              <a:rPr lang="en-US" sz="2000"/>
              <a:t>- Attitude, Heading, and Reference System</a:t>
            </a:r>
            <a:endParaRPr sz="2000"/>
          </a:p>
          <a:p>
            <a:pPr indent="0" lvl="0" marL="0" rtl="0" algn="l">
              <a:spcBef>
                <a:spcPts val="1000"/>
              </a:spcBef>
              <a:spcAft>
                <a:spcPts val="0"/>
              </a:spcAft>
              <a:buNone/>
            </a:pPr>
            <a:r>
              <a:rPr b="1" lang="en-US" sz="2000"/>
              <a:t>LQT </a:t>
            </a:r>
            <a:r>
              <a:rPr lang="en-US" sz="2000"/>
              <a:t>- Linear Quadratic Tracker</a:t>
            </a:r>
            <a:endParaRPr sz="2000"/>
          </a:p>
          <a:p>
            <a:pPr indent="0" lvl="0" marL="0" rtl="0" algn="l">
              <a:spcBef>
                <a:spcPts val="1000"/>
              </a:spcBef>
              <a:spcAft>
                <a:spcPts val="0"/>
              </a:spcAft>
              <a:buNone/>
            </a:pPr>
            <a:r>
              <a:rPr b="1" lang="en-US" sz="2000"/>
              <a:t>IMU </a:t>
            </a:r>
            <a:r>
              <a:rPr lang="en-US" sz="2000"/>
              <a:t>- Inertial Measuring Unit</a:t>
            </a:r>
            <a:endParaRPr sz="2000"/>
          </a:p>
          <a:p>
            <a:pPr indent="0" lvl="0" marL="0" rtl="0" algn="l">
              <a:spcBef>
                <a:spcPts val="1000"/>
              </a:spcBef>
              <a:spcAft>
                <a:spcPts val="0"/>
              </a:spcAft>
              <a:buNone/>
            </a:pPr>
            <a:r>
              <a:rPr b="1" lang="en-US" sz="2000"/>
              <a:t>GPS </a:t>
            </a:r>
            <a:r>
              <a:rPr lang="en-US" sz="2000"/>
              <a:t>- Global Positioning System</a:t>
            </a:r>
            <a:endParaRPr sz="2000"/>
          </a:p>
          <a:p>
            <a:pPr indent="0" lvl="0" marL="0" rtl="0" algn="l">
              <a:spcBef>
                <a:spcPts val="1000"/>
              </a:spcBef>
              <a:spcAft>
                <a:spcPts val="0"/>
              </a:spcAft>
              <a:buNone/>
            </a:pPr>
            <a:r>
              <a:rPr b="1" lang="en-US" sz="2000"/>
              <a:t>CPE </a:t>
            </a:r>
            <a:r>
              <a:rPr lang="en-US" sz="2000"/>
              <a:t>- Critical Project Element</a:t>
            </a:r>
            <a:endParaRPr sz="2000"/>
          </a:p>
          <a:p>
            <a:pPr indent="0" lvl="0" marL="0" rtl="0" algn="l">
              <a:spcBef>
                <a:spcPts val="1000"/>
              </a:spcBef>
              <a:spcAft>
                <a:spcPts val="0"/>
              </a:spcAft>
              <a:buNone/>
            </a:pPr>
            <a:r>
              <a:rPr b="1" lang="en-US" sz="2000"/>
              <a:t>FR</a:t>
            </a:r>
            <a:r>
              <a:rPr lang="en-US" sz="2000"/>
              <a:t> - Functional Requirement</a:t>
            </a:r>
            <a:endParaRPr sz="2000"/>
          </a:p>
          <a:p>
            <a:pPr indent="0" lvl="0" marL="0" rtl="0" algn="l">
              <a:spcBef>
                <a:spcPts val="1000"/>
              </a:spcBef>
              <a:spcAft>
                <a:spcPts val="0"/>
              </a:spcAft>
              <a:buNone/>
            </a:pPr>
            <a:r>
              <a:rPr b="1" lang="en-US" sz="2000"/>
              <a:t>SLUF</a:t>
            </a:r>
            <a:r>
              <a:rPr lang="en-US" sz="2000"/>
              <a:t> - Steady Level Unaccelerated Flight</a:t>
            </a:r>
            <a:endParaRPr sz="2000"/>
          </a:p>
          <a:p>
            <a:pPr indent="0" lvl="0" marL="0" rtl="0" algn="l">
              <a:spcBef>
                <a:spcPts val="1000"/>
              </a:spcBef>
              <a:spcAft>
                <a:spcPts val="0"/>
              </a:spcAft>
              <a:buNone/>
            </a:pPr>
            <a:r>
              <a:rPr b="1" lang="en-US" sz="2000"/>
              <a:t>SITL </a:t>
            </a:r>
            <a:r>
              <a:rPr lang="en-US" sz="2000"/>
              <a:t>- Software in the Loop</a:t>
            </a:r>
            <a:endParaRPr sz="2000"/>
          </a:p>
          <a:p>
            <a:pPr indent="0" lvl="0" marL="0" rtl="0" algn="l">
              <a:spcBef>
                <a:spcPts val="1000"/>
              </a:spcBef>
              <a:spcAft>
                <a:spcPts val="0"/>
              </a:spcAft>
              <a:buNone/>
            </a:pPr>
            <a:r>
              <a:rPr b="1" lang="en-US" sz="2000"/>
              <a:t>PID </a:t>
            </a:r>
            <a:r>
              <a:rPr lang="en-US" sz="2000"/>
              <a:t>- Proportional, Integral, and Derivative</a:t>
            </a:r>
            <a:endParaRPr sz="2000"/>
          </a:p>
          <a:p>
            <a:pPr indent="0" lvl="0" marL="0" rtl="0" algn="l">
              <a:spcBef>
                <a:spcPts val="1000"/>
              </a:spcBef>
              <a:spcAft>
                <a:spcPts val="0"/>
              </a:spcAft>
              <a:buNone/>
            </a:pPr>
            <a:r>
              <a:rPr b="1" lang="en-US" sz="2000"/>
              <a:t>HITL </a:t>
            </a:r>
            <a:r>
              <a:rPr lang="en-US" sz="2000"/>
              <a:t>- Hardware in the Loop</a:t>
            </a:r>
            <a:endParaRPr sz="2000"/>
          </a:p>
          <a:p>
            <a:pPr indent="0" lvl="0" marL="0" rtl="0" algn="l">
              <a:spcBef>
                <a:spcPts val="1000"/>
              </a:spcBef>
              <a:spcAft>
                <a:spcPts val="0"/>
              </a:spcAft>
              <a:buNone/>
            </a:pPr>
            <a:r>
              <a:t/>
            </a:r>
            <a:endParaRPr sz="2000"/>
          </a:p>
        </p:txBody>
      </p:sp>
      <p:sp>
        <p:nvSpPr>
          <p:cNvPr id="655" name="Google Shape;655;g1150bb285d8_2_1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656" name="Google Shape;656;g1150bb285d8_2_10"/>
          <p:cNvSpPr txBox="1"/>
          <p:nvPr/>
        </p:nvSpPr>
        <p:spPr>
          <a:xfrm>
            <a:off x="21850" y="6150625"/>
            <a:ext cx="121920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1100">
                <a:solidFill>
                  <a:schemeClr val="lt1"/>
                </a:solidFill>
                <a:latin typeface="Calibri"/>
                <a:ea typeface="Calibri"/>
                <a:cs typeface="Calibri"/>
                <a:sym typeface="Calibri"/>
              </a:rPr>
              <a:t>Backup Slide</a:t>
            </a:r>
            <a:endParaRPr b="1" sz="1100">
              <a:solidFill>
                <a:schemeClr val="lt1"/>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g114dd6b3a2c_0_37"/>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Test Readiness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g114dd6b3a2c_0_7"/>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Component Test </a:t>
            </a:r>
            <a:endParaRPr/>
          </a:p>
        </p:txBody>
      </p:sp>
      <p:sp>
        <p:nvSpPr>
          <p:cNvPr id="668" name="Google Shape;668;g114dd6b3a2c_0_7"/>
          <p:cNvSpPr txBox="1"/>
          <p:nvPr>
            <p:ph idx="1" type="body"/>
          </p:nvPr>
        </p:nvSpPr>
        <p:spPr>
          <a:xfrm>
            <a:off x="838200" y="1316450"/>
            <a:ext cx="7256400" cy="43512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b="1" lang="en-US" sz="1800">
                <a:latin typeface="Calibri"/>
                <a:ea typeface="Calibri"/>
                <a:cs typeface="Calibri"/>
                <a:sym typeface="Calibri"/>
              </a:rPr>
              <a:t>Rationale: </a:t>
            </a:r>
            <a:r>
              <a:rPr lang="en-US" sz="1800">
                <a:latin typeface="Calibri"/>
                <a:ea typeface="Calibri"/>
                <a:cs typeface="Calibri"/>
                <a:sym typeface="Calibri"/>
              </a:rPr>
              <a:t>Individual component testing to insure components work correctly before full aircraft integration </a:t>
            </a:r>
            <a:endParaRPr sz="1800">
              <a:latin typeface="Calibri"/>
              <a:ea typeface="Calibri"/>
              <a:cs typeface="Calibri"/>
              <a:sym typeface="Calibri"/>
            </a:endParaRPr>
          </a:p>
          <a:p>
            <a:pPr indent="0" lvl="0" marL="0" rtl="0" algn="l">
              <a:lnSpc>
                <a:spcPct val="100000"/>
              </a:lnSpc>
              <a:spcBef>
                <a:spcPts val="0"/>
              </a:spcBef>
              <a:spcAft>
                <a:spcPts val="0"/>
              </a:spcAft>
              <a:buNone/>
            </a:pPr>
            <a:r>
              <a:t/>
            </a:r>
            <a:endParaRPr b="1" sz="1800">
              <a:latin typeface="Calibri"/>
              <a:ea typeface="Calibri"/>
              <a:cs typeface="Calibri"/>
              <a:sym typeface="Calibri"/>
            </a:endParaRPr>
          </a:p>
          <a:p>
            <a:pPr indent="0" lvl="0" marL="0" rtl="0" algn="l">
              <a:lnSpc>
                <a:spcPct val="100000"/>
              </a:lnSpc>
              <a:spcBef>
                <a:spcPts val="0"/>
              </a:spcBef>
              <a:spcAft>
                <a:spcPts val="0"/>
              </a:spcAft>
              <a:buNone/>
            </a:pPr>
            <a:r>
              <a:rPr b="1" lang="en-US" sz="1800">
                <a:latin typeface="Calibri"/>
                <a:ea typeface="Calibri"/>
                <a:cs typeface="Calibri"/>
                <a:sym typeface="Calibri"/>
              </a:rPr>
              <a:t>Test Fixture: </a:t>
            </a:r>
            <a:r>
              <a:rPr lang="en-US" sz="1800">
                <a:latin typeface="Calibri"/>
                <a:ea typeface="Calibri"/>
                <a:cs typeface="Calibri"/>
                <a:sym typeface="Calibri"/>
              </a:rPr>
              <a:t>N/A</a:t>
            </a:r>
            <a:endParaRPr sz="1800">
              <a:latin typeface="Calibri"/>
              <a:ea typeface="Calibri"/>
              <a:cs typeface="Calibri"/>
              <a:sym typeface="Calibri"/>
            </a:endParaRPr>
          </a:p>
          <a:p>
            <a:pPr indent="0" lvl="0" marL="0" rtl="0" algn="l">
              <a:lnSpc>
                <a:spcPct val="100000"/>
              </a:lnSpc>
              <a:spcBef>
                <a:spcPts val="0"/>
              </a:spcBef>
              <a:spcAft>
                <a:spcPts val="0"/>
              </a:spcAft>
              <a:buNone/>
            </a:pPr>
            <a:r>
              <a:t/>
            </a:r>
            <a:endParaRPr b="1" sz="1800">
              <a:latin typeface="Calibri"/>
              <a:ea typeface="Calibri"/>
              <a:cs typeface="Calibri"/>
              <a:sym typeface="Calibri"/>
            </a:endParaRPr>
          </a:p>
          <a:p>
            <a:pPr indent="0" lvl="0" marL="0" rtl="0" algn="l">
              <a:lnSpc>
                <a:spcPct val="100000"/>
              </a:lnSpc>
              <a:spcBef>
                <a:spcPts val="0"/>
              </a:spcBef>
              <a:spcAft>
                <a:spcPts val="0"/>
              </a:spcAft>
              <a:buNone/>
            </a:pPr>
            <a:r>
              <a:rPr b="1" lang="en-US" sz="1800">
                <a:latin typeface="Calibri"/>
                <a:ea typeface="Calibri"/>
                <a:cs typeface="Calibri"/>
                <a:sym typeface="Calibri"/>
              </a:rPr>
              <a:t>Equipment Needed: </a:t>
            </a:r>
            <a:r>
              <a:rPr lang="en-US" sz="1800">
                <a:latin typeface="Calibri"/>
                <a:ea typeface="Calibri"/>
                <a:cs typeface="Calibri"/>
                <a:sym typeface="Calibri"/>
              </a:rPr>
              <a:t>Power Supply, MultiMeter, Mission Planner </a:t>
            </a:r>
            <a:endParaRPr sz="1800">
              <a:latin typeface="Calibri"/>
              <a:ea typeface="Calibri"/>
              <a:cs typeface="Calibri"/>
              <a:sym typeface="Calibri"/>
            </a:endParaRPr>
          </a:p>
          <a:p>
            <a:pPr indent="0" lvl="0" marL="0" rtl="0" algn="l">
              <a:lnSpc>
                <a:spcPct val="100000"/>
              </a:lnSpc>
              <a:spcBef>
                <a:spcPts val="0"/>
              </a:spcBef>
              <a:spcAft>
                <a:spcPts val="0"/>
              </a:spcAft>
              <a:buNone/>
            </a:pPr>
            <a:r>
              <a:t/>
            </a:r>
            <a:endParaRPr b="1" sz="1800">
              <a:latin typeface="Calibri"/>
              <a:ea typeface="Calibri"/>
              <a:cs typeface="Calibri"/>
              <a:sym typeface="Calibri"/>
            </a:endParaRPr>
          </a:p>
          <a:p>
            <a:pPr indent="0" lvl="0" marL="0" rtl="0" algn="l">
              <a:lnSpc>
                <a:spcPct val="100000"/>
              </a:lnSpc>
              <a:spcBef>
                <a:spcPts val="0"/>
              </a:spcBef>
              <a:spcAft>
                <a:spcPts val="0"/>
              </a:spcAft>
              <a:buNone/>
            </a:pPr>
            <a:r>
              <a:rPr b="1" lang="en-US" sz="1800">
                <a:latin typeface="Calibri"/>
                <a:ea typeface="Calibri"/>
                <a:cs typeface="Calibri"/>
                <a:sym typeface="Calibri"/>
              </a:rPr>
              <a:t>Procedure:</a:t>
            </a:r>
            <a:endParaRPr b="1" sz="1800">
              <a:latin typeface="Calibri"/>
              <a:ea typeface="Calibri"/>
              <a:cs typeface="Calibri"/>
              <a:sym typeface="Calibri"/>
            </a:endParaRPr>
          </a:p>
          <a:p>
            <a:pPr indent="-342900" lvl="0" marL="457200" rtl="0" algn="l">
              <a:lnSpc>
                <a:spcPct val="100000"/>
              </a:lnSpc>
              <a:spcBef>
                <a:spcPts val="0"/>
              </a:spcBef>
              <a:spcAft>
                <a:spcPts val="0"/>
              </a:spcAft>
              <a:buSzPts val="1800"/>
              <a:buFont typeface="Calibri"/>
              <a:buAutoNum type="alphaLcPeriod"/>
            </a:pPr>
            <a:r>
              <a:rPr lang="en-US" sz="1800">
                <a:latin typeface="Calibri"/>
                <a:ea typeface="Calibri"/>
                <a:cs typeface="Calibri"/>
                <a:sym typeface="Calibri"/>
              </a:rPr>
              <a:t>Isolate Component  </a:t>
            </a:r>
            <a:endParaRPr sz="1800">
              <a:latin typeface="Calibri"/>
              <a:ea typeface="Calibri"/>
              <a:cs typeface="Calibri"/>
              <a:sym typeface="Calibri"/>
            </a:endParaRPr>
          </a:p>
          <a:p>
            <a:pPr indent="-342900" lvl="0" marL="457200" rtl="0" algn="l">
              <a:lnSpc>
                <a:spcPct val="100000"/>
              </a:lnSpc>
              <a:spcBef>
                <a:spcPts val="0"/>
              </a:spcBef>
              <a:spcAft>
                <a:spcPts val="0"/>
              </a:spcAft>
              <a:buSzPts val="1800"/>
              <a:buFont typeface="Calibri"/>
              <a:buAutoNum type="alphaLcPeriod"/>
            </a:pPr>
            <a:r>
              <a:rPr lang="en-US" sz="1800">
                <a:latin typeface="Calibri"/>
                <a:ea typeface="Calibri"/>
                <a:cs typeface="Calibri"/>
                <a:sym typeface="Calibri"/>
              </a:rPr>
              <a:t>Connect singular component to Pixhawk 4 flight controller </a:t>
            </a:r>
            <a:endParaRPr sz="1800">
              <a:latin typeface="Calibri"/>
              <a:ea typeface="Calibri"/>
              <a:cs typeface="Calibri"/>
              <a:sym typeface="Calibri"/>
            </a:endParaRPr>
          </a:p>
          <a:p>
            <a:pPr indent="-342900" lvl="0" marL="457200" rtl="0" algn="l">
              <a:lnSpc>
                <a:spcPct val="100000"/>
              </a:lnSpc>
              <a:spcBef>
                <a:spcPts val="0"/>
              </a:spcBef>
              <a:spcAft>
                <a:spcPts val="0"/>
              </a:spcAft>
              <a:buSzPts val="1800"/>
              <a:buFont typeface="Calibri"/>
              <a:buAutoNum type="alphaLcPeriod"/>
            </a:pPr>
            <a:r>
              <a:rPr lang="en-US" sz="1800">
                <a:latin typeface="Calibri"/>
                <a:ea typeface="Calibri"/>
                <a:cs typeface="Calibri"/>
                <a:sym typeface="Calibri"/>
              </a:rPr>
              <a:t>Receive Data via mission Planner </a:t>
            </a:r>
            <a:endParaRPr sz="1800">
              <a:latin typeface="Calibri"/>
              <a:ea typeface="Calibri"/>
              <a:cs typeface="Calibri"/>
              <a:sym typeface="Calibri"/>
            </a:endParaRPr>
          </a:p>
          <a:p>
            <a:pPr indent="-342900" lvl="0" marL="457200" rtl="0" algn="l">
              <a:lnSpc>
                <a:spcPct val="100000"/>
              </a:lnSpc>
              <a:spcBef>
                <a:spcPts val="0"/>
              </a:spcBef>
              <a:spcAft>
                <a:spcPts val="0"/>
              </a:spcAft>
              <a:buSzPts val="1800"/>
              <a:buFont typeface="Calibri"/>
              <a:buAutoNum type="alphaLcPeriod"/>
            </a:pPr>
            <a:r>
              <a:rPr lang="en-US" sz="1800">
                <a:latin typeface="Calibri"/>
                <a:ea typeface="Calibri"/>
                <a:cs typeface="Calibri"/>
                <a:sym typeface="Calibri"/>
              </a:rPr>
              <a:t>Verify received data </a:t>
            </a:r>
            <a:endParaRPr sz="1800">
              <a:latin typeface="Calibri"/>
              <a:ea typeface="Calibri"/>
              <a:cs typeface="Calibri"/>
              <a:sym typeface="Calibri"/>
            </a:endParaRPr>
          </a:p>
          <a:p>
            <a:pPr indent="0" lvl="0" marL="0" rtl="0" algn="l">
              <a:lnSpc>
                <a:spcPct val="100000"/>
              </a:lnSpc>
              <a:spcBef>
                <a:spcPts val="0"/>
              </a:spcBef>
              <a:spcAft>
                <a:spcPts val="0"/>
              </a:spcAft>
              <a:buNone/>
            </a:pPr>
            <a:r>
              <a:t/>
            </a:r>
            <a:endParaRPr sz="1800">
              <a:latin typeface="Calibri"/>
              <a:ea typeface="Calibri"/>
              <a:cs typeface="Calibri"/>
              <a:sym typeface="Calibri"/>
            </a:endParaRPr>
          </a:p>
          <a:p>
            <a:pPr indent="0" lvl="0" marL="0" rtl="0" algn="l">
              <a:lnSpc>
                <a:spcPct val="100000"/>
              </a:lnSpc>
              <a:spcBef>
                <a:spcPts val="0"/>
              </a:spcBef>
              <a:spcAft>
                <a:spcPts val="0"/>
              </a:spcAft>
              <a:buNone/>
            </a:pPr>
            <a:r>
              <a:rPr b="1" lang="en-US" sz="1800">
                <a:latin typeface="Calibri"/>
                <a:ea typeface="Calibri"/>
                <a:cs typeface="Calibri"/>
                <a:sym typeface="Calibri"/>
              </a:rPr>
              <a:t>Risk Reduction: </a:t>
            </a:r>
            <a:r>
              <a:rPr lang="en-US" sz="1800">
                <a:latin typeface="Calibri"/>
                <a:ea typeface="Calibri"/>
                <a:cs typeface="Calibri"/>
                <a:sym typeface="Calibri"/>
              </a:rPr>
              <a:t>Reduce likelihood hardware malfunction </a:t>
            </a:r>
            <a:endParaRPr sz="1800">
              <a:latin typeface="Calibri"/>
              <a:ea typeface="Calibri"/>
              <a:cs typeface="Calibri"/>
              <a:sym typeface="Calibri"/>
            </a:endParaRPr>
          </a:p>
          <a:p>
            <a:pPr indent="0" lvl="0" marL="0" rtl="0" algn="l">
              <a:lnSpc>
                <a:spcPct val="100000"/>
              </a:lnSpc>
              <a:spcBef>
                <a:spcPts val="0"/>
              </a:spcBef>
              <a:spcAft>
                <a:spcPts val="0"/>
              </a:spcAft>
              <a:buNone/>
            </a:pPr>
            <a:r>
              <a:t/>
            </a:r>
            <a:endParaRPr b="1" sz="1800">
              <a:latin typeface="Calibri"/>
              <a:ea typeface="Calibri"/>
              <a:cs typeface="Calibri"/>
              <a:sym typeface="Calibri"/>
            </a:endParaRPr>
          </a:p>
          <a:p>
            <a:pPr indent="0" lvl="0" marL="0" rtl="0" algn="l">
              <a:lnSpc>
                <a:spcPct val="100000"/>
              </a:lnSpc>
              <a:spcBef>
                <a:spcPts val="0"/>
              </a:spcBef>
              <a:spcAft>
                <a:spcPts val="0"/>
              </a:spcAft>
              <a:buNone/>
            </a:pPr>
            <a:r>
              <a:rPr b="1" lang="en-US" sz="1800">
                <a:latin typeface="Calibri"/>
                <a:ea typeface="Calibri"/>
                <a:cs typeface="Calibri"/>
                <a:sym typeface="Calibri"/>
              </a:rPr>
              <a:t>Status: </a:t>
            </a:r>
            <a:r>
              <a:rPr lang="en-US" sz="1800">
                <a:latin typeface="Calibri"/>
                <a:ea typeface="Calibri"/>
                <a:cs typeface="Calibri"/>
                <a:sym typeface="Calibri"/>
              </a:rPr>
              <a:t>Next Slide</a:t>
            </a:r>
            <a:endParaRPr sz="3200"/>
          </a:p>
        </p:txBody>
      </p:sp>
      <p:sp>
        <p:nvSpPr>
          <p:cNvPr id="669" name="Google Shape;669;g114dd6b3a2c_0_7"/>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114dd6b3a2c_0_15"/>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Component’s Progress </a:t>
            </a:r>
            <a:endParaRPr/>
          </a:p>
        </p:txBody>
      </p:sp>
      <p:sp>
        <p:nvSpPr>
          <p:cNvPr id="676" name="Google Shape;676;g114dd6b3a2c_0_15"/>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677" name="Google Shape;677;g114dd6b3a2c_0_15"/>
          <p:cNvGraphicFramePr/>
          <p:nvPr/>
        </p:nvGraphicFramePr>
        <p:xfrm>
          <a:off x="2025463" y="1304238"/>
          <a:ext cx="3000000" cy="3000000"/>
        </p:xfrm>
        <a:graphic>
          <a:graphicData uri="http://schemas.openxmlformats.org/drawingml/2006/table">
            <a:tbl>
              <a:tblPr>
                <a:noFill/>
                <a:tableStyleId>{1BF2CEE5-CB3B-4AB4-A3C5-88C82426ED55}</a:tableStyleId>
              </a:tblPr>
              <a:tblGrid>
                <a:gridCol w="2382400"/>
                <a:gridCol w="2194425"/>
                <a:gridCol w="3564250"/>
              </a:tblGrid>
              <a:tr h="779075">
                <a:tc>
                  <a:txBody>
                    <a:bodyPr/>
                    <a:lstStyle/>
                    <a:p>
                      <a:pPr indent="0" lvl="0" marL="0" rtl="0" algn="ctr">
                        <a:spcBef>
                          <a:spcPts val="0"/>
                        </a:spcBef>
                        <a:spcAft>
                          <a:spcPts val="0"/>
                        </a:spcAft>
                        <a:buNone/>
                      </a:pPr>
                      <a:r>
                        <a:rPr b="1" lang="en-US" sz="1600"/>
                        <a:t>Component </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sz="1600"/>
                        <a:t>Progress </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sz="1600"/>
                        <a:t>Details </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495775">
                <a:tc>
                  <a:txBody>
                    <a:bodyPr/>
                    <a:lstStyle/>
                    <a:p>
                      <a:pPr indent="0" lvl="0" marL="0" rtl="0" algn="ctr">
                        <a:spcBef>
                          <a:spcPts val="0"/>
                        </a:spcBef>
                        <a:spcAft>
                          <a:spcPts val="0"/>
                        </a:spcAft>
                        <a:buNone/>
                      </a:pPr>
                      <a:r>
                        <a:rPr lang="en-US"/>
                        <a:t>Pixhawk 4</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t>Functional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US"/>
                        <a:t>Controller integrating correctly, connecting to mission planner</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5775">
                <a:tc>
                  <a:txBody>
                    <a:bodyPr/>
                    <a:lstStyle/>
                    <a:p>
                      <a:pPr indent="0" lvl="0" marL="0" rtl="0" algn="ctr">
                        <a:spcBef>
                          <a:spcPts val="0"/>
                        </a:spcBef>
                        <a:spcAft>
                          <a:spcPts val="0"/>
                        </a:spcAft>
                        <a:buNone/>
                      </a:pPr>
                      <a:r>
                        <a:rPr lang="en-US"/>
                        <a:t>Servos</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t>Functional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US"/>
                        <a:t>Actuating and connecting, need’s final calibration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5775">
                <a:tc>
                  <a:txBody>
                    <a:bodyPr/>
                    <a:lstStyle/>
                    <a:p>
                      <a:pPr indent="0" lvl="0" marL="0" rtl="0" algn="ctr">
                        <a:spcBef>
                          <a:spcPts val="0"/>
                        </a:spcBef>
                        <a:spcAft>
                          <a:spcPts val="0"/>
                        </a:spcAft>
                        <a:buNone/>
                      </a:pPr>
                      <a:r>
                        <a:rPr lang="en-US"/>
                        <a:t>Telemetry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t>Functional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US"/>
                        <a:t>Ground station communicating correctly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5775">
                <a:tc>
                  <a:txBody>
                    <a:bodyPr/>
                    <a:lstStyle/>
                    <a:p>
                      <a:pPr indent="0" lvl="0" marL="0" rtl="0" algn="ctr">
                        <a:spcBef>
                          <a:spcPts val="0"/>
                        </a:spcBef>
                        <a:spcAft>
                          <a:spcPts val="0"/>
                        </a:spcAft>
                        <a:buNone/>
                      </a:pPr>
                      <a:r>
                        <a:rPr lang="en-US"/>
                        <a:t>GPS</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t>Functional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93C47D"/>
                    </a:solidFill>
                  </a:tcPr>
                </a:tc>
                <a:tc>
                  <a:txBody>
                    <a:bodyPr/>
                    <a:lstStyle/>
                    <a:p>
                      <a:pPr indent="0" lvl="0" marL="0" rtl="0" algn="ctr">
                        <a:spcBef>
                          <a:spcPts val="0"/>
                        </a:spcBef>
                        <a:spcAft>
                          <a:spcPts val="0"/>
                        </a:spcAft>
                        <a:buNone/>
                      </a:pPr>
                      <a:r>
                        <a:rPr lang="en-US"/>
                        <a:t>GPS verified via mission planner</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5775">
                <a:tc>
                  <a:txBody>
                    <a:bodyPr/>
                    <a:lstStyle/>
                    <a:p>
                      <a:pPr indent="0" lvl="0" marL="0" rtl="0" algn="ctr">
                        <a:spcBef>
                          <a:spcPts val="0"/>
                        </a:spcBef>
                        <a:spcAft>
                          <a:spcPts val="0"/>
                        </a:spcAft>
                        <a:buNone/>
                      </a:pPr>
                      <a:r>
                        <a:rPr lang="en-US"/>
                        <a:t>Air-Speed Sensor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t>In Progress</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a:t>Needs tested and calibrated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5775">
                <a:tc>
                  <a:txBody>
                    <a:bodyPr/>
                    <a:lstStyle/>
                    <a:p>
                      <a:pPr indent="0" lvl="0" marL="0" rtl="0" algn="ctr">
                        <a:spcBef>
                          <a:spcPts val="0"/>
                        </a:spcBef>
                        <a:spcAft>
                          <a:spcPts val="0"/>
                        </a:spcAft>
                        <a:buClr>
                          <a:schemeClr val="dk1"/>
                        </a:buClr>
                        <a:buSzPts val="1100"/>
                        <a:buFont typeface="Arial"/>
                        <a:buNone/>
                      </a:pPr>
                      <a:r>
                        <a:rPr lang="en-US">
                          <a:solidFill>
                            <a:schemeClr val="dk1"/>
                          </a:solidFill>
                        </a:rPr>
                        <a:t>Essential Control Surfaces (ESC)/Motor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t>Close to Functional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a:t>working, but needs to be connected</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495775">
                <a:tc>
                  <a:txBody>
                    <a:bodyPr/>
                    <a:lstStyle/>
                    <a:p>
                      <a:pPr indent="0" lvl="0" marL="0" rtl="0" algn="ctr">
                        <a:spcBef>
                          <a:spcPts val="0"/>
                        </a:spcBef>
                        <a:spcAft>
                          <a:spcPts val="0"/>
                        </a:spcAft>
                        <a:buNone/>
                      </a:pPr>
                      <a:r>
                        <a:rPr lang="en-US">
                          <a:solidFill>
                            <a:schemeClr val="dk1"/>
                          </a:solidFill>
                        </a:rPr>
                        <a:t>IMU’s and Sensors</a:t>
                      </a:r>
                      <a:endParaRPr>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lang="en-US"/>
                        <a:t>Close to Functional</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FFD966"/>
                    </a:solidFill>
                  </a:tcPr>
                </a:tc>
                <a:tc>
                  <a:txBody>
                    <a:bodyPr/>
                    <a:lstStyle/>
                    <a:p>
                      <a:pPr indent="0" lvl="0" marL="0" rtl="0" algn="ctr">
                        <a:spcBef>
                          <a:spcPts val="0"/>
                        </a:spcBef>
                        <a:spcAft>
                          <a:spcPts val="0"/>
                        </a:spcAft>
                        <a:buNone/>
                      </a:pPr>
                      <a:r>
                        <a:rPr lang="en-US"/>
                        <a:t>need calibration </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82" name="Shape 682"/>
        <p:cNvGrpSpPr/>
        <p:nvPr/>
      </p:nvGrpSpPr>
      <p:grpSpPr>
        <a:xfrm>
          <a:off x="0" y="0"/>
          <a:ext cx="0" cy="0"/>
          <a:chOff x="0" y="0"/>
          <a:chExt cx="0" cy="0"/>
        </a:xfrm>
      </p:grpSpPr>
      <p:sp>
        <p:nvSpPr>
          <p:cNvPr id="683" name="Google Shape;683;g114dd6b3a2c_0_22"/>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Telemetry?</a:t>
            </a:r>
            <a:endParaRPr/>
          </a:p>
        </p:txBody>
      </p:sp>
      <p:sp>
        <p:nvSpPr>
          <p:cNvPr id="684" name="Google Shape;684;g114dd6b3a2c_0_22"/>
          <p:cNvSpPr txBox="1"/>
          <p:nvPr>
            <p:ph idx="1" type="body"/>
          </p:nvPr>
        </p:nvSpPr>
        <p:spPr>
          <a:xfrm>
            <a:off x="838200" y="1316438"/>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t/>
            </a:r>
            <a:endParaRPr/>
          </a:p>
        </p:txBody>
      </p:sp>
      <p:sp>
        <p:nvSpPr>
          <p:cNvPr id="685" name="Google Shape;685;g114dd6b3a2c_0_22"/>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0" name="Shape 690"/>
        <p:cNvGrpSpPr/>
        <p:nvPr/>
      </p:nvGrpSpPr>
      <p:grpSpPr>
        <a:xfrm>
          <a:off x="0" y="0"/>
          <a:ext cx="0" cy="0"/>
          <a:chOff x="0" y="0"/>
          <a:chExt cx="0" cy="0"/>
        </a:xfrm>
      </p:grpSpPr>
      <p:sp>
        <p:nvSpPr>
          <p:cNvPr id="691" name="Google Shape;691;g114dd6b3a2c_0_2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Controls </a:t>
            </a:r>
            <a:endParaRPr/>
          </a:p>
        </p:txBody>
      </p:sp>
      <p:sp>
        <p:nvSpPr>
          <p:cNvPr id="692" name="Google Shape;692;g114dd6b3a2c_0_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693" name="Google Shape;693;g114dd6b3a2c_0_29"/>
          <p:cNvSpPr txBox="1"/>
          <p:nvPr/>
        </p:nvSpPr>
        <p:spPr>
          <a:xfrm>
            <a:off x="455925" y="1148500"/>
            <a:ext cx="7712100" cy="437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600">
                <a:latin typeface="Calibri"/>
                <a:ea typeface="Calibri"/>
                <a:cs typeface="Calibri"/>
                <a:sym typeface="Calibri"/>
              </a:rPr>
              <a:t>Rationale: </a:t>
            </a:r>
            <a:r>
              <a:rPr lang="en-US" sz="1600">
                <a:latin typeface="Calibri"/>
                <a:ea typeface="Calibri"/>
                <a:cs typeface="Calibri"/>
                <a:sym typeface="Calibri"/>
              </a:rPr>
              <a:t>Control model must be tested before aircraft integration to ensure successful flight.</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Test Fixture: </a:t>
            </a:r>
            <a:r>
              <a:rPr lang="en-US" sz="1600">
                <a:latin typeface="Calibri"/>
                <a:ea typeface="Calibri"/>
                <a:cs typeface="Calibri"/>
                <a:sym typeface="Calibri"/>
              </a:rPr>
              <a:t>MATLAB, Athena Vortex Lattice (AVL)</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Equipment Needed: </a:t>
            </a:r>
            <a:r>
              <a:rPr lang="en-US" sz="1600">
                <a:latin typeface="Calibri"/>
                <a:ea typeface="Calibri"/>
                <a:cs typeface="Calibri"/>
                <a:sym typeface="Calibri"/>
              </a:rPr>
              <a:t>Laptop</a:t>
            </a:r>
            <a:endParaRPr sz="1600">
              <a:latin typeface="Calibri"/>
              <a:ea typeface="Calibri"/>
              <a:cs typeface="Calibri"/>
              <a:sym typeface="Calibri"/>
            </a:endParaRPr>
          </a:p>
          <a:p>
            <a:pPr indent="0" lvl="0" marL="0" rtl="0" algn="l">
              <a:spcBef>
                <a:spcPts val="0"/>
              </a:spcBef>
              <a:spcAft>
                <a:spcPts val="0"/>
              </a:spcAft>
              <a:buNone/>
            </a:pPr>
            <a:r>
              <a:t/>
            </a:r>
            <a:endParaRPr b="1"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Procedure:</a:t>
            </a:r>
            <a:endParaRPr b="1" sz="1600">
              <a:latin typeface="Calibri"/>
              <a:ea typeface="Calibri"/>
              <a:cs typeface="Calibri"/>
              <a:sym typeface="Calibri"/>
            </a:endParaRPr>
          </a:p>
          <a:p>
            <a:pPr indent="-330200" lvl="0" marL="457200" rtl="0" algn="l">
              <a:spcBef>
                <a:spcPts val="0"/>
              </a:spcBef>
              <a:spcAft>
                <a:spcPts val="0"/>
              </a:spcAft>
              <a:buSzPts val="1600"/>
              <a:buFont typeface="Calibri"/>
              <a:buAutoNum type="alphaLcPeriod"/>
            </a:pPr>
            <a:r>
              <a:rPr lang="en-US" sz="1600">
                <a:latin typeface="Calibri"/>
                <a:ea typeface="Calibri"/>
                <a:cs typeface="Calibri"/>
                <a:sym typeface="Calibri"/>
              </a:rPr>
              <a:t>Model aircraft in AVL</a:t>
            </a:r>
            <a:endParaRPr sz="1600">
              <a:latin typeface="Calibri"/>
              <a:ea typeface="Calibri"/>
              <a:cs typeface="Calibri"/>
              <a:sym typeface="Calibri"/>
            </a:endParaRPr>
          </a:p>
          <a:p>
            <a:pPr indent="-330200" lvl="0" marL="457200" rtl="0" algn="l">
              <a:spcBef>
                <a:spcPts val="0"/>
              </a:spcBef>
              <a:spcAft>
                <a:spcPts val="0"/>
              </a:spcAft>
              <a:buSzPts val="1600"/>
              <a:buFont typeface="Calibri"/>
              <a:buAutoNum type="alphaLcPeriod"/>
            </a:pPr>
            <a:r>
              <a:rPr lang="en-US" sz="1600">
                <a:latin typeface="Calibri"/>
                <a:ea typeface="Calibri"/>
                <a:cs typeface="Calibri"/>
                <a:sym typeface="Calibri"/>
              </a:rPr>
              <a:t>Update stability derivatives in linear dynamics model</a:t>
            </a:r>
            <a:endParaRPr sz="1600">
              <a:latin typeface="Calibri"/>
              <a:ea typeface="Calibri"/>
              <a:cs typeface="Calibri"/>
              <a:sym typeface="Calibri"/>
            </a:endParaRPr>
          </a:p>
          <a:p>
            <a:pPr indent="-330200" lvl="0" marL="457200" rtl="0" algn="l">
              <a:spcBef>
                <a:spcPts val="0"/>
              </a:spcBef>
              <a:spcAft>
                <a:spcPts val="0"/>
              </a:spcAft>
              <a:buSzPts val="1600"/>
              <a:buFont typeface="Calibri"/>
              <a:buAutoNum type="alphaLcPeriod"/>
            </a:pPr>
            <a:r>
              <a:rPr lang="en-US" sz="1600">
                <a:latin typeface="Calibri"/>
                <a:ea typeface="Calibri"/>
                <a:cs typeface="Calibri"/>
                <a:sym typeface="Calibri"/>
              </a:rPr>
              <a:t>Re-tune LQT for new aircraft</a:t>
            </a:r>
            <a:endParaRPr sz="1600">
              <a:latin typeface="Calibri"/>
              <a:ea typeface="Calibri"/>
              <a:cs typeface="Calibri"/>
              <a:sym typeface="Calibri"/>
            </a:endParaRPr>
          </a:p>
          <a:p>
            <a:pPr indent="-330200" lvl="0" marL="457200" rtl="0" algn="l">
              <a:spcBef>
                <a:spcPts val="0"/>
              </a:spcBef>
              <a:spcAft>
                <a:spcPts val="0"/>
              </a:spcAft>
              <a:buSzPts val="1600"/>
              <a:buFont typeface="Calibri"/>
              <a:buAutoNum type="alphaLcPeriod"/>
            </a:pPr>
            <a:r>
              <a:rPr lang="en-US" sz="1600">
                <a:latin typeface="Calibri"/>
                <a:ea typeface="Calibri"/>
                <a:cs typeface="Calibri"/>
                <a:sym typeface="Calibri"/>
              </a:rPr>
              <a:t>Run test cases for squircular trajectories</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Risk Reduction: </a:t>
            </a:r>
            <a:r>
              <a:rPr lang="en-US" sz="1600">
                <a:latin typeface="Calibri"/>
                <a:ea typeface="Calibri"/>
                <a:cs typeface="Calibri"/>
                <a:sym typeface="Calibri"/>
              </a:rPr>
              <a:t>Ensure control surface deflections don’t exceed maximum limits and that control reactions are reasonable</a:t>
            </a:r>
            <a:endParaRPr sz="1600">
              <a:latin typeface="Calibri"/>
              <a:ea typeface="Calibri"/>
              <a:cs typeface="Calibri"/>
              <a:sym typeface="Calibri"/>
            </a:endParaRPr>
          </a:p>
          <a:p>
            <a:pPr indent="0" lvl="0" marL="0" rtl="0" algn="l">
              <a:spcBef>
                <a:spcPts val="0"/>
              </a:spcBef>
              <a:spcAft>
                <a:spcPts val="0"/>
              </a:spcAft>
              <a:buNone/>
            </a:pPr>
            <a:r>
              <a:t/>
            </a:r>
            <a:endParaRPr sz="1600">
              <a:latin typeface="Calibri"/>
              <a:ea typeface="Calibri"/>
              <a:cs typeface="Calibri"/>
              <a:sym typeface="Calibri"/>
            </a:endParaRPr>
          </a:p>
          <a:p>
            <a:pPr indent="0" lvl="0" marL="0" rtl="0" algn="l">
              <a:spcBef>
                <a:spcPts val="0"/>
              </a:spcBef>
              <a:spcAft>
                <a:spcPts val="0"/>
              </a:spcAft>
              <a:buNone/>
            </a:pPr>
            <a:r>
              <a:rPr b="1" lang="en-US" sz="1600">
                <a:latin typeface="Calibri"/>
                <a:ea typeface="Calibri"/>
                <a:cs typeface="Calibri"/>
                <a:sym typeface="Calibri"/>
              </a:rPr>
              <a:t>Status: </a:t>
            </a:r>
            <a:r>
              <a:rPr lang="en-US" sz="1600">
                <a:latin typeface="Calibri"/>
                <a:ea typeface="Calibri"/>
                <a:cs typeface="Calibri"/>
                <a:sym typeface="Calibri"/>
              </a:rPr>
              <a:t>In progress</a:t>
            </a:r>
            <a:endParaRPr sz="1600">
              <a:latin typeface="Calibri"/>
              <a:ea typeface="Calibri"/>
              <a:cs typeface="Calibri"/>
              <a:sym typeface="Calibri"/>
            </a:endParaRPr>
          </a:p>
        </p:txBody>
      </p:sp>
      <p:sp>
        <p:nvSpPr>
          <p:cNvPr id="694" name="Google Shape;694;g114dd6b3a2c_0_29"/>
          <p:cNvSpPr txBox="1"/>
          <p:nvPr/>
        </p:nvSpPr>
        <p:spPr>
          <a:xfrm>
            <a:off x="8931475" y="2534700"/>
            <a:ext cx="2511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1600">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sp>
        <p:nvSpPr>
          <p:cNvPr id="132" name="Google Shape;132;g10223913ebd_0_0"/>
          <p:cNvSpPr txBox="1"/>
          <p:nvPr>
            <p:ph type="title"/>
          </p:nvPr>
        </p:nvSpPr>
        <p:spPr>
          <a:xfrm>
            <a:off x="115325" y="0"/>
            <a:ext cx="10515600" cy="7254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200"/>
              <a:buNone/>
            </a:pPr>
            <a:r>
              <a:rPr lang="en-US"/>
              <a:t>Main Mission CONOPS</a:t>
            </a:r>
            <a:endParaRPr/>
          </a:p>
        </p:txBody>
      </p:sp>
      <p:sp>
        <p:nvSpPr>
          <p:cNvPr id="133" name="Google Shape;133;g10223913ebd_0_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34" name="Google Shape;134;g10223913ebd_0_0"/>
          <p:cNvPicPr preferRelativeResize="0"/>
          <p:nvPr/>
        </p:nvPicPr>
        <p:blipFill rotWithShape="1">
          <a:blip r:embed="rId3">
            <a:alphaModFix/>
          </a:blip>
          <a:srcRect b="0" l="0" r="0" t="0"/>
          <a:stretch/>
        </p:blipFill>
        <p:spPr>
          <a:xfrm>
            <a:off x="1417425" y="865750"/>
            <a:ext cx="9357151" cy="5251550"/>
          </a:xfrm>
          <a:prstGeom prst="rect">
            <a:avLst/>
          </a:prstGeom>
          <a:noFill/>
          <a:ln>
            <a:noFill/>
          </a:ln>
        </p:spPr>
      </p:pic>
      <p:sp>
        <p:nvSpPr>
          <p:cNvPr id="135" name="Google Shape;135;g10223913ebd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i="0" lang="en-US" sz="1100" u="none" cap="none" strike="noStrike">
                <a:solidFill>
                  <a:schemeClr val="lt1"/>
                </a:solidFill>
                <a:latin typeface="Calibri"/>
                <a:ea typeface="Calibri"/>
                <a:cs typeface="Calibri"/>
                <a:sym typeface="Calibri"/>
              </a:rPr>
              <a:t>Project Description</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g114dd6b3a2c_0_4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Hardware Integration Testing</a:t>
            </a:r>
            <a:endParaRPr/>
          </a:p>
        </p:txBody>
      </p:sp>
      <p:sp>
        <p:nvSpPr>
          <p:cNvPr id="701" name="Google Shape;701;g114dd6b3a2c_0_4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02" name="Google Shape;702;g114dd6b3a2c_0_48"/>
          <p:cNvSpPr txBox="1"/>
          <p:nvPr/>
        </p:nvSpPr>
        <p:spPr>
          <a:xfrm>
            <a:off x="455925" y="996100"/>
            <a:ext cx="6287400" cy="515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US" sz="1700">
                <a:latin typeface="Calibri"/>
                <a:ea typeface="Calibri"/>
                <a:cs typeface="Calibri"/>
                <a:sym typeface="Calibri"/>
              </a:rPr>
              <a:t>Rationale: </a:t>
            </a:r>
            <a:r>
              <a:rPr lang="en-US" sz="1700">
                <a:latin typeface="Calibri"/>
                <a:ea typeface="Calibri"/>
                <a:cs typeface="Calibri"/>
                <a:sym typeface="Calibri"/>
              </a:rPr>
              <a:t>Must be able to integrate the modified ardupilot software with the avionics to assess performance</a:t>
            </a:r>
            <a:endParaRPr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Test Fixture: </a:t>
            </a:r>
            <a:r>
              <a:rPr lang="en-US" sz="1700">
                <a:latin typeface="Calibri"/>
                <a:ea typeface="Calibri"/>
                <a:cs typeface="Calibri"/>
                <a:sym typeface="Calibri"/>
              </a:rPr>
              <a:t>Pixhawk 4 Upload</a:t>
            </a:r>
            <a:endParaRPr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Equipment Needed: </a:t>
            </a:r>
            <a:r>
              <a:rPr lang="en-US" sz="1700">
                <a:latin typeface="Calibri"/>
                <a:ea typeface="Calibri"/>
                <a:cs typeface="Calibri"/>
                <a:sym typeface="Calibri"/>
              </a:rPr>
              <a:t>Pixhawk 4, Mission Planner, COTS Airframe</a:t>
            </a:r>
            <a:endParaRPr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Procedure:</a:t>
            </a:r>
            <a:endParaRPr b="1" sz="1700">
              <a:latin typeface="Calibri"/>
              <a:ea typeface="Calibri"/>
              <a:cs typeface="Calibri"/>
              <a:sym typeface="Calibri"/>
            </a:endParaRPr>
          </a:p>
          <a:p>
            <a:pPr indent="-336550" lvl="0" marL="457200" rtl="0" algn="l">
              <a:spcBef>
                <a:spcPts val="0"/>
              </a:spcBef>
              <a:spcAft>
                <a:spcPts val="0"/>
              </a:spcAft>
              <a:buSzPts val="1700"/>
              <a:buFont typeface="Calibri"/>
              <a:buAutoNum type="alphaLcPeriod"/>
            </a:pPr>
            <a:r>
              <a:rPr lang="en-US" sz="1700">
                <a:latin typeface="Calibri"/>
                <a:ea typeface="Calibri"/>
                <a:cs typeface="Calibri"/>
                <a:sym typeface="Calibri"/>
              </a:rPr>
              <a:t>Complete ardupilot edits</a:t>
            </a:r>
            <a:endParaRPr sz="1700">
              <a:latin typeface="Calibri"/>
              <a:ea typeface="Calibri"/>
              <a:cs typeface="Calibri"/>
              <a:sym typeface="Calibri"/>
            </a:endParaRPr>
          </a:p>
          <a:p>
            <a:pPr indent="-336550" lvl="0" marL="457200" rtl="0" algn="l">
              <a:spcBef>
                <a:spcPts val="0"/>
              </a:spcBef>
              <a:spcAft>
                <a:spcPts val="0"/>
              </a:spcAft>
              <a:buSzPts val="1700"/>
              <a:buFont typeface="Calibri"/>
              <a:buAutoNum type="alphaLcPeriod"/>
            </a:pPr>
            <a:r>
              <a:rPr lang="en-US" sz="1700">
                <a:latin typeface="Calibri"/>
                <a:ea typeface="Calibri"/>
                <a:cs typeface="Calibri"/>
                <a:sym typeface="Calibri"/>
              </a:rPr>
              <a:t>Compile ardupilot on local machine</a:t>
            </a:r>
            <a:endParaRPr sz="1700">
              <a:latin typeface="Calibri"/>
              <a:ea typeface="Calibri"/>
              <a:cs typeface="Calibri"/>
              <a:sym typeface="Calibri"/>
            </a:endParaRPr>
          </a:p>
          <a:p>
            <a:pPr indent="-336550" lvl="0" marL="457200" rtl="0" algn="l">
              <a:spcBef>
                <a:spcPts val="0"/>
              </a:spcBef>
              <a:spcAft>
                <a:spcPts val="0"/>
              </a:spcAft>
              <a:buSzPts val="1700"/>
              <a:buFont typeface="Calibri"/>
              <a:buAutoNum type="alphaLcPeriod"/>
            </a:pPr>
            <a:r>
              <a:rPr lang="en-US" sz="1700">
                <a:latin typeface="Calibri"/>
                <a:ea typeface="Calibri"/>
                <a:cs typeface="Calibri"/>
                <a:sym typeface="Calibri"/>
              </a:rPr>
              <a:t>Upload this version of ardupilot onto Pixhawk through Mission Planner</a:t>
            </a:r>
            <a:endParaRPr sz="1700">
              <a:latin typeface="Calibri"/>
              <a:ea typeface="Calibri"/>
              <a:cs typeface="Calibri"/>
              <a:sym typeface="Calibri"/>
            </a:endParaRPr>
          </a:p>
          <a:p>
            <a:pPr indent="-336550" lvl="0" marL="457200" rtl="0" algn="l">
              <a:spcBef>
                <a:spcPts val="0"/>
              </a:spcBef>
              <a:spcAft>
                <a:spcPts val="0"/>
              </a:spcAft>
              <a:buSzPts val="1700"/>
              <a:buFont typeface="Calibri"/>
              <a:buAutoNum type="alphaLcPeriod"/>
            </a:pPr>
            <a:r>
              <a:rPr lang="en-US" sz="1700">
                <a:latin typeface="Calibri"/>
                <a:ea typeface="Calibri"/>
                <a:cs typeface="Calibri"/>
                <a:sym typeface="Calibri"/>
              </a:rPr>
              <a:t>Run simulated flight on Mission Planner and monitor reactions of COTS Aircraft</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Risk Reduction: </a:t>
            </a:r>
            <a:r>
              <a:rPr lang="en-US" sz="1700">
                <a:latin typeface="Calibri"/>
                <a:ea typeface="Calibri"/>
                <a:cs typeface="Calibri"/>
                <a:sym typeface="Calibri"/>
              </a:rPr>
              <a:t>Reduce the likelihood of the software failing or sending a misinput in flight to avoid risk of crashing.</a:t>
            </a:r>
            <a:endParaRPr sz="1700">
              <a:latin typeface="Calibri"/>
              <a:ea typeface="Calibri"/>
              <a:cs typeface="Calibri"/>
              <a:sym typeface="Calibri"/>
            </a:endParaRPr>
          </a:p>
          <a:p>
            <a:pPr indent="0" lvl="0" marL="0" rtl="0" algn="l">
              <a:spcBef>
                <a:spcPts val="0"/>
              </a:spcBef>
              <a:spcAft>
                <a:spcPts val="0"/>
              </a:spcAft>
              <a:buNone/>
            </a:pPr>
            <a:r>
              <a:t/>
            </a:r>
            <a:endParaRPr b="1" sz="1700">
              <a:latin typeface="Calibri"/>
              <a:ea typeface="Calibri"/>
              <a:cs typeface="Calibri"/>
              <a:sym typeface="Calibri"/>
            </a:endParaRPr>
          </a:p>
          <a:p>
            <a:pPr indent="0" lvl="0" marL="0" rtl="0" algn="l">
              <a:spcBef>
                <a:spcPts val="0"/>
              </a:spcBef>
              <a:spcAft>
                <a:spcPts val="0"/>
              </a:spcAft>
              <a:buNone/>
            </a:pPr>
            <a:r>
              <a:rPr b="1" lang="en-US" sz="1700">
                <a:latin typeface="Calibri"/>
                <a:ea typeface="Calibri"/>
                <a:cs typeface="Calibri"/>
                <a:sym typeface="Calibri"/>
              </a:rPr>
              <a:t>Status: </a:t>
            </a:r>
            <a:r>
              <a:rPr lang="en-US" sz="1700">
                <a:latin typeface="Calibri"/>
                <a:ea typeface="Calibri"/>
                <a:cs typeface="Calibri"/>
                <a:sym typeface="Calibri"/>
              </a:rPr>
              <a:t>Planned for XX</a:t>
            </a:r>
            <a:endParaRPr sz="1700">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sp>
        <p:nvSpPr>
          <p:cNvPr id="708" name="Google Shape;708;g1151062c492_0_8"/>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Test Facility Access</a:t>
            </a:r>
            <a:endParaRPr/>
          </a:p>
        </p:txBody>
      </p:sp>
      <p:sp>
        <p:nvSpPr>
          <p:cNvPr id="709" name="Google Shape;709;g1151062c492_0_8"/>
          <p:cNvSpPr txBox="1"/>
          <p:nvPr>
            <p:ph idx="1" type="body"/>
          </p:nvPr>
        </p:nvSpPr>
        <p:spPr>
          <a:xfrm>
            <a:off x="838200" y="1316438"/>
            <a:ext cx="10515600" cy="4351200"/>
          </a:xfrm>
          <a:prstGeom prst="rect">
            <a:avLst/>
          </a:prstGeom>
        </p:spPr>
        <p:txBody>
          <a:bodyPr anchorCtr="0" anchor="t" bIns="45700" lIns="91425" spcFirstLastPara="1" rIns="91425" wrap="square" tIns="45700">
            <a:normAutofit/>
          </a:bodyPr>
          <a:lstStyle/>
          <a:p>
            <a:pPr indent="-406400" lvl="0" marL="457200" rtl="0" algn="l">
              <a:spcBef>
                <a:spcPts val="1000"/>
              </a:spcBef>
              <a:spcAft>
                <a:spcPts val="0"/>
              </a:spcAft>
              <a:buSzPts val="2800"/>
              <a:buChar char="•"/>
            </a:pPr>
            <a:r>
              <a:rPr lang="en-US"/>
              <a:t>NOAA Table Mountain Test Facility:</a:t>
            </a:r>
            <a:endParaRPr/>
          </a:p>
          <a:p>
            <a:pPr indent="-381000" lvl="1" marL="914400" rtl="0" algn="l">
              <a:spcBef>
                <a:spcPts val="0"/>
              </a:spcBef>
              <a:spcAft>
                <a:spcPts val="0"/>
              </a:spcAft>
              <a:buSzPts val="2400"/>
              <a:buChar char="•"/>
            </a:pPr>
            <a:r>
              <a:rPr lang="en-US"/>
              <a:t>Requires FAA Part 107 Certification</a:t>
            </a:r>
            <a:endParaRPr/>
          </a:p>
          <a:p>
            <a:pPr indent="-406400" lvl="0" marL="457200" rtl="0" algn="l">
              <a:spcBef>
                <a:spcPts val="0"/>
              </a:spcBef>
              <a:spcAft>
                <a:spcPts val="0"/>
              </a:spcAft>
              <a:buSzPts val="2800"/>
              <a:buChar char="•"/>
            </a:pPr>
            <a:r>
              <a:rPr lang="en-US"/>
              <a:t>CU Smead Aerospace/ CU Boulder South:</a:t>
            </a:r>
            <a:endParaRPr/>
          </a:p>
          <a:p>
            <a:pPr indent="-381000" lvl="1" marL="914400" rtl="0" algn="l">
              <a:spcBef>
                <a:spcPts val="0"/>
              </a:spcBef>
              <a:spcAft>
                <a:spcPts val="0"/>
              </a:spcAft>
              <a:buSzPts val="2400"/>
              <a:buChar char="•"/>
            </a:pPr>
            <a:r>
              <a:rPr lang="en-US" sz="2400"/>
              <a:t>Requires FAA Part 107 Certification</a:t>
            </a:r>
            <a:endParaRPr/>
          </a:p>
          <a:p>
            <a:pPr indent="-406400" lvl="0" marL="457200" rtl="0" algn="l">
              <a:spcBef>
                <a:spcPts val="0"/>
              </a:spcBef>
              <a:spcAft>
                <a:spcPts val="0"/>
              </a:spcAft>
              <a:buSzPts val="2800"/>
              <a:buChar char="•"/>
            </a:pPr>
            <a:r>
              <a:rPr lang="en-US"/>
              <a:t>Boulder Aeromodler Fields:</a:t>
            </a:r>
            <a:endParaRPr/>
          </a:p>
          <a:p>
            <a:pPr indent="-381000" lvl="1" marL="914400" rtl="0" algn="l">
              <a:spcBef>
                <a:spcPts val="0"/>
              </a:spcBef>
              <a:spcAft>
                <a:spcPts val="0"/>
              </a:spcAft>
              <a:buSzPts val="2400"/>
              <a:buChar char="•"/>
            </a:pPr>
            <a:r>
              <a:rPr lang="en-US"/>
              <a:t>Does not require FAA Part 107 Certification</a:t>
            </a:r>
            <a:endParaRPr/>
          </a:p>
          <a:p>
            <a:pPr indent="0" lvl="0" marL="457200" rtl="0" algn="l">
              <a:spcBef>
                <a:spcPts val="1000"/>
              </a:spcBef>
              <a:spcAft>
                <a:spcPts val="0"/>
              </a:spcAft>
              <a:buNone/>
            </a:pPr>
            <a:r>
              <a:t/>
            </a:r>
            <a:endParaRPr/>
          </a:p>
        </p:txBody>
      </p:sp>
      <p:sp>
        <p:nvSpPr>
          <p:cNvPr id="710" name="Google Shape;710;g1151062c492_0_8"/>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11" name="Google Shape;711;g1151062c492_0_8"/>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1151062c492_0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Test Facility Safety</a:t>
            </a:r>
            <a:endParaRPr/>
          </a:p>
        </p:txBody>
      </p:sp>
      <p:sp>
        <p:nvSpPr>
          <p:cNvPr id="718" name="Google Shape;718;g1151062c492_0_0"/>
          <p:cNvSpPr txBox="1"/>
          <p:nvPr>
            <p:ph idx="1" type="body"/>
          </p:nvPr>
        </p:nvSpPr>
        <p:spPr>
          <a:xfrm>
            <a:off x="838200" y="1316438"/>
            <a:ext cx="10515600" cy="4351200"/>
          </a:xfrm>
          <a:prstGeom prst="rect">
            <a:avLst/>
          </a:prstGeom>
        </p:spPr>
        <p:txBody>
          <a:bodyPr anchorCtr="0" anchor="t" bIns="45700" lIns="91425" spcFirstLastPara="1" rIns="91425" wrap="square" tIns="45700">
            <a:normAutofit lnSpcReduction="20000"/>
          </a:bodyPr>
          <a:lstStyle/>
          <a:p>
            <a:pPr indent="-374650" lvl="0" marL="457200" rtl="0" algn="l">
              <a:spcBef>
                <a:spcPts val="1000"/>
              </a:spcBef>
              <a:spcAft>
                <a:spcPts val="0"/>
              </a:spcAft>
              <a:buSzPts val="2300"/>
              <a:buChar char="•"/>
            </a:pPr>
            <a:r>
              <a:rPr lang="en-US" sz="2300"/>
              <a:t>Follow FAA part 107 Guidelines</a:t>
            </a:r>
            <a:endParaRPr sz="2300"/>
          </a:p>
          <a:p>
            <a:pPr indent="-349250" lvl="1" marL="914400" rtl="0" algn="l">
              <a:lnSpc>
                <a:spcPct val="115000"/>
              </a:lnSpc>
              <a:spcBef>
                <a:spcPts val="0"/>
              </a:spcBef>
              <a:spcAft>
                <a:spcPts val="0"/>
              </a:spcAft>
              <a:buSzPts val="1900"/>
              <a:buChar char="•"/>
            </a:pPr>
            <a:r>
              <a:rPr b="1" lang="en-US" sz="1900"/>
              <a:t>107.39 Operation over human beings: </a:t>
            </a:r>
            <a:r>
              <a:rPr lang="en-US" sz="1900"/>
              <a:t>No person may operate a small unmanned aircraft over a human being unless -</a:t>
            </a:r>
            <a:endParaRPr sz="1900"/>
          </a:p>
          <a:p>
            <a:pPr indent="-323850" lvl="2" marL="1371600" rtl="0" algn="l">
              <a:lnSpc>
                <a:spcPct val="115000"/>
              </a:lnSpc>
              <a:spcBef>
                <a:spcPts val="0"/>
              </a:spcBef>
              <a:spcAft>
                <a:spcPts val="0"/>
              </a:spcAft>
              <a:buSzPts val="1500"/>
              <a:buChar char="•"/>
            </a:pPr>
            <a:r>
              <a:rPr lang="en-US" sz="1500"/>
              <a:t>(a) That human being is directly participating in the operation of the small unmanned aircraft;</a:t>
            </a:r>
            <a:endParaRPr sz="1500"/>
          </a:p>
          <a:p>
            <a:pPr indent="-323850" lvl="2" marL="1371600" rtl="0" algn="l">
              <a:lnSpc>
                <a:spcPct val="115000"/>
              </a:lnSpc>
              <a:spcBef>
                <a:spcPts val="0"/>
              </a:spcBef>
              <a:spcAft>
                <a:spcPts val="0"/>
              </a:spcAft>
              <a:buSzPts val="1500"/>
              <a:buChar char="•"/>
            </a:pPr>
            <a:r>
              <a:rPr lang="en-US" sz="1500"/>
              <a:t>(b) That human being is located under a covered structure or inside a stationary vehicle that can provide reasonable protection from a falling small unmanned aircraft</a:t>
            </a:r>
            <a:endParaRPr b="1" sz="1900"/>
          </a:p>
          <a:p>
            <a:pPr indent="-349250" lvl="1" marL="914400" rtl="0" algn="l">
              <a:lnSpc>
                <a:spcPct val="115000"/>
              </a:lnSpc>
              <a:spcBef>
                <a:spcPts val="0"/>
              </a:spcBef>
              <a:spcAft>
                <a:spcPts val="0"/>
              </a:spcAft>
              <a:buSzPts val="1900"/>
              <a:buChar char="•"/>
            </a:pPr>
            <a:r>
              <a:rPr b="1" lang="en-US" sz="1900"/>
              <a:t>107.49 Preflight familiarization, inspection, and actions for aircraft operation.</a:t>
            </a:r>
            <a:endParaRPr b="1" sz="1900"/>
          </a:p>
          <a:p>
            <a:pPr indent="-349250" lvl="1" marL="914400" rtl="0" algn="l">
              <a:lnSpc>
                <a:spcPct val="115000"/>
              </a:lnSpc>
              <a:spcBef>
                <a:spcPts val="0"/>
              </a:spcBef>
              <a:spcAft>
                <a:spcPts val="0"/>
              </a:spcAft>
              <a:buSzPts val="1900"/>
              <a:buChar char="•"/>
            </a:pPr>
            <a:r>
              <a:rPr b="1" lang="en-US" sz="1900"/>
              <a:t>107.51 Operating limitations for small unmanned aircraft.</a:t>
            </a:r>
            <a:endParaRPr b="1" sz="1900"/>
          </a:p>
          <a:p>
            <a:pPr indent="-323850" lvl="2" marL="1371600" rtl="0" algn="l">
              <a:lnSpc>
                <a:spcPct val="115000"/>
              </a:lnSpc>
              <a:spcBef>
                <a:spcPts val="0"/>
              </a:spcBef>
              <a:spcAft>
                <a:spcPts val="0"/>
              </a:spcAft>
              <a:buSzPts val="1500"/>
              <a:buChar char="•"/>
            </a:pPr>
            <a:r>
              <a:rPr lang="en-US" sz="1500"/>
              <a:t>(a) The groundspeed of the small unmanned aircraft may not exceed 87 knots (100 miles per hour).</a:t>
            </a:r>
            <a:endParaRPr sz="1500"/>
          </a:p>
          <a:p>
            <a:pPr indent="-349250" lvl="2" marL="1371600" rtl="0" algn="l">
              <a:lnSpc>
                <a:spcPct val="115000"/>
              </a:lnSpc>
              <a:spcBef>
                <a:spcPts val="0"/>
              </a:spcBef>
              <a:spcAft>
                <a:spcPts val="0"/>
              </a:spcAft>
              <a:buSzPts val="1900"/>
              <a:buChar char="•"/>
            </a:pPr>
            <a:r>
              <a:rPr lang="en-US" sz="1500"/>
              <a:t>(b) The altitude of the small unmanned aircraft cannot be higher than 400 feet above ground level</a:t>
            </a:r>
            <a:endParaRPr sz="1500"/>
          </a:p>
          <a:p>
            <a:pPr indent="-349250" lvl="1" marL="914400" rtl="0" algn="l">
              <a:lnSpc>
                <a:spcPct val="115000"/>
              </a:lnSpc>
              <a:spcBef>
                <a:spcPts val="0"/>
              </a:spcBef>
              <a:spcAft>
                <a:spcPts val="0"/>
              </a:spcAft>
              <a:buSzPts val="1900"/>
              <a:buChar char="•"/>
            </a:pPr>
            <a:r>
              <a:rPr b="1" lang="en-US" sz="1900"/>
              <a:t>107.12 Requirement for a remote pilot certificate with a small UAS rating.</a:t>
            </a:r>
            <a:endParaRPr b="1" sz="1900"/>
          </a:p>
          <a:p>
            <a:pPr indent="-323850" lvl="2" marL="1371600" rtl="0" algn="l">
              <a:lnSpc>
                <a:spcPct val="115000"/>
              </a:lnSpc>
              <a:spcBef>
                <a:spcPts val="0"/>
              </a:spcBef>
              <a:spcAft>
                <a:spcPts val="0"/>
              </a:spcAft>
              <a:buSzPts val="1500"/>
              <a:buChar char="•"/>
            </a:pPr>
            <a:r>
              <a:rPr lang="en-US" sz="1500"/>
              <a:t>No person may manipulate the flight controls of a small unmanned aircraft system unless:</a:t>
            </a:r>
            <a:endParaRPr sz="1500"/>
          </a:p>
          <a:p>
            <a:pPr indent="-323850" lvl="3" marL="1828800" rtl="0" algn="l">
              <a:lnSpc>
                <a:spcPct val="115000"/>
              </a:lnSpc>
              <a:spcBef>
                <a:spcPts val="0"/>
              </a:spcBef>
              <a:spcAft>
                <a:spcPts val="0"/>
              </a:spcAft>
              <a:buSzPts val="1500"/>
              <a:buChar char="•"/>
            </a:pPr>
            <a:r>
              <a:rPr lang="en-US" sz="1500"/>
              <a:t>(1) That person has a remote pilot certificate with a small UAS rating or</a:t>
            </a:r>
            <a:endParaRPr sz="1500"/>
          </a:p>
          <a:p>
            <a:pPr indent="-323850" lvl="3" marL="1828800" rtl="0" algn="l">
              <a:lnSpc>
                <a:spcPct val="115000"/>
              </a:lnSpc>
              <a:spcBef>
                <a:spcPts val="0"/>
              </a:spcBef>
              <a:spcAft>
                <a:spcPts val="0"/>
              </a:spcAft>
              <a:buSzPts val="1500"/>
              <a:buChar char="•"/>
            </a:pPr>
            <a:r>
              <a:rPr lang="en-US" sz="1500"/>
              <a:t>(2) That person is under the direct supervision of a remote pilot in command and the remote pilot in command has the ability to immediately take direct control of the flight of the small unmanned aircraft.</a:t>
            </a:r>
            <a:endParaRPr sz="1500"/>
          </a:p>
        </p:txBody>
      </p:sp>
      <p:sp>
        <p:nvSpPr>
          <p:cNvPr id="719" name="Google Shape;719;g1151062c492_0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
        <p:nvSpPr>
          <p:cNvPr id="720" name="Google Shape;720;g1151062c492_0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US" sz="1100">
                <a:solidFill>
                  <a:schemeClr val="lt1"/>
                </a:solidFill>
                <a:latin typeface="Calibri"/>
                <a:ea typeface="Calibri"/>
                <a:cs typeface="Calibri"/>
                <a:sym typeface="Calibri"/>
              </a:rPr>
              <a:t>Test Readiness</a:t>
            </a:r>
            <a:endParaRPr b="1" i="0" sz="1100" u="none" cap="none" strike="noStrike">
              <a:solidFill>
                <a:schemeClr val="lt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gd1d56597f3_0_31"/>
          <p:cNvSpPr txBox="1"/>
          <p:nvPr>
            <p:ph type="ctrTitle"/>
          </p:nvPr>
        </p:nvSpPr>
        <p:spPr>
          <a:xfrm>
            <a:off x="1135000" y="585675"/>
            <a:ext cx="9958500" cy="50343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SzPts val="6000"/>
              <a:buNone/>
            </a:pPr>
            <a:r>
              <a:rPr lang="en-US"/>
              <a:t>Design Solution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gd1d56597f3_0_129"/>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Critical Project Elements</a:t>
            </a:r>
            <a:endParaRPr/>
          </a:p>
        </p:txBody>
      </p:sp>
      <p:sp>
        <p:nvSpPr>
          <p:cNvPr id="147" name="Google Shape;147;gd1d56597f3_0_129"/>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48" name="Google Shape;148;gd1d56597f3_0_129"/>
          <p:cNvGraphicFramePr/>
          <p:nvPr/>
        </p:nvGraphicFramePr>
        <p:xfrm>
          <a:off x="577950" y="1188813"/>
          <a:ext cx="3000000" cy="3000000"/>
        </p:xfrm>
        <a:graphic>
          <a:graphicData uri="http://schemas.openxmlformats.org/drawingml/2006/table">
            <a:tbl>
              <a:tblPr>
                <a:noFill/>
                <a:tableStyleId>{1BF2CEE5-CB3B-4AB4-A3C5-88C82426ED55}</a:tableStyleId>
              </a:tblPr>
              <a:tblGrid>
                <a:gridCol w="1289325"/>
                <a:gridCol w="8259875"/>
                <a:gridCol w="1486900"/>
              </a:tblGrid>
              <a:tr h="609575">
                <a:tc>
                  <a:txBody>
                    <a:bodyPr/>
                    <a:lstStyle/>
                    <a:p>
                      <a:pPr indent="0" lvl="0" marL="0" rtl="0" algn="ctr">
                        <a:spcBef>
                          <a:spcPts val="0"/>
                        </a:spcBef>
                        <a:spcAft>
                          <a:spcPts val="0"/>
                        </a:spcAft>
                        <a:buNone/>
                      </a:pPr>
                      <a:r>
                        <a:rPr b="1" lang="en-US">
                          <a:solidFill>
                            <a:schemeClr val="dk1"/>
                          </a:solidFill>
                        </a:rPr>
                        <a:t>CPE</a:t>
                      </a:r>
                      <a:endParaRPr b="1">
                        <a:solidFill>
                          <a:schemeClr val="dk1"/>
                        </a:solidFill>
                      </a:endParaRPr>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Description</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c>
                  <a:txBody>
                    <a:bodyPr/>
                    <a:lstStyle/>
                    <a:p>
                      <a:pPr indent="0" lvl="0" marL="0" rtl="0" algn="ctr">
                        <a:spcBef>
                          <a:spcPts val="0"/>
                        </a:spcBef>
                        <a:spcAft>
                          <a:spcPts val="0"/>
                        </a:spcAft>
                        <a:buNone/>
                      </a:pPr>
                      <a:r>
                        <a:rPr b="1" lang="en-US"/>
                        <a:t>Function Requirement</a:t>
                      </a:r>
                      <a:endParaRPr b="1"/>
                    </a:p>
                    <a:p>
                      <a:pPr indent="0" lvl="0" marL="0" rtl="0" algn="ctr">
                        <a:spcBef>
                          <a:spcPts val="0"/>
                        </a:spcBef>
                        <a:spcAft>
                          <a:spcPts val="0"/>
                        </a:spcAft>
                        <a:buNone/>
                      </a:pPr>
                      <a:r>
                        <a:rPr b="1" lang="en-US"/>
                        <a:t>(FR)</a:t>
                      </a:r>
                      <a:endParaRPr b="1"/>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solidFill>
                      <a:srgbClr val="CFB87C"/>
                    </a:solidFill>
                  </a:tcPr>
                </a:tc>
              </a:tr>
              <a:tr h="609575">
                <a:tc>
                  <a:txBody>
                    <a:bodyPr/>
                    <a:lstStyle/>
                    <a:p>
                      <a:pPr indent="0" lvl="0" marL="0" rtl="0" algn="ctr">
                        <a:spcBef>
                          <a:spcPts val="0"/>
                        </a:spcBef>
                        <a:spcAft>
                          <a:spcPts val="0"/>
                        </a:spcAft>
                        <a:buNone/>
                      </a:pPr>
                      <a:r>
                        <a:rPr b="1" lang="en-US">
                          <a:solidFill>
                            <a:srgbClr val="666666"/>
                          </a:solidFill>
                        </a:rPr>
                        <a:t>CPE-1</a:t>
                      </a:r>
                      <a:endParaRPr b="1">
                        <a:solidFill>
                          <a:srgbClr val="666666"/>
                        </a:solidFill>
                      </a:endParaRPr>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solidFill>
                            <a:srgbClr val="666666"/>
                          </a:solidFill>
                        </a:rPr>
                        <a:t>The aircraft must meet all FAA requirements including being flown by a FAA certified pilot</a:t>
                      </a:r>
                      <a:endParaRPr b="1">
                        <a:solidFill>
                          <a:srgbClr val="666666"/>
                        </a:solidFill>
                      </a:endParaRPr>
                    </a:p>
                    <a:p>
                      <a:pPr indent="0" lvl="0" marL="0" rtl="0" algn="ctr">
                        <a:spcBef>
                          <a:spcPts val="0"/>
                        </a:spcBef>
                        <a:spcAft>
                          <a:spcPts val="0"/>
                        </a:spcAft>
                        <a:buNone/>
                      </a:pPr>
                      <a:r>
                        <a:rPr i="1" lang="en-US" sz="1000">
                          <a:solidFill>
                            <a:srgbClr val="666666"/>
                          </a:solidFill>
                        </a:rPr>
                        <a:t>14 CFR Part 107, SMALL UNMANNED AIRCRAFT SYSTEMS</a:t>
                      </a:r>
                      <a:endParaRPr i="1" sz="1000">
                        <a:solidFill>
                          <a:srgbClr val="666666"/>
                        </a:solidFill>
                      </a:endParaRPr>
                    </a:p>
                  </a:txBody>
                  <a:tcPr marT="91425" marB="91425" marR="91425" marL="91425" anchor="ctr">
                    <a:lnT cap="flat" cmpd="sng" w="9525">
                      <a:solidFill>
                        <a:schemeClr val="dk1"/>
                      </a:solidFill>
                      <a:prstDash val="solid"/>
                      <a:round/>
                      <a:headEnd len="sm" w="sm" type="none"/>
                      <a:tailEnd len="sm" w="sm" type="none"/>
                    </a:lnT>
                  </a:tcPr>
                </a:tc>
                <a:tc>
                  <a:txBody>
                    <a:bodyPr/>
                    <a:lstStyle/>
                    <a:p>
                      <a:pPr indent="0" lvl="0" marL="0" rtl="0" algn="ctr">
                        <a:spcBef>
                          <a:spcPts val="0"/>
                        </a:spcBef>
                        <a:spcAft>
                          <a:spcPts val="0"/>
                        </a:spcAft>
                        <a:buNone/>
                      </a:pPr>
                      <a:r>
                        <a:rPr b="1" lang="en-US">
                          <a:solidFill>
                            <a:srgbClr val="666666"/>
                          </a:solidFill>
                        </a:rPr>
                        <a:t>FR-03</a:t>
                      </a:r>
                      <a:endParaRPr b="1">
                        <a:solidFill>
                          <a:srgbClr val="666666"/>
                        </a:solidFill>
                      </a:endParaRPr>
                    </a:p>
                    <a:p>
                      <a:pPr indent="0" lvl="0" marL="0" rtl="0" algn="ctr">
                        <a:spcBef>
                          <a:spcPts val="0"/>
                        </a:spcBef>
                        <a:spcAft>
                          <a:spcPts val="0"/>
                        </a:spcAft>
                        <a:buNone/>
                      </a:pPr>
                      <a:r>
                        <a:rPr b="1" lang="en-US">
                          <a:solidFill>
                            <a:srgbClr val="666666"/>
                          </a:solidFill>
                        </a:rPr>
                        <a:t>FR-07</a:t>
                      </a:r>
                      <a:endParaRPr b="1">
                        <a:solidFill>
                          <a:srgbClr val="666666"/>
                        </a:solidFill>
                      </a:endParaRPr>
                    </a:p>
                  </a:txBody>
                  <a:tcPr marT="91425" marB="91425" marR="91425" marL="91425" anchor="ctr">
                    <a:lnT cap="flat" cmpd="sng" w="9525">
                      <a:solidFill>
                        <a:schemeClr val="dk1"/>
                      </a:solidFill>
                      <a:prstDash val="solid"/>
                      <a:round/>
                      <a:headEnd len="sm" w="sm" type="none"/>
                      <a:tailEnd len="sm" w="sm" type="none"/>
                    </a:lnT>
                  </a:tcPr>
                </a:tc>
              </a:tr>
              <a:tr h="609575">
                <a:tc>
                  <a:txBody>
                    <a:bodyPr/>
                    <a:lstStyle/>
                    <a:p>
                      <a:pPr indent="0" lvl="0" marL="0" rtl="0" algn="ctr">
                        <a:spcBef>
                          <a:spcPts val="0"/>
                        </a:spcBef>
                        <a:spcAft>
                          <a:spcPts val="0"/>
                        </a:spcAft>
                        <a:buNone/>
                      </a:pPr>
                      <a:r>
                        <a:rPr b="1" lang="en-US">
                          <a:solidFill>
                            <a:schemeClr val="dk1"/>
                          </a:solidFill>
                        </a:rPr>
                        <a:t>CPE-2</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A single operator with minimal training must be able to input mission parameters and load the flight software</a:t>
                      </a:r>
                      <a:endParaRPr b="1"/>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t>FR-04  FR-05   FR-06  FR-07</a:t>
                      </a:r>
                      <a:endParaRPr b="1"/>
                    </a:p>
                  </a:txBody>
                  <a:tcPr marT="91425" marB="91425" marR="91425" marL="91425" anchor="ctr">
                    <a:solidFill>
                      <a:srgbClr val="F3F3F3"/>
                    </a:solidFill>
                  </a:tcPr>
                </a:tc>
              </a:tr>
              <a:tr h="609575">
                <a:tc>
                  <a:txBody>
                    <a:bodyPr/>
                    <a:lstStyle/>
                    <a:p>
                      <a:pPr indent="0" lvl="0" marL="0" rtl="0" algn="ctr">
                        <a:spcBef>
                          <a:spcPts val="0"/>
                        </a:spcBef>
                        <a:spcAft>
                          <a:spcPts val="0"/>
                        </a:spcAft>
                        <a:buNone/>
                      </a:pPr>
                      <a:r>
                        <a:rPr b="1" lang="en-US">
                          <a:solidFill>
                            <a:schemeClr val="dk1"/>
                          </a:solidFill>
                        </a:rPr>
                        <a:t>CPE-3</a:t>
                      </a:r>
                      <a:endParaRPr b="1"/>
                    </a:p>
                  </a:txBody>
                  <a:tcPr marT="91425" marB="91425" marR="91425" marL="91425" anchor="ctr"/>
                </a:tc>
                <a:tc>
                  <a:txBody>
                    <a:bodyPr/>
                    <a:lstStyle/>
                    <a:p>
                      <a:pPr indent="0" lvl="0" marL="0" rtl="0" algn="ctr">
                        <a:spcBef>
                          <a:spcPts val="0"/>
                        </a:spcBef>
                        <a:spcAft>
                          <a:spcPts val="0"/>
                        </a:spcAft>
                        <a:buNone/>
                      </a:pPr>
                      <a:r>
                        <a:rPr b="1" lang="en-US"/>
                        <a:t>The UAS will use a autonomous flight controller that will determine a path for improved endurance in order to observe a target</a:t>
                      </a:r>
                      <a:endParaRPr b="1"/>
                    </a:p>
                  </a:txBody>
                  <a:tcPr marT="91425" marB="91425" marR="91425" marL="91425" anchor="ctr"/>
                </a:tc>
                <a:tc>
                  <a:txBody>
                    <a:bodyPr/>
                    <a:lstStyle/>
                    <a:p>
                      <a:pPr indent="0" lvl="0" marL="0" rtl="0" algn="ctr">
                        <a:spcBef>
                          <a:spcPts val="0"/>
                        </a:spcBef>
                        <a:spcAft>
                          <a:spcPts val="0"/>
                        </a:spcAft>
                        <a:buNone/>
                      </a:pPr>
                      <a:r>
                        <a:rPr b="1" lang="en-US"/>
                        <a:t>FR-02</a:t>
                      </a:r>
                      <a:endParaRPr b="1"/>
                    </a:p>
                  </a:txBody>
                  <a:tcPr marT="91425" marB="91425" marR="91425" marL="91425" anchor="ctr"/>
                </a:tc>
              </a:tr>
              <a:tr h="609575">
                <a:tc>
                  <a:txBody>
                    <a:bodyPr/>
                    <a:lstStyle/>
                    <a:p>
                      <a:pPr indent="0" lvl="0" marL="0" rtl="0" algn="ctr">
                        <a:spcBef>
                          <a:spcPts val="0"/>
                        </a:spcBef>
                        <a:spcAft>
                          <a:spcPts val="0"/>
                        </a:spcAft>
                        <a:buNone/>
                      </a:pPr>
                      <a:r>
                        <a:rPr b="1" lang="en-US">
                          <a:solidFill>
                            <a:srgbClr val="666666"/>
                          </a:solidFill>
                        </a:rPr>
                        <a:t>CPE-4</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Board must be capable of running entirety of flight software. Board must contain same interfaces to a range of peripherals and sensors. </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FR-05</a:t>
                      </a:r>
                      <a:endParaRPr b="1">
                        <a:solidFill>
                          <a:srgbClr val="666666"/>
                        </a:solidFill>
                      </a:endParaRPr>
                    </a:p>
                  </a:txBody>
                  <a:tcPr marT="91425" marB="91425" marR="91425" marL="91425" anchor="ctr">
                    <a:solidFill>
                      <a:srgbClr val="F3F3F3"/>
                    </a:solidFill>
                  </a:tcPr>
                </a:tc>
              </a:tr>
              <a:tr h="609575">
                <a:tc>
                  <a:txBody>
                    <a:bodyPr/>
                    <a:lstStyle/>
                    <a:p>
                      <a:pPr indent="0" lvl="0" marL="0" rtl="0" algn="ctr">
                        <a:spcBef>
                          <a:spcPts val="0"/>
                        </a:spcBef>
                        <a:spcAft>
                          <a:spcPts val="0"/>
                        </a:spcAft>
                        <a:buNone/>
                      </a:pPr>
                      <a:r>
                        <a:rPr b="1" lang="en-US">
                          <a:solidFill>
                            <a:schemeClr val="dk1"/>
                          </a:solidFill>
                        </a:rPr>
                        <a:t>CPE-5</a:t>
                      </a:r>
                      <a:endParaRPr b="1"/>
                    </a:p>
                  </a:txBody>
                  <a:tcPr marT="91425" marB="91425" marR="91425" marL="91425" anchor="ctr"/>
                </a:tc>
                <a:tc>
                  <a:txBody>
                    <a:bodyPr/>
                    <a:lstStyle/>
                    <a:p>
                      <a:pPr indent="0" lvl="0" marL="0" rtl="0" algn="ctr">
                        <a:spcBef>
                          <a:spcPts val="0"/>
                        </a:spcBef>
                        <a:spcAft>
                          <a:spcPts val="0"/>
                        </a:spcAft>
                        <a:buNone/>
                      </a:pPr>
                      <a:r>
                        <a:rPr b="1" lang="en-US"/>
                        <a:t>The UAS must be able to determine its state and position to feed to the control system in order for the flight path to be improved</a:t>
                      </a:r>
                      <a:endParaRPr b="1"/>
                    </a:p>
                  </a:txBody>
                  <a:tcPr marT="91425" marB="91425" marR="91425" marL="91425" anchor="ctr"/>
                </a:tc>
                <a:tc>
                  <a:txBody>
                    <a:bodyPr/>
                    <a:lstStyle/>
                    <a:p>
                      <a:pPr indent="0" lvl="0" marL="0" rtl="0" algn="ctr">
                        <a:spcBef>
                          <a:spcPts val="0"/>
                        </a:spcBef>
                        <a:spcAft>
                          <a:spcPts val="0"/>
                        </a:spcAft>
                        <a:buNone/>
                      </a:pPr>
                      <a:r>
                        <a:rPr b="1" lang="en-US"/>
                        <a:t>FR-02</a:t>
                      </a:r>
                      <a:endParaRPr b="1"/>
                    </a:p>
                  </a:txBody>
                  <a:tcPr marT="91425" marB="91425" marR="91425" marL="91425" anchor="ctr"/>
                </a:tc>
              </a:tr>
              <a:tr h="609575">
                <a:tc>
                  <a:txBody>
                    <a:bodyPr/>
                    <a:lstStyle/>
                    <a:p>
                      <a:pPr indent="0" lvl="0" marL="0" rtl="0" algn="ctr">
                        <a:spcBef>
                          <a:spcPts val="0"/>
                        </a:spcBef>
                        <a:spcAft>
                          <a:spcPts val="0"/>
                        </a:spcAft>
                        <a:buNone/>
                      </a:pPr>
                      <a:r>
                        <a:rPr b="1" lang="en-US">
                          <a:solidFill>
                            <a:srgbClr val="666666"/>
                          </a:solidFill>
                        </a:rPr>
                        <a:t>CPE-6</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The cost of the flight controller and avionics system combined with the cost of the air frame must not exceed $5000.</a:t>
                      </a:r>
                      <a:endParaRPr b="1">
                        <a:solidFill>
                          <a:srgbClr val="666666"/>
                        </a:solidFill>
                      </a:endParaRPr>
                    </a:p>
                  </a:txBody>
                  <a:tcPr marT="91425" marB="91425" marR="91425" marL="91425" anchor="ctr">
                    <a:solidFill>
                      <a:srgbClr val="F3F3F3"/>
                    </a:solidFill>
                  </a:tcPr>
                </a:tc>
                <a:tc>
                  <a:txBody>
                    <a:bodyPr/>
                    <a:lstStyle/>
                    <a:p>
                      <a:pPr indent="0" lvl="0" marL="0" rtl="0" algn="ctr">
                        <a:spcBef>
                          <a:spcPts val="0"/>
                        </a:spcBef>
                        <a:spcAft>
                          <a:spcPts val="0"/>
                        </a:spcAft>
                        <a:buNone/>
                      </a:pPr>
                      <a:r>
                        <a:rPr b="1" lang="en-US">
                          <a:solidFill>
                            <a:srgbClr val="666666"/>
                          </a:solidFill>
                        </a:rPr>
                        <a:t>FR-01</a:t>
                      </a:r>
                      <a:endParaRPr b="1">
                        <a:solidFill>
                          <a:srgbClr val="666666"/>
                        </a:solidFill>
                      </a:endParaRPr>
                    </a:p>
                  </a:txBody>
                  <a:tcPr marT="91425" marB="91425" marR="91425" marL="91425" anchor="ctr">
                    <a:solidFill>
                      <a:srgbClr val="F3F3F3"/>
                    </a:solidFill>
                  </a:tcPr>
                </a:tc>
              </a:tr>
            </a:tbl>
          </a:graphicData>
        </a:graphic>
      </p:graphicFrame>
      <p:sp>
        <p:nvSpPr>
          <p:cNvPr id="149" name="Google Shape;149;gd1d56597f3_0_129"/>
          <p:cNvSpPr/>
          <p:nvPr/>
        </p:nvSpPr>
        <p:spPr>
          <a:xfrm>
            <a:off x="583500" y="3236975"/>
            <a:ext cx="11025000" cy="607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gd1d56597f3_0_129"/>
          <p:cNvSpPr/>
          <p:nvPr/>
        </p:nvSpPr>
        <p:spPr>
          <a:xfrm>
            <a:off x="585975" y="4450050"/>
            <a:ext cx="11025000" cy="607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gd1d56597f3_0_129"/>
          <p:cNvSpPr/>
          <p:nvPr/>
        </p:nvSpPr>
        <p:spPr>
          <a:xfrm>
            <a:off x="583500" y="2621325"/>
            <a:ext cx="11025000" cy="607800"/>
          </a:xfrm>
          <a:prstGeom prst="rect">
            <a:avLst/>
          </a:prstGeom>
          <a:noFill/>
          <a:ln cap="flat" cmpd="sng" w="28575">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gd1d56597f3_0_129"/>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g1150bb285d8_2_0"/>
          <p:cNvSpPr txBox="1"/>
          <p:nvPr>
            <p:ph type="title"/>
          </p:nvPr>
        </p:nvSpPr>
        <p:spPr>
          <a:xfrm>
            <a:off x="115325" y="0"/>
            <a:ext cx="10515600" cy="7254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Levels of Success</a:t>
            </a:r>
            <a:endParaRPr/>
          </a:p>
        </p:txBody>
      </p:sp>
      <p:sp>
        <p:nvSpPr>
          <p:cNvPr id="159" name="Google Shape;159;g1150bb285d8_2_0"/>
          <p:cNvSpPr txBox="1"/>
          <p:nvPr>
            <p:ph idx="12" type="sldNum"/>
          </p:nvPr>
        </p:nvSpPr>
        <p:spPr>
          <a:xfrm>
            <a:off x="8610600" y="6356350"/>
            <a:ext cx="2743200" cy="365100"/>
          </a:xfrm>
          <a:prstGeom prst="rect">
            <a:avLst/>
          </a:prstGeom>
        </p:spPr>
        <p:txBody>
          <a:bodyPr anchorCtr="0" anchor="ctr"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graphicFrame>
        <p:nvGraphicFramePr>
          <p:cNvPr id="160" name="Google Shape;160;g1150bb285d8_2_0"/>
          <p:cNvGraphicFramePr/>
          <p:nvPr/>
        </p:nvGraphicFramePr>
        <p:xfrm>
          <a:off x="821125" y="1594788"/>
          <a:ext cx="3000000" cy="3000000"/>
        </p:xfrm>
        <a:graphic>
          <a:graphicData uri="http://schemas.openxmlformats.org/drawingml/2006/table">
            <a:tbl>
              <a:tblPr>
                <a:noFill/>
                <a:tableStyleId>{E0AC49AD-70B4-49CE-862D-2CC25B988F90}</a:tableStyleId>
              </a:tblPr>
              <a:tblGrid>
                <a:gridCol w="2228425"/>
                <a:gridCol w="3057350"/>
                <a:gridCol w="2642875"/>
                <a:gridCol w="2642875"/>
              </a:tblGrid>
              <a:tr h="428775">
                <a:tc>
                  <a:txBody>
                    <a:bodyPr/>
                    <a:lstStyle/>
                    <a:p>
                      <a:pPr indent="0" lvl="0" marL="0" rtl="0" algn="ctr">
                        <a:spcBef>
                          <a:spcPts val="0"/>
                        </a:spcBef>
                        <a:spcAft>
                          <a:spcPts val="0"/>
                        </a:spcAft>
                        <a:buNone/>
                      </a:pPr>
                      <a:r>
                        <a:rPr b="1" lang="en-US" sz="1200"/>
                        <a:t>Area of Success</a:t>
                      </a:r>
                      <a:endParaRPr b="1" sz="1200"/>
                    </a:p>
                  </a:txBody>
                  <a:tcPr marT="63500" marB="63500" marR="63500" marL="63500">
                    <a:solidFill>
                      <a:srgbClr val="CFB87C"/>
                    </a:solidFill>
                  </a:tcPr>
                </a:tc>
                <a:tc>
                  <a:txBody>
                    <a:bodyPr/>
                    <a:lstStyle/>
                    <a:p>
                      <a:pPr indent="0" lvl="0" marL="0" rtl="0" algn="ctr">
                        <a:spcBef>
                          <a:spcPts val="0"/>
                        </a:spcBef>
                        <a:spcAft>
                          <a:spcPts val="0"/>
                        </a:spcAft>
                        <a:buNone/>
                      </a:pPr>
                      <a:r>
                        <a:rPr b="1" lang="en-US" sz="1200"/>
                        <a:t>Level 1</a:t>
                      </a:r>
                      <a:endParaRPr b="1" sz="1200"/>
                    </a:p>
                  </a:txBody>
                  <a:tcPr marT="63500" marB="63500" marR="63500" marL="63500">
                    <a:solidFill>
                      <a:srgbClr val="CFB87C"/>
                    </a:solidFill>
                  </a:tcPr>
                </a:tc>
                <a:tc>
                  <a:txBody>
                    <a:bodyPr/>
                    <a:lstStyle/>
                    <a:p>
                      <a:pPr indent="0" lvl="0" marL="0" rtl="0" algn="ctr">
                        <a:spcBef>
                          <a:spcPts val="0"/>
                        </a:spcBef>
                        <a:spcAft>
                          <a:spcPts val="0"/>
                        </a:spcAft>
                        <a:buNone/>
                      </a:pPr>
                      <a:r>
                        <a:rPr b="1" lang="en-US" sz="1200"/>
                        <a:t>Level 2</a:t>
                      </a:r>
                      <a:endParaRPr b="1" sz="1200"/>
                    </a:p>
                  </a:txBody>
                  <a:tcPr marT="63500" marB="63500" marR="63500" marL="63500">
                    <a:solidFill>
                      <a:srgbClr val="CFB87C"/>
                    </a:solidFill>
                  </a:tcPr>
                </a:tc>
                <a:tc>
                  <a:txBody>
                    <a:bodyPr/>
                    <a:lstStyle/>
                    <a:p>
                      <a:pPr indent="0" lvl="0" marL="0" rtl="0" algn="ctr">
                        <a:spcBef>
                          <a:spcPts val="0"/>
                        </a:spcBef>
                        <a:spcAft>
                          <a:spcPts val="0"/>
                        </a:spcAft>
                        <a:buNone/>
                      </a:pPr>
                      <a:r>
                        <a:rPr b="1" lang="en-US" sz="1200"/>
                        <a:t>Level 3</a:t>
                      </a:r>
                      <a:endParaRPr b="1" sz="1200"/>
                    </a:p>
                  </a:txBody>
                  <a:tcPr marT="63500" marB="63500" marR="63500" marL="63500">
                    <a:solidFill>
                      <a:srgbClr val="CFB87C"/>
                    </a:solidFill>
                  </a:tcPr>
                </a:tc>
              </a:tr>
              <a:tr h="866800">
                <a:tc>
                  <a:txBody>
                    <a:bodyPr/>
                    <a:lstStyle/>
                    <a:p>
                      <a:pPr indent="0" lvl="0" marL="0" rtl="0" algn="l">
                        <a:spcBef>
                          <a:spcPts val="0"/>
                        </a:spcBef>
                        <a:spcAft>
                          <a:spcPts val="0"/>
                        </a:spcAft>
                        <a:buNone/>
                      </a:pPr>
                      <a:r>
                        <a:rPr b="1" lang="en-US" sz="1200"/>
                        <a:t>Endurance</a:t>
                      </a:r>
                      <a:endParaRPr b="1" sz="1200"/>
                    </a:p>
                  </a:txBody>
                  <a:tcPr marT="63500" marB="63500" marR="63500" marL="63500"/>
                </a:tc>
                <a:tc>
                  <a:txBody>
                    <a:bodyPr/>
                    <a:lstStyle/>
                    <a:p>
                      <a:pPr indent="0" lvl="0" marL="0" rtl="0" algn="l">
                        <a:spcBef>
                          <a:spcPts val="0"/>
                        </a:spcBef>
                        <a:spcAft>
                          <a:spcPts val="0"/>
                        </a:spcAft>
                        <a:buNone/>
                      </a:pPr>
                      <a:r>
                        <a:rPr lang="en-US" sz="1200"/>
                        <a:t>Flight controller inputs environmental &amp; energy factors.</a:t>
                      </a:r>
                      <a:endParaRPr sz="1200"/>
                    </a:p>
                  </a:txBody>
                  <a:tcPr marT="63500" marB="63500" marR="63500" marL="63500"/>
                </a:tc>
                <a:tc>
                  <a:txBody>
                    <a:bodyPr/>
                    <a:lstStyle/>
                    <a:p>
                      <a:pPr indent="0" lvl="0" marL="0" rtl="0" algn="l">
                        <a:spcBef>
                          <a:spcPts val="0"/>
                        </a:spcBef>
                        <a:spcAft>
                          <a:spcPts val="0"/>
                        </a:spcAft>
                        <a:buNone/>
                      </a:pPr>
                      <a:r>
                        <a:rPr lang="en-US" sz="1200"/>
                        <a:t>Flight controller accounts for environmental &amp; energy factors.</a:t>
                      </a:r>
                      <a:endParaRPr sz="1200"/>
                    </a:p>
                  </a:txBody>
                  <a:tcPr marT="63500" marB="63500" marR="63500" marL="63500"/>
                </a:tc>
                <a:tc>
                  <a:txBody>
                    <a:bodyPr/>
                    <a:lstStyle/>
                    <a:p>
                      <a:pPr indent="0" lvl="0" marL="0" rtl="0" algn="l">
                        <a:spcBef>
                          <a:spcPts val="0"/>
                        </a:spcBef>
                        <a:spcAft>
                          <a:spcPts val="0"/>
                        </a:spcAft>
                        <a:buNone/>
                      </a:pPr>
                      <a:r>
                        <a:rPr lang="en-US" sz="1200"/>
                        <a:t>5</a:t>
                      </a:r>
                      <a:r>
                        <a:rPr lang="en-US" sz="1200"/>
                        <a:t>% increase in endurance from an off the shelf autonomous flight controller.</a:t>
                      </a:r>
                      <a:endParaRPr sz="1200"/>
                    </a:p>
                  </a:txBody>
                  <a:tcPr marT="63500" marB="63500" marR="63500" marL="63500"/>
                </a:tc>
              </a:tr>
              <a:tr h="1100950">
                <a:tc>
                  <a:txBody>
                    <a:bodyPr/>
                    <a:lstStyle/>
                    <a:p>
                      <a:pPr indent="0" lvl="0" marL="0" rtl="0" algn="l">
                        <a:spcBef>
                          <a:spcPts val="0"/>
                        </a:spcBef>
                        <a:spcAft>
                          <a:spcPts val="0"/>
                        </a:spcAft>
                        <a:buNone/>
                      </a:pPr>
                      <a:r>
                        <a:rPr b="1" lang="en-US" sz="1200"/>
                        <a:t>Autonomy</a:t>
                      </a:r>
                      <a:endParaRPr b="1" sz="1200"/>
                    </a:p>
                  </a:txBody>
                  <a:tcPr marT="63500" marB="63500" marR="63500" marL="63500"/>
                </a:tc>
                <a:tc>
                  <a:txBody>
                    <a:bodyPr/>
                    <a:lstStyle/>
                    <a:p>
                      <a:pPr indent="0" lvl="0" marL="0" rtl="0" algn="l">
                        <a:spcBef>
                          <a:spcPts val="0"/>
                        </a:spcBef>
                        <a:spcAft>
                          <a:spcPts val="0"/>
                        </a:spcAft>
                        <a:buNone/>
                      </a:pPr>
                      <a:r>
                        <a:rPr lang="en-US" sz="1200"/>
                        <a:t>Operator controls the aircraft to mission phase and then fully autonomous in mission phase. Create simulation to test software and controls.</a:t>
                      </a:r>
                      <a:endParaRPr sz="1200"/>
                    </a:p>
                  </a:txBody>
                  <a:tcPr marT="63500" marB="63500" marR="63500" marL="63500"/>
                </a:tc>
                <a:tc>
                  <a:txBody>
                    <a:bodyPr/>
                    <a:lstStyle/>
                    <a:p>
                      <a:pPr indent="0" lvl="0" marL="0" rtl="0" algn="l">
                        <a:spcBef>
                          <a:spcPts val="0"/>
                        </a:spcBef>
                        <a:spcAft>
                          <a:spcPts val="0"/>
                        </a:spcAft>
                        <a:buNone/>
                      </a:pPr>
                      <a:r>
                        <a:rPr lang="en-US" sz="1200"/>
                        <a:t>Autonomous climb and descent.</a:t>
                      </a:r>
                      <a:endParaRPr sz="1200"/>
                    </a:p>
                  </a:txBody>
                  <a:tcPr marT="63500" marB="63500" marR="63500" marL="63500"/>
                </a:tc>
                <a:tc>
                  <a:txBody>
                    <a:bodyPr/>
                    <a:lstStyle/>
                    <a:p>
                      <a:pPr indent="0" lvl="0" marL="0" rtl="0" algn="ctr">
                        <a:spcBef>
                          <a:spcPts val="0"/>
                        </a:spcBef>
                        <a:spcAft>
                          <a:spcPts val="0"/>
                        </a:spcAft>
                        <a:buNone/>
                      </a:pPr>
                      <a:r>
                        <a:rPr b="1" lang="en-US" sz="1200"/>
                        <a:t>-</a:t>
                      </a:r>
                      <a:endParaRPr b="1" sz="1200"/>
                    </a:p>
                  </a:txBody>
                  <a:tcPr marT="63500" marB="63500" marR="63500" marL="63500"/>
                </a:tc>
              </a:tr>
              <a:tr h="1100950">
                <a:tc>
                  <a:txBody>
                    <a:bodyPr/>
                    <a:lstStyle/>
                    <a:p>
                      <a:pPr indent="0" lvl="0" marL="0" rtl="0" algn="l">
                        <a:spcBef>
                          <a:spcPts val="0"/>
                        </a:spcBef>
                        <a:spcAft>
                          <a:spcPts val="0"/>
                        </a:spcAft>
                        <a:buNone/>
                      </a:pPr>
                      <a:r>
                        <a:rPr b="1" lang="en-US" sz="1200"/>
                        <a:t>Integrated Energy and Mission Management</a:t>
                      </a:r>
                      <a:endParaRPr b="1" sz="1200"/>
                    </a:p>
                  </a:txBody>
                  <a:tcPr marT="63500" marB="63500" marR="63500" marL="63500"/>
                </a:tc>
                <a:tc>
                  <a:txBody>
                    <a:bodyPr/>
                    <a:lstStyle/>
                    <a:p>
                      <a:pPr indent="0" lvl="0" marL="0" rtl="0" algn="l">
                        <a:spcBef>
                          <a:spcPts val="0"/>
                        </a:spcBef>
                        <a:spcAft>
                          <a:spcPts val="0"/>
                        </a:spcAft>
                        <a:buNone/>
                      </a:pPr>
                      <a:r>
                        <a:rPr lang="en-US" sz="1200"/>
                        <a:t>Stay in the mission area while maximizing power distribution to critical systems only.</a:t>
                      </a:r>
                      <a:endParaRPr sz="1200"/>
                    </a:p>
                  </a:txBody>
                  <a:tcPr marT="63500" marB="63500" marR="63500" marL="63500"/>
                </a:tc>
                <a:tc>
                  <a:txBody>
                    <a:bodyPr/>
                    <a:lstStyle/>
                    <a:p>
                      <a:pPr indent="0" lvl="0" marL="0" rtl="0" algn="l">
                        <a:spcBef>
                          <a:spcPts val="0"/>
                        </a:spcBef>
                        <a:spcAft>
                          <a:spcPts val="0"/>
                        </a:spcAft>
                        <a:buNone/>
                      </a:pPr>
                      <a:r>
                        <a:rPr lang="en-US" sz="1200"/>
                        <a:t>Use on-board sensors to detect environmental factors in order to </a:t>
                      </a:r>
                      <a:r>
                        <a:rPr lang="en-US" sz="1200"/>
                        <a:t>improve</a:t>
                      </a:r>
                      <a:r>
                        <a:rPr lang="en-US" sz="1200"/>
                        <a:t> energy usage and endurance.</a:t>
                      </a:r>
                      <a:endParaRPr sz="1200"/>
                    </a:p>
                  </a:txBody>
                  <a:tcPr marT="63500" marB="63500" marR="63500" marL="63500"/>
                </a:tc>
                <a:tc>
                  <a:txBody>
                    <a:bodyPr/>
                    <a:lstStyle/>
                    <a:p>
                      <a:pPr indent="0" lvl="0" marL="0" rtl="0" algn="ctr">
                        <a:spcBef>
                          <a:spcPts val="0"/>
                        </a:spcBef>
                        <a:spcAft>
                          <a:spcPts val="0"/>
                        </a:spcAft>
                        <a:buNone/>
                      </a:pPr>
                      <a:r>
                        <a:rPr b="1" lang="en-US" sz="1200"/>
                        <a:t>-</a:t>
                      </a:r>
                      <a:endParaRPr b="1" sz="1200"/>
                    </a:p>
                  </a:txBody>
                  <a:tcPr marT="63500" marB="63500" marR="63500" marL="63500"/>
                </a:tc>
              </a:tr>
            </a:tbl>
          </a:graphicData>
        </a:graphic>
      </p:graphicFrame>
      <p:sp>
        <p:nvSpPr>
          <p:cNvPr id="161" name="Google Shape;161;g1150bb285d8_2_0"/>
          <p:cNvSpPr txBox="1"/>
          <p:nvPr/>
        </p:nvSpPr>
        <p:spPr>
          <a:xfrm>
            <a:off x="21850" y="6150625"/>
            <a:ext cx="12170100" cy="707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100"/>
              <a:buFont typeface="Arial"/>
              <a:buNone/>
            </a:pPr>
            <a:r>
              <a:rPr b="1" lang="en-US" sz="1100">
                <a:solidFill>
                  <a:schemeClr val="lt1"/>
                </a:solidFill>
                <a:latin typeface="Calibri"/>
                <a:ea typeface="Calibri"/>
                <a:cs typeface="Calibri"/>
                <a:sym typeface="Calibri"/>
              </a:rPr>
              <a:t>Design Solution</a:t>
            </a:r>
            <a:endParaRPr b="1" sz="1100">
              <a:solidFill>
                <a:schemeClr val="lt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2017-08-18T02:11:48Z</dcterms:created>
  <dc:creator>Lewis Groswald</dc:creator>
</cp:coreProperties>
</file>