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Lst>
  <p:sldSz cy="6858000" cx="12192000"/>
  <p:notesSz cx="6858000" cy="9144000"/>
  <p:embeddedFontLst>
    <p:embeddedFont>
      <p:font typeface="Roboto"/>
      <p:regular r:id="rId109"/>
      <p:bold r:id="rId110"/>
      <p:italic r:id="rId111"/>
      <p:boldItalic r:id="rId11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13" roundtripDataSignature="AMtx7mil8XZIbqjYGF23xDKhm9Xc+9859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Colin Clayto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9F1C268-0D65-44F1-8AFE-5EDD493812E5}">
  <a:tblStyle styleId="{A9F1C268-0D65-44F1-8AFE-5EDD493812E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AB97608-9A41-4834-A052-1162257CE861}"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C26719A-88A4-402D-951D-609486AF3261}"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font" Target="fonts/Roboto-regular.fntdata"/><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10" Type="http://schemas.openxmlformats.org/officeDocument/2006/relationships/font" Target="fonts/Roboto-bold.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113" Type="http://customschemas.google.com/relationships/presentationmetadata" Target="metadata"/><Relationship Id="rId112" Type="http://schemas.openxmlformats.org/officeDocument/2006/relationships/font" Target="fonts/Roboto-boldItalic.fntdata"/><Relationship Id="rId111" Type="http://schemas.openxmlformats.org/officeDocument/2006/relationships/font" Target="fonts/Roboto-italic.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11-18T18:12:59.150">
    <p:pos x="6000" y="0"/>
    <p:text>See Slide 38 for the start of my post-meeting suggestions: good presentation so far!</p:text>
    <p:extLst>
      <p:ext uri="{C676402C-5697-4E1C-873F-D02D1690AC5C}">
        <p15:threadingInfo timeZoneBias="0"/>
      </p:ext>
      <p:ext uri="http://customooxmlschemas.google.com/">
        <go:slidesCustomData xmlns:go="http://customooxmlschemas.google.com/" commentPostId="AAAAR07uATc"/>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1-11-18T18:11:34.119">
    <p:pos x="6000" y="0"/>
    <p:text>My post-meeting suggestions start on this slide and extend to the end of "Project Planning" in the speaker notes</p:text>
    <p:extLst>
      <p:ext uri="{C676402C-5697-4E1C-873F-D02D1690AC5C}">
        <p15:threadingInfo timeZoneBias="0"/>
      </p:ext>
      <p:ext uri="http://customooxmlschemas.google.com/">
        <go:slidesCustomData xmlns:go="http://customooxmlschemas.google.com/" commentPostId="AAAAR07uATY"/>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eveloper.x-plane.com/article/custom-wind-weather-in-x-plane-10/"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f516a97809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gf516a97809_2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01c00b9c70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01c00b9c70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g101c00b9c70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1049e4b4910_1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20" name="Google Shape;1120;g1049e4b4910_15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1" name="Google Shape;1121;g1049e4b4910_15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g1049e4b4910_15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28" name="Google Shape;1128;g1049e4b4910_15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9" name="Google Shape;1129;g1049e4b4910_15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1049e4b4910_6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1049e4b4910_6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plz drop links here!!!</a:t>
            </a:r>
            <a:endParaRPr/>
          </a:p>
        </p:txBody>
      </p:sp>
      <p:sp>
        <p:nvSpPr>
          <p:cNvPr id="1137" name="Google Shape;1137;g1049e4b4910_6_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f890eb05a3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f890eb05a3_0_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mark starting point and ending place. add the animated trajectory.</a:t>
            </a:r>
            <a:endParaRPr/>
          </a:p>
        </p:txBody>
      </p:sp>
      <p:sp>
        <p:nvSpPr>
          <p:cNvPr id="185" name="Google Shape;185;gf890eb05a3_0_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0138e7e486_1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0138e7e486_1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LQT balances how well the path is followed, and how much throttle is used</a:t>
            </a:r>
            <a:endParaRPr/>
          </a:p>
          <a:p>
            <a:pPr indent="0" lvl="0" marL="0" rtl="0" algn="l">
              <a:spcBef>
                <a:spcPts val="0"/>
              </a:spcBef>
              <a:spcAft>
                <a:spcPts val="0"/>
              </a:spcAft>
              <a:buNone/>
            </a:pPr>
            <a:r>
              <a:rPr lang="en-US"/>
              <a:t>Weighting throttle to be minimized</a:t>
            </a:r>
            <a:endParaRPr/>
          </a:p>
          <a:p>
            <a:pPr indent="0" lvl="0" marL="0" rtl="0" algn="l">
              <a:spcBef>
                <a:spcPts val="0"/>
              </a:spcBef>
              <a:spcAft>
                <a:spcPts val="0"/>
              </a:spcAft>
              <a:buNone/>
            </a:pPr>
            <a:r>
              <a:rPr lang="en-US"/>
              <a:t>Weighting</a:t>
            </a:r>
            <a:r>
              <a:rPr lang="en-US"/>
              <a:t> ‘u’ to fly at trim</a:t>
            </a:r>
            <a:endParaRPr/>
          </a:p>
          <a:p>
            <a:pPr indent="0" lvl="0" marL="0" rtl="0" algn="l">
              <a:spcBef>
                <a:spcPts val="0"/>
              </a:spcBef>
              <a:spcAft>
                <a:spcPts val="0"/>
              </a:spcAft>
              <a:buNone/>
            </a:pPr>
            <a:r>
              <a:rPr lang="en-US"/>
              <a:t>When flying straight, weighted variables are x, y, T, u</a:t>
            </a:r>
            <a:endParaRPr/>
          </a:p>
          <a:p>
            <a:pPr indent="0" lvl="0" marL="0" rtl="0" algn="l">
              <a:spcBef>
                <a:spcPts val="0"/>
              </a:spcBef>
              <a:spcAft>
                <a:spcPts val="0"/>
              </a:spcAft>
              <a:buNone/>
            </a:pPr>
            <a:r>
              <a:rPr lang="en-US"/>
              <a:t>When Turning, weighted variables are roll, yaw, T, u</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State weights will determine how closely the path is followed,</a:t>
            </a:r>
            <a:endParaRPr/>
          </a:p>
          <a:p>
            <a:pPr indent="0" lvl="0" marL="0" rtl="0" algn="l">
              <a:spcBef>
                <a:spcPts val="0"/>
              </a:spcBef>
              <a:spcAft>
                <a:spcPts val="0"/>
              </a:spcAft>
              <a:buNone/>
            </a:pPr>
            <a:r>
              <a:rPr lang="en-US"/>
              <a:t>The more the controls are weighted, the less they are used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mention that the desire state is that “most </a:t>
            </a:r>
            <a:r>
              <a:rPr lang="en-US"/>
              <a:t>efficient</a:t>
            </a:r>
            <a:r>
              <a:rPr lang="en-US"/>
              <a:t> path” like the highway</a:t>
            </a:r>
            <a:endParaRPr/>
          </a:p>
          <a:p>
            <a:pPr indent="0" lvl="0" marL="0" rtl="0" algn="l">
              <a:spcBef>
                <a:spcPts val="0"/>
              </a:spcBef>
              <a:spcAft>
                <a:spcPts val="0"/>
              </a:spcAft>
              <a:buNone/>
            </a:pPr>
            <a:r>
              <a:t/>
            </a:r>
            <a:endParaRPr/>
          </a:p>
        </p:txBody>
      </p:sp>
      <p:sp>
        <p:nvSpPr>
          <p:cNvPr id="195" name="Google Shape;195;g10138e7e486_1_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f890eb05a3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f890eb05a3_0_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think about good answer to why we are removing things. for the PABs</a:t>
            </a:r>
            <a:endParaRPr/>
          </a:p>
        </p:txBody>
      </p:sp>
      <p:sp>
        <p:nvSpPr>
          <p:cNvPr id="207" name="Google Shape;207;gf890eb05a3_0_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00e0e90c5a_1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00e0e90c5a_1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g100e0e90c5a_1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04aacafac7_5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04aacafac7_5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g104aacafac7_5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fbc339247c_1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fbc339247c_1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Add a spatial component</a:t>
            </a:r>
            <a:endParaRPr/>
          </a:p>
          <a:p>
            <a:pPr indent="0" lvl="0" marL="0" rtl="0" algn="l">
              <a:spcBef>
                <a:spcPts val="0"/>
              </a:spcBef>
              <a:spcAft>
                <a:spcPts val="0"/>
              </a:spcAft>
              <a:buNone/>
            </a:pPr>
            <a:r>
              <a:rPr lang="en-US"/>
              <a:t>Focus more on sensor specifics</a:t>
            </a:r>
            <a:endParaRPr/>
          </a:p>
        </p:txBody>
      </p:sp>
      <p:sp>
        <p:nvSpPr>
          <p:cNvPr id="244" name="Google Shape;244;gfbc339247c_1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f890eb05a3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gf890eb05a3_0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431800" marR="0" rtl="0" algn="l">
              <a:lnSpc>
                <a:spcPct val="115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f890eb05a3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f890eb05a3_0_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Address CPE’s and what makes them important -&gt; tie back in to functional requirements and </a:t>
            </a:r>
            <a:r>
              <a:rPr lang="en-US"/>
              <a:t>relevance</a:t>
            </a:r>
            <a:r>
              <a:rPr lang="en-US"/>
              <a:t> to mission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Focus on CPE-5 and CPE-3 - why are these most important.</a:t>
            </a:r>
            <a:endParaRPr/>
          </a:p>
          <a:p>
            <a:pPr indent="-317500" lvl="0" marL="457200" rtl="0" algn="l">
              <a:spcBef>
                <a:spcPts val="0"/>
              </a:spcBef>
              <a:spcAft>
                <a:spcPts val="0"/>
              </a:spcAft>
              <a:buSzPts val="1400"/>
              <a:buChar char="-"/>
            </a:pPr>
            <a:r>
              <a:rPr lang="en-US"/>
              <a:t>Majority of design space and technical challenge is in meeting these requirements so the next section will address DR pertaining to these topics</a:t>
            </a:r>
            <a:endParaRPr/>
          </a:p>
        </p:txBody>
      </p:sp>
      <p:sp>
        <p:nvSpPr>
          <p:cNvPr id="258" name="Google Shape;258;gf890eb05a3_0_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f890eb05a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gf890eb05a3_0_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431800" marR="0" rtl="0" algn="l">
              <a:lnSpc>
                <a:spcPct val="115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f5ca899508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gf5ca899508_6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0138e7e486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0138e7e486_3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g10138e7e486_3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01f18bca79_6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01f18bca79_6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AutoNum type="arabicPeriod"/>
            </a:pPr>
            <a:r>
              <a:rPr lang="en-US"/>
              <a:t>the path </a:t>
            </a:r>
            <a:r>
              <a:rPr lang="en-US"/>
              <a:t>templates are plotted before taking off</a:t>
            </a:r>
            <a:endParaRPr/>
          </a:p>
          <a:p>
            <a:pPr indent="-317500" lvl="0" marL="457200" rtl="0" algn="l">
              <a:spcBef>
                <a:spcPts val="0"/>
              </a:spcBef>
              <a:spcAft>
                <a:spcPts val="0"/>
              </a:spcAft>
              <a:buSzPts val="1400"/>
              <a:buAutoNum type="arabicPeriod"/>
            </a:pPr>
            <a:r>
              <a:rPr lang="en-US"/>
              <a:t>the main path rotates about observing point based on wind direction</a:t>
            </a:r>
            <a:endParaRPr/>
          </a:p>
          <a:p>
            <a:pPr indent="-317500" lvl="0" marL="457200" rtl="0" algn="l">
              <a:spcBef>
                <a:spcPts val="0"/>
              </a:spcBef>
              <a:spcAft>
                <a:spcPts val="0"/>
              </a:spcAft>
              <a:buSzPts val="1400"/>
              <a:buAutoNum type="arabicPeriod"/>
            </a:pPr>
            <a:r>
              <a:rPr lang="en-US"/>
              <a:t>the main paths are connected by transition path</a:t>
            </a:r>
            <a:endParaRPr/>
          </a:p>
        </p:txBody>
      </p:sp>
      <p:sp>
        <p:nvSpPr>
          <p:cNvPr id="284" name="Google Shape;284;g101f18bca79_6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fbc9a71a77_1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fbc9a71a77_1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carson? and andreas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Relationship between control surface and drag: talking point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https://skybrary.aero/articles/differential-ailerons</a:t>
            </a:r>
            <a:endParaRPr/>
          </a:p>
        </p:txBody>
      </p:sp>
      <p:sp>
        <p:nvSpPr>
          <p:cNvPr id="299" name="Google Shape;299;gfbc9a71a77_1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01f18bca79_6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101f18bca79_6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talk more at a higher level on how these values mean what is physically happening instead of exact energy levels. numbers may be confusing.</a:t>
            </a:r>
            <a:endParaRPr/>
          </a:p>
          <a:p>
            <a:pPr indent="0" lvl="0" marL="0" rtl="0" algn="l">
              <a:spcBef>
                <a:spcPts val="0"/>
              </a:spcBef>
              <a:spcAft>
                <a:spcPts val="0"/>
              </a:spcAft>
              <a:buNone/>
            </a:pPr>
            <a:r>
              <a:rPr lang="en-US"/>
              <a:t>look more into a thrust model. </a:t>
            </a:r>
            <a:endParaRPr/>
          </a:p>
          <a:p>
            <a:pPr indent="0" lvl="0" marL="0" rtl="0" algn="l">
              <a:spcBef>
                <a:spcPts val="0"/>
              </a:spcBef>
              <a:spcAft>
                <a:spcPts val="0"/>
              </a:spcAft>
              <a:buNone/>
            </a:pPr>
            <a:r>
              <a:rPr lang="en-US"/>
              <a:t>a simple model could be an aircraft with a drag coefficient, and in order to reach a speed we need some thrust,. as p </a:t>
            </a:r>
            <a:r>
              <a:rPr lang="en-US"/>
              <a:t>position</a:t>
            </a:r>
            <a:r>
              <a:rPr lang="en-US"/>
              <a:t> along the path changes the relative wind speed changes. this adds or negates the amount of thrust we need. add just control surface reasoning too (more logical reasoning instead of numbers if the model is not done).</a:t>
            </a:r>
            <a:endParaRPr/>
          </a:p>
          <a:p>
            <a:pPr indent="0" lvl="0" marL="0" rtl="0" algn="l">
              <a:spcBef>
                <a:spcPts val="0"/>
              </a:spcBef>
              <a:spcAft>
                <a:spcPts val="0"/>
              </a:spcAft>
              <a:buNone/>
            </a:pPr>
            <a:r>
              <a:rPr lang="en-US"/>
              <a:t>*need to figure out how to weight items (time/distance or what we chose best fit). Show maybe for example over 15 minutes flying in a path that this happens.</a:t>
            </a:r>
            <a:endParaRPr/>
          </a:p>
          <a:p>
            <a:pPr indent="0" lvl="0" marL="0" rtl="0" algn="l">
              <a:spcBef>
                <a:spcPts val="0"/>
              </a:spcBef>
              <a:spcAft>
                <a:spcPts val="0"/>
              </a:spcAft>
              <a:buNone/>
            </a:pPr>
            <a:r>
              <a:rPr lang="en-US"/>
              <a:t>may be able to optimize thickness based on thrust model (look at turning radius of aircraft)</a:t>
            </a:r>
            <a:endParaRPr/>
          </a:p>
          <a:p>
            <a:pPr indent="0" lvl="0" marL="0" rtl="0" algn="l">
              <a:spcBef>
                <a:spcPts val="0"/>
              </a:spcBef>
              <a:spcAft>
                <a:spcPts val="0"/>
              </a:spcAft>
              <a:buNone/>
            </a:pPr>
            <a:r>
              <a:rPr lang="en-US"/>
              <a:t>-using ardupilot simulation of circle vs squircle trajectory to demonstrate throttle/control surface usage</a:t>
            </a:r>
            <a:endParaRPr/>
          </a:p>
        </p:txBody>
      </p:sp>
      <p:sp>
        <p:nvSpPr>
          <p:cNvPr id="313" name="Google Shape;313;g101f18bca79_6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049aa6a41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1049aa6a416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Circle path uses a intermediate amount of deflection.</a:t>
            </a:r>
            <a:endParaRPr/>
          </a:p>
          <a:p>
            <a:pPr indent="0" lvl="0" marL="0" rtl="0" algn="l">
              <a:spcBef>
                <a:spcPts val="0"/>
              </a:spcBef>
              <a:spcAft>
                <a:spcPts val="0"/>
              </a:spcAft>
              <a:buClr>
                <a:schemeClr val="dk1"/>
              </a:buClr>
              <a:buSzPts val="1100"/>
              <a:buFont typeface="Arial"/>
              <a:buNone/>
            </a:pPr>
            <a:r>
              <a:rPr lang="en-US"/>
              <a:t>Squircle path uses small amounts of large deflection angles and large amounts of small deflections.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US"/>
              <a:t>https://www.researchgate.net/publication/280887290_Experimental_results_analysis_for_UiTM_BWB_baseline-I_and_baseline-II_UAV_running_at_01_mach_number#pf6</a:t>
            </a:r>
            <a:endParaRPr/>
          </a:p>
        </p:txBody>
      </p:sp>
      <p:sp>
        <p:nvSpPr>
          <p:cNvPr id="323" name="Google Shape;323;g1049aa6a416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fbc339247c_5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fbc339247c_5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FR 2</a:t>
            </a:r>
            <a:endParaRPr/>
          </a:p>
          <a:p>
            <a:pPr indent="0" lvl="0" marL="0" rtl="0" algn="l">
              <a:spcBef>
                <a:spcPts val="0"/>
              </a:spcBef>
              <a:spcAft>
                <a:spcPts val="0"/>
              </a:spcAft>
              <a:buNone/>
            </a:pPr>
            <a:r>
              <a:rPr lang="en-US"/>
              <a:t>We had multiple options to choose from for our Controller.</a:t>
            </a:r>
            <a:endParaRPr/>
          </a:p>
          <a:p>
            <a:pPr indent="0" lvl="0" marL="0" rtl="0" algn="l">
              <a:spcBef>
                <a:spcPts val="0"/>
              </a:spcBef>
              <a:spcAft>
                <a:spcPts val="0"/>
              </a:spcAft>
              <a:buNone/>
            </a:pPr>
            <a:r>
              <a:rPr lang="en-US"/>
              <a:t>PID is the most common, and is easy to implement but, it is difficult to tune the portional gains for an unstable system</a:t>
            </a:r>
            <a:endParaRPr/>
          </a:p>
          <a:p>
            <a:pPr indent="0" lvl="0" marL="0" rtl="0" algn="l">
              <a:spcBef>
                <a:spcPts val="0"/>
              </a:spcBef>
              <a:spcAft>
                <a:spcPts val="0"/>
              </a:spcAft>
              <a:buNone/>
            </a:pPr>
            <a:r>
              <a:rPr lang="en-US"/>
              <a:t>Because we are making this controller for other aircraft and not just a single one, this option will not be the best choice for us</a:t>
            </a:r>
            <a:endParaRPr/>
          </a:p>
          <a:p>
            <a:pPr indent="0" lvl="0" marL="0" rtl="0" algn="l">
              <a:spcBef>
                <a:spcPts val="0"/>
              </a:spcBef>
              <a:spcAft>
                <a:spcPts val="0"/>
              </a:spcAft>
              <a:buNone/>
            </a:pPr>
            <a:r>
              <a:rPr lang="en-US"/>
              <a:t>The LQR is a robust and computationally efficient controller than finds the proportional gains for our system for us.</a:t>
            </a:r>
            <a:endParaRPr/>
          </a:p>
          <a:p>
            <a:pPr indent="0" lvl="0" marL="0" rtl="0" algn="l">
              <a:spcBef>
                <a:spcPts val="0"/>
              </a:spcBef>
              <a:spcAft>
                <a:spcPts val="0"/>
              </a:spcAft>
              <a:buNone/>
            </a:pPr>
            <a:r>
              <a:rPr lang="en-US"/>
              <a:t>This means we don't need re-tune gains for different aircraft.</a:t>
            </a:r>
            <a:endParaRPr/>
          </a:p>
          <a:p>
            <a:pPr indent="0" lvl="0" marL="0" rtl="0" algn="l">
              <a:spcBef>
                <a:spcPts val="0"/>
              </a:spcBef>
              <a:spcAft>
                <a:spcPts val="0"/>
              </a:spcAft>
              <a:buNone/>
            </a:pPr>
            <a:r>
              <a:rPr lang="en-US"/>
              <a:t>The downside is that it uses one set of gains for the entire simulation, this will bring up an issue when we transition from a straight line to a curved turn.</a:t>
            </a:r>
            <a:endParaRPr/>
          </a:p>
          <a:p>
            <a:pPr indent="0" lvl="0" marL="0" rtl="0" algn="l">
              <a:spcBef>
                <a:spcPts val="0"/>
              </a:spcBef>
              <a:spcAft>
                <a:spcPts val="0"/>
              </a:spcAft>
              <a:buNone/>
            </a:pPr>
            <a:r>
              <a:rPr lang="en-US"/>
              <a:t>The LQT uses the LQR to calculate the needed gains values for each time step defined by our trajectory.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Define what is meant by “more accurate tracking” when speaking</a:t>
            </a:r>
            <a:endParaRPr/>
          </a:p>
          <a:p>
            <a:pPr indent="0" lvl="0" marL="0" rtl="0" algn="l">
              <a:spcBef>
                <a:spcPts val="0"/>
              </a:spcBef>
              <a:spcAft>
                <a:spcPts val="0"/>
              </a:spcAft>
              <a:buNone/>
            </a:pPr>
            <a:r>
              <a:rPr lang="en-US"/>
              <a:t>Talk more </a:t>
            </a:r>
            <a:r>
              <a:rPr lang="en-US"/>
              <a:t>about</a:t>
            </a:r>
            <a:r>
              <a:rPr lang="en-US"/>
              <a:t> how LQT decreases energy consumption -&gt; cost matrices</a:t>
            </a:r>
            <a:endParaRPr/>
          </a:p>
        </p:txBody>
      </p:sp>
      <p:sp>
        <p:nvSpPr>
          <p:cNvPr id="333" name="Google Shape;333;gfbc339247c_5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01c17bfb8b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01c17bfb8b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298450" lvl="0" marL="457200" rtl="0" algn="l">
              <a:spcBef>
                <a:spcPts val="0"/>
              </a:spcBef>
              <a:spcAft>
                <a:spcPts val="0"/>
              </a:spcAft>
              <a:buClr>
                <a:srgbClr val="0000FF"/>
              </a:buClr>
              <a:buSzPts val="1100"/>
              <a:buChar char="●"/>
            </a:pPr>
            <a:r>
              <a:rPr lang="en-US" sz="1100">
                <a:solidFill>
                  <a:srgbClr val="0000FF"/>
                </a:solidFill>
                <a:latin typeface="Arial"/>
                <a:ea typeface="Arial"/>
                <a:cs typeface="Arial"/>
                <a:sym typeface="Arial"/>
              </a:rPr>
              <a:t>Dynamics Plant</a:t>
            </a:r>
            <a:endParaRPr sz="1100">
              <a:solidFill>
                <a:srgbClr val="0000FF"/>
              </a:solidFill>
              <a:latin typeface="Arial"/>
              <a:ea typeface="Arial"/>
              <a:cs typeface="Arial"/>
              <a:sym typeface="Arial"/>
            </a:endParaRPr>
          </a:p>
          <a:p>
            <a:pPr indent="-298450" lvl="1" marL="914400" rtl="0" algn="l">
              <a:spcBef>
                <a:spcPts val="0"/>
              </a:spcBef>
              <a:spcAft>
                <a:spcPts val="0"/>
              </a:spcAft>
              <a:buClr>
                <a:schemeClr val="dk1"/>
              </a:buClr>
              <a:buSzPts val="1100"/>
              <a:buChar char="○"/>
            </a:pPr>
            <a:r>
              <a:rPr lang="en-US" sz="1100">
                <a:latin typeface="Arial"/>
                <a:ea typeface="Arial"/>
                <a:cs typeface="Arial"/>
                <a:sym typeface="Arial"/>
              </a:rPr>
              <a:t>A and B describe the linear dynamics of the system</a:t>
            </a:r>
            <a:endParaRPr sz="1100">
              <a:latin typeface="Arial"/>
              <a:ea typeface="Arial"/>
              <a:cs typeface="Arial"/>
              <a:sym typeface="Arial"/>
            </a:endParaRPr>
          </a:p>
          <a:p>
            <a:pPr indent="-298450" lvl="1" marL="914400" rtl="0" algn="l">
              <a:spcBef>
                <a:spcPts val="0"/>
              </a:spcBef>
              <a:spcAft>
                <a:spcPts val="0"/>
              </a:spcAft>
              <a:buClr>
                <a:schemeClr val="dk1"/>
              </a:buClr>
              <a:buSzPts val="1100"/>
              <a:buFont typeface="Arial"/>
              <a:buChar char="○"/>
            </a:pPr>
            <a:r>
              <a:rPr lang="en-US" sz="1100">
                <a:latin typeface="Arial"/>
                <a:ea typeface="Arial"/>
                <a:cs typeface="Arial"/>
                <a:sym typeface="Arial"/>
              </a:rPr>
              <a:t>Can change the stability derivatives of the system for individual aircraft</a:t>
            </a:r>
            <a:endParaRPr sz="1100">
              <a:latin typeface="Arial"/>
              <a:ea typeface="Arial"/>
              <a:cs typeface="Arial"/>
              <a:sym typeface="Arial"/>
            </a:endParaRPr>
          </a:p>
          <a:p>
            <a:pPr indent="-298450" lvl="0" marL="457200" rtl="0" algn="l">
              <a:spcBef>
                <a:spcPts val="0"/>
              </a:spcBef>
              <a:spcAft>
                <a:spcPts val="0"/>
              </a:spcAft>
              <a:buClr>
                <a:srgbClr val="9900FF"/>
              </a:buClr>
              <a:buSzPts val="1100"/>
              <a:buChar char="●"/>
            </a:pPr>
            <a:r>
              <a:rPr lang="en-US" sz="1100">
                <a:solidFill>
                  <a:srgbClr val="9900FF"/>
                </a:solidFill>
                <a:latin typeface="Arial"/>
                <a:ea typeface="Arial"/>
                <a:cs typeface="Arial"/>
                <a:sym typeface="Arial"/>
              </a:rPr>
              <a:t>Cost Matrices</a:t>
            </a:r>
            <a:endParaRPr sz="1100">
              <a:solidFill>
                <a:srgbClr val="9900FF"/>
              </a:solidFill>
              <a:latin typeface="Arial"/>
              <a:ea typeface="Arial"/>
              <a:cs typeface="Arial"/>
              <a:sym typeface="Arial"/>
            </a:endParaRPr>
          </a:p>
          <a:p>
            <a:pPr indent="-298450" lvl="1" marL="914400" rtl="0" algn="l">
              <a:spcBef>
                <a:spcPts val="0"/>
              </a:spcBef>
              <a:spcAft>
                <a:spcPts val="0"/>
              </a:spcAft>
              <a:buClr>
                <a:schemeClr val="dk1"/>
              </a:buClr>
              <a:buSzPts val="1100"/>
              <a:buChar char="○"/>
            </a:pPr>
            <a:r>
              <a:rPr lang="en-US" sz="1100">
                <a:latin typeface="Arial"/>
                <a:ea typeface="Arial"/>
                <a:cs typeface="Arial"/>
                <a:sym typeface="Arial"/>
              </a:rPr>
              <a:t>Q and R</a:t>
            </a:r>
            <a:endParaRPr sz="1100">
              <a:latin typeface="Arial"/>
              <a:ea typeface="Arial"/>
              <a:cs typeface="Arial"/>
              <a:sym typeface="Arial"/>
            </a:endParaRPr>
          </a:p>
          <a:p>
            <a:pPr indent="-298450" lvl="1" marL="914400" rtl="0" algn="l">
              <a:spcBef>
                <a:spcPts val="0"/>
              </a:spcBef>
              <a:spcAft>
                <a:spcPts val="0"/>
              </a:spcAft>
              <a:buClr>
                <a:schemeClr val="dk1"/>
              </a:buClr>
              <a:buSzPts val="1100"/>
              <a:buChar char="○"/>
            </a:pPr>
            <a:r>
              <a:rPr lang="en-US" sz="1100">
                <a:latin typeface="Arial"/>
                <a:ea typeface="Arial"/>
                <a:cs typeface="Arial"/>
                <a:sym typeface="Arial"/>
              </a:rPr>
              <a:t>Simulation testing will give us our weights </a:t>
            </a:r>
            <a:endParaRPr sz="1100">
              <a:latin typeface="Arial"/>
              <a:ea typeface="Arial"/>
              <a:cs typeface="Arial"/>
              <a:sym typeface="Arial"/>
            </a:endParaRPr>
          </a:p>
          <a:p>
            <a:pPr indent="-298450" lvl="0" marL="457200" rtl="0" algn="l">
              <a:spcBef>
                <a:spcPts val="0"/>
              </a:spcBef>
              <a:spcAft>
                <a:spcPts val="0"/>
              </a:spcAft>
              <a:buClr>
                <a:srgbClr val="FF0000"/>
              </a:buClr>
              <a:buSzPts val="1100"/>
              <a:buChar char="●"/>
            </a:pPr>
            <a:r>
              <a:rPr lang="en-US" sz="1100">
                <a:solidFill>
                  <a:srgbClr val="FF0000"/>
                </a:solidFill>
                <a:latin typeface="Arial"/>
                <a:ea typeface="Arial"/>
                <a:cs typeface="Arial"/>
                <a:sym typeface="Arial"/>
              </a:rPr>
              <a:t>Actual State</a:t>
            </a:r>
            <a:endParaRPr sz="1100">
              <a:solidFill>
                <a:srgbClr val="FF0000"/>
              </a:solidFill>
              <a:latin typeface="Arial"/>
              <a:ea typeface="Arial"/>
              <a:cs typeface="Arial"/>
              <a:sym typeface="Arial"/>
            </a:endParaRPr>
          </a:p>
          <a:p>
            <a:pPr indent="-298450" lvl="1" marL="914400" rtl="0" algn="l">
              <a:spcBef>
                <a:spcPts val="0"/>
              </a:spcBef>
              <a:spcAft>
                <a:spcPts val="0"/>
              </a:spcAft>
              <a:buClr>
                <a:schemeClr val="dk1"/>
              </a:buClr>
              <a:buSzPts val="1100"/>
              <a:buChar char="○"/>
            </a:pPr>
            <a:r>
              <a:rPr lang="en-US" sz="1100">
                <a:latin typeface="Arial"/>
                <a:ea typeface="Arial"/>
                <a:cs typeface="Arial"/>
                <a:sym typeface="Arial"/>
              </a:rPr>
              <a:t>From onboard aircraft sensors</a:t>
            </a:r>
            <a:endParaRPr sz="1100">
              <a:latin typeface="Arial"/>
              <a:ea typeface="Arial"/>
              <a:cs typeface="Arial"/>
              <a:sym typeface="Arial"/>
            </a:endParaRPr>
          </a:p>
          <a:p>
            <a:pPr indent="-298450" lvl="0" marL="457200" rtl="0" algn="l">
              <a:spcBef>
                <a:spcPts val="0"/>
              </a:spcBef>
              <a:spcAft>
                <a:spcPts val="0"/>
              </a:spcAft>
              <a:buClr>
                <a:srgbClr val="6AA84F"/>
              </a:buClr>
              <a:buSzPts val="1100"/>
              <a:buChar char="●"/>
            </a:pPr>
            <a:r>
              <a:rPr lang="en-US" sz="1100">
                <a:solidFill>
                  <a:srgbClr val="6AA84F"/>
                </a:solidFill>
                <a:latin typeface="Arial"/>
                <a:ea typeface="Arial"/>
                <a:cs typeface="Arial"/>
                <a:sym typeface="Arial"/>
              </a:rPr>
              <a:t>Desired State</a:t>
            </a:r>
            <a:endParaRPr sz="1100">
              <a:solidFill>
                <a:srgbClr val="6AA84F"/>
              </a:solidFill>
              <a:latin typeface="Arial"/>
              <a:ea typeface="Arial"/>
              <a:cs typeface="Arial"/>
              <a:sym typeface="Arial"/>
            </a:endParaRPr>
          </a:p>
          <a:p>
            <a:pPr indent="-298450" lvl="1" marL="914400" rtl="0" algn="l">
              <a:spcBef>
                <a:spcPts val="0"/>
              </a:spcBef>
              <a:spcAft>
                <a:spcPts val="0"/>
              </a:spcAft>
              <a:buClr>
                <a:schemeClr val="dk1"/>
              </a:buClr>
              <a:buSzPts val="1100"/>
              <a:buChar char="○"/>
            </a:pPr>
            <a:r>
              <a:rPr lang="en-US" sz="1100">
                <a:latin typeface="Arial"/>
                <a:ea typeface="Arial"/>
                <a:cs typeface="Arial"/>
                <a:sym typeface="Arial"/>
              </a:rPr>
              <a:t>From flight path trajectory planning</a:t>
            </a:r>
            <a:endParaRPr sz="1100">
              <a:latin typeface="Arial"/>
              <a:ea typeface="Arial"/>
              <a:cs typeface="Arial"/>
              <a:sym typeface="Arial"/>
            </a:endParaRPr>
          </a:p>
          <a:p>
            <a:pPr indent="0" lvl="0" marL="0" rtl="0" algn="l">
              <a:spcBef>
                <a:spcPts val="0"/>
              </a:spcBef>
              <a:spcAft>
                <a:spcPts val="0"/>
              </a:spcAft>
              <a:buNone/>
            </a:pPr>
            <a:r>
              <a:t/>
            </a:r>
            <a:endParaRPr sz="1100"/>
          </a:p>
          <a:p>
            <a:pPr indent="0" lvl="0" marL="0" rtl="0" algn="l">
              <a:spcBef>
                <a:spcPts val="0"/>
              </a:spcBef>
              <a:spcAft>
                <a:spcPts val="0"/>
              </a:spcAft>
              <a:buNone/>
            </a:pPr>
            <a:r>
              <a:rPr lang="en-US" sz="1100"/>
              <a:t>Change u to capital u_star, use laser pointer when talking about blocks</a:t>
            </a:r>
            <a:endParaRPr sz="1100"/>
          </a:p>
          <a:p>
            <a:pPr indent="0" lvl="0" marL="0" rtl="0" algn="l">
              <a:spcBef>
                <a:spcPts val="0"/>
              </a:spcBef>
              <a:spcAft>
                <a:spcPts val="0"/>
              </a:spcAft>
              <a:buNone/>
            </a:pPr>
            <a:r>
              <a:rPr lang="en-US" sz="1100"/>
              <a:t>Arrow from error state to LQR needs to be black</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
        <p:nvSpPr>
          <p:cNvPr id="345" name="Google Shape;345;g101c17bfb8b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fbc339247c_5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fbc339247c_5_1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work in progress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sz="1400"/>
              <a:t>Both Q and R are symmetrical square matrices</a:t>
            </a:r>
            <a:endParaRPr sz="1400"/>
          </a:p>
          <a:p>
            <a:pPr indent="-317500" lvl="0" marL="457200" rtl="0" algn="l">
              <a:spcBef>
                <a:spcPts val="0"/>
              </a:spcBef>
              <a:spcAft>
                <a:spcPts val="0"/>
              </a:spcAft>
              <a:buClr>
                <a:schemeClr val="dk1"/>
              </a:buClr>
              <a:buSzPts val="1400"/>
              <a:buFont typeface="Calibri"/>
              <a:buChar char="-"/>
            </a:pPr>
            <a:r>
              <a:rPr lang="en-US" sz="1400"/>
              <a:t>Q is a 12x12 matrix that represents our state cost matrix</a:t>
            </a:r>
            <a:endParaRPr sz="1400"/>
          </a:p>
          <a:p>
            <a:pPr indent="-317500" lvl="1" marL="914400" rtl="0" algn="l">
              <a:spcBef>
                <a:spcPts val="0"/>
              </a:spcBef>
              <a:spcAft>
                <a:spcPts val="0"/>
              </a:spcAft>
              <a:buClr>
                <a:schemeClr val="dk1"/>
              </a:buClr>
              <a:buSzPts val="1400"/>
              <a:buFont typeface="Calibri"/>
              <a:buChar char="-"/>
            </a:pPr>
            <a:r>
              <a:rPr lang="en-US" sz="1400"/>
              <a:t>The values in this matrix control how closely we want to follow specific variables in a our state matrix</a:t>
            </a:r>
            <a:endParaRPr sz="1400"/>
          </a:p>
          <a:p>
            <a:pPr indent="-317500" lvl="0" marL="457200" rtl="0" algn="l">
              <a:spcBef>
                <a:spcPts val="0"/>
              </a:spcBef>
              <a:spcAft>
                <a:spcPts val="0"/>
              </a:spcAft>
              <a:buClr>
                <a:schemeClr val="dk1"/>
              </a:buClr>
              <a:buSzPts val="1400"/>
              <a:buFont typeface="Calibri"/>
              <a:buChar char="-"/>
            </a:pPr>
            <a:r>
              <a:rPr lang="en-US" sz="1400"/>
              <a:t>R is a 4x4 matrix that represents our input cost matrix</a:t>
            </a:r>
            <a:endParaRPr sz="1400"/>
          </a:p>
          <a:p>
            <a:pPr indent="-317500" lvl="1" marL="914400" rtl="0" algn="l">
              <a:spcBef>
                <a:spcPts val="0"/>
              </a:spcBef>
              <a:spcAft>
                <a:spcPts val="0"/>
              </a:spcAft>
              <a:buClr>
                <a:schemeClr val="dk1"/>
              </a:buClr>
              <a:buSzPts val="1400"/>
              <a:buFont typeface="Calibri"/>
              <a:buChar char="-"/>
            </a:pPr>
            <a:r>
              <a:rPr lang="en-US" sz="1400"/>
              <a:t>The values in these matrices are what determine how costly each input in our system is, higher weighted values result in them being used less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CHange coloring of zeros so they blend in with the background more</a:t>
            </a:r>
            <a:endParaRPr sz="1400"/>
          </a:p>
          <a:p>
            <a:pPr indent="0" lvl="0" marL="0" rtl="0" algn="l">
              <a:spcBef>
                <a:spcPts val="0"/>
              </a:spcBef>
              <a:spcAft>
                <a:spcPts val="0"/>
              </a:spcAft>
              <a:buNone/>
            </a:pPr>
            <a:r>
              <a:rPr lang="en-US" sz="1400"/>
              <a:t>Explicity talk about how the weights effect the flight paths  and the LQT in general</a:t>
            </a:r>
            <a:endParaRPr sz="1400"/>
          </a:p>
        </p:txBody>
      </p:sp>
      <p:sp>
        <p:nvSpPr>
          <p:cNvPr id="358" name="Google Shape;358;gfbc339247c_5_10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fbc339247c_5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fbc339247c_5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298450" lvl="1" marL="914400" rtl="0" algn="l">
              <a:lnSpc>
                <a:spcPct val="90000"/>
              </a:lnSpc>
              <a:spcBef>
                <a:spcPts val="500"/>
              </a:spcBef>
              <a:spcAft>
                <a:spcPts val="0"/>
              </a:spcAft>
              <a:buClr>
                <a:schemeClr val="dk1"/>
              </a:buClr>
              <a:buSzPts val="1100"/>
              <a:buChar char="○"/>
            </a:pPr>
            <a:r>
              <a:rPr lang="en-US" sz="1100">
                <a:latin typeface="Arial"/>
                <a:ea typeface="Arial"/>
                <a:cs typeface="Arial"/>
                <a:sym typeface="Arial"/>
              </a:rPr>
              <a:t>Lateral - defines the side to side direction of the aircraft</a:t>
            </a:r>
            <a:endParaRPr sz="1100">
              <a:latin typeface="Arial"/>
              <a:ea typeface="Arial"/>
              <a:cs typeface="Arial"/>
              <a:sym typeface="Arial"/>
            </a:endParaRPr>
          </a:p>
          <a:p>
            <a:pPr indent="0" lvl="0" marL="914400" rtl="0" algn="l">
              <a:lnSpc>
                <a:spcPct val="90000"/>
              </a:lnSpc>
              <a:spcBef>
                <a:spcPts val="1000"/>
              </a:spcBef>
              <a:spcAft>
                <a:spcPts val="0"/>
              </a:spcAft>
              <a:buClr>
                <a:schemeClr val="dk1"/>
              </a:buClr>
              <a:buSzPts val="1100"/>
              <a:buFont typeface="Arial"/>
              <a:buNone/>
            </a:pPr>
            <a:r>
              <a:t/>
            </a:r>
            <a:endParaRPr sz="1100">
              <a:latin typeface="Arial"/>
              <a:ea typeface="Arial"/>
              <a:cs typeface="Arial"/>
              <a:sym typeface="Arial"/>
            </a:endParaRPr>
          </a:p>
          <a:p>
            <a:pPr indent="-298450" lvl="1" marL="914400" rtl="0" algn="l">
              <a:lnSpc>
                <a:spcPct val="90000"/>
              </a:lnSpc>
              <a:spcBef>
                <a:spcPts val="500"/>
              </a:spcBef>
              <a:spcAft>
                <a:spcPts val="0"/>
              </a:spcAft>
              <a:buClr>
                <a:schemeClr val="dk1"/>
              </a:buClr>
              <a:buSzPts val="1100"/>
              <a:buChar char="○"/>
            </a:pPr>
            <a:r>
              <a:rPr lang="en-US" sz="1100">
                <a:latin typeface="Arial"/>
                <a:ea typeface="Arial"/>
                <a:cs typeface="Arial"/>
                <a:sym typeface="Arial"/>
              </a:rPr>
              <a:t>Longitudinal - defines the up and down direction of the aircraft</a:t>
            </a:r>
            <a:endParaRPr sz="1100">
              <a:latin typeface="Arial"/>
              <a:ea typeface="Arial"/>
              <a:cs typeface="Arial"/>
              <a:sym typeface="Arial"/>
            </a:endParaRPr>
          </a:p>
          <a:p>
            <a:pPr indent="0" lvl="0" marL="0" rtl="0" algn="l">
              <a:lnSpc>
                <a:spcPct val="90000"/>
              </a:lnSpc>
              <a:spcBef>
                <a:spcPts val="500"/>
              </a:spcBef>
              <a:spcAft>
                <a:spcPts val="0"/>
              </a:spcAft>
              <a:buNone/>
            </a:pPr>
            <a:r>
              <a:rPr lang="en-US" sz="1100">
                <a:latin typeface="Arial"/>
                <a:ea typeface="Arial"/>
                <a:cs typeface="Arial"/>
                <a:sym typeface="Arial"/>
              </a:rPr>
              <a:t>Move to back up slides</a:t>
            </a:r>
            <a:endParaRPr sz="1100">
              <a:latin typeface="Arial"/>
              <a:ea typeface="Arial"/>
              <a:cs typeface="Arial"/>
              <a:sym typeface="Arial"/>
            </a:endParaRPr>
          </a:p>
        </p:txBody>
      </p:sp>
      <p:sp>
        <p:nvSpPr>
          <p:cNvPr id="376" name="Google Shape;376;gfbc339247c_5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fbace4f66b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fbace4f66b_0_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GET RID OF THE CIRCLE, instead prove that weighing the q and r matrices cause a change in flight path</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Add bar at top for meeting FR’s</a:t>
            </a:r>
            <a:endParaRPr/>
          </a:p>
          <a:p>
            <a:pPr indent="0" lvl="0" marL="0" rtl="0" algn="l">
              <a:spcBef>
                <a:spcPts val="0"/>
              </a:spcBef>
              <a:spcAft>
                <a:spcPts val="0"/>
              </a:spcAft>
              <a:buNone/>
            </a:pPr>
            <a:r>
              <a:t/>
            </a:r>
            <a:endParaRPr/>
          </a:p>
        </p:txBody>
      </p:sp>
      <p:sp>
        <p:nvSpPr>
          <p:cNvPr id="388" name="Google Shape;388;gfbace4f66b_0_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f516a97809_2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gf516a97809_2_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101600" marR="0" rtl="0" algn="l">
              <a:lnSpc>
                <a:spcPct val="115000"/>
              </a:lnSpc>
              <a:spcBef>
                <a:spcPts val="0"/>
              </a:spcBef>
              <a:spcAft>
                <a:spcPts val="0"/>
              </a:spcAft>
              <a:buClr>
                <a:schemeClr val="dk1"/>
              </a:buClr>
              <a:buSzPts val="1100"/>
              <a:buFont typeface="Arial"/>
              <a:buNone/>
            </a:pPr>
            <a:r>
              <a:rPr lang="en-US" sz="1150">
                <a:solidFill>
                  <a:schemeClr val="dk1"/>
                </a:solidFill>
              </a:rPr>
              <a:t>3.1.1  Brief project definition, using Objectives, CONOPS and FBD from PDD</a:t>
            </a:r>
            <a:endParaRPr sz="1150">
              <a:solidFill>
                <a:schemeClr val="dk1"/>
              </a:solidFill>
            </a:endParaRPr>
          </a:p>
          <a:p>
            <a:pPr indent="0" lvl="0" marL="152400" marR="0" rtl="0" algn="l">
              <a:lnSpc>
                <a:spcPct val="115000"/>
              </a:lnSpc>
              <a:spcBef>
                <a:spcPts val="0"/>
              </a:spcBef>
              <a:spcAft>
                <a:spcPts val="0"/>
              </a:spcAft>
              <a:buClr>
                <a:schemeClr val="dk1"/>
              </a:buClr>
              <a:buSzPts val="1100"/>
              <a:buFont typeface="Arial"/>
              <a:buNone/>
            </a:pPr>
            <a:r>
              <a:rPr lang="en-US" sz="1150">
                <a:solidFill>
                  <a:schemeClr val="dk1"/>
                </a:solidFill>
              </a:rPr>
              <a:t>3.1.2  Baseline design from CDD. Include diagrams and explanation sufficient to understand</a:t>
            </a:r>
            <a:endParaRPr sz="1150">
              <a:solidFill>
                <a:schemeClr val="dk1"/>
              </a:solidFill>
            </a:endParaRPr>
          </a:p>
          <a:p>
            <a:pPr indent="0" lvl="0" marL="431800" marR="0" rtl="0" algn="l">
              <a:lnSpc>
                <a:spcPct val="115000"/>
              </a:lnSpc>
              <a:spcBef>
                <a:spcPts val="0"/>
              </a:spcBef>
              <a:spcAft>
                <a:spcPts val="0"/>
              </a:spcAft>
              <a:buSzPts val="1400"/>
              <a:buNone/>
            </a:pPr>
            <a:r>
              <a:rPr lang="en-US" sz="1150">
                <a:solidFill>
                  <a:schemeClr val="dk1"/>
                </a:solidFill>
              </a:rPr>
              <a:t>the baseline design without having to read the CDD.</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035dd326f6_2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1035dd326f6_2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GET RID OF THE CIRCLE, instead prove that weighing the q and r matrices cause a change in flight path</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straight line results in similar </a:t>
            </a:r>
            <a:r>
              <a:rPr lang="en-US"/>
              <a:t>performance</a:t>
            </a:r>
            <a:r>
              <a:rPr lang="en-US"/>
              <a:t> of PID controller</a:t>
            </a:r>
            <a:endParaRPr/>
          </a:p>
        </p:txBody>
      </p:sp>
      <p:sp>
        <p:nvSpPr>
          <p:cNvPr id="398" name="Google Shape;398;g1035dd326f6_2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01f18bca79_1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101f18bca79_1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Colin: Instead of “Maybe?” put “further analysis required” to </a:t>
            </a:r>
            <a:r>
              <a:rPr lang="en-US"/>
              <a:t>demonstrated</a:t>
            </a:r>
            <a:r>
              <a:rPr lang="en-US"/>
              <a:t> that you are addressing FR-4</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FR-4 mention that we will also be inputting 747 data for LQT controller validation, all that is needed for adapting to a different aircraft would be </a:t>
            </a:r>
            <a:r>
              <a:rPr lang="en-US"/>
              <a:t>changing</a:t>
            </a:r>
            <a:r>
              <a:rPr lang="en-US"/>
              <a:t> the linear dynamics and tuning gains a little</a:t>
            </a:r>
            <a:endParaRPr/>
          </a:p>
        </p:txBody>
      </p:sp>
      <p:sp>
        <p:nvSpPr>
          <p:cNvPr id="408" name="Google Shape;408;g101f18bca79_10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f890eb05a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f890eb05a3_0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431800" marR="0" rtl="0" algn="l">
              <a:lnSpc>
                <a:spcPct val="115000"/>
              </a:lnSpc>
              <a:spcBef>
                <a:spcPts val="0"/>
              </a:spcBef>
              <a:spcAft>
                <a:spcPts val="0"/>
              </a:spcAft>
              <a:buSzPts val="1400"/>
              <a:buNone/>
            </a:pPr>
            <a:r>
              <a:rPr lang="en-US"/>
              <a:t>Colin: More could be done to reduce severity of risks, Point out redundancy in sensors</a:t>
            </a:r>
            <a:endParaRPr/>
          </a:p>
          <a:p>
            <a:pPr indent="0" lvl="0" marL="431800" marR="0" rtl="0" algn="l">
              <a:lnSpc>
                <a:spcPct val="115000"/>
              </a:lnSpc>
              <a:spcBef>
                <a:spcPts val="0"/>
              </a:spcBef>
              <a:spcAft>
                <a:spcPts val="0"/>
              </a:spcAft>
              <a:buSzPts val="1400"/>
              <a:buNone/>
            </a:pPr>
            <a:r>
              <a:t/>
            </a:r>
            <a:endParaRPr/>
          </a:p>
          <a:p>
            <a:pPr indent="0" lvl="0" marL="431800" marR="0" rtl="0" algn="l">
              <a:lnSpc>
                <a:spcPct val="115000"/>
              </a:lnSpc>
              <a:spcBef>
                <a:spcPts val="0"/>
              </a:spcBef>
              <a:spcAft>
                <a:spcPts val="0"/>
              </a:spcAft>
              <a:buSzPts val="1400"/>
              <a:buNone/>
            </a:pPr>
            <a:r>
              <a:rPr lang="en-US"/>
              <a:t>Present the risk matrix first</a:t>
            </a:r>
            <a:endParaRPr/>
          </a:p>
          <a:p>
            <a:pPr indent="0" lvl="0" marL="431800" marR="0" rtl="0" algn="l">
              <a:lnSpc>
                <a:spcPct val="115000"/>
              </a:lnSpc>
              <a:spcBef>
                <a:spcPts val="0"/>
              </a:spcBef>
              <a:spcAft>
                <a:spcPts val="0"/>
              </a:spcAft>
              <a:buSzPts val="1400"/>
              <a:buNone/>
            </a:pPr>
            <a:r>
              <a:rPr lang="en-US"/>
              <a:t>For each individual risk</a:t>
            </a:r>
            <a:endParaRPr/>
          </a:p>
          <a:p>
            <a:pPr indent="25400" lvl="0" marL="889000" marR="0" rtl="0" algn="l">
              <a:lnSpc>
                <a:spcPct val="115000"/>
              </a:lnSpc>
              <a:spcBef>
                <a:spcPts val="0"/>
              </a:spcBef>
              <a:spcAft>
                <a:spcPts val="0"/>
              </a:spcAft>
              <a:buSzPts val="1400"/>
              <a:buNone/>
            </a:pPr>
            <a:r>
              <a:rPr lang="en-US"/>
              <a:t>Talk about the first risk and the mitigation strategy</a:t>
            </a:r>
            <a:endParaRPr/>
          </a:p>
          <a:p>
            <a:pPr indent="25400" lvl="0" marL="889000" marR="0" rtl="0" algn="l">
              <a:lnSpc>
                <a:spcPct val="115000"/>
              </a:lnSpc>
              <a:spcBef>
                <a:spcPts val="0"/>
              </a:spcBef>
              <a:spcAft>
                <a:spcPts val="0"/>
              </a:spcAft>
              <a:buSzPts val="1400"/>
              <a:buNone/>
            </a:pPr>
            <a:r>
              <a:rPr lang="en-US"/>
              <a:t>Show the movement of the risk in the matrix after mitigation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10138e7e486_6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10138e7e486_6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Step through each risk individually,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Start w/ matrix to define risk </a:t>
            </a:r>
            <a:endParaRPr/>
          </a:p>
          <a:p>
            <a:pPr indent="0" lvl="0" marL="0" rtl="0" algn="l">
              <a:spcBef>
                <a:spcPts val="0"/>
              </a:spcBef>
              <a:spcAft>
                <a:spcPts val="0"/>
              </a:spcAft>
              <a:buNone/>
            </a:pPr>
            <a:r>
              <a:rPr lang="en-US"/>
              <a:t>Step through each risk individually, show updated risk matrix with each time </a:t>
            </a:r>
            <a:endParaRPr/>
          </a:p>
        </p:txBody>
      </p:sp>
      <p:sp>
        <p:nvSpPr>
          <p:cNvPr id="422" name="Google Shape;422;g10138e7e486_6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038851e6c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038851e6c6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g1038851e6c6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038851e6c6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1038851e6c6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Descope some sensors if necessary</a:t>
            </a:r>
            <a:endParaRPr/>
          </a:p>
        </p:txBody>
      </p:sp>
      <p:sp>
        <p:nvSpPr>
          <p:cNvPr id="443" name="Google Shape;443;g1038851e6c6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038851e6c6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1038851e6c6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g1038851e6c6_0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038851e6c6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1038851e6c6_0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g1038851e6c6_0_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038851e6c6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1038851e6c6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g1038851e6c6_0_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038851e6c6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1038851e6c6_0_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g1038851e6c6_0_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f890eb05a3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gf890eb05a3_0_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Talk about Background here - introduce project. This should cover PDD, CDD, and PDR</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0228567220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10228567220_4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g10228567220_4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f890eb05a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f890eb05a3_0_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431800" marR="0" rtl="0" algn="l">
              <a:lnSpc>
                <a:spcPct val="115000"/>
              </a:lnSpc>
              <a:spcBef>
                <a:spcPts val="0"/>
              </a:spcBef>
              <a:spcAft>
                <a:spcPts val="0"/>
              </a:spcAft>
              <a:buSzPts val="1400"/>
              <a:buNone/>
            </a:pPr>
            <a:r>
              <a:rPr lang="en-US"/>
              <a:t>put V&amp;V into tables</a:t>
            </a:r>
            <a:endParaRPr/>
          </a:p>
          <a:p>
            <a:pPr indent="0" lvl="0" marL="431800" marR="0" rtl="0" algn="l">
              <a:lnSpc>
                <a:spcPct val="115000"/>
              </a:lnSpc>
              <a:spcBef>
                <a:spcPts val="0"/>
              </a:spcBef>
              <a:spcAft>
                <a:spcPts val="0"/>
              </a:spcAft>
              <a:buSzPts val="1400"/>
              <a:buNone/>
            </a:pPr>
            <a:r>
              <a:rPr lang="en-US"/>
              <a:t>Colin: Verification tests look solid, include diagrams if </a:t>
            </a:r>
            <a:r>
              <a:rPr lang="en-US"/>
              <a:t>possible</a:t>
            </a:r>
            <a:r>
              <a:rPr lang="en-US"/>
              <a:t>. Go through some validation tests: full </a:t>
            </a:r>
            <a:r>
              <a:rPr lang="en-US"/>
              <a:t>system and customer demo are some examples of validation</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fc1a54ea9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fc1a54ea9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Comparison</a:t>
            </a:r>
            <a:r>
              <a:rPr lang="en-US"/>
              <a:t> vs circular path and </a:t>
            </a:r>
            <a:r>
              <a:rPr lang="en-US"/>
              <a:t>squirticular</a:t>
            </a:r>
            <a:r>
              <a:rPr lang="en-US"/>
              <a:t> path </a:t>
            </a:r>
            <a:endParaRPr/>
          </a:p>
        </p:txBody>
      </p:sp>
      <p:sp>
        <p:nvSpPr>
          <p:cNvPr id="512" name="Google Shape;512;gfc1a54ea9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101f18bca79_2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101f18bca79_2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1" name="Google Shape;521;g101f18bca79_2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101f18bca79_3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101f18bca79_3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https://developer.x-plane.com/article/custom-wind-weather-in-x-plane-10/</a:t>
            </a:r>
            <a:r>
              <a:rPr lang="en-US"/>
              <a:t> </a:t>
            </a:r>
            <a:endParaRPr/>
          </a:p>
        </p:txBody>
      </p:sp>
      <p:sp>
        <p:nvSpPr>
          <p:cNvPr id="532" name="Google Shape;532;g101f18bca79_3_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101f18bca79_3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101f18bca79_3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g101f18bca79_3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f890eb05a3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gf890eb05a3_0_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431800" marR="0" rtl="0" algn="l">
              <a:lnSpc>
                <a:spcPct val="115000"/>
              </a:lnSpc>
              <a:spcBef>
                <a:spcPts val="0"/>
              </a:spcBef>
              <a:spcAft>
                <a:spcPts val="0"/>
              </a:spcAft>
              <a:buSzPts val="1400"/>
              <a:buNone/>
            </a:pPr>
            <a:r>
              <a:rPr lang="en-US"/>
              <a:t>Colin: Don’t forget to put your </a:t>
            </a:r>
            <a:r>
              <a:rPr lang="en-US"/>
              <a:t>budget</a:t>
            </a:r>
            <a:r>
              <a:rPr lang="en-US"/>
              <a:t> in </a:t>
            </a:r>
            <a:r>
              <a:rPr lang="en-US"/>
              <a:t>this section!</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f890eb05a3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f890eb05a3_0_1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Colin: Increase font size</a:t>
            </a:r>
            <a:endParaRPr/>
          </a:p>
        </p:txBody>
      </p:sp>
      <p:sp>
        <p:nvSpPr>
          <p:cNvPr id="558" name="Google Shape;558;gf890eb05a3_0_1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fbc9a71a77_6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fbc9a71a77_6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Colin: have </a:t>
            </a:r>
            <a:r>
              <a:rPr lang="en-US"/>
              <a:t>this view to show overall tasks to be done, then on another slide show a “2 week forecast” gantt of the immediate next steps you will do. This one cannot be read, but the next one will actually facilitate the PAB being able to read the next few tasks you have to execute. Also the title should probably be “Gantt Chart” and not “Work Breakdown Structure”</a:t>
            </a:r>
            <a:endParaRPr/>
          </a:p>
        </p:txBody>
      </p:sp>
      <p:sp>
        <p:nvSpPr>
          <p:cNvPr id="580" name="Google Shape;580;gfbc9a71a77_6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102c7ef62ab_2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102c7ef62ab_2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Colin: have this view to show overall tasks to be done, then on another slide show a “2 week forecast” gantt of the immediate next steps you will do. This one cannot be read, but the next one will actually facilitate the PAB being able to read the next few tasks you have to execute. Also the title should probably be “Gantt Chart” and not “Work Breakdown Structure”</a:t>
            </a:r>
            <a:endParaRPr/>
          </a:p>
        </p:txBody>
      </p:sp>
      <p:sp>
        <p:nvSpPr>
          <p:cNvPr id="593" name="Google Shape;593;g102c7ef62ab_2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f890eb05a3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f890eb05a3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not best way to phrase </a:t>
            </a:r>
            <a:r>
              <a:rPr lang="en-US"/>
              <a:t>significance. reword how it is present it</a:t>
            </a:r>
            <a:endParaRPr/>
          </a:p>
        </p:txBody>
      </p:sp>
      <p:sp>
        <p:nvSpPr>
          <p:cNvPr id="121" name="Google Shape;121;gf890eb05a3_0_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102c7ef62ab_2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102c7ef62ab_2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Colin: have this view to show overall tasks to be done, then on another slide show a “2 week forecast” gantt of the immediate next steps you will do. This one cannot be read, but the next one will actually facilitate the PAB being able to read the next few tasks you have to execute. Also the title should probably be “Gantt Chart” and not “Work Breakdown Structure”</a:t>
            </a:r>
            <a:endParaRPr/>
          </a:p>
        </p:txBody>
      </p:sp>
      <p:sp>
        <p:nvSpPr>
          <p:cNvPr id="606" name="Google Shape;606;g102c7ef62ab_2_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1049e4b4910_4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1049e4b4910_4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g1049e4b4910_4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f890eb05a3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f890eb05a3_0_1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sean is an angry test engineer</a:t>
            </a:r>
            <a:endParaRPr/>
          </a:p>
        </p:txBody>
      </p:sp>
      <p:sp>
        <p:nvSpPr>
          <p:cNvPr id="630" name="Google Shape;630;gf890eb05a3_0_15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102c7ef62ab_2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102c7ef62ab_2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g102c7ef62ab_2_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104aacafac7_9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104aacafac7_9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g104aacafac7_9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104aacafac7_9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104aacafac7_9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7" name="Google Shape;657;g104aacafac7_9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f890eb05a3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gf890eb05a3_0_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431800" marR="0" rtl="0" algn="l">
              <a:lnSpc>
                <a:spcPct val="115000"/>
              </a:lnSpc>
              <a:spcBef>
                <a:spcPts val="0"/>
              </a:spcBef>
              <a:spcAft>
                <a:spcPts val="0"/>
              </a:spcAft>
              <a:buSzPts val="14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101f18bca79_1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g101f18bca79_1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431800" marR="0" rtl="0" algn="l">
              <a:lnSpc>
                <a:spcPct val="115000"/>
              </a:lnSpc>
              <a:spcBef>
                <a:spcPts val="0"/>
              </a:spcBef>
              <a:spcAft>
                <a:spcPts val="0"/>
              </a:spcAft>
              <a:buSzPts val="14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101f18bca79_1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101f18bca79_1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7" name="Google Shape;677;g101f18bca79_1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101f18bca79_3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g101f18bca79_3_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431800" marR="0" rtl="0" algn="l">
              <a:lnSpc>
                <a:spcPct val="115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0223913eb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0223913eb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say optimal</a:t>
            </a:r>
            <a:endParaRPr/>
          </a:p>
          <a:p>
            <a:pPr indent="0" lvl="0" marL="0" rtl="0" algn="l">
              <a:spcBef>
                <a:spcPts val="0"/>
              </a:spcBef>
              <a:spcAft>
                <a:spcPts val="0"/>
              </a:spcAft>
              <a:buNone/>
            </a:pPr>
            <a:r>
              <a:rPr lang="en-US"/>
              <a:t>LQT hasn’t been formally introduced should we just call it our control system instead?</a:t>
            </a:r>
            <a:endParaRPr/>
          </a:p>
          <a:p>
            <a:pPr indent="0" lvl="0" marL="0" rtl="0" algn="l">
              <a:spcBef>
                <a:spcPts val="0"/>
              </a:spcBef>
              <a:spcAft>
                <a:spcPts val="0"/>
              </a:spcAft>
              <a:buNone/>
            </a:pPr>
            <a:r>
              <a:rPr lang="en-US"/>
              <a:t>Maybe define LQT or remove? or mention we will talk about it later</a:t>
            </a:r>
            <a:endParaRPr/>
          </a:p>
          <a:p>
            <a:pPr indent="0" lvl="0" marL="0" rtl="0" algn="l">
              <a:spcBef>
                <a:spcPts val="0"/>
              </a:spcBef>
              <a:spcAft>
                <a:spcPts val="0"/>
              </a:spcAft>
              <a:buNone/>
            </a:pPr>
            <a:r>
              <a:t/>
            </a:r>
            <a:endParaRPr/>
          </a:p>
        </p:txBody>
      </p:sp>
      <p:sp>
        <p:nvSpPr>
          <p:cNvPr id="130" name="Google Shape;130;g10223913ebd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1049e4b4910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1049e4b4910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2" name="Google Shape;692;g1049e4b4910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1049e4b4910_1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1049e4b4910_1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1" name="Google Shape;701;g1049e4b4910_1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1049e4b4910_12_8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1049e4b4910_12_8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101f18bca79_3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g101f18bca79_3_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431800" marR="0" rtl="0" algn="l">
              <a:lnSpc>
                <a:spcPct val="115000"/>
              </a:lnSpc>
              <a:spcBef>
                <a:spcPts val="0"/>
              </a:spcBef>
              <a:spcAft>
                <a:spcPts val="0"/>
              </a:spcAft>
              <a:buSzPts val="14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10138e7e48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10138e7e486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1049e4b4910_12_10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1049e4b4910_12_10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1049e4b4910_12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1049e4b4910_12_1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90000"/>
              </a:lnSpc>
              <a:spcBef>
                <a:spcPts val="500"/>
              </a:spcBef>
              <a:spcAft>
                <a:spcPts val="0"/>
              </a:spcAft>
              <a:buNone/>
            </a:pPr>
            <a:r>
              <a:rPr lang="en-US"/>
              <a:t>2x the amount of RAM as the pixhawk3 that ran essentially the same flight software --- should be plentyyyy of RAM</a:t>
            </a:r>
            <a:endParaRPr/>
          </a:p>
        </p:txBody>
      </p:sp>
      <p:sp>
        <p:nvSpPr>
          <p:cNvPr id="746" name="Google Shape;746;g1049e4b4910_12_1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1049e4b4910_1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1049e4b4910_12_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330200" lvl="0" marL="457200" rtl="0" algn="l">
              <a:lnSpc>
                <a:spcPct val="90000"/>
              </a:lnSpc>
              <a:spcBef>
                <a:spcPts val="1000"/>
              </a:spcBef>
              <a:spcAft>
                <a:spcPts val="0"/>
              </a:spcAft>
              <a:buClr>
                <a:schemeClr val="dk1"/>
              </a:buClr>
              <a:buSzPts val="1600"/>
              <a:buChar char="•"/>
            </a:pPr>
            <a:r>
              <a:rPr lang="en-US" sz="1600">
                <a:latin typeface="Arial"/>
                <a:ea typeface="Arial"/>
                <a:cs typeface="Arial"/>
                <a:sym typeface="Arial"/>
              </a:rPr>
              <a:t>Sufficient ports for GPS and wind sensor integration</a:t>
            </a:r>
            <a:endParaRPr sz="1600">
              <a:latin typeface="Arial"/>
              <a:ea typeface="Arial"/>
              <a:cs typeface="Arial"/>
              <a:sym typeface="Arial"/>
            </a:endParaRPr>
          </a:p>
          <a:p>
            <a:pPr indent="0" lvl="0" marL="457200" rtl="0" algn="l">
              <a:lnSpc>
                <a:spcPct val="90000"/>
              </a:lnSpc>
              <a:spcBef>
                <a:spcPts val="1000"/>
              </a:spcBef>
              <a:spcAft>
                <a:spcPts val="0"/>
              </a:spcAft>
              <a:buNone/>
            </a:pPr>
            <a:r>
              <a:rPr lang="en-US" sz="1600">
                <a:latin typeface="Arial"/>
                <a:ea typeface="Arial"/>
                <a:cs typeface="Arial"/>
                <a:sym typeface="Arial"/>
                <a:extLst>
                  <a:ext uri="http://customooxmlschemas.google.com/">
                    <go:slidesCustomData xmlns:go="http://customooxmlschemas.google.com/" textRoundtripDataId="1"/>
                  </a:ext>
                </a:extLst>
              </a:rPr>
              <a:t>Sufficient included sensors for </a:t>
            </a:r>
            <a:r>
              <a:rPr lang="en-US" sz="1600">
                <a:latin typeface="Arial"/>
                <a:ea typeface="Arial"/>
                <a:cs typeface="Arial"/>
                <a:sym typeface="Arial"/>
              </a:rPr>
              <a:t>altitude and inertial sensing </a:t>
            </a:r>
            <a:endParaRPr sz="1600"/>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1049e4b4910_12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1049e4b4910_12_2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3" name="Google Shape;783;g1049e4b4910_12_2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1049e4b4910_12_3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1049e4b4910_12_3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3" name="Google Shape;793;g1049e4b4910_12_30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0138e7e486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0138e7e486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pose these all as questions. add another car that adds you. keep at higher level. just say what lanes we want to go in. talk about how we want to switch lanes (fast or slow).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figure out a way to more directly tie this together early in this section. Just to ensure that people do not forget. </a:t>
            </a:r>
            <a:endParaRPr/>
          </a:p>
          <a:p>
            <a:pPr indent="0" lvl="0" marL="0" rtl="0" algn="l">
              <a:spcBef>
                <a:spcPts val="0"/>
              </a:spcBef>
              <a:spcAft>
                <a:spcPts val="0"/>
              </a:spcAft>
              <a:buNone/>
            </a:pPr>
            <a:r>
              <a:t/>
            </a:r>
            <a:endParaRPr/>
          </a:p>
        </p:txBody>
      </p:sp>
      <p:sp>
        <p:nvSpPr>
          <p:cNvPr id="139" name="Google Shape;139;g10138e7e486_0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1049e4b4910_12_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1049e4b4910_12_3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0" name="Google Shape;810;g1049e4b4910_12_39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1049e4b4910_12_4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1049e4b4910_12_49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7" name="Google Shape;827;g1049e4b4910_12_49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1049e4b4910_12_5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1049e4b4910_12_5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9" name="Google Shape;839;g1049e4b4910_12_5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1049e4b4910_12_6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1049e4b4910_12_6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2" name="Google Shape;852;g1049e4b4910_12_67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1049e4b4910_12_7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1049e4b4910_12_7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5" name="Google Shape;865;g1049e4b4910_12_7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10138e7e486_4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10138e7e486_4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5" name="Google Shape;875;g10138e7e486_4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1049e4b4910_12_9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1049e4b4910_12_9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4" name="Google Shape;884;g1049e4b4910_12_9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10138e7e486_1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92" name="Google Shape;892;g10138e7e486_1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3" name="Google Shape;893;g10138e7e486_1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101f18bca79_1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101f18bca79_1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0" name="Google Shape;910;g101f18bca79_1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101c17bfd1f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9" name="Google Shape;919;g101c17bfd1f_0_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431800" marR="0" rtl="0" algn="l">
              <a:lnSpc>
                <a:spcPct val="115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f890eb05a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gf890eb05a3_0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431800" marR="0" rtl="0" algn="l">
              <a:lnSpc>
                <a:spcPct val="115000"/>
              </a:lnSpc>
              <a:spcBef>
                <a:spcPts val="0"/>
              </a:spcBef>
              <a:spcAft>
                <a:spcPts val="0"/>
              </a:spcAft>
              <a:buSzPts val="14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101c17bfd1f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25" name="Google Shape;925;g101c17bfd1f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6" name="Google Shape;926;g101c17bfd1f_0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101c17bfb8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101c17bfb8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7" name="Google Shape;937;g101c17bfb8b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101c17bfd1f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101c17bfd1f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7" name="Google Shape;947;g101c17bfd1f_0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10138e7e486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10138e7e486_4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7" name="Google Shape;957;g10138e7e486_4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100e0e90c5a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65" name="Google Shape;965;g100e0e90c5a_4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6" name="Google Shape;966;g100e0e90c5a_4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100e0e90c5a_4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74" name="Google Shape;974;g100e0e90c5a_4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5" name="Google Shape;975;g100e0e90c5a_4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1049aa6a416_2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1049aa6a416_2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9" name="Google Shape;989;g1049aa6a416_2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10223913ebd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98" name="Google Shape;998;g10223913ebd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9" name="Google Shape;999;g10223913ebd_0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fbc9a71a7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09" name="Google Shape;1009;gfbc9a71a77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Has dummy airfoil data --- just proof of concept </a:t>
            </a:r>
            <a:endParaRPr/>
          </a:p>
        </p:txBody>
      </p:sp>
      <p:sp>
        <p:nvSpPr>
          <p:cNvPr id="1010" name="Google Shape;1010;gfbc9a71a77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102c7ef62a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9" name="Google Shape;1019;g102c7ef62ab_0_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431800" marR="0" rtl="0" algn="l">
              <a:lnSpc>
                <a:spcPct val="115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0138e7e486_1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0138e7e486_1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mention what the colors represent. change colors potentially for easier different to see. Change colors in state vector</a:t>
            </a:r>
            <a:endParaRPr/>
          </a:p>
        </p:txBody>
      </p:sp>
      <p:sp>
        <p:nvSpPr>
          <p:cNvPr id="155" name="Google Shape;155;g10138e7e486_1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1049e4b4910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25" name="Google Shape;1025;g1049e4b4910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BACKUP</a:t>
            </a:r>
            <a:endParaRPr/>
          </a:p>
        </p:txBody>
      </p:sp>
      <p:sp>
        <p:nvSpPr>
          <p:cNvPr id="1026" name="Google Shape;1026;g1049e4b4910_0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102c7ef62ab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37" name="Google Shape;1037;g102c7ef62ab_0_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slide needs to be clarified/updated</a:t>
            </a:r>
            <a:endParaRPr/>
          </a:p>
          <a:p>
            <a:pPr indent="0" lvl="0" marL="0" rtl="0" algn="l">
              <a:spcBef>
                <a:spcPts val="0"/>
              </a:spcBef>
              <a:spcAft>
                <a:spcPts val="0"/>
              </a:spcAft>
              <a:buNone/>
            </a:pPr>
            <a:r>
              <a:rPr lang="en-US"/>
              <a:t>potentially can be put in backup</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38" name="Google Shape;1038;g102c7ef62ab_0_3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fbc339247c_5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6" name="Google Shape;1046;gfbc339247c_5_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431800" marR="0" rtl="0" algn="l">
              <a:lnSpc>
                <a:spcPct val="115000"/>
              </a:lnSpc>
              <a:spcBef>
                <a:spcPts val="0"/>
              </a:spcBef>
              <a:spcAft>
                <a:spcPts val="0"/>
              </a:spcAft>
              <a:buSzPts val="1400"/>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fbc339247c_5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fbc339247c_5_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FR 2</a:t>
            </a:r>
            <a:endParaRPr/>
          </a:p>
          <a:p>
            <a:pPr indent="0" lvl="0" marL="0" rtl="0" algn="l">
              <a:spcBef>
                <a:spcPts val="0"/>
              </a:spcBef>
              <a:spcAft>
                <a:spcPts val="0"/>
              </a:spcAft>
              <a:buNone/>
            </a:pPr>
            <a:r>
              <a:rPr lang="en-US"/>
              <a:t>We had multiple options to choose from for our Controller.</a:t>
            </a:r>
            <a:endParaRPr/>
          </a:p>
          <a:p>
            <a:pPr indent="0" lvl="0" marL="0" rtl="0" algn="l">
              <a:spcBef>
                <a:spcPts val="0"/>
              </a:spcBef>
              <a:spcAft>
                <a:spcPts val="0"/>
              </a:spcAft>
              <a:buNone/>
            </a:pPr>
            <a:r>
              <a:rPr lang="en-US"/>
              <a:t>PID is the most common, and is easy to implement but, it is difficult to tune the portional gains for an unstable system</a:t>
            </a:r>
            <a:endParaRPr/>
          </a:p>
          <a:p>
            <a:pPr indent="0" lvl="0" marL="0" rtl="0" algn="l">
              <a:spcBef>
                <a:spcPts val="0"/>
              </a:spcBef>
              <a:spcAft>
                <a:spcPts val="0"/>
              </a:spcAft>
              <a:buNone/>
            </a:pPr>
            <a:r>
              <a:rPr lang="en-US"/>
              <a:t>Because we are making this controller for other aircraft and not just a single one, this option will not be the best choice for us</a:t>
            </a:r>
            <a:endParaRPr/>
          </a:p>
          <a:p>
            <a:pPr indent="0" lvl="0" marL="0" rtl="0" algn="l">
              <a:spcBef>
                <a:spcPts val="0"/>
              </a:spcBef>
              <a:spcAft>
                <a:spcPts val="0"/>
              </a:spcAft>
              <a:buNone/>
            </a:pPr>
            <a:r>
              <a:rPr lang="en-US"/>
              <a:t>The LQR is a robust and computationally efficient controller than finds the proportional gains for our system for us.</a:t>
            </a:r>
            <a:endParaRPr/>
          </a:p>
          <a:p>
            <a:pPr indent="0" lvl="0" marL="0" rtl="0" algn="l">
              <a:spcBef>
                <a:spcPts val="0"/>
              </a:spcBef>
              <a:spcAft>
                <a:spcPts val="0"/>
              </a:spcAft>
              <a:buNone/>
            </a:pPr>
            <a:r>
              <a:rPr lang="en-US"/>
              <a:t>This means we don't need re-tune gains for different aircraft.</a:t>
            </a:r>
            <a:endParaRPr/>
          </a:p>
          <a:p>
            <a:pPr indent="0" lvl="0" marL="0" rtl="0" algn="l">
              <a:spcBef>
                <a:spcPts val="0"/>
              </a:spcBef>
              <a:spcAft>
                <a:spcPts val="0"/>
              </a:spcAft>
              <a:buNone/>
            </a:pPr>
            <a:r>
              <a:rPr lang="en-US"/>
              <a:t>The downside is that it uses one set of gains for the entire simulation, this will bring up an issue when we transition from a straight line to a curved turn.</a:t>
            </a:r>
            <a:endParaRPr/>
          </a:p>
          <a:p>
            <a:pPr indent="0" lvl="0" marL="0" rtl="0" algn="l">
              <a:spcBef>
                <a:spcPts val="0"/>
              </a:spcBef>
              <a:spcAft>
                <a:spcPts val="0"/>
              </a:spcAft>
              <a:buNone/>
            </a:pPr>
            <a:r>
              <a:rPr lang="en-US"/>
              <a:t>The LQT uses the LQR to calculate the needed gains values for each time step defined by our trajectory.</a:t>
            </a:r>
            <a:endParaRPr/>
          </a:p>
        </p:txBody>
      </p:sp>
      <p:sp>
        <p:nvSpPr>
          <p:cNvPr id="1053" name="Google Shape;1053;gfbc339247c_5_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fbc339247c_5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61" name="Google Shape;1061;gfbc339247c_5_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FR 2</a:t>
            </a:r>
            <a:endParaRPr/>
          </a:p>
          <a:p>
            <a:pPr indent="0" lvl="0" marL="0" rtl="0" algn="l">
              <a:spcBef>
                <a:spcPts val="0"/>
              </a:spcBef>
              <a:spcAft>
                <a:spcPts val="0"/>
              </a:spcAft>
              <a:buNone/>
            </a:pPr>
            <a:r>
              <a:rPr lang="en-US"/>
              <a:t>We had multiple options to choose from for our Controller.</a:t>
            </a:r>
            <a:endParaRPr/>
          </a:p>
          <a:p>
            <a:pPr indent="0" lvl="0" marL="0" rtl="0" algn="l">
              <a:spcBef>
                <a:spcPts val="0"/>
              </a:spcBef>
              <a:spcAft>
                <a:spcPts val="0"/>
              </a:spcAft>
              <a:buNone/>
            </a:pPr>
            <a:r>
              <a:rPr lang="en-US"/>
              <a:t>PID is the most common, and is easy to implement but, it is difficult to tune the portional gains for an unstable system</a:t>
            </a:r>
            <a:endParaRPr/>
          </a:p>
          <a:p>
            <a:pPr indent="0" lvl="0" marL="0" rtl="0" algn="l">
              <a:spcBef>
                <a:spcPts val="0"/>
              </a:spcBef>
              <a:spcAft>
                <a:spcPts val="0"/>
              </a:spcAft>
              <a:buNone/>
            </a:pPr>
            <a:r>
              <a:rPr lang="en-US"/>
              <a:t>Because we are making this controller for other aircraft and not just a single one, this option will not be the best choice for us</a:t>
            </a:r>
            <a:endParaRPr/>
          </a:p>
          <a:p>
            <a:pPr indent="0" lvl="0" marL="0" rtl="0" algn="l">
              <a:spcBef>
                <a:spcPts val="0"/>
              </a:spcBef>
              <a:spcAft>
                <a:spcPts val="0"/>
              </a:spcAft>
              <a:buNone/>
            </a:pPr>
            <a:r>
              <a:rPr lang="en-US"/>
              <a:t>The LQR is a robust and computationally efficient controller than finds the proportional gains for our system for us.</a:t>
            </a:r>
            <a:endParaRPr/>
          </a:p>
          <a:p>
            <a:pPr indent="0" lvl="0" marL="0" rtl="0" algn="l">
              <a:spcBef>
                <a:spcPts val="0"/>
              </a:spcBef>
              <a:spcAft>
                <a:spcPts val="0"/>
              </a:spcAft>
              <a:buNone/>
            </a:pPr>
            <a:r>
              <a:rPr lang="en-US"/>
              <a:t>This means we don't need re-tune gains for different aircraft.</a:t>
            </a:r>
            <a:endParaRPr/>
          </a:p>
          <a:p>
            <a:pPr indent="0" lvl="0" marL="0" rtl="0" algn="l">
              <a:spcBef>
                <a:spcPts val="0"/>
              </a:spcBef>
              <a:spcAft>
                <a:spcPts val="0"/>
              </a:spcAft>
              <a:buNone/>
            </a:pPr>
            <a:r>
              <a:rPr lang="en-US"/>
              <a:t>The downside is that it uses one set of gains for the entire simulation, this will bring up an issue when we transition from a straight line to a curved turn.</a:t>
            </a:r>
            <a:endParaRPr/>
          </a:p>
          <a:p>
            <a:pPr indent="0" lvl="0" marL="0" rtl="0" algn="l">
              <a:spcBef>
                <a:spcPts val="0"/>
              </a:spcBef>
              <a:spcAft>
                <a:spcPts val="0"/>
              </a:spcAft>
              <a:buNone/>
            </a:pPr>
            <a:r>
              <a:rPr lang="en-US"/>
              <a:t>The LQT uses the LQR to calculate the needed gains values for each time step defined by our trajectory.</a:t>
            </a:r>
            <a:endParaRPr/>
          </a:p>
        </p:txBody>
      </p:sp>
      <p:sp>
        <p:nvSpPr>
          <p:cNvPr id="1062" name="Google Shape;1062;gfbc339247c_5_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1049708fb70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70" name="Google Shape;1070;g1049708fb70_0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1" name="Google Shape;1071;g1049708fb70_0_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10451c6b5ec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80" name="Google Shape;1080;g10451c6b5ec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Convert to rads instead of degrees</a:t>
            </a:r>
            <a:endParaRPr/>
          </a:p>
          <a:p>
            <a:pPr indent="0" lvl="0" marL="0" rtl="0" algn="l">
              <a:spcBef>
                <a:spcPts val="0"/>
              </a:spcBef>
              <a:spcAft>
                <a:spcPts val="0"/>
              </a:spcAft>
              <a:buNone/>
            </a:pPr>
            <a:r>
              <a:t/>
            </a:r>
            <a:endParaRPr/>
          </a:p>
        </p:txBody>
      </p:sp>
      <p:sp>
        <p:nvSpPr>
          <p:cNvPr id="1081" name="Google Shape;1081;g10451c6b5ec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1049708fb70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90" name="Google Shape;1090;g1049708fb70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Convert to rads instead of degrees</a:t>
            </a:r>
            <a:endParaRPr/>
          </a:p>
          <a:p>
            <a:pPr indent="0" lvl="0" marL="0" rtl="0" algn="l">
              <a:spcBef>
                <a:spcPts val="0"/>
              </a:spcBef>
              <a:spcAft>
                <a:spcPts val="0"/>
              </a:spcAft>
              <a:buNone/>
            </a:pPr>
            <a:r>
              <a:t/>
            </a:r>
            <a:endParaRPr/>
          </a:p>
        </p:txBody>
      </p:sp>
      <p:sp>
        <p:nvSpPr>
          <p:cNvPr id="1091" name="Google Shape;1091;g1049708fb70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1049708fb70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00" name="Google Shape;1100;g1049708fb70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Convert to rads instead of degrees</a:t>
            </a:r>
            <a:endParaRPr/>
          </a:p>
          <a:p>
            <a:pPr indent="0" lvl="0" marL="0" rtl="0" algn="l">
              <a:spcBef>
                <a:spcPts val="0"/>
              </a:spcBef>
              <a:spcAft>
                <a:spcPts val="0"/>
              </a:spcAft>
              <a:buNone/>
            </a:pPr>
            <a:r>
              <a:t/>
            </a:r>
            <a:endParaRPr/>
          </a:p>
        </p:txBody>
      </p:sp>
      <p:sp>
        <p:nvSpPr>
          <p:cNvPr id="1101" name="Google Shape;1101;g1049708fb70_0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1049708fb70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10" name="Google Shape;1110;g1049708fb70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Convert to rads instead of degrees</a:t>
            </a:r>
            <a:endParaRPr/>
          </a:p>
          <a:p>
            <a:pPr indent="0" lvl="0" marL="0" rtl="0" algn="l">
              <a:spcBef>
                <a:spcPts val="0"/>
              </a:spcBef>
              <a:spcAft>
                <a:spcPts val="0"/>
              </a:spcAft>
              <a:buNone/>
            </a:pPr>
            <a:r>
              <a:t/>
            </a:r>
            <a:endParaRPr/>
          </a:p>
        </p:txBody>
      </p:sp>
      <p:sp>
        <p:nvSpPr>
          <p:cNvPr id="1111" name="Google Shape;1111;g1049708fb70_0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4"/>
          <p:cNvSpPr/>
          <p:nvPr/>
        </p:nvSpPr>
        <p:spPr>
          <a:xfrm>
            <a:off x="567500" y="585800"/>
            <a:ext cx="11093700" cy="5034300"/>
          </a:xfrm>
          <a:prstGeom prst="rect">
            <a:avLst/>
          </a:prstGeom>
          <a:solidFill>
            <a:srgbClr val="CFB87C"/>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4"/>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b="1" sz="6000">
                <a:latin typeface="Arial"/>
                <a:ea typeface="Arial"/>
                <a:cs typeface="Arial"/>
                <a:sym typeface="Aria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0" name="Google Shape;2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4" name="Shape 74"/>
        <p:cNvGrpSpPr/>
        <p:nvPr/>
      </p:nvGrpSpPr>
      <p:grpSpPr>
        <a:xfrm>
          <a:off x="0" y="0"/>
          <a:ext cx="0" cy="0"/>
          <a:chOff x="0" y="0"/>
          <a:chExt cx="0" cy="0"/>
        </a:xfrm>
      </p:grpSpPr>
      <p:sp>
        <p:nvSpPr>
          <p:cNvPr id="75" name="Google Shape;75;p13"/>
          <p:cNvSpPr txBox="1"/>
          <p:nvPr>
            <p:ph type="title"/>
          </p:nvPr>
        </p:nvSpPr>
        <p:spPr>
          <a:xfrm>
            <a:off x="838200" y="184370"/>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3"/>
          <p:cNvSpPr txBox="1"/>
          <p:nvPr>
            <p:ph idx="1" type="body"/>
          </p:nvPr>
        </p:nvSpPr>
        <p:spPr>
          <a:xfrm rot="5400000">
            <a:off x="3920331" y="-1437261"/>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0" name="Shape 80"/>
        <p:cNvGrpSpPr/>
        <p:nvPr/>
      </p:nvGrpSpPr>
      <p:grpSpPr>
        <a:xfrm>
          <a:off x="0" y="0"/>
          <a:ext cx="0" cy="0"/>
          <a:chOff x="0" y="0"/>
          <a:chExt cx="0" cy="0"/>
        </a:xfrm>
      </p:grpSpPr>
      <p:sp>
        <p:nvSpPr>
          <p:cNvPr id="81" name="Google Shape;81;p1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6" name="Shape 86"/>
        <p:cNvGrpSpPr/>
        <p:nvPr/>
      </p:nvGrpSpPr>
      <p:grpSpPr>
        <a:xfrm>
          <a:off x="0" y="0"/>
          <a:ext cx="0" cy="0"/>
          <a:chOff x="0" y="0"/>
          <a:chExt cx="0" cy="0"/>
        </a:xfrm>
      </p:grpSpPr>
      <p:sp>
        <p:nvSpPr>
          <p:cNvPr id="87" name="Google Shape;87;gf516a97809_2_186"/>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gf516a97809_2_186"/>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89" name="Google Shape;89;gf516a97809_2_186"/>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5"/>
          <p:cNvSpPr/>
          <p:nvPr/>
        </p:nvSpPr>
        <p:spPr>
          <a:xfrm>
            <a:off x="0" y="0"/>
            <a:ext cx="12192000" cy="725400"/>
          </a:xfrm>
          <a:prstGeom prst="rect">
            <a:avLst/>
          </a:prstGeom>
          <a:solidFill>
            <a:srgbClr val="CFB87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5"/>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3200"/>
              <a:buFont typeface="Arial"/>
              <a:buNone/>
              <a:defRPr b="1" sz="32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
          <p:cNvSpPr txBox="1"/>
          <p:nvPr>
            <p:ph idx="1" type="body"/>
          </p:nvPr>
        </p:nvSpPr>
        <p:spPr>
          <a:xfrm>
            <a:off x="838200" y="1316438"/>
            <a:ext cx="10515600" cy="4351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7" name="Google Shape;27;p5"/>
          <p:cNvSpPr/>
          <p:nvPr/>
        </p:nvSpPr>
        <p:spPr>
          <a:xfrm>
            <a:off x="0" y="725400"/>
            <a:ext cx="12192000" cy="1128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 name="Google Shape;28;p5"/>
          <p:cNvPicPr preferRelativeResize="0"/>
          <p:nvPr/>
        </p:nvPicPr>
        <p:blipFill>
          <a:blip r:embed="rId2">
            <a:alphaModFix/>
          </a:blip>
          <a:stretch>
            <a:fillRect/>
          </a:stretch>
        </p:blipFill>
        <p:spPr>
          <a:xfrm>
            <a:off x="11393400" y="-63106"/>
            <a:ext cx="743288" cy="9290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2" name="Google Shape;3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 name="Shape 35"/>
        <p:cNvGrpSpPr/>
        <p:nvPr/>
      </p:nvGrpSpPr>
      <p:grpSpPr>
        <a:xfrm>
          <a:off x="0" y="0"/>
          <a:ext cx="0" cy="0"/>
          <a:chOff x="0" y="0"/>
          <a:chExt cx="0" cy="0"/>
        </a:xfrm>
      </p:grpSpPr>
      <p:sp>
        <p:nvSpPr>
          <p:cNvPr id="36" name="Google Shape;36;p7"/>
          <p:cNvSpPr txBox="1"/>
          <p:nvPr>
            <p:ph type="title"/>
          </p:nvPr>
        </p:nvSpPr>
        <p:spPr>
          <a:xfrm>
            <a:off x="838200" y="184370"/>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9"/>
          <p:cNvSpPr txBox="1"/>
          <p:nvPr>
            <p:ph type="title"/>
          </p:nvPr>
        </p:nvSpPr>
        <p:spPr>
          <a:xfrm>
            <a:off x="838200" y="184370"/>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0" name="Shape 60"/>
        <p:cNvGrpSpPr/>
        <p:nvPr/>
      </p:nvGrpSpPr>
      <p:grpSpPr>
        <a:xfrm>
          <a:off x="0" y="0"/>
          <a:ext cx="0" cy="0"/>
          <a:chOff x="0" y="0"/>
          <a:chExt cx="0" cy="0"/>
        </a:xfrm>
      </p:grpSpPr>
      <p:sp>
        <p:nvSpPr>
          <p:cNvPr id="61" name="Google Shape;61;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3" name="Google Shape;63;p1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7" name="Shape 67"/>
        <p:cNvGrpSpPr/>
        <p:nvPr/>
      </p:nvGrpSpPr>
      <p:grpSpPr>
        <a:xfrm>
          <a:off x="0" y="0"/>
          <a:ext cx="0" cy="0"/>
          <a:chOff x="0" y="0"/>
          <a:chExt cx="0" cy="0"/>
        </a:xfrm>
      </p:grpSpPr>
      <p:sp>
        <p:nvSpPr>
          <p:cNvPr id="68" name="Google Shape;68;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2"/>
          <p:cNvSpPr/>
          <p:nvPr>
            <p:ph idx="2" type="pic"/>
          </p:nvPr>
        </p:nvSpPr>
        <p:spPr>
          <a:xfrm>
            <a:off x="5183188" y="987425"/>
            <a:ext cx="6172200" cy="4873625"/>
          </a:xfrm>
          <a:prstGeom prst="rect">
            <a:avLst/>
          </a:prstGeom>
          <a:noFill/>
          <a:ln>
            <a:noFill/>
          </a:ln>
        </p:spPr>
      </p:sp>
      <p:sp>
        <p:nvSpPr>
          <p:cNvPr id="70" name="Google Shape;70;p1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 name="Google Shape;7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
          <p:cNvSpPr txBox="1"/>
          <p:nvPr>
            <p:ph type="title"/>
          </p:nvPr>
        </p:nvSpPr>
        <p:spPr>
          <a:xfrm>
            <a:off x="838200" y="184370"/>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
          <p:cNvSpPr txBox="1"/>
          <p:nvPr>
            <p:ph idx="1" type="body"/>
          </p:nvPr>
        </p:nvSpPr>
        <p:spPr>
          <a:xfrm>
            <a:off x="838200" y="1644870"/>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3"/>
          <p:cNvSpPr/>
          <p:nvPr/>
        </p:nvSpPr>
        <p:spPr>
          <a:xfrm>
            <a:off x="0" y="6145619"/>
            <a:ext cx="12192000" cy="712381"/>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6" name="Google Shape;16;p3"/>
          <p:cNvPicPr preferRelativeResize="0"/>
          <p:nvPr/>
        </p:nvPicPr>
        <p:blipFill>
          <a:blip r:embed="rId1">
            <a:alphaModFix/>
          </a:blip>
          <a:stretch>
            <a:fillRect/>
          </a:stretch>
        </p:blipFill>
        <p:spPr>
          <a:xfrm>
            <a:off x="162525" y="6297482"/>
            <a:ext cx="2043225" cy="40864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4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9.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comments" Target="../comments/commen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9.jpg"/><Relationship Id="rId4" Type="http://schemas.openxmlformats.org/officeDocument/2006/relationships/image" Target="../media/image3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4.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1" Type="http://schemas.openxmlformats.org/officeDocument/2006/relationships/image" Target="../media/image40.jpg"/><Relationship Id="rId10" Type="http://schemas.openxmlformats.org/officeDocument/2006/relationships/image" Target="../media/image36.png"/><Relationship Id="rId13" Type="http://schemas.openxmlformats.org/officeDocument/2006/relationships/image" Target="../media/image46.jpg"/><Relationship Id="rId12" Type="http://schemas.openxmlformats.org/officeDocument/2006/relationships/image" Target="../media/image86.jpg"/><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1.png"/><Relationship Id="rId4" Type="http://schemas.openxmlformats.org/officeDocument/2006/relationships/image" Target="../media/image45.jpg"/><Relationship Id="rId9" Type="http://schemas.openxmlformats.org/officeDocument/2006/relationships/image" Target="../media/image30.jpg"/><Relationship Id="rId15" Type="http://schemas.openxmlformats.org/officeDocument/2006/relationships/image" Target="../media/image43.jpg"/><Relationship Id="rId14" Type="http://schemas.openxmlformats.org/officeDocument/2006/relationships/image" Target="../media/image44.png"/><Relationship Id="rId5" Type="http://schemas.openxmlformats.org/officeDocument/2006/relationships/image" Target="../media/image42.jpg"/><Relationship Id="rId6" Type="http://schemas.openxmlformats.org/officeDocument/2006/relationships/image" Target="../media/image35.jpg"/><Relationship Id="rId7" Type="http://schemas.openxmlformats.org/officeDocument/2006/relationships/image" Target="../media/image38.png"/><Relationship Id="rId8"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48.png"/><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2.png"/><Relationship Id="rId4" Type="http://schemas.openxmlformats.org/officeDocument/2006/relationships/image" Target="../media/image60.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54.png"/><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8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5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57.png"/><Relationship Id="rId4" Type="http://schemas.openxmlformats.org/officeDocument/2006/relationships/image" Target="../media/image59.png"/><Relationship Id="rId5" Type="http://schemas.openxmlformats.org/officeDocument/2006/relationships/image" Target="../media/image6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59.png"/><Relationship Id="rId4" Type="http://schemas.openxmlformats.org/officeDocument/2006/relationships/image" Target="../media/image65.png"/><Relationship Id="rId5" Type="http://schemas.openxmlformats.org/officeDocument/2006/relationships/image" Target="../media/image6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66.png"/><Relationship Id="rId4" Type="http://schemas.openxmlformats.org/officeDocument/2006/relationships/image" Target="../media/image6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67.jpg"/><Relationship Id="rId4" Type="http://schemas.openxmlformats.org/officeDocument/2006/relationships/image" Target="../media/image85.jpg"/><Relationship Id="rId5" Type="http://schemas.openxmlformats.org/officeDocument/2006/relationships/image" Target="../media/image71.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6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7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8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8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73.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87.png"/><Relationship Id="rId4" Type="http://schemas.openxmlformats.org/officeDocument/2006/relationships/image" Target="../media/image72.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90.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7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77.jpg"/><Relationship Id="rId4" Type="http://schemas.openxmlformats.org/officeDocument/2006/relationships/image" Target="../media/image76.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78.jpg"/><Relationship Id="rId4" Type="http://schemas.openxmlformats.org/officeDocument/2006/relationships/image" Target="../media/image79.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82.jpg"/><Relationship Id="rId4" Type="http://schemas.openxmlformats.org/officeDocument/2006/relationships/image" Target="../media/image81.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83.jpg"/><Relationship Id="rId4" Type="http://schemas.openxmlformats.org/officeDocument/2006/relationships/image" Target="../media/image8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gf516a97809_2_6"/>
          <p:cNvSpPr txBox="1"/>
          <p:nvPr>
            <p:ph idx="4294967295" type="subTitle"/>
          </p:nvPr>
        </p:nvSpPr>
        <p:spPr>
          <a:xfrm>
            <a:off x="2768675" y="1945875"/>
            <a:ext cx="8866500" cy="3682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100"/>
              </a:spcBef>
              <a:spcAft>
                <a:spcPts val="0"/>
              </a:spcAft>
              <a:buClr>
                <a:schemeClr val="dk1"/>
              </a:buClr>
              <a:buSzPts val="500"/>
              <a:buFont typeface="Arial"/>
              <a:buNone/>
            </a:pPr>
            <a:r>
              <a:rPr lang="en-US" sz="1387"/>
              <a:t>December</a:t>
            </a:r>
            <a:r>
              <a:rPr b="0" i="0" lang="en-US" sz="1387" u="none" cap="none" strike="noStrike">
                <a:solidFill>
                  <a:schemeClr val="dk1"/>
                </a:solidFill>
                <a:latin typeface="Calibri"/>
                <a:ea typeface="Calibri"/>
                <a:cs typeface="Calibri"/>
                <a:sym typeface="Calibri"/>
              </a:rPr>
              <a:t> </a:t>
            </a:r>
            <a:r>
              <a:rPr lang="en-US" sz="1387"/>
              <a:t>6</a:t>
            </a:r>
            <a:r>
              <a:rPr b="0" i="0" lang="en-US" sz="1387" u="none" cap="none" strike="noStrike">
                <a:solidFill>
                  <a:schemeClr val="dk1"/>
                </a:solidFill>
                <a:latin typeface="Calibri"/>
                <a:ea typeface="Calibri"/>
                <a:cs typeface="Calibri"/>
                <a:sym typeface="Calibri"/>
              </a:rPr>
              <a:t>, 2021</a:t>
            </a:r>
            <a:endParaRPr b="0" i="0" sz="1387"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rPr b="0" i="0" lang="en-US" sz="1387" u="none" cap="none" strike="noStrike">
                <a:solidFill>
                  <a:schemeClr val="dk1"/>
                </a:solidFill>
                <a:latin typeface="Calibri"/>
                <a:ea typeface="Calibri"/>
                <a:cs typeface="Calibri"/>
                <a:sym typeface="Calibri"/>
              </a:rPr>
              <a:t>ASEN 4018-012</a:t>
            </a:r>
            <a:endParaRPr b="0" i="0" sz="1387"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t/>
            </a:r>
            <a:endParaRPr b="0" i="0" sz="1387"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rPr b="1" i="0" lang="en-US" sz="1387" u="none" cap="none" strike="noStrike">
                <a:solidFill>
                  <a:schemeClr val="dk1"/>
                </a:solidFill>
                <a:latin typeface="Calibri"/>
                <a:ea typeface="Calibri"/>
                <a:cs typeface="Calibri"/>
                <a:sym typeface="Calibri"/>
              </a:rPr>
              <a:t>Company Customer:</a:t>
            </a:r>
            <a:endParaRPr b="1" i="0" sz="1387"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rPr b="0" i="0" lang="en-US" sz="1325" u="none" cap="none" strike="noStrike">
                <a:solidFill>
                  <a:schemeClr val="dk1"/>
                </a:solidFill>
                <a:latin typeface="Calibri"/>
                <a:ea typeface="Calibri"/>
                <a:cs typeface="Calibri"/>
                <a:sym typeface="Calibri"/>
              </a:rPr>
              <a:t>Ann &amp; H.J. Smead Department of Aerospace Engineering Sciences (John Mah)</a:t>
            </a:r>
            <a:endParaRPr b="0" i="0" sz="1325"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t/>
            </a:r>
            <a:endParaRPr b="0" i="0" sz="1387"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rPr b="1" i="0" lang="en-US" sz="1387" u="none" cap="none" strike="noStrike">
                <a:solidFill>
                  <a:schemeClr val="dk1"/>
                </a:solidFill>
                <a:latin typeface="Calibri"/>
                <a:ea typeface="Calibri"/>
                <a:cs typeface="Calibri"/>
                <a:sym typeface="Calibri"/>
              </a:rPr>
              <a:t>Faculty Advisor:</a:t>
            </a:r>
            <a:endParaRPr b="1" i="0" sz="1387"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rPr b="0" i="0" lang="en-US" sz="1325" u="none" cap="none" strike="noStrike">
                <a:solidFill>
                  <a:schemeClr val="dk1"/>
                </a:solidFill>
                <a:latin typeface="Calibri"/>
                <a:ea typeface="Calibri"/>
                <a:cs typeface="Calibri"/>
                <a:sym typeface="Calibri"/>
              </a:rPr>
              <a:t>Dr. Melvin Rafi</a:t>
            </a:r>
            <a:endParaRPr b="0" i="0" sz="1325"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t/>
            </a:r>
            <a:endParaRPr b="0" i="0" sz="1387"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rPr b="1" i="0" lang="en-US" sz="1387" u="none" cap="none" strike="noStrike">
                <a:solidFill>
                  <a:schemeClr val="dk1"/>
                </a:solidFill>
                <a:latin typeface="Calibri"/>
                <a:ea typeface="Calibri"/>
                <a:cs typeface="Calibri"/>
                <a:sym typeface="Calibri"/>
              </a:rPr>
              <a:t>Presenters:</a:t>
            </a:r>
            <a:endParaRPr b="1" i="0" sz="1387" u="none" cap="none" strike="noStrike">
              <a:solidFill>
                <a:schemeClr val="dk1"/>
              </a:solidFill>
              <a:latin typeface="Calibri"/>
              <a:ea typeface="Calibri"/>
              <a:cs typeface="Calibri"/>
              <a:sym typeface="Calibri"/>
            </a:endParaRPr>
          </a:p>
          <a:p>
            <a:pPr indent="0" lvl="0" marL="0" rtl="0" algn="ctr">
              <a:lnSpc>
                <a:spcPct val="100000"/>
              </a:lnSpc>
              <a:spcBef>
                <a:spcPts val="100"/>
              </a:spcBef>
              <a:spcAft>
                <a:spcPts val="0"/>
              </a:spcAft>
              <a:buClr>
                <a:schemeClr val="dk1"/>
              </a:buClr>
              <a:buSzPts val="500"/>
              <a:buFont typeface="Arial"/>
              <a:buNone/>
            </a:pPr>
            <a:r>
              <a:rPr lang="en-US" sz="1325"/>
              <a:t>A</a:t>
            </a:r>
            <a:r>
              <a:rPr lang="en-US" sz="1325"/>
              <a:t>ndreas Brecl, Andrew Thompson, Carson Leppla, Gina Staimer, Quinn Lewis, Kidd Deng, Sunny Sarkar</a:t>
            </a:r>
            <a:endParaRPr b="0" i="0" sz="1325"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t/>
            </a:r>
            <a:endParaRPr b="0" i="0" sz="1387"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rPr b="1" i="0" lang="en-US" sz="1387" u="none" cap="none" strike="noStrike">
                <a:solidFill>
                  <a:schemeClr val="dk1"/>
                </a:solidFill>
                <a:latin typeface="Calibri"/>
                <a:ea typeface="Calibri"/>
                <a:cs typeface="Calibri"/>
                <a:sym typeface="Calibri"/>
              </a:rPr>
              <a:t>Additional Team Members:</a:t>
            </a:r>
            <a:endParaRPr b="1" i="0" sz="1387"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rPr lang="en-US" sz="1325"/>
              <a:t>Sean Newman, Cooper Dale, Sam Garza, Dawei Zhao, Lorenzo Madera</a:t>
            </a:r>
            <a:endParaRPr b="0" i="0" sz="1325" u="none" cap="none" strike="noStrike">
              <a:solidFill>
                <a:schemeClr val="dk1"/>
              </a:solidFill>
              <a:latin typeface="Calibri"/>
              <a:ea typeface="Calibri"/>
              <a:cs typeface="Calibri"/>
              <a:sym typeface="Calibri"/>
            </a:endParaRPr>
          </a:p>
        </p:txBody>
      </p:sp>
      <p:sp>
        <p:nvSpPr>
          <p:cNvPr id="95" name="Google Shape;95;gf516a97809_2_6"/>
          <p:cNvSpPr txBox="1"/>
          <p:nvPr>
            <p:ph type="ctrTitle"/>
          </p:nvPr>
        </p:nvSpPr>
        <p:spPr>
          <a:xfrm>
            <a:off x="2795675" y="642475"/>
            <a:ext cx="8866500" cy="1628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00"/>
              </a:buClr>
              <a:buSzPts val="1170"/>
              <a:buFont typeface="Arial"/>
              <a:buNone/>
            </a:pPr>
            <a:r>
              <a:rPr b="1" lang="en-US" sz="4400"/>
              <a:t>RALPHIE</a:t>
            </a:r>
            <a:endParaRPr b="1" sz="4400"/>
          </a:p>
          <a:p>
            <a:pPr indent="0" lvl="0" marL="0" rtl="0" algn="ctr">
              <a:lnSpc>
                <a:spcPct val="90000"/>
              </a:lnSpc>
              <a:spcBef>
                <a:spcPts val="0"/>
              </a:spcBef>
              <a:spcAft>
                <a:spcPts val="0"/>
              </a:spcAft>
              <a:buSzPts val="1170"/>
              <a:buNone/>
            </a:pPr>
            <a:r>
              <a:rPr lang="en-US" sz="4400"/>
              <a:t>Critical</a:t>
            </a:r>
            <a:r>
              <a:rPr lang="en-US" sz="4400"/>
              <a:t> Design Review</a:t>
            </a:r>
            <a:endParaRPr sz="4400"/>
          </a:p>
        </p:txBody>
      </p:sp>
      <p:pic>
        <p:nvPicPr>
          <p:cNvPr id="96" name="Google Shape;96;gf516a97809_2_6"/>
          <p:cNvPicPr preferRelativeResize="0"/>
          <p:nvPr/>
        </p:nvPicPr>
        <p:blipFill>
          <a:blip r:embed="rId4">
            <a:alphaModFix/>
          </a:blip>
          <a:stretch>
            <a:fillRect/>
          </a:stretch>
        </p:blipFill>
        <p:spPr>
          <a:xfrm>
            <a:off x="700300" y="535200"/>
            <a:ext cx="2762649" cy="3453350"/>
          </a:xfrm>
          <a:prstGeom prst="rect">
            <a:avLst/>
          </a:prstGeom>
          <a:noFill/>
          <a:ln>
            <a:noFill/>
          </a:ln>
        </p:spPr>
      </p:pic>
      <p:pic>
        <p:nvPicPr>
          <p:cNvPr id="97" name="Google Shape;97;gf516a97809_2_6"/>
          <p:cNvPicPr preferRelativeResize="0"/>
          <p:nvPr/>
        </p:nvPicPr>
        <p:blipFill>
          <a:blip r:embed="rId5">
            <a:alphaModFix/>
          </a:blip>
          <a:stretch>
            <a:fillRect/>
          </a:stretch>
        </p:blipFill>
        <p:spPr>
          <a:xfrm>
            <a:off x="1305475" y="3608113"/>
            <a:ext cx="1552300" cy="14979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101c00b9c70_1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Nomenclature</a:t>
            </a:r>
            <a:endParaRPr/>
          </a:p>
        </p:txBody>
      </p:sp>
      <p:sp>
        <p:nvSpPr>
          <p:cNvPr id="173" name="Google Shape;173;g101c00b9c70_1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74" name="Google Shape;174;g101c00b9c70_1_0"/>
          <p:cNvSpPr txBox="1"/>
          <p:nvPr/>
        </p:nvSpPr>
        <p:spPr>
          <a:xfrm>
            <a:off x="227450" y="1131375"/>
            <a:ext cx="51084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US">
                <a:solidFill>
                  <a:schemeClr val="dk1"/>
                </a:solidFill>
              </a:rPr>
              <a:t>Elevator - 𝛿</a:t>
            </a:r>
            <a:r>
              <a:rPr baseline="-25000" lang="en-US">
                <a:solidFill>
                  <a:schemeClr val="dk1"/>
                </a:solidFill>
              </a:rPr>
              <a:t>e</a:t>
            </a:r>
            <a:endParaRPr baseline="-25000">
              <a:solidFill>
                <a:schemeClr val="dk1"/>
              </a:solidFill>
            </a:endParaRPr>
          </a:p>
          <a:p>
            <a:pPr indent="-317500" lvl="1" marL="914400" rtl="0" algn="l">
              <a:spcBef>
                <a:spcPts val="0"/>
              </a:spcBef>
              <a:spcAft>
                <a:spcPts val="0"/>
              </a:spcAft>
              <a:buClr>
                <a:schemeClr val="dk1"/>
              </a:buClr>
              <a:buSzPts val="1400"/>
              <a:buChar char="-"/>
            </a:pPr>
            <a:r>
              <a:rPr lang="en-US">
                <a:solidFill>
                  <a:schemeClr val="dk1"/>
                </a:solidFill>
              </a:rPr>
              <a:t>Deflect up and down and causes rotation along the y axis</a:t>
            </a:r>
            <a:endParaRPr>
              <a:solidFill>
                <a:schemeClr val="dk1"/>
              </a:solidFill>
            </a:endParaRPr>
          </a:p>
        </p:txBody>
      </p:sp>
      <p:sp>
        <p:nvSpPr>
          <p:cNvPr id="175" name="Google Shape;175;g101c00b9c70_1_0"/>
          <p:cNvSpPr txBox="1"/>
          <p:nvPr/>
        </p:nvSpPr>
        <p:spPr>
          <a:xfrm>
            <a:off x="227450" y="2074704"/>
            <a:ext cx="51084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US">
                <a:solidFill>
                  <a:schemeClr val="dk1"/>
                </a:solidFill>
              </a:rPr>
              <a:t>Rudder - 𝛿</a:t>
            </a:r>
            <a:r>
              <a:rPr baseline="-25000" lang="en-US">
                <a:solidFill>
                  <a:schemeClr val="dk1"/>
                </a:solidFill>
              </a:rPr>
              <a:t>r</a:t>
            </a:r>
            <a:endParaRPr>
              <a:solidFill>
                <a:schemeClr val="dk1"/>
              </a:solidFill>
            </a:endParaRPr>
          </a:p>
          <a:p>
            <a:pPr indent="-317500" lvl="1" marL="914400" rtl="0" algn="l">
              <a:spcBef>
                <a:spcPts val="0"/>
              </a:spcBef>
              <a:spcAft>
                <a:spcPts val="0"/>
              </a:spcAft>
              <a:buClr>
                <a:schemeClr val="dk1"/>
              </a:buClr>
              <a:buSzPts val="1400"/>
              <a:buChar char="-"/>
            </a:pPr>
            <a:r>
              <a:rPr lang="en-US">
                <a:solidFill>
                  <a:schemeClr val="dk1"/>
                </a:solidFill>
              </a:rPr>
              <a:t>Deflect left and right and cause rotation on the z axis</a:t>
            </a:r>
            <a:endParaRPr>
              <a:solidFill>
                <a:schemeClr val="dk1"/>
              </a:solidFill>
            </a:endParaRPr>
          </a:p>
        </p:txBody>
      </p:sp>
      <p:sp>
        <p:nvSpPr>
          <p:cNvPr id="176" name="Google Shape;176;g101c00b9c70_1_0"/>
          <p:cNvSpPr txBox="1"/>
          <p:nvPr/>
        </p:nvSpPr>
        <p:spPr>
          <a:xfrm>
            <a:off x="227450" y="3118012"/>
            <a:ext cx="51084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US">
                <a:solidFill>
                  <a:schemeClr val="dk1"/>
                </a:solidFill>
              </a:rPr>
              <a:t>Aileron - 𝛿</a:t>
            </a:r>
            <a:r>
              <a:rPr baseline="-25000" lang="en-US">
                <a:solidFill>
                  <a:schemeClr val="dk1"/>
                </a:solidFill>
              </a:rPr>
              <a:t>a</a:t>
            </a:r>
            <a:endParaRPr>
              <a:solidFill>
                <a:schemeClr val="dk1"/>
              </a:solidFill>
            </a:endParaRPr>
          </a:p>
          <a:p>
            <a:pPr indent="-317500" lvl="1" marL="914400" rtl="0" algn="l">
              <a:spcBef>
                <a:spcPts val="0"/>
              </a:spcBef>
              <a:spcAft>
                <a:spcPts val="0"/>
              </a:spcAft>
              <a:buClr>
                <a:schemeClr val="dk1"/>
              </a:buClr>
              <a:buSzPts val="1400"/>
              <a:buChar char="-"/>
            </a:pPr>
            <a:r>
              <a:rPr lang="en-US">
                <a:solidFill>
                  <a:schemeClr val="dk1"/>
                </a:solidFill>
              </a:rPr>
              <a:t>Deflect both up and down and cause rotation along the x axis of the aircraft</a:t>
            </a:r>
            <a:endParaRPr>
              <a:solidFill>
                <a:schemeClr val="dk1"/>
              </a:solidFill>
            </a:endParaRPr>
          </a:p>
        </p:txBody>
      </p:sp>
      <p:sp>
        <p:nvSpPr>
          <p:cNvPr id="177" name="Google Shape;177;g101c00b9c70_1_0"/>
          <p:cNvSpPr txBox="1"/>
          <p:nvPr/>
        </p:nvSpPr>
        <p:spPr>
          <a:xfrm>
            <a:off x="227450" y="4161304"/>
            <a:ext cx="51084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US">
                <a:solidFill>
                  <a:schemeClr val="dk1"/>
                </a:solidFill>
              </a:rPr>
              <a:t>Throttle - </a:t>
            </a:r>
            <a:r>
              <a:rPr lang="en-US">
                <a:solidFill>
                  <a:schemeClr val="dk1"/>
                </a:solidFill>
              </a:rPr>
              <a:t>𝛿</a:t>
            </a:r>
            <a:r>
              <a:rPr baseline="-25000" lang="en-US">
                <a:solidFill>
                  <a:schemeClr val="dk1"/>
                </a:solidFill>
              </a:rPr>
              <a:t>t</a:t>
            </a:r>
            <a:endParaRPr baseline="-25000">
              <a:solidFill>
                <a:schemeClr val="dk1"/>
              </a:solidFill>
            </a:endParaRPr>
          </a:p>
          <a:p>
            <a:pPr indent="-317500" lvl="1" marL="914400" rtl="0" algn="l">
              <a:spcBef>
                <a:spcPts val="0"/>
              </a:spcBef>
              <a:spcAft>
                <a:spcPts val="0"/>
              </a:spcAft>
              <a:buClr>
                <a:schemeClr val="dk1"/>
              </a:buClr>
              <a:buSzPts val="1400"/>
              <a:buChar char="-"/>
            </a:pPr>
            <a:r>
              <a:rPr lang="en-US">
                <a:solidFill>
                  <a:schemeClr val="dk1"/>
                </a:solidFill>
              </a:rPr>
              <a:t>Along x axis of aircraft</a:t>
            </a:r>
            <a:endParaRPr>
              <a:solidFill>
                <a:schemeClr val="dk1"/>
              </a:solidFill>
            </a:endParaRPr>
          </a:p>
        </p:txBody>
      </p:sp>
      <p:sp>
        <p:nvSpPr>
          <p:cNvPr id="178" name="Google Shape;178;g101c00b9c70_1_0"/>
          <p:cNvSpPr txBox="1"/>
          <p:nvPr/>
        </p:nvSpPr>
        <p:spPr>
          <a:xfrm>
            <a:off x="2079612" y="5368285"/>
            <a:ext cx="395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Full Input Vector:</a:t>
            </a:r>
            <a:endParaRPr/>
          </a:p>
        </p:txBody>
      </p:sp>
      <p:pic>
        <p:nvPicPr>
          <p:cNvPr id="179" name="Google Shape;179;g101c00b9c70_1_0"/>
          <p:cNvPicPr preferRelativeResize="0"/>
          <p:nvPr/>
        </p:nvPicPr>
        <p:blipFill>
          <a:blip r:embed="rId3">
            <a:alphaModFix/>
          </a:blip>
          <a:stretch>
            <a:fillRect/>
          </a:stretch>
        </p:blipFill>
        <p:spPr>
          <a:xfrm>
            <a:off x="5119954" y="1716180"/>
            <a:ext cx="6994646" cy="3095114"/>
          </a:xfrm>
          <a:prstGeom prst="rect">
            <a:avLst/>
          </a:prstGeom>
          <a:noFill/>
          <a:ln>
            <a:noFill/>
          </a:ln>
        </p:spPr>
      </p:pic>
      <p:pic>
        <p:nvPicPr>
          <p:cNvPr id="180" name="Google Shape;180;g101c00b9c70_1_0"/>
          <p:cNvPicPr preferRelativeResize="0"/>
          <p:nvPr/>
        </p:nvPicPr>
        <p:blipFill>
          <a:blip r:embed="rId4">
            <a:alphaModFix/>
          </a:blip>
          <a:stretch>
            <a:fillRect/>
          </a:stretch>
        </p:blipFill>
        <p:spPr>
          <a:xfrm>
            <a:off x="3950350" y="5196000"/>
            <a:ext cx="3294711" cy="744750"/>
          </a:xfrm>
          <a:prstGeom prst="rect">
            <a:avLst/>
          </a:prstGeom>
          <a:noFill/>
          <a:ln>
            <a:noFill/>
          </a:ln>
        </p:spPr>
      </p:pic>
      <p:sp>
        <p:nvSpPr>
          <p:cNvPr id="181" name="Google Shape;181;g101c00b9c70_1_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Solution</a:t>
            </a:r>
            <a:endParaRPr b="1" sz="1100">
              <a:solidFill>
                <a:schemeClr val="lt1"/>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g1049e4b4910_15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ACRONYMS</a:t>
            </a:r>
            <a:endParaRPr/>
          </a:p>
        </p:txBody>
      </p:sp>
      <p:sp>
        <p:nvSpPr>
          <p:cNvPr id="1124" name="Google Shape;1124;g1049e4b4910_15_0"/>
          <p:cNvSpPr txBox="1"/>
          <p:nvPr>
            <p:ph idx="1" type="body"/>
          </p:nvPr>
        </p:nvSpPr>
        <p:spPr>
          <a:xfrm>
            <a:off x="115325" y="980750"/>
            <a:ext cx="11942100" cy="5098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sz="2000"/>
              <a:t>RALPHIE </a:t>
            </a:r>
            <a:r>
              <a:rPr lang="en-US" sz="2000"/>
              <a:t>- Rapid Autonomous Loiter Program for Highly Increased Endurance</a:t>
            </a:r>
            <a:endParaRPr sz="2000"/>
          </a:p>
          <a:p>
            <a:pPr indent="0" lvl="0" marL="0" rtl="0" algn="l">
              <a:spcBef>
                <a:spcPts val="1000"/>
              </a:spcBef>
              <a:spcAft>
                <a:spcPts val="0"/>
              </a:spcAft>
              <a:buNone/>
            </a:pPr>
            <a:r>
              <a:rPr b="1" lang="en-US" sz="2000"/>
              <a:t>UAS </a:t>
            </a:r>
            <a:r>
              <a:rPr lang="en-US" sz="2000"/>
              <a:t>- Unmanned Aerial System</a:t>
            </a:r>
            <a:endParaRPr sz="2000"/>
          </a:p>
          <a:p>
            <a:pPr indent="0" lvl="0" marL="0" rtl="0" algn="l">
              <a:spcBef>
                <a:spcPts val="1000"/>
              </a:spcBef>
              <a:spcAft>
                <a:spcPts val="0"/>
              </a:spcAft>
              <a:buNone/>
            </a:pPr>
            <a:r>
              <a:rPr b="1" lang="en-US" sz="2000"/>
              <a:t>AHRS </a:t>
            </a:r>
            <a:r>
              <a:rPr lang="en-US" sz="2000"/>
              <a:t>- Attitude, Heading, and Reference System</a:t>
            </a:r>
            <a:endParaRPr sz="2000"/>
          </a:p>
          <a:p>
            <a:pPr indent="0" lvl="0" marL="0" rtl="0" algn="l">
              <a:spcBef>
                <a:spcPts val="1000"/>
              </a:spcBef>
              <a:spcAft>
                <a:spcPts val="0"/>
              </a:spcAft>
              <a:buNone/>
            </a:pPr>
            <a:r>
              <a:rPr b="1" lang="en-US" sz="2000"/>
              <a:t>LQT </a:t>
            </a:r>
            <a:r>
              <a:rPr lang="en-US" sz="2000"/>
              <a:t>- Linear Quadratic Tracker</a:t>
            </a:r>
            <a:endParaRPr sz="2000"/>
          </a:p>
          <a:p>
            <a:pPr indent="0" lvl="0" marL="0" rtl="0" algn="l">
              <a:spcBef>
                <a:spcPts val="1000"/>
              </a:spcBef>
              <a:spcAft>
                <a:spcPts val="0"/>
              </a:spcAft>
              <a:buNone/>
            </a:pPr>
            <a:r>
              <a:rPr b="1" lang="en-US" sz="2000"/>
              <a:t>IMU </a:t>
            </a:r>
            <a:r>
              <a:rPr lang="en-US" sz="2000"/>
              <a:t>- Inertial Measuring Unit</a:t>
            </a:r>
            <a:endParaRPr sz="2000"/>
          </a:p>
          <a:p>
            <a:pPr indent="0" lvl="0" marL="0" rtl="0" algn="l">
              <a:spcBef>
                <a:spcPts val="1000"/>
              </a:spcBef>
              <a:spcAft>
                <a:spcPts val="0"/>
              </a:spcAft>
              <a:buNone/>
            </a:pPr>
            <a:r>
              <a:rPr b="1" lang="en-US" sz="2000"/>
              <a:t>GPS </a:t>
            </a:r>
            <a:r>
              <a:rPr lang="en-US" sz="2000"/>
              <a:t>- Global Positioning System</a:t>
            </a:r>
            <a:endParaRPr sz="2000"/>
          </a:p>
          <a:p>
            <a:pPr indent="0" lvl="0" marL="0" rtl="0" algn="l">
              <a:spcBef>
                <a:spcPts val="1000"/>
              </a:spcBef>
              <a:spcAft>
                <a:spcPts val="0"/>
              </a:spcAft>
              <a:buNone/>
            </a:pPr>
            <a:r>
              <a:rPr b="1" lang="en-US" sz="2000"/>
              <a:t>CPE </a:t>
            </a:r>
            <a:r>
              <a:rPr lang="en-US" sz="2000"/>
              <a:t>- </a:t>
            </a:r>
            <a:r>
              <a:rPr lang="en-US" sz="2000"/>
              <a:t>Critical</a:t>
            </a:r>
            <a:r>
              <a:rPr lang="en-US" sz="2000"/>
              <a:t> Project Element</a:t>
            </a:r>
            <a:endParaRPr sz="2000"/>
          </a:p>
          <a:p>
            <a:pPr indent="0" lvl="0" marL="0" rtl="0" algn="l">
              <a:spcBef>
                <a:spcPts val="1000"/>
              </a:spcBef>
              <a:spcAft>
                <a:spcPts val="0"/>
              </a:spcAft>
              <a:buNone/>
            </a:pPr>
            <a:r>
              <a:rPr b="1" lang="en-US" sz="2000"/>
              <a:t>FR</a:t>
            </a:r>
            <a:r>
              <a:rPr lang="en-US" sz="2000"/>
              <a:t> - Functional Requirement</a:t>
            </a:r>
            <a:endParaRPr sz="2000"/>
          </a:p>
          <a:p>
            <a:pPr indent="0" lvl="0" marL="0" rtl="0" algn="l">
              <a:spcBef>
                <a:spcPts val="1000"/>
              </a:spcBef>
              <a:spcAft>
                <a:spcPts val="0"/>
              </a:spcAft>
              <a:buNone/>
            </a:pPr>
            <a:r>
              <a:rPr b="1" lang="en-US" sz="2000"/>
              <a:t>SLUF</a:t>
            </a:r>
            <a:r>
              <a:rPr lang="en-US" sz="2000"/>
              <a:t> - Steady Level Unaccelerated Flight</a:t>
            </a:r>
            <a:endParaRPr sz="2000"/>
          </a:p>
          <a:p>
            <a:pPr indent="0" lvl="0" marL="0" rtl="0" algn="l">
              <a:spcBef>
                <a:spcPts val="1000"/>
              </a:spcBef>
              <a:spcAft>
                <a:spcPts val="0"/>
              </a:spcAft>
              <a:buNone/>
            </a:pPr>
            <a:r>
              <a:rPr b="1" lang="en-US" sz="2000"/>
              <a:t>SITL </a:t>
            </a:r>
            <a:r>
              <a:rPr lang="en-US" sz="2000"/>
              <a:t>- Software in the Loop</a:t>
            </a:r>
            <a:endParaRPr sz="2000"/>
          </a:p>
          <a:p>
            <a:pPr indent="0" lvl="0" marL="0" rtl="0" algn="l">
              <a:spcBef>
                <a:spcPts val="1000"/>
              </a:spcBef>
              <a:spcAft>
                <a:spcPts val="0"/>
              </a:spcAft>
              <a:buNone/>
            </a:pPr>
            <a:r>
              <a:rPr b="1" lang="en-US" sz="2000"/>
              <a:t>PID </a:t>
            </a:r>
            <a:r>
              <a:rPr lang="en-US" sz="2000"/>
              <a:t>- </a:t>
            </a:r>
            <a:r>
              <a:rPr lang="en-US" sz="2000"/>
              <a:t>Proportional</a:t>
            </a:r>
            <a:r>
              <a:rPr lang="en-US" sz="2000"/>
              <a:t>, Integral, and Derivative</a:t>
            </a:r>
            <a:endParaRPr sz="2000"/>
          </a:p>
          <a:p>
            <a:pPr indent="0" lvl="0" marL="0" rtl="0" algn="l">
              <a:spcBef>
                <a:spcPts val="1000"/>
              </a:spcBef>
              <a:spcAft>
                <a:spcPts val="0"/>
              </a:spcAft>
              <a:buNone/>
            </a:pPr>
            <a:r>
              <a:rPr b="1" lang="en-US" sz="2000"/>
              <a:t>HITL </a:t>
            </a:r>
            <a:r>
              <a:rPr lang="en-US" sz="2000"/>
              <a:t>- Hardware in the Loop</a:t>
            </a:r>
            <a:endParaRPr sz="2000"/>
          </a:p>
          <a:p>
            <a:pPr indent="0" lvl="0" marL="0" rtl="0" algn="l">
              <a:spcBef>
                <a:spcPts val="1000"/>
              </a:spcBef>
              <a:spcAft>
                <a:spcPts val="0"/>
              </a:spcAft>
              <a:buNone/>
            </a:pPr>
            <a:r>
              <a:t/>
            </a:r>
            <a:endParaRPr sz="2000"/>
          </a:p>
        </p:txBody>
      </p:sp>
      <p:sp>
        <p:nvSpPr>
          <p:cNvPr id="1125" name="Google Shape;1125;g1049e4b4910_15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g1049e4b4910_15_9"/>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ACRONYMS</a:t>
            </a:r>
            <a:endParaRPr/>
          </a:p>
        </p:txBody>
      </p:sp>
      <p:sp>
        <p:nvSpPr>
          <p:cNvPr id="1132" name="Google Shape;1132;g1049e4b4910_15_9"/>
          <p:cNvSpPr txBox="1"/>
          <p:nvPr>
            <p:ph idx="1" type="body"/>
          </p:nvPr>
        </p:nvSpPr>
        <p:spPr>
          <a:xfrm>
            <a:off x="115325" y="980750"/>
            <a:ext cx="11942100" cy="5098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sz="2000"/>
              <a:t>LOS </a:t>
            </a:r>
            <a:r>
              <a:rPr lang="en-US" sz="2000"/>
              <a:t>- Line of Sight</a:t>
            </a:r>
            <a:endParaRPr sz="2000"/>
          </a:p>
          <a:p>
            <a:pPr indent="0" lvl="0" marL="0" rtl="0" algn="l">
              <a:spcBef>
                <a:spcPts val="1000"/>
              </a:spcBef>
              <a:spcAft>
                <a:spcPts val="0"/>
              </a:spcAft>
              <a:buNone/>
            </a:pPr>
            <a:r>
              <a:rPr b="1" lang="en-US" sz="2000"/>
              <a:t>FAA </a:t>
            </a:r>
            <a:r>
              <a:rPr lang="en-US" sz="2000"/>
              <a:t>- Federal Aviation Administration</a:t>
            </a:r>
            <a:endParaRPr sz="2000"/>
          </a:p>
          <a:p>
            <a:pPr indent="0" lvl="0" marL="0" rtl="0" algn="l">
              <a:spcBef>
                <a:spcPts val="1000"/>
              </a:spcBef>
              <a:spcAft>
                <a:spcPts val="0"/>
              </a:spcAft>
              <a:buNone/>
            </a:pPr>
            <a:r>
              <a:rPr b="1" lang="en-US" sz="2000"/>
              <a:t>RMC </a:t>
            </a:r>
            <a:r>
              <a:rPr lang="en-US" sz="2000"/>
              <a:t>- Mission Capable Rate</a:t>
            </a:r>
            <a:endParaRPr sz="2000"/>
          </a:p>
          <a:p>
            <a:pPr indent="0" lvl="0" marL="0" rtl="0" algn="l">
              <a:spcBef>
                <a:spcPts val="1000"/>
              </a:spcBef>
              <a:spcAft>
                <a:spcPts val="0"/>
              </a:spcAft>
              <a:buNone/>
            </a:pPr>
            <a:r>
              <a:rPr b="1" lang="en-US" sz="2000"/>
              <a:t>IMC </a:t>
            </a:r>
            <a:r>
              <a:rPr lang="en-US" sz="2000"/>
              <a:t>- Instrument </a:t>
            </a:r>
            <a:r>
              <a:rPr lang="en-US" sz="2000"/>
              <a:t>Meteorological</a:t>
            </a:r>
            <a:r>
              <a:rPr lang="en-US" sz="2000"/>
              <a:t> Conditions </a:t>
            </a:r>
            <a:endParaRPr sz="2000"/>
          </a:p>
          <a:p>
            <a:pPr indent="0" lvl="0" marL="0" rtl="0" algn="l">
              <a:spcBef>
                <a:spcPts val="1000"/>
              </a:spcBef>
              <a:spcAft>
                <a:spcPts val="0"/>
              </a:spcAft>
              <a:buNone/>
            </a:pPr>
            <a:r>
              <a:rPr b="1" lang="en-US" sz="2000"/>
              <a:t>RC </a:t>
            </a:r>
            <a:r>
              <a:rPr lang="en-US" sz="2000"/>
              <a:t>- Remote Controller</a:t>
            </a:r>
            <a:endParaRPr sz="2000"/>
          </a:p>
          <a:p>
            <a:pPr indent="0" lvl="0" marL="0" rtl="0" algn="l">
              <a:spcBef>
                <a:spcPts val="1000"/>
              </a:spcBef>
              <a:spcAft>
                <a:spcPts val="0"/>
              </a:spcAft>
              <a:buNone/>
            </a:pPr>
            <a:r>
              <a:t/>
            </a:r>
            <a:endParaRPr sz="2000"/>
          </a:p>
          <a:p>
            <a:pPr indent="0" lvl="0" marL="0" rtl="0" algn="l">
              <a:spcBef>
                <a:spcPts val="1000"/>
              </a:spcBef>
              <a:spcAft>
                <a:spcPts val="0"/>
              </a:spcAft>
              <a:buNone/>
            </a:pPr>
            <a:r>
              <a:t/>
            </a:r>
            <a:endParaRPr sz="2000"/>
          </a:p>
        </p:txBody>
      </p:sp>
      <p:sp>
        <p:nvSpPr>
          <p:cNvPr id="1133" name="Google Shape;1133;g1049e4b4910_15_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g1049e4b4910_6_31"/>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References</a:t>
            </a:r>
            <a:endParaRPr/>
          </a:p>
        </p:txBody>
      </p:sp>
      <p:sp>
        <p:nvSpPr>
          <p:cNvPr id="1140" name="Google Shape;1140;g1049e4b4910_6_31"/>
          <p:cNvSpPr txBox="1"/>
          <p:nvPr>
            <p:ph idx="1" type="body"/>
          </p:nvPr>
        </p:nvSpPr>
        <p:spPr>
          <a:xfrm>
            <a:off x="58500" y="851800"/>
            <a:ext cx="12032400" cy="4351200"/>
          </a:xfrm>
          <a:prstGeom prst="rect">
            <a:avLst/>
          </a:prstGeom>
        </p:spPr>
        <p:txBody>
          <a:bodyPr anchorCtr="0" anchor="t" bIns="45700" lIns="91425" spcFirstLastPara="1" rIns="91425" wrap="square" tIns="45700">
            <a:normAutofit lnSpcReduction="10000"/>
          </a:bodyPr>
          <a:lstStyle/>
          <a:p>
            <a:pPr indent="-304800" lvl="0" marL="457200" rtl="0" algn="l">
              <a:spcBef>
                <a:spcPts val="1000"/>
              </a:spcBef>
              <a:spcAft>
                <a:spcPts val="0"/>
              </a:spcAft>
              <a:buSzPts val="1200"/>
              <a:buChar char="•"/>
            </a:pPr>
            <a:r>
              <a:rPr lang="en-US" sz="1200"/>
              <a:t>Coms:</a:t>
            </a:r>
            <a:endParaRPr sz="1200"/>
          </a:p>
          <a:p>
            <a:pPr indent="-304800" lvl="1" marL="914400" rtl="0" algn="l">
              <a:spcBef>
                <a:spcPts val="0"/>
              </a:spcBef>
              <a:spcAft>
                <a:spcPts val="0"/>
              </a:spcAft>
              <a:buSzPts val="1200"/>
              <a:buChar char="•"/>
            </a:pPr>
            <a:r>
              <a:rPr lang="en-US" sz="1200"/>
              <a:t>Radiolink.com. AT10II 12 channels transmitter for racing drone, fixed wing, helicopter, glider, cars and boats. [online] Available at: &lt;https://www.radiolink.com/at10ii&gt; [Accessed 11 October 2021].</a:t>
            </a:r>
            <a:endParaRPr sz="1200"/>
          </a:p>
          <a:p>
            <a:pPr indent="-304800" lvl="1" marL="914400" rtl="0" algn="l">
              <a:spcBef>
                <a:spcPts val="0"/>
              </a:spcBef>
              <a:spcAft>
                <a:spcPts val="0"/>
              </a:spcAft>
              <a:buSzPts val="1200"/>
              <a:buChar char="•"/>
            </a:pPr>
            <a:r>
              <a:rPr lang="en-US" sz="1200"/>
              <a:t>Ardupilot.org. 2021. Mission Planner Features/Screens — Mission Planner documentation. [online] Available at: &lt;https://ardupilot.org/planner/docs/mission-planner-features.html&gt; [Accessed 11 October 2021].</a:t>
            </a:r>
            <a:endParaRPr sz="1200"/>
          </a:p>
          <a:p>
            <a:pPr indent="-304800" lvl="1" marL="914400" rtl="0" algn="l">
              <a:spcBef>
                <a:spcPts val="0"/>
              </a:spcBef>
              <a:spcAft>
                <a:spcPts val="0"/>
              </a:spcAft>
              <a:buSzPts val="1200"/>
              <a:buChar char="•"/>
            </a:pPr>
            <a:r>
              <a:rPr lang="en-US" sz="1200"/>
              <a:t>Serial Telemetry Radio Kit - 915MHz, 1., 2021. Serial Telemetry Radio Kit - 915MHz, 100mW - WRL-15007 - SparkFun Electronics. [online] Sparkfun.com. Available at: &lt;https://www.sparkfun.com/products/15007&gt; [Accessed 11 October 2021].</a:t>
            </a:r>
            <a:endParaRPr sz="1200"/>
          </a:p>
          <a:p>
            <a:pPr indent="-304800" lvl="0" marL="457200" rtl="0" algn="l">
              <a:spcBef>
                <a:spcPts val="0"/>
              </a:spcBef>
              <a:spcAft>
                <a:spcPts val="0"/>
              </a:spcAft>
              <a:buSzPts val="1200"/>
              <a:buChar char="•"/>
            </a:pPr>
            <a:r>
              <a:rPr lang="en-US" sz="1200"/>
              <a:t>Avionics:</a:t>
            </a:r>
            <a:endParaRPr sz="1200"/>
          </a:p>
          <a:p>
            <a:pPr indent="-304800" lvl="1" marL="914400" rtl="0" algn="l">
              <a:spcBef>
                <a:spcPts val="0"/>
              </a:spcBef>
              <a:spcAft>
                <a:spcPts val="0"/>
              </a:spcAft>
              <a:buSzPts val="1200"/>
              <a:buChar char="•"/>
            </a:pPr>
            <a:r>
              <a:rPr lang="en-US" sz="1200"/>
              <a:t>Hobbyking. Turnigy 5000mAh 3S 20C LiPo Pack w/XT-60. [online] Available at: &lt;https://hobbyking.com/en_us/turnigy-5000mah-3s-20c-lipo-pack-xt-90.html&gt; [Accessed 11 October 2021].</a:t>
            </a:r>
            <a:endParaRPr sz="1200"/>
          </a:p>
          <a:p>
            <a:pPr indent="-304800" lvl="1" marL="914400" rtl="0" algn="l">
              <a:spcBef>
                <a:spcPts val="0"/>
              </a:spcBef>
              <a:spcAft>
                <a:spcPts val="0"/>
              </a:spcAft>
              <a:buSzPts val="1200"/>
              <a:buChar char="•"/>
            </a:pPr>
            <a:r>
              <a:rPr lang="en-US" sz="1200"/>
              <a:t>diydrones. 2021. Pixhawk (and APM) Power Consumption. [online] Available at: &lt;https://diydrones.com/profiles/blogs/pixhawk-and-apm-power-consumption&gt; [Accessed 11 October 2021].</a:t>
            </a:r>
            <a:endParaRPr sz="1200"/>
          </a:p>
          <a:p>
            <a:pPr indent="-304800" lvl="1" marL="914400" rtl="0" algn="l">
              <a:spcBef>
                <a:spcPts val="0"/>
              </a:spcBef>
              <a:spcAft>
                <a:spcPts val="0"/>
              </a:spcAft>
              <a:buSzPts val="1200"/>
              <a:buChar char="•"/>
            </a:pPr>
            <a:r>
              <a:rPr lang="en-US" sz="1200"/>
              <a:t>theParkPilot.org. Brushless Motor Basics. [online] Available at: &lt;https://www.theparkpilot.org/brushless-motor-basics&gt; [Accessed 11 October 2021].</a:t>
            </a:r>
            <a:endParaRPr sz="1200"/>
          </a:p>
          <a:p>
            <a:pPr indent="-304800" lvl="1" marL="914400" rtl="0" algn="l">
              <a:spcBef>
                <a:spcPts val="0"/>
              </a:spcBef>
              <a:spcAft>
                <a:spcPts val="0"/>
              </a:spcAft>
              <a:buSzPts val="1200"/>
              <a:buChar char="•"/>
            </a:pPr>
            <a:r>
              <a:rPr lang="en-US" sz="1200"/>
              <a:t>Holybro.com. [online] Available at: &lt;http://www.holybro.com/manual/PM07-Quick-Start-Guide.pdf&gt; [Accessed 11 October 2021].</a:t>
            </a:r>
            <a:endParaRPr sz="1200"/>
          </a:p>
          <a:p>
            <a:pPr indent="-304800" lvl="0" marL="457200" rtl="0" algn="l">
              <a:spcBef>
                <a:spcPts val="0"/>
              </a:spcBef>
              <a:spcAft>
                <a:spcPts val="0"/>
              </a:spcAft>
              <a:buSzPts val="1200"/>
              <a:buChar char="•"/>
            </a:pPr>
            <a:r>
              <a:rPr lang="en-US" sz="1200"/>
              <a:t>Controls:</a:t>
            </a:r>
            <a:endParaRPr sz="1200"/>
          </a:p>
          <a:p>
            <a:pPr indent="-304800" lvl="1" marL="914400" rtl="0" algn="l">
              <a:spcBef>
                <a:spcPts val="0"/>
              </a:spcBef>
              <a:spcAft>
                <a:spcPts val="0"/>
              </a:spcAft>
              <a:buSzPts val="1200"/>
              <a:buChar char="•"/>
            </a:pPr>
            <a:r>
              <a:rPr lang="en-US" sz="1200"/>
              <a:t>Automaticaddison.com. Linear Quadratic Regulator (LQR) With Python Code Example – Automatic Addison. [online] Available at: &lt;https://automaticaddison.com/linear-quadratic-regulator-lqr-with-python-code-example/&gt; [Accessed 11 October 2021].</a:t>
            </a:r>
            <a:endParaRPr sz="1200"/>
          </a:p>
          <a:p>
            <a:pPr indent="-304800" lvl="1" marL="914400" rtl="0" algn="l">
              <a:spcBef>
                <a:spcPts val="0"/>
              </a:spcBef>
              <a:spcAft>
                <a:spcPts val="0"/>
              </a:spcAft>
              <a:buSzPts val="1200"/>
              <a:buChar char="•"/>
            </a:pPr>
            <a:r>
              <a:rPr lang="en-US" sz="1200"/>
              <a:t>Etd.lib.metu.edu.tr. 2021. [online] Available at: &lt;https://etd.lib.metu.edu.tr/upload/12617592/index.pdf&gt; [Accessed 11 October 2021].</a:t>
            </a:r>
            <a:endParaRPr sz="1200"/>
          </a:p>
          <a:p>
            <a:pPr indent="-304800" lvl="1" marL="914400" rtl="0" algn="l">
              <a:spcBef>
                <a:spcPts val="0"/>
              </a:spcBef>
              <a:spcAft>
                <a:spcPts val="0"/>
              </a:spcAft>
              <a:buSzPts val="1200"/>
              <a:buChar char="•"/>
            </a:pPr>
            <a:r>
              <a:rPr lang="en-US" sz="1200"/>
              <a:t>Stanford.edu. 2021. [online] Available at: &lt;https://stanford.edu/class/ee363/lectures/dlqr.pdf&gt; [Accessed 11 October 2021].</a:t>
            </a:r>
            <a:endParaRPr sz="1200"/>
          </a:p>
          <a:p>
            <a:pPr indent="-304800" lvl="0" marL="457200" rtl="0" algn="l">
              <a:spcBef>
                <a:spcPts val="0"/>
              </a:spcBef>
              <a:spcAft>
                <a:spcPts val="0"/>
              </a:spcAft>
              <a:buSzPts val="1200"/>
              <a:buChar char="•"/>
            </a:pPr>
            <a:r>
              <a:rPr lang="en-US" sz="1200"/>
              <a:t>Software:</a:t>
            </a:r>
            <a:endParaRPr sz="1200"/>
          </a:p>
          <a:p>
            <a:pPr indent="-304800" lvl="1" marL="914400" rtl="0" algn="l">
              <a:spcBef>
                <a:spcPts val="0"/>
              </a:spcBef>
              <a:spcAft>
                <a:spcPts val="0"/>
              </a:spcAft>
              <a:buSzPts val="1200"/>
              <a:buChar char="•"/>
            </a:pPr>
            <a:r>
              <a:rPr lang="en-US" sz="1200"/>
              <a:t>ardupilot.org/dev ArduPilot Development Site [online] Available at: &lt;https://ardupilot.org/dev/index.html&gt; [Accessed 21 November 2021]</a:t>
            </a:r>
            <a:endParaRPr sz="1200"/>
          </a:p>
          <a:p>
            <a:pPr indent="-304800" lvl="0" marL="457200" rtl="0" algn="l">
              <a:spcBef>
                <a:spcPts val="0"/>
              </a:spcBef>
              <a:spcAft>
                <a:spcPts val="0"/>
              </a:spcAft>
              <a:buSzPts val="1200"/>
              <a:buChar char="•"/>
            </a:pPr>
            <a:r>
              <a:rPr lang="en-US" sz="1200"/>
              <a:t>Sensors:</a:t>
            </a:r>
            <a:endParaRPr sz="1200"/>
          </a:p>
          <a:p>
            <a:pPr indent="-304800" lvl="1" marL="914400" rtl="0" algn="l">
              <a:spcBef>
                <a:spcPts val="0"/>
              </a:spcBef>
              <a:spcAft>
                <a:spcPts val="0"/>
              </a:spcAft>
              <a:buSzPts val="1200"/>
              <a:buChar char="•"/>
            </a:pPr>
            <a:r>
              <a:rPr lang="en-US" sz="1200"/>
              <a:t>Learn.sparkfun.com. Setting up a Rover Base RTK System - learn.sparkfun.com. [online] Available at: &lt;https://learn.sparkfun.com/tutorials/setting-up-a-rover-base-rtk-system/all&gt; [Accessed 11 October 2021].</a:t>
            </a:r>
            <a:endParaRPr sz="1200"/>
          </a:p>
          <a:p>
            <a:pPr indent="-304800" lvl="1" marL="914400" rtl="0" algn="l">
              <a:spcBef>
                <a:spcPts val="0"/>
              </a:spcBef>
              <a:spcAft>
                <a:spcPts val="0"/>
              </a:spcAft>
              <a:buSzPts val="1200"/>
              <a:buChar char="•"/>
            </a:pPr>
            <a:r>
              <a:rPr lang="en-US" sz="1200"/>
              <a:t>Ardupilot.org. Using an Airspeed Sensor — Plane documentation. [online] Available at: &lt;https://ardupilot.org/plane/docs/airspeed.html#arspd-sensor-list&gt; [Accessed 11 October 2021].</a:t>
            </a:r>
            <a:endParaRPr sz="1200"/>
          </a:p>
          <a:p>
            <a:pPr indent="-304800" lvl="0" marL="457200" rtl="0" algn="l">
              <a:spcBef>
                <a:spcPts val="0"/>
              </a:spcBef>
              <a:spcAft>
                <a:spcPts val="0"/>
              </a:spcAft>
              <a:buSzPts val="1200"/>
              <a:buChar char="•"/>
            </a:pPr>
            <a:r>
              <a:rPr lang="en-US" sz="1200"/>
              <a:t>Miscellaneous:</a:t>
            </a:r>
            <a:endParaRPr sz="1200"/>
          </a:p>
          <a:p>
            <a:pPr indent="0" lvl="0" marL="914400" rtl="0" algn="l">
              <a:spcBef>
                <a:spcPts val="1000"/>
              </a:spcBef>
              <a:spcAft>
                <a:spcPts val="0"/>
              </a:spcAft>
              <a:buNone/>
            </a:pPr>
            <a:r>
              <a:t/>
            </a:r>
            <a:endParaRPr sz="1200"/>
          </a:p>
        </p:txBody>
      </p:sp>
      <p:sp>
        <p:nvSpPr>
          <p:cNvPr id="1141" name="Google Shape;1141;g1049e4b4910_6_3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142" name="Google Shape;1142;g1049e4b4910_6_31"/>
          <p:cNvSpPr txBox="1"/>
          <p:nvPr/>
        </p:nvSpPr>
        <p:spPr>
          <a:xfrm>
            <a:off x="0" y="616567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f890eb05a3_0_5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Trajectory Planning</a:t>
            </a:r>
            <a:endParaRPr/>
          </a:p>
        </p:txBody>
      </p:sp>
      <p:sp>
        <p:nvSpPr>
          <p:cNvPr id="188" name="Google Shape;188;gf890eb05a3_0_50"/>
          <p:cNvSpPr txBox="1"/>
          <p:nvPr>
            <p:ph idx="1" type="body"/>
          </p:nvPr>
        </p:nvSpPr>
        <p:spPr>
          <a:xfrm>
            <a:off x="363825" y="1126700"/>
            <a:ext cx="5765100" cy="48177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2100"/>
              <a:t>How do we choose an efficient path?</a:t>
            </a:r>
            <a:endParaRPr b="1" sz="2100"/>
          </a:p>
          <a:p>
            <a:pPr indent="-361950" lvl="0" marL="457200" rtl="0" algn="l">
              <a:spcBef>
                <a:spcPts val="1000"/>
              </a:spcBef>
              <a:spcAft>
                <a:spcPts val="0"/>
              </a:spcAft>
              <a:buSzPts val="2100"/>
              <a:buChar char="●"/>
            </a:pPr>
            <a:r>
              <a:rPr lang="en-US" sz="2100"/>
              <a:t>To minimize energy use and maximize endurance, we need to give the aircraft a trajectory which requires minimum correction</a:t>
            </a:r>
            <a:endParaRPr b="1" sz="2100"/>
          </a:p>
          <a:p>
            <a:pPr indent="0" lvl="0" marL="0" rtl="0" algn="l">
              <a:spcBef>
                <a:spcPts val="1000"/>
              </a:spcBef>
              <a:spcAft>
                <a:spcPts val="0"/>
              </a:spcAft>
              <a:buNone/>
            </a:pPr>
            <a:r>
              <a:rPr b="1" lang="en-US" sz="2100"/>
              <a:t>Driving</a:t>
            </a:r>
            <a:r>
              <a:rPr b="1" lang="en-US" sz="2100"/>
              <a:t> Requirements:</a:t>
            </a:r>
            <a:endParaRPr b="1" sz="2100"/>
          </a:p>
          <a:p>
            <a:pPr indent="-361950" lvl="0" marL="457200" rtl="0" algn="l">
              <a:spcBef>
                <a:spcPts val="1000"/>
              </a:spcBef>
              <a:spcAft>
                <a:spcPts val="0"/>
              </a:spcAft>
              <a:buSzPts val="2100"/>
              <a:buChar char="●"/>
            </a:pPr>
            <a:r>
              <a:rPr lang="en-US" sz="2100"/>
              <a:t>Maintain mission area</a:t>
            </a:r>
            <a:endParaRPr sz="2100"/>
          </a:p>
          <a:p>
            <a:pPr indent="-361950" lvl="0" marL="457200" rtl="0" algn="l">
              <a:spcBef>
                <a:spcPts val="0"/>
              </a:spcBef>
              <a:spcAft>
                <a:spcPts val="0"/>
              </a:spcAft>
              <a:buSzPts val="2100"/>
              <a:buChar char="●"/>
            </a:pPr>
            <a:r>
              <a:rPr lang="en-US" sz="2100"/>
              <a:t>Minimizing amount of control required for turns</a:t>
            </a:r>
            <a:endParaRPr sz="2100"/>
          </a:p>
          <a:p>
            <a:pPr indent="0" lvl="0" marL="0" rtl="0" algn="l">
              <a:spcBef>
                <a:spcPts val="1000"/>
              </a:spcBef>
              <a:spcAft>
                <a:spcPts val="0"/>
              </a:spcAft>
              <a:buNone/>
            </a:pPr>
            <a:r>
              <a:rPr b="1" lang="en-US" sz="2100"/>
              <a:t>Aircraft State Variables Involved:</a:t>
            </a:r>
            <a:endParaRPr b="1" sz="2100"/>
          </a:p>
          <a:p>
            <a:pPr indent="-361950" lvl="0" marL="457200" rtl="0" algn="l">
              <a:spcBef>
                <a:spcPts val="1000"/>
              </a:spcBef>
              <a:spcAft>
                <a:spcPts val="0"/>
              </a:spcAft>
              <a:buSzPts val="2100"/>
              <a:buChar char="●"/>
            </a:pPr>
            <a:r>
              <a:rPr lang="en-US" sz="2100"/>
              <a:t>Inertial Position: [x, y, z]</a:t>
            </a:r>
            <a:endParaRPr sz="2100"/>
          </a:p>
        </p:txBody>
      </p:sp>
      <p:sp>
        <p:nvSpPr>
          <p:cNvPr id="189" name="Google Shape;189;gf890eb05a3_0_5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190" name="Google Shape;190;gf890eb05a3_0_50"/>
          <p:cNvPicPr preferRelativeResize="0"/>
          <p:nvPr/>
        </p:nvPicPr>
        <p:blipFill>
          <a:blip r:embed="rId3">
            <a:alphaModFix/>
          </a:blip>
          <a:stretch>
            <a:fillRect/>
          </a:stretch>
        </p:blipFill>
        <p:spPr>
          <a:xfrm>
            <a:off x="5917300" y="1073913"/>
            <a:ext cx="6119599" cy="4933925"/>
          </a:xfrm>
          <a:prstGeom prst="rect">
            <a:avLst/>
          </a:prstGeom>
          <a:noFill/>
          <a:ln>
            <a:noFill/>
          </a:ln>
        </p:spPr>
      </p:pic>
      <p:sp>
        <p:nvSpPr>
          <p:cNvPr id="191" name="Google Shape;191;gf890eb05a3_0_5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Solution</a:t>
            </a:r>
            <a:endParaRPr b="1" sz="11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10138e7e486_1_23"/>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Control System</a:t>
            </a:r>
            <a:endParaRPr/>
          </a:p>
        </p:txBody>
      </p:sp>
      <p:sp>
        <p:nvSpPr>
          <p:cNvPr id="198" name="Google Shape;198;g10138e7e486_1_23"/>
          <p:cNvSpPr txBox="1"/>
          <p:nvPr>
            <p:ph idx="1" type="body"/>
          </p:nvPr>
        </p:nvSpPr>
        <p:spPr>
          <a:xfrm>
            <a:off x="743325" y="1126700"/>
            <a:ext cx="56565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2100"/>
              <a:t>How do we maintain a path efficiently?</a:t>
            </a:r>
            <a:endParaRPr b="1" sz="2100"/>
          </a:p>
          <a:p>
            <a:pPr indent="0" lvl="0" marL="0" rtl="0" algn="l">
              <a:spcBef>
                <a:spcPts val="1000"/>
              </a:spcBef>
              <a:spcAft>
                <a:spcPts val="0"/>
              </a:spcAft>
              <a:buNone/>
            </a:pPr>
            <a:r>
              <a:t/>
            </a:r>
            <a:endParaRPr b="1" sz="1200"/>
          </a:p>
          <a:p>
            <a:pPr indent="0" lvl="0" marL="0" rtl="0" algn="l">
              <a:spcBef>
                <a:spcPts val="1000"/>
              </a:spcBef>
              <a:spcAft>
                <a:spcPts val="0"/>
              </a:spcAft>
              <a:buNone/>
            </a:pPr>
            <a:r>
              <a:rPr b="1" lang="en-US" sz="2100"/>
              <a:t>Linear Quadratic Tracker</a:t>
            </a:r>
            <a:endParaRPr b="1" sz="2100"/>
          </a:p>
          <a:p>
            <a:pPr indent="-361950" lvl="0" marL="457200" rtl="0" algn="l">
              <a:spcBef>
                <a:spcPts val="1000"/>
              </a:spcBef>
              <a:spcAft>
                <a:spcPts val="0"/>
              </a:spcAft>
              <a:buSzPts val="2100"/>
              <a:buChar char="●"/>
            </a:pPr>
            <a:r>
              <a:rPr lang="en-US" sz="2100"/>
              <a:t>Minimizes use of throttle while minimizing error between actual and desired state</a:t>
            </a:r>
            <a:endParaRPr sz="2100"/>
          </a:p>
          <a:p>
            <a:pPr indent="-361950" lvl="0" marL="457200" rtl="0" algn="l">
              <a:spcBef>
                <a:spcPts val="0"/>
              </a:spcBef>
              <a:spcAft>
                <a:spcPts val="0"/>
              </a:spcAft>
              <a:buSzPts val="2100"/>
              <a:buChar char="●"/>
            </a:pPr>
            <a:r>
              <a:rPr lang="en-US" sz="2100"/>
              <a:t>Allows for weighting of control surfaces and state </a:t>
            </a:r>
            <a:r>
              <a:rPr lang="en-US" sz="2100"/>
              <a:t>vector</a:t>
            </a:r>
            <a:endParaRPr sz="2100"/>
          </a:p>
          <a:p>
            <a:pPr indent="-361950" lvl="1" marL="914400" rtl="0" algn="l">
              <a:spcBef>
                <a:spcPts val="0"/>
              </a:spcBef>
              <a:spcAft>
                <a:spcPts val="0"/>
              </a:spcAft>
              <a:buSzPts val="2100"/>
              <a:buChar char="○"/>
            </a:pPr>
            <a:r>
              <a:rPr lang="en-US" sz="2100"/>
              <a:t>Weights determine what will be more costly or important to the system</a:t>
            </a:r>
            <a:endParaRPr sz="2100"/>
          </a:p>
        </p:txBody>
      </p:sp>
      <p:sp>
        <p:nvSpPr>
          <p:cNvPr id="199" name="Google Shape;199;g10138e7e486_1_2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200" name="Google Shape;200;g10138e7e486_1_23"/>
          <p:cNvPicPr preferRelativeResize="0"/>
          <p:nvPr/>
        </p:nvPicPr>
        <p:blipFill>
          <a:blip r:embed="rId3">
            <a:alphaModFix/>
          </a:blip>
          <a:stretch>
            <a:fillRect/>
          </a:stretch>
        </p:blipFill>
        <p:spPr>
          <a:xfrm>
            <a:off x="6647102" y="1752600"/>
            <a:ext cx="5118125" cy="2939450"/>
          </a:xfrm>
          <a:prstGeom prst="rect">
            <a:avLst/>
          </a:prstGeom>
          <a:noFill/>
          <a:ln>
            <a:noFill/>
          </a:ln>
        </p:spPr>
      </p:pic>
      <p:pic>
        <p:nvPicPr>
          <p:cNvPr id="201" name="Google Shape;201;g10138e7e486_1_23"/>
          <p:cNvPicPr preferRelativeResize="0"/>
          <p:nvPr/>
        </p:nvPicPr>
        <p:blipFill>
          <a:blip r:embed="rId4">
            <a:alphaModFix/>
          </a:blip>
          <a:stretch>
            <a:fillRect/>
          </a:stretch>
        </p:blipFill>
        <p:spPr>
          <a:xfrm>
            <a:off x="1924225" y="5321825"/>
            <a:ext cx="3294711" cy="744750"/>
          </a:xfrm>
          <a:prstGeom prst="rect">
            <a:avLst/>
          </a:prstGeom>
          <a:noFill/>
          <a:ln>
            <a:noFill/>
          </a:ln>
        </p:spPr>
      </p:pic>
      <p:pic>
        <p:nvPicPr>
          <p:cNvPr id="202" name="Google Shape;202;g10138e7e486_1_23"/>
          <p:cNvPicPr preferRelativeResize="0"/>
          <p:nvPr/>
        </p:nvPicPr>
        <p:blipFill>
          <a:blip r:embed="rId5">
            <a:alphaModFix/>
          </a:blip>
          <a:stretch>
            <a:fillRect/>
          </a:stretch>
        </p:blipFill>
        <p:spPr>
          <a:xfrm>
            <a:off x="1303061" y="4748175"/>
            <a:ext cx="4537050" cy="573650"/>
          </a:xfrm>
          <a:prstGeom prst="rect">
            <a:avLst/>
          </a:prstGeom>
          <a:noFill/>
          <a:ln>
            <a:noFill/>
          </a:ln>
        </p:spPr>
      </p:pic>
      <p:sp>
        <p:nvSpPr>
          <p:cNvPr id="203" name="Google Shape;203;g10138e7e486_1_23"/>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Solution</a:t>
            </a:r>
            <a:endParaRPr b="1" sz="11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f890eb05a3_0_57"/>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Software Integration</a:t>
            </a:r>
            <a:endParaRPr/>
          </a:p>
        </p:txBody>
      </p:sp>
      <p:sp>
        <p:nvSpPr>
          <p:cNvPr id="210" name="Google Shape;210;gf890eb05a3_0_57"/>
          <p:cNvSpPr txBox="1"/>
          <p:nvPr>
            <p:ph idx="1" type="body"/>
          </p:nvPr>
        </p:nvSpPr>
        <p:spPr>
          <a:xfrm>
            <a:off x="6289925" y="1126225"/>
            <a:ext cx="5552400" cy="4656900"/>
          </a:xfrm>
          <a:prstGeom prst="rect">
            <a:avLst/>
          </a:prstGeom>
        </p:spPr>
        <p:txBody>
          <a:bodyPr anchorCtr="0" anchor="t" bIns="45700" lIns="91425" spcFirstLastPara="1" rIns="91425" wrap="square" tIns="45700">
            <a:normAutofit/>
          </a:bodyPr>
          <a:lstStyle/>
          <a:p>
            <a:pPr indent="0" lvl="0" marL="0" rtl="0" algn="l">
              <a:lnSpc>
                <a:spcPct val="150000"/>
              </a:lnSpc>
              <a:spcBef>
                <a:spcPts val="1000"/>
              </a:spcBef>
              <a:spcAft>
                <a:spcPts val="0"/>
              </a:spcAft>
              <a:buNone/>
            </a:pPr>
            <a:r>
              <a:rPr b="1" lang="en-US" sz="2300"/>
              <a:t>ArduPilot Flight Software Architecture</a:t>
            </a:r>
            <a:endParaRPr b="1" sz="2300"/>
          </a:p>
          <a:p>
            <a:pPr indent="-374650" lvl="0" marL="457200" rtl="0" algn="l">
              <a:lnSpc>
                <a:spcPct val="150000"/>
              </a:lnSpc>
              <a:spcBef>
                <a:spcPts val="1000"/>
              </a:spcBef>
              <a:spcAft>
                <a:spcPts val="0"/>
              </a:spcAft>
              <a:buSzPts val="2300"/>
              <a:buChar char="●"/>
            </a:pPr>
            <a:r>
              <a:rPr lang="en-US" sz="2300"/>
              <a:t>Uses multithreaded scheduler</a:t>
            </a:r>
            <a:endParaRPr sz="2300"/>
          </a:p>
          <a:p>
            <a:pPr indent="-374650" lvl="0" marL="457200" rtl="0" algn="l">
              <a:lnSpc>
                <a:spcPct val="115000"/>
              </a:lnSpc>
              <a:spcBef>
                <a:spcPts val="0"/>
              </a:spcBef>
              <a:spcAft>
                <a:spcPts val="0"/>
              </a:spcAft>
              <a:buSzPts val="2300"/>
              <a:buChar char="●"/>
            </a:pPr>
            <a:r>
              <a:rPr lang="en-US" sz="2300"/>
              <a:t>Attitude, heading, and reference system (AHRS)</a:t>
            </a:r>
            <a:endParaRPr sz="2300"/>
          </a:p>
          <a:p>
            <a:pPr indent="-374650" lvl="1" marL="914400" rtl="0" algn="l">
              <a:lnSpc>
                <a:spcPct val="150000"/>
              </a:lnSpc>
              <a:spcBef>
                <a:spcPts val="0"/>
              </a:spcBef>
              <a:spcAft>
                <a:spcPts val="0"/>
              </a:spcAft>
              <a:buSzPts val="2300"/>
              <a:buChar char="○"/>
            </a:pPr>
            <a:r>
              <a:rPr lang="en-US" sz="2300"/>
              <a:t>Construct full aircraft states</a:t>
            </a:r>
            <a:endParaRPr sz="2300"/>
          </a:p>
          <a:p>
            <a:pPr indent="-374650" lvl="0" marL="457200" rtl="0" algn="l">
              <a:lnSpc>
                <a:spcPct val="115000"/>
              </a:lnSpc>
              <a:spcBef>
                <a:spcPts val="0"/>
              </a:spcBef>
              <a:spcAft>
                <a:spcPts val="0"/>
              </a:spcAft>
              <a:buSzPts val="2300"/>
              <a:buChar char="●"/>
            </a:pPr>
            <a:r>
              <a:rPr lang="en-US" sz="2300"/>
              <a:t>“Navigate” and “Stabilize” tasks will be replaced</a:t>
            </a:r>
            <a:endParaRPr sz="2300"/>
          </a:p>
          <a:p>
            <a:pPr indent="0" lvl="0" marL="457200" rtl="0" algn="l">
              <a:lnSpc>
                <a:spcPct val="150000"/>
              </a:lnSpc>
              <a:spcBef>
                <a:spcPts val="1000"/>
              </a:spcBef>
              <a:spcAft>
                <a:spcPts val="0"/>
              </a:spcAft>
              <a:buNone/>
            </a:pPr>
            <a:r>
              <a:t/>
            </a:r>
            <a:endParaRPr sz="2300"/>
          </a:p>
        </p:txBody>
      </p:sp>
      <p:sp>
        <p:nvSpPr>
          <p:cNvPr id="211" name="Google Shape;211;gf890eb05a3_0_5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212" name="Google Shape;212;gf890eb05a3_0_57"/>
          <p:cNvPicPr preferRelativeResize="0"/>
          <p:nvPr/>
        </p:nvPicPr>
        <p:blipFill>
          <a:blip r:embed="rId3">
            <a:alphaModFix/>
          </a:blip>
          <a:stretch>
            <a:fillRect/>
          </a:stretch>
        </p:blipFill>
        <p:spPr>
          <a:xfrm>
            <a:off x="404700" y="840025"/>
            <a:ext cx="5483100" cy="5301775"/>
          </a:xfrm>
          <a:prstGeom prst="rect">
            <a:avLst/>
          </a:prstGeom>
          <a:noFill/>
          <a:ln>
            <a:noFill/>
          </a:ln>
        </p:spPr>
      </p:pic>
      <p:sp>
        <p:nvSpPr>
          <p:cNvPr id="213" name="Google Shape;213;gf890eb05a3_0_57"/>
          <p:cNvSpPr/>
          <p:nvPr/>
        </p:nvSpPr>
        <p:spPr>
          <a:xfrm>
            <a:off x="978350" y="1472275"/>
            <a:ext cx="1662300" cy="313500"/>
          </a:xfrm>
          <a:prstGeom prst="rect">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f890eb05a3_0_57"/>
          <p:cNvSpPr/>
          <p:nvPr/>
        </p:nvSpPr>
        <p:spPr>
          <a:xfrm>
            <a:off x="968850" y="2289175"/>
            <a:ext cx="2080200" cy="725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f890eb05a3_0_57"/>
          <p:cNvSpPr/>
          <p:nvPr/>
        </p:nvSpPr>
        <p:spPr>
          <a:xfrm>
            <a:off x="968850" y="4255375"/>
            <a:ext cx="2783100" cy="4560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f890eb05a3_0_57"/>
          <p:cNvSpPr/>
          <p:nvPr/>
        </p:nvSpPr>
        <p:spPr>
          <a:xfrm>
            <a:off x="968850" y="3608125"/>
            <a:ext cx="2783100" cy="574500"/>
          </a:xfrm>
          <a:prstGeom prst="rect">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f890eb05a3_0_57"/>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Solution</a:t>
            </a:r>
            <a:endParaRPr b="1" sz="11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par>
                                <p:cTn fill="hold" nodeType="with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000"/>
                                        <p:tgtEl>
                                          <p:spTgt spid="214"/>
                                        </p:tgtEl>
                                      </p:cBhvr>
                                    </p:animEffect>
                                  </p:childTnLst>
                                </p:cTn>
                              </p:par>
                              <p:par>
                                <p:cTn fill="hold" nodeType="with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100e0e90c5a_1_3"/>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Software Integration</a:t>
            </a:r>
            <a:endParaRPr/>
          </a:p>
        </p:txBody>
      </p:sp>
      <p:sp>
        <p:nvSpPr>
          <p:cNvPr id="224" name="Google Shape;224;g100e0e90c5a_1_3"/>
          <p:cNvSpPr txBox="1"/>
          <p:nvPr>
            <p:ph idx="1" type="body"/>
          </p:nvPr>
        </p:nvSpPr>
        <p:spPr>
          <a:xfrm>
            <a:off x="1831313" y="4350800"/>
            <a:ext cx="2371500" cy="1660200"/>
          </a:xfrm>
          <a:prstGeom prst="rect">
            <a:avLst/>
          </a:prstGeom>
        </p:spPr>
        <p:txBody>
          <a:bodyPr anchorCtr="0" anchor="t" bIns="45700" lIns="91425" spcFirstLastPara="1" rIns="91425" wrap="square" tIns="45700">
            <a:normAutofit/>
          </a:bodyPr>
          <a:lstStyle/>
          <a:p>
            <a:pPr indent="-323850" lvl="0" marL="457200" rtl="0" algn="l">
              <a:spcBef>
                <a:spcPts val="1000"/>
              </a:spcBef>
              <a:spcAft>
                <a:spcPts val="0"/>
              </a:spcAft>
              <a:buSzPts val="1500"/>
              <a:buChar char="-"/>
            </a:pPr>
            <a:r>
              <a:rPr lang="en-US" sz="1500"/>
              <a:t>Perform wind averaging</a:t>
            </a:r>
            <a:endParaRPr sz="1500"/>
          </a:p>
          <a:p>
            <a:pPr indent="-323850" lvl="0" marL="457200" rtl="0" algn="l">
              <a:spcBef>
                <a:spcPts val="0"/>
              </a:spcBef>
              <a:spcAft>
                <a:spcPts val="0"/>
              </a:spcAft>
              <a:buSzPts val="1500"/>
              <a:buChar char="-"/>
            </a:pPr>
            <a:r>
              <a:rPr lang="en-US" sz="1500"/>
              <a:t>Maintain and store desired trajectory</a:t>
            </a:r>
            <a:endParaRPr sz="1500"/>
          </a:p>
          <a:p>
            <a:pPr indent="-323850" lvl="0" marL="457200" rtl="0" algn="l">
              <a:spcBef>
                <a:spcPts val="0"/>
              </a:spcBef>
              <a:spcAft>
                <a:spcPts val="0"/>
              </a:spcAft>
              <a:buSzPts val="1500"/>
              <a:buChar char="-"/>
            </a:pPr>
            <a:r>
              <a:rPr lang="en-US" sz="1500"/>
              <a:t>Update trajectory based on conditions</a:t>
            </a:r>
            <a:endParaRPr sz="1500"/>
          </a:p>
        </p:txBody>
      </p:sp>
      <p:sp>
        <p:nvSpPr>
          <p:cNvPr id="225" name="Google Shape;225;g100e0e90c5a_1_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226" name="Google Shape;226;g100e0e90c5a_1_3"/>
          <p:cNvPicPr preferRelativeResize="0"/>
          <p:nvPr/>
        </p:nvPicPr>
        <p:blipFill>
          <a:blip r:embed="rId3">
            <a:alphaModFix/>
          </a:blip>
          <a:stretch>
            <a:fillRect/>
          </a:stretch>
        </p:blipFill>
        <p:spPr>
          <a:xfrm>
            <a:off x="1849339" y="1055700"/>
            <a:ext cx="7047575" cy="2949750"/>
          </a:xfrm>
          <a:prstGeom prst="rect">
            <a:avLst/>
          </a:prstGeom>
          <a:noFill/>
          <a:ln>
            <a:noFill/>
          </a:ln>
        </p:spPr>
      </p:pic>
      <p:sp>
        <p:nvSpPr>
          <p:cNvPr id="227" name="Google Shape;227;g100e0e90c5a_1_3"/>
          <p:cNvSpPr txBox="1"/>
          <p:nvPr>
            <p:ph idx="1" type="body"/>
          </p:nvPr>
        </p:nvSpPr>
        <p:spPr>
          <a:xfrm>
            <a:off x="4116588" y="4350800"/>
            <a:ext cx="2371500" cy="1660200"/>
          </a:xfrm>
          <a:prstGeom prst="rect">
            <a:avLst/>
          </a:prstGeom>
        </p:spPr>
        <p:txBody>
          <a:bodyPr anchorCtr="0" anchor="t" bIns="45700" lIns="91425" spcFirstLastPara="1" rIns="91425" wrap="square" tIns="45700">
            <a:normAutofit/>
          </a:bodyPr>
          <a:lstStyle/>
          <a:p>
            <a:pPr indent="-323850" lvl="0" marL="457200" rtl="0" algn="l">
              <a:spcBef>
                <a:spcPts val="1000"/>
              </a:spcBef>
              <a:spcAft>
                <a:spcPts val="0"/>
              </a:spcAft>
              <a:buSzPts val="1500"/>
              <a:buChar char="-"/>
            </a:pPr>
            <a:r>
              <a:rPr lang="en-US" sz="1500"/>
              <a:t>Interface with AHRS to construct current state vector</a:t>
            </a:r>
            <a:endParaRPr sz="1500"/>
          </a:p>
          <a:p>
            <a:pPr indent="-323850" lvl="0" marL="457200" rtl="0" algn="l">
              <a:spcBef>
                <a:spcPts val="0"/>
              </a:spcBef>
              <a:spcAft>
                <a:spcPts val="0"/>
              </a:spcAft>
              <a:buSzPts val="1500"/>
              <a:buChar char="-"/>
            </a:pPr>
            <a:r>
              <a:rPr lang="en-US" sz="1500"/>
              <a:t>Retrieve the next desired state vector</a:t>
            </a:r>
            <a:endParaRPr sz="1500"/>
          </a:p>
        </p:txBody>
      </p:sp>
      <p:sp>
        <p:nvSpPr>
          <p:cNvPr id="228" name="Google Shape;228;g100e0e90c5a_1_3"/>
          <p:cNvSpPr txBox="1"/>
          <p:nvPr>
            <p:ph idx="1" type="body"/>
          </p:nvPr>
        </p:nvSpPr>
        <p:spPr>
          <a:xfrm>
            <a:off x="6543463" y="4350800"/>
            <a:ext cx="2371500" cy="1660200"/>
          </a:xfrm>
          <a:prstGeom prst="rect">
            <a:avLst/>
          </a:prstGeom>
        </p:spPr>
        <p:txBody>
          <a:bodyPr anchorCtr="0" anchor="t" bIns="45700" lIns="91425" spcFirstLastPara="1" rIns="91425" wrap="square" tIns="45700">
            <a:normAutofit/>
          </a:bodyPr>
          <a:lstStyle/>
          <a:p>
            <a:pPr indent="-323850" lvl="0" marL="457200" rtl="0" algn="l">
              <a:spcBef>
                <a:spcPts val="1000"/>
              </a:spcBef>
              <a:spcAft>
                <a:spcPts val="0"/>
              </a:spcAft>
              <a:buSzPts val="1500"/>
              <a:buChar char="-"/>
            </a:pPr>
            <a:r>
              <a:rPr lang="en-US" sz="1500"/>
              <a:t>Use current/desired state to compute control surface inputs</a:t>
            </a:r>
            <a:endParaRPr sz="1500"/>
          </a:p>
        </p:txBody>
      </p:sp>
      <p:sp>
        <p:nvSpPr>
          <p:cNvPr id="229" name="Google Shape;229;g100e0e90c5a_1_3"/>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Solution</a:t>
            </a:r>
            <a:endParaRPr b="1" sz="11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104aacafac7_5_3"/>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Software/Hardware Functional Block Diagram</a:t>
            </a:r>
            <a:endParaRPr/>
          </a:p>
        </p:txBody>
      </p:sp>
      <p:sp>
        <p:nvSpPr>
          <p:cNvPr id="236" name="Google Shape;236;g104aacafac7_5_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237" name="Google Shape;237;g104aacafac7_5_3"/>
          <p:cNvPicPr preferRelativeResize="0"/>
          <p:nvPr/>
        </p:nvPicPr>
        <p:blipFill>
          <a:blip r:embed="rId3">
            <a:alphaModFix/>
          </a:blip>
          <a:stretch>
            <a:fillRect/>
          </a:stretch>
        </p:blipFill>
        <p:spPr>
          <a:xfrm>
            <a:off x="3892700" y="859738"/>
            <a:ext cx="7296150" cy="5248275"/>
          </a:xfrm>
          <a:prstGeom prst="rect">
            <a:avLst/>
          </a:prstGeom>
          <a:noFill/>
          <a:ln>
            <a:noFill/>
          </a:ln>
        </p:spPr>
      </p:pic>
      <p:pic>
        <p:nvPicPr>
          <p:cNvPr id="238" name="Google Shape;238;g104aacafac7_5_3"/>
          <p:cNvPicPr preferRelativeResize="0"/>
          <p:nvPr/>
        </p:nvPicPr>
        <p:blipFill>
          <a:blip r:embed="rId4">
            <a:alphaModFix/>
          </a:blip>
          <a:stretch>
            <a:fillRect/>
          </a:stretch>
        </p:blipFill>
        <p:spPr>
          <a:xfrm>
            <a:off x="576113" y="2471738"/>
            <a:ext cx="2486025" cy="1914525"/>
          </a:xfrm>
          <a:prstGeom prst="rect">
            <a:avLst/>
          </a:prstGeom>
          <a:noFill/>
          <a:ln>
            <a:noFill/>
          </a:ln>
        </p:spPr>
      </p:pic>
      <p:sp>
        <p:nvSpPr>
          <p:cNvPr id="239" name="Google Shape;239;g104aacafac7_5_3"/>
          <p:cNvSpPr txBox="1"/>
          <p:nvPr/>
        </p:nvSpPr>
        <p:spPr>
          <a:xfrm>
            <a:off x="10324450" y="4929775"/>
            <a:ext cx="816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latin typeface="Calibri"/>
                <a:ea typeface="Calibri"/>
                <a:cs typeface="Calibri"/>
                <a:sym typeface="Calibri"/>
              </a:rPr>
              <a:t>(Motor)</a:t>
            </a:r>
            <a:endParaRPr sz="1100">
              <a:latin typeface="Calibri"/>
              <a:ea typeface="Calibri"/>
              <a:cs typeface="Calibri"/>
              <a:sym typeface="Calibri"/>
            </a:endParaRPr>
          </a:p>
        </p:txBody>
      </p:sp>
      <p:sp>
        <p:nvSpPr>
          <p:cNvPr id="240" name="Google Shape;240;g104aacafac7_5_3"/>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Solution</a:t>
            </a:r>
            <a:endParaRPr b="1" sz="11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gfbc339247c_1_8"/>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Functional Block Diagram</a:t>
            </a:r>
            <a:endParaRPr/>
          </a:p>
        </p:txBody>
      </p:sp>
      <p:sp>
        <p:nvSpPr>
          <p:cNvPr id="247" name="Google Shape;247;gfbc339247c_1_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248" name="Google Shape;248;gfbc339247c_1_8"/>
          <p:cNvPicPr preferRelativeResize="0"/>
          <p:nvPr/>
        </p:nvPicPr>
        <p:blipFill>
          <a:blip r:embed="rId3">
            <a:alphaModFix/>
          </a:blip>
          <a:stretch>
            <a:fillRect/>
          </a:stretch>
        </p:blipFill>
        <p:spPr>
          <a:xfrm>
            <a:off x="419100" y="1371600"/>
            <a:ext cx="11353800" cy="4114800"/>
          </a:xfrm>
          <a:prstGeom prst="rect">
            <a:avLst/>
          </a:prstGeom>
          <a:noFill/>
          <a:ln>
            <a:noFill/>
          </a:ln>
        </p:spPr>
      </p:pic>
      <p:sp>
        <p:nvSpPr>
          <p:cNvPr id="249" name="Google Shape;249;gfbc339247c_1_8"/>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Solution</a:t>
            </a:r>
            <a:endParaRPr b="1" sz="11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f890eb05a3_0_11"/>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6000"/>
              <a:buNone/>
            </a:pPr>
            <a:r>
              <a:rPr lang="en-US"/>
              <a:t>Critical Project Elements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f890eb05a3_0_43"/>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Critical Project Elements</a:t>
            </a:r>
            <a:endParaRPr/>
          </a:p>
        </p:txBody>
      </p:sp>
      <p:sp>
        <p:nvSpPr>
          <p:cNvPr id="261" name="Google Shape;261;gf890eb05a3_0_4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262" name="Google Shape;262;gf890eb05a3_0_43"/>
          <p:cNvGraphicFramePr/>
          <p:nvPr/>
        </p:nvGraphicFramePr>
        <p:xfrm>
          <a:off x="577950" y="1188813"/>
          <a:ext cx="3000000" cy="3000000"/>
        </p:xfrm>
        <a:graphic>
          <a:graphicData uri="http://schemas.openxmlformats.org/drawingml/2006/table">
            <a:tbl>
              <a:tblPr>
                <a:noFill/>
                <a:tableStyleId>{A9F1C268-0D65-44F1-8AFE-5EDD493812E5}</a:tableStyleId>
              </a:tblPr>
              <a:tblGrid>
                <a:gridCol w="1289325"/>
                <a:gridCol w="8259875"/>
                <a:gridCol w="1486900"/>
              </a:tblGrid>
              <a:tr h="609575">
                <a:tc>
                  <a:txBody>
                    <a:bodyPr/>
                    <a:lstStyle/>
                    <a:p>
                      <a:pPr indent="0" lvl="0" marL="0" rtl="0" algn="ctr">
                        <a:spcBef>
                          <a:spcPts val="0"/>
                        </a:spcBef>
                        <a:spcAft>
                          <a:spcPts val="0"/>
                        </a:spcAft>
                        <a:buNone/>
                      </a:pPr>
                      <a:r>
                        <a:rPr b="1" lang="en-US">
                          <a:solidFill>
                            <a:schemeClr val="dk1"/>
                          </a:solidFill>
                        </a:rPr>
                        <a:t>CPE</a:t>
                      </a:r>
                      <a:endParaRPr b="1">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Description</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Function Requirement</a:t>
                      </a:r>
                      <a:endParaRPr b="1"/>
                    </a:p>
                    <a:p>
                      <a:pPr indent="0" lvl="0" marL="0" rtl="0" algn="ctr">
                        <a:spcBef>
                          <a:spcPts val="0"/>
                        </a:spcBef>
                        <a:spcAft>
                          <a:spcPts val="0"/>
                        </a:spcAft>
                        <a:buNone/>
                      </a:pPr>
                      <a:r>
                        <a:rPr b="1" lang="en-US"/>
                        <a:t>(</a:t>
                      </a:r>
                      <a:r>
                        <a:rPr b="1" lang="en-US"/>
                        <a:t>FR)</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r>
              <a:tr h="609575">
                <a:tc>
                  <a:txBody>
                    <a:bodyPr/>
                    <a:lstStyle/>
                    <a:p>
                      <a:pPr indent="0" lvl="0" marL="0" rtl="0" algn="ctr">
                        <a:spcBef>
                          <a:spcPts val="0"/>
                        </a:spcBef>
                        <a:spcAft>
                          <a:spcPts val="0"/>
                        </a:spcAft>
                        <a:buNone/>
                      </a:pPr>
                      <a:r>
                        <a:rPr b="1" lang="en-US">
                          <a:solidFill>
                            <a:srgbClr val="666666"/>
                          </a:solidFill>
                        </a:rPr>
                        <a:t>CPE-1</a:t>
                      </a:r>
                      <a:endParaRPr b="1">
                        <a:solidFill>
                          <a:srgbClr val="666666"/>
                        </a:solidFill>
                      </a:endParaRPr>
                    </a:p>
                  </a:txBody>
                  <a:tcPr marT="91425" marB="91425" marR="91425" marL="91425" anchor="ctr">
                    <a:lnT cap="flat" cmpd="sng" w="9525">
                      <a:solidFill>
                        <a:schemeClr val="dk1"/>
                      </a:solidFill>
                      <a:prstDash val="solid"/>
                      <a:round/>
                      <a:headEnd len="sm" w="sm" type="none"/>
                      <a:tailEnd len="sm" w="sm" type="none"/>
                    </a:lnT>
                  </a:tcPr>
                </a:tc>
                <a:tc>
                  <a:txBody>
                    <a:bodyPr/>
                    <a:lstStyle/>
                    <a:p>
                      <a:pPr indent="0" lvl="0" marL="0" rtl="0" algn="ctr">
                        <a:spcBef>
                          <a:spcPts val="0"/>
                        </a:spcBef>
                        <a:spcAft>
                          <a:spcPts val="0"/>
                        </a:spcAft>
                        <a:buNone/>
                      </a:pPr>
                      <a:r>
                        <a:rPr b="1" lang="en-US">
                          <a:solidFill>
                            <a:srgbClr val="666666"/>
                          </a:solidFill>
                        </a:rPr>
                        <a:t>The aircraft must meet all FAA requirements including being flown by a FAA certified pilot</a:t>
                      </a:r>
                      <a:endParaRPr b="1">
                        <a:solidFill>
                          <a:srgbClr val="666666"/>
                        </a:solidFill>
                      </a:endParaRPr>
                    </a:p>
                    <a:p>
                      <a:pPr indent="0" lvl="0" marL="0" rtl="0" algn="ctr">
                        <a:spcBef>
                          <a:spcPts val="0"/>
                        </a:spcBef>
                        <a:spcAft>
                          <a:spcPts val="0"/>
                        </a:spcAft>
                        <a:buNone/>
                      </a:pPr>
                      <a:r>
                        <a:rPr i="1" lang="en-US" sz="1000">
                          <a:solidFill>
                            <a:srgbClr val="666666"/>
                          </a:solidFill>
                        </a:rPr>
                        <a:t>14 CFR Part 107, SMALL UNMANNED AIRCRAFT SYSTEMS</a:t>
                      </a:r>
                      <a:endParaRPr i="1" sz="1000">
                        <a:solidFill>
                          <a:srgbClr val="666666"/>
                        </a:solidFill>
                      </a:endParaRPr>
                    </a:p>
                  </a:txBody>
                  <a:tcPr marT="91425" marB="91425" marR="91425" marL="91425" anchor="ctr">
                    <a:lnT cap="flat" cmpd="sng" w="9525">
                      <a:solidFill>
                        <a:schemeClr val="dk1"/>
                      </a:solidFill>
                      <a:prstDash val="solid"/>
                      <a:round/>
                      <a:headEnd len="sm" w="sm" type="none"/>
                      <a:tailEnd len="sm" w="sm" type="none"/>
                    </a:lnT>
                  </a:tcPr>
                </a:tc>
                <a:tc>
                  <a:txBody>
                    <a:bodyPr/>
                    <a:lstStyle/>
                    <a:p>
                      <a:pPr indent="0" lvl="0" marL="0" rtl="0" algn="ctr">
                        <a:spcBef>
                          <a:spcPts val="0"/>
                        </a:spcBef>
                        <a:spcAft>
                          <a:spcPts val="0"/>
                        </a:spcAft>
                        <a:buNone/>
                      </a:pPr>
                      <a:r>
                        <a:rPr b="1" lang="en-US">
                          <a:solidFill>
                            <a:srgbClr val="666666"/>
                          </a:solidFill>
                        </a:rPr>
                        <a:t>FR-03</a:t>
                      </a:r>
                      <a:endParaRPr b="1">
                        <a:solidFill>
                          <a:srgbClr val="666666"/>
                        </a:solidFill>
                      </a:endParaRPr>
                    </a:p>
                    <a:p>
                      <a:pPr indent="0" lvl="0" marL="0" rtl="0" algn="ctr">
                        <a:spcBef>
                          <a:spcPts val="0"/>
                        </a:spcBef>
                        <a:spcAft>
                          <a:spcPts val="0"/>
                        </a:spcAft>
                        <a:buNone/>
                      </a:pPr>
                      <a:r>
                        <a:rPr b="1" lang="en-US">
                          <a:solidFill>
                            <a:srgbClr val="666666"/>
                          </a:solidFill>
                        </a:rPr>
                        <a:t>FR-07</a:t>
                      </a:r>
                      <a:endParaRPr b="1">
                        <a:solidFill>
                          <a:srgbClr val="666666"/>
                        </a:solidFill>
                      </a:endParaRPr>
                    </a:p>
                  </a:txBody>
                  <a:tcPr marT="91425" marB="91425" marR="91425" marL="91425" anchor="ctr">
                    <a:lnT cap="flat" cmpd="sng" w="9525">
                      <a:solidFill>
                        <a:schemeClr val="dk1"/>
                      </a:solidFill>
                      <a:prstDash val="solid"/>
                      <a:round/>
                      <a:headEnd len="sm" w="sm" type="none"/>
                      <a:tailEnd len="sm" w="sm" type="none"/>
                    </a:lnT>
                  </a:tcPr>
                </a:tc>
              </a:tr>
              <a:tr h="609575">
                <a:tc>
                  <a:txBody>
                    <a:bodyPr/>
                    <a:lstStyle/>
                    <a:p>
                      <a:pPr indent="0" lvl="0" marL="0" rtl="0" algn="ctr">
                        <a:spcBef>
                          <a:spcPts val="0"/>
                        </a:spcBef>
                        <a:spcAft>
                          <a:spcPts val="0"/>
                        </a:spcAft>
                        <a:buNone/>
                      </a:pPr>
                      <a:r>
                        <a:rPr b="1" lang="en-US">
                          <a:solidFill>
                            <a:schemeClr val="dk1"/>
                          </a:solidFill>
                        </a:rPr>
                        <a:t>CPE-2</a:t>
                      </a:r>
                      <a:endParaRPr b="1"/>
                    </a:p>
                  </a:txBody>
                  <a:tcPr marT="91425" marB="91425" marR="91425" marL="91425" anchor="ctr">
                    <a:solidFill>
                      <a:srgbClr val="F3F3F3"/>
                    </a:solidFill>
                  </a:tcPr>
                </a:tc>
                <a:tc>
                  <a:txBody>
                    <a:bodyPr/>
                    <a:lstStyle/>
                    <a:p>
                      <a:pPr indent="0" lvl="0" marL="0" rtl="0" algn="ctr">
                        <a:spcBef>
                          <a:spcPts val="0"/>
                        </a:spcBef>
                        <a:spcAft>
                          <a:spcPts val="0"/>
                        </a:spcAft>
                        <a:buNone/>
                      </a:pPr>
                      <a:r>
                        <a:rPr b="1" lang="en-US"/>
                        <a:t>A single operator with minimal training must be able to input mission parameters and load the flight software</a:t>
                      </a:r>
                      <a:endParaRPr b="1"/>
                    </a:p>
                  </a:txBody>
                  <a:tcPr marT="91425" marB="91425" marR="91425" marL="91425" anchor="ctr">
                    <a:solidFill>
                      <a:srgbClr val="F3F3F3"/>
                    </a:solidFill>
                  </a:tcPr>
                </a:tc>
                <a:tc>
                  <a:txBody>
                    <a:bodyPr/>
                    <a:lstStyle/>
                    <a:p>
                      <a:pPr indent="0" lvl="0" marL="0" rtl="0" algn="ctr">
                        <a:spcBef>
                          <a:spcPts val="0"/>
                        </a:spcBef>
                        <a:spcAft>
                          <a:spcPts val="0"/>
                        </a:spcAft>
                        <a:buNone/>
                      </a:pPr>
                      <a:r>
                        <a:rPr b="1" lang="en-US"/>
                        <a:t>FR-04  FR-05   FR-06  FR-07</a:t>
                      </a:r>
                      <a:endParaRPr b="1"/>
                    </a:p>
                  </a:txBody>
                  <a:tcPr marT="91425" marB="91425" marR="91425" marL="91425" anchor="ctr">
                    <a:solidFill>
                      <a:srgbClr val="F3F3F3"/>
                    </a:solidFill>
                  </a:tcPr>
                </a:tc>
              </a:tr>
              <a:tr h="609575">
                <a:tc>
                  <a:txBody>
                    <a:bodyPr/>
                    <a:lstStyle/>
                    <a:p>
                      <a:pPr indent="0" lvl="0" marL="0" rtl="0" algn="ctr">
                        <a:spcBef>
                          <a:spcPts val="0"/>
                        </a:spcBef>
                        <a:spcAft>
                          <a:spcPts val="0"/>
                        </a:spcAft>
                        <a:buNone/>
                      </a:pPr>
                      <a:r>
                        <a:rPr b="1" lang="en-US">
                          <a:solidFill>
                            <a:schemeClr val="dk1"/>
                          </a:solidFill>
                        </a:rPr>
                        <a:t>CPE-3</a:t>
                      </a:r>
                      <a:endParaRPr b="1"/>
                    </a:p>
                  </a:txBody>
                  <a:tcPr marT="91425" marB="91425" marR="91425" marL="91425" anchor="ctr"/>
                </a:tc>
                <a:tc>
                  <a:txBody>
                    <a:bodyPr/>
                    <a:lstStyle/>
                    <a:p>
                      <a:pPr indent="0" lvl="0" marL="0" rtl="0" algn="ctr">
                        <a:spcBef>
                          <a:spcPts val="0"/>
                        </a:spcBef>
                        <a:spcAft>
                          <a:spcPts val="0"/>
                        </a:spcAft>
                        <a:buNone/>
                      </a:pPr>
                      <a:r>
                        <a:rPr b="1" lang="en-US"/>
                        <a:t>The UAS will use a autonomous flight controller that will determine the optimal path for efficiency and endurance in order to observe a target</a:t>
                      </a:r>
                      <a:endParaRPr b="1"/>
                    </a:p>
                  </a:txBody>
                  <a:tcPr marT="91425" marB="91425" marR="91425" marL="91425" anchor="ctr"/>
                </a:tc>
                <a:tc>
                  <a:txBody>
                    <a:bodyPr/>
                    <a:lstStyle/>
                    <a:p>
                      <a:pPr indent="0" lvl="0" marL="0" rtl="0" algn="ctr">
                        <a:spcBef>
                          <a:spcPts val="0"/>
                        </a:spcBef>
                        <a:spcAft>
                          <a:spcPts val="0"/>
                        </a:spcAft>
                        <a:buNone/>
                      </a:pPr>
                      <a:r>
                        <a:rPr b="1" lang="en-US"/>
                        <a:t>FR-02</a:t>
                      </a:r>
                      <a:endParaRPr b="1"/>
                    </a:p>
                  </a:txBody>
                  <a:tcPr marT="91425" marB="91425" marR="91425" marL="91425" anchor="ctr"/>
                </a:tc>
              </a:tr>
              <a:tr h="609575">
                <a:tc>
                  <a:txBody>
                    <a:bodyPr/>
                    <a:lstStyle/>
                    <a:p>
                      <a:pPr indent="0" lvl="0" marL="0" rtl="0" algn="ctr">
                        <a:spcBef>
                          <a:spcPts val="0"/>
                        </a:spcBef>
                        <a:spcAft>
                          <a:spcPts val="0"/>
                        </a:spcAft>
                        <a:buNone/>
                      </a:pPr>
                      <a:r>
                        <a:rPr b="1" lang="en-US">
                          <a:solidFill>
                            <a:srgbClr val="666666"/>
                          </a:solidFill>
                        </a:rPr>
                        <a:t>CPE-4</a:t>
                      </a:r>
                      <a:endParaRPr b="1">
                        <a:solidFill>
                          <a:srgbClr val="666666"/>
                        </a:solidFill>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b="1" lang="en-US">
                          <a:solidFill>
                            <a:srgbClr val="666666"/>
                          </a:solidFill>
                        </a:rPr>
                        <a:t>Board must be capable of running entirety of flight software. Board must contain same interfaces to a range of peripherals and sensors. </a:t>
                      </a:r>
                      <a:endParaRPr b="1">
                        <a:solidFill>
                          <a:srgbClr val="666666"/>
                        </a:solidFill>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b="1" lang="en-US">
                          <a:solidFill>
                            <a:srgbClr val="666666"/>
                          </a:solidFill>
                        </a:rPr>
                        <a:t>FR-05</a:t>
                      </a:r>
                      <a:endParaRPr b="1">
                        <a:solidFill>
                          <a:srgbClr val="666666"/>
                        </a:solidFill>
                      </a:endParaRPr>
                    </a:p>
                  </a:txBody>
                  <a:tcPr marT="91425" marB="91425" marR="91425" marL="91425" anchor="ctr">
                    <a:solidFill>
                      <a:srgbClr val="F3F3F3"/>
                    </a:solidFill>
                  </a:tcPr>
                </a:tc>
              </a:tr>
              <a:tr h="609575">
                <a:tc>
                  <a:txBody>
                    <a:bodyPr/>
                    <a:lstStyle/>
                    <a:p>
                      <a:pPr indent="0" lvl="0" marL="0" rtl="0" algn="ctr">
                        <a:spcBef>
                          <a:spcPts val="0"/>
                        </a:spcBef>
                        <a:spcAft>
                          <a:spcPts val="0"/>
                        </a:spcAft>
                        <a:buNone/>
                      </a:pPr>
                      <a:r>
                        <a:rPr b="1" lang="en-US">
                          <a:solidFill>
                            <a:schemeClr val="dk1"/>
                          </a:solidFill>
                        </a:rPr>
                        <a:t>CPE-5</a:t>
                      </a:r>
                      <a:endParaRPr b="1"/>
                    </a:p>
                  </a:txBody>
                  <a:tcPr marT="91425" marB="91425" marR="91425" marL="91425" anchor="ctr"/>
                </a:tc>
                <a:tc>
                  <a:txBody>
                    <a:bodyPr/>
                    <a:lstStyle/>
                    <a:p>
                      <a:pPr indent="0" lvl="0" marL="0" rtl="0" algn="ctr">
                        <a:spcBef>
                          <a:spcPts val="0"/>
                        </a:spcBef>
                        <a:spcAft>
                          <a:spcPts val="0"/>
                        </a:spcAft>
                        <a:buNone/>
                      </a:pPr>
                      <a:r>
                        <a:rPr b="1" lang="en-US"/>
                        <a:t>The UAS must be able to determine </a:t>
                      </a:r>
                      <a:r>
                        <a:rPr b="1" lang="en-US"/>
                        <a:t>its</a:t>
                      </a:r>
                      <a:r>
                        <a:rPr b="1" lang="en-US"/>
                        <a:t> state and position to feed to the control system in order for the flight path to be optimized</a:t>
                      </a:r>
                      <a:endParaRPr b="1"/>
                    </a:p>
                  </a:txBody>
                  <a:tcPr marT="91425" marB="91425" marR="91425" marL="91425" anchor="ctr"/>
                </a:tc>
                <a:tc>
                  <a:txBody>
                    <a:bodyPr/>
                    <a:lstStyle/>
                    <a:p>
                      <a:pPr indent="0" lvl="0" marL="0" rtl="0" algn="ctr">
                        <a:spcBef>
                          <a:spcPts val="0"/>
                        </a:spcBef>
                        <a:spcAft>
                          <a:spcPts val="0"/>
                        </a:spcAft>
                        <a:buNone/>
                      </a:pPr>
                      <a:r>
                        <a:rPr b="1" lang="en-US"/>
                        <a:t>FR-02</a:t>
                      </a:r>
                      <a:endParaRPr b="1"/>
                    </a:p>
                  </a:txBody>
                  <a:tcPr marT="91425" marB="91425" marR="91425" marL="91425" anchor="ctr"/>
                </a:tc>
              </a:tr>
              <a:tr h="609575">
                <a:tc>
                  <a:txBody>
                    <a:bodyPr/>
                    <a:lstStyle/>
                    <a:p>
                      <a:pPr indent="0" lvl="0" marL="0" rtl="0" algn="ctr">
                        <a:spcBef>
                          <a:spcPts val="0"/>
                        </a:spcBef>
                        <a:spcAft>
                          <a:spcPts val="0"/>
                        </a:spcAft>
                        <a:buNone/>
                      </a:pPr>
                      <a:r>
                        <a:rPr b="1" lang="en-US">
                          <a:solidFill>
                            <a:srgbClr val="666666"/>
                          </a:solidFill>
                        </a:rPr>
                        <a:t>CPE-6</a:t>
                      </a:r>
                      <a:endParaRPr b="1">
                        <a:solidFill>
                          <a:srgbClr val="666666"/>
                        </a:solidFill>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b="1" lang="en-US">
                          <a:solidFill>
                            <a:srgbClr val="666666"/>
                          </a:solidFill>
                        </a:rPr>
                        <a:t>The cost of the flight controller and avionics system combined with the cost of the air frame must not exceed $5000.</a:t>
                      </a:r>
                      <a:endParaRPr b="1">
                        <a:solidFill>
                          <a:srgbClr val="666666"/>
                        </a:solidFill>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b="1" lang="en-US">
                          <a:solidFill>
                            <a:srgbClr val="666666"/>
                          </a:solidFill>
                        </a:rPr>
                        <a:t>FR-01</a:t>
                      </a:r>
                      <a:endParaRPr b="1">
                        <a:solidFill>
                          <a:srgbClr val="666666"/>
                        </a:solidFill>
                      </a:endParaRPr>
                    </a:p>
                  </a:txBody>
                  <a:tcPr marT="91425" marB="91425" marR="91425" marL="91425" anchor="ctr">
                    <a:solidFill>
                      <a:srgbClr val="F3F3F3"/>
                    </a:solidFill>
                  </a:tcPr>
                </a:tc>
              </a:tr>
            </a:tbl>
          </a:graphicData>
        </a:graphic>
      </p:graphicFrame>
      <p:sp>
        <p:nvSpPr>
          <p:cNvPr id="263" name="Google Shape;263;gf890eb05a3_0_43"/>
          <p:cNvSpPr/>
          <p:nvPr/>
        </p:nvSpPr>
        <p:spPr>
          <a:xfrm>
            <a:off x="585975" y="3233675"/>
            <a:ext cx="11025000" cy="6078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f890eb05a3_0_43"/>
          <p:cNvSpPr/>
          <p:nvPr/>
        </p:nvSpPr>
        <p:spPr>
          <a:xfrm>
            <a:off x="585975" y="4450050"/>
            <a:ext cx="11025000" cy="6078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f890eb05a3_0_43"/>
          <p:cNvSpPr/>
          <p:nvPr/>
        </p:nvSpPr>
        <p:spPr>
          <a:xfrm>
            <a:off x="583500" y="2621325"/>
            <a:ext cx="11025000" cy="6078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f890eb05a3_0_43"/>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Critical Project Elements</a:t>
            </a:r>
            <a:endParaRPr b="1" sz="11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f890eb05a3_0_15"/>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6000"/>
              <a:buNone/>
            </a:pPr>
            <a:r>
              <a:rPr lang="en-US"/>
              <a:t>Design Requirements and Satisfaction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gf5ca899508_6_0"/>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Agenda</a:t>
            </a:r>
            <a:endParaRPr/>
          </a:p>
        </p:txBody>
      </p:sp>
      <p:sp>
        <p:nvSpPr>
          <p:cNvPr id="103" name="Google Shape;103;gf5ca899508_6_0"/>
          <p:cNvSpPr txBox="1"/>
          <p:nvPr>
            <p:ph idx="1" type="body"/>
          </p:nvPr>
        </p:nvSpPr>
        <p:spPr>
          <a:xfrm>
            <a:off x="838200" y="1316438"/>
            <a:ext cx="10515600" cy="4351200"/>
          </a:xfrm>
          <a:prstGeom prst="rect">
            <a:avLst/>
          </a:prstGeom>
          <a:noFill/>
          <a:ln>
            <a:noFill/>
          </a:ln>
        </p:spPr>
        <p:txBody>
          <a:bodyPr anchorCtr="0" anchor="t" bIns="45700" lIns="91425" spcFirstLastPara="1" rIns="91425" wrap="square" tIns="45700">
            <a:normAutofit lnSpcReduction="20000"/>
          </a:bodyPr>
          <a:lstStyle/>
          <a:p>
            <a:pPr indent="-374650" lvl="0" marL="457200" rtl="0" algn="l">
              <a:lnSpc>
                <a:spcPct val="200000"/>
              </a:lnSpc>
              <a:spcBef>
                <a:spcPts val="0"/>
              </a:spcBef>
              <a:spcAft>
                <a:spcPts val="0"/>
              </a:spcAft>
              <a:buSzPts val="2300"/>
              <a:buChar char="•"/>
            </a:pPr>
            <a:r>
              <a:rPr b="1" lang="en-US" sz="2300"/>
              <a:t>Project Purpose and Objectives</a:t>
            </a:r>
            <a:r>
              <a:rPr lang="en-US" sz="2300"/>
              <a:t> - Andreas Brecl</a:t>
            </a:r>
            <a:endParaRPr sz="2300"/>
          </a:p>
          <a:p>
            <a:pPr indent="-374650" lvl="0" marL="457200" rtl="0" algn="l">
              <a:lnSpc>
                <a:spcPct val="200000"/>
              </a:lnSpc>
              <a:spcBef>
                <a:spcPts val="0"/>
              </a:spcBef>
              <a:spcAft>
                <a:spcPts val="0"/>
              </a:spcAft>
              <a:buSzPts val="2300"/>
              <a:buChar char="•"/>
            </a:pPr>
            <a:r>
              <a:rPr b="1" lang="en-US" sz="2300"/>
              <a:t>Design Solution</a:t>
            </a:r>
            <a:r>
              <a:rPr lang="en-US" sz="2300"/>
              <a:t> - Andrew Thompson</a:t>
            </a:r>
            <a:endParaRPr sz="2300"/>
          </a:p>
          <a:p>
            <a:pPr indent="-374650" lvl="0" marL="457200" rtl="0" algn="l">
              <a:lnSpc>
                <a:spcPct val="200000"/>
              </a:lnSpc>
              <a:spcBef>
                <a:spcPts val="0"/>
              </a:spcBef>
              <a:spcAft>
                <a:spcPts val="0"/>
              </a:spcAft>
              <a:buSzPts val="2300"/>
              <a:buChar char="•"/>
            </a:pPr>
            <a:r>
              <a:rPr b="1" lang="en-US" sz="2300"/>
              <a:t>Critical Project Elements</a:t>
            </a:r>
            <a:r>
              <a:rPr lang="en-US" sz="2300"/>
              <a:t> - Gina Staimer</a:t>
            </a:r>
            <a:endParaRPr sz="2300"/>
          </a:p>
          <a:p>
            <a:pPr indent="-374650" lvl="0" marL="457200" rtl="0" algn="l">
              <a:lnSpc>
                <a:spcPct val="200000"/>
              </a:lnSpc>
              <a:spcBef>
                <a:spcPts val="0"/>
              </a:spcBef>
              <a:spcAft>
                <a:spcPts val="0"/>
              </a:spcAft>
              <a:buSzPts val="2300"/>
              <a:buChar char="•"/>
            </a:pPr>
            <a:r>
              <a:rPr b="1" lang="en-US" sz="2300"/>
              <a:t>Design Requirements and Satisfaction</a:t>
            </a:r>
            <a:r>
              <a:rPr lang="en-US" sz="2300"/>
              <a:t> - Kidd Deng &amp; Quinn Lewis</a:t>
            </a:r>
            <a:endParaRPr sz="2300"/>
          </a:p>
          <a:p>
            <a:pPr indent="-374650" lvl="0" marL="457200" rtl="0" algn="l">
              <a:lnSpc>
                <a:spcPct val="200000"/>
              </a:lnSpc>
              <a:spcBef>
                <a:spcPts val="0"/>
              </a:spcBef>
              <a:spcAft>
                <a:spcPts val="0"/>
              </a:spcAft>
              <a:buSzPts val="2300"/>
              <a:buChar char="•"/>
            </a:pPr>
            <a:r>
              <a:rPr b="1" lang="en-US" sz="2300"/>
              <a:t>Project Risks</a:t>
            </a:r>
            <a:r>
              <a:rPr lang="en-US" sz="2300"/>
              <a:t> - Gina Staimer</a:t>
            </a:r>
            <a:endParaRPr sz="2300"/>
          </a:p>
          <a:p>
            <a:pPr indent="-374650" lvl="0" marL="457200" rtl="0" algn="l">
              <a:lnSpc>
                <a:spcPct val="200000"/>
              </a:lnSpc>
              <a:spcBef>
                <a:spcPts val="0"/>
              </a:spcBef>
              <a:spcAft>
                <a:spcPts val="0"/>
              </a:spcAft>
              <a:buSzPts val="2300"/>
              <a:buChar char="•"/>
            </a:pPr>
            <a:r>
              <a:rPr b="1" lang="en-US" sz="2300"/>
              <a:t>Verification &amp; Validation</a:t>
            </a:r>
            <a:r>
              <a:rPr lang="en-US" sz="2300"/>
              <a:t> - Carson Leppla</a:t>
            </a:r>
            <a:endParaRPr sz="2300"/>
          </a:p>
          <a:p>
            <a:pPr indent="-374650" lvl="0" marL="457200" rtl="0" algn="l">
              <a:lnSpc>
                <a:spcPct val="200000"/>
              </a:lnSpc>
              <a:spcBef>
                <a:spcPts val="0"/>
              </a:spcBef>
              <a:spcAft>
                <a:spcPts val="0"/>
              </a:spcAft>
              <a:buSzPts val="2300"/>
              <a:buChar char="•"/>
            </a:pPr>
            <a:r>
              <a:rPr b="1" lang="en-US" sz="2300"/>
              <a:t>Project Planning</a:t>
            </a:r>
            <a:r>
              <a:rPr lang="en-US" sz="2300"/>
              <a:t> - Sunny Sarkar</a:t>
            </a:r>
            <a:endParaRPr sz="2300"/>
          </a:p>
        </p:txBody>
      </p:sp>
      <p:sp>
        <p:nvSpPr>
          <p:cNvPr id="104" name="Google Shape;104;gf5ca899508_6_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10138e7e486_3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Functional Requirements</a:t>
            </a:r>
            <a:endParaRPr/>
          </a:p>
        </p:txBody>
      </p:sp>
      <p:sp>
        <p:nvSpPr>
          <p:cNvPr id="278" name="Google Shape;278;g10138e7e486_3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279" name="Google Shape;279;g10138e7e486_3_0"/>
          <p:cNvGraphicFramePr/>
          <p:nvPr/>
        </p:nvGraphicFramePr>
        <p:xfrm>
          <a:off x="577950" y="1914200"/>
          <a:ext cx="3000000" cy="3000000"/>
        </p:xfrm>
        <a:graphic>
          <a:graphicData uri="http://schemas.openxmlformats.org/drawingml/2006/table">
            <a:tbl>
              <a:tblPr>
                <a:noFill/>
                <a:tableStyleId>{A9F1C268-0D65-44F1-8AFE-5EDD493812E5}</a:tableStyleId>
              </a:tblPr>
              <a:tblGrid>
                <a:gridCol w="1304800"/>
                <a:gridCol w="6352300"/>
                <a:gridCol w="1788475"/>
                <a:gridCol w="1590525"/>
              </a:tblGrid>
              <a:tr h="1023275">
                <a:tc>
                  <a:txBody>
                    <a:bodyPr/>
                    <a:lstStyle/>
                    <a:p>
                      <a:pPr indent="0" lvl="0" marL="0" rtl="0" algn="ctr">
                        <a:spcBef>
                          <a:spcPts val="0"/>
                        </a:spcBef>
                        <a:spcAft>
                          <a:spcPts val="0"/>
                        </a:spcAft>
                        <a:buNone/>
                      </a:pPr>
                      <a:r>
                        <a:rPr b="1" lang="en-US">
                          <a:solidFill>
                            <a:schemeClr val="dk1"/>
                          </a:solidFill>
                        </a:rPr>
                        <a:t>Functional </a:t>
                      </a:r>
                      <a:r>
                        <a:rPr b="1" lang="en-US">
                          <a:solidFill>
                            <a:schemeClr val="dk1"/>
                          </a:solidFill>
                        </a:rPr>
                        <a:t>Requirement</a:t>
                      </a:r>
                      <a:r>
                        <a:rPr b="1" lang="en-US">
                          <a:solidFill>
                            <a:schemeClr val="dk1"/>
                          </a:solidFill>
                        </a:rPr>
                        <a:t> Number</a:t>
                      </a:r>
                      <a:endParaRPr b="1">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Description</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CPE</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Satisfied</a:t>
                      </a:r>
                      <a:r>
                        <a:rPr b="1" lang="en-US"/>
                        <a:t>?</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r>
              <a:tr h="983050">
                <a:tc>
                  <a:txBody>
                    <a:bodyPr/>
                    <a:lstStyle/>
                    <a:p>
                      <a:pPr indent="0" lvl="0" marL="0" rtl="0" algn="ctr">
                        <a:spcBef>
                          <a:spcPts val="0"/>
                        </a:spcBef>
                        <a:spcAft>
                          <a:spcPts val="0"/>
                        </a:spcAft>
                        <a:buNone/>
                      </a:pPr>
                      <a:r>
                        <a:rPr b="1" lang="en-US"/>
                        <a:t>FR-2</a:t>
                      </a:r>
                      <a:endParaRPr b="1"/>
                    </a:p>
                  </a:txBody>
                  <a:tcPr marT="91425" marB="91425" marR="91425" marL="91425" anchor="ctr">
                    <a:lnT cap="flat" cmpd="sng" w="9525">
                      <a:solidFill>
                        <a:schemeClr val="dk1"/>
                      </a:solidFill>
                      <a:prstDash val="solid"/>
                      <a:round/>
                      <a:headEnd len="sm" w="sm" type="none"/>
                      <a:tailEnd len="sm" w="sm" type="none"/>
                    </a:lnT>
                    <a:solidFill>
                      <a:schemeClr val="lt1"/>
                    </a:solidFill>
                  </a:tcPr>
                </a:tc>
                <a:tc>
                  <a:txBody>
                    <a:bodyPr/>
                    <a:lstStyle/>
                    <a:p>
                      <a:pPr indent="0" lvl="0" marL="0" rtl="0" algn="ctr">
                        <a:spcBef>
                          <a:spcPts val="0"/>
                        </a:spcBef>
                        <a:spcAft>
                          <a:spcPts val="0"/>
                        </a:spcAft>
                        <a:buNone/>
                      </a:pPr>
                      <a:r>
                        <a:rPr b="1" lang="en-US"/>
                        <a:t>The UAS software shall optimize flight trajectory for optimal endurance and energy use.</a:t>
                      </a:r>
                      <a:endParaRPr b="1"/>
                    </a:p>
                  </a:txBody>
                  <a:tcPr marT="91425" marB="91425" marR="91425" marL="91425" anchor="ctr">
                    <a:lnT cap="flat" cmpd="sng" w="9525">
                      <a:solidFill>
                        <a:schemeClr val="dk1"/>
                      </a:solidFill>
                      <a:prstDash val="solid"/>
                      <a:round/>
                      <a:headEnd len="sm" w="sm" type="none"/>
                      <a:tailEnd len="sm" w="sm" type="none"/>
                    </a:lnT>
                    <a:solidFill>
                      <a:schemeClr val="lt1"/>
                    </a:solidFill>
                  </a:tcPr>
                </a:tc>
                <a:tc>
                  <a:txBody>
                    <a:bodyPr/>
                    <a:lstStyle/>
                    <a:p>
                      <a:pPr indent="0" lvl="0" marL="0" rtl="0" algn="ctr">
                        <a:spcBef>
                          <a:spcPts val="0"/>
                        </a:spcBef>
                        <a:spcAft>
                          <a:spcPts val="0"/>
                        </a:spcAft>
                        <a:buNone/>
                      </a:pPr>
                      <a:r>
                        <a:rPr b="1" lang="en-US"/>
                        <a:t>CPE-3, CPE-5</a:t>
                      </a:r>
                      <a:endParaRPr b="1"/>
                    </a:p>
                  </a:txBody>
                  <a:tcPr marT="91425" marB="91425" marR="91425" marL="91425" anchor="ctr">
                    <a:lnT cap="flat" cmpd="sng" w="9525">
                      <a:solidFill>
                        <a:schemeClr val="dk1"/>
                      </a:solidFill>
                      <a:prstDash val="solid"/>
                      <a:round/>
                      <a:headEnd len="sm" w="sm" type="none"/>
                      <a:tailEnd len="sm" w="sm" type="none"/>
                    </a:lnT>
                    <a:solidFill>
                      <a:schemeClr val="lt1"/>
                    </a:solidFill>
                  </a:tcPr>
                </a:tc>
                <a:tc>
                  <a:txBody>
                    <a:bodyPr/>
                    <a:lstStyle/>
                    <a:p>
                      <a:pPr indent="0" lvl="0" marL="0" rtl="0" algn="ctr">
                        <a:spcBef>
                          <a:spcPts val="0"/>
                        </a:spcBef>
                        <a:spcAft>
                          <a:spcPts val="0"/>
                        </a:spcAft>
                        <a:buNone/>
                      </a:pPr>
                      <a:r>
                        <a:t/>
                      </a:r>
                      <a:endParaRPr b="1"/>
                    </a:p>
                  </a:txBody>
                  <a:tcPr marT="91425" marB="91425" marR="91425" marL="91425" anchor="ctr">
                    <a:lnT cap="flat" cmpd="sng" w="9525">
                      <a:solidFill>
                        <a:schemeClr val="dk1"/>
                      </a:solidFill>
                      <a:prstDash val="solid"/>
                      <a:round/>
                      <a:headEnd len="sm" w="sm" type="none"/>
                      <a:tailEnd len="sm" w="sm" type="none"/>
                    </a:lnT>
                    <a:solidFill>
                      <a:schemeClr val="lt1"/>
                    </a:solidFill>
                  </a:tcPr>
                </a:tc>
              </a:tr>
              <a:tr h="1023275">
                <a:tc>
                  <a:txBody>
                    <a:bodyPr/>
                    <a:lstStyle/>
                    <a:p>
                      <a:pPr indent="0" lvl="0" marL="0" rtl="0" algn="ctr">
                        <a:spcBef>
                          <a:spcPts val="0"/>
                        </a:spcBef>
                        <a:spcAft>
                          <a:spcPts val="0"/>
                        </a:spcAft>
                        <a:buNone/>
                      </a:pPr>
                      <a:r>
                        <a:rPr b="1" lang="en-US">
                          <a:solidFill>
                            <a:schemeClr val="dk1"/>
                          </a:solidFill>
                        </a:rPr>
                        <a:t>FR-4</a:t>
                      </a:r>
                      <a:endParaRPr b="1"/>
                    </a:p>
                  </a:txBody>
                  <a:tcPr marT="91425" marB="91425" marR="91425" marL="91425" anchor="ctr">
                    <a:solidFill>
                      <a:srgbClr val="F3F3F3"/>
                    </a:solidFill>
                  </a:tcPr>
                </a:tc>
                <a:tc>
                  <a:txBody>
                    <a:bodyPr/>
                    <a:lstStyle/>
                    <a:p>
                      <a:pPr indent="0" lvl="0" marL="0" rtl="0" algn="ctr">
                        <a:spcBef>
                          <a:spcPts val="0"/>
                        </a:spcBef>
                        <a:spcAft>
                          <a:spcPts val="0"/>
                        </a:spcAft>
                        <a:buNone/>
                      </a:pPr>
                      <a:r>
                        <a:rPr b="1" lang="en-US"/>
                        <a:t>The flight control system shall be adaptable to a variety of fixed wing air vehicles. </a:t>
                      </a:r>
                      <a:endParaRPr b="1"/>
                    </a:p>
                  </a:txBody>
                  <a:tcPr marT="91425" marB="91425" marR="91425" marL="91425" anchor="ctr">
                    <a:solidFill>
                      <a:srgbClr val="F3F3F3"/>
                    </a:solidFill>
                  </a:tcPr>
                </a:tc>
                <a:tc>
                  <a:txBody>
                    <a:bodyPr/>
                    <a:lstStyle/>
                    <a:p>
                      <a:pPr indent="0" lvl="0" marL="0" rtl="0" algn="ctr">
                        <a:spcBef>
                          <a:spcPts val="0"/>
                        </a:spcBef>
                        <a:spcAft>
                          <a:spcPts val="0"/>
                        </a:spcAft>
                        <a:buNone/>
                      </a:pPr>
                      <a:r>
                        <a:rPr b="1" lang="en-US"/>
                        <a:t>CPE-2</a:t>
                      </a:r>
                      <a:endParaRPr b="1"/>
                    </a:p>
                  </a:txBody>
                  <a:tcPr marT="91425" marB="91425" marR="91425" marL="91425" anchor="ctr">
                    <a:solidFill>
                      <a:srgbClr val="F3F3F3"/>
                    </a:solidFill>
                  </a:tcPr>
                </a:tc>
                <a:tc>
                  <a:txBody>
                    <a:bodyPr/>
                    <a:lstStyle/>
                    <a:p>
                      <a:pPr indent="0" lvl="0" marL="0" rtl="0" algn="ctr">
                        <a:spcBef>
                          <a:spcPts val="0"/>
                        </a:spcBef>
                        <a:spcAft>
                          <a:spcPts val="0"/>
                        </a:spcAft>
                        <a:buNone/>
                      </a:pPr>
                      <a:r>
                        <a:t/>
                      </a:r>
                      <a:endParaRPr b="1"/>
                    </a:p>
                  </a:txBody>
                  <a:tcPr marT="91425" marB="91425" marR="91425" marL="91425" anchor="ctr">
                    <a:solidFill>
                      <a:srgbClr val="F3F3F3"/>
                    </a:solidFill>
                  </a:tcPr>
                </a:tc>
              </a:tr>
            </a:tbl>
          </a:graphicData>
        </a:graphic>
      </p:graphicFrame>
      <p:sp>
        <p:nvSpPr>
          <p:cNvPr id="280" name="Google Shape;280;g10138e7e486_3_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Requirements and Satisfaction</a:t>
            </a:r>
            <a:endParaRPr b="1" sz="11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101f18bca79_6_1"/>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Trajectory Determination (FR-02)</a:t>
            </a:r>
            <a:endParaRPr/>
          </a:p>
        </p:txBody>
      </p:sp>
      <p:sp>
        <p:nvSpPr>
          <p:cNvPr id="287" name="Google Shape;287;g101f18bca79_6_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288" name="Google Shape;288;g101f18bca79_6_1"/>
          <p:cNvSpPr txBox="1"/>
          <p:nvPr/>
        </p:nvSpPr>
        <p:spPr>
          <a:xfrm>
            <a:off x="408200" y="1108450"/>
            <a:ext cx="11576100" cy="6312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lt1"/>
                </a:solidFill>
                <a:latin typeface="Calibri"/>
                <a:ea typeface="Calibri"/>
                <a:cs typeface="Calibri"/>
                <a:sym typeface="Calibri"/>
              </a:rPr>
              <a:t>DR-2.3:</a:t>
            </a:r>
            <a:r>
              <a:rPr lang="en-US" sz="1600">
                <a:solidFill>
                  <a:schemeClr val="lt1"/>
                </a:solidFill>
                <a:latin typeface="Calibri"/>
                <a:ea typeface="Calibri"/>
                <a:cs typeface="Calibri"/>
                <a:sym typeface="Calibri"/>
              </a:rPr>
              <a:t> </a:t>
            </a:r>
            <a:r>
              <a:rPr lang="en-US" sz="1300">
                <a:solidFill>
                  <a:schemeClr val="lt1"/>
                </a:solidFill>
              </a:rPr>
              <a:t>The UAS software shall optimize the loitering flight trajectory to maximize endurance and minimize energy use.</a:t>
            </a:r>
            <a:endParaRPr sz="1300">
              <a:solidFill>
                <a:schemeClr val="lt1"/>
              </a:solidFill>
            </a:endParaRPr>
          </a:p>
          <a:p>
            <a:pPr indent="0" lvl="0" marL="0" rtl="0" algn="l">
              <a:spcBef>
                <a:spcPts val="0"/>
              </a:spcBef>
              <a:spcAft>
                <a:spcPts val="0"/>
              </a:spcAft>
              <a:buNone/>
            </a:pPr>
            <a:r>
              <a:rPr b="1" lang="en-US" sz="1300">
                <a:solidFill>
                  <a:schemeClr val="lt1"/>
                </a:solidFill>
              </a:rPr>
              <a:t>DR-2.10: </a:t>
            </a:r>
            <a:r>
              <a:rPr lang="en-US" sz="1300">
                <a:solidFill>
                  <a:schemeClr val="lt1"/>
                </a:solidFill>
              </a:rPr>
              <a:t>The UAS software shall account for 2D wind to maximize endurance</a:t>
            </a:r>
            <a:endParaRPr sz="1300">
              <a:solidFill>
                <a:schemeClr val="lt1"/>
              </a:solidFill>
            </a:endParaRPr>
          </a:p>
        </p:txBody>
      </p:sp>
      <p:pic>
        <p:nvPicPr>
          <p:cNvPr id="289" name="Google Shape;289;g101f18bca79_6_1"/>
          <p:cNvPicPr preferRelativeResize="0"/>
          <p:nvPr/>
        </p:nvPicPr>
        <p:blipFill rotWithShape="1">
          <a:blip r:embed="rId3">
            <a:alphaModFix/>
          </a:blip>
          <a:srcRect b="10329" l="12656" r="0" t="0"/>
          <a:stretch/>
        </p:blipFill>
        <p:spPr>
          <a:xfrm>
            <a:off x="6702675" y="1892075"/>
            <a:ext cx="4640626" cy="3568050"/>
          </a:xfrm>
          <a:prstGeom prst="rect">
            <a:avLst/>
          </a:prstGeom>
          <a:noFill/>
          <a:ln>
            <a:noFill/>
          </a:ln>
        </p:spPr>
      </p:pic>
      <p:sp>
        <p:nvSpPr>
          <p:cNvPr id="290" name="Google Shape;290;g101f18bca79_6_1"/>
          <p:cNvSpPr txBox="1"/>
          <p:nvPr/>
        </p:nvSpPr>
        <p:spPr>
          <a:xfrm>
            <a:off x="977800" y="2330650"/>
            <a:ext cx="432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91" name="Google Shape;291;g101f18bca79_6_1"/>
          <p:cNvSpPr txBox="1"/>
          <p:nvPr>
            <p:ph idx="1" type="body"/>
          </p:nvPr>
        </p:nvSpPr>
        <p:spPr>
          <a:xfrm>
            <a:off x="755200" y="2164125"/>
            <a:ext cx="5004600" cy="3463200"/>
          </a:xfrm>
          <a:prstGeom prst="rect">
            <a:avLst/>
          </a:prstGeom>
        </p:spPr>
        <p:txBody>
          <a:bodyPr anchorCtr="0" anchor="t" bIns="45700" lIns="91425" spcFirstLastPara="1" rIns="91425" wrap="square" tIns="45700">
            <a:normAutofit lnSpcReduction="20000"/>
          </a:bodyPr>
          <a:lstStyle/>
          <a:p>
            <a:pPr indent="-406400" lvl="0" marL="457200" rtl="0" algn="l">
              <a:spcBef>
                <a:spcPts val="1000"/>
              </a:spcBef>
              <a:spcAft>
                <a:spcPts val="0"/>
              </a:spcAft>
              <a:buSzPts val="2800"/>
              <a:buChar char="•"/>
            </a:pPr>
            <a:r>
              <a:rPr lang="en-US"/>
              <a:t>Initial circular orbit to sense wind direction using Pixhawk IMU and GPS</a:t>
            </a:r>
            <a:endParaRPr/>
          </a:p>
          <a:p>
            <a:pPr indent="-406400" lvl="0" marL="457200" rtl="0" algn="l">
              <a:spcBef>
                <a:spcPts val="1000"/>
              </a:spcBef>
              <a:spcAft>
                <a:spcPts val="0"/>
              </a:spcAft>
              <a:buSzPts val="2800"/>
              <a:buChar char="•"/>
            </a:pPr>
            <a:r>
              <a:rPr lang="en-US"/>
              <a:t>Transition orbit to the start of the squircle path</a:t>
            </a:r>
            <a:endParaRPr/>
          </a:p>
          <a:p>
            <a:pPr indent="-406400" lvl="0" marL="457200" rtl="0" algn="l">
              <a:spcBef>
                <a:spcPts val="1000"/>
              </a:spcBef>
              <a:spcAft>
                <a:spcPts val="0"/>
              </a:spcAft>
              <a:buSzPts val="2800"/>
              <a:buChar char="•"/>
            </a:pPr>
            <a:r>
              <a:rPr lang="en-US"/>
              <a:t>Squircle path with axis along aligned with the wind direction</a:t>
            </a:r>
            <a:endParaRPr/>
          </a:p>
          <a:p>
            <a:pPr indent="-406400" lvl="0" marL="457200" rtl="0" algn="l">
              <a:spcBef>
                <a:spcPts val="1000"/>
              </a:spcBef>
              <a:spcAft>
                <a:spcPts val="1000"/>
              </a:spcAft>
              <a:buSzPts val="2800"/>
              <a:buChar char="•"/>
            </a:pPr>
            <a:r>
              <a:rPr lang="en-US"/>
              <a:t>Wind direction averaged  over time for path update</a:t>
            </a:r>
            <a:endParaRPr/>
          </a:p>
        </p:txBody>
      </p:sp>
      <p:sp>
        <p:nvSpPr>
          <p:cNvPr id="292" name="Google Shape;292;g101f18bca79_6_1"/>
          <p:cNvSpPr txBox="1"/>
          <p:nvPr/>
        </p:nvSpPr>
        <p:spPr>
          <a:xfrm>
            <a:off x="8224844" y="5460125"/>
            <a:ext cx="159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latin typeface="Calibri"/>
                <a:ea typeface="Calibri"/>
                <a:cs typeface="Calibri"/>
                <a:sym typeface="Calibri"/>
              </a:rPr>
              <a:t>X - Position</a:t>
            </a:r>
            <a:r>
              <a:rPr lang="en-US">
                <a:latin typeface="Calibri"/>
                <a:ea typeface="Calibri"/>
                <a:cs typeface="Calibri"/>
                <a:sym typeface="Calibri"/>
              </a:rPr>
              <a:t> </a:t>
            </a:r>
            <a:endParaRPr>
              <a:latin typeface="Calibri"/>
              <a:ea typeface="Calibri"/>
              <a:cs typeface="Calibri"/>
              <a:sym typeface="Calibri"/>
            </a:endParaRPr>
          </a:p>
        </p:txBody>
      </p:sp>
      <p:sp>
        <p:nvSpPr>
          <p:cNvPr id="293" name="Google Shape;293;g101f18bca79_6_1"/>
          <p:cNvSpPr txBox="1"/>
          <p:nvPr/>
        </p:nvSpPr>
        <p:spPr>
          <a:xfrm rot="-5400000">
            <a:off x="3026275" y="3744225"/>
            <a:ext cx="6882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latin typeface="Calibri"/>
                <a:ea typeface="Calibri"/>
                <a:cs typeface="Calibri"/>
                <a:sym typeface="Calibri"/>
              </a:rPr>
              <a:t>Y - Position</a:t>
            </a:r>
            <a:endParaRPr b="1" sz="1600">
              <a:latin typeface="Calibri"/>
              <a:ea typeface="Calibri"/>
              <a:cs typeface="Calibri"/>
              <a:sym typeface="Calibri"/>
            </a:endParaRPr>
          </a:p>
        </p:txBody>
      </p:sp>
      <p:sp>
        <p:nvSpPr>
          <p:cNvPr id="294" name="Google Shape;294;g101f18bca79_6_1"/>
          <p:cNvSpPr txBox="1"/>
          <p:nvPr/>
        </p:nvSpPr>
        <p:spPr>
          <a:xfrm>
            <a:off x="789400" y="5703500"/>
            <a:ext cx="344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IMU - Inertial Measuring Unit</a:t>
            </a:r>
            <a:endParaRPr/>
          </a:p>
        </p:txBody>
      </p:sp>
      <p:sp>
        <p:nvSpPr>
          <p:cNvPr id="295" name="Google Shape;295;g101f18bca79_6_1"/>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Requirements and Satisfaction</a:t>
            </a:r>
            <a:endParaRPr b="1" sz="11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gfbc9a71a77_1_7"/>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Reducing Power - Flight Path</a:t>
            </a:r>
            <a:endParaRPr/>
          </a:p>
        </p:txBody>
      </p:sp>
      <p:sp>
        <p:nvSpPr>
          <p:cNvPr id="302" name="Google Shape;302;gfbc9a71a77_1_7"/>
          <p:cNvSpPr txBox="1"/>
          <p:nvPr>
            <p:ph idx="1" type="body"/>
          </p:nvPr>
        </p:nvSpPr>
        <p:spPr>
          <a:xfrm>
            <a:off x="267725" y="910400"/>
            <a:ext cx="6474300" cy="4503600"/>
          </a:xfrm>
          <a:prstGeom prst="rect">
            <a:avLst/>
          </a:prstGeom>
          <a:ln>
            <a:noFill/>
          </a:ln>
        </p:spPr>
        <p:txBody>
          <a:bodyPr anchorCtr="0" anchor="t" bIns="45700" lIns="91425" spcFirstLastPara="1" rIns="91425" wrap="square" tIns="45700">
            <a:normAutofit/>
          </a:bodyPr>
          <a:lstStyle/>
          <a:p>
            <a:pPr indent="0" lvl="0" marL="0" rtl="0" algn="l">
              <a:spcBef>
                <a:spcPts val="1000"/>
              </a:spcBef>
              <a:spcAft>
                <a:spcPts val="0"/>
              </a:spcAft>
              <a:buNone/>
            </a:pPr>
            <a:r>
              <a:rPr b="1" lang="en-US"/>
              <a:t>Minimizing Throttle Usage</a:t>
            </a:r>
            <a:endParaRPr b="1"/>
          </a:p>
          <a:p>
            <a:pPr indent="-406400" lvl="0" marL="457200" rtl="0" algn="l">
              <a:spcBef>
                <a:spcPts val="1000"/>
              </a:spcBef>
              <a:spcAft>
                <a:spcPts val="0"/>
              </a:spcAft>
              <a:buSzPts val="2800"/>
              <a:buChar char="•"/>
            </a:pPr>
            <a:r>
              <a:rPr lang="en-US" sz="2800"/>
              <a:t>Limit </a:t>
            </a:r>
            <a:r>
              <a:rPr lang="en-US"/>
              <a:t>coefficient</a:t>
            </a:r>
            <a:r>
              <a:rPr lang="en-US"/>
              <a:t> of drag </a:t>
            </a:r>
            <a:r>
              <a:rPr lang="en-US"/>
              <a:t>(</a:t>
            </a:r>
            <a:r>
              <a:rPr i="1" lang="en-US">
                <a:solidFill>
                  <a:srgbClr val="FF0000"/>
                </a:solidFill>
              </a:rPr>
              <a:t>C</a:t>
            </a:r>
            <a:r>
              <a:rPr baseline="-25000" i="1" lang="en-US">
                <a:solidFill>
                  <a:srgbClr val="FF0000"/>
                </a:solidFill>
              </a:rPr>
              <a:t>D</a:t>
            </a:r>
            <a:r>
              <a:rPr lang="en-US"/>
              <a:t>)</a:t>
            </a:r>
            <a:r>
              <a:rPr lang="en-US"/>
              <a:t> through </a:t>
            </a:r>
            <a:r>
              <a:rPr lang="en-US" sz="2800"/>
              <a:t>control surface usage</a:t>
            </a:r>
            <a:endParaRPr sz="2800"/>
          </a:p>
          <a:p>
            <a:pPr indent="-406400" lvl="0" marL="457200" rtl="0" algn="l">
              <a:spcBef>
                <a:spcPts val="1000"/>
              </a:spcBef>
              <a:spcAft>
                <a:spcPts val="0"/>
              </a:spcAft>
              <a:buSzPts val="2800"/>
              <a:buChar char="•"/>
            </a:pPr>
            <a:r>
              <a:rPr lang="en-US" sz="2800"/>
              <a:t>Fly at</a:t>
            </a:r>
            <a:r>
              <a:rPr lang="en-US"/>
              <a:t> </a:t>
            </a:r>
            <a:r>
              <a:rPr lang="en-US"/>
              <a:t>max endurance </a:t>
            </a:r>
            <a:r>
              <a:rPr lang="en-US" sz="2800"/>
              <a:t>velocity (</a:t>
            </a:r>
            <a:r>
              <a:rPr lang="en-US" sz="2800">
                <a:solidFill>
                  <a:srgbClr val="FF0000"/>
                </a:solidFill>
              </a:rPr>
              <a:t>V</a:t>
            </a:r>
            <a:r>
              <a:rPr lang="en-US" sz="2800"/>
              <a:t>)</a:t>
            </a:r>
            <a:endParaRPr sz="2800"/>
          </a:p>
          <a:p>
            <a:pPr indent="-406400" lvl="0" marL="457200" rtl="0" algn="l">
              <a:spcBef>
                <a:spcPts val="1000"/>
              </a:spcBef>
              <a:spcAft>
                <a:spcPts val="0"/>
              </a:spcAft>
              <a:buSzPts val="2800"/>
              <a:buChar char="•"/>
            </a:pPr>
            <a:r>
              <a:rPr lang="en-US" sz="2800"/>
              <a:t>Fly at Steady Level </a:t>
            </a:r>
            <a:r>
              <a:rPr lang="en-US" sz="2800"/>
              <a:t>Unaccelerated</a:t>
            </a:r>
            <a:r>
              <a:rPr lang="en-US" sz="2800"/>
              <a:t> Flight (SLUF) </a:t>
            </a:r>
            <a:endParaRPr sz="2800"/>
          </a:p>
          <a:p>
            <a:pPr indent="0" lvl="0" marL="0" rtl="0" algn="l">
              <a:spcBef>
                <a:spcPts val="1000"/>
              </a:spcBef>
              <a:spcAft>
                <a:spcPts val="0"/>
              </a:spcAft>
              <a:buNone/>
            </a:pPr>
            <a:r>
              <a:t/>
            </a:r>
            <a:endParaRPr/>
          </a:p>
          <a:p>
            <a:pPr indent="0" lvl="0" marL="0" rtl="0" algn="l">
              <a:spcBef>
                <a:spcPts val="1000"/>
              </a:spcBef>
              <a:spcAft>
                <a:spcPts val="0"/>
              </a:spcAft>
              <a:buNone/>
            </a:pPr>
            <a:r>
              <a:t/>
            </a:r>
            <a:endParaRPr sz="1600"/>
          </a:p>
        </p:txBody>
      </p:sp>
      <p:sp>
        <p:nvSpPr>
          <p:cNvPr id="303" name="Google Shape;303;gfbc9a71a77_1_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304" name="Google Shape;304;gfbc9a71a77_1_7"/>
          <p:cNvPicPr preferRelativeResize="0"/>
          <p:nvPr/>
        </p:nvPicPr>
        <p:blipFill>
          <a:blip r:embed="rId3">
            <a:alphaModFix/>
          </a:blip>
          <a:stretch>
            <a:fillRect/>
          </a:stretch>
        </p:blipFill>
        <p:spPr>
          <a:xfrm>
            <a:off x="958575" y="3083200"/>
            <a:ext cx="4667250" cy="1828800"/>
          </a:xfrm>
          <a:prstGeom prst="rect">
            <a:avLst/>
          </a:prstGeom>
          <a:noFill/>
          <a:ln>
            <a:noFill/>
          </a:ln>
        </p:spPr>
      </p:pic>
      <p:grpSp>
        <p:nvGrpSpPr>
          <p:cNvPr id="305" name="Google Shape;305;gfbc9a71a77_1_7"/>
          <p:cNvGrpSpPr/>
          <p:nvPr/>
        </p:nvGrpSpPr>
        <p:grpSpPr>
          <a:xfrm>
            <a:off x="1627923" y="4148025"/>
            <a:ext cx="4505768" cy="1967825"/>
            <a:chOff x="1690723" y="3644750"/>
            <a:chExt cx="4505768" cy="1967825"/>
          </a:xfrm>
        </p:grpSpPr>
        <p:pic>
          <p:nvPicPr>
            <p:cNvPr id="306" name="Google Shape;306;gfbc9a71a77_1_7"/>
            <p:cNvPicPr preferRelativeResize="0"/>
            <p:nvPr/>
          </p:nvPicPr>
          <p:blipFill>
            <a:blip r:embed="rId4">
              <a:alphaModFix/>
            </a:blip>
            <a:stretch>
              <a:fillRect/>
            </a:stretch>
          </p:blipFill>
          <p:spPr>
            <a:xfrm>
              <a:off x="1690723" y="3644750"/>
              <a:ext cx="4505768" cy="1967825"/>
            </a:xfrm>
            <a:prstGeom prst="rect">
              <a:avLst/>
            </a:prstGeom>
            <a:noFill/>
            <a:ln>
              <a:noFill/>
            </a:ln>
          </p:spPr>
        </p:pic>
        <p:sp>
          <p:nvSpPr>
            <p:cNvPr id="307" name="Google Shape;307;gfbc9a71a77_1_7"/>
            <p:cNvSpPr/>
            <p:nvPr/>
          </p:nvSpPr>
          <p:spPr>
            <a:xfrm>
              <a:off x="3617825" y="4162025"/>
              <a:ext cx="1059600" cy="1085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8" name="Google Shape;308;gfbc9a71a77_1_7"/>
          <p:cNvSpPr txBox="1"/>
          <p:nvPr/>
        </p:nvSpPr>
        <p:spPr>
          <a:xfrm>
            <a:off x="7777975" y="1235550"/>
            <a:ext cx="4259700" cy="4109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US" sz="2000">
                <a:solidFill>
                  <a:schemeClr val="dk1"/>
                </a:solidFill>
              </a:rPr>
              <a:t>T - Thrust</a:t>
            </a:r>
            <a:endParaRPr baseline="-25000" sz="2000">
              <a:solidFill>
                <a:schemeClr val="dk1"/>
              </a:solidFill>
            </a:endParaRPr>
          </a:p>
          <a:p>
            <a:pPr indent="0" lvl="0" marL="0" rtl="0" algn="l">
              <a:lnSpc>
                <a:spcPct val="90000"/>
              </a:lnSpc>
              <a:spcBef>
                <a:spcPts val="1000"/>
              </a:spcBef>
              <a:spcAft>
                <a:spcPts val="0"/>
              </a:spcAft>
              <a:buNone/>
            </a:pPr>
            <a:r>
              <a:rPr lang="en-US" sz="2000">
                <a:solidFill>
                  <a:schemeClr val="dk1"/>
                </a:solidFill>
              </a:rPr>
              <a:t>D - Drag</a:t>
            </a:r>
            <a:endParaRPr sz="2000">
              <a:solidFill>
                <a:schemeClr val="dk1"/>
              </a:solidFill>
            </a:endParaRPr>
          </a:p>
          <a:p>
            <a:pPr indent="0" lvl="0" marL="0" rtl="0" algn="l">
              <a:lnSpc>
                <a:spcPct val="90000"/>
              </a:lnSpc>
              <a:spcBef>
                <a:spcPts val="1000"/>
              </a:spcBef>
              <a:spcAft>
                <a:spcPts val="0"/>
              </a:spcAft>
              <a:buNone/>
            </a:pPr>
            <a:r>
              <a:rPr lang="en-US" sz="2000">
                <a:solidFill>
                  <a:schemeClr val="dk1"/>
                </a:solidFill>
              </a:rPr>
              <a:t>𝜌 - Air Density</a:t>
            </a:r>
            <a:endParaRPr sz="2000">
              <a:solidFill>
                <a:schemeClr val="dk1"/>
              </a:solidFill>
            </a:endParaRPr>
          </a:p>
          <a:p>
            <a:pPr indent="0" lvl="0" marL="0" rtl="0" algn="l">
              <a:lnSpc>
                <a:spcPct val="90000"/>
              </a:lnSpc>
              <a:spcBef>
                <a:spcPts val="1000"/>
              </a:spcBef>
              <a:spcAft>
                <a:spcPts val="0"/>
              </a:spcAft>
              <a:buNone/>
            </a:pPr>
            <a:r>
              <a:rPr lang="en-US" sz="2000">
                <a:solidFill>
                  <a:schemeClr val="dk1"/>
                </a:solidFill>
              </a:rPr>
              <a:t>V - Velocity</a:t>
            </a:r>
            <a:endParaRPr sz="2000">
              <a:solidFill>
                <a:schemeClr val="dk1"/>
              </a:solidFill>
            </a:endParaRPr>
          </a:p>
          <a:p>
            <a:pPr indent="0" lvl="0" marL="0" rtl="0" algn="l">
              <a:lnSpc>
                <a:spcPct val="90000"/>
              </a:lnSpc>
              <a:spcBef>
                <a:spcPts val="1000"/>
              </a:spcBef>
              <a:spcAft>
                <a:spcPts val="0"/>
              </a:spcAft>
              <a:buNone/>
            </a:pPr>
            <a:r>
              <a:rPr lang="en-US" sz="2000">
                <a:solidFill>
                  <a:schemeClr val="dk1"/>
                </a:solidFill>
              </a:rPr>
              <a:t>S - Planform Area</a:t>
            </a:r>
            <a:endParaRPr sz="2000">
              <a:solidFill>
                <a:schemeClr val="dk1"/>
              </a:solidFill>
            </a:endParaRPr>
          </a:p>
          <a:p>
            <a:pPr indent="0" lvl="0" marL="0" rtl="0" algn="l">
              <a:lnSpc>
                <a:spcPct val="90000"/>
              </a:lnSpc>
              <a:spcBef>
                <a:spcPts val="1000"/>
              </a:spcBef>
              <a:spcAft>
                <a:spcPts val="0"/>
              </a:spcAft>
              <a:buNone/>
            </a:pPr>
            <a:r>
              <a:rPr i="1" lang="en-US" sz="2000">
                <a:solidFill>
                  <a:schemeClr val="dk1"/>
                </a:solidFill>
              </a:rPr>
              <a:t>C</a:t>
            </a:r>
            <a:r>
              <a:rPr baseline="-25000" i="1" lang="en-US" sz="2000">
                <a:solidFill>
                  <a:schemeClr val="dk1"/>
                </a:solidFill>
              </a:rPr>
              <a:t>D</a:t>
            </a:r>
            <a:r>
              <a:rPr lang="en-US" sz="2000">
                <a:solidFill>
                  <a:schemeClr val="dk1"/>
                </a:solidFill>
              </a:rPr>
              <a:t> - Coefficient of Drag</a:t>
            </a:r>
            <a:endParaRPr sz="2000">
              <a:solidFill>
                <a:schemeClr val="dk1"/>
              </a:solidFill>
            </a:endParaRPr>
          </a:p>
          <a:p>
            <a:pPr indent="0" lvl="0" marL="0" marR="0" rtl="0" algn="l">
              <a:lnSpc>
                <a:spcPct val="90000"/>
              </a:lnSpc>
              <a:spcBef>
                <a:spcPts val="1000"/>
              </a:spcBef>
              <a:spcAft>
                <a:spcPts val="0"/>
              </a:spcAft>
              <a:buNone/>
            </a:pPr>
            <a:r>
              <a:rPr i="1" lang="en-US" sz="2000">
                <a:solidFill>
                  <a:schemeClr val="dk1"/>
                </a:solidFill>
              </a:rPr>
              <a:t>C</a:t>
            </a:r>
            <a:r>
              <a:rPr baseline="-25000" i="1" lang="en-US" sz="2000">
                <a:solidFill>
                  <a:schemeClr val="dk1"/>
                </a:solidFill>
              </a:rPr>
              <a:t>D,0 </a:t>
            </a:r>
            <a:r>
              <a:rPr lang="en-US" sz="2000">
                <a:solidFill>
                  <a:schemeClr val="dk1"/>
                </a:solidFill>
              </a:rPr>
              <a:t>- Coefficient of Parasite Drag</a:t>
            </a:r>
            <a:endParaRPr sz="2000">
              <a:solidFill>
                <a:schemeClr val="dk1"/>
              </a:solidFill>
            </a:endParaRPr>
          </a:p>
          <a:p>
            <a:pPr indent="0" lvl="0" marL="0" rtl="0" algn="l">
              <a:lnSpc>
                <a:spcPct val="90000"/>
              </a:lnSpc>
              <a:spcBef>
                <a:spcPts val="1000"/>
              </a:spcBef>
              <a:spcAft>
                <a:spcPts val="0"/>
              </a:spcAft>
              <a:buClr>
                <a:schemeClr val="dk1"/>
              </a:buClr>
              <a:buSzPts val="1100"/>
              <a:buFont typeface="Arial"/>
              <a:buNone/>
            </a:pPr>
            <a:r>
              <a:rPr i="1" lang="en-US" sz="2000">
                <a:solidFill>
                  <a:schemeClr val="dk1"/>
                </a:solidFill>
              </a:rPr>
              <a:t>C</a:t>
            </a:r>
            <a:r>
              <a:rPr baseline="-25000" i="1" lang="en-US" sz="2000">
                <a:solidFill>
                  <a:schemeClr val="dk1"/>
                </a:solidFill>
              </a:rPr>
              <a:t>L,0</a:t>
            </a:r>
            <a:r>
              <a:rPr lang="en-US" sz="2000">
                <a:solidFill>
                  <a:schemeClr val="dk1"/>
                </a:solidFill>
              </a:rPr>
              <a:t> - Coefficient of Lift</a:t>
            </a:r>
            <a:endParaRPr sz="2000">
              <a:solidFill>
                <a:schemeClr val="dk1"/>
              </a:solidFill>
            </a:endParaRPr>
          </a:p>
          <a:p>
            <a:pPr indent="0" lvl="0" marL="0" rtl="0" algn="l">
              <a:lnSpc>
                <a:spcPct val="90000"/>
              </a:lnSpc>
              <a:spcBef>
                <a:spcPts val="1000"/>
              </a:spcBef>
              <a:spcAft>
                <a:spcPts val="0"/>
              </a:spcAft>
              <a:buNone/>
            </a:pPr>
            <a:r>
              <a:rPr lang="en-US" sz="2000">
                <a:solidFill>
                  <a:schemeClr val="dk1"/>
                </a:solidFill>
              </a:rPr>
              <a:t>AR - Aspect Ratio</a:t>
            </a:r>
            <a:endParaRPr sz="2000">
              <a:solidFill>
                <a:schemeClr val="dk1"/>
              </a:solidFill>
            </a:endParaRPr>
          </a:p>
          <a:p>
            <a:pPr indent="0" lvl="0" marL="0" rtl="0" algn="l">
              <a:lnSpc>
                <a:spcPct val="90000"/>
              </a:lnSpc>
              <a:spcBef>
                <a:spcPts val="1000"/>
              </a:spcBef>
              <a:spcAft>
                <a:spcPts val="0"/>
              </a:spcAft>
              <a:buNone/>
            </a:pPr>
            <a:r>
              <a:rPr i="1" lang="en-US" sz="2000">
                <a:solidFill>
                  <a:schemeClr val="dk1"/>
                </a:solidFill>
              </a:rPr>
              <a:t>e </a:t>
            </a:r>
            <a:r>
              <a:rPr lang="en-US" sz="2000">
                <a:solidFill>
                  <a:schemeClr val="dk1"/>
                </a:solidFill>
              </a:rPr>
              <a:t>- Oswald Efficiency Ratio</a:t>
            </a:r>
            <a:endParaRPr sz="2000">
              <a:solidFill>
                <a:schemeClr val="dk1"/>
              </a:solidFill>
            </a:endParaRPr>
          </a:p>
        </p:txBody>
      </p:sp>
      <p:sp>
        <p:nvSpPr>
          <p:cNvPr id="309" name="Google Shape;309;gfbc9a71a77_1_7"/>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Requirements and Satisfaction</a:t>
            </a:r>
            <a:endParaRPr b="1" sz="11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101f18bca79_6_9"/>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Trajectory </a:t>
            </a:r>
            <a:r>
              <a:rPr lang="en-US"/>
              <a:t>Throttle</a:t>
            </a:r>
            <a:r>
              <a:rPr lang="en-US"/>
              <a:t> Usage</a:t>
            </a:r>
            <a:endParaRPr/>
          </a:p>
        </p:txBody>
      </p:sp>
      <p:sp>
        <p:nvSpPr>
          <p:cNvPr id="316" name="Google Shape;316;g101f18bca79_6_9"/>
          <p:cNvSpPr txBox="1"/>
          <p:nvPr>
            <p:ph idx="1" type="body"/>
          </p:nvPr>
        </p:nvSpPr>
        <p:spPr>
          <a:xfrm>
            <a:off x="296025" y="1327300"/>
            <a:ext cx="4548900" cy="4351200"/>
          </a:xfrm>
          <a:prstGeom prst="rect">
            <a:avLst/>
          </a:prstGeom>
        </p:spPr>
        <p:txBody>
          <a:bodyPr anchorCtr="0" anchor="t" bIns="45700" lIns="91425" spcFirstLastPara="1" rIns="91425" wrap="square" tIns="45700">
            <a:normAutofit/>
          </a:bodyPr>
          <a:lstStyle/>
          <a:p>
            <a:pPr indent="-406400" lvl="0" marL="457200" rtl="0" algn="l">
              <a:spcBef>
                <a:spcPts val="1000"/>
              </a:spcBef>
              <a:spcAft>
                <a:spcPts val="0"/>
              </a:spcAft>
              <a:buSzPts val="2800"/>
              <a:buChar char="•"/>
            </a:pPr>
            <a:r>
              <a:rPr lang="en-US"/>
              <a:t>Aircraft airspeed: 10 m/s</a:t>
            </a:r>
            <a:endParaRPr/>
          </a:p>
          <a:p>
            <a:pPr indent="-406400" lvl="0" marL="457200" rtl="0" algn="l">
              <a:spcBef>
                <a:spcPts val="1000"/>
              </a:spcBef>
              <a:spcAft>
                <a:spcPts val="0"/>
              </a:spcAft>
              <a:buSzPts val="2800"/>
              <a:buChar char="•"/>
            </a:pPr>
            <a:r>
              <a:rPr lang="en-US"/>
              <a:t>Wind speed: 5 m/s</a:t>
            </a:r>
            <a:endParaRPr/>
          </a:p>
          <a:p>
            <a:pPr indent="-406400" lvl="0" marL="457200" rtl="0" algn="l">
              <a:spcBef>
                <a:spcPts val="1000"/>
              </a:spcBef>
              <a:spcAft>
                <a:spcPts val="1000"/>
              </a:spcAft>
              <a:buSzPts val="2800"/>
              <a:buChar char="•"/>
            </a:pPr>
            <a:r>
              <a:rPr lang="en-US"/>
              <a:t>Throttle</a:t>
            </a:r>
            <a:r>
              <a:rPr lang="en-US"/>
              <a:t> decrease from circle to squircle: </a:t>
            </a:r>
            <a:r>
              <a:rPr lang="en-US"/>
              <a:t>10.9%  </a:t>
            </a:r>
            <a:endParaRPr/>
          </a:p>
        </p:txBody>
      </p:sp>
      <p:sp>
        <p:nvSpPr>
          <p:cNvPr id="317" name="Google Shape;317;g101f18bca79_6_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318" name="Google Shape;318;g101f18bca79_6_9"/>
          <p:cNvPicPr preferRelativeResize="0"/>
          <p:nvPr/>
        </p:nvPicPr>
        <p:blipFill>
          <a:blip r:embed="rId3">
            <a:alphaModFix/>
          </a:blip>
          <a:stretch>
            <a:fillRect/>
          </a:stretch>
        </p:blipFill>
        <p:spPr>
          <a:xfrm>
            <a:off x="4736450" y="1210450"/>
            <a:ext cx="7121249" cy="4584926"/>
          </a:xfrm>
          <a:prstGeom prst="rect">
            <a:avLst/>
          </a:prstGeom>
          <a:noFill/>
          <a:ln>
            <a:noFill/>
          </a:ln>
        </p:spPr>
      </p:pic>
      <p:sp>
        <p:nvSpPr>
          <p:cNvPr id="319" name="Google Shape;319;g101f18bca79_6_9"/>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Requirements and Satisfaction</a:t>
            </a:r>
            <a:endParaRPr b="1" sz="11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1049aa6a416_0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Control Surface Deflection</a:t>
            </a:r>
            <a:endParaRPr/>
          </a:p>
        </p:txBody>
      </p:sp>
      <p:sp>
        <p:nvSpPr>
          <p:cNvPr id="326" name="Google Shape;326;g1049aa6a416_0_0"/>
          <p:cNvSpPr txBox="1"/>
          <p:nvPr>
            <p:ph idx="1" type="body"/>
          </p:nvPr>
        </p:nvSpPr>
        <p:spPr>
          <a:xfrm>
            <a:off x="286150" y="1026225"/>
            <a:ext cx="6167400" cy="4923900"/>
          </a:xfrm>
          <a:prstGeom prst="rect">
            <a:avLst/>
          </a:prstGeom>
        </p:spPr>
        <p:txBody>
          <a:bodyPr anchorCtr="0" anchor="t" bIns="45700" lIns="91425" spcFirstLastPara="1" rIns="91425" wrap="square" tIns="45700">
            <a:normAutofit/>
          </a:bodyPr>
          <a:lstStyle/>
          <a:p>
            <a:pPr indent="-406400" lvl="0" marL="457200" rtl="0" algn="l">
              <a:spcBef>
                <a:spcPts val="1000"/>
              </a:spcBef>
              <a:spcAft>
                <a:spcPts val="0"/>
              </a:spcAft>
              <a:buSzPts val="2800"/>
              <a:buChar char="•"/>
            </a:pPr>
            <a:r>
              <a:rPr lang="en-US"/>
              <a:t>Software in the Loop (SITL) Proportional, Integral, and Derivative (PID) controller simulation with wind</a:t>
            </a:r>
            <a:endParaRPr/>
          </a:p>
          <a:p>
            <a:pPr indent="0" lvl="0" marL="0" rtl="0" algn="l">
              <a:spcBef>
                <a:spcPts val="1000"/>
              </a:spcBef>
              <a:spcAft>
                <a:spcPts val="0"/>
              </a:spcAft>
              <a:buNone/>
            </a:pPr>
            <a:r>
              <a:t/>
            </a:r>
            <a:endParaRPr/>
          </a:p>
          <a:p>
            <a:pPr indent="-406400" lvl="0" marL="457200" rtl="0" algn="l">
              <a:spcBef>
                <a:spcPts val="1000"/>
              </a:spcBef>
              <a:spcAft>
                <a:spcPts val="0"/>
              </a:spcAft>
              <a:buSzPts val="2800"/>
              <a:buChar char="•"/>
            </a:pPr>
            <a:r>
              <a:rPr lang="en-US"/>
              <a:t>Squircle has larger sections of lower control surface deflection</a:t>
            </a:r>
            <a:endParaRPr/>
          </a:p>
          <a:p>
            <a:pPr indent="-406400" lvl="0" marL="457200" rtl="0" algn="l">
              <a:spcBef>
                <a:spcPts val="1000"/>
              </a:spcBef>
              <a:spcAft>
                <a:spcPts val="1000"/>
              </a:spcAft>
              <a:buSzPts val="2800"/>
              <a:buChar char="•"/>
            </a:pPr>
            <a:r>
              <a:rPr lang="en-US"/>
              <a:t>Circle path is always using some amount of control surface deflections</a:t>
            </a:r>
            <a:endParaRPr/>
          </a:p>
        </p:txBody>
      </p:sp>
      <p:sp>
        <p:nvSpPr>
          <p:cNvPr id="327" name="Google Shape;327;g1049aa6a416_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328" name="Google Shape;328;g1049aa6a416_0_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Requirements and Satisfaction</a:t>
            </a:r>
            <a:endParaRPr b="1" sz="1100">
              <a:solidFill>
                <a:schemeClr val="lt1"/>
              </a:solidFill>
              <a:latin typeface="Calibri"/>
              <a:ea typeface="Calibri"/>
              <a:cs typeface="Calibri"/>
              <a:sym typeface="Calibri"/>
            </a:endParaRPr>
          </a:p>
        </p:txBody>
      </p:sp>
      <p:pic>
        <p:nvPicPr>
          <p:cNvPr id="329" name="Google Shape;329;g1049aa6a416_0_0"/>
          <p:cNvPicPr preferRelativeResize="0"/>
          <p:nvPr/>
        </p:nvPicPr>
        <p:blipFill>
          <a:blip r:embed="rId3">
            <a:alphaModFix/>
          </a:blip>
          <a:stretch>
            <a:fillRect/>
          </a:stretch>
        </p:blipFill>
        <p:spPr>
          <a:xfrm>
            <a:off x="6246324" y="1017300"/>
            <a:ext cx="5606076" cy="50471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gfbc339247c_5_7"/>
          <p:cNvSpPr txBox="1"/>
          <p:nvPr>
            <p:ph type="title"/>
          </p:nvPr>
        </p:nvSpPr>
        <p:spPr>
          <a:xfrm>
            <a:off x="0" y="54825"/>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The</a:t>
            </a:r>
            <a:r>
              <a:rPr lang="en-US"/>
              <a:t> Controller - Linear Quadratic Tracker</a:t>
            </a:r>
            <a:endParaRPr/>
          </a:p>
        </p:txBody>
      </p:sp>
      <p:sp>
        <p:nvSpPr>
          <p:cNvPr id="336" name="Google Shape;336;gfbc339247c_5_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337" name="Google Shape;337;gfbc339247c_5_7"/>
          <p:cNvGraphicFramePr/>
          <p:nvPr/>
        </p:nvGraphicFramePr>
        <p:xfrm>
          <a:off x="433275" y="2303713"/>
          <a:ext cx="3000000" cy="3000000"/>
        </p:xfrm>
        <a:graphic>
          <a:graphicData uri="http://schemas.openxmlformats.org/drawingml/2006/table">
            <a:tbl>
              <a:tblPr>
                <a:noFill/>
                <a:tableStyleId>{A9F1C268-0D65-44F1-8AFE-5EDD493812E5}</a:tableStyleId>
              </a:tblPr>
              <a:tblGrid>
                <a:gridCol w="3775150"/>
                <a:gridCol w="3775150"/>
                <a:gridCol w="3775150"/>
              </a:tblGrid>
              <a:tr h="445875">
                <a:tc>
                  <a:txBody>
                    <a:bodyPr/>
                    <a:lstStyle/>
                    <a:p>
                      <a:pPr indent="0" lvl="0" marL="0" rtl="0" algn="ctr">
                        <a:spcBef>
                          <a:spcPts val="0"/>
                        </a:spcBef>
                        <a:spcAft>
                          <a:spcPts val="0"/>
                        </a:spcAft>
                        <a:buNone/>
                      </a:pPr>
                      <a:r>
                        <a:rPr b="1" lang="en-US" sz="1500"/>
                        <a:t>Control Method</a:t>
                      </a:r>
                      <a:endParaRPr b="1"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US" sz="1500"/>
                        <a:t>Pros</a:t>
                      </a:r>
                      <a:endParaRPr b="1"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US" sz="1500"/>
                        <a:t>Cons</a:t>
                      </a:r>
                      <a:endParaRPr b="1"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98925">
                <a:tc>
                  <a:txBody>
                    <a:bodyPr/>
                    <a:lstStyle/>
                    <a:p>
                      <a:pPr indent="0" lvl="0" marL="0" rtl="0" algn="ctr">
                        <a:spcBef>
                          <a:spcPts val="0"/>
                        </a:spcBef>
                        <a:spcAft>
                          <a:spcPts val="0"/>
                        </a:spcAft>
                        <a:buNone/>
                      </a:pPr>
                      <a:r>
                        <a:rPr b="1" lang="en-US" sz="1500"/>
                        <a:t>Linear Quadratic Tracker (LQT)</a:t>
                      </a:r>
                      <a:endParaRPr b="1" sz="15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323850" lvl="0" marL="457200" rtl="0" algn="l">
                        <a:spcBef>
                          <a:spcPts val="0"/>
                        </a:spcBef>
                        <a:spcAft>
                          <a:spcPts val="0"/>
                        </a:spcAft>
                        <a:buSzPts val="1500"/>
                        <a:buChar char="●"/>
                      </a:pPr>
                      <a:r>
                        <a:rPr b="1" lang="en-US" sz="1500"/>
                        <a:t>Decreased energy consumption through cost matrices</a:t>
                      </a:r>
                      <a:endParaRPr b="1" sz="1500"/>
                    </a:p>
                    <a:p>
                      <a:pPr indent="-323850" lvl="0" marL="457200" rtl="0" algn="l">
                        <a:spcBef>
                          <a:spcPts val="0"/>
                        </a:spcBef>
                        <a:spcAft>
                          <a:spcPts val="0"/>
                        </a:spcAft>
                        <a:buSzPts val="1500"/>
                        <a:buChar char="●"/>
                      </a:pPr>
                      <a:r>
                        <a:rPr lang="en-US" sz="1500"/>
                        <a:t>More accurate tracking</a:t>
                      </a:r>
                      <a:endParaRPr sz="1500"/>
                    </a:p>
                    <a:p>
                      <a:pPr indent="-323850" lvl="0" marL="457200" rtl="0" algn="l">
                        <a:spcBef>
                          <a:spcPts val="0"/>
                        </a:spcBef>
                        <a:spcAft>
                          <a:spcPts val="0"/>
                        </a:spcAft>
                        <a:buSzPts val="1500"/>
                        <a:buChar char="●"/>
                      </a:pPr>
                      <a:r>
                        <a:rPr lang="en-US" sz="1500"/>
                        <a:t>Control gains already contain trajectory info</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323850" lvl="0" marL="457200" rtl="0" algn="l">
                        <a:spcBef>
                          <a:spcPts val="0"/>
                        </a:spcBef>
                        <a:spcAft>
                          <a:spcPts val="0"/>
                        </a:spcAft>
                        <a:buSzPts val="1500"/>
                        <a:buChar char="●"/>
                      </a:pPr>
                      <a:r>
                        <a:rPr lang="en-US" sz="1500"/>
                        <a:t>Each timestep of the desired trajectory requires separate control gain calculations</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338" name="Google Shape;338;gfbc339247c_5_7"/>
          <p:cNvSpPr txBox="1"/>
          <p:nvPr/>
        </p:nvSpPr>
        <p:spPr>
          <a:xfrm>
            <a:off x="307950" y="1226375"/>
            <a:ext cx="11576100" cy="6771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1600">
                <a:solidFill>
                  <a:schemeClr val="lt1"/>
                </a:solidFill>
                <a:latin typeface="Calibri"/>
                <a:ea typeface="Calibri"/>
                <a:cs typeface="Calibri"/>
                <a:sym typeface="Calibri"/>
              </a:rPr>
              <a:t>DR-02.3: The UAS software shall optimize the loitering flight trajectory to maximize endurance and minimize energy use.</a:t>
            </a:r>
            <a:endParaRPr b="1" sz="1600">
              <a:solidFill>
                <a:schemeClr val="lt1"/>
              </a:solidFill>
              <a:latin typeface="Calibri"/>
              <a:ea typeface="Calibri"/>
              <a:cs typeface="Calibri"/>
              <a:sym typeface="Calibri"/>
            </a:endParaRPr>
          </a:p>
          <a:p>
            <a:pPr indent="0" lvl="0" marL="0" rtl="0" algn="l">
              <a:spcBef>
                <a:spcPts val="0"/>
              </a:spcBef>
              <a:spcAft>
                <a:spcPts val="0"/>
              </a:spcAft>
              <a:buNone/>
            </a:pPr>
            <a:r>
              <a:rPr b="1" lang="en-US" sz="1600">
                <a:solidFill>
                  <a:schemeClr val="lt1"/>
                </a:solidFill>
                <a:latin typeface="Calibri"/>
                <a:ea typeface="Calibri"/>
                <a:cs typeface="Calibri"/>
                <a:sym typeface="Calibri"/>
              </a:rPr>
              <a:t>DR-04.1: The UAS software shall be reprogrammable to accept different flight dynamics models.</a:t>
            </a:r>
            <a:endParaRPr b="1" sz="1600">
              <a:solidFill>
                <a:schemeClr val="lt1"/>
              </a:solidFill>
              <a:latin typeface="Calibri"/>
              <a:ea typeface="Calibri"/>
              <a:cs typeface="Calibri"/>
              <a:sym typeface="Calibri"/>
            </a:endParaRPr>
          </a:p>
        </p:txBody>
      </p:sp>
      <p:pic>
        <p:nvPicPr>
          <p:cNvPr id="339" name="Google Shape;339;gfbc339247c_5_7"/>
          <p:cNvPicPr preferRelativeResize="0"/>
          <p:nvPr/>
        </p:nvPicPr>
        <p:blipFill>
          <a:blip r:embed="rId3">
            <a:alphaModFix/>
          </a:blip>
          <a:stretch>
            <a:fillRect/>
          </a:stretch>
        </p:blipFill>
        <p:spPr>
          <a:xfrm>
            <a:off x="3950350" y="4968525"/>
            <a:ext cx="3294711" cy="744750"/>
          </a:xfrm>
          <a:prstGeom prst="rect">
            <a:avLst/>
          </a:prstGeom>
          <a:noFill/>
          <a:ln>
            <a:noFill/>
          </a:ln>
        </p:spPr>
      </p:pic>
      <p:pic>
        <p:nvPicPr>
          <p:cNvPr id="340" name="Google Shape;340;gfbc339247c_5_7"/>
          <p:cNvPicPr preferRelativeResize="0"/>
          <p:nvPr/>
        </p:nvPicPr>
        <p:blipFill>
          <a:blip r:embed="rId4">
            <a:alphaModFix/>
          </a:blip>
          <a:stretch>
            <a:fillRect/>
          </a:stretch>
        </p:blipFill>
        <p:spPr>
          <a:xfrm>
            <a:off x="3164813" y="4353313"/>
            <a:ext cx="4865769" cy="615212"/>
          </a:xfrm>
          <a:prstGeom prst="rect">
            <a:avLst/>
          </a:prstGeom>
          <a:noFill/>
          <a:ln>
            <a:noFill/>
          </a:ln>
        </p:spPr>
      </p:pic>
      <p:sp>
        <p:nvSpPr>
          <p:cNvPr id="341" name="Google Shape;341;gfbc339247c_5_7"/>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Requirements and Satisfaction</a:t>
            </a:r>
            <a:endParaRPr b="1" sz="1100">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g101c17bfb8b_0_9"/>
          <p:cNvPicPr preferRelativeResize="0"/>
          <p:nvPr/>
        </p:nvPicPr>
        <p:blipFill rotWithShape="1">
          <a:blip r:embed="rId3">
            <a:alphaModFix/>
          </a:blip>
          <a:srcRect b="0" l="0" r="0" t="0"/>
          <a:stretch/>
        </p:blipFill>
        <p:spPr>
          <a:xfrm>
            <a:off x="454950" y="1308067"/>
            <a:ext cx="11198935" cy="4480812"/>
          </a:xfrm>
          <a:prstGeom prst="rect">
            <a:avLst/>
          </a:prstGeom>
          <a:noFill/>
          <a:ln>
            <a:noFill/>
          </a:ln>
        </p:spPr>
      </p:pic>
      <p:sp>
        <p:nvSpPr>
          <p:cNvPr id="348" name="Google Shape;348;g101c17bfb8b_0_9"/>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The Linear Quadratic Tracker</a:t>
            </a:r>
            <a:endParaRPr/>
          </a:p>
        </p:txBody>
      </p:sp>
      <p:sp>
        <p:nvSpPr>
          <p:cNvPr id="349" name="Google Shape;349;g101c17bfb8b_0_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350" name="Google Shape;350;g101c17bfb8b_0_9"/>
          <p:cNvSpPr/>
          <p:nvPr/>
        </p:nvSpPr>
        <p:spPr>
          <a:xfrm>
            <a:off x="5256139" y="1732611"/>
            <a:ext cx="1345800" cy="466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101c17bfb8b_0_9"/>
          <p:cNvSpPr/>
          <p:nvPr/>
        </p:nvSpPr>
        <p:spPr>
          <a:xfrm>
            <a:off x="2965033" y="1769950"/>
            <a:ext cx="1345800" cy="391500"/>
          </a:xfrm>
          <a:prstGeom prst="rect">
            <a:avLst/>
          </a:prstGeom>
          <a:no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101c17bfb8b_0_9"/>
          <p:cNvSpPr/>
          <p:nvPr/>
        </p:nvSpPr>
        <p:spPr>
          <a:xfrm>
            <a:off x="775975" y="4292500"/>
            <a:ext cx="1896900" cy="311100"/>
          </a:xfrm>
          <a:prstGeom prst="rect">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101c17bfb8b_0_9"/>
          <p:cNvSpPr/>
          <p:nvPr/>
        </p:nvSpPr>
        <p:spPr>
          <a:xfrm>
            <a:off x="876171" y="4788581"/>
            <a:ext cx="1696500" cy="4662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101c17bfb8b_0_9"/>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Requirements and Satisfaction</a:t>
            </a:r>
            <a:endParaRPr b="1" sz="11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1000"/>
                                        <p:tgtEl>
                                          <p:spTgt spid="352"/>
                                        </p:tgtEl>
                                      </p:cBhvr>
                                    </p:animEffect>
                                  </p:childTnLst>
                                </p:cTn>
                              </p:par>
                              <p:par>
                                <p:cTn fill="hold" nodeType="with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1000"/>
                                        <p:tgtEl>
                                          <p:spTgt spid="3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1000"/>
                                        <p:tgtEl>
                                          <p:spTgt spid="351"/>
                                        </p:tgtEl>
                                      </p:cBhvr>
                                    </p:animEffect>
                                  </p:childTnLst>
                                </p:cTn>
                              </p:par>
                              <p:par>
                                <p:cTn fill="hold" nodeType="with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0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fbc339247c_5_101"/>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Cost Matrices - Q &amp; R</a:t>
            </a:r>
            <a:endParaRPr/>
          </a:p>
        </p:txBody>
      </p:sp>
      <p:sp>
        <p:nvSpPr>
          <p:cNvPr id="361" name="Google Shape;361;gfbc339247c_5_10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362" name="Google Shape;362;gfbc339247c_5_101"/>
          <p:cNvSpPr txBox="1"/>
          <p:nvPr/>
        </p:nvSpPr>
        <p:spPr>
          <a:xfrm>
            <a:off x="1203262" y="1010350"/>
            <a:ext cx="46332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latin typeface="Calibri"/>
                <a:ea typeface="Calibri"/>
                <a:cs typeface="Calibri"/>
                <a:sym typeface="Calibri"/>
              </a:rPr>
              <a:t>[</a:t>
            </a:r>
            <a:r>
              <a:rPr b="1" lang="en-US" sz="2100">
                <a:latin typeface="Calibri"/>
                <a:ea typeface="Calibri"/>
                <a:cs typeface="Calibri"/>
                <a:sym typeface="Calibri"/>
              </a:rPr>
              <a:t>x</a:t>
            </a:r>
            <a:r>
              <a:rPr lang="en-US" sz="2100">
                <a:latin typeface="Calibri"/>
                <a:ea typeface="Calibri"/>
                <a:cs typeface="Calibri"/>
                <a:sym typeface="Calibri"/>
              </a:rPr>
              <a:t>,</a:t>
            </a:r>
            <a:r>
              <a:rPr lang="en-US" sz="2100">
                <a:solidFill>
                  <a:srgbClr val="9E9E9E"/>
                </a:solidFill>
                <a:latin typeface="Calibri"/>
                <a:ea typeface="Calibri"/>
                <a:cs typeface="Calibri"/>
                <a:sym typeface="Calibri"/>
              </a:rPr>
              <a:t> 0, 0, 0, 0, 0, 0, 0, 0, 0, 0, 0;</a:t>
            </a:r>
            <a:endParaRPr sz="2100">
              <a:solidFill>
                <a:srgbClr val="9E9E9E"/>
              </a:solidFill>
              <a:latin typeface="Calibri"/>
              <a:ea typeface="Calibri"/>
              <a:cs typeface="Calibri"/>
              <a:sym typeface="Calibri"/>
            </a:endParaRPr>
          </a:p>
          <a:p>
            <a:pPr indent="0" lvl="0" marL="0" rtl="0" algn="l">
              <a:spcBef>
                <a:spcPts val="0"/>
              </a:spcBef>
              <a:spcAft>
                <a:spcPts val="0"/>
              </a:spcAft>
              <a:buNone/>
            </a:pPr>
            <a:r>
              <a:rPr lang="en-US" sz="2100">
                <a:solidFill>
                  <a:srgbClr val="9E9E9E"/>
                </a:solidFill>
                <a:latin typeface="Calibri"/>
                <a:ea typeface="Calibri"/>
                <a:cs typeface="Calibri"/>
                <a:sym typeface="Calibri"/>
              </a:rPr>
              <a:t>0,</a:t>
            </a:r>
            <a:r>
              <a:rPr lang="en-US" sz="2100">
                <a:solidFill>
                  <a:schemeClr val="dk1"/>
                </a:solidFill>
                <a:latin typeface="Calibri"/>
                <a:ea typeface="Calibri"/>
                <a:cs typeface="Calibri"/>
                <a:sym typeface="Calibri"/>
              </a:rPr>
              <a:t> </a:t>
            </a:r>
            <a:r>
              <a:rPr b="1" lang="en-US" sz="2100">
                <a:solidFill>
                  <a:schemeClr val="dk1"/>
                </a:solidFill>
                <a:latin typeface="Calibri"/>
                <a:ea typeface="Calibri"/>
                <a:cs typeface="Calibri"/>
                <a:sym typeface="Calibri"/>
              </a:rPr>
              <a:t>y</a:t>
            </a:r>
            <a:r>
              <a:rPr lang="en-US" sz="2100">
                <a:solidFill>
                  <a:schemeClr val="dk1"/>
                </a:solidFill>
                <a:latin typeface="Calibri"/>
                <a:ea typeface="Calibri"/>
                <a:cs typeface="Calibri"/>
                <a:sym typeface="Calibri"/>
              </a:rPr>
              <a:t>,</a:t>
            </a:r>
            <a:r>
              <a:rPr lang="en-US" sz="2100">
                <a:solidFill>
                  <a:srgbClr val="9E9E9E"/>
                </a:solidFill>
                <a:latin typeface="Calibri"/>
                <a:ea typeface="Calibri"/>
                <a:cs typeface="Calibri"/>
                <a:sym typeface="Calibri"/>
              </a:rPr>
              <a:t> 0, 0, 0, 0, 0, 0, 0, 0, 0, 0;</a:t>
            </a:r>
            <a:endParaRPr sz="2100">
              <a:solidFill>
                <a:srgbClr val="9E9E9E"/>
              </a:solidFill>
              <a:latin typeface="Calibri"/>
              <a:ea typeface="Calibri"/>
              <a:cs typeface="Calibri"/>
              <a:sym typeface="Calibri"/>
            </a:endParaRPr>
          </a:p>
          <a:p>
            <a:pPr indent="0" lvl="0" marL="0" rtl="0" algn="l">
              <a:spcBef>
                <a:spcPts val="0"/>
              </a:spcBef>
              <a:spcAft>
                <a:spcPts val="0"/>
              </a:spcAft>
              <a:buNone/>
            </a:pPr>
            <a:r>
              <a:rPr lang="en-US" sz="2100">
                <a:solidFill>
                  <a:srgbClr val="9E9E9E"/>
                </a:solidFill>
                <a:latin typeface="Calibri"/>
                <a:ea typeface="Calibri"/>
                <a:cs typeface="Calibri"/>
                <a:sym typeface="Calibri"/>
              </a:rPr>
              <a:t>0, 0,</a:t>
            </a:r>
            <a:r>
              <a:rPr lang="en-US" sz="2100">
                <a:solidFill>
                  <a:schemeClr val="dk1"/>
                </a:solidFill>
                <a:latin typeface="Calibri"/>
                <a:ea typeface="Calibri"/>
                <a:cs typeface="Calibri"/>
                <a:sym typeface="Calibri"/>
              </a:rPr>
              <a:t> </a:t>
            </a:r>
            <a:r>
              <a:rPr b="1" lang="en-US" sz="2100">
                <a:solidFill>
                  <a:schemeClr val="dk1"/>
                </a:solidFill>
                <a:latin typeface="Calibri"/>
                <a:ea typeface="Calibri"/>
                <a:cs typeface="Calibri"/>
                <a:sym typeface="Calibri"/>
              </a:rPr>
              <a:t>z</a:t>
            </a:r>
            <a:r>
              <a:rPr lang="en-US" sz="2100">
                <a:solidFill>
                  <a:schemeClr val="dk1"/>
                </a:solidFill>
                <a:latin typeface="Calibri"/>
                <a:ea typeface="Calibri"/>
                <a:cs typeface="Calibri"/>
                <a:sym typeface="Calibri"/>
              </a:rPr>
              <a:t>,</a:t>
            </a:r>
            <a:r>
              <a:rPr lang="en-US" sz="2100">
                <a:solidFill>
                  <a:srgbClr val="9E9E9E"/>
                </a:solidFill>
                <a:latin typeface="Calibri"/>
                <a:ea typeface="Calibri"/>
                <a:cs typeface="Calibri"/>
                <a:sym typeface="Calibri"/>
              </a:rPr>
              <a:t> 0, 0, 0, 0, 0, 0, 0, 0, 0;</a:t>
            </a:r>
            <a:endParaRPr sz="2100">
              <a:solidFill>
                <a:srgbClr val="9E9E9E"/>
              </a:solidFill>
              <a:latin typeface="Calibri"/>
              <a:ea typeface="Calibri"/>
              <a:cs typeface="Calibri"/>
              <a:sym typeface="Calibri"/>
            </a:endParaRPr>
          </a:p>
          <a:p>
            <a:pPr indent="0" lvl="0" marL="0" rtl="0" algn="l">
              <a:spcBef>
                <a:spcPts val="0"/>
              </a:spcBef>
              <a:spcAft>
                <a:spcPts val="0"/>
              </a:spcAft>
              <a:buNone/>
            </a:pPr>
            <a:r>
              <a:rPr lang="en-US" sz="2100">
                <a:solidFill>
                  <a:srgbClr val="9E9E9E"/>
                </a:solidFill>
                <a:latin typeface="Calibri"/>
                <a:ea typeface="Calibri"/>
                <a:cs typeface="Calibri"/>
                <a:sym typeface="Calibri"/>
              </a:rPr>
              <a:t>0, 0, 0,</a:t>
            </a:r>
            <a:r>
              <a:rPr lang="en-US" sz="2100">
                <a:solidFill>
                  <a:schemeClr val="dk1"/>
                </a:solidFill>
                <a:latin typeface="Calibri"/>
                <a:ea typeface="Calibri"/>
                <a:cs typeface="Calibri"/>
                <a:sym typeface="Calibri"/>
              </a:rPr>
              <a:t> 𝞅, </a:t>
            </a:r>
            <a:r>
              <a:rPr lang="en-US" sz="2100">
                <a:solidFill>
                  <a:srgbClr val="9E9E9E"/>
                </a:solidFill>
                <a:latin typeface="Calibri"/>
                <a:ea typeface="Calibri"/>
                <a:cs typeface="Calibri"/>
                <a:sym typeface="Calibri"/>
              </a:rPr>
              <a:t>0, 0, 0, 0, 0, 0, 0, 0;</a:t>
            </a:r>
            <a:endParaRPr sz="2100">
              <a:solidFill>
                <a:srgbClr val="9E9E9E"/>
              </a:solidFill>
              <a:latin typeface="Calibri"/>
              <a:ea typeface="Calibri"/>
              <a:cs typeface="Calibri"/>
              <a:sym typeface="Calibri"/>
            </a:endParaRPr>
          </a:p>
          <a:p>
            <a:pPr indent="0" lvl="0" marL="0" rtl="0" algn="l">
              <a:spcBef>
                <a:spcPts val="0"/>
              </a:spcBef>
              <a:spcAft>
                <a:spcPts val="0"/>
              </a:spcAft>
              <a:buNone/>
            </a:pPr>
            <a:r>
              <a:rPr lang="en-US" sz="2100">
                <a:solidFill>
                  <a:srgbClr val="9E9E9E"/>
                </a:solidFill>
                <a:latin typeface="Calibri"/>
                <a:ea typeface="Calibri"/>
                <a:cs typeface="Calibri"/>
                <a:sym typeface="Calibri"/>
              </a:rPr>
              <a:t>0, 0, 0, 0, </a:t>
            </a:r>
            <a:r>
              <a:rPr b="1" lang="en-US" sz="2100">
                <a:solidFill>
                  <a:schemeClr val="dk1"/>
                </a:solidFill>
                <a:latin typeface="Calibri"/>
                <a:ea typeface="Calibri"/>
                <a:cs typeface="Calibri"/>
                <a:sym typeface="Calibri"/>
              </a:rPr>
              <a:t>θ</a:t>
            </a:r>
            <a:r>
              <a:rPr lang="en-US" sz="2100">
                <a:solidFill>
                  <a:schemeClr val="dk1"/>
                </a:solidFill>
                <a:latin typeface="Calibri"/>
                <a:ea typeface="Calibri"/>
                <a:cs typeface="Calibri"/>
                <a:sym typeface="Calibri"/>
              </a:rPr>
              <a:t>, </a:t>
            </a:r>
            <a:r>
              <a:rPr lang="en-US" sz="2100">
                <a:solidFill>
                  <a:srgbClr val="9E9E9E"/>
                </a:solidFill>
                <a:latin typeface="Calibri"/>
                <a:ea typeface="Calibri"/>
                <a:cs typeface="Calibri"/>
                <a:sym typeface="Calibri"/>
              </a:rPr>
              <a:t>0, 0, 0, 0, 0, 0, 0;</a:t>
            </a:r>
            <a:endParaRPr sz="2100">
              <a:solidFill>
                <a:srgbClr val="9E9E9E"/>
              </a:solidFill>
              <a:latin typeface="Calibri"/>
              <a:ea typeface="Calibri"/>
              <a:cs typeface="Calibri"/>
              <a:sym typeface="Calibri"/>
            </a:endParaRPr>
          </a:p>
          <a:p>
            <a:pPr indent="0" lvl="0" marL="0" rtl="0" algn="l">
              <a:spcBef>
                <a:spcPts val="0"/>
              </a:spcBef>
              <a:spcAft>
                <a:spcPts val="0"/>
              </a:spcAft>
              <a:buNone/>
            </a:pPr>
            <a:r>
              <a:rPr lang="en-US" sz="2100">
                <a:solidFill>
                  <a:srgbClr val="9E9E9E"/>
                </a:solidFill>
                <a:latin typeface="Calibri"/>
                <a:ea typeface="Calibri"/>
                <a:cs typeface="Calibri"/>
                <a:sym typeface="Calibri"/>
              </a:rPr>
              <a:t>0, 0, 0, 0, 0,</a:t>
            </a:r>
            <a:r>
              <a:rPr lang="en-US" sz="2100">
                <a:solidFill>
                  <a:schemeClr val="dk1"/>
                </a:solidFill>
                <a:latin typeface="Calibri"/>
                <a:ea typeface="Calibri"/>
                <a:cs typeface="Calibri"/>
                <a:sym typeface="Calibri"/>
              </a:rPr>
              <a:t> </a:t>
            </a:r>
            <a:r>
              <a:rPr b="1" lang="en-US" sz="2100">
                <a:solidFill>
                  <a:schemeClr val="dk1"/>
                </a:solidFill>
                <a:latin typeface="Calibri"/>
                <a:ea typeface="Calibri"/>
                <a:cs typeface="Calibri"/>
                <a:sym typeface="Calibri"/>
              </a:rPr>
              <a:t>ψ</a:t>
            </a:r>
            <a:r>
              <a:rPr lang="en-US" sz="2100">
                <a:solidFill>
                  <a:schemeClr val="dk1"/>
                </a:solidFill>
                <a:latin typeface="Calibri"/>
                <a:ea typeface="Calibri"/>
                <a:cs typeface="Calibri"/>
                <a:sym typeface="Calibri"/>
              </a:rPr>
              <a:t>, </a:t>
            </a:r>
            <a:r>
              <a:rPr lang="en-US" sz="2100">
                <a:solidFill>
                  <a:srgbClr val="9E9E9E"/>
                </a:solidFill>
                <a:latin typeface="Calibri"/>
                <a:ea typeface="Calibri"/>
                <a:cs typeface="Calibri"/>
                <a:sym typeface="Calibri"/>
              </a:rPr>
              <a:t>0, 0, 0, 0, 0, 0;</a:t>
            </a:r>
            <a:endParaRPr sz="2100">
              <a:solidFill>
                <a:srgbClr val="9E9E9E"/>
              </a:solidFill>
              <a:latin typeface="Calibri"/>
              <a:ea typeface="Calibri"/>
              <a:cs typeface="Calibri"/>
              <a:sym typeface="Calibri"/>
            </a:endParaRPr>
          </a:p>
          <a:p>
            <a:pPr indent="0" lvl="0" marL="0" rtl="0" algn="l">
              <a:spcBef>
                <a:spcPts val="0"/>
              </a:spcBef>
              <a:spcAft>
                <a:spcPts val="0"/>
              </a:spcAft>
              <a:buNone/>
            </a:pPr>
            <a:r>
              <a:rPr lang="en-US" sz="2100">
                <a:solidFill>
                  <a:srgbClr val="9E9E9E"/>
                </a:solidFill>
                <a:latin typeface="Calibri"/>
                <a:ea typeface="Calibri"/>
                <a:cs typeface="Calibri"/>
                <a:sym typeface="Calibri"/>
              </a:rPr>
              <a:t>0, 0, 0, 0, 0, 0, </a:t>
            </a:r>
            <a:r>
              <a:rPr b="1" lang="en-US" sz="2100">
                <a:solidFill>
                  <a:schemeClr val="dk1"/>
                </a:solidFill>
                <a:latin typeface="Calibri"/>
                <a:ea typeface="Calibri"/>
                <a:cs typeface="Calibri"/>
                <a:sym typeface="Calibri"/>
              </a:rPr>
              <a:t>u</a:t>
            </a:r>
            <a:r>
              <a:rPr lang="en-US" sz="2100">
                <a:solidFill>
                  <a:schemeClr val="dk1"/>
                </a:solidFill>
                <a:latin typeface="Calibri"/>
                <a:ea typeface="Calibri"/>
                <a:cs typeface="Calibri"/>
                <a:sym typeface="Calibri"/>
              </a:rPr>
              <a:t>, </a:t>
            </a:r>
            <a:r>
              <a:rPr lang="en-US" sz="2100">
                <a:solidFill>
                  <a:srgbClr val="9E9E9E"/>
                </a:solidFill>
                <a:latin typeface="Calibri"/>
                <a:ea typeface="Calibri"/>
                <a:cs typeface="Calibri"/>
                <a:sym typeface="Calibri"/>
              </a:rPr>
              <a:t>0, 0, 0, 0, 0;</a:t>
            </a:r>
            <a:endParaRPr sz="2100">
              <a:solidFill>
                <a:srgbClr val="9E9E9E"/>
              </a:solidFill>
              <a:latin typeface="Calibri"/>
              <a:ea typeface="Calibri"/>
              <a:cs typeface="Calibri"/>
              <a:sym typeface="Calibri"/>
            </a:endParaRPr>
          </a:p>
          <a:p>
            <a:pPr indent="0" lvl="0" marL="0" rtl="0" algn="l">
              <a:spcBef>
                <a:spcPts val="0"/>
              </a:spcBef>
              <a:spcAft>
                <a:spcPts val="0"/>
              </a:spcAft>
              <a:buNone/>
            </a:pPr>
            <a:r>
              <a:rPr lang="en-US" sz="2100">
                <a:solidFill>
                  <a:srgbClr val="9E9E9E"/>
                </a:solidFill>
                <a:latin typeface="Calibri"/>
                <a:ea typeface="Calibri"/>
                <a:cs typeface="Calibri"/>
                <a:sym typeface="Calibri"/>
              </a:rPr>
              <a:t>0, 0, 0, 0, 0, 0, 0, </a:t>
            </a:r>
            <a:r>
              <a:rPr b="1" lang="en-US" sz="2100">
                <a:solidFill>
                  <a:schemeClr val="dk1"/>
                </a:solidFill>
                <a:latin typeface="Calibri"/>
                <a:ea typeface="Calibri"/>
                <a:cs typeface="Calibri"/>
                <a:sym typeface="Calibri"/>
              </a:rPr>
              <a:t>v</a:t>
            </a:r>
            <a:r>
              <a:rPr lang="en-US" sz="2100">
                <a:solidFill>
                  <a:schemeClr val="dk1"/>
                </a:solidFill>
                <a:latin typeface="Calibri"/>
                <a:ea typeface="Calibri"/>
                <a:cs typeface="Calibri"/>
                <a:sym typeface="Calibri"/>
              </a:rPr>
              <a:t>,</a:t>
            </a:r>
            <a:r>
              <a:rPr lang="en-US" sz="2100">
                <a:solidFill>
                  <a:srgbClr val="9E9E9E"/>
                </a:solidFill>
                <a:latin typeface="Calibri"/>
                <a:ea typeface="Calibri"/>
                <a:cs typeface="Calibri"/>
                <a:sym typeface="Calibri"/>
              </a:rPr>
              <a:t> 0, 0, 0, 0;</a:t>
            </a:r>
            <a:endParaRPr sz="2100">
              <a:solidFill>
                <a:srgbClr val="9E9E9E"/>
              </a:solidFill>
              <a:latin typeface="Calibri"/>
              <a:ea typeface="Calibri"/>
              <a:cs typeface="Calibri"/>
              <a:sym typeface="Calibri"/>
            </a:endParaRPr>
          </a:p>
          <a:p>
            <a:pPr indent="0" lvl="0" marL="0" rtl="0" algn="l">
              <a:spcBef>
                <a:spcPts val="0"/>
              </a:spcBef>
              <a:spcAft>
                <a:spcPts val="0"/>
              </a:spcAft>
              <a:buNone/>
            </a:pPr>
            <a:r>
              <a:rPr lang="en-US" sz="2100">
                <a:solidFill>
                  <a:srgbClr val="9E9E9E"/>
                </a:solidFill>
                <a:latin typeface="Calibri"/>
                <a:ea typeface="Calibri"/>
                <a:cs typeface="Calibri"/>
                <a:sym typeface="Calibri"/>
              </a:rPr>
              <a:t>0, 0, 0, 0, 0, 0, 0, 0, </a:t>
            </a:r>
            <a:r>
              <a:rPr b="1" lang="en-US" sz="2100">
                <a:solidFill>
                  <a:schemeClr val="dk1"/>
                </a:solidFill>
                <a:latin typeface="Calibri"/>
                <a:ea typeface="Calibri"/>
                <a:cs typeface="Calibri"/>
                <a:sym typeface="Calibri"/>
              </a:rPr>
              <a:t>w</a:t>
            </a:r>
            <a:r>
              <a:rPr lang="en-US" sz="2100">
                <a:solidFill>
                  <a:schemeClr val="dk1"/>
                </a:solidFill>
                <a:latin typeface="Calibri"/>
                <a:ea typeface="Calibri"/>
                <a:cs typeface="Calibri"/>
                <a:sym typeface="Calibri"/>
              </a:rPr>
              <a:t>,</a:t>
            </a:r>
            <a:r>
              <a:rPr lang="en-US" sz="2100">
                <a:solidFill>
                  <a:srgbClr val="9E9E9E"/>
                </a:solidFill>
                <a:latin typeface="Calibri"/>
                <a:ea typeface="Calibri"/>
                <a:cs typeface="Calibri"/>
                <a:sym typeface="Calibri"/>
              </a:rPr>
              <a:t> 0, 0, 0;</a:t>
            </a:r>
            <a:endParaRPr sz="2100">
              <a:solidFill>
                <a:srgbClr val="9E9E9E"/>
              </a:solidFill>
              <a:latin typeface="Calibri"/>
              <a:ea typeface="Calibri"/>
              <a:cs typeface="Calibri"/>
              <a:sym typeface="Calibri"/>
            </a:endParaRPr>
          </a:p>
          <a:p>
            <a:pPr indent="0" lvl="0" marL="0" rtl="0" algn="l">
              <a:spcBef>
                <a:spcPts val="0"/>
              </a:spcBef>
              <a:spcAft>
                <a:spcPts val="0"/>
              </a:spcAft>
              <a:buNone/>
            </a:pPr>
            <a:r>
              <a:rPr lang="en-US" sz="2100">
                <a:solidFill>
                  <a:srgbClr val="9E9E9E"/>
                </a:solidFill>
                <a:latin typeface="Calibri"/>
                <a:ea typeface="Calibri"/>
                <a:cs typeface="Calibri"/>
                <a:sym typeface="Calibri"/>
              </a:rPr>
              <a:t>0, 0, 0, 0, 0, 0, 0, 0, 0, </a:t>
            </a:r>
            <a:r>
              <a:rPr b="1" lang="en-US" sz="2100">
                <a:solidFill>
                  <a:schemeClr val="dk1"/>
                </a:solidFill>
                <a:latin typeface="Calibri"/>
                <a:ea typeface="Calibri"/>
                <a:cs typeface="Calibri"/>
                <a:sym typeface="Calibri"/>
              </a:rPr>
              <a:t>p</a:t>
            </a:r>
            <a:r>
              <a:rPr lang="en-US" sz="2100">
                <a:solidFill>
                  <a:schemeClr val="dk1"/>
                </a:solidFill>
                <a:latin typeface="Calibri"/>
                <a:ea typeface="Calibri"/>
                <a:cs typeface="Calibri"/>
                <a:sym typeface="Calibri"/>
              </a:rPr>
              <a:t>, </a:t>
            </a:r>
            <a:r>
              <a:rPr lang="en-US" sz="2100">
                <a:solidFill>
                  <a:srgbClr val="9E9E9E"/>
                </a:solidFill>
                <a:latin typeface="Calibri"/>
                <a:ea typeface="Calibri"/>
                <a:cs typeface="Calibri"/>
                <a:sym typeface="Calibri"/>
              </a:rPr>
              <a:t>0, 0;</a:t>
            </a:r>
            <a:endParaRPr sz="2100">
              <a:solidFill>
                <a:srgbClr val="9E9E9E"/>
              </a:solidFill>
              <a:latin typeface="Calibri"/>
              <a:ea typeface="Calibri"/>
              <a:cs typeface="Calibri"/>
              <a:sym typeface="Calibri"/>
            </a:endParaRPr>
          </a:p>
          <a:p>
            <a:pPr indent="0" lvl="0" marL="0" rtl="0" algn="l">
              <a:spcBef>
                <a:spcPts val="0"/>
              </a:spcBef>
              <a:spcAft>
                <a:spcPts val="0"/>
              </a:spcAft>
              <a:buNone/>
            </a:pPr>
            <a:r>
              <a:rPr lang="en-US" sz="2100">
                <a:solidFill>
                  <a:srgbClr val="9E9E9E"/>
                </a:solidFill>
                <a:latin typeface="Calibri"/>
                <a:ea typeface="Calibri"/>
                <a:cs typeface="Calibri"/>
                <a:sym typeface="Calibri"/>
              </a:rPr>
              <a:t>0, 0, 0, 0, 0, 0, 0, 0, 0, 0, </a:t>
            </a:r>
            <a:r>
              <a:rPr b="1" lang="en-US" sz="2100">
                <a:solidFill>
                  <a:schemeClr val="dk1"/>
                </a:solidFill>
                <a:latin typeface="Calibri"/>
                <a:ea typeface="Calibri"/>
                <a:cs typeface="Calibri"/>
                <a:sym typeface="Calibri"/>
              </a:rPr>
              <a:t>q</a:t>
            </a:r>
            <a:r>
              <a:rPr lang="en-US" sz="2100">
                <a:solidFill>
                  <a:schemeClr val="dk1"/>
                </a:solidFill>
                <a:latin typeface="Calibri"/>
                <a:ea typeface="Calibri"/>
                <a:cs typeface="Calibri"/>
                <a:sym typeface="Calibri"/>
              </a:rPr>
              <a:t>, </a:t>
            </a:r>
            <a:r>
              <a:rPr lang="en-US" sz="2100">
                <a:solidFill>
                  <a:srgbClr val="9E9E9E"/>
                </a:solidFill>
                <a:latin typeface="Calibri"/>
                <a:ea typeface="Calibri"/>
                <a:cs typeface="Calibri"/>
                <a:sym typeface="Calibri"/>
              </a:rPr>
              <a:t>0;</a:t>
            </a:r>
            <a:endParaRPr sz="2100">
              <a:solidFill>
                <a:srgbClr val="9E9E9E"/>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2100">
                <a:solidFill>
                  <a:srgbClr val="9E9E9E"/>
                </a:solidFill>
                <a:latin typeface="Calibri"/>
                <a:ea typeface="Calibri"/>
                <a:cs typeface="Calibri"/>
                <a:sym typeface="Calibri"/>
              </a:rPr>
              <a:t>0, 0, 0, 0, 0, 0, 0, 0, 0, 0, 0,</a:t>
            </a:r>
            <a:r>
              <a:rPr lang="en-US" sz="2100">
                <a:solidFill>
                  <a:schemeClr val="dk1"/>
                </a:solidFill>
                <a:latin typeface="Calibri"/>
                <a:ea typeface="Calibri"/>
                <a:cs typeface="Calibri"/>
                <a:sym typeface="Calibri"/>
              </a:rPr>
              <a:t> </a:t>
            </a:r>
            <a:r>
              <a:rPr b="1" lang="en-US" sz="2100">
                <a:solidFill>
                  <a:schemeClr val="dk1"/>
                </a:solidFill>
                <a:latin typeface="Calibri"/>
                <a:ea typeface="Calibri"/>
                <a:cs typeface="Calibri"/>
                <a:sym typeface="Calibri"/>
              </a:rPr>
              <a:t>r</a:t>
            </a:r>
            <a:r>
              <a:rPr lang="en-US" sz="2100">
                <a:solidFill>
                  <a:schemeClr val="dk1"/>
                </a:solidFill>
                <a:latin typeface="Calibri"/>
                <a:ea typeface="Calibri"/>
                <a:cs typeface="Calibri"/>
                <a:sym typeface="Calibri"/>
              </a:rPr>
              <a:t>]</a:t>
            </a:r>
            <a:endParaRPr sz="2100">
              <a:solidFill>
                <a:schemeClr val="dk1"/>
              </a:solidFill>
              <a:latin typeface="Calibri"/>
              <a:ea typeface="Calibri"/>
              <a:cs typeface="Calibri"/>
              <a:sym typeface="Calibri"/>
            </a:endParaRPr>
          </a:p>
        </p:txBody>
      </p:sp>
      <p:sp>
        <p:nvSpPr>
          <p:cNvPr id="363" name="Google Shape;363;gfbc339247c_5_101"/>
          <p:cNvSpPr txBox="1"/>
          <p:nvPr/>
        </p:nvSpPr>
        <p:spPr>
          <a:xfrm>
            <a:off x="637600" y="1010350"/>
            <a:ext cx="1009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100">
                <a:latin typeface="Calibri"/>
                <a:ea typeface="Calibri"/>
                <a:cs typeface="Calibri"/>
                <a:sym typeface="Calibri"/>
              </a:rPr>
              <a:t>Q =</a:t>
            </a:r>
            <a:endParaRPr b="1" sz="2100">
              <a:latin typeface="Calibri"/>
              <a:ea typeface="Calibri"/>
              <a:cs typeface="Calibri"/>
              <a:sym typeface="Calibri"/>
            </a:endParaRPr>
          </a:p>
        </p:txBody>
      </p:sp>
      <p:sp>
        <p:nvSpPr>
          <p:cNvPr id="364" name="Google Shape;364;gfbc339247c_5_101"/>
          <p:cNvSpPr txBox="1"/>
          <p:nvPr/>
        </p:nvSpPr>
        <p:spPr>
          <a:xfrm>
            <a:off x="8174275" y="3186225"/>
            <a:ext cx="2378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latin typeface="Calibri"/>
                <a:ea typeface="Calibri"/>
                <a:cs typeface="Calibri"/>
                <a:sym typeface="Calibri"/>
              </a:rPr>
              <a:t>[</a:t>
            </a:r>
            <a:r>
              <a:rPr b="1" lang="en-US" sz="2100">
                <a:latin typeface="Calibri"/>
                <a:ea typeface="Calibri"/>
                <a:cs typeface="Calibri"/>
                <a:sym typeface="Calibri"/>
              </a:rPr>
              <a:t>𝛿a</a:t>
            </a:r>
            <a:r>
              <a:rPr lang="en-US" sz="2100">
                <a:latin typeface="Calibri"/>
                <a:ea typeface="Calibri"/>
                <a:cs typeface="Calibri"/>
                <a:sym typeface="Calibri"/>
              </a:rPr>
              <a:t>, </a:t>
            </a:r>
            <a:r>
              <a:rPr lang="en-US" sz="2100">
                <a:solidFill>
                  <a:srgbClr val="9E9E9E"/>
                </a:solidFill>
                <a:latin typeface="Calibri"/>
                <a:ea typeface="Calibri"/>
                <a:cs typeface="Calibri"/>
                <a:sym typeface="Calibri"/>
              </a:rPr>
              <a:t>0, 0, 0;</a:t>
            </a:r>
            <a:endParaRPr sz="2100">
              <a:solidFill>
                <a:srgbClr val="9E9E9E"/>
              </a:solidFill>
              <a:latin typeface="Calibri"/>
              <a:ea typeface="Calibri"/>
              <a:cs typeface="Calibri"/>
              <a:sym typeface="Calibri"/>
            </a:endParaRPr>
          </a:p>
          <a:p>
            <a:pPr indent="0" lvl="0" marL="0" rtl="0" algn="l">
              <a:spcBef>
                <a:spcPts val="0"/>
              </a:spcBef>
              <a:spcAft>
                <a:spcPts val="0"/>
              </a:spcAft>
              <a:buNone/>
            </a:pPr>
            <a:r>
              <a:rPr lang="en-US" sz="2100">
                <a:solidFill>
                  <a:srgbClr val="9E9E9E"/>
                </a:solidFill>
                <a:latin typeface="Calibri"/>
                <a:ea typeface="Calibri"/>
                <a:cs typeface="Calibri"/>
                <a:sym typeface="Calibri"/>
              </a:rPr>
              <a:t>0,</a:t>
            </a:r>
            <a:r>
              <a:rPr lang="en-US" sz="2100">
                <a:latin typeface="Calibri"/>
                <a:ea typeface="Calibri"/>
                <a:cs typeface="Calibri"/>
                <a:sym typeface="Calibri"/>
              </a:rPr>
              <a:t> </a:t>
            </a:r>
            <a:r>
              <a:rPr b="1" lang="en-US" sz="2100">
                <a:solidFill>
                  <a:schemeClr val="dk1"/>
                </a:solidFill>
                <a:latin typeface="Calibri"/>
                <a:ea typeface="Calibri"/>
                <a:cs typeface="Calibri"/>
                <a:sym typeface="Calibri"/>
              </a:rPr>
              <a:t>𝛿r</a:t>
            </a:r>
            <a:r>
              <a:rPr lang="en-US" sz="2100">
                <a:latin typeface="Calibri"/>
                <a:ea typeface="Calibri"/>
                <a:cs typeface="Calibri"/>
                <a:sym typeface="Calibri"/>
              </a:rPr>
              <a:t>,</a:t>
            </a:r>
            <a:r>
              <a:rPr lang="en-US" sz="2100">
                <a:solidFill>
                  <a:srgbClr val="9E9E9E"/>
                </a:solidFill>
                <a:latin typeface="Calibri"/>
                <a:ea typeface="Calibri"/>
                <a:cs typeface="Calibri"/>
                <a:sym typeface="Calibri"/>
              </a:rPr>
              <a:t> 0, 0;</a:t>
            </a:r>
            <a:endParaRPr sz="2100">
              <a:solidFill>
                <a:srgbClr val="9E9E9E"/>
              </a:solidFill>
              <a:latin typeface="Calibri"/>
              <a:ea typeface="Calibri"/>
              <a:cs typeface="Calibri"/>
              <a:sym typeface="Calibri"/>
            </a:endParaRPr>
          </a:p>
          <a:p>
            <a:pPr indent="0" lvl="0" marL="0" rtl="0" algn="l">
              <a:spcBef>
                <a:spcPts val="0"/>
              </a:spcBef>
              <a:spcAft>
                <a:spcPts val="0"/>
              </a:spcAft>
              <a:buNone/>
            </a:pPr>
            <a:r>
              <a:rPr lang="en-US" sz="2100">
                <a:solidFill>
                  <a:srgbClr val="9E9E9E"/>
                </a:solidFill>
                <a:latin typeface="Calibri"/>
                <a:ea typeface="Calibri"/>
                <a:cs typeface="Calibri"/>
                <a:sym typeface="Calibri"/>
              </a:rPr>
              <a:t>0, 0, </a:t>
            </a:r>
            <a:r>
              <a:rPr b="1" lang="en-US" sz="2100">
                <a:solidFill>
                  <a:schemeClr val="dk1"/>
                </a:solidFill>
                <a:latin typeface="Calibri"/>
                <a:ea typeface="Calibri"/>
                <a:cs typeface="Calibri"/>
                <a:sym typeface="Calibri"/>
              </a:rPr>
              <a:t>𝛿e</a:t>
            </a:r>
            <a:r>
              <a:rPr lang="en-US" sz="2100">
                <a:latin typeface="Calibri"/>
                <a:ea typeface="Calibri"/>
                <a:cs typeface="Calibri"/>
                <a:sym typeface="Calibri"/>
              </a:rPr>
              <a:t>,</a:t>
            </a:r>
            <a:r>
              <a:rPr lang="en-US" sz="2100">
                <a:solidFill>
                  <a:srgbClr val="9E9E9E"/>
                </a:solidFill>
                <a:latin typeface="Calibri"/>
                <a:ea typeface="Calibri"/>
                <a:cs typeface="Calibri"/>
                <a:sym typeface="Calibri"/>
              </a:rPr>
              <a:t> 0;</a:t>
            </a:r>
            <a:endParaRPr sz="2100">
              <a:solidFill>
                <a:srgbClr val="9E9E9E"/>
              </a:solidFill>
              <a:latin typeface="Calibri"/>
              <a:ea typeface="Calibri"/>
              <a:cs typeface="Calibri"/>
              <a:sym typeface="Calibri"/>
            </a:endParaRPr>
          </a:p>
          <a:p>
            <a:pPr indent="0" lvl="0" marL="0" rtl="0" algn="l">
              <a:spcBef>
                <a:spcPts val="0"/>
              </a:spcBef>
              <a:spcAft>
                <a:spcPts val="0"/>
              </a:spcAft>
              <a:buNone/>
            </a:pPr>
            <a:r>
              <a:rPr lang="en-US" sz="2100">
                <a:solidFill>
                  <a:srgbClr val="9E9E9E"/>
                </a:solidFill>
                <a:latin typeface="Calibri"/>
                <a:ea typeface="Calibri"/>
                <a:cs typeface="Calibri"/>
                <a:sym typeface="Calibri"/>
              </a:rPr>
              <a:t>0, 0, 0,</a:t>
            </a:r>
            <a:r>
              <a:rPr lang="en-US" sz="2100">
                <a:latin typeface="Calibri"/>
                <a:ea typeface="Calibri"/>
                <a:cs typeface="Calibri"/>
                <a:sym typeface="Calibri"/>
              </a:rPr>
              <a:t> </a:t>
            </a:r>
            <a:r>
              <a:rPr b="1" lang="en-US" sz="2100">
                <a:solidFill>
                  <a:schemeClr val="dk1"/>
                </a:solidFill>
                <a:latin typeface="Calibri"/>
                <a:ea typeface="Calibri"/>
                <a:cs typeface="Calibri"/>
                <a:sym typeface="Calibri"/>
              </a:rPr>
              <a:t>𝛿t</a:t>
            </a:r>
            <a:r>
              <a:rPr lang="en-US" sz="2100">
                <a:latin typeface="Calibri"/>
                <a:ea typeface="Calibri"/>
                <a:cs typeface="Calibri"/>
                <a:sym typeface="Calibri"/>
              </a:rPr>
              <a:t>]</a:t>
            </a:r>
            <a:endParaRPr sz="2100">
              <a:latin typeface="Calibri"/>
              <a:ea typeface="Calibri"/>
              <a:cs typeface="Calibri"/>
              <a:sym typeface="Calibri"/>
            </a:endParaRPr>
          </a:p>
        </p:txBody>
      </p:sp>
      <p:sp>
        <p:nvSpPr>
          <p:cNvPr id="365" name="Google Shape;365;gfbc339247c_5_101"/>
          <p:cNvSpPr txBox="1"/>
          <p:nvPr/>
        </p:nvSpPr>
        <p:spPr>
          <a:xfrm>
            <a:off x="7800875" y="3186225"/>
            <a:ext cx="732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100">
                <a:latin typeface="Calibri"/>
                <a:ea typeface="Calibri"/>
                <a:cs typeface="Calibri"/>
                <a:sym typeface="Calibri"/>
              </a:rPr>
              <a:t>R </a:t>
            </a:r>
            <a:r>
              <a:rPr b="1" lang="en-US" sz="2100">
                <a:latin typeface="Calibri"/>
                <a:ea typeface="Calibri"/>
                <a:cs typeface="Calibri"/>
                <a:sym typeface="Calibri"/>
              </a:rPr>
              <a:t>=</a:t>
            </a:r>
            <a:endParaRPr b="1" sz="2100">
              <a:latin typeface="Calibri"/>
              <a:ea typeface="Calibri"/>
              <a:cs typeface="Calibri"/>
              <a:sym typeface="Calibri"/>
            </a:endParaRPr>
          </a:p>
        </p:txBody>
      </p:sp>
      <p:sp>
        <p:nvSpPr>
          <p:cNvPr id="366" name="Google Shape;366;gfbc339247c_5_101"/>
          <p:cNvSpPr txBox="1"/>
          <p:nvPr/>
        </p:nvSpPr>
        <p:spPr>
          <a:xfrm>
            <a:off x="1762950" y="5295550"/>
            <a:ext cx="2378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Weighing these values heavier will force the LQT to track those values better</a:t>
            </a:r>
            <a:endParaRPr>
              <a:latin typeface="Calibri"/>
              <a:ea typeface="Calibri"/>
              <a:cs typeface="Calibri"/>
              <a:sym typeface="Calibri"/>
            </a:endParaRPr>
          </a:p>
        </p:txBody>
      </p:sp>
      <p:sp>
        <p:nvSpPr>
          <p:cNvPr id="367" name="Google Shape;367;gfbc339247c_5_101"/>
          <p:cNvSpPr/>
          <p:nvPr/>
        </p:nvSpPr>
        <p:spPr>
          <a:xfrm>
            <a:off x="2806800" y="5073850"/>
            <a:ext cx="124500" cy="2217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fbc339247c_5_101"/>
          <p:cNvSpPr txBox="1"/>
          <p:nvPr/>
        </p:nvSpPr>
        <p:spPr>
          <a:xfrm>
            <a:off x="7402525" y="5246650"/>
            <a:ext cx="2378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Weighing these values heavier will force the LQT to use those control surfaces less</a:t>
            </a:r>
            <a:endParaRPr>
              <a:latin typeface="Calibri"/>
              <a:ea typeface="Calibri"/>
              <a:cs typeface="Calibri"/>
              <a:sym typeface="Calibri"/>
            </a:endParaRPr>
          </a:p>
        </p:txBody>
      </p:sp>
      <p:sp>
        <p:nvSpPr>
          <p:cNvPr id="369" name="Google Shape;369;gfbc339247c_5_101"/>
          <p:cNvSpPr/>
          <p:nvPr/>
        </p:nvSpPr>
        <p:spPr>
          <a:xfrm>
            <a:off x="8446375" y="5024950"/>
            <a:ext cx="124500" cy="2217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0" name="Google Shape;370;gfbc339247c_5_101"/>
          <p:cNvPicPr preferRelativeResize="0"/>
          <p:nvPr/>
        </p:nvPicPr>
        <p:blipFill>
          <a:blip r:embed="rId3">
            <a:alphaModFix/>
          </a:blip>
          <a:stretch>
            <a:fillRect/>
          </a:stretch>
        </p:blipFill>
        <p:spPr>
          <a:xfrm>
            <a:off x="5562600" y="2028900"/>
            <a:ext cx="3294711" cy="744750"/>
          </a:xfrm>
          <a:prstGeom prst="rect">
            <a:avLst/>
          </a:prstGeom>
          <a:noFill/>
          <a:ln>
            <a:noFill/>
          </a:ln>
        </p:spPr>
      </p:pic>
      <p:pic>
        <p:nvPicPr>
          <p:cNvPr id="371" name="Google Shape;371;gfbc339247c_5_101"/>
          <p:cNvPicPr preferRelativeResize="0"/>
          <p:nvPr/>
        </p:nvPicPr>
        <p:blipFill>
          <a:blip r:embed="rId4">
            <a:alphaModFix/>
          </a:blip>
          <a:stretch>
            <a:fillRect/>
          </a:stretch>
        </p:blipFill>
        <p:spPr>
          <a:xfrm>
            <a:off x="5562600" y="1263375"/>
            <a:ext cx="6629400" cy="838200"/>
          </a:xfrm>
          <a:prstGeom prst="rect">
            <a:avLst/>
          </a:prstGeom>
          <a:noFill/>
          <a:ln>
            <a:noFill/>
          </a:ln>
        </p:spPr>
      </p:pic>
      <p:sp>
        <p:nvSpPr>
          <p:cNvPr id="372" name="Google Shape;372;gfbc339247c_5_101"/>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Requirements and Satisfaction</a:t>
            </a:r>
            <a:endParaRPr b="1" sz="1100">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fbc339247c_5_21"/>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Our Simulation</a:t>
            </a:r>
            <a:endParaRPr/>
          </a:p>
        </p:txBody>
      </p:sp>
      <p:sp>
        <p:nvSpPr>
          <p:cNvPr id="379" name="Google Shape;379;gfbc339247c_5_21"/>
          <p:cNvSpPr txBox="1"/>
          <p:nvPr>
            <p:ph idx="1" type="body"/>
          </p:nvPr>
        </p:nvSpPr>
        <p:spPr>
          <a:xfrm>
            <a:off x="838200" y="1240248"/>
            <a:ext cx="10515600" cy="1423500"/>
          </a:xfrm>
          <a:prstGeom prst="rect">
            <a:avLst/>
          </a:prstGeom>
        </p:spPr>
        <p:txBody>
          <a:bodyPr anchorCtr="0" anchor="t" bIns="45700" lIns="91425" spcFirstLastPara="1" rIns="91425" wrap="square" tIns="45700">
            <a:normAutofit/>
          </a:bodyPr>
          <a:lstStyle/>
          <a:p>
            <a:pPr indent="-406400" lvl="0" marL="457200" rtl="0" algn="l">
              <a:spcBef>
                <a:spcPts val="1000"/>
              </a:spcBef>
              <a:spcAft>
                <a:spcPts val="0"/>
              </a:spcAft>
              <a:buSzPts val="2800"/>
              <a:buChar char="●"/>
            </a:pPr>
            <a:r>
              <a:rPr lang="en-US"/>
              <a:t>Split into the lateral and longitudinal frames of the aircraft</a:t>
            </a:r>
            <a:endParaRPr/>
          </a:p>
          <a:p>
            <a:pPr indent="-381000" lvl="1" marL="914400" rtl="0" algn="l">
              <a:spcBef>
                <a:spcPts val="0"/>
              </a:spcBef>
              <a:spcAft>
                <a:spcPts val="0"/>
              </a:spcAft>
              <a:buClr>
                <a:srgbClr val="FF0000"/>
              </a:buClr>
              <a:buSzPts val="2400"/>
              <a:buChar char="○"/>
            </a:pPr>
            <a:r>
              <a:rPr lang="en-US">
                <a:solidFill>
                  <a:srgbClr val="FF0000"/>
                </a:solidFill>
              </a:rPr>
              <a:t>Lateral</a:t>
            </a:r>
            <a:endParaRPr>
              <a:solidFill>
                <a:srgbClr val="FF0000"/>
              </a:solidFill>
            </a:endParaRPr>
          </a:p>
          <a:p>
            <a:pPr indent="-381000" lvl="1" marL="914400" rtl="0" algn="l">
              <a:spcBef>
                <a:spcPts val="0"/>
              </a:spcBef>
              <a:spcAft>
                <a:spcPts val="0"/>
              </a:spcAft>
              <a:buClr>
                <a:srgbClr val="0000FF"/>
              </a:buClr>
              <a:buSzPts val="2400"/>
              <a:buChar char="○"/>
            </a:pPr>
            <a:r>
              <a:rPr lang="en-US">
                <a:solidFill>
                  <a:srgbClr val="0000FF"/>
                </a:solidFill>
              </a:rPr>
              <a:t>Longitudinal</a:t>
            </a:r>
            <a:endParaRPr/>
          </a:p>
        </p:txBody>
      </p:sp>
      <p:sp>
        <p:nvSpPr>
          <p:cNvPr id="380" name="Google Shape;380;gfbc339247c_5_2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cxnSp>
        <p:nvCxnSpPr>
          <p:cNvPr id="381" name="Google Shape;381;gfbc339247c_5_21"/>
          <p:cNvCxnSpPr/>
          <p:nvPr/>
        </p:nvCxnSpPr>
        <p:spPr>
          <a:xfrm>
            <a:off x="2849999" y="3439734"/>
            <a:ext cx="453000" cy="0"/>
          </a:xfrm>
          <a:prstGeom prst="straightConnector1">
            <a:avLst/>
          </a:prstGeom>
          <a:noFill/>
          <a:ln cap="flat" cmpd="sng" w="9525">
            <a:solidFill>
              <a:srgbClr val="FF0000"/>
            </a:solidFill>
            <a:prstDash val="solid"/>
            <a:round/>
            <a:headEnd len="med" w="med" type="none"/>
            <a:tailEnd len="med" w="med" type="triangle"/>
          </a:ln>
        </p:spPr>
      </p:cxnSp>
      <p:cxnSp>
        <p:nvCxnSpPr>
          <p:cNvPr id="382" name="Google Shape;382;gfbc339247c_5_21"/>
          <p:cNvCxnSpPr/>
          <p:nvPr/>
        </p:nvCxnSpPr>
        <p:spPr>
          <a:xfrm>
            <a:off x="2849999" y="4830005"/>
            <a:ext cx="453000" cy="0"/>
          </a:xfrm>
          <a:prstGeom prst="straightConnector1">
            <a:avLst/>
          </a:prstGeom>
          <a:noFill/>
          <a:ln cap="flat" cmpd="sng" w="9525">
            <a:solidFill>
              <a:srgbClr val="0000FF"/>
            </a:solidFill>
            <a:prstDash val="solid"/>
            <a:round/>
            <a:headEnd len="med" w="med" type="none"/>
            <a:tailEnd len="med" w="med" type="triangle"/>
          </a:ln>
        </p:spPr>
      </p:cxnSp>
      <p:pic>
        <p:nvPicPr>
          <p:cNvPr id="383" name="Google Shape;383;gfbc339247c_5_21"/>
          <p:cNvPicPr preferRelativeResize="0"/>
          <p:nvPr/>
        </p:nvPicPr>
        <p:blipFill>
          <a:blip r:embed="rId3">
            <a:alphaModFix/>
          </a:blip>
          <a:stretch>
            <a:fillRect/>
          </a:stretch>
        </p:blipFill>
        <p:spPr>
          <a:xfrm>
            <a:off x="3538500" y="2707473"/>
            <a:ext cx="4638675" cy="3048000"/>
          </a:xfrm>
          <a:prstGeom prst="rect">
            <a:avLst/>
          </a:prstGeom>
          <a:noFill/>
          <a:ln>
            <a:noFill/>
          </a:ln>
        </p:spPr>
      </p:pic>
      <p:sp>
        <p:nvSpPr>
          <p:cNvPr id="384" name="Google Shape;384;gfbc339247c_5_21"/>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Requirements and Satisfaction</a:t>
            </a:r>
            <a:endParaRPr b="1" sz="1100">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gfbace4f66b_0_6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Circular Weights</a:t>
            </a:r>
            <a:endParaRPr/>
          </a:p>
        </p:txBody>
      </p:sp>
      <p:sp>
        <p:nvSpPr>
          <p:cNvPr id="391" name="Google Shape;391;gfbace4f66b_0_6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392" name="Google Shape;392;gfbace4f66b_0_60"/>
          <p:cNvPicPr preferRelativeResize="0"/>
          <p:nvPr/>
        </p:nvPicPr>
        <p:blipFill>
          <a:blip r:embed="rId3">
            <a:alphaModFix/>
          </a:blip>
          <a:stretch>
            <a:fillRect/>
          </a:stretch>
        </p:blipFill>
        <p:spPr>
          <a:xfrm>
            <a:off x="4707500" y="844750"/>
            <a:ext cx="7005249" cy="5253950"/>
          </a:xfrm>
          <a:prstGeom prst="rect">
            <a:avLst/>
          </a:prstGeom>
          <a:noFill/>
          <a:ln>
            <a:noFill/>
          </a:ln>
        </p:spPr>
      </p:pic>
      <p:sp>
        <p:nvSpPr>
          <p:cNvPr id="393" name="Google Shape;393;gfbace4f66b_0_60"/>
          <p:cNvSpPr txBox="1"/>
          <p:nvPr/>
        </p:nvSpPr>
        <p:spPr>
          <a:xfrm>
            <a:off x="306825" y="1840175"/>
            <a:ext cx="4522200" cy="32631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Calibri"/>
              <a:buChar char="●"/>
            </a:pPr>
            <a:r>
              <a:rPr lang="en-US" sz="2000">
                <a:latin typeface="Calibri"/>
                <a:ea typeface="Calibri"/>
                <a:cs typeface="Calibri"/>
                <a:sym typeface="Calibri"/>
              </a:rPr>
              <a:t>Weighing for a </a:t>
            </a:r>
            <a:r>
              <a:rPr lang="en-US" sz="2000">
                <a:latin typeface="Calibri"/>
                <a:ea typeface="Calibri"/>
                <a:cs typeface="Calibri"/>
                <a:sym typeface="Calibri"/>
              </a:rPr>
              <a:t>circular</a:t>
            </a:r>
            <a:r>
              <a:rPr lang="en-US" sz="2000">
                <a:latin typeface="Calibri"/>
                <a:ea typeface="Calibri"/>
                <a:cs typeface="Calibri"/>
                <a:sym typeface="Calibri"/>
              </a:rPr>
              <a:t> pattern, not position</a:t>
            </a:r>
            <a:endParaRPr sz="2000">
              <a:latin typeface="Calibri"/>
              <a:ea typeface="Calibri"/>
              <a:cs typeface="Calibri"/>
              <a:sym typeface="Calibri"/>
            </a:endParaRPr>
          </a:p>
          <a:p>
            <a:pPr indent="-355600" lvl="1" marL="914400" rtl="0" algn="l">
              <a:spcBef>
                <a:spcPts val="0"/>
              </a:spcBef>
              <a:spcAft>
                <a:spcPts val="0"/>
              </a:spcAft>
              <a:buSzPts val="2000"/>
              <a:buFont typeface="Calibri"/>
              <a:buChar char="○"/>
            </a:pPr>
            <a:r>
              <a:rPr b="1" lang="en-US" sz="2000">
                <a:latin typeface="Calibri"/>
                <a:ea typeface="Calibri"/>
                <a:cs typeface="Calibri"/>
                <a:sym typeface="Calibri"/>
              </a:rPr>
              <a:t>p</a:t>
            </a:r>
            <a:r>
              <a:rPr lang="en-US" sz="2000">
                <a:latin typeface="Calibri"/>
                <a:ea typeface="Calibri"/>
                <a:cs typeface="Calibri"/>
                <a:sym typeface="Calibri"/>
              </a:rPr>
              <a:t> - roll rate of aircraft</a:t>
            </a:r>
            <a:endParaRPr sz="2000">
              <a:latin typeface="Calibri"/>
              <a:ea typeface="Calibri"/>
              <a:cs typeface="Calibri"/>
              <a:sym typeface="Calibri"/>
            </a:endParaRPr>
          </a:p>
          <a:p>
            <a:pPr indent="-355600" lvl="1" marL="914400" rtl="0" algn="l">
              <a:spcBef>
                <a:spcPts val="0"/>
              </a:spcBef>
              <a:spcAft>
                <a:spcPts val="0"/>
              </a:spcAft>
              <a:buSzPts val="2000"/>
              <a:buFont typeface="Calibri"/>
              <a:buChar char="○"/>
            </a:pPr>
            <a:r>
              <a:rPr b="1" lang="en-US" sz="2000">
                <a:latin typeface="Calibri"/>
                <a:ea typeface="Calibri"/>
                <a:cs typeface="Calibri"/>
                <a:sym typeface="Calibri"/>
              </a:rPr>
              <a:t>r</a:t>
            </a:r>
            <a:r>
              <a:rPr lang="en-US" sz="2000">
                <a:latin typeface="Calibri"/>
                <a:ea typeface="Calibri"/>
                <a:cs typeface="Calibri"/>
                <a:sym typeface="Calibri"/>
              </a:rPr>
              <a:t> - yaw rate of aircraft</a:t>
            </a:r>
            <a:endParaRPr sz="2000">
              <a:latin typeface="Calibri"/>
              <a:ea typeface="Calibri"/>
              <a:cs typeface="Calibri"/>
              <a:sym typeface="Calibri"/>
            </a:endParaRPr>
          </a:p>
          <a:p>
            <a:pPr indent="-355600" lvl="1" marL="914400" rtl="0" algn="l">
              <a:spcBef>
                <a:spcPts val="0"/>
              </a:spcBef>
              <a:spcAft>
                <a:spcPts val="0"/>
              </a:spcAft>
              <a:buSzPts val="2000"/>
              <a:buFont typeface="Calibri"/>
              <a:buChar char="○"/>
            </a:pPr>
            <a:r>
              <a:rPr lang="en-US" sz="2000">
                <a:latin typeface="Calibri"/>
                <a:ea typeface="Calibri"/>
                <a:cs typeface="Calibri"/>
                <a:sym typeface="Calibri"/>
              </a:rPr>
              <a:t>𝝍 - yaw angle of aircraft</a:t>
            </a:r>
            <a:endParaRPr sz="2000">
              <a:latin typeface="Calibri"/>
              <a:ea typeface="Calibri"/>
              <a:cs typeface="Calibri"/>
              <a:sym typeface="Calibri"/>
            </a:endParaRPr>
          </a:p>
          <a:p>
            <a:pPr indent="-355600" lvl="1" marL="914400" rtl="0" algn="l">
              <a:spcBef>
                <a:spcPts val="0"/>
              </a:spcBef>
              <a:spcAft>
                <a:spcPts val="0"/>
              </a:spcAft>
              <a:buSzPts val="2000"/>
              <a:buFont typeface="Calibri"/>
              <a:buChar char="○"/>
            </a:pPr>
            <a:r>
              <a:rPr b="1" lang="en-US" sz="2000">
                <a:solidFill>
                  <a:schemeClr val="dk1"/>
                </a:solidFill>
                <a:latin typeface="Calibri"/>
                <a:ea typeface="Calibri"/>
                <a:cs typeface="Calibri"/>
                <a:sym typeface="Calibri"/>
              </a:rPr>
              <a:t>𝛿e </a:t>
            </a:r>
            <a:r>
              <a:rPr lang="en-US" sz="2000">
                <a:solidFill>
                  <a:schemeClr val="dk1"/>
                </a:solidFill>
                <a:latin typeface="Calibri"/>
                <a:ea typeface="Calibri"/>
                <a:cs typeface="Calibri"/>
                <a:sym typeface="Calibri"/>
              </a:rPr>
              <a:t>- elevator deflection</a:t>
            </a:r>
            <a:endParaRPr sz="20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Char char="○"/>
            </a:pPr>
            <a:r>
              <a:rPr b="1" lang="en-US" sz="2000">
                <a:solidFill>
                  <a:schemeClr val="dk1"/>
                </a:solidFill>
                <a:latin typeface="Calibri"/>
                <a:ea typeface="Calibri"/>
                <a:cs typeface="Calibri"/>
                <a:sym typeface="Calibri"/>
              </a:rPr>
              <a:t>𝛿t </a:t>
            </a:r>
            <a:r>
              <a:rPr lang="en-US" sz="2000">
                <a:solidFill>
                  <a:schemeClr val="dk1"/>
                </a:solidFill>
                <a:latin typeface="Calibri"/>
                <a:ea typeface="Calibri"/>
                <a:cs typeface="Calibri"/>
                <a:sym typeface="Calibri"/>
              </a:rPr>
              <a:t>- thrust usage</a:t>
            </a:r>
            <a:endParaRPr sz="2000">
              <a:solidFill>
                <a:schemeClr val="dk1"/>
              </a:solidFill>
              <a:latin typeface="Calibri"/>
              <a:ea typeface="Calibri"/>
              <a:cs typeface="Calibri"/>
              <a:sym typeface="Calibri"/>
            </a:endParaRPr>
          </a:p>
          <a:p>
            <a:pPr indent="-355600" lvl="0" marL="457200" rtl="0" algn="l">
              <a:spcBef>
                <a:spcPts val="0"/>
              </a:spcBef>
              <a:spcAft>
                <a:spcPts val="0"/>
              </a:spcAft>
              <a:buSzPts val="2000"/>
              <a:buFont typeface="Calibri"/>
              <a:buChar char="●"/>
            </a:pPr>
            <a:r>
              <a:rPr lang="en-US" sz="2000">
                <a:latin typeface="Calibri"/>
                <a:ea typeface="Calibri"/>
                <a:cs typeface="Calibri"/>
                <a:sym typeface="Calibri"/>
              </a:rPr>
              <a:t>Given desired trajectory for a coordinated turn</a:t>
            </a:r>
            <a:endParaRPr sz="2000">
              <a:latin typeface="Calibri"/>
              <a:ea typeface="Calibri"/>
              <a:cs typeface="Calibri"/>
              <a:sym typeface="Calibri"/>
            </a:endParaRPr>
          </a:p>
          <a:p>
            <a:pPr indent="-355600" lvl="1" marL="914400" rtl="0" algn="l">
              <a:spcBef>
                <a:spcPts val="0"/>
              </a:spcBef>
              <a:spcAft>
                <a:spcPts val="0"/>
              </a:spcAft>
              <a:buSzPts val="2000"/>
              <a:buFont typeface="Calibri"/>
              <a:buChar char="○"/>
            </a:pPr>
            <a:r>
              <a:rPr lang="en-US" sz="2000">
                <a:latin typeface="Calibri"/>
                <a:ea typeface="Calibri"/>
                <a:cs typeface="Calibri"/>
                <a:sym typeface="Calibri"/>
              </a:rPr>
              <a:t>Curved portion of squircle</a:t>
            </a:r>
            <a:endParaRPr sz="2000">
              <a:latin typeface="Calibri"/>
              <a:ea typeface="Calibri"/>
              <a:cs typeface="Calibri"/>
              <a:sym typeface="Calibri"/>
            </a:endParaRPr>
          </a:p>
        </p:txBody>
      </p:sp>
      <p:sp>
        <p:nvSpPr>
          <p:cNvPr id="394" name="Google Shape;394;gfbace4f66b_0_6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Requirements and Satisfaction</a:t>
            </a:r>
            <a:endParaRPr b="1" sz="11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gf516a97809_2_61"/>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6000"/>
              <a:buNone/>
            </a:pPr>
            <a:r>
              <a:rPr lang="en-US"/>
              <a:t>Project Purpose and Objectives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g1035dd326f6_2_16"/>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Position Weights</a:t>
            </a:r>
            <a:endParaRPr/>
          </a:p>
        </p:txBody>
      </p:sp>
      <p:sp>
        <p:nvSpPr>
          <p:cNvPr id="401" name="Google Shape;401;g1035dd326f6_2_1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402" name="Google Shape;402;g1035dd326f6_2_16"/>
          <p:cNvSpPr txBox="1"/>
          <p:nvPr/>
        </p:nvSpPr>
        <p:spPr>
          <a:xfrm>
            <a:off x="692775" y="1335600"/>
            <a:ext cx="3414600" cy="41868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Calibri"/>
              <a:buChar char="●"/>
            </a:pPr>
            <a:r>
              <a:rPr lang="en-US" sz="2000">
                <a:latin typeface="Calibri"/>
                <a:ea typeface="Calibri"/>
                <a:cs typeface="Calibri"/>
                <a:sym typeface="Calibri"/>
              </a:rPr>
              <a:t>Weighing for a straight line segment of flight</a:t>
            </a:r>
            <a:endParaRPr sz="2000">
              <a:latin typeface="Calibri"/>
              <a:ea typeface="Calibri"/>
              <a:cs typeface="Calibri"/>
              <a:sym typeface="Calibri"/>
            </a:endParaRPr>
          </a:p>
          <a:p>
            <a:pPr indent="-355600" lvl="1" marL="914400" rtl="0" algn="l">
              <a:spcBef>
                <a:spcPts val="0"/>
              </a:spcBef>
              <a:spcAft>
                <a:spcPts val="0"/>
              </a:spcAft>
              <a:buSzPts val="2000"/>
              <a:buFont typeface="Calibri"/>
              <a:buChar char="○"/>
            </a:pPr>
            <a:r>
              <a:rPr b="1" lang="en-US" sz="2000">
                <a:latin typeface="Calibri"/>
                <a:ea typeface="Calibri"/>
                <a:cs typeface="Calibri"/>
                <a:sym typeface="Calibri"/>
              </a:rPr>
              <a:t>x - </a:t>
            </a:r>
            <a:r>
              <a:rPr lang="en-US" sz="2000">
                <a:latin typeface="Calibri"/>
                <a:ea typeface="Calibri"/>
                <a:cs typeface="Calibri"/>
                <a:sym typeface="Calibri"/>
              </a:rPr>
              <a:t>inertial position</a:t>
            </a:r>
            <a:endParaRPr sz="2000">
              <a:latin typeface="Calibri"/>
              <a:ea typeface="Calibri"/>
              <a:cs typeface="Calibri"/>
              <a:sym typeface="Calibri"/>
            </a:endParaRPr>
          </a:p>
          <a:p>
            <a:pPr indent="-355600" lvl="1" marL="914400" rtl="0" algn="l">
              <a:spcBef>
                <a:spcPts val="0"/>
              </a:spcBef>
              <a:spcAft>
                <a:spcPts val="0"/>
              </a:spcAft>
              <a:buSzPts val="2000"/>
              <a:buFont typeface="Calibri"/>
              <a:buChar char="○"/>
            </a:pPr>
            <a:r>
              <a:rPr b="1" lang="en-US" sz="2000">
                <a:solidFill>
                  <a:schemeClr val="dk1"/>
                </a:solidFill>
                <a:latin typeface="Calibri"/>
                <a:ea typeface="Calibri"/>
                <a:cs typeface="Calibri"/>
                <a:sym typeface="Calibri"/>
              </a:rPr>
              <a:t>y - </a:t>
            </a:r>
            <a:r>
              <a:rPr lang="en-US" sz="2000">
                <a:solidFill>
                  <a:schemeClr val="dk1"/>
                </a:solidFill>
                <a:latin typeface="Calibri"/>
                <a:ea typeface="Calibri"/>
                <a:cs typeface="Calibri"/>
                <a:sym typeface="Calibri"/>
              </a:rPr>
              <a:t>inertial position</a:t>
            </a:r>
            <a:endParaRPr sz="20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Char char="○"/>
            </a:pPr>
            <a:r>
              <a:rPr b="1" lang="en-US" sz="2000">
                <a:solidFill>
                  <a:schemeClr val="dk1"/>
                </a:solidFill>
                <a:latin typeface="Calibri"/>
                <a:ea typeface="Calibri"/>
                <a:cs typeface="Calibri"/>
                <a:sym typeface="Calibri"/>
              </a:rPr>
              <a:t>z - </a:t>
            </a:r>
            <a:r>
              <a:rPr lang="en-US" sz="2000">
                <a:solidFill>
                  <a:schemeClr val="dk1"/>
                </a:solidFill>
                <a:latin typeface="Calibri"/>
                <a:ea typeface="Calibri"/>
                <a:cs typeface="Calibri"/>
                <a:sym typeface="Calibri"/>
              </a:rPr>
              <a:t>inertial position</a:t>
            </a:r>
            <a:endParaRPr sz="20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Char char="○"/>
            </a:pPr>
            <a:r>
              <a:rPr b="1" lang="en-US" sz="2000">
                <a:solidFill>
                  <a:schemeClr val="dk1"/>
                </a:solidFill>
                <a:latin typeface="Calibri"/>
                <a:ea typeface="Calibri"/>
                <a:cs typeface="Calibri"/>
                <a:sym typeface="Calibri"/>
              </a:rPr>
              <a:t>𝛿e </a:t>
            </a:r>
            <a:r>
              <a:rPr lang="en-US" sz="2000">
                <a:solidFill>
                  <a:schemeClr val="dk1"/>
                </a:solidFill>
                <a:latin typeface="Calibri"/>
                <a:ea typeface="Calibri"/>
                <a:cs typeface="Calibri"/>
                <a:sym typeface="Calibri"/>
              </a:rPr>
              <a:t>- elevator deflection</a:t>
            </a:r>
            <a:endParaRPr sz="20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Char char="○"/>
            </a:pPr>
            <a:r>
              <a:rPr b="1" lang="en-US" sz="2000">
                <a:solidFill>
                  <a:schemeClr val="dk1"/>
                </a:solidFill>
                <a:latin typeface="Calibri"/>
                <a:ea typeface="Calibri"/>
                <a:cs typeface="Calibri"/>
                <a:sym typeface="Calibri"/>
              </a:rPr>
              <a:t>𝛿t </a:t>
            </a:r>
            <a:r>
              <a:rPr lang="en-US" sz="2000">
                <a:solidFill>
                  <a:schemeClr val="dk1"/>
                </a:solidFill>
                <a:latin typeface="Calibri"/>
                <a:ea typeface="Calibri"/>
                <a:cs typeface="Calibri"/>
                <a:sym typeface="Calibri"/>
              </a:rPr>
              <a:t>- thrust usage</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Given a desired trajectory of steady, level, unaccelerated, flight</a:t>
            </a:r>
            <a:endParaRPr sz="20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Straight line portion of squircle</a:t>
            </a:r>
            <a:endParaRPr sz="2000">
              <a:solidFill>
                <a:schemeClr val="dk1"/>
              </a:solidFill>
              <a:latin typeface="Calibri"/>
              <a:ea typeface="Calibri"/>
              <a:cs typeface="Calibri"/>
              <a:sym typeface="Calibri"/>
            </a:endParaRPr>
          </a:p>
        </p:txBody>
      </p:sp>
      <p:pic>
        <p:nvPicPr>
          <p:cNvPr id="403" name="Google Shape;403;g1035dd326f6_2_16"/>
          <p:cNvPicPr preferRelativeResize="0"/>
          <p:nvPr/>
        </p:nvPicPr>
        <p:blipFill rotWithShape="1">
          <a:blip r:embed="rId3">
            <a:alphaModFix/>
          </a:blip>
          <a:srcRect b="0" l="0" r="0" t="0"/>
          <a:stretch/>
        </p:blipFill>
        <p:spPr>
          <a:xfrm>
            <a:off x="4707500" y="844750"/>
            <a:ext cx="7005249" cy="5253950"/>
          </a:xfrm>
          <a:prstGeom prst="rect">
            <a:avLst/>
          </a:prstGeom>
          <a:noFill/>
          <a:ln>
            <a:noFill/>
          </a:ln>
        </p:spPr>
      </p:pic>
      <p:sp>
        <p:nvSpPr>
          <p:cNvPr id="404" name="Google Shape;404;g1035dd326f6_2_16"/>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Requirements and Satisfaction</a:t>
            </a:r>
            <a:endParaRPr b="1" sz="11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g101f18bca79_10_17"/>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Functional Requirements</a:t>
            </a:r>
            <a:endParaRPr/>
          </a:p>
        </p:txBody>
      </p:sp>
      <p:sp>
        <p:nvSpPr>
          <p:cNvPr id="411" name="Google Shape;411;g101f18bca79_10_1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412" name="Google Shape;412;g101f18bca79_10_17"/>
          <p:cNvGraphicFramePr/>
          <p:nvPr/>
        </p:nvGraphicFramePr>
        <p:xfrm>
          <a:off x="577950" y="1914200"/>
          <a:ext cx="3000000" cy="3000000"/>
        </p:xfrm>
        <a:graphic>
          <a:graphicData uri="http://schemas.openxmlformats.org/drawingml/2006/table">
            <a:tbl>
              <a:tblPr>
                <a:noFill/>
                <a:tableStyleId>{A9F1C268-0D65-44F1-8AFE-5EDD493812E5}</a:tableStyleId>
              </a:tblPr>
              <a:tblGrid>
                <a:gridCol w="1304800"/>
                <a:gridCol w="6352300"/>
                <a:gridCol w="1788475"/>
                <a:gridCol w="1590525"/>
              </a:tblGrid>
              <a:tr h="1023275">
                <a:tc>
                  <a:txBody>
                    <a:bodyPr/>
                    <a:lstStyle/>
                    <a:p>
                      <a:pPr indent="0" lvl="0" marL="0" rtl="0" algn="ctr">
                        <a:spcBef>
                          <a:spcPts val="0"/>
                        </a:spcBef>
                        <a:spcAft>
                          <a:spcPts val="0"/>
                        </a:spcAft>
                        <a:buNone/>
                      </a:pPr>
                      <a:r>
                        <a:rPr b="1" lang="en-US">
                          <a:solidFill>
                            <a:schemeClr val="dk1"/>
                          </a:solidFill>
                        </a:rPr>
                        <a:t>Functional Requirement Number</a:t>
                      </a:r>
                      <a:endParaRPr b="1">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Description</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CPE</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Satisfied?</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r>
              <a:tr h="983050">
                <a:tc>
                  <a:txBody>
                    <a:bodyPr/>
                    <a:lstStyle/>
                    <a:p>
                      <a:pPr indent="0" lvl="0" marL="0" rtl="0" algn="ctr">
                        <a:spcBef>
                          <a:spcPts val="0"/>
                        </a:spcBef>
                        <a:spcAft>
                          <a:spcPts val="0"/>
                        </a:spcAft>
                        <a:buNone/>
                      </a:pPr>
                      <a:r>
                        <a:rPr b="1" lang="en-US"/>
                        <a:t>FR-2</a:t>
                      </a:r>
                      <a:endParaRPr b="1"/>
                    </a:p>
                  </a:txBody>
                  <a:tcPr marT="91425" marB="91425" marR="91425" marL="91425" anchor="ctr">
                    <a:lnT cap="flat" cmpd="sng" w="9525">
                      <a:solidFill>
                        <a:schemeClr val="dk1"/>
                      </a:solidFill>
                      <a:prstDash val="solid"/>
                      <a:round/>
                      <a:headEnd len="sm" w="sm" type="none"/>
                      <a:tailEnd len="sm" w="sm" type="none"/>
                    </a:lnT>
                    <a:solidFill>
                      <a:schemeClr val="lt1"/>
                    </a:solidFill>
                  </a:tcPr>
                </a:tc>
                <a:tc>
                  <a:txBody>
                    <a:bodyPr/>
                    <a:lstStyle/>
                    <a:p>
                      <a:pPr indent="0" lvl="0" marL="0" rtl="0" algn="ctr">
                        <a:spcBef>
                          <a:spcPts val="0"/>
                        </a:spcBef>
                        <a:spcAft>
                          <a:spcPts val="0"/>
                        </a:spcAft>
                        <a:buNone/>
                      </a:pPr>
                      <a:r>
                        <a:rPr b="1" lang="en-US"/>
                        <a:t>The UAS software shall optimize flight trajectory for optimal endurance and energy use.</a:t>
                      </a:r>
                      <a:endParaRPr b="1"/>
                    </a:p>
                  </a:txBody>
                  <a:tcPr marT="91425" marB="91425" marR="91425" marL="91425" anchor="ctr">
                    <a:lnT cap="flat" cmpd="sng" w="9525">
                      <a:solidFill>
                        <a:schemeClr val="dk1"/>
                      </a:solidFill>
                      <a:prstDash val="solid"/>
                      <a:round/>
                      <a:headEnd len="sm" w="sm" type="none"/>
                      <a:tailEnd len="sm" w="sm" type="none"/>
                    </a:lnT>
                    <a:solidFill>
                      <a:schemeClr val="lt1"/>
                    </a:solidFill>
                  </a:tcPr>
                </a:tc>
                <a:tc>
                  <a:txBody>
                    <a:bodyPr/>
                    <a:lstStyle/>
                    <a:p>
                      <a:pPr indent="0" lvl="0" marL="0" rtl="0" algn="ctr">
                        <a:spcBef>
                          <a:spcPts val="0"/>
                        </a:spcBef>
                        <a:spcAft>
                          <a:spcPts val="0"/>
                        </a:spcAft>
                        <a:buNone/>
                      </a:pPr>
                      <a:r>
                        <a:rPr b="1" lang="en-US"/>
                        <a:t>CPE-3, CPE-5</a:t>
                      </a:r>
                      <a:endParaRPr b="1"/>
                    </a:p>
                  </a:txBody>
                  <a:tcPr marT="91425" marB="91425" marR="91425" marL="91425" anchor="ctr">
                    <a:lnT cap="flat" cmpd="sng" w="9525">
                      <a:solidFill>
                        <a:schemeClr val="dk1"/>
                      </a:solidFill>
                      <a:prstDash val="solid"/>
                      <a:round/>
                      <a:headEnd len="sm" w="sm" type="none"/>
                      <a:tailEnd len="sm" w="sm" type="none"/>
                    </a:lnT>
                    <a:solidFill>
                      <a:schemeClr val="lt1"/>
                    </a:solidFill>
                  </a:tcPr>
                </a:tc>
                <a:tc>
                  <a:txBody>
                    <a:bodyPr/>
                    <a:lstStyle/>
                    <a:p>
                      <a:pPr indent="0" lvl="0" marL="0" rtl="0" algn="ctr">
                        <a:spcBef>
                          <a:spcPts val="0"/>
                        </a:spcBef>
                        <a:spcAft>
                          <a:spcPts val="0"/>
                        </a:spcAft>
                        <a:buNone/>
                      </a:pPr>
                      <a:r>
                        <a:rPr b="1" lang="en-US"/>
                        <a:t>YES</a:t>
                      </a:r>
                      <a:endParaRPr b="1"/>
                    </a:p>
                  </a:txBody>
                  <a:tcPr marT="91425" marB="91425" marR="91425" marL="91425" anchor="ctr">
                    <a:lnT cap="flat" cmpd="sng" w="9525">
                      <a:solidFill>
                        <a:schemeClr val="dk1"/>
                      </a:solidFill>
                      <a:prstDash val="solid"/>
                      <a:round/>
                      <a:headEnd len="sm" w="sm" type="none"/>
                      <a:tailEnd len="sm" w="sm" type="none"/>
                    </a:lnT>
                    <a:solidFill>
                      <a:schemeClr val="accent6"/>
                    </a:solidFill>
                  </a:tcPr>
                </a:tc>
              </a:tr>
              <a:tr h="1023275">
                <a:tc>
                  <a:txBody>
                    <a:bodyPr/>
                    <a:lstStyle/>
                    <a:p>
                      <a:pPr indent="0" lvl="0" marL="0" rtl="0" algn="ctr">
                        <a:spcBef>
                          <a:spcPts val="0"/>
                        </a:spcBef>
                        <a:spcAft>
                          <a:spcPts val="0"/>
                        </a:spcAft>
                        <a:buNone/>
                      </a:pPr>
                      <a:r>
                        <a:rPr b="1" lang="en-US">
                          <a:solidFill>
                            <a:schemeClr val="dk1"/>
                          </a:solidFill>
                        </a:rPr>
                        <a:t>FR-4</a:t>
                      </a:r>
                      <a:endParaRPr b="1"/>
                    </a:p>
                  </a:txBody>
                  <a:tcPr marT="91425" marB="91425" marR="91425" marL="91425" anchor="ctr">
                    <a:solidFill>
                      <a:srgbClr val="F3F3F3"/>
                    </a:solidFill>
                  </a:tcPr>
                </a:tc>
                <a:tc>
                  <a:txBody>
                    <a:bodyPr/>
                    <a:lstStyle/>
                    <a:p>
                      <a:pPr indent="0" lvl="0" marL="0" rtl="0" algn="ctr">
                        <a:spcBef>
                          <a:spcPts val="0"/>
                        </a:spcBef>
                        <a:spcAft>
                          <a:spcPts val="0"/>
                        </a:spcAft>
                        <a:buNone/>
                      </a:pPr>
                      <a:r>
                        <a:rPr b="1" lang="en-US"/>
                        <a:t>The flight control system shall be adaptable to a variety of fixed wing air vehicles. </a:t>
                      </a:r>
                      <a:endParaRPr b="1"/>
                    </a:p>
                  </a:txBody>
                  <a:tcPr marT="91425" marB="91425" marR="91425" marL="91425" anchor="ctr">
                    <a:solidFill>
                      <a:srgbClr val="F3F3F3"/>
                    </a:solidFill>
                  </a:tcPr>
                </a:tc>
                <a:tc>
                  <a:txBody>
                    <a:bodyPr/>
                    <a:lstStyle/>
                    <a:p>
                      <a:pPr indent="0" lvl="0" marL="0" rtl="0" algn="ctr">
                        <a:spcBef>
                          <a:spcPts val="0"/>
                        </a:spcBef>
                        <a:spcAft>
                          <a:spcPts val="0"/>
                        </a:spcAft>
                        <a:buNone/>
                      </a:pPr>
                      <a:r>
                        <a:rPr b="1" lang="en-US"/>
                        <a:t>CPE-2</a:t>
                      </a:r>
                      <a:endParaRPr b="1"/>
                    </a:p>
                  </a:txBody>
                  <a:tcPr marT="91425" marB="91425" marR="91425" marL="91425" anchor="ctr">
                    <a:solidFill>
                      <a:srgbClr val="F3F3F3"/>
                    </a:solidFill>
                  </a:tcPr>
                </a:tc>
                <a:tc>
                  <a:txBody>
                    <a:bodyPr/>
                    <a:lstStyle/>
                    <a:p>
                      <a:pPr indent="0" lvl="0" marL="0" rtl="0" algn="ctr">
                        <a:spcBef>
                          <a:spcPts val="0"/>
                        </a:spcBef>
                        <a:spcAft>
                          <a:spcPts val="0"/>
                        </a:spcAft>
                        <a:buNone/>
                      </a:pPr>
                      <a:r>
                        <a:rPr b="1" lang="en-US"/>
                        <a:t>Further Analysis Required</a:t>
                      </a:r>
                      <a:endParaRPr b="1"/>
                    </a:p>
                  </a:txBody>
                  <a:tcPr marT="91425" marB="91425" marR="91425" marL="91425" anchor="ctr">
                    <a:solidFill>
                      <a:schemeClr val="accent4"/>
                    </a:solidFill>
                  </a:tcPr>
                </a:tc>
              </a:tr>
            </a:tbl>
          </a:graphicData>
        </a:graphic>
      </p:graphicFrame>
      <p:sp>
        <p:nvSpPr>
          <p:cNvPr id="413" name="Google Shape;413;g101f18bca79_10_17"/>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Requirements and Satisfaction</a:t>
            </a:r>
            <a:endParaRPr b="1" sz="110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gf890eb05a3_0_20"/>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6000"/>
              <a:buNone/>
            </a:pPr>
            <a:r>
              <a:rPr lang="en-US"/>
              <a:t>Project Risks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10138e7e486_6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Risk Criteria</a:t>
            </a:r>
            <a:endParaRPr/>
          </a:p>
        </p:txBody>
      </p:sp>
      <p:sp>
        <p:nvSpPr>
          <p:cNvPr id="425" name="Google Shape;425;g10138e7e486_6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426" name="Google Shape;426;g10138e7e486_6_0"/>
          <p:cNvGraphicFramePr/>
          <p:nvPr/>
        </p:nvGraphicFramePr>
        <p:xfrm>
          <a:off x="916825" y="2438463"/>
          <a:ext cx="3000000" cy="3000000"/>
        </p:xfrm>
        <a:graphic>
          <a:graphicData uri="http://schemas.openxmlformats.org/drawingml/2006/table">
            <a:tbl>
              <a:tblPr>
                <a:noFill/>
                <a:tableStyleId>{A9F1C268-0D65-44F1-8AFE-5EDD493812E5}</a:tableStyleId>
              </a:tblPr>
              <a:tblGrid>
                <a:gridCol w="1566100"/>
                <a:gridCol w="1566100"/>
                <a:gridCol w="1566100"/>
              </a:tblGrid>
              <a:tr h="396200">
                <a:tc gridSpan="3">
                  <a:txBody>
                    <a:bodyPr/>
                    <a:lstStyle/>
                    <a:p>
                      <a:pPr indent="0" lvl="0" marL="0" rtl="0" algn="ctr">
                        <a:spcBef>
                          <a:spcPts val="0"/>
                        </a:spcBef>
                        <a:spcAft>
                          <a:spcPts val="0"/>
                        </a:spcAft>
                        <a:buNone/>
                      </a:pPr>
                      <a:r>
                        <a:rPr lang="en-US"/>
                        <a:t>Likelihood</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CFB87C"/>
                    </a:solidFill>
                  </a:tcPr>
                </a:tc>
                <a:tc hMerge="1"/>
                <a:tc hMerge="1"/>
              </a:tr>
              <a:tr h="396200">
                <a:tc>
                  <a:txBody>
                    <a:bodyPr/>
                    <a:lstStyle/>
                    <a:p>
                      <a:pPr indent="0" lvl="0" marL="0" rtl="0" algn="l">
                        <a:spcBef>
                          <a:spcPts val="0"/>
                        </a:spcBef>
                        <a:spcAft>
                          <a:spcPts val="0"/>
                        </a:spcAft>
                        <a:buNone/>
                      </a:pPr>
                      <a:r>
                        <a:rPr lang="en-US"/>
                        <a:t>Value</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a:t>Level</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a:t>Description</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E9E9E"/>
                    </a:solidFill>
                  </a:tcPr>
                </a:tc>
              </a:tr>
              <a:tr h="381000">
                <a:tc>
                  <a:txBody>
                    <a:bodyPr/>
                    <a:lstStyle/>
                    <a:p>
                      <a:pPr indent="0" lvl="0" marL="0" rtl="0" algn="l">
                        <a:spcBef>
                          <a:spcPts val="0"/>
                        </a:spcBef>
                        <a:spcAft>
                          <a:spcPts val="0"/>
                        </a:spcAft>
                        <a:buNone/>
                      </a:pPr>
                      <a:r>
                        <a:rPr lang="en-US"/>
                        <a:t>1</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rPr lang="en-US"/>
                        <a:t>Low</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rPr lang="en-US"/>
                        <a:t>Not Likely</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6AA84F"/>
                    </a:solidFill>
                  </a:tcPr>
                </a:tc>
              </a:tr>
              <a:tr h="381000">
                <a:tc>
                  <a:txBody>
                    <a:bodyPr/>
                    <a:lstStyle/>
                    <a:p>
                      <a:pPr indent="0" lvl="0" marL="0" rtl="0" algn="l">
                        <a:spcBef>
                          <a:spcPts val="0"/>
                        </a:spcBef>
                        <a:spcAft>
                          <a:spcPts val="0"/>
                        </a:spcAft>
                        <a:buNone/>
                      </a:pPr>
                      <a:r>
                        <a:rPr lang="en-US"/>
                        <a:t>2</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rPr lang="en-US"/>
                        <a:t>Medium</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rPr lang="en-US"/>
                        <a:t>Likely</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F1C232"/>
                    </a:solidFill>
                  </a:tcPr>
                </a:tc>
              </a:tr>
              <a:tr h="381000">
                <a:tc>
                  <a:txBody>
                    <a:bodyPr/>
                    <a:lstStyle/>
                    <a:p>
                      <a:pPr indent="0" lvl="0" marL="0" rtl="0" algn="l">
                        <a:spcBef>
                          <a:spcPts val="0"/>
                        </a:spcBef>
                        <a:spcAft>
                          <a:spcPts val="0"/>
                        </a:spcAft>
                        <a:buNone/>
                      </a:pPr>
                      <a:r>
                        <a:rPr lang="en-US"/>
                        <a:t>3</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rPr lang="en-US"/>
                        <a:t>High</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rPr lang="en-US"/>
                        <a:t>Highly Likely</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CC0000"/>
                    </a:solidFill>
                  </a:tcPr>
                </a:tc>
              </a:tr>
            </a:tbl>
          </a:graphicData>
        </a:graphic>
      </p:graphicFrame>
      <p:graphicFrame>
        <p:nvGraphicFramePr>
          <p:cNvPr id="427" name="Google Shape;427;g10138e7e486_6_0"/>
          <p:cNvGraphicFramePr/>
          <p:nvPr/>
        </p:nvGraphicFramePr>
        <p:xfrm>
          <a:off x="6741600" y="2027000"/>
          <a:ext cx="3000000" cy="3000000"/>
        </p:xfrm>
        <a:graphic>
          <a:graphicData uri="http://schemas.openxmlformats.org/drawingml/2006/table">
            <a:tbl>
              <a:tblPr>
                <a:noFill/>
                <a:tableStyleId>{A9F1C268-0D65-44F1-8AFE-5EDD493812E5}</a:tableStyleId>
              </a:tblPr>
              <a:tblGrid>
                <a:gridCol w="1566100"/>
                <a:gridCol w="1566100"/>
                <a:gridCol w="1566100"/>
              </a:tblGrid>
              <a:tr h="396200">
                <a:tc gridSpan="3">
                  <a:txBody>
                    <a:bodyPr/>
                    <a:lstStyle/>
                    <a:p>
                      <a:pPr indent="0" lvl="0" marL="0" rtl="0" algn="ctr">
                        <a:spcBef>
                          <a:spcPts val="0"/>
                        </a:spcBef>
                        <a:spcAft>
                          <a:spcPts val="0"/>
                        </a:spcAft>
                        <a:buNone/>
                      </a:pPr>
                      <a:r>
                        <a:rPr lang="en-US"/>
                        <a:t>Severity</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CFB87C"/>
                    </a:solidFill>
                  </a:tcPr>
                </a:tc>
                <a:tc hMerge="1"/>
                <a:tc hMerge="1"/>
              </a:tr>
              <a:tr h="396200">
                <a:tc>
                  <a:txBody>
                    <a:bodyPr/>
                    <a:lstStyle/>
                    <a:p>
                      <a:pPr indent="0" lvl="0" marL="0" rtl="0" algn="l">
                        <a:spcBef>
                          <a:spcPts val="0"/>
                        </a:spcBef>
                        <a:spcAft>
                          <a:spcPts val="0"/>
                        </a:spcAft>
                        <a:buNone/>
                      </a:pPr>
                      <a:r>
                        <a:rPr lang="en-US"/>
                        <a:t>Value</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a:t>Level</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a:t>Description</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E9E9E"/>
                    </a:solidFill>
                  </a:tcPr>
                </a:tc>
              </a:tr>
              <a:tr h="381000">
                <a:tc>
                  <a:txBody>
                    <a:bodyPr/>
                    <a:lstStyle/>
                    <a:p>
                      <a:pPr indent="0" lvl="0" marL="0" rtl="0" algn="l">
                        <a:spcBef>
                          <a:spcPts val="0"/>
                        </a:spcBef>
                        <a:spcAft>
                          <a:spcPts val="0"/>
                        </a:spcAft>
                        <a:buNone/>
                      </a:pPr>
                      <a:r>
                        <a:rPr lang="en-US"/>
                        <a:t>1</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rPr lang="en-US"/>
                        <a:t>Low</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rPr lang="en-US"/>
                        <a:t>No DR failure</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6AA84F"/>
                    </a:solidFill>
                  </a:tcPr>
                </a:tc>
              </a:tr>
              <a:tr h="381000">
                <a:tc>
                  <a:txBody>
                    <a:bodyPr/>
                    <a:lstStyle/>
                    <a:p>
                      <a:pPr indent="0" lvl="0" marL="0" rtl="0" algn="l">
                        <a:spcBef>
                          <a:spcPts val="0"/>
                        </a:spcBef>
                        <a:spcAft>
                          <a:spcPts val="0"/>
                        </a:spcAft>
                        <a:buNone/>
                      </a:pPr>
                      <a:r>
                        <a:rPr lang="en-US"/>
                        <a:t>2</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FFD966"/>
                    </a:solidFill>
                  </a:tcPr>
                </a:tc>
                <a:tc>
                  <a:txBody>
                    <a:bodyPr/>
                    <a:lstStyle/>
                    <a:p>
                      <a:pPr indent="0" lvl="0" marL="0" rtl="0" algn="l">
                        <a:spcBef>
                          <a:spcPts val="0"/>
                        </a:spcBef>
                        <a:spcAft>
                          <a:spcPts val="0"/>
                        </a:spcAft>
                        <a:buNone/>
                      </a:pPr>
                      <a:r>
                        <a:rPr lang="en-US"/>
                        <a:t>Tolerable</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FFD966"/>
                    </a:solidFill>
                  </a:tcPr>
                </a:tc>
                <a:tc>
                  <a:txBody>
                    <a:bodyPr/>
                    <a:lstStyle/>
                    <a:p>
                      <a:pPr indent="0" lvl="0" marL="0" rtl="0" algn="l">
                        <a:spcBef>
                          <a:spcPts val="0"/>
                        </a:spcBef>
                        <a:spcAft>
                          <a:spcPts val="0"/>
                        </a:spcAft>
                        <a:buClr>
                          <a:schemeClr val="dk1"/>
                        </a:buClr>
                        <a:buSzPts val="1100"/>
                        <a:buFont typeface="Arial"/>
                        <a:buNone/>
                      </a:pPr>
                      <a:r>
                        <a:rPr lang="en-US">
                          <a:solidFill>
                            <a:schemeClr val="dk1"/>
                          </a:solidFill>
                        </a:rPr>
                        <a:t>1</a:t>
                      </a:r>
                      <a:r>
                        <a:rPr lang="en-US">
                          <a:solidFill>
                            <a:schemeClr val="dk1"/>
                          </a:solidFill>
                        </a:rPr>
                        <a:t> DR failure</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FFD966"/>
                    </a:solidFill>
                  </a:tcPr>
                </a:tc>
              </a:tr>
              <a:tr h="381000">
                <a:tc>
                  <a:txBody>
                    <a:bodyPr/>
                    <a:lstStyle/>
                    <a:p>
                      <a:pPr indent="0" lvl="0" marL="0" rtl="0" algn="l">
                        <a:spcBef>
                          <a:spcPts val="0"/>
                        </a:spcBef>
                        <a:spcAft>
                          <a:spcPts val="0"/>
                        </a:spcAft>
                        <a:buNone/>
                      </a:pPr>
                      <a:r>
                        <a:rPr lang="en-US"/>
                        <a:t>3</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E69138"/>
                    </a:solidFill>
                  </a:tcPr>
                </a:tc>
                <a:tc>
                  <a:txBody>
                    <a:bodyPr/>
                    <a:lstStyle/>
                    <a:p>
                      <a:pPr indent="0" lvl="0" marL="0" rtl="0" algn="l">
                        <a:spcBef>
                          <a:spcPts val="0"/>
                        </a:spcBef>
                        <a:spcAft>
                          <a:spcPts val="0"/>
                        </a:spcAft>
                        <a:buNone/>
                      </a:pPr>
                      <a:r>
                        <a:rPr lang="en-US"/>
                        <a:t>Medium</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E69138"/>
                    </a:solidFill>
                  </a:tcPr>
                </a:tc>
                <a:tc>
                  <a:txBody>
                    <a:bodyPr/>
                    <a:lstStyle/>
                    <a:p>
                      <a:pPr indent="0" lvl="0" marL="0" rtl="0" algn="l">
                        <a:spcBef>
                          <a:spcPts val="0"/>
                        </a:spcBef>
                        <a:spcAft>
                          <a:spcPts val="0"/>
                        </a:spcAft>
                        <a:buNone/>
                      </a:pPr>
                      <a:r>
                        <a:rPr lang="en-US"/>
                        <a:t>Multiple DR failure</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E69138"/>
                    </a:solidFill>
                  </a:tcPr>
                </a:tc>
              </a:tr>
              <a:tr h="381000">
                <a:tc>
                  <a:txBody>
                    <a:bodyPr/>
                    <a:lstStyle/>
                    <a:p>
                      <a:pPr indent="0" lvl="0" marL="0" rtl="0" algn="l">
                        <a:spcBef>
                          <a:spcPts val="0"/>
                        </a:spcBef>
                        <a:spcAft>
                          <a:spcPts val="0"/>
                        </a:spcAft>
                        <a:buNone/>
                      </a:pPr>
                      <a:r>
                        <a:rPr lang="en-US"/>
                        <a:t>4</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rPr lang="en-US"/>
                        <a:t>High</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rPr lang="en-US"/>
                        <a:t>CPE or FR failure</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CC0000"/>
                    </a:solidFill>
                  </a:tcPr>
                </a:tc>
              </a:tr>
            </a:tbl>
          </a:graphicData>
        </a:graphic>
      </p:graphicFrame>
      <p:sp>
        <p:nvSpPr>
          <p:cNvPr id="428" name="Google Shape;428;g10138e7e486_6_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a:t>
            </a:r>
            <a:r>
              <a:rPr b="1" lang="en-US" sz="1100">
                <a:solidFill>
                  <a:schemeClr val="lt1"/>
                </a:solidFill>
                <a:latin typeface="Calibri"/>
                <a:ea typeface="Calibri"/>
                <a:cs typeface="Calibri"/>
                <a:sym typeface="Calibri"/>
              </a:rPr>
              <a:t>Risk</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1038851e6c6_0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Risk Table</a:t>
            </a:r>
            <a:endParaRPr/>
          </a:p>
        </p:txBody>
      </p:sp>
      <p:sp>
        <p:nvSpPr>
          <p:cNvPr id="435" name="Google Shape;435;g1038851e6c6_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436" name="Google Shape;436;g1038851e6c6_0_0"/>
          <p:cNvGraphicFramePr/>
          <p:nvPr/>
        </p:nvGraphicFramePr>
        <p:xfrm>
          <a:off x="838175" y="1077225"/>
          <a:ext cx="3000000" cy="3000000"/>
        </p:xfrm>
        <a:graphic>
          <a:graphicData uri="http://schemas.openxmlformats.org/drawingml/2006/table">
            <a:tbl>
              <a:tblPr>
                <a:noFill/>
                <a:tableStyleId>{AAB97608-9A41-4834-A052-1162257CE861}</a:tableStyleId>
              </a:tblPr>
              <a:tblGrid>
                <a:gridCol w="1517150"/>
                <a:gridCol w="2092275"/>
                <a:gridCol w="4389575"/>
                <a:gridCol w="1197525"/>
                <a:gridCol w="1319100"/>
              </a:tblGrid>
              <a:tr h="12700">
                <a:tc>
                  <a:txBody>
                    <a:bodyPr/>
                    <a:lstStyle/>
                    <a:p>
                      <a:pPr indent="0" lvl="0" marL="0" rtl="0" algn="l">
                        <a:spcBef>
                          <a:spcPts val="0"/>
                        </a:spcBef>
                        <a:spcAft>
                          <a:spcPts val="0"/>
                        </a:spcAft>
                        <a:buNone/>
                      </a:pPr>
                      <a:r>
                        <a:rPr lang="en-US" sz="1150"/>
                        <a:t>Risk Number</a:t>
                      </a:r>
                      <a:endParaRPr sz="1150"/>
                    </a:p>
                  </a:txBody>
                  <a:tcPr marT="63500" marB="63500" marR="63500" marL="63500">
                    <a:solidFill>
                      <a:srgbClr val="9E9E9E"/>
                    </a:solidFill>
                  </a:tcPr>
                </a:tc>
                <a:tc>
                  <a:txBody>
                    <a:bodyPr/>
                    <a:lstStyle/>
                    <a:p>
                      <a:pPr indent="0" lvl="0" marL="0" rtl="0" algn="l">
                        <a:spcBef>
                          <a:spcPts val="0"/>
                        </a:spcBef>
                        <a:spcAft>
                          <a:spcPts val="0"/>
                        </a:spcAft>
                        <a:buNone/>
                      </a:pPr>
                      <a:r>
                        <a:rPr lang="en-US" sz="1150"/>
                        <a:t>Description</a:t>
                      </a:r>
                      <a:endParaRPr sz="1150"/>
                    </a:p>
                  </a:txBody>
                  <a:tcPr marT="63500" marB="63500" marR="63500" marL="63500">
                    <a:solidFill>
                      <a:srgbClr val="9E9E9E"/>
                    </a:solidFill>
                  </a:tcPr>
                </a:tc>
                <a:tc>
                  <a:txBody>
                    <a:bodyPr/>
                    <a:lstStyle/>
                    <a:p>
                      <a:pPr indent="0" lvl="0" marL="0" rtl="0" algn="l">
                        <a:spcBef>
                          <a:spcPts val="0"/>
                        </a:spcBef>
                        <a:spcAft>
                          <a:spcPts val="0"/>
                        </a:spcAft>
                        <a:buNone/>
                      </a:pPr>
                      <a:r>
                        <a:rPr lang="en-US" sz="1150"/>
                        <a:t>Effect</a:t>
                      </a:r>
                      <a:endParaRPr sz="1150"/>
                    </a:p>
                  </a:txBody>
                  <a:tcPr marT="63500" marB="63500" marR="63500" marL="63500">
                    <a:solidFill>
                      <a:srgbClr val="9E9E9E"/>
                    </a:solidFill>
                  </a:tcPr>
                </a:tc>
                <a:tc>
                  <a:txBody>
                    <a:bodyPr/>
                    <a:lstStyle/>
                    <a:p>
                      <a:pPr indent="0" lvl="0" marL="0" rtl="0" algn="l">
                        <a:spcBef>
                          <a:spcPts val="0"/>
                        </a:spcBef>
                        <a:spcAft>
                          <a:spcPts val="0"/>
                        </a:spcAft>
                        <a:buNone/>
                      </a:pPr>
                      <a:r>
                        <a:rPr lang="en-US" sz="1150"/>
                        <a:t>Likelihood</a:t>
                      </a:r>
                      <a:endParaRPr sz="1150"/>
                    </a:p>
                  </a:txBody>
                  <a:tcPr marT="63500" marB="63500" marR="63500" marL="63500">
                    <a:solidFill>
                      <a:srgbClr val="9E9E9E"/>
                    </a:solidFill>
                  </a:tcPr>
                </a:tc>
                <a:tc>
                  <a:txBody>
                    <a:bodyPr/>
                    <a:lstStyle/>
                    <a:p>
                      <a:pPr indent="0" lvl="0" marL="0" rtl="0" algn="l">
                        <a:spcBef>
                          <a:spcPts val="0"/>
                        </a:spcBef>
                        <a:spcAft>
                          <a:spcPts val="0"/>
                        </a:spcAft>
                        <a:buNone/>
                      </a:pPr>
                      <a:r>
                        <a:rPr lang="en-US" sz="1150"/>
                        <a:t>Severity</a:t>
                      </a:r>
                      <a:endParaRPr sz="1150"/>
                    </a:p>
                  </a:txBody>
                  <a:tcPr marT="63500" marB="63500" marR="63500" marL="63500">
                    <a:solidFill>
                      <a:srgbClr val="9E9E9E"/>
                    </a:solidFill>
                  </a:tcPr>
                </a:tc>
              </a:tr>
              <a:tr h="12700">
                <a:tc>
                  <a:txBody>
                    <a:bodyPr/>
                    <a:lstStyle/>
                    <a:p>
                      <a:pPr indent="0" lvl="0" marL="0" rtl="0" algn="l">
                        <a:spcBef>
                          <a:spcPts val="0"/>
                        </a:spcBef>
                        <a:spcAft>
                          <a:spcPts val="0"/>
                        </a:spcAft>
                        <a:buNone/>
                      </a:pPr>
                      <a:r>
                        <a:rPr lang="en-US" sz="1150"/>
                        <a:t>1</a:t>
                      </a:r>
                      <a:endParaRPr sz="1150"/>
                    </a:p>
                  </a:txBody>
                  <a:tcPr marT="63500" marB="63500" marR="63500" marL="63500">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50"/>
                        <a:t>Unable to get hardware.</a:t>
                      </a:r>
                      <a:endParaRPr sz="1150"/>
                    </a:p>
                  </a:txBody>
                  <a:tcPr marT="63500" marB="63500" marR="63500" marL="63500">
                    <a:lnB cap="flat" cmpd="sng" w="12700">
                      <a:solidFill>
                        <a:srgbClr val="000000"/>
                      </a:solidFill>
                      <a:prstDash val="solid"/>
                      <a:round/>
                      <a:headEnd len="sm" w="sm" type="none"/>
                      <a:tailEnd len="sm" w="sm" type="none"/>
                    </a:lnB>
                  </a:tcPr>
                </a:tc>
                <a:tc>
                  <a:txBody>
                    <a:bodyPr/>
                    <a:lstStyle/>
                    <a:p>
                      <a:pPr indent="-301625" lvl="0" marL="457200" rtl="0" algn="l">
                        <a:spcBef>
                          <a:spcPts val="0"/>
                        </a:spcBef>
                        <a:spcAft>
                          <a:spcPts val="0"/>
                        </a:spcAft>
                        <a:buSzPts val="1150"/>
                        <a:buChar char="●"/>
                      </a:pPr>
                      <a:r>
                        <a:rPr lang="en-US" sz="1150"/>
                        <a:t>Inability to do flight testing</a:t>
                      </a:r>
                      <a:endParaRPr sz="1150"/>
                    </a:p>
                    <a:p>
                      <a:pPr indent="-301625" lvl="0" marL="457200" rtl="0" algn="l">
                        <a:spcBef>
                          <a:spcPts val="0"/>
                        </a:spcBef>
                        <a:spcAft>
                          <a:spcPts val="0"/>
                        </a:spcAft>
                        <a:buSzPts val="1150"/>
                        <a:buChar char="●"/>
                      </a:pPr>
                      <a:r>
                        <a:rPr lang="en-US" sz="1150"/>
                        <a:t>Inability to do Hardware in the Loop (HITL) testing</a:t>
                      </a:r>
                      <a:endParaRPr sz="1150"/>
                    </a:p>
                  </a:txBody>
                  <a:tcPr marT="63500" marB="63500" marR="63500" marL="63500">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50"/>
                        <a:t>Medium</a:t>
                      </a:r>
                      <a:endParaRPr sz="1150"/>
                    </a:p>
                  </a:txBody>
                  <a:tcPr marT="63500" marB="63500" marR="63500" marL="63500">
                    <a:lnB cap="flat" cmpd="sng" w="1270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rPr lang="en-US" sz="1150"/>
                        <a:t>High</a:t>
                      </a:r>
                      <a:endParaRPr sz="1150"/>
                    </a:p>
                  </a:txBody>
                  <a:tcPr marT="63500" marB="63500" marR="63500" marL="63500">
                    <a:lnB cap="flat" cmpd="sng" w="12700">
                      <a:solidFill>
                        <a:srgbClr val="000000"/>
                      </a:solidFill>
                      <a:prstDash val="solid"/>
                      <a:round/>
                      <a:headEnd len="sm" w="sm" type="none"/>
                      <a:tailEnd len="sm" w="sm" type="none"/>
                    </a:lnB>
                    <a:solidFill>
                      <a:srgbClr val="CC0000"/>
                    </a:solidFill>
                  </a:tcPr>
                </a:tc>
              </a:tr>
              <a:tr h="12700">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Mitigation</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New Likelihood</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 New Severity</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r>
              <a:tr h="12700">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301625" lvl="0" marL="457200" rtl="0" algn="l">
                        <a:spcBef>
                          <a:spcPts val="0"/>
                        </a:spcBef>
                        <a:spcAft>
                          <a:spcPts val="0"/>
                        </a:spcAft>
                        <a:buClr>
                          <a:schemeClr val="dk1"/>
                        </a:buClr>
                        <a:buSzPts val="1150"/>
                        <a:buChar char="●"/>
                      </a:pPr>
                      <a:r>
                        <a:rPr lang="en-US" sz="1150">
                          <a:solidFill>
                            <a:schemeClr val="dk1"/>
                          </a:solidFill>
                        </a:rPr>
                        <a:t>Ordering early</a:t>
                      </a:r>
                      <a:endParaRPr sz="1150">
                        <a:solidFill>
                          <a:schemeClr val="dk1"/>
                        </a:solidFill>
                      </a:endParaRPr>
                    </a:p>
                    <a:p>
                      <a:pPr indent="-301625" lvl="0" marL="457200" rtl="0" algn="l">
                        <a:spcBef>
                          <a:spcPts val="0"/>
                        </a:spcBef>
                        <a:spcAft>
                          <a:spcPts val="0"/>
                        </a:spcAft>
                        <a:buClr>
                          <a:schemeClr val="dk1"/>
                        </a:buClr>
                        <a:buSzPts val="1150"/>
                        <a:buChar char="●"/>
                      </a:pPr>
                      <a:r>
                        <a:rPr lang="en-US" sz="1150">
                          <a:solidFill>
                            <a:schemeClr val="dk1"/>
                          </a:solidFill>
                        </a:rPr>
                        <a:t>Having Backup Sources</a:t>
                      </a:r>
                      <a:endParaRPr sz="1150">
                        <a:solidFill>
                          <a:schemeClr val="dk1"/>
                        </a:solidFill>
                      </a:endParaRPr>
                    </a:p>
                    <a:p>
                      <a:pPr indent="-301625" lvl="0" marL="457200" rtl="0" algn="l">
                        <a:spcBef>
                          <a:spcPts val="0"/>
                        </a:spcBef>
                        <a:spcAft>
                          <a:spcPts val="0"/>
                        </a:spcAft>
                        <a:buClr>
                          <a:schemeClr val="dk1"/>
                        </a:buClr>
                        <a:buSzPts val="1150"/>
                        <a:buChar char="●"/>
                      </a:pPr>
                      <a:r>
                        <a:rPr lang="en-US" sz="1150">
                          <a:solidFill>
                            <a:schemeClr val="dk1"/>
                          </a:solidFill>
                        </a:rPr>
                        <a:t>Redundancy in data sources </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50"/>
                        <a:t>Low</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rPr lang="en-US" sz="1150"/>
                        <a:t>Medium</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1C232"/>
                    </a:solidFill>
                  </a:tcPr>
                </a:tc>
              </a:tr>
            </a:tbl>
          </a:graphicData>
        </a:graphic>
      </p:graphicFrame>
      <p:graphicFrame>
        <p:nvGraphicFramePr>
          <p:cNvPr id="437" name="Google Shape;437;g1038851e6c6_0_0"/>
          <p:cNvGraphicFramePr/>
          <p:nvPr/>
        </p:nvGraphicFramePr>
        <p:xfrm>
          <a:off x="3375938" y="3240213"/>
          <a:ext cx="3000000" cy="3000000"/>
        </p:xfrm>
        <a:graphic>
          <a:graphicData uri="http://schemas.openxmlformats.org/drawingml/2006/table">
            <a:tbl>
              <a:tblPr>
                <a:noFill/>
                <a:tableStyleId>{DC26719A-88A4-402D-951D-609486AF3261}</a:tableStyleId>
              </a:tblPr>
              <a:tblGrid>
                <a:gridCol w="1088025"/>
                <a:gridCol w="1088025"/>
                <a:gridCol w="1088025"/>
                <a:gridCol w="1088025"/>
                <a:gridCol w="1088025"/>
              </a:tblGrid>
              <a:tr h="424650">
                <a:tc>
                  <a:txBody>
                    <a:bodyPr/>
                    <a:lstStyle/>
                    <a:p>
                      <a:pPr indent="0" lvl="0" marL="0" rtl="0" algn="l">
                        <a:spcBef>
                          <a:spcPts val="0"/>
                        </a:spcBef>
                        <a:spcAft>
                          <a:spcPts val="0"/>
                        </a:spcAft>
                        <a:buNone/>
                      </a:pPr>
                      <a:r>
                        <a:t/>
                      </a:r>
                      <a:endParaRPr/>
                    </a:p>
                  </a:txBody>
                  <a:tcPr marT="19050" marB="19050" marR="28575" marL="2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B87C"/>
                    </a:solidFill>
                  </a:tcPr>
                </a:tc>
                <a:tc gridSpan="4">
                  <a:txBody>
                    <a:bodyPr/>
                    <a:lstStyle/>
                    <a:p>
                      <a:pPr indent="0" lvl="0" marL="0" rtl="0" algn="ctr">
                        <a:lnSpc>
                          <a:spcPct val="115000"/>
                        </a:lnSpc>
                        <a:spcBef>
                          <a:spcPts val="0"/>
                        </a:spcBef>
                        <a:spcAft>
                          <a:spcPts val="0"/>
                        </a:spcAft>
                        <a:buNone/>
                      </a:pPr>
                      <a:r>
                        <a:rPr lang="en-US"/>
                        <a:t>Likelihood</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B87C"/>
                    </a:solidFill>
                  </a:tcPr>
                </a:tc>
                <a:tc hMerge="1"/>
                <a:tc hMerge="1"/>
                <a:tc hMerge="1"/>
              </a:tr>
              <a:tr h="424650">
                <a:tc rowSpan="5">
                  <a:txBody>
                    <a:bodyPr/>
                    <a:lstStyle/>
                    <a:p>
                      <a:pPr indent="0" lvl="0" marL="0" rtl="0" algn="ctr">
                        <a:lnSpc>
                          <a:spcPct val="115000"/>
                        </a:lnSpc>
                        <a:spcBef>
                          <a:spcPts val="0"/>
                        </a:spcBef>
                        <a:spcAft>
                          <a:spcPts val="0"/>
                        </a:spcAft>
                        <a:buNone/>
                      </a:pPr>
                      <a:r>
                        <a:rPr lang="en-US"/>
                        <a:t>Severity</a:t>
                      </a:r>
                      <a:endParaRPr/>
                    </a:p>
                  </a:txBody>
                  <a:tcPr marT="19050" marB="19050"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B87C"/>
                    </a:solidFill>
                  </a:tcPr>
                </a:tc>
                <a:tc>
                  <a:txBody>
                    <a:bodyPr/>
                    <a:lstStyle/>
                    <a:p>
                      <a:pPr indent="0" lvl="0" marL="0" rtl="0" algn="l">
                        <a:spcBef>
                          <a:spcPts val="0"/>
                        </a:spcBef>
                        <a:spcAft>
                          <a:spcPts val="0"/>
                        </a:spcAft>
                        <a:buNone/>
                      </a:pPr>
                      <a:r>
                        <a:t/>
                      </a:r>
                      <a:endParaRPr/>
                    </a:p>
                  </a:txBody>
                  <a:tcPr marT="19050" marB="19050" marR="28575" marL="2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t>Low</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t>Medium</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t>High</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r>
              <a:tr h="424650">
                <a:tc vMerge="1"/>
                <a:tc>
                  <a:txBody>
                    <a:bodyPr/>
                    <a:lstStyle/>
                    <a:p>
                      <a:pPr indent="0" lvl="0" marL="0" rtl="0" algn="l">
                        <a:lnSpc>
                          <a:spcPct val="115000"/>
                        </a:lnSpc>
                        <a:spcBef>
                          <a:spcPts val="0"/>
                        </a:spcBef>
                        <a:spcAft>
                          <a:spcPts val="0"/>
                        </a:spcAft>
                        <a:buNone/>
                      </a:pPr>
                      <a:r>
                        <a:rPr lang="en-US"/>
                        <a:t>High</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rPr lang="en-US"/>
                        <a:t>1</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0000"/>
                    </a:solidFill>
                  </a:tcPr>
                </a:tc>
              </a:tr>
              <a:tr h="424650">
                <a:tc vMerge="1"/>
                <a:tc>
                  <a:txBody>
                    <a:bodyPr/>
                    <a:lstStyle/>
                    <a:p>
                      <a:pPr indent="0" lvl="0" marL="0" rtl="0" algn="l">
                        <a:lnSpc>
                          <a:spcPct val="115000"/>
                        </a:lnSpc>
                        <a:spcBef>
                          <a:spcPts val="0"/>
                        </a:spcBef>
                        <a:spcAft>
                          <a:spcPts val="0"/>
                        </a:spcAft>
                        <a:buNone/>
                      </a:pPr>
                      <a:r>
                        <a:rPr lang="en-US"/>
                        <a:t>Medium</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a:t>1</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0000"/>
                    </a:solidFill>
                  </a:tcPr>
                </a:tc>
              </a:tr>
              <a:tr h="424650">
                <a:tc vMerge="1"/>
                <a:tc>
                  <a:txBody>
                    <a:bodyPr/>
                    <a:lstStyle/>
                    <a:p>
                      <a:pPr indent="0" lvl="0" marL="0" rtl="0" algn="l">
                        <a:lnSpc>
                          <a:spcPct val="115000"/>
                        </a:lnSpc>
                        <a:spcBef>
                          <a:spcPts val="0"/>
                        </a:spcBef>
                        <a:spcAft>
                          <a:spcPts val="0"/>
                        </a:spcAft>
                        <a:buNone/>
                      </a:pPr>
                      <a:r>
                        <a:rPr lang="en-US"/>
                        <a:t>Tolerable</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r>
              <a:tr h="424650">
                <a:tc vMerge="1"/>
                <a:tc>
                  <a:txBody>
                    <a:bodyPr/>
                    <a:lstStyle/>
                    <a:p>
                      <a:pPr indent="0" lvl="0" marL="0" rtl="0" algn="l">
                        <a:lnSpc>
                          <a:spcPct val="115000"/>
                        </a:lnSpc>
                        <a:spcBef>
                          <a:spcPts val="0"/>
                        </a:spcBef>
                        <a:spcAft>
                          <a:spcPts val="0"/>
                        </a:spcAft>
                        <a:buNone/>
                      </a:pPr>
                      <a:r>
                        <a:rPr lang="en-US"/>
                        <a:t>Low</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r>
            </a:tbl>
          </a:graphicData>
        </a:graphic>
      </p:graphicFrame>
      <p:cxnSp>
        <p:nvCxnSpPr>
          <p:cNvPr id="438" name="Google Shape;438;g1038851e6c6_0_0"/>
          <p:cNvCxnSpPr/>
          <p:nvPr/>
        </p:nvCxnSpPr>
        <p:spPr>
          <a:xfrm flipH="1">
            <a:off x="5816225" y="4362225"/>
            <a:ext cx="748800" cy="303900"/>
          </a:xfrm>
          <a:prstGeom prst="straightConnector1">
            <a:avLst/>
          </a:prstGeom>
          <a:noFill/>
          <a:ln cap="flat" cmpd="sng" w="9525">
            <a:solidFill>
              <a:schemeClr val="dk1"/>
            </a:solidFill>
            <a:prstDash val="solid"/>
            <a:round/>
            <a:headEnd len="med" w="med" type="none"/>
            <a:tailEnd len="med" w="med" type="triangle"/>
          </a:ln>
        </p:spPr>
      </p:cxnSp>
      <p:sp>
        <p:nvSpPr>
          <p:cNvPr id="439" name="Google Shape;439;g1038851e6c6_0_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a:t>
            </a:r>
            <a:r>
              <a:rPr b="1" lang="en-US" sz="1100">
                <a:solidFill>
                  <a:schemeClr val="lt1"/>
                </a:solidFill>
                <a:latin typeface="Calibri"/>
                <a:ea typeface="Calibri"/>
                <a:cs typeface="Calibri"/>
                <a:sym typeface="Calibri"/>
              </a:rPr>
              <a:t>Risk</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g1038851e6c6_0_8"/>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Risk Table</a:t>
            </a:r>
            <a:endParaRPr/>
          </a:p>
        </p:txBody>
      </p:sp>
      <p:sp>
        <p:nvSpPr>
          <p:cNvPr id="446" name="Google Shape;446;g1038851e6c6_0_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447" name="Google Shape;447;g1038851e6c6_0_8"/>
          <p:cNvGraphicFramePr/>
          <p:nvPr/>
        </p:nvGraphicFramePr>
        <p:xfrm>
          <a:off x="838188" y="1055500"/>
          <a:ext cx="3000000" cy="3000000"/>
        </p:xfrm>
        <a:graphic>
          <a:graphicData uri="http://schemas.openxmlformats.org/drawingml/2006/table">
            <a:tbl>
              <a:tblPr>
                <a:noFill/>
                <a:tableStyleId>{AAB97608-9A41-4834-A052-1162257CE861}</a:tableStyleId>
              </a:tblPr>
              <a:tblGrid>
                <a:gridCol w="1517150"/>
                <a:gridCol w="2092275"/>
                <a:gridCol w="4389575"/>
                <a:gridCol w="1197525"/>
                <a:gridCol w="1319100"/>
              </a:tblGrid>
              <a:tr h="12700">
                <a:tc>
                  <a:txBody>
                    <a:bodyPr/>
                    <a:lstStyle/>
                    <a:p>
                      <a:pPr indent="0" lvl="0" marL="0" rtl="0" algn="l">
                        <a:spcBef>
                          <a:spcPts val="0"/>
                        </a:spcBef>
                        <a:spcAft>
                          <a:spcPts val="0"/>
                        </a:spcAft>
                        <a:buNone/>
                      </a:pPr>
                      <a:r>
                        <a:rPr lang="en-US" sz="1150"/>
                        <a:t>Risk Number</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Description</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Effect</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Likelihood</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Severity</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r>
              <a:tr h="12700">
                <a:tc>
                  <a:txBody>
                    <a:bodyPr/>
                    <a:lstStyle/>
                    <a:p>
                      <a:pPr indent="0" lvl="0" marL="0" rtl="0" algn="l">
                        <a:spcBef>
                          <a:spcPts val="0"/>
                        </a:spcBef>
                        <a:spcAft>
                          <a:spcPts val="0"/>
                        </a:spcAft>
                        <a:buNone/>
                      </a:pPr>
                      <a:r>
                        <a:rPr lang="en-US" sz="1150"/>
                        <a:t>2</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50"/>
                        <a:t>Exceed budget ($1000)</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301625" lvl="0" marL="457200" rtl="0" algn="l">
                        <a:spcBef>
                          <a:spcPts val="0"/>
                        </a:spcBef>
                        <a:spcAft>
                          <a:spcPts val="0"/>
                        </a:spcAft>
                        <a:buSzPts val="1150"/>
                        <a:buChar char="●"/>
                      </a:pPr>
                      <a:r>
                        <a:rPr lang="en-US" sz="1150"/>
                        <a:t>FR-01 Failure</a:t>
                      </a:r>
                      <a:endParaRPr sz="1150"/>
                    </a:p>
                    <a:p>
                      <a:pPr indent="-301625" lvl="0" marL="457200" rtl="0" algn="l">
                        <a:spcBef>
                          <a:spcPts val="0"/>
                        </a:spcBef>
                        <a:spcAft>
                          <a:spcPts val="0"/>
                        </a:spcAft>
                        <a:buSzPts val="1150"/>
                        <a:buChar char="●"/>
                      </a:pPr>
                      <a:r>
                        <a:rPr lang="en-US" sz="1150"/>
                        <a:t>CPE-6 Failure</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50"/>
                        <a:t>Low</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rPr lang="en-US" sz="1150"/>
                        <a:t>High</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0000"/>
                    </a:solidFill>
                  </a:tcPr>
                </a:tc>
              </a:tr>
              <a:tr h="12700">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Mitigation</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New Likelihood</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 New Severity</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r>
              <a:tr h="12700">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301625" lvl="0" marL="457200" rtl="0" algn="l">
                        <a:spcBef>
                          <a:spcPts val="0"/>
                        </a:spcBef>
                        <a:spcAft>
                          <a:spcPts val="0"/>
                        </a:spcAft>
                        <a:buClr>
                          <a:schemeClr val="dk1"/>
                        </a:buClr>
                        <a:buSzPts val="1150"/>
                        <a:buChar char="●"/>
                      </a:pPr>
                      <a:r>
                        <a:rPr lang="en-US" sz="1150">
                          <a:solidFill>
                            <a:schemeClr val="dk1"/>
                          </a:solidFill>
                        </a:rPr>
                        <a:t>Ordering early</a:t>
                      </a:r>
                      <a:endParaRPr sz="1150">
                        <a:solidFill>
                          <a:schemeClr val="dk1"/>
                        </a:solidFill>
                      </a:endParaRPr>
                    </a:p>
                    <a:p>
                      <a:pPr indent="-301625" lvl="0" marL="457200" rtl="0" algn="l">
                        <a:spcBef>
                          <a:spcPts val="0"/>
                        </a:spcBef>
                        <a:spcAft>
                          <a:spcPts val="0"/>
                        </a:spcAft>
                        <a:buClr>
                          <a:schemeClr val="dk1"/>
                        </a:buClr>
                        <a:buSzPts val="1150"/>
                        <a:buChar char="●"/>
                      </a:pPr>
                      <a:r>
                        <a:rPr lang="en-US" sz="1150">
                          <a:solidFill>
                            <a:schemeClr val="dk1"/>
                          </a:solidFill>
                        </a:rPr>
                        <a:t>Redundancy in data sources</a:t>
                      </a:r>
                      <a:endParaRPr sz="1150">
                        <a:solidFill>
                          <a:schemeClr val="dk1"/>
                        </a:solidFill>
                      </a:endParaRPr>
                    </a:p>
                    <a:p>
                      <a:pPr indent="0" lvl="0" marL="457200" rtl="0" algn="l">
                        <a:spcBef>
                          <a:spcPts val="0"/>
                        </a:spcBef>
                        <a:spcAft>
                          <a:spcPts val="0"/>
                        </a:spcAft>
                        <a:buNone/>
                      </a:pPr>
                      <a:r>
                        <a:t/>
                      </a:r>
                      <a:endParaRPr sz="1150">
                        <a:solidFill>
                          <a:schemeClr val="dk1"/>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50"/>
                        <a:t>Low</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rPr lang="en-US" sz="1150"/>
                        <a:t>Medium</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1C232"/>
                    </a:solidFill>
                  </a:tcPr>
                </a:tc>
              </a:tr>
            </a:tbl>
          </a:graphicData>
        </a:graphic>
      </p:graphicFrame>
      <p:graphicFrame>
        <p:nvGraphicFramePr>
          <p:cNvPr id="448" name="Google Shape;448;g1038851e6c6_0_8"/>
          <p:cNvGraphicFramePr/>
          <p:nvPr/>
        </p:nvGraphicFramePr>
        <p:xfrm>
          <a:off x="3375938" y="3255063"/>
          <a:ext cx="3000000" cy="3000000"/>
        </p:xfrm>
        <a:graphic>
          <a:graphicData uri="http://schemas.openxmlformats.org/drawingml/2006/table">
            <a:tbl>
              <a:tblPr>
                <a:noFill/>
                <a:tableStyleId>{DC26719A-88A4-402D-951D-609486AF3261}</a:tableStyleId>
              </a:tblPr>
              <a:tblGrid>
                <a:gridCol w="1088025"/>
                <a:gridCol w="1088025"/>
                <a:gridCol w="1088025"/>
                <a:gridCol w="1088025"/>
                <a:gridCol w="1088025"/>
              </a:tblGrid>
              <a:tr h="424650">
                <a:tc>
                  <a:txBody>
                    <a:bodyPr/>
                    <a:lstStyle/>
                    <a:p>
                      <a:pPr indent="0" lvl="0" marL="0" rtl="0" algn="l">
                        <a:spcBef>
                          <a:spcPts val="0"/>
                        </a:spcBef>
                        <a:spcAft>
                          <a:spcPts val="0"/>
                        </a:spcAft>
                        <a:buNone/>
                      </a:pPr>
                      <a:r>
                        <a:t/>
                      </a:r>
                      <a:endParaRPr/>
                    </a:p>
                  </a:txBody>
                  <a:tcPr marT="19050" marB="19050" marR="28575" marL="2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B87C"/>
                    </a:solidFill>
                  </a:tcPr>
                </a:tc>
                <a:tc gridSpan="4">
                  <a:txBody>
                    <a:bodyPr/>
                    <a:lstStyle/>
                    <a:p>
                      <a:pPr indent="0" lvl="0" marL="0" rtl="0" algn="ctr">
                        <a:lnSpc>
                          <a:spcPct val="115000"/>
                        </a:lnSpc>
                        <a:spcBef>
                          <a:spcPts val="0"/>
                        </a:spcBef>
                        <a:spcAft>
                          <a:spcPts val="0"/>
                        </a:spcAft>
                        <a:buNone/>
                      </a:pPr>
                      <a:r>
                        <a:rPr lang="en-US"/>
                        <a:t>Likelihood</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B87C"/>
                    </a:solidFill>
                  </a:tcPr>
                </a:tc>
                <a:tc hMerge="1"/>
                <a:tc hMerge="1"/>
                <a:tc hMerge="1"/>
              </a:tr>
              <a:tr h="424650">
                <a:tc rowSpan="5">
                  <a:txBody>
                    <a:bodyPr/>
                    <a:lstStyle/>
                    <a:p>
                      <a:pPr indent="0" lvl="0" marL="0" rtl="0" algn="ctr">
                        <a:lnSpc>
                          <a:spcPct val="115000"/>
                        </a:lnSpc>
                        <a:spcBef>
                          <a:spcPts val="0"/>
                        </a:spcBef>
                        <a:spcAft>
                          <a:spcPts val="0"/>
                        </a:spcAft>
                        <a:buNone/>
                      </a:pPr>
                      <a:r>
                        <a:rPr lang="en-US"/>
                        <a:t>Severity</a:t>
                      </a:r>
                      <a:endParaRPr/>
                    </a:p>
                  </a:txBody>
                  <a:tcPr marT="19050" marB="19050"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B87C"/>
                    </a:solidFill>
                  </a:tcPr>
                </a:tc>
                <a:tc>
                  <a:txBody>
                    <a:bodyPr/>
                    <a:lstStyle/>
                    <a:p>
                      <a:pPr indent="0" lvl="0" marL="0" rtl="0" algn="l">
                        <a:spcBef>
                          <a:spcPts val="0"/>
                        </a:spcBef>
                        <a:spcAft>
                          <a:spcPts val="0"/>
                        </a:spcAft>
                        <a:buNone/>
                      </a:pPr>
                      <a:r>
                        <a:t/>
                      </a:r>
                      <a:endParaRPr/>
                    </a:p>
                  </a:txBody>
                  <a:tcPr marT="19050" marB="19050" marR="28575" marL="2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t>Low</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t>Medium</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t>High</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r>
              <a:tr h="424650">
                <a:tc vMerge="1"/>
                <a:tc>
                  <a:txBody>
                    <a:bodyPr/>
                    <a:lstStyle/>
                    <a:p>
                      <a:pPr indent="0" lvl="0" marL="0" rtl="0" algn="l">
                        <a:lnSpc>
                          <a:spcPct val="115000"/>
                        </a:lnSpc>
                        <a:spcBef>
                          <a:spcPts val="0"/>
                        </a:spcBef>
                        <a:spcAft>
                          <a:spcPts val="0"/>
                        </a:spcAft>
                        <a:buNone/>
                      </a:pPr>
                      <a:r>
                        <a:rPr lang="en-US"/>
                        <a:t>High</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a:t>2</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0000"/>
                    </a:solidFill>
                  </a:tcPr>
                </a:tc>
              </a:tr>
              <a:tr h="424650">
                <a:tc vMerge="1"/>
                <a:tc>
                  <a:txBody>
                    <a:bodyPr/>
                    <a:lstStyle/>
                    <a:p>
                      <a:pPr indent="0" lvl="0" marL="0" rtl="0" algn="l">
                        <a:lnSpc>
                          <a:spcPct val="115000"/>
                        </a:lnSpc>
                        <a:spcBef>
                          <a:spcPts val="0"/>
                        </a:spcBef>
                        <a:spcAft>
                          <a:spcPts val="0"/>
                        </a:spcAft>
                        <a:buNone/>
                      </a:pPr>
                      <a:r>
                        <a:rPr lang="en-US"/>
                        <a:t>Medium</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a:t>2</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0000"/>
                    </a:solidFill>
                  </a:tcPr>
                </a:tc>
              </a:tr>
              <a:tr h="424650">
                <a:tc vMerge="1"/>
                <a:tc>
                  <a:txBody>
                    <a:bodyPr/>
                    <a:lstStyle/>
                    <a:p>
                      <a:pPr indent="0" lvl="0" marL="0" rtl="0" algn="l">
                        <a:lnSpc>
                          <a:spcPct val="115000"/>
                        </a:lnSpc>
                        <a:spcBef>
                          <a:spcPts val="0"/>
                        </a:spcBef>
                        <a:spcAft>
                          <a:spcPts val="0"/>
                        </a:spcAft>
                        <a:buNone/>
                      </a:pPr>
                      <a:r>
                        <a:rPr lang="en-US"/>
                        <a:t>Tolerable</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r>
              <a:tr h="424650">
                <a:tc vMerge="1"/>
                <a:tc>
                  <a:txBody>
                    <a:bodyPr/>
                    <a:lstStyle/>
                    <a:p>
                      <a:pPr indent="0" lvl="0" marL="0" rtl="0" algn="l">
                        <a:lnSpc>
                          <a:spcPct val="115000"/>
                        </a:lnSpc>
                        <a:spcBef>
                          <a:spcPts val="0"/>
                        </a:spcBef>
                        <a:spcAft>
                          <a:spcPts val="0"/>
                        </a:spcAft>
                        <a:buNone/>
                      </a:pPr>
                      <a:r>
                        <a:rPr lang="en-US"/>
                        <a:t>Low</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r>
            </a:tbl>
          </a:graphicData>
        </a:graphic>
      </p:graphicFrame>
      <p:cxnSp>
        <p:nvCxnSpPr>
          <p:cNvPr id="449" name="Google Shape;449;g1038851e6c6_0_8"/>
          <p:cNvCxnSpPr/>
          <p:nvPr/>
        </p:nvCxnSpPr>
        <p:spPr>
          <a:xfrm>
            <a:off x="5620950" y="4529025"/>
            <a:ext cx="0" cy="216900"/>
          </a:xfrm>
          <a:prstGeom prst="straightConnector1">
            <a:avLst/>
          </a:prstGeom>
          <a:noFill/>
          <a:ln cap="flat" cmpd="sng" w="9525">
            <a:solidFill>
              <a:schemeClr val="dk1"/>
            </a:solidFill>
            <a:prstDash val="solid"/>
            <a:round/>
            <a:headEnd len="med" w="med" type="none"/>
            <a:tailEnd len="med" w="med" type="triangle"/>
          </a:ln>
        </p:spPr>
      </p:cxnSp>
      <p:sp>
        <p:nvSpPr>
          <p:cNvPr id="450" name="Google Shape;450;g1038851e6c6_0_8"/>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a:t>
            </a:r>
            <a:r>
              <a:rPr b="1" lang="en-US" sz="1100">
                <a:solidFill>
                  <a:schemeClr val="lt1"/>
                </a:solidFill>
                <a:latin typeface="Calibri"/>
                <a:ea typeface="Calibri"/>
                <a:cs typeface="Calibri"/>
                <a:sym typeface="Calibri"/>
              </a:rPr>
              <a:t>Risk</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g1038851e6c6_0_22"/>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Risk Table</a:t>
            </a:r>
            <a:endParaRPr/>
          </a:p>
        </p:txBody>
      </p:sp>
      <p:sp>
        <p:nvSpPr>
          <p:cNvPr id="457" name="Google Shape;457;g1038851e6c6_0_2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458" name="Google Shape;458;g1038851e6c6_0_22"/>
          <p:cNvGraphicFramePr/>
          <p:nvPr/>
        </p:nvGraphicFramePr>
        <p:xfrm>
          <a:off x="838188" y="1008863"/>
          <a:ext cx="3000000" cy="3000000"/>
        </p:xfrm>
        <a:graphic>
          <a:graphicData uri="http://schemas.openxmlformats.org/drawingml/2006/table">
            <a:tbl>
              <a:tblPr>
                <a:noFill/>
                <a:tableStyleId>{AAB97608-9A41-4834-A052-1162257CE861}</a:tableStyleId>
              </a:tblPr>
              <a:tblGrid>
                <a:gridCol w="1517150"/>
                <a:gridCol w="2092275"/>
                <a:gridCol w="4389575"/>
                <a:gridCol w="1197525"/>
                <a:gridCol w="1319100"/>
              </a:tblGrid>
              <a:tr h="12700">
                <a:tc>
                  <a:txBody>
                    <a:bodyPr/>
                    <a:lstStyle/>
                    <a:p>
                      <a:pPr indent="0" lvl="0" marL="0" rtl="0" algn="l">
                        <a:spcBef>
                          <a:spcPts val="0"/>
                        </a:spcBef>
                        <a:spcAft>
                          <a:spcPts val="0"/>
                        </a:spcAft>
                        <a:buNone/>
                      </a:pPr>
                      <a:r>
                        <a:rPr lang="en-US" sz="1150"/>
                        <a:t>Risk Number</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Description</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Effect</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Likelihood</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Severity</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r>
              <a:tr h="12700">
                <a:tc>
                  <a:txBody>
                    <a:bodyPr/>
                    <a:lstStyle/>
                    <a:p>
                      <a:pPr indent="0" lvl="0" marL="0" rtl="0" algn="l">
                        <a:spcBef>
                          <a:spcPts val="0"/>
                        </a:spcBef>
                        <a:spcAft>
                          <a:spcPts val="0"/>
                        </a:spcAft>
                        <a:buNone/>
                      </a:pPr>
                      <a:r>
                        <a:rPr lang="en-US" sz="1150"/>
                        <a:t>3</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50"/>
                        <a:t>Sensor Failure</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301625" lvl="0" marL="457200" rtl="0" algn="l">
                        <a:spcBef>
                          <a:spcPts val="0"/>
                        </a:spcBef>
                        <a:spcAft>
                          <a:spcPts val="0"/>
                        </a:spcAft>
                        <a:buSzPts val="1150"/>
                        <a:buChar char="●"/>
                      </a:pPr>
                      <a:r>
                        <a:rPr lang="en-US" sz="1150"/>
                        <a:t>Results in inaccurate readings or no readings sent to the LQT algorithm</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50"/>
                        <a:t>Medium</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rPr lang="en-US" sz="1150"/>
                        <a:t>High</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0000"/>
                    </a:solidFill>
                  </a:tcPr>
                </a:tc>
              </a:tr>
              <a:tr h="12700">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Mitigation</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New Likelihood</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 New Severity</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r>
              <a:tr h="12700">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301625" lvl="0" marL="457200" rtl="0" algn="l">
                        <a:spcBef>
                          <a:spcPts val="0"/>
                        </a:spcBef>
                        <a:spcAft>
                          <a:spcPts val="0"/>
                        </a:spcAft>
                        <a:buSzPts val="1150"/>
                        <a:buChar char="●"/>
                      </a:pPr>
                      <a:r>
                        <a:rPr lang="en-US" sz="1150"/>
                        <a:t>Ground testing </a:t>
                      </a:r>
                      <a:endParaRPr sz="1150"/>
                    </a:p>
                    <a:p>
                      <a:pPr indent="-301625" lvl="0" marL="457200" rtl="0" algn="l">
                        <a:spcBef>
                          <a:spcPts val="0"/>
                        </a:spcBef>
                        <a:spcAft>
                          <a:spcPts val="0"/>
                        </a:spcAft>
                        <a:buSzPts val="1150"/>
                        <a:buChar char="●"/>
                      </a:pPr>
                      <a:r>
                        <a:rPr lang="en-US" sz="1150"/>
                        <a:t>Redundant Sensors</a:t>
                      </a:r>
                      <a:endParaRPr sz="1150"/>
                    </a:p>
                    <a:p>
                      <a:pPr indent="-301625" lvl="0" marL="457200" rtl="0" algn="l">
                        <a:spcBef>
                          <a:spcPts val="0"/>
                        </a:spcBef>
                        <a:spcAft>
                          <a:spcPts val="0"/>
                        </a:spcAft>
                        <a:buSzPts val="1150"/>
                        <a:buChar char="●"/>
                      </a:pPr>
                      <a:r>
                        <a:rPr lang="en-US" sz="1150"/>
                        <a:t>Flying in Line Of Sight (LOS) so operator can take manual control if a problem arises</a:t>
                      </a:r>
                      <a:endParaRPr sz="1150"/>
                    </a:p>
                    <a:p>
                      <a:pPr indent="0" lvl="0" marL="0" rtl="0" algn="l">
                        <a:spcBef>
                          <a:spcPts val="0"/>
                        </a:spcBef>
                        <a:spcAft>
                          <a:spcPts val="0"/>
                        </a:spcAft>
                        <a:buNone/>
                      </a:pPr>
                      <a:r>
                        <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50"/>
                        <a:t>Low</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rPr lang="en-US" sz="1150"/>
                        <a:t>Medium</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69138"/>
                    </a:solidFill>
                  </a:tcPr>
                </a:tc>
              </a:tr>
            </a:tbl>
          </a:graphicData>
        </a:graphic>
      </p:graphicFrame>
      <p:graphicFrame>
        <p:nvGraphicFramePr>
          <p:cNvPr id="459" name="Google Shape;459;g1038851e6c6_0_22"/>
          <p:cNvGraphicFramePr/>
          <p:nvPr/>
        </p:nvGraphicFramePr>
        <p:xfrm>
          <a:off x="3375938" y="3385263"/>
          <a:ext cx="3000000" cy="3000000"/>
        </p:xfrm>
        <a:graphic>
          <a:graphicData uri="http://schemas.openxmlformats.org/drawingml/2006/table">
            <a:tbl>
              <a:tblPr>
                <a:noFill/>
                <a:tableStyleId>{DC26719A-88A4-402D-951D-609486AF3261}</a:tableStyleId>
              </a:tblPr>
              <a:tblGrid>
                <a:gridCol w="1088025"/>
                <a:gridCol w="1088025"/>
                <a:gridCol w="1088025"/>
                <a:gridCol w="1088025"/>
                <a:gridCol w="1088025"/>
              </a:tblGrid>
              <a:tr h="424650">
                <a:tc>
                  <a:txBody>
                    <a:bodyPr/>
                    <a:lstStyle/>
                    <a:p>
                      <a:pPr indent="0" lvl="0" marL="0" rtl="0" algn="l">
                        <a:spcBef>
                          <a:spcPts val="0"/>
                        </a:spcBef>
                        <a:spcAft>
                          <a:spcPts val="0"/>
                        </a:spcAft>
                        <a:buNone/>
                      </a:pPr>
                      <a:r>
                        <a:t/>
                      </a:r>
                      <a:endParaRPr/>
                    </a:p>
                  </a:txBody>
                  <a:tcPr marT="19050" marB="19050" marR="28575" marL="2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B87C"/>
                    </a:solidFill>
                  </a:tcPr>
                </a:tc>
                <a:tc gridSpan="4">
                  <a:txBody>
                    <a:bodyPr/>
                    <a:lstStyle/>
                    <a:p>
                      <a:pPr indent="0" lvl="0" marL="0" rtl="0" algn="ctr">
                        <a:lnSpc>
                          <a:spcPct val="115000"/>
                        </a:lnSpc>
                        <a:spcBef>
                          <a:spcPts val="0"/>
                        </a:spcBef>
                        <a:spcAft>
                          <a:spcPts val="0"/>
                        </a:spcAft>
                        <a:buNone/>
                      </a:pPr>
                      <a:r>
                        <a:rPr lang="en-US"/>
                        <a:t>Likelihood</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B87C"/>
                    </a:solidFill>
                  </a:tcPr>
                </a:tc>
                <a:tc hMerge="1"/>
                <a:tc hMerge="1"/>
                <a:tc hMerge="1"/>
              </a:tr>
              <a:tr h="424650">
                <a:tc rowSpan="5">
                  <a:txBody>
                    <a:bodyPr/>
                    <a:lstStyle/>
                    <a:p>
                      <a:pPr indent="0" lvl="0" marL="0" rtl="0" algn="ctr">
                        <a:lnSpc>
                          <a:spcPct val="115000"/>
                        </a:lnSpc>
                        <a:spcBef>
                          <a:spcPts val="0"/>
                        </a:spcBef>
                        <a:spcAft>
                          <a:spcPts val="0"/>
                        </a:spcAft>
                        <a:buNone/>
                      </a:pPr>
                      <a:r>
                        <a:rPr lang="en-US"/>
                        <a:t>Severity</a:t>
                      </a:r>
                      <a:endParaRPr/>
                    </a:p>
                  </a:txBody>
                  <a:tcPr marT="19050" marB="19050"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B87C"/>
                    </a:solidFill>
                  </a:tcPr>
                </a:tc>
                <a:tc>
                  <a:txBody>
                    <a:bodyPr/>
                    <a:lstStyle/>
                    <a:p>
                      <a:pPr indent="0" lvl="0" marL="0" rtl="0" algn="l">
                        <a:spcBef>
                          <a:spcPts val="0"/>
                        </a:spcBef>
                        <a:spcAft>
                          <a:spcPts val="0"/>
                        </a:spcAft>
                        <a:buNone/>
                      </a:pPr>
                      <a:r>
                        <a:t/>
                      </a:r>
                      <a:endParaRPr/>
                    </a:p>
                  </a:txBody>
                  <a:tcPr marT="19050" marB="19050" marR="28575" marL="2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t>Low</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t>Medium</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t>High</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r>
              <a:tr h="424650">
                <a:tc vMerge="1"/>
                <a:tc>
                  <a:txBody>
                    <a:bodyPr/>
                    <a:lstStyle/>
                    <a:p>
                      <a:pPr indent="0" lvl="0" marL="0" rtl="0" algn="l">
                        <a:lnSpc>
                          <a:spcPct val="115000"/>
                        </a:lnSpc>
                        <a:spcBef>
                          <a:spcPts val="0"/>
                        </a:spcBef>
                        <a:spcAft>
                          <a:spcPts val="0"/>
                        </a:spcAft>
                        <a:buNone/>
                      </a:pPr>
                      <a:r>
                        <a:rPr lang="en-US"/>
                        <a:t>High</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rPr lang="en-US"/>
                        <a:t>3</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0000"/>
                    </a:solidFill>
                  </a:tcPr>
                </a:tc>
              </a:tr>
              <a:tr h="424650">
                <a:tc vMerge="1"/>
                <a:tc>
                  <a:txBody>
                    <a:bodyPr/>
                    <a:lstStyle/>
                    <a:p>
                      <a:pPr indent="0" lvl="0" marL="0" rtl="0" algn="l">
                        <a:lnSpc>
                          <a:spcPct val="115000"/>
                        </a:lnSpc>
                        <a:spcBef>
                          <a:spcPts val="0"/>
                        </a:spcBef>
                        <a:spcAft>
                          <a:spcPts val="0"/>
                        </a:spcAft>
                        <a:buNone/>
                      </a:pPr>
                      <a:r>
                        <a:rPr lang="en-US"/>
                        <a:t>Medium</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a:t>3</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0000"/>
                    </a:solidFill>
                  </a:tcPr>
                </a:tc>
              </a:tr>
              <a:tr h="424650">
                <a:tc vMerge="1"/>
                <a:tc>
                  <a:txBody>
                    <a:bodyPr/>
                    <a:lstStyle/>
                    <a:p>
                      <a:pPr indent="0" lvl="0" marL="0" rtl="0" algn="l">
                        <a:lnSpc>
                          <a:spcPct val="115000"/>
                        </a:lnSpc>
                        <a:spcBef>
                          <a:spcPts val="0"/>
                        </a:spcBef>
                        <a:spcAft>
                          <a:spcPts val="0"/>
                        </a:spcAft>
                        <a:buNone/>
                      </a:pPr>
                      <a:r>
                        <a:rPr lang="en-US"/>
                        <a:t>Tolerable</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r>
              <a:tr h="424650">
                <a:tc vMerge="1"/>
                <a:tc>
                  <a:txBody>
                    <a:bodyPr/>
                    <a:lstStyle/>
                    <a:p>
                      <a:pPr indent="0" lvl="0" marL="0" rtl="0" algn="l">
                        <a:lnSpc>
                          <a:spcPct val="115000"/>
                        </a:lnSpc>
                        <a:spcBef>
                          <a:spcPts val="0"/>
                        </a:spcBef>
                        <a:spcAft>
                          <a:spcPts val="0"/>
                        </a:spcAft>
                        <a:buNone/>
                      </a:pPr>
                      <a:r>
                        <a:rPr lang="en-US"/>
                        <a:t>Low</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r>
            </a:tbl>
          </a:graphicData>
        </a:graphic>
      </p:graphicFrame>
      <p:cxnSp>
        <p:nvCxnSpPr>
          <p:cNvPr id="460" name="Google Shape;460;g1038851e6c6_0_22"/>
          <p:cNvCxnSpPr/>
          <p:nvPr/>
        </p:nvCxnSpPr>
        <p:spPr>
          <a:xfrm flipH="1">
            <a:off x="5772800" y="4583275"/>
            <a:ext cx="748800" cy="303900"/>
          </a:xfrm>
          <a:prstGeom prst="straightConnector1">
            <a:avLst/>
          </a:prstGeom>
          <a:noFill/>
          <a:ln cap="flat" cmpd="sng" w="9525">
            <a:solidFill>
              <a:schemeClr val="dk1"/>
            </a:solidFill>
            <a:prstDash val="solid"/>
            <a:round/>
            <a:headEnd len="med" w="med" type="none"/>
            <a:tailEnd len="med" w="med" type="triangle"/>
          </a:ln>
        </p:spPr>
      </p:cxnSp>
      <p:sp>
        <p:nvSpPr>
          <p:cNvPr id="461" name="Google Shape;461;g1038851e6c6_0_22"/>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a:t>
            </a:r>
            <a:r>
              <a:rPr b="1" lang="en-US" sz="1100">
                <a:solidFill>
                  <a:schemeClr val="lt1"/>
                </a:solidFill>
                <a:latin typeface="Calibri"/>
                <a:ea typeface="Calibri"/>
                <a:cs typeface="Calibri"/>
                <a:sym typeface="Calibri"/>
              </a:rPr>
              <a:t>Risk</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g1038851e6c6_0_29"/>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Risk Table</a:t>
            </a:r>
            <a:endParaRPr/>
          </a:p>
        </p:txBody>
      </p:sp>
      <p:sp>
        <p:nvSpPr>
          <p:cNvPr id="468" name="Google Shape;468;g1038851e6c6_0_2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469" name="Google Shape;469;g1038851e6c6_0_29"/>
          <p:cNvGraphicFramePr/>
          <p:nvPr/>
        </p:nvGraphicFramePr>
        <p:xfrm>
          <a:off x="838175" y="1033825"/>
          <a:ext cx="3000000" cy="3000000"/>
        </p:xfrm>
        <a:graphic>
          <a:graphicData uri="http://schemas.openxmlformats.org/drawingml/2006/table">
            <a:tbl>
              <a:tblPr>
                <a:noFill/>
                <a:tableStyleId>{AAB97608-9A41-4834-A052-1162257CE861}</a:tableStyleId>
              </a:tblPr>
              <a:tblGrid>
                <a:gridCol w="1517150"/>
                <a:gridCol w="2092275"/>
                <a:gridCol w="4389575"/>
                <a:gridCol w="1197525"/>
                <a:gridCol w="1319100"/>
              </a:tblGrid>
              <a:tr h="12700">
                <a:tc>
                  <a:txBody>
                    <a:bodyPr/>
                    <a:lstStyle/>
                    <a:p>
                      <a:pPr indent="0" lvl="0" marL="0" rtl="0" algn="l">
                        <a:spcBef>
                          <a:spcPts val="0"/>
                        </a:spcBef>
                        <a:spcAft>
                          <a:spcPts val="0"/>
                        </a:spcAft>
                        <a:buNone/>
                      </a:pPr>
                      <a:r>
                        <a:rPr lang="en-US" sz="1150"/>
                        <a:t>Risk Number</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Description</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Effect</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Likelihood</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Severity</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r>
              <a:tr h="12700">
                <a:tc>
                  <a:txBody>
                    <a:bodyPr/>
                    <a:lstStyle/>
                    <a:p>
                      <a:pPr indent="0" lvl="0" marL="0" rtl="0" algn="l">
                        <a:spcBef>
                          <a:spcPts val="0"/>
                        </a:spcBef>
                        <a:spcAft>
                          <a:spcPts val="0"/>
                        </a:spcAft>
                        <a:buNone/>
                      </a:pPr>
                      <a:r>
                        <a:rPr lang="en-US" sz="1150"/>
                        <a:t>4</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50"/>
                        <a:t>The system is too complex to set up for a single operator with minimal experience</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301625" lvl="0" marL="457200" rtl="0" algn="l">
                        <a:spcBef>
                          <a:spcPts val="0"/>
                        </a:spcBef>
                        <a:spcAft>
                          <a:spcPts val="0"/>
                        </a:spcAft>
                        <a:buSzPts val="1150"/>
                        <a:buChar char="●"/>
                      </a:pPr>
                      <a:r>
                        <a:rPr lang="en-US" sz="1150"/>
                        <a:t>FR-06 Failure</a:t>
                      </a:r>
                      <a:endParaRPr sz="1150"/>
                    </a:p>
                    <a:p>
                      <a:pPr indent="-301625" lvl="0" marL="457200" rtl="0" algn="l">
                        <a:spcBef>
                          <a:spcPts val="0"/>
                        </a:spcBef>
                        <a:spcAft>
                          <a:spcPts val="0"/>
                        </a:spcAft>
                        <a:buSzPts val="1150"/>
                        <a:buChar char="●"/>
                      </a:pPr>
                      <a:r>
                        <a:rPr lang="en-US" sz="1150"/>
                        <a:t>CPE-2 Failure</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50"/>
                        <a:t>Medium</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rPr lang="en-US" sz="1150"/>
                        <a:t>High</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0000"/>
                    </a:solidFill>
                  </a:tcPr>
                </a:tc>
              </a:tr>
              <a:tr h="12700">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Mitigation</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New Likelihood</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 New Severity</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r>
              <a:tr h="12700">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301625" lvl="0" marL="457200" rtl="0" algn="l">
                        <a:spcBef>
                          <a:spcPts val="0"/>
                        </a:spcBef>
                        <a:spcAft>
                          <a:spcPts val="0"/>
                        </a:spcAft>
                        <a:buSzPts val="1150"/>
                        <a:buChar char="●"/>
                      </a:pPr>
                      <a:r>
                        <a:rPr lang="en-US" sz="1150"/>
                        <a:t>Evaluate all changes to documentation for the system and have it evaluated by someone unfamiliar with it.</a:t>
                      </a:r>
                      <a:endParaRPr sz="1150"/>
                    </a:p>
                    <a:p>
                      <a:pPr indent="-301625" lvl="0" marL="457200" rtl="0" algn="l">
                        <a:spcBef>
                          <a:spcPts val="0"/>
                        </a:spcBef>
                        <a:spcAft>
                          <a:spcPts val="0"/>
                        </a:spcAft>
                        <a:buSzPts val="1150"/>
                        <a:buChar char="●"/>
                      </a:pPr>
                      <a:r>
                        <a:rPr lang="en-US" sz="1150"/>
                        <a:t>Provide an easy and user friendly way to adjust the software for different vehicles</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50"/>
                        <a:t>Low</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rPr lang="en-US" sz="1150"/>
                        <a:t>High</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0000"/>
                    </a:solidFill>
                  </a:tcPr>
                </a:tc>
              </a:tr>
            </a:tbl>
          </a:graphicData>
        </a:graphic>
      </p:graphicFrame>
      <p:graphicFrame>
        <p:nvGraphicFramePr>
          <p:cNvPr id="470" name="Google Shape;470;g1038851e6c6_0_29"/>
          <p:cNvGraphicFramePr/>
          <p:nvPr/>
        </p:nvGraphicFramePr>
        <p:xfrm>
          <a:off x="3375938" y="3435188"/>
          <a:ext cx="3000000" cy="3000000"/>
        </p:xfrm>
        <a:graphic>
          <a:graphicData uri="http://schemas.openxmlformats.org/drawingml/2006/table">
            <a:tbl>
              <a:tblPr>
                <a:noFill/>
                <a:tableStyleId>{DC26719A-88A4-402D-951D-609486AF3261}</a:tableStyleId>
              </a:tblPr>
              <a:tblGrid>
                <a:gridCol w="1088025"/>
                <a:gridCol w="1088025"/>
                <a:gridCol w="1088025"/>
                <a:gridCol w="1088025"/>
                <a:gridCol w="1088025"/>
              </a:tblGrid>
              <a:tr h="424650">
                <a:tc>
                  <a:txBody>
                    <a:bodyPr/>
                    <a:lstStyle/>
                    <a:p>
                      <a:pPr indent="0" lvl="0" marL="0" rtl="0" algn="l">
                        <a:spcBef>
                          <a:spcPts val="0"/>
                        </a:spcBef>
                        <a:spcAft>
                          <a:spcPts val="0"/>
                        </a:spcAft>
                        <a:buNone/>
                      </a:pPr>
                      <a:r>
                        <a:t/>
                      </a:r>
                      <a:endParaRPr/>
                    </a:p>
                  </a:txBody>
                  <a:tcPr marT="19050" marB="19050" marR="28575" marL="2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B87C"/>
                    </a:solidFill>
                  </a:tcPr>
                </a:tc>
                <a:tc gridSpan="4">
                  <a:txBody>
                    <a:bodyPr/>
                    <a:lstStyle/>
                    <a:p>
                      <a:pPr indent="0" lvl="0" marL="0" rtl="0" algn="ctr">
                        <a:lnSpc>
                          <a:spcPct val="115000"/>
                        </a:lnSpc>
                        <a:spcBef>
                          <a:spcPts val="0"/>
                        </a:spcBef>
                        <a:spcAft>
                          <a:spcPts val="0"/>
                        </a:spcAft>
                        <a:buNone/>
                      </a:pPr>
                      <a:r>
                        <a:rPr lang="en-US"/>
                        <a:t>Likelihood</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B87C"/>
                    </a:solidFill>
                  </a:tcPr>
                </a:tc>
                <a:tc hMerge="1"/>
                <a:tc hMerge="1"/>
                <a:tc hMerge="1"/>
              </a:tr>
              <a:tr h="424650">
                <a:tc rowSpan="5">
                  <a:txBody>
                    <a:bodyPr/>
                    <a:lstStyle/>
                    <a:p>
                      <a:pPr indent="0" lvl="0" marL="0" rtl="0" algn="ctr">
                        <a:lnSpc>
                          <a:spcPct val="115000"/>
                        </a:lnSpc>
                        <a:spcBef>
                          <a:spcPts val="0"/>
                        </a:spcBef>
                        <a:spcAft>
                          <a:spcPts val="0"/>
                        </a:spcAft>
                        <a:buNone/>
                      </a:pPr>
                      <a:r>
                        <a:rPr lang="en-US"/>
                        <a:t>Severity</a:t>
                      </a:r>
                      <a:endParaRPr/>
                    </a:p>
                  </a:txBody>
                  <a:tcPr marT="19050" marB="19050"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B87C"/>
                    </a:solidFill>
                  </a:tcPr>
                </a:tc>
                <a:tc>
                  <a:txBody>
                    <a:bodyPr/>
                    <a:lstStyle/>
                    <a:p>
                      <a:pPr indent="0" lvl="0" marL="0" rtl="0" algn="l">
                        <a:spcBef>
                          <a:spcPts val="0"/>
                        </a:spcBef>
                        <a:spcAft>
                          <a:spcPts val="0"/>
                        </a:spcAft>
                        <a:buNone/>
                      </a:pPr>
                      <a:r>
                        <a:t/>
                      </a:r>
                      <a:endParaRPr/>
                    </a:p>
                  </a:txBody>
                  <a:tcPr marT="19050" marB="19050" marR="28575" marL="2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t>Low</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t>Medium</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t>High</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r>
              <a:tr h="424650">
                <a:tc vMerge="1"/>
                <a:tc>
                  <a:txBody>
                    <a:bodyPr/>
                    <a:lstStyle/>
                    <a:p>
                      <a:pPr indent="0" lvl="0" marL="0" rtl="0" algn="l">
                        <a:lnSpc>
                          <a:spcPct val="115000"/>
                        </a:lnSpc>
                        <a:spcBef>
                          <a:spcPts val="0"/>
                        </a:spcBef>
                        <a:spcAft>
                          <a:spcPts val="0"/>
                        </a:spcAft>
                        <a:buNone/>
                      </a:pPr>
                      <a:r>
                        <a:rPr lang="en-US"/>
                        <a:t>High</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a:t>4</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rPr lang="en-US"/>
                        <a:t>4</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0000"/>
                    </a:solidFill>
                  </a:tcPr>
                </a:tc>
              </a:tr>
              <a:tr h="424650">
                <a:tc vMerge="1"/>
                <a:tc>
                  <a:txBody>
                    <a:bodyPr/>
                    <a:lstStyle/>
                    <a:p>
                      <a:pPr indent="0" lvl="0" marL="0" rtl="0" algn="l">
                        <a:lnSpc>
                          <a:spcPct val="115000"/>
                        </a:lnSpc>
                        <a:spcBef>
                          <a:spcPts val="0"/>
                        </a:spcBef>
                        <a:spcAft>
                          <a:spcPts val="0"/>
                        </a:spcAft>
                        <a:buNone/>
                      </a:pPr>
                      <a:r>
                        <a:rPr lang="en-US"/>
                        <a:t>Medium</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0000"/>
                    </a:solidFill>
                  </a:tcPr>
                </a:tc>
              </a:tr>
              <a:tr h="424650">
                <a:tc vMerge="1"/>
                <a:tc>
                  <a:txBody>
                    <a:bodyPr/>
                    <a:lstStyle/>
                    <a:p>
                      <a:pPr indent="0" lvl="0" marL="0" rtl="0" algn="l">
                        <a:lnSpc>
                          <a:spcPct val="115000"/>
                        </a:lnSpc>
                        <a:spcBef>
                          <a:spcPts val="0"/>
                        </a:spcBef>
                        <a:spcAft>
                          <a:spcPts val="0"/>
                        </a:spcAft>
                        <a:buNone/>
                      </a:pPr>
                      <a:r>
                        <a:rPr lang="en-US"/>
                        <a:t>Tolerable</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r>
              <a:tr h="424650">
                <a:tc vMerge="1"/>
                <a:tc>
                  <a:txBody>
                    <a:bodyPr/>
                    <a:lstStyle/>
                    <a:p>
                      <a:pPr indent="0" lvl="0" marL="0" rtl="0" algn="l">
                        <a:lnSpc>
                          <a:spcPct val="115000"/>
                        </a:lnSpc>
                        <a:spcBef>
                          <a:spcPts val="0"/>
                        </a:spcBef>
                        <a:spcAft>
                          <a:spcPts val="0"/>
                        </a:spcAft>
                        <a:buNone/>
                      </a:pPr>
                      <a:r>
                        <a:rPr lang="en-US"/>
                        <a:t>Low</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r>
            </a:tbl>
          </a:graphicData>
        </a:graphic>
      </p:graphicFrame>
      <p:cxnSp>
        <p:nvCxnSpPr>
          <p:cNvPr id="471" name="Google Shape;471;g1038851e6c6_0_29"/>
          <p:cNvCxnSpPr/>
          <p:nvPr/>
        </p:nvCxnSpPr>
        <p:spPr>
          <a:xfrm rot="10800000">
            <a:off x="5815325" y="4568375"/>
            <a:ext cx="824700" cy="0"/>
          </a:xfrm>
          <a:prstGeom prst="straightConnector1">
            <a:avLst/>
          </a:prstGeom>
          <a:noFill/>
          <a:ln cap="flat" cmpd="sng" w="9525">
            <a:solidFill>
              <a:schemeClr val="dk1"/>
            </a:solidFill>
            <a:prstDash val="solid"/>
            <a:round/>
            <a:headEnd len="med" w="med" type="none"/>
            <a:tailEnd len="med" w="med" type="triangle"/>
          </a:ln>
        </p:spPr>
      </p:cxnSp>
      <p:sp>
        <p:nvSpPr>
          <p:cNvPr id="472" name="Google Shape;472;g1038851e6c6_0_29"/>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a:t>
            </a:r>
            <a:r>
              <a:rPr b="1" lang="en-US" sz="1100">
                <a:solidFill>
                  <a:schemeClr val="lt1"/>
                </a:solidFill>
                <a:latin typeface="Calibri"/>
                <a:ea typeface="Calibri"/>
                <a:cs typeface="Calibri"/>
                <a:sym typeface="Calibri"/>
              </a:rPr>
              <a:t>Risk</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1038851e6c6_0_36"/>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Risk Table</a:t>
            </a:r>
            <a:endParaRPr/>
          </a:p>
        </p:txBody>
      </p:sp>
      <p:sp>
        <p:nvSpPr>
          <p:cNvPr id="479" name="Google Shape;479;g1038851e6c6_0_3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480" name="Google Shape;480;g1038851e6c6_0_36"/>
          <p:cNvGraphicFramePr/>
          <p:nvPr/>
        </p:nvGraphicFramePr>
        <p:xfrm>
          <a:off x="838188" y="1011025"/>
          <a:ext cx="3000000" cy="3000000"/>
        </p:xfrm>
        <a:graphic>
          <a:graphicData uri="http://schemas.openxmlformats.org/drawingml/2006/table">
            <a:tbl>
              <a:tblPr>
                <a:noFill/>
                <a:tableStyleId>{AAB97608-9A41-4834-A052-1162257CE861}</a:tableStyleId>
              </a:tblPr>
              <a:tblGrid>
                <a:gridCol w="1517150"/>
                <a:gridCol w="2092275"/>
                <a:gridCol w="4389575"/>
                <a:gridCol w="1197525"/>
                <a:gridCol w="1319100"/>
              </a:tblGrid>
              <a:tr h="12700">
                <a:tc>
                  <a:txBody>
                    <a:bodyPr/>
                    <a:lstStyle/>
                    <a:p>
                      <a:pPr indent="0" lvl="0" marL="0" rtl="0" algn="l">
                        <a:spcBef>
                          <a:spcPts val="0"/>
                        </a:spcBef>
                        <a:spcAft>
                          <a:spcPts val="0"/>
                        </a:spcAft>
                        <a:buNone/>
                      </a:pPr>
                      <a:r>
                        <a:rPr lang="en-US" sz="1150"/>
                        <a:t>Risk Number</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Description</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Effect</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Likelihood</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Severity</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r>
              <a:tr h="12700">
                <a:tc>
                  <a:txBody>
                    <a:bodyPr/>
                    <a:lstStyle/>
                    <a:p>
                      <a:pPr indent="0" lvl="0" marL="0" rtl="0" algn="l">
                        <a:spcBef>
                          <a:spcPts val="0"/>
                        </a:spcBef>
                        <a:spcAft>
                          <a:spcPts val="0"/>
                        </a:spcAft>
                        <a:buNone/>
                      </a:pPr>
                      <a:r>
                        <a:rPr lang="en-US" sz="1150"/>
                        <a:t>5</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50"/>
                        <a:t>Hardware Failure </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301625" lvl="0" marL="457200" rtl="0" algn="l">
                        <a:spcBef>
                          <a:spcPts val="0"/>
                        </a:spcBef>
                        <a:spcAft>
                          <a:spcPts val="0"/>
                        </a:spcAft>
                        <a:buClr>
                          <a:schemeClr val="dk1"/>
                        </a:buClr>
                        <a:buSzPts val="1150"/>
                        <a:buChar char="●"/>
                      </a:pPr>
                      <a:r>
                        <a:rPr lang="en-US" sz="1150">
                          <a:solidFill>
                            <a:schemeClr val="dk1"/>
                          </a:solidFill>
                        </a:rPr>
                        <a:t>Inability to do flight testing</a:t>
                      </a:r>
                      <a:endParaRPr sz="1150">
                        <a:solidFill>
                          <a:schemeClr val="dk1"/>
                        </a:solidFill>
                      </a:endParaRPr>
                    </a:p>
                    <a:p>
                      <a:pPr indent="-301625" lvl="0" marL="457200" rtl="0" algn="l">
                        <a:spcBef>
                          <a:spcPts val="0"/>
                        </a:spcBef>
                        <a:spcAft>
                          <a:spcPts val="0"/>
                        </a:spcAft>
                        <a:buClr>
                          <a:schemeClr val="dk1"/>
                        </a:buClr>
                        <a:buSzPts val="1150"/>
                        <a:buChar char="●"/>
                      </a:pPr>
                      <a:r>
                        <a:rPr lang="en-US" sz="1150">
                          <a:solidFill>
                            <a:schemeClr val="dk1"/>
                          </a:solidFill>
                        </a:rPr>
                        <a:t>Inability to do HITL testing</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50"/>
                        <a:t>Low </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rPr lang="en-US" sz="1150"/>
                        <a:t>Medium</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1C232"/>
                    </a:solidFill>
                  </a:tcPr>
                </a:tc>
              </a:tr>
              <a:tr h="12700">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Mitigation</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New Likelihood</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 New Severity</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r>
              <a:tr h="12700">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301625" lvl="0" marL="457200" rtl="0" algn="l">
                        <a:spcBef>
                          <a:spcPts val="0"/>
                        </a:spcBef>
                        <a:spcAft>
                          <a:spcPts val="0"/>
                        </a:spcAft>
                        <a:buClr>
                          <a:schemeClr val="dk1"/>
                        </a:buClr>
                        <a:buSzPts val="1150"/>
                        <a:buChar char="●"/>
                      </a:pPr>
                      <a:r>
                        <a:rPr lang="en-US" sz="1150"/>
                        <a:t>Test all hardware before using for flight </a:t>
                      </a:r>
                      <a:endParaRPr sz="1150"/>
                    </a:p>
                    <a:p>
                      <a:pPr indent="-301625" lvl="0" marL="457200" rtl="0" algn="l">
                        <a:spcBef>
                          <a:spcPts val="0"/>
                        </a:spcBef>
                        <a:spcAft>
                          <a:spcPts val="0"/>
                        </a:spcAft>
                        <a:buClr>
                          <a:schemeClr val="dk1"/>
                        </a:buClr>
                        <a:buSzPts val="1150"/>
                        <a:buChar char="●"/>
                      </a:pPr>
                      <a:r>
                        <a:rPr lang="en-US" sz="1150"/>
                        <a:t>Run-Preflight checks to ensure hardware is working as intended</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50"/>
                        <a:t>Low </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rPr lang="en-US" sz="1150"/>
                        <a:t>Tolerable</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D966"/>
                    </a:solidFill>
                  </a:tcPr>
                </a:tc>
              </a:tr>
            </a:tbl>
          </a:graphicData>
        </a:graphic>
      </p:graphicFrame>
      <p:graphicFrame>
        <p:nvGraphicFramePr>
          <p:cNvPr id="481" name="Google Shape;481;g1038851e6c6_0_36"/>
          <p:cNvGraphicFramePr/>
          <p:nvPr/>
        </p:nvGraphicFramePr>
        <p:xfrm>
          <a:off x="3397050" y="3179088"/>
          <a:ext cx="3000000" cy="3000000"/>
        </p:xfrm>
        <a:graphic>
          <a:graphicData uri="http://schemas.openxmlformats.org/drawingml/2006/table">
            <a:tbl>
              <a:tblPr>
                <a:noFill/>
                <a:tableStyleId>{DC26719A-88A4-402D-951D-609486AF3261}</a:tableStyleId>
              </a:tblPr>
              <a:tblGrid>
                <a:gridCol w="1088025"/>
                <a:gridCol w="1088025"/>
                <a:gridCol w="1088025"/>
                <a:gridCol w="1088025"/>
                <a:gridCol w="1088025"/>
              </a:tblGrid>
              <a:tr h="424650">
                <a:tc>
                  <a:txBody>
                    <a:bodyPr/>
                    <a:lstStyle/>
                    <a:p>
                      <a:pPr indent="0" lvl="0" marL="0" rtl="0" algn="l">
                        <a:spcBef>
                          <a:spcPts val="0"/>
                        </a:spcBef>
                        <a:spcAft>
                          <a:spcPts val="0"/>
                        </a:spcAft>
                        <a:buNone/>
                      </a:pPr>
                      <a:r>
                        <a:t/>
                      </a:r>
                      <a:endParaRPr/>
                    </a:p>
                  </a:txBody>
                  <a:tcPr marT="19050" marB="19050" marR="28575" marL="2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B87C"/>
                    </a:solidFill>
                  </a:tcPr>
                </a:tc>
                <a:tc gridSpan="4">
                  <a:txBody>
                    <a:bodyPr/>
                    <a:lstStyle/>
                    <a:p>
                      <a:pPr indent="0" lvl="0" marL="0" rtl="0" algn="ctr">
                        <a:lnSpc>
                          <a:spcPct val="115000"/>
                        </a:lnSpc>
                        <a:spcBef>
                          <a:spcPts val="0"/>
                        </a:spcBef>
                        <a:spcAft>
                          <a:spcPts val="0"/>
                        </a:spcAft>
                        <a:buNone/>
                      </a:pPr>
                      <a:r>
                        <a:rPr lang="en-US"/>
                        <a:t>Likelihood</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B87C"/>
                    </a:solidFill>
                  </a:tcPr>
                </a:tc>
                <a:tc hMerge="1"/>
                <a:tc hMerge="1"/>
                <a:tc hMerge="1"/>
              </a:tr>
              <a:tr h="424650">
                <a:tc rowSpan="5">
                  <a:txBody>
                    <a:bodyPr/>
                    <a:lstStyle/>
                    <a:p>
                      <a:pPr indent="0" lvl="0" marL="0" rtl="0" algn="ctr">
                        <a:lnSpc>
                          <a:spcPct val="115000"/>
                        </a:lnSpc>
                        <a:spcBef>
                          <a:spcPts val="0"/>
                        </a:spcBef>
                        <a:spcAft>
                          <a:spcPts val="0"/>
                        </a:spcAft>
                        <a:buNone/>
                      </a:pPr>
                      <a:r>
                        <a:rPr lang="en-US"/>
                        <a:t>Severity</a:t>
                      </a:r>
                      <a:endParaRPr/>
                    </a:p>
                  </a:txBody>
                  <a:tcPr marT="19050" marB="19050"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B87C"/>
                    </a:solidFill>
                  </a:tcPr>
                </a:tc>
                <a:tc>
                  <a:txBody>
                    <a:bodyPr/>
                    <a:lstStyle/>
                    <a:p>
                      <a:pPr indent="0" lvl="0" marL="0" rtl="0" algn="l">
                        <a:spcBef>
                          <a:spcPts val="0"/>
                        </a:spcBef>
                        <a:spcAft>
                          <a:spcPts val="0"/>
                        </a:spcAft>
                        <a:buNone/>
                      </a:pPr>
                      <a:r>
                        <a:t/>
                      </a:r>
                      <a:endParaRPr/>
                    </a:p>
                  </a:txBody>
                  <a:tcPr marT="19050" marB="19050" marR="28575" marL="2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t>Low</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t>Medium</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t>High</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r>
              <a:tr h="424650">
                <a:tc vMerge="1"/>
                <a:tc>
                  <a:txBody>
                    <a:bodyPr/>
                    <a:lstStyle/>
                    <a:p>
                      <a:pPr indent="0" lvl="0" marL="0" rtl="0" algn="l">
                        <a:lnSpc>
                          <a:spcPct val="115000"/>
                        </a:lnSpc>
                        <a:spcBef>
                          <a:spcPts val="0"/>
                        </a:spcBef>
                        <a:spcAft>
                          <a:spcPts val="0"/>
                        </a:spcAft>
                        <a:buNone/>
                      </a:pPr>
                      <a:r>
                        <a:rPr lang="en-US"/>
                        <a:t>High</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0000"/>
                    </a:solidFill>
                  </a:tcPr>
                </a:tc>
              </a:tr>
              <a:tr h="424650">
                <a:tc vMerge="1"/>
                <a:tc>
                  <a:txBody>
                    <a:bodyPr/>
                    <a:lstStyle/>
                    <a:p>
                      <a:pPr indent="0" lvl="0" marL="0" rtl="0" algn="l">
                        <a:lnSpc>
                          <a:spcPct val="115000"/>
                        </a:lnSpc>
                        <a:spcBef>
                          <a:spcPts val="0"/>
                        </a:spcBef>
                        <a:spcAft>
                          <a:spcPts val="0"/>
                        </a:spcAft>
                        <a:buNone/>
                      </a:pPr>
                      <a:r>
                        <a:rPr lang="en-US"/>
                        <a:t>Medium</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a:t>5</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0000"/>
                    </a:solidFill>
                  </a:tcPr>
                </a:tc>
              </a:tr>
              <a:tr h="424650">
                <a:tc vMerge="1"/>
                <a:tc>
                  <a:txBody>
                    <a:bodyPr/>
                    <a:lstStyle/>
                    <a:p>
                      <a:pPr indent="0" lvl="0" marL="0" rtl="0" algn="l">
                        <a:lnSpc>
                          <a:spcPct val="115000"/>
                        </a:lnSpc>
                        <a:spcBef>
                          <a:spcPts val="0"/>
                        </a:spcBef>
                        <a:spcAft>
                          <a:spcPts val="0"/>
                        </a:spcAft>
                        <a:buNone/>
                      </a:pPr>
                      <a:r>
                        <a:rPr lang="en-US"/>
                        <a:t>Tolerable</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a:t>5</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r>
              <a:tr h="424650">
                <a:tc vMerge="1"/>
                <a:tc>
                  <a:txBody>
                    <a:bodyPr/>
                    <a:lstStyle/>
                    <a:p>
                      <a:pPr indent="0" lvl="0" marL="0" rtl="0" algn="l">
                        <a:lnSpc>
                          <a:spcPct val="115000"/>
                        </a:lnSpc>
                        <a:spcBef>
                          <a:spcPts val="0"/>
                        </a:spcBef>
                        <a:spcAft>
                          <a:spcPts val="0"/>
                        </a:spcAft>
                        <a:buNone/>
                      </a:pPr>
                      <a:r>
                        <a:rPr lang="en-US"/>
                        <a:t>Low</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r>
            </a:tbl>
          </a:graphicData>
        </a:graphic>
      </p:graphicFrame>
      <p:cxnSp>
        <p:nvCxnSpPr>
          <p:cNvPr id="482" name="Google Shape;482;g1038851e6c6_0_36"/>
          <p:cNvCxnSpPr/>
          <p:nvPr/>
        </p:nvCxnSpPr>
        <p:spPr>
          <a:xfrm>
            <a:off x="5631800" y="4877700"/>
            <a:ext cx="0" cy="228000"/>
          </a:xfrm>
          <a:prstGeom prst="straightConnector1">
            <a:avLst/>
          </a:prstGeom>
          <a:noFill/>
          <a:ln cap="flat" cmpd="sng" w="9525">
            <a:solidFill>
              <a:schemeClr val="dk1"/>
            </a:solidFill>
            <a:prstDash val="solid"/>
            <a:round/>
            <a:headEnd len="med" w="med" type="none"/>
            <a:tailEnd len="med" w="med" type="triangle"/>
          </a:ln>
        </p:spPr>
      </p:cxnSp>
      <p:sp>
        <p:nvSpPr>
          <p:cNvPr id="483" name="Google Shape;483;g1038851e6c6_0_36"/>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a:t>
            </a:r>
            <a:r>
              <a:rPr b="1" lang="en-US" sz="1100">
                <a:solidFill>
                  <a:schemeClr val="lt1"/>
                </a:solidFill>
                <a:latin typeface="Calibri"/>
                <a:ea typeface="Calibri"/>
                <a:cs typeface="Calibri"/>
                <a:sym typeface="Calibri"/>
              </a:rPr>
              <a:t>Risk</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g1038851e6c6_0_43"/>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Risk Table</a:t>
            </a:r>
            <a:endParaRPr/>
          </a:p>
        </p:txBody>
      </p:sp>
      <p:sp>
        <p:nvSpPr>
          <p:cNvPr id="490" name="Google Shape;490;g1038851e6c6_0_4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491" name="Google Shape;491;g1038851e6c6_0_43"/>
          <p:cNvGraphicFramePr/>
          <p:nvPr/>
        </p:nvGraphicFramePr>
        <p:xfrm>
          <a:off x="859288" y="991500"/>
          <a:ext cx="3000000" cy="3000000"/>
        </p:xfrm>
        <a:graphic>
          <a:graphicData uri="http://schemas.openxmlformats.org/drawingml/2006/table">
            <a:tbl>
              <a:tblPr>
                <a:noFill/>
                <a:tableStyleId>{AAB97608-9A41-4834-A052-1162257CE861}</a:tableStyleId>
              </a:tblPr>
              <a:tblGrid>
                <a:gridCol w="1517150"/>
                <a:gridCol w="2092275"/>
                <a:gridCol w="4389575"/>
                <a:gridCol w="1197525"/>
                <a:gridCol w="1319100"/>
              </a:tblGrid>
              <a:tr h="12700">
                <a:tc>
                  <a:txBody>
                    <a:bodyPr/>
                    <a:lstStyle/>
                    <a:p>
                      <a:pPr indent="0" lvl="0" marL="0" rtl="0" algn="l">
                        <a:spcBef>
                          <a:spcPts val="0"/>
                        </a:spcBef>
                        <a:spcAft>
                          <a:spcPts val="0"/>
                        </a:spcAft>
                        <a:buNone/>
                      </a:pPr>
                      <a:r>
                        <a:rPr lang="en-US" sz="1150"/>
                        <a:t>Risk Number</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Description</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Effect</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Likelihood</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Severity</a:t>
                      </a:r>
                      <a:endParaRPr sz="1150"/>
                    </a:p>
                  </a:txBody>
                  <a:tcPr marT="63500" marB="63500" marR="63500" marL="63500">
                    <a:lnB cap="flat" cmpd="sng" w="12700">
                      <a:solidFill>
                        <a:srgbClr val="000000"/>
                      </a:solidFill>
                      <a:prstDash val="solid"/>
                      <a:round/>
                      <a:headEnd len="sm" w="sm" type="none"/>
                      <a:tailEnd len="sm" w="sm" type="none"/>
                    </a:lnB>
                    <a:solidFill>
                      <a:srgbClr val="9E9E9E"/>
                    </a:solidFill>
                  </a:tcPr>
                </a:tc>
              </a:tr>
              <a:tr h="12700">
                <a:tc>
                  <a:txBody>
                    <a:bodyPr/>
                    <a:lstStyle/>
                    <a:p>
                      <a:pPr indent="0" lvl="0" marL="0" rtl="0" algn="l">
                        <a:spcBef>
                          <a:spcPts val="0"/>
                        </a:spcBef>
                        <a:spcAft>
                          <a:spcPts val="0"/>
                        </a:spcAft>
                        <a:buNone/>
                      </a:pPr>
                      <a:r>
                        <a:rPr lang="en-US" sz="1150"/>
                        <a:t>6</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50"/>
                        <a:t>Software Failure</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301625" lvl="0" marL="457200" rtl="0" algn="l">
                        <a:spcBef>
                          <a:spcPts val="0"/>
                        </a:spcBef>
                        <a:spcAft>
                          <a:spcPts val="0"/>
                        </a:spcAft>
                        <a:buClr>
                          <a:schemeClr val="dk1"/>
                        </a:buClr>
                        <a:buSzPts val="1150"/>
                        <a:buChar char="●"/>
                      </a:pPr>
                      <a:r>
                        <a:rPr lang="en-US" sz="1150">
                          <a:solidFill>
                            <a:schemeClr val="dk1"/>
                          </a:solidFill>
                        </a:rPr>
                        <a:t>Inability to flight testing</a:t>
                      </a:r>
                      <a:endParaRPr sz="1150">
                        <a:solidFill>
                          <a:schemeClr val="dk1"/>
                        </a:solidFill>
                      </a:endParaRPr>
                    </a:p>
                    <a:p>
                      <a:pPr indent="-301625" lvl="0" marL="457200" rtl="0" algn="l">
                        <a:spcBef>
                          <a:spcPts val="0"/>
                        </a:spcBef>
                        <a:spcAft>
                          <a:spcPts val="0"/>
                        </a:spcAft>
                        <a:buClr>
                          <a:schemeClr val="dk1"/>
                        </a:buClr>
                        <a:buSzPts val="1150"/>
                        <a:buChar char="●"/>
                      </a:pPr>
                      <a:r>
                        <a:rPr lang="en-US" sz="1150">
                          <a:solidFill>
                            <a:schemeClr val="dk1"/>
                          </a:solidFill>
                        </a:rPr>
                        <a:t>Crashing airframe/breaking hardware</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50"/>
                        <a:t>Medium</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rPr lang="en-US" sz="1150"/>
                        <a:t>High</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0000"/>
                    </a:solidFill>
                  </a:tcPr>
                </a:tc>
              </a:tr>
              <a:tr h="12700">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Mitigation</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New Likelihood</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sz="1150"/>
                        <a:t> New Severity</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E9E9E"/>
                    </a:solidFill>
                  </a:tcPr>
                </a:tc>
              </a:tr>
              <a:tr h="12700">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301625" lvl="0" marL="457200" rtl="0" algn="l">
                        <a:spcBef>
                          <a:spcPts val="0"/>
                        </a:spcBef>
                        <a:spcAft>
                          <a:spcPts val="0"/>
                        </a:spcAft>
                        <a:buSzPts val="1150"/>
                        <a:buChar char="●"/>
                      </a:pPr>
                      <a:r>
                        <a:rPr lang="en-US" sz="1150"/>
                        <a:t>Utilize defensive programming techniques</a:t>
                      </a:r>
                      <a:endParaRPr sz="1150"/>
                    </a:p>
                    <a:p>
                      <a:pPr indent="-301625" lvl="0" marL="457200" rtl="0" algn="l">
                        <a:spcBef>
                          <a:spcPts val="0"/>
                        </a:spcBef>
                        <a:spcAft>
                          <a:spcPts val="0"/>
                        </a:spcAft>
                        <a:buSzPts val="1150"/>
                        <a:buChar char="●"/>
                      </a:pPr>
                      <a:r>
                        <a:rPr lang="en-US" sz="1150"/>
                        <a:t>Emphasize modular programming</a:t>
                      </a:r>
                      <a:endParaRPr sz="1150"/>
                    </a:p>
                    <a:p>
                      <a:pPr indent="-301625" lvl="0" marL="457200" rtl="0" algn="l">
                        <a:spcBef>
                          <a:spcPts val="0"/>
                        </a:spcBef>
                        <a:spcAft>
                          <a:spcPts val="0"/>
                        </a:spcAft>
                        <a:buSzPts val="1150"/>
                        <a:buChar char="●"/>
                      </a:pPr>
                      <a:r>
                        <a:rPr lang="en-US" sz="1150"/>
                        <a:t>Lean heavily on existing ardupilot features</a:t>
                      </a:r>
                      <a:endParaRPr sz="1150"/>
                    </a:p>
                    <a:p>
                      <a:pPr indent="0" lvl="0" marL="0" rtl="0" algn="l">
                        <a:spcBef>
                          <a:spcPts val="0"/>
                        </a:spcBef>
                        <a:spcAft>
                          <a:spcPts val="0"/>
                        </a:spcAft>
                        <a:buNone/>
                      </a:pPr>
                      <a:r>
                        <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50"/>
                        <a:t>Low</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rPr lang="en-US" sz="1150"/>
                        <a:t>Medium</a:t>
                      </a:r>
                      <a:endParaRPr sz="115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69138"/>
                    </a:solidFill>
                  </a:tcPr>
                </a:tc>
              </a:tr>
            </a:tbl>
          </a:graphicData>
        </a:graphic>
      </p:graphicFrame>
      <p:graphicFrame>
        <p:nvGraphicFramePr>
          <p:cNvPr id="492" name="Google Shape;492;g1038851e6c6_0_43"/>
          <p:cNvGraphicFramePr/>
          <p:nvPr/>
        </p:nvGraphicFramePr>
        <p:xfrm>
          <a:off x="3397050" y="3179088"/>
          <a:ext cx="3000000" cy="3000000"/>
        </p:xfrm>
        <a:graphic>
          <a:graphicData uri="http://schemas.openxmlformats.org/drawingml/2006/table">
            <a:tbl>
              <a:tblPr>
                <a:noFill/>
                <a:tableStyleId>{DC26719A-88A4-402D-951D-609486AF3261}</a:tableStyleId>
              </a:tblPr>
              <a:tblGrid>
                <a:gridCol w="1088025"/>
                <a:gridCol w="1088025"/>
                <a:gridCol w="1088025"/>
                <a:gridCol w="1088025"/>
                <a:gridCol w="1088025"/>
              </a:tblGrid>
              <a:tr h="424650">
                <a:tc>
                  <a:txBody>
                    <a:bodyPr/>
                    <a:lstStyle/>
                    <a:p>
                      <a:pPr indent="0" lvl="0" marL="0" rtl="0" algn="l">
                        <a:spcBef>
                          <a:spcPts val="0"/>
                        </a:spcBef>
                        <a:spcAft>
                          <a:spcPts val="0"/>
                        </a:spcAft>
                        <a:buNone/>
                      </a:pPr>
                      <a:r>
                        <a:t/>
                      </a:r>
                      <a:endParaRPr/>
                    </a:p>
                  </a:txBody>
                  <a:tcPr marT="19050" marB="19050" marR="28575" marL="2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B87C"/>
                    </a:solidFill>
                  </a:tcPr>
                </a:tc>
                <a:tc gridSpan="4">
                  <a:txBody>
                    <a:bodyPr/>
                    <a:lstStyle/>
                    <a:p>
                      <a:pPr indent="0" lvl="0" marL="0" rtl="0" algn="ctr">
                        <a:lnSpc>
                          <a:spcPct val="115000"/>
                        </a:lnSpc>
                        <a:spcBef>
                          <a:spcPts val="0"/>
                        </a:spcBef>
                        <a:spcAft>
                          <a:spcPts val="0"/>
                        </a:spcAft>
                        <a:buNone/>
                      </a:pPr>
                      <a:r>
                        <a:rPr lang="en-US"/>
                        <a:t>Likelihood</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B87C"/>
                    </a:solidFill>
                  </a:tcPr>
                </a:tc>
                <a:tc hMerge="1"/>
                <a:tc hMerge="1"/>
                <a:tc hMerge="1"/>
              </a:tr>
              <a:tr h="424650">
                <a:tc rowSpan="5">
                  <a:txBody>
                    <a:bodyPr/>
                    <a:lstStyle/>
                    <a:p>
                      <a:pPr indent="0" lvl="0" marL="0" rtl="0" algn="ctr">
                        <a:lnSpc>
                          <a:spcPct val="115000"/>
                        </a:lnSpc>
                        <a:spcBef>
                          <a:spcPts val="0"/>
                        </a:spcBef>
                        <a:spcAft>
                          <a:spcPts val="0"/>
                        </a:spcAft>
                        <a:buNone/>
                      </a:pPr>
                      <a:r>
                        <a:rPr lang="en-US"/>
                        <a:t>Severity</a:t>
                      </a:r>
                      <a:endParaRPr/>
                    </a:p>
                  </a:txBody>
                  <a:tcPr marT="19050" marB="19050"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B87C"/>
                    </a:solidFill>
                  </a:tcPr>
                </a:tc>
                <a:tc>
                  <a:txBody>
                    <a:bodyPr/>
                    <a:lstStyle/>
                    <a:p>
                      <a:pPr indent="0" lvl="0" marL="0" rtl="0" algn="l">
                        <a:spcBef>
                          <a:spcPts val="0"/>
                        </a:spcBef>
                        <a:spcAft>
                          <a:spcPts val="0"/>
                        </a:spcAft>
                        <a:buNone/>
                      </a:pPr>
                      <a:r>
                        <a:t/>
                      </a:r>
                      <a:endParaRPr/>
                    </a:p>
                  </a:txBody>
                  <a:tcPr marT="19050" marB="19050" marR="28575" marL="2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t>Low</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t>Medium</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t>High</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r>
              <a:tr h="424650">
                <a:tc vMerge="1"/>
                <a:tc>
                  <a:txBody>
                    <a:bodyPr/>
                    <a:lstStyle/>
                    <a:p>
                      <a:pPr indent="0" lvl="0" marL="0" rtl="0" algn="l">
                        <a:lnSpc>
                          <a:spcPct val="115000"/>
                        </a:lnSpc>
                        <a:spcBef>
                          <a:spcPts val="0"/>
                        </a:spcBef>
                        <a:spcAft>
                          <a:spcPts val="0"/>
                        </a:spcAft>
                        <a:buNone/>
                      </a:pPr>
                      <a:r>
                        <a:rPr lang="en-US"/>
                        <a:t>High</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rPr lang="en-US"/>
                        <a:t>6</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0000"/>
                    </a:solidFill>
                  </a:tcPr>
                </a:tc>
              </a:tr>
              <a:tr h="424650">
                <a:tc vMerge="1"/>
                <a:tc>
                  <a:txBody>
                    <a:bodyPr/>
                    <a:lstStyle/>
                    <a:p>
                      <a:pPr indent="0" lvl="0" marL="0" rtl="0" algn="l">
                        <a:lnSpc>
                          <a:spcPct val="115000"/>
                        </a:lnSpc>
                        <a:spcBef>
                          <a:spcPts val="0"/>
                        </a:spcBef>
                        <a:spcAft>
                          <a:spcPts val="0"/>
                        </a:spcAft>
                        <a:buNone/>
                      </a:pPr>
                      <a:r>
                        <a:rPr lang="en-US"/>
                        <a:t>Medium</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a:t>6</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0000"/>
                    </a:solidFill>
                  </a:tcPr>
                </a:tc>
              </a:tr>
              <a:tr h="424650">
                <a:tc vMerge="1"/>
                <a:tc>
                  <a:txBody>
                    <a:bodyPr/>
                    <a:lstStyle/>
                    <a:p>
                      <a:pPr indent="0" lvl="0" marL="0" rtl="0" algn="l">
                        <a:lnSpc>
                          <a:spcPct val="115000"/>
                        </a:lnSpc>
                        <a:spcBef>
                          <a:spcPts val="0"/>
                        </a:spcBef>
                        <a:spcAft>
                          <a:spcPts val="0"/>
                        </a:spcAft>
                        <a:buNone/>
                      </a:pPr>
                      <a:r>
                        <a:rPr lang="en-US"/>
                        <a:t>Tolerable</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r>
              <a:tr h="424650">
                <a:tc vMerge="1"/>
                <a:tc>
                  <a:txBody>
                    <a:bodyPr/>
                    <a:lstStyle/>
                    <a:p>
                      <a:pPr indent="0" lvl="0" marL="0" rtl="0" algn="l">
                        <a:lnSpc>
                          <a:spcPct val="115000"/>
                        </a:lnSpc>
                        <a:spcBef>
                          <a:spcPts val="0"/>
                        </a:spcBef>
                        <a:spcAft>
                          <a:spcPts val="0"/>
                        </a:spcAft>
                        <a:buNone/>
                      </a:pPr>
                      <a:r>
                        <a:rPr lang="en-US"/>
                        <a:t>Low</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r>
            </a:tbl>
          </a:graphicData>
        </a:graphic>
      </p:graphicFrame>
      <p:cxnSp>
        <p:nvCxnSpPr>
          <p:cNvPr id="493" name="Google Shape;493;g1038851e6c6_0_43"/>
          <p:cNvCxnSpPr/>
          <p:nvPr/>
        </p:nvCxnSpPr>
        <p:spPr>
          <a:xfrm flipH="1">
            <a:off x="5816225" y="4362225"/>
            <a:ext cx="748800" cy="303900"/>
          </a:xfrm>
          <a:prstGeom prst="straightConnector1">
            <a:avLst/>
          </a:prstGeom>
          <a:noFill/>
          <a:ln cap="flat" cmpd="sng" w="9525">
            <a:solidFill>
              <a:schemeClr val="dk1"/>
            </a:solidFill>
            <a:prstDash val="solid"/>
            <a:round/>
            <a:headEnd len="med" w="med" type="none"/>
            <a:tailEnd len="med" w="med" type="triangle"/>
          </a:ln>
        </p:spPr>
      </p:cxnSp>
      <p:sp>
        <p:nvSpPr>
          <p:cNvPr id="494" name="Google Shape;494;g1038851e6c6_0_43"/>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a:t>
            </a:r>
            <a:r>
              <a:rPr b="1" lang="en-US" sz="1100">
                <a:solidFill>
                  <a:schemeClr val="lt1"/>
                </a:solidFill>
                <a:latin typeface="Calibri"/>
                <a:ea typeface="Calibri"/>
                <a:cs typeface="Calibri"/>
                <a:sym typeface="Calibri"/>
              </a:rPr>
              <a:t>Risk</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gf890eb05a3_0_85"/>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Mission Statement</a:t>
            </a:r>
            <a:endParaRPr/>
          </a:p>
        </p:txBody>
      </p:sp>
      <p:sp>
        <p:nvSpPr>
          <p:cNvPr id="115" name="Google Shape;115;gf890eb05a3_0_85"/>
          <p:cNvSpPr txBox="1"/>
          <p:nvPr>
            <p:ph idx="1" type="body"/>
          </p:nvPr>
        </p:nvSpPr>
        <p:spPr>
          <a:xfrm>
            <a:off x="838200" y="1316438"/>
            <a:ext cx="10515600" cy="4351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1000"/>
              </a:spcBef>
              <a:spcAft>
                <a:spcPts val="0"/>
              </a:spcAft>
              <a:buSzPts val="2800"/>
              <a:buNone/>
            </a:pPr>
            <a:r>
              <a:rPr lang="en-US" sz="2700"/>
              <a:t>Rapid Autonomous Loiter Program for Highly Increased Endurance </a:t>
            </a:r>
            <a:r>
              <a:rPr b="1" lang="en-US" sz="2700"/>
              <a:t>(RALPHIE)</a:t>
            </a:r>
            <a:r>
              <a:rPr lang="en-US" sz="2700"/>
              <a:t> will provide the Ann &amp; H.J. Smead Department of Aerospace Engineering Sciences Department with an</a:t>
            </a:r>
            <a:r>
              <a:rPr b="1" lang="en-US" sz="2700"/>
              <a:t> autonomous flight controller that can improve upon the endurance of existing small Unmanned Aerial System (UAS)</a:t>
            </a:r>
            <a:r>
              <a:rPr lang="en-US" sz="2700"/>
              <a:t>.</a:t>
            </a:r>
            <a:endParaRPr sz="2700"/>
          </a:p>
        </p:txBody>
      </p:sp>
      <p:sp>
        <p:nvSpPr>
          <p:cNvPr id="116" name="Google Shape;116;gf890eb05a3_0_8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17" name="Google Shape;117;gf890eb05a3_0_85"/>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Description</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g10228567220_4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Post Mitigation Risk Matrix</a:t>
            </a:r>
            <a:endParaRPr/>
          </a:p>
        </p:txBody>
      </p:sp>
      <p:sp>
        <p:nvSpPr>
          <p:cNvPr id="501" name="Google Shape;501;g10228567220_4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502" name="Google Shape;502;g10228567220_4_0"/>
          <p:cNvGraphicFramePr/>
          <p:nvPr/>
        </p:nvGraphicFramePr>
        <p:xfrm>
          <a:off x="1794625" y="1684150"/>
          <a:ext cx="3000000" cy="3000000"/>
        </p:xfrm>
        <a:graphic>
          <a:graphicData uri="http://schemas.openxmlformats.org/drawingml/2006/table">
            <a:tbl>
              <a:tblPr>
                <a:noFill/>
                <a:tableStyleId>{DC26719A-88A4-402D-951D-609486AF3261}</a:tableStyleId>
              </a:tblPr>
              <a:tblGrid>
                <a:gridCol w="1336525"/>
                <a:gridCol w="1336525"/>
                <a:gridCol w="1336525"/>
                <a:gridCol w="1336525"/>
                <a:gridCol w="1336525"/>
              </a:tblGrid>
              <a:tr h="519600">
                <a:tc>
                  <a:txBody>
                    <a:bodyPr/>
                    <a:lstStyle/>
                    <a:p>
                      <a:pPr indent="0" lvl="0" marL="0" rtl="0" algn="l">
                        <a:spcBef>
                          <a:spcPts val="0"/>
                        </a:spcBef>
                        <a:spcAft>
                          <a:spcPts val="0"/>
                        </a:spcAft>
                        <a:buNone/>
                      </a:pPr>
                      <a:r>
                        <a:t/>
                      </a:r>
                      <a:endParaRPr/>
                    </a:p>
                  </a:txBody>
                  <a:tcPr marT="19050" marB="19050" marR="28575" marL="2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B87C"/>
                    </a:solidFill>
                  </a:tcPr>
                </a:tc>
                <a:tc gridSpan="4">
                  <a:txBody>
                    <a:bodyPr/>
                    <a:lstStyle/>
                    <a:p>
                      <a:pPr indent="0" lvl="0" marL="0" rtl="0" algn="ctr">
                        <a:lnSpc>
                          <a:spcPct val="115000"/>
                        </a:lnSpc>
                        <a:spcBef>
                          <a:spcPts val="0"/>
                        </a:spcBef>
                        <a:spcAft>
                          <a:spcPts val="0"/>
                        </a:spcAft>
                        <a:buNone/>
                      </a:pPr>
                      <a:r>
                        <a:rPr lang="en-US"/>
                        <a:t>Likelihood</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B87C"/>
                    </a:solidFill>
                  </a:tcPr>
                </a:tc>
                <a:tc hMerge="1"/>
                <a:tc hMerge="1"/>
                <a:tc hMerge="1"/>
              </a:tr>
              <a:tr h="519600">
                <a:tc rowSpan="5">
                  <a:txBody>
                    <a:bodyPr/>
                    <a:lstStyle/>
                    <a:p>
                      <a:pPr indent="0" lvl="0" marL="0" rtl="0" algn="ctr">
                        <a:lnSpc>
                          <a:spcPct val="115000"/>
                        </a:lnSpc>
                        <a:spcBef>
                          <a:spcPts val="0"/>
                        </a:spcBef>
                        <a:spcAft>
                          <a:spcPts val="0"/>
                        </a:spcAft>
                        <a:buNone/>
                      </a:pPr>
                      <a:r>
                        <a:rPr lang="en-US"/>
                        <a:t>Severity</a:t>
                      </a:r>
                      <a:endParaRPr/>
                    </a:p>
                  </a:txBody>
                  <a:tcPr marT="19050" marB="19050"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FB87C"/>
                    </a:solidFill>
                  </a:tcPr>
                </a:tc>
                <a:tc>
                  <a:txBody>
                    <a:bodyPr/>
                    <a:lstStyle/>
                    <a:p>
                      <a:pPr indent="0" lvl="0" marL="0" rtl="0" algn="l">
                        <a:spcBef>
                          <a:spcPts val="0"/>
                        </a:spcBef>
                        <a:spcAft>
                          <a:spcPts val="0"/>
                        </a:spcAft>
                        <a:buNone/>
                      </a:pPr>
                      <a:r>
                        <a:t/>
                      </a:r>
                      <a:endParaRPr/>
                    </a:p>
                  </a:txBody>
                  <a:tcPr marT="19050" marB="19050" marR="28575" marL="2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t>Low</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t>Medium</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t>High</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r>
              <a:tr h="519600">
                <a:tc vMerge="1"/>
                <a:tc>
                  <a:txBody>
                    <a:bodyPr/>
                    <a:lstStyle/>
                    <a:p>
                      <a:pPr indent="0" lvl="0" marL="0" rtl="0" algn="l">
                        <a:lnSpc>
                          <a:spcPct val="115000"/>
                        </a:lnSpc>
                        <a:spcBef>
                          <a:spcPts val="0"/>
                        </a:spcBef>
                        <a:spcAft>
                          <a:spcPts val="0"/>
                        </a:spcAft>
                        <a:buNone/>
                      </a:pPr>
                      <a:r>
                        <a:rPr lang="en-US"/>
                        <a:t>High</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a:t>1,2,4</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0000"/>
                    </a:solidFill>
                  </a:tcPr>
                </a:tc>
              </a:tr>
              <a:tr h="519600">
                <a:tc vMerge="1"/>
                <a:tc>
                  <a:txBody>
                    <a:bodyPr/>
                    <a:lstStyle/>
                    <a:p>
                      <a:pPr indent="0" lvl="0" marL="0" rtl="0" algn="l">
                        <a:lnSpc>
                          <a:spcPct val="115000"/>
                        </a:lnSpc>
                        <a:spcBef>
                          <a:spcPts val="0"/>
                        </a:spcBef>
                        <a:spcAft>
                          <a:spcPts val="0"/>
                        </a:spcAft>
                        <a:buNone/>
                      </a:pPr>
                      <a:r>
                        <a:rPr lang="en-US"/>
                        <a:t>Medium</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a:t>3,6</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0000"/>
                    </a:solidFill>
                  </a:tcPr>
                </a:tc>
              </a:tr>
              <a:tr h="519600">
                <a:tc vMerge="1"/>
                <a:tc>
                  <a:txBody>
                    <a:bodyPr/>
                    <a:lstStyle/>
                    <a:p>
                      <a:pPr indent="0" lvl="0" marL="0" rtl="0" algn="l">
                        <a:lnSpc>
                          <a:spcPct val="115000"/>
                        </a:lnSpc>
                        <a:spcBef>
                          <a:spcPts val="0"/>
                        </a:spcBef>
                        <a:spcAft>
                          <a:spcPts val="0"/>
                        </a:spcAft>
                        <a:buNone/>
                      </a:pPr>
                      <a:r>
                        <a:rPr lang="en-US"/>
                        <a:t>Tolerable</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a:t>5</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1C232"/>
                    </a:solidFill>
                  </a:tcPr>
                </a:tc>
              </a:tr>
              <a:tr h="519600">
                <a:tc vMerge="1"/>
                <a:tc>
                  <a:txBody>
                    <a:bodyPr/>
                    <a:lstStyle/>
                    <a:p>
                      <a:pPr indent="0" lvl="0" marL="0" rtl="0" algn="l">
                        <a:lnSpc>
                          <a:spcPct val="115000"/>
                        </a:lnSpc>
                        <a:spcBef>
                          <a:spcPts val="0"/>
                        </a:spcBef>
                        <a:spcAft>
                          <a:spcPts val="0"/>
                        </a:spcAft>
                        <a:buNone/>
                      </a:pPr>
                      <a:r>
                        <a:rPr lang="en-US"/>
                        <a:t>Low</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AA84F"/>
                    </a:solidFill>
                  </a:tcPr>
                </a:tc>
              </a:tr>
            </a:tbl>
          </a:graphicData>
        </a:graphic>
      </p:graphicFrame>
      <p:sp>
        <p:nvSpPr>
          <p:cNvPr id="503" name="Google Shape;503;g10228567220_4_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a:t>
            </a:r>
            <a:r>
              <a:rPr b="1" lang="en-US" sz="1100">
                <a:solidFill>
                  <a:schemeClr val="lt1"/>
                </a:solidFill>
                <a:latin typeface="Calibri"/>
                <a:ea typeface="Calibri"/>
                <a:cs typeface="Calibri"/>
                <a:sym typeface="Calibri"/>
              </a:rPr>
              <a:t>Risk</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gf890eb05a3_0_24"/>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6000"/>
              <a:buNone/>
            </a:pPr>
            <a:r>
              <a:rPr lang="en-US"/>
              <a:t>Verification and Validation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gfc1a54ea94_0_0"/>
          <p:cNvSpPr txBox="1"/>
          <p:nvPr>
            <p:ph type="title"/>
          </p:nvPr>
        </p:nvSpPr>
        <p:spPr>
          <a:xfrm>
            <a:off x="115325" y="0"/>
            <a:ext cx="10515600" cy="725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2680"/>
              <a:t>Subsystem Verification - Control Law and Trajectory Algorithm</a:t>
            </a:r>
            <a:endParaRPr sz="2680"/>
          </a:p>
        </p:txBody>
      </p:sp>
      <p:sp>
        <p:nvSpPr>
          <p:cNvPr id="515" name="Google Shape;515;gfc1a54ea94_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516" name="Google Shape;516;gfc1a54ea94_0_0"/>
          <p:cNvGraphicFramePr/>
          <p:nvPr/>
        </p:nvGraphicFramePr>
        <p:xfrm>
          <a:off x="2485938" y="892100"/>
          <a:ext cx="3000000" cy="3000000"/>
        </p:xfrm>
        <a:graphic>
          <a:graphicData uri="http://schemas.openxmlformats.org/drawingml/2006/table">
            <a:tbl>
              <a:tblPr>
                <a:noFill/>
                <a:tableStyleId>{A9F1C268-0D65-44F1-8AFE-5EDD493812E5}</a:tableStyleId>
              </a:tblPr>
              <a:tblGrid>
                <a:gridCol w="2528125"/>
                <a:gridCol w="4692000"/>
              </a:tblGrid>
              <a:tr h="736625">
                <a:tc>
                  <a:txBody>
                    <a:bodyPr/>
                    <a:lstStyle/>
                    <a:p>
                      <a:pPr indent="0" lvl="0" marL="0" rtl="0" algn="l">
                        <a:spcBef>
                          <a:spcPts val="0"/>
                        </a:spcBef>
                        <a:spcAft>
                          <a:spcPts val="0"/>
                        </a:spcAft>
                        <a:buNone/>
                      </a:pPr>
                      <a:r>
                        <a:rPr b="1" lang="en-US" sz="1900"/>
                        <a:t>Test Description</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l">
                        <a:spcBef>
                          <a:spcPts val="0"/>
                        </a:spcBef>
                        <a:spcAft>
                          <a:spcPts val="0"/>
                        </a:spcAft>
                        <a:buNone/>
                      </a:pPr>
                      <a:r>
                        <a:rPr lang="en-US" sz="1900"/>
                        <a:t>Run a Matlab simulation of the LQT and trajectory algorithm</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932600">
                <a:tc>
                  <a:txBody>
                    <a:bodyPr/>
                    <a:lstStyle/>
                    <a:p>
                      <a:pPr indent="0" lvl="0" marL="0" rtl="0" algn="l">
                        <a:lnSpc>
                          <a:spcPct val="90000"/>
                        </a:lnSpc>
                        <a:spcBef>
                          <a:spcPts val="1000"/>
                        </a:spcBef>
                        <a:spcAft>
                          <a:spcPts val="0"/>
                        </a:spcAft>
                        <a:buNone/>
                      </a:pPr>
                      <a:r>
                        <a:rPr b="1" lang="en-US" sz="1900">
                          <a:solidFill>
                            <a:schemeClr val="dk1"/>
                          </a:solidFill>
                        </a:rPr>
                        <a:t>Objective</a:t>
                      </a:r>
                      <a:endParaRPr b="1" sz="1900">
                        <a:solidFill>
                          <a:schemeClr val="dk1"/>
                        </a:solidFill>
                      </a:endParaRPr>
                    </a:p>
                    <a:p>
                      <a:pPr indent="0" lvl="0" marL="0" rtl="0" algn="l">
                        <a:spcBef>
                          <a:spcPts val="0"/>
                        </a:spcBef>
                        <a:spcAft>
                          <a:spcPts val="0"/>
                        </a:spcAft>
                        <a:buNone/>
                      </a:pPr>
                      <a:r>
                        <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l">
                        <a:lnSpc>
                          <a:spcPct val="90000"/>
                        </a:lnSpc>
                        <a:spcBef>
                          <a:spcPts val="500"/>
                        </a:spcBef>
                        <a:spcAft>
                          <a:spcPts val="0"/>
                        </a:spcAft>
                        <a:buNone/>
                      </a:pPr>
                      <a:r>
                        <a:rPr lang="en-US" sz="1900">
                          <a:solidFill>
                            <a:schemeClr val="dk1"/>
                          </a:solidFill>
                        </a:rPr>
                        <a:t>Show that the </a:t>
                      </a:r>
                      <a:r>
                        <a:rPr lang="en-US" sz="1900">
                          <a:solidFill>
                            <a:schemeClr val="dk1"/>
                          </a:solidFill>
                        </a:rPr>
                        <a:t>control algorithm adjusts flight path to follow the cost matrix and incorporates the trajectory algorithm.</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36625">
                <a:tc>
                  <a:txBody>
                    <a:bodyPr/>
                    <a:lstStyle/>
                    <a:p>
                      <a:pPr indent="0" lvl="0" marL="0" rtl="0" algn="l">
                        <a:spcBef>
                          <a:spcPts val="0"/>
                        </a:spcBef>
                        <a:spcAft>
                          <a:spcPts val="0"/>
                        </a:spcAft>
                        <a:buNone/>
                      </a:pPr>
                      <a:r>
                        <a:rPr b="1" lang="en-US" sz="1900"/>
                        <a:t>Comparison Model</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l">
                        <a:spcBef>
                          <a:spcPts val="0"/>
                        </a:spcBef>
                        <a:spcAft>
                          <a:spcPts val="0"/>
                        </a:spcAft>
                        <a:buNone/>
                      </a:pPr>
                      <a:r>
                        <a:rPr lang="en-US" sz="1900"/>
                        <a:t>A Matlab simulation of control </a:t>
                      </a:r>
                      <a:r>
                        <a:rPr lang="en-US" sz="1900"/>
                        <a:t>algorithm</a:t>
                      </a:r>
                      <a:r>
                        <a:rPr lang="en-US" sz="1900"/>
                        <a:t> vs. </a:t>
                      </a:r>
                      <a:r>
                        <a:rPr lang="en-US" sz="1900"/>
                        <a:t>default</a:t>
                      </a:r>
                      <a:r>
                        <a:rPr lang="en-US" sz="1900"/>
                        <a:t> circular path </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856375">
                <a:tc>
                  <a:txBody>
                    <a:bodyPr/>
                    <a:lstStyle/>
                    <a:p>
                      <a:pPr indent="0" lvl="0" marL="0" rtl="0" algn="l">
                        <a:spcBef>
                          <a:spcPts val="0"/>
                        </a:spcBef>
                        <a:spcAft>
                          <a:spcPts val="0"/>
                        </a:spcAft>
                        <a:buNone/>
                      </a:pPr>
                      <a:r>
                        <a:rPr b="1" lang="en-US" sz="1900"/>
                        <a:t>Key Measurements and Pass Criteria</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349250" lvl="0" marL="457200" rtl="0" algn="l">
                        <a:spcBef>
                          <a:spcPts val="0"/>
                        </a:spcBef>
                        <a:spcAft>
                          <a:spcPts val="0"/>
                        </a:spcAft>
                        <a:buSzPts val="1900"/>
                        <a:buChar char="●"/>
                      </a:pPr>
                      <a:r>
                        <a:rPr lang="en-US" sz="1900"/>
                        <a:t>Simulated Aircraft correctly follows the state trajectories dictated by the cost matrix.</a:t>
                      </a:r>
                      <a:endParaRPr sz="1900"/>
                    </a:p>
                    <a:p>
                      <a:pPr indent="-349250" lvl="0" marL="457200" rtl="0" algn="l">
                        <a:spcBef>
                          <a:spcPts val="0"/>
                        </a:spcBef>
                        <a:spcAft>
                          <a:spcPts val="0"/>
                        </a:spcAft>
                        <a:buSzPts val="1900"/>
                        <a:buChar char="●"/>
                      </a:pPr>
                      <a:r>
                        <a:rPr lang="en-US" sz="1900"/>
                        <a:t>Simulated </a:t>
                      </a:r>
                      <a:r>
                        <a:rPr lang="en-US" sz="1900"/>
                        <a:t>Aircraft</a:t>
                      </a:r>
                      <a:r>
                        <a:rPr lang="en-US" sz="1900"/>
                        <a:t> adjusts </a:t>
                      </a:r>
                      <a:r>
                        <a:rPr lang="en-US" sz="1900"/>
                        <a:t>interior</a:t>
                      </a:r>
                      <a:r>
                        <a:rPr lang="en-US" sz="1900"/>
                        <a:t> flight path based on inputs from the trajectory algorithm.</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59000">
                <a:tc>
                  <a:txBody>
                    <a:bodyPr/>
                    <a:lstStyle/>
                    <a:p>
                      <a:pPr indent="0" lvl="0" marL="0" rtl="0" algn="l">
                        <a:spcBef>
                          <a:spcPts val="0"/>
                        </a:spcBef>
                        <a:spcAft>
                          <a:spcPts val="0"/>
                        </a:spcAft>
                        <a:buClr>
                          <a:schemeClr val="dk1"/>
                        </a:buClr>
                        <a:buSzPts val="1100"/>
                        <a:buFont typeface="Arial"/>
                        <a:buNone/>
                      </a:pPr>
                      <a:r>
                        <a:rPr b="1" lang="en-US" sz="1900">
                          <a:solidFill>
                            <a:schemeClr val="dk1"/>
                          </a:solidFill>
                        </a:rPr>
                        <a:t>Requirement(s) Verified </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Clr>
                          <a:schemeClr val="dk1"/>
                        </a:buClr>
                        <a:buSzPts val="1100"/>
                        <a:buFont typeface="Arial"/>
                        <a:buNone/>
                      </a:pPr>
                      <a:r>
                        <a:rPr b="1" lang="en-US" sz="1900">
                          <a:solidFill>
                            <a:schemeClr val="dk1"/>
                          </a:solidFill>
                        </a:rPr>
                        <a:t>FR-2</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517" name="Google Shape;517;gfc1a54ea94_0_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Verification and Validation</a:t>
            </a:r>
            <a:endParaRPr b="1" sz="1100">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g101f18bca79_2_14"/>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Subsystem Verification - Ardupilot Control Algorithm</a:t>
            </a:r>
            <a:endParaRPr/>
          </a:p>
        </p:txBody>
      </p:sp>
      <p:sp>
        <p:nvSpPr>
          <p:cNvPr id="524" name="Google Shape;524;g101f18bca79_2_1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aphicFrame>
        <p:nvGraphicFramePr>
          <p:cNvPr id="525" name="Google Shape;525;g101f18bca79_2_14"/>
          <p:cNvGraphicFramePr/>
          <p:nvPr/>
        </p:nvGraphicFramePr>
        <p:xfrm>
          <a:off x="115325" y="935775"/>
          <a:ext cx="3000000" cy="3000000"/>
        </p:xfrm>
        <a:graphic>
          <a:graphicData uri="http://schemas.openxmlformats.org/drawingml/2006/table">
            <a:tbl>
              <a:tblPr>
                <a:noFill/>
                <a:tableStyleId>{A9F1C268-0D65-44F1-8AFE-5EDD493812E5}</a:tableStyleId>
              </a:tblPr>
              <a:tblGrid>
                <a:gridCol w="2415825"/>
                <a:gridCol w="4483550"/>
              </a:tblGrid>
              <a:tr h="755425">
                <a:tc>
                  <a:txBody>
                    <a:bodyPr/>
                    <a:lstStyle/>
                    <a:p>
                      <a:pPr indent="0" lvl="0" marL="0" rtl="0" algn="l">
                        <a:spcBef>
                          <a:spcPts val="0"/>
                        </a:spcBef>
                        <a:spcAft>
                          <a:spcPts val="0"/>
                        </a:spcAft>
                        <a:buNone/>
                      </a:pPr>
                      <a:r>
                        <a:rPr b="1" lang="en-US" sz="1900"/>
                        <a:t>Test Description</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l">
                        <a:spcBef>
                          <a:spcPts val="0"/>
                        </a:spcBef>
                        <a:spcAft>
                          <a:spcPts val="0"/>
                        </a:spcAft>
                        <a:buNone/>
                      </a:pPr>
                      <a:r>
                        <a:rPr lang="en-US" sz="1900"/>
                        <a:t>Run a SITL of the LQT and trajectory algorithm</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956375">
                <a:tc>
                  <a:txBody>
                    <a:bodyPr/>
                    <a:lstStyle/>
                    <a:p>
                      <a:pPr indent="0" lvl="0" marL="0" rtl="0" algn="l">
                        <a:lnSpc>
                          <a:spcPct val="90000"/>
                        </a:lnSpc>
                        <a:spcBef>
                          <a:spcPts val="1000"/>
                        </a:spcBef>
                        <a:spcAft>
                          <a:spcPts val="0"/>
                        </a:spcAft>
                        <a:buNone/>
                      </a:pPr>
                      <a:r>
                        <a:rPr b="1" lang="en-US" sz="1900">
                          <a:solidFill>
                            <a:schemeClr val="dk1"/>
                          </a:solidFill>
                        </a:rPr>
                        <a:t>Objective</a:t>
                      </a:r>
                      <a:endParaRPr b="1" sz="1900">
                        <a:solidFill>
                          <a:schemeClr val="dk1"/>
                        </a:solidFill>
                      </a:endParaRPr>
                    </a:p>
                    <a:p>
                      <a:pPr indent="0" lvl="0" marL="0" rtl="0" algn="l">
                        <a:spcBef>
                          <a:spcPts val="0"/>
                        </a:spcBef>
                        <a:spcAft>
                          <a:spcPts val="0"/>
                        </a:spcAft>
                        <a:buNone/>
                      </a:pPr>
                      <a:r>
                        <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l">
                        <a:lnSpc>
                          <a:spcPct val="90000"/>
                        </a:lnSpc>
                        <a:spcBef>
                          <a:spcPts val="500"/>
                        </a:spcBef>
                        <a:spcAft>
                          <a:spcPts val="0"/>
                        </a:spcAft>
                        <a:buNone/>
                      </a:pPr>
                      <a:r>
                        <a:rPr lang="en-US" sz="1900">
                          <a:solidFill>
                            <a:schemeClr val="dk1"/>
                          </a:solidFill>
                        </a:rPr>
                        <a:t>Prove LQT control law and trajectory algorithm has been correctly implemented in the Ardupilot code</a:t>
                      </a:r>
                      <a:endParaRPr sz="1900">
                        <a:solidFill>
                          <a:schemeClr val="dk1"/>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755425">
                <a:tc>
                  <a:txBody>
                    <a:bodyPr/>
                    <a:lstStyle/>
                    <a:p>
                      <a:pPr indent="0" lvl="0" marL="0" rtl="0" algn="l">
                        <a:spcBef>
                          <a:spcPts val="0"/>
                        </a:spcBef>
                        <a:spcAft>
                          <a:spcPts val="0"/>
                        </a:spcAft>
                        <a:buNone/>
                      </a:pPr>
                      <a:r>
                        <a:rPr b="1" lang="en-US" sz="1900"/>
                        <a:t>Comparison Mode</a:t>
                      </a:r>
                      <a:r>
                        <a:rPr lang="en-US" sz="1900"/>
                        <a:t>l</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l">
                        <a:spcBef>
                          <a:spcPts val="0"/>
                        </a:spcBef>
                        <a:spcAft>
                          <a:spcPts val="0"/>
                        </a:spcAft>
                        <a:buNone/>
                      </a:pPr>
                      <a:r>
                        <a:rPr lang="en-US" sz="1900"/>
                        <a:t>A SITL simulation of the default Ardupilot control system</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903725">
                <a:tc>
                  <a:txBody>
                    <a:bodyPr/>
                    <a:lstStyle/>
                    <a:p>
                      <a:pPr indent="0" lvl="0" marL="0" rtl="0" algn="l">
                        <a:spcBef>
                          <a:spcPts val="0"/>
                        </a:spcBef>
                        <a:spcAft>
                          <a:spcPts val="0"/>
                        </a:spcAft>
                        <a:buNone/>
                      </a:pPr>
                      <a:r>
                        <a:rPr b="1" lang="en-US" sz="1900"/>
                        <a:t>Key Measurements and Pass Criteria</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349250" lvl="0" marL="457200" rtl="0" algn="l">
                        <a:spcBef>
                          <a:spcPts val="0"/>
                        </a:spcBef>
                        <a:spcAft>
                          <a:spcPts val="0"/>
                        </a:spcAft>
                        <a:buSzPts val="1900"/>
                        <a:buChar char="●"/>
                      </a:pPr>
                      <a:r>
                        <a:rPr lang="en-US" sz="1900"/>
                        <a:t>Simulated Aircraft correctly follows the state trajectories dictated by the cost matrix.</a:t>
                      </a:r>
                      <a:endParaRPr sz="1900"/>
                    </a:p>
                    <a:p>
                      <a:pPr indent="-349250" lvl="0" marL="457200" rtl="0" algn="l">
                        <a:spcBef>
                          <a:spcPts val="0"/>
                        </a:spcBef>
                        <a:spcAft>
                          <a:spcPts val="0"/>
                        </a:spcAft>
                        <a:buSzPts val="1900"/>
                        <a:buChar char="●"/>
                      </a:pPr>
                      <a:r>
                        <a:rPr lang="en-US" sz="1900"/>
                        <a:t>Simulated Aircraft adjusts interior flight path based on inputs from the trajectory algorithm.</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755425">
                <a:tc>
                  <a:txBody>
                    <a:bodyPr/>
                    <a:lstStyle/>
                    <a:p>
                      <a:pPr indent="0" lvl="0" marL="0" rtl="0" algn="l">
                        <a:spcBef>
                          <a:spcPts val="0"/>
                        </a:spcBef>
                        <a:spcAft>
                          <a:spcPts val="0"/>
                        </a:spcAft>
                        <a:buNone/>
                      </a:pPr>
                      <a:r>
                        <a:rPr b="1" lang="en-US" sz="1900">
                          <a:solidFill>
                            <a:schemeClr val="dk1"/>
                          </a:solidFill>
                        </a:rPr>
                        <a:t>Requirement(s) Verified </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Clr>
                          <a:schemeClr val="dk1"/>
                        </a:buClr>
                        <a:buSzPts val="1100"/>
                        <a:buFont typeface="Arial"/>
                        <a:buNone/>
                      </a:pPr>
                      <a:r>
                        <a:rPr b="1" lang="en-US" sz="1900">
                          <a:solidFill>
                            <a:schemeClr val="dk1"/>
                          </a:solidFill>
                        </a:rPr>
                        <a:t>FR-2, FR-4</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bl>
          </a:graphicData>
        </a:graphic>
      </p:graphicFrame>
      <p:pic>
        <p:nvPicPr>
          <p:cNvPr id="526" name="Google Shape;526;g101f18bca79_2_14"/>
          <p:cNvPicPr preferRelativeResize="0"/>
          <p:nvPr/>
        </p:nvPicPr>
        <p:blipFill>
          <a:blip r:embed="rId3">
            <a:alphaModFix/>
          </a:blip>
          <a:stretch>
            <a:fillRect/>
          </a:stretch>
        </p:blipFill>
        <p:spPr>
          <a:xfrm>
            <a:off x="7468100" y="877800"/>
            <a:ext cx="4571500" cy="1894194"/>
          </a:xfrm>
          <a:prstGeom prst="rect">
            <a:avLst/>
          </a:prstGeom>
          <a:noFill/>
          <a:ln>
            <a:noFill/>
          </a:ln>
        </p:spPr>
      </p:pic>
      <p:pic>
        <p:nvPicPr>
          <p:cNvPr id="527" name="Google Shape;527;g101f18bca79_2_14"/>
          <p:cNvPicPr preferRelativeResize="0"/>
          <p:nvPr/>
        </p:nvPicPr>
        <p:blipFill rotWithShape="1">
          <a:blip r:embed="rId4">
            <a:alphaModFix/>
          </a:blip>
          <a:srcRect b="0" l="1107" r="0" t="13217"/>
          <a:stretch/>
        </p:blipFill>
        <p:spPr>
          <a:xfrm>
            <a:off x="7468100" y="2819425"/>
            <a:ext cx="4571500" cy="3285633"/>
          </a:xfrm>
          <a:prstGeom prst="rect">
            <a:avLst/>
          </a:prstGeom>
          <a:noFill/>
          <a:ln>
            <a:noFill/>
          </a:ln>
        </p:spPr>
      </p:pic>
      <p:sp>
        <p:nvSpPr>
          <p:cNvPr id="528" name="Google Shape;528;g101f18bca79_2_14"/>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Verification and Validation</a:t>
            </a:r>
            <a:endParaRPr b="1" sz="1100">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g101f18bca79_3_23"/>
          <p:cNvSpPr txBox="1"/>
          <p:nvPr>
            <p:ph type="title"/>
          </p:nvPr>
        </p:nvSpPr>
        <p:spPr>
          <a:xfrm>
            <a:off x="115325" y="0"/>
            <a:ext cx="10515600" cy="7254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a:t>Subsystem</a:t>
            </a:r>
            <a:r>
              <a:rPr lang="en-US"/>
              <a:t> Verification - Hardware In The Loop (HITL)</a:t>
            </a:r>
            <a:endParaRPr/>
          </a:p>
        </p:txBody>
      </p:sp>
      <p:sp>
        <p:nvSpPr>
          <p:cNvPr id="535" name="Google Shape;535;g101f18bca79_3_2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aphicFrame>
        <p:nvGraphicFramePr>
          <p:cNvPr id="536" name="Google Shape;536;g101f18bca79_3_23"/>
          <p:cNvGraphicFramePr/>
          <p:nvPr/>
        </p:nvGraphicFramePr>
        <p:xfrm>
          <a:off x="115325" y="923175"/>
          <a:ext cx="3000000" cy="3000000"/>
        </p:xfrm>
        <a:graphic>
          <a:graphicData uri="http://schemas.openxmlformats.org/drawingml/2006/table">
            <a:tbl>
              <a:tblPr>
                <a:noFill/>
                <a:tableStyleId>{A9F1C268-0D65-44F1-8AFE-5EDD493812E5}</a:tableStyleId>
              </a:tblPr>
              <a:tblGrid>
                <a:gridCol w="2519500"/>
                <a:gridCol w="4675925"/>
              </a:tblGrid>
              <a:tr h="1116550">
                <a:tc>
                  <a:txBody>
                    <a:bodyPr/>
                    <a:lstStyle/>
                    <a:p>
                      <a:pPr indent="0" lvl="0" marL="0" rtl="0" algn="l">
                        <a:spcBef>
                          <a:spcPts val="0"/>
                        </a:spcBef>
                        <a:spcAft>
                          <a:spcPts val="0"/>
                        </a:spcAft>
                        <a:buNone/>
                      </a:pPr>
                      <a:r>
                        <a:rPr b="1" lang="en-US" sz="1900"/>
                        <a:t>Test Description</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l">
                        <a:spcBef>
                          <a:spcPts val="0"/>
                        </a:spcBef>
                        <a:spcAft>
                          <a:spcPts val="0"/>
                        </a:spcAft>
                        <a:buNone/>
                      </a:pPr>
                      <a:r>
                        <a:rPr lang="en-US" sz="1900"/>
                        <a:t>Run a hardware in the loop (HITL) of the LQT and trajectory algorithm and standard Ardupilot software</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149100">
                <a:tc>
                  <a:txBody>
                    <a:bodyPr/>
                    <a:lstStyle/>
                    <a:p>
                      <a:pPr indent="0" lvl="0" marL="0" rtl="0" algn="l">
                        <a:lnSpc>
                          <a:spcPct val="90000"/>
                        </a:lnSpc>
                        <a:spcBef>
                          <a:spcPts val="1000"/>
                        </a:spcBef>
                        <a:spcAft>
                          <a:spcPts val="0"/>
                        </a:spcAft>
                        <a:buNone/>
                      </a:pPr>
                      <a:r>
                        <a:rPr b="1" lang="en-US" sz="1900">
                          <a:solidFill>
                            <a:schemeClr val="dk1"/>
                          </a:solidFill>
                        </a:rPr>
                        <a:t>Objective</a:t>
                      </a:r>
                      <a:endParaRPr b="1" sz="1900">
                        <a:solidFill>
                          <a:schemeClr val="dk1"/>
                        </a:solidFill>
                      </a:endParaRPr>
                    </a:p>
                    <a:p>
                      <a:pPr indent="0" lvl="0" marL="0" rtl="0" algn="l">
                        <a:spcBef>
                          <a:spcPts val="0"/>
                        </a:spcBef>
                        <a:spcAft>
                          <a:spcPts val="0"/>
                        </a:spcAft>
                        <a:buNone/>
                      </a:pPr>
                      <a:r>
                        <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l">
                        <a:lnSpc>
                          <a:spcPct val="90000"/>
                        </a:lnSpc>
                        <a:spcBef>
                          <a:spcPts val="500"/>
                        </a:spcBef>
                        <a:spcAft>
                          <a:spcPts val="0"/>
                        </a:spcAft>
                        <a:buNone/>
                      </a:pPr>
                      <a:r>
                        <a:rPr lang="en-US" sz="1900">
                          <a:solidFill>
                            <a:schemeClr val="dk1"/>
                          </a:solidFill>
                        </a:rPr>
                        <a:t>Measure power usage of LQT and </a:t>
                      </a:r>
                      <a:r>
                        <a:rPr lang="en-US" sz="1900">
                          <a:solidFill>
                            <a:schemeClr val="dk1"/>
                          </a:solidFill>
                        </a:rPr>
                        <a:t>trajectory</a:t>
                      </a:r>
                      <a:r>
                        <a:rPr lang="en-US" sz="1900">
                          <a:solidFill>
                            <a:schemeClr val="dk1"/>
                          </a:solidFill>
                        </a:rPr>
                        <a:t> algorithm compared to the </a:t>
                      </a:r>
                      <a:r>
                        <a:rPr lang="en-US" sz="1900">
                          <a:solidFill>
                            <a:schemeClr val="dk1"/>
                          </a:solidFill>
                        </a:rPr>
                        <a:t>standard</a:t>
                      </a:r>
                      <a:r>
                        <a:rPr lang="en-US" sz="1900">
                          <a:solidFill>
                            <a:schemeClr val="dk1"/>
                          </a:solidFill>
                        </a:rPr>
                        <a:t> ardupilot controller </a:t>
                      </a:r>
                      <a:endParaRPr sz="1900">
                        <a:solidFill>
                          <a:schemeClr val="dk1"/>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809100">
                <a:tc>
                  <a:txBody>
                    <a:bodyPr/>
                    <a:lstStyle/>
                    <a:p>
                      <a:pPr indent="0" lvl="0" marL="0" rtl="0" algn="l">
                        <a:spcBef>
                          <a:spcPts val="0"/>
                        </a:spcBef>
                        <a:spcAft>
                          <a:spcPts val="0"/>
                        </a:spcAft>
                        <a:buNone/>
                      </a:pPr>
                      <a:r>
                        <a:rPr b="1" lang="en-US" sz="1900"/>
                        <a:t>Comparison Model</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l">
                        <a:spcBef>
                          <a:spcPts val="0"/>
                        </a:spcBef>
                        <a:spcAft>
                          <a:spcPts val="0"/>
                        </a:spcAft>
                        <a:buNone/>
                      </a:pPr>
                      <a:r>
                        <a:rPr lang="en-US" sz="1900"/>
                        <a:t>A HITL simulation of the default Ardupilot control system</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116550">
                <a:tc>
                  <a:txBody>
                    <a:bodyPr/>
                    <a:lstStyle/>
                    <a:p>
                      <a:pPr indent="0" lvl="0" marL="0" rtl="0" algn="l">
                        <a:spcBef>
                          <a:spcPts val="0"/>
                        </a:spcBef>
                        <a:spcAft>
                          <a:spcPts val="0"/>
                        </a:spcAft>
                        <a:buNone/>
                      </a:pPr>
                      <a:r>
                        <a:rPr b="1" lang="en-US" sz="1900"/>
                        <a:t>Key Measurements and Pass Criteria</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l">
                        <a:spcBef>
                          <a:spcPts val="0"/>
                        </a:spcBef>
                        <a:spcAft>
                          <a:spcPts val="0"/>
                        </a:spcAft>
                        <a:buNone/>
                      </a:pPr>
                      <a:r>
                        <a:rPr lang="en-US" sz="1900">
                          <a:solidFill>
                            <a:schemeClr val="dk1"/>
                          </a:solidFill>
                        </a:rPr>
                        <a:t>LQT and trajectory algorithm</a:t>
                      </a:r>
                      <a:r>
                        <a:rPr lang="en-US" sz="1900"/>
                        <a:t> reduce power usage by </a:t>
                      </a:r>
                      <a:r>
                        <a:rPr lang="en-US" sz="1900">
                          <a:solidFill>
                            <a:schemeClr val="dk1"/>
                          </a:solidFill>
                        </a:rPr>
                        <a:t>5% compared to the default Ardupilot controller</a:t>
                      </a:r>
                      <a:endParaRPr sz="1900">
                        <a:solidFill>
                          <a:schemeClr val="dk1"/>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976675">
                <a:tc>
                  <a:txBody>
                    <a:bodyPr/>
                    <a:lstStyle/>
                    <a:p>
                      <a:pPr indent="0" lvl="0" marL="0" rtl="0" algn="l">
                        <a:spcBef>
                          <a:spcPts val="0"/>
                        </a:spcBef>
                        <a:spcAft>
                          <a:spcPts val="0"/>
                        </a:spcAft>
                        <a:buClr>
                          <a:schemeClr val="dk1"/>
                        </a:buClr>
                        <a:buSzPts val="1100"/>
                        <a:buFont typeface="Arial"/>
                        <a:buNone/>
                      </a:pPr>
                      <a:r>
                        <a:rPr b="1" lang="en-US" sz="1900">
                          <a:solidFill>
                            <a:schemeClr val="dk1"/>
                          </a:solidFill>
                        </a:rPr>
                        <a:t>Requirement(s) Verified </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Clr>
                          <a:schemeClr val="dk1"/>
                        </a:buClr>
                        <a:buSzPts val="1100"/>
                        <a:buFont typeface="Arial"/>
                        <a:buNone/>
                      </a:pPr>
                      <a:r>
                        <a:rPr b="1" lang="en-US" sz="1900">
                          <a:solidFill>
                            <a:schemeClr val="dk1"/>
                          </a:solidFill>
                        </a:rPr>
                        <a:t>FR-2, FR-4</a:t>
                      </a:r>
                      <a:endParaRPr sz="1900">
                        <a:solidFill>
                          <a:schemeClr val="dk1"/>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537" name="Google Shape;537;g101f18bca79_3_23"/>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Verification and Validation</a:t>
            </a:r>
            <a:endParaRPr b="1" sz="1100">
              <a:solidFill>
                <a:schemeClr val="lt1"/>
              </a:solidFill>
              <a:latin typeface="Calibri"/>
              <a:ea typeface="Calibri"/>
              <a:cs typeface="Calibri"/>
              <a:sym typeface="Calibri"/>
            </a:endParaRPr>
          </a:p>
        </p:txBody>
      </p:sp>
      <p:pic>
        <p:nvPicPr>
          <p:cNvPr id="538" name="Google Shape;538;g101f18bca79_3_23"/>
          <p:cNvPicPr preferRelativeResize="0"/>
          <p:nvPr/>
        </p:nvPicPr>
        <p:blipFill>
          <a:blip r:embed="rId3">
            <a:alphaModFix/>
          </a:blip>
          <a:stretch>
            <a:fillRect/>
          </a:stretch>
        </p:blipFill>
        <p:spPr>
          <a:xfrm>
            <a:off x="7893100" y="947328"/>
            <a:ext cx="3924301" cy="2325797"/>
          </a:xfrm>
          <a:prstGeom prst="rect">
            <a:avLst/>
          </a:prstGeom>
          <a:noFill/>
          <a:ln>
            <a:noFill/>
          </a:ln>
        </p:spPr>
      </p:pic>
      <p:pic>
        <p:nvPicPr>
          <p:cNvPr id="539" name="Google Shape;539;g101f18bca79_3_23"/>
          <p:cNvPicPr preferRelativeResize="0"/>
          <p:nvPr/>
        </p:nvPicPr>
        <p:blipFill>
          <a:blip r:embed="rId4">
            <a:alphaModFix/>
          </a:blip>
          <a:stretch>
            <a:fillRect/>
          </a:stretch>
        </p:blipFill>
        <p:spPr>
          <a:xfrm>
            <a:off x="7893100" y="3542713"/>
            <a:ext cx="3924300" cy="23859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g101f18bca79_3_3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Subsystem Verification - Flight Testing </a:t>
            </a:r>
            <a:endParaRPr/>
          </a:p>
        </p:txBody>
      </p:sp>
      <p:sp>
        <p:nvSpPr>
          <p:cNvPr id="546" name="Google Shape;546;g101f18bca79_3_3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aphicFrame>
        <p:nvGraphicFramePr>
          <p:cNvPr id="547" name="Google Shape;547;g101f18bca79_3_30"/>
          <p:cNvGraphicFramePr/>
          <p:nvPr/>
        </p:nvGraphicFramePr>
        <p:xfrm>
          <a:off x="115325" y="935775"/>
          <a:ext cx="3000000" cy="3000000"/>
        </p:xfrm>
        <a:graphic>
          <a:graphicData uri="http://schemas.openxmlformats.org/drawingml/2006/table">
            <a:tbl>
              <a:tblPr>
                <a:noFill/>
                <a:tableStyleId>{A9F1C268-0D65-44F1-8AFE-5EDD493812E5}</a:tableStyleId>
              </a:tblPr>
              <a:tblGrid>
                <a:gridCol w="2521225"/>
                <a:gridCol w="4679150"/>
              </a:tblGrid>
              <a:tr h="721000">
                <a:tc>
                  <a:txBody>
                    <a:bodyPr/>
                    <a:lstStyle/>
                    <a:p>
                      <a:pPr indent="0" lvl="0" marL="0" rtl="0" algn="l">
                        <a:spcBef>
                          <a:spcPts val="0"/>
                        </a:spcBef>
                        <a:spcAft>
                          <a:spcPts val="0"/>
                        </a:spcAft>
                        <a:buNone/>
                      </a:pPr>
                      <a:r>
                        <a:rPr b="1" lang="en-US" sz="1900"/>
                        <a:t>Test Description</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l">
                        <a:spcBef>
                          <a:spcPts val="0"/>
                        </a:spcBef>
                        <a:spcAft>
                          <a:spcPts val="0"/>
                        </a:spcAft>
                        <a:buNone/>
                      </a:pPr>
                      <a:r>
                        <a:rPr lang="en-US" sz="1900"/>
                        <a:t>Perform two </a:t>
                      </a:r>
                      <a:r>
                        <a:rPr lang="en-US" sz="1900"/>
                        <a:t>simultaneous</a:t>
                      </a:r>
                      <a:r>
                        <a:rPr lang="en-US" sz="1900"/>
                        <a:t> flights with the LQT and standard Ardupilot controller.</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159375">
                <a:tc>
                  <a:txBody>
                    <a:bodyPr/>
                    <a:lstStyle/>
                    <a:p>
                      <a:pPr indent="0" lvl="0" marL="0" rtl="0" algn="l">
                        <a:lnSpc>
                          <a:spcPct val="90000"/>
                        </a:lnSpc>
                        <a:spcBef>
                          <a:spcPts val="1000"/>
                        </a:spcBef>
                        <a:spcAft>
                          <a:spcPts val="0"/>
                        </a:spcAft>
                        <a:buNone/>
                      </a:pPr>
                      <a:r>
                        <a:rPr b="1" lang="en-US" sz="1900">
                          <a:solidFill>
                            <a:schemeClr val="dk1"/>
                          </a:solidFill>
                        </a:rPr>
                        <a:t>Objective</a:t>
                      </a:r>
                      <a:endParaRPr b="1" sz="1900">
                        <a:solidFill>
                          <a:schemeClr val="dk1"/>
                        </a:solidFill>
                      </a:endParaRPr>
                    </a:p>
                    <a:p>
                      <a:pPr indent="0" lvl="0" marL="0" rtl="0" algn="l">
                        <a:spcBef>
                          <a:spcPts val="0"/>
                        </a:spcBef>
                        <a:spcAft>
                          <a:spcPts val="0"/>
                        </a:spcAft>
                        <a:buNone/>
                      </a:pPr>
                      <a:r>
                        <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l">
                        <a:lnSpc>
                          <a:spcPct val="90000"/>
                        </a:lnSpc>
                        <a:spcBef>
                          <a:spcPts val="500"/>
                        </a:spcBef>
                        <a:spcAft>
                          <a:spcPts val="0"/>
                        </a:spcAft>
                        <a:buNone/>
                      </a:pPr>
                      <a:r>
                        <a:rPr lang="en-US" sz="1900">
                          <a:solidFill>
                            <a:schemeClr val="dk1"/>
                          </a:solidFill>
                        </a:rPr>
                        <a:t>Prove that a single operator can launch, fly, and recover the UAS and measure the LQT endurance compared to the standard Ardupilot controller. </a:t>
                      </a:r>
                      <a:endParaRPr sz="1900">
                        <a:solidFill>
                          <a:schemeClr val="dk1"/>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21000">
                <a:tc>
                  <a:txBody>
                    <a:bodyPr/>
                    <a:lstStyle/>
                    <a:p>
                      <a:pPr indent="0" lvl="0" marL="0" rtl="0" algn="l">
                        <a:spcBef>
                          <a:spcPts val="0"/>
                        </a:spcBef>
                        <a:spcAft>
                          <a:spcPts val="0"/>
                        </a:spcAft>
                        <a:buNone/>
                      </a:pPr>
                      <a:r>
                        <a:rPr b="1" lang="en-US" sz="1900"/>
                        <a:t>Comparison Model</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l">
                        <a:spcBef>
                          <a:spcPts val="0"/>
                        </a:spcBef>
                        <a:spcAft>
                          <a:spcPts val="0"/>
                        </a:spcAft>
                        <a:buNone/>
                      </a:pPr>
                      <a:r>
                        <a:rPr lang="en-US" sz="1900"/>
                        <a:t>Flight unit with </a:t>
                      </a:r>
                      <a:r>
                        <a:rPr lang="en-US" sz="1900">
                          <a:solidFill>
                            <a:schemeClr val="dk1"/>
                          </a:solidFill>
                        </a:rPr>
                        <a:t>default</a:t>
                      </a:r>
                      <a:r>
                        <a:rPr lang="en-US" sz="1900">
                          <a:solidFill>
                            <a:schemeClr val="dk1"/>
                          </a:solidFill>
                        </a:rPr>
                        <a:t> Ardupilot controller</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558450">
                <a:tc>
                  <a:txBody>
                    <a:bodyPr/>
                    <a:lstStyle/>
                    <a:p>
                      <a:pPr indent="0" lvl="0" marL="0" rtl="0" algn="l">
                        <a:spcBef>
                          <a:spcPts val="0"/>
                        </a:spcBef>
                        <a:spcAft>
                          <a:spcPts val="0"/>
                        </a:spcAft>
                        <a:buNone/>
                      </a:pPr>
                      <a:r>
                        <a:rPr b="1" lang="en-US" sz="1900"/>
                        <a:t>Key Measurements and Pass Criteria</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349250" lvl="0" marL="457200" rtl="0" algn="l">
                        <a:spcBef>
                          <a:spcPts val="0"/>
                        </a:spcBef>
                        <a:spcAft>
                          <a:spcPts val="0"/>
                        </a:spcAft>
                        <a:buSzPts val="1900"/>
                        <a:buChar char="●"/>
                      </a:pPr>
                      <a:r>
                        <a:rPr lang="en-US" sz="1900">
                          <a:solidFill>
                            <a:schemeClr val="dk1"/>
                          </a:solidFill>
                        </a:rPr>
                        <a:t>LQT and trajectory algorithm reduce power usage by 5% compared to the default Ardupilot controller</a:t>
                      </a:r>
                      <a:endParaRPr sz="1900"/>
                    </a:p>
                    <a:p>
                      <a:pPr indent="-349250" lvl="0" marL="457200" rtl="0" algn="l">
                        <a:spcBef>
                          <a:spcPts val="0"/>
                        </a:spcBef>
                        <a:spcAft>
                          <a:spcPts val="0"/>
                        </a:spcAft>
                        <a:buSzPts val="1900"/>
                        <a:buChar char="●"/>
                      </a:pPr>
                      <a:r>
                        <a:rPr lang="en-US" sz="1900"/>
                        <a:t>Single operator is able to undertake each mission</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843375">
                <a:tc>
                  <a:txBody>
                    <a:bodyPr/>
                    <a:lstStyle/>
                    <a:p>
                      <a:pPr indent="0" lvl="0" marL="0" rtl="0" algn="l">
                        <a:spcBef>
                          <a:spcPts val="0"/>
                        </a:spcBef>
                        <a:spcAft>
                          <a:spcPts val="0"/>
                        </a:spcAft>
                        <a:buClr>
                          <a:schemeClr val="dk1"/>
                        </a:buClr>
                        <a:buSzPts val="1100"/>
                        <a:buFont typeface="Arial"/>
                        <a:buNone/>
                      </a:pPr>
                      <a:r>
                        <a:rPr b="1" lang="en-US" sz="1900">
                          <a:solidFill>
                            <a:schemeClr val="dk1"/>
                          </a:solidFill>
                        </a:rPr>
                        <a:t>Requirement(s) Verified </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Clr>
                          <a:schemeClr val="dk1"/>
                        </a:buClr>
                        <a:buSzPts val="1100"/>
                        <a:buFont typeface="Arial"/>
                        <a:buNone/>
                      </a:pPr>
                      <a:r>
                        <a:rPr b="1" lang="en-US" sz="1900">
                          <a:solidFill>
                            <a:schemeClr val="dk1"/>
                          </a:solidFill>
                        </a:rPr>
                        <a:t>FR-02, FR-06</a:t>
                      </a:r>
                      <a:endParaRPr sz="1900">
                        <a:solidFill>
                          <a:schemeClr val="dk1"/>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548" name="Google Shape;548;g101f18bca79_3_3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Verification and Validation</a:t>
            </a:r>
            <a:endParaRPr b="1" sz="1100">
              <a:solidFill>
                <a:schemeClr val="lt1"/>
              </a:solidFill>
              <a:latin typeface="Calibri"/>
              <a:ea typeface="Calibri"/>
              <a:cs typeface="Calibri"/>
              <a:sym typeface="Calibri"/>
            </a:endParaRPr>
          </a:p>
        </p:txBody>
      </p:sp>
      <p:pic>
        <p:nvPicPr>
          <p:cNvPr id="549" name="Google Shape;549;g101f18bca79_3_30"/>
          <p:cNvPicPr preferRelativeResize="0"/>
          <p:nvPr/>
        </p:nvPicPr>
        <p:blipFill>
          <a:blip r:embed="rId3">
            <a:alphaModFix/>
          </a:blip>
          <a:stretch>
            <a:fillRect/>
          </a:stretch>
        </p:blipFill>
        <p:spPr>
          <a:xfrm>
            <a:off x="8077700" y="938900"/>
            <a:ext cx="3341575" cy="51355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gf890eb05a3_0_28"/>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6000"/>
              <a:buNone/>
            </a:pPr>
            <a:r>
              <a:rPr lang="en-US"/>
              <a:t>Project Planning</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gf890eb05a3_0_144"/>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Organizational Chart</a:t>
            </a:r>
            <a:endParaRPr/>
          </a:p>
        </p:txBody>
      </p:sp>
      <p:sp>
        <p:nvSpPr>
          <p:cNvPr id="561" name="Google Shape;561;gf890eb05a3_0_14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562" name="Google Shape;562;gf890eb05a3_0_144"/>
          <p:cNvGrpSpPr/>
          <p:nvPr/>
        </p:nvGrpSpPr>
        <p:grpSpPr>
          <a:xfrm>
            <a:off x="325243" y="946701"/>
            <a:ext cx="11541506" cy="5080937"/>
            <a:chOff x="245841" y="946695"/>
            <a:chExt cx="11924275" cy="5822757"/>
          </a:xfrm>
        </p:grpSpPr>
        <p:pic>
          <p:nvPicPr>
            <p:cNvPr id="563" name="Google Shape;563;gf890eb05a3_0_144"/>
            <p:cNvPicPr preferRelativeResize="0"/>
            <p:nvPr/>
          </p:nvPicPr>
          <p:blipFill>
            <a:blip r:embed="rId3">
              <a:alphaModFix/>
            </a:blip>
            <a:stretch>
              <a:fillRect/>
            </a:stretch>
          </p:blipFill>
          <p:spPr>
            <a:xfrm>
              <a:off x="245841" y="1040210"/>
              <a:ext cx="11924275" cy="5729242"/>
            </a:xfrm>
            <a:prstGeom prst="rect">
              <a:avLst/>
            </a:prstGeom>
            <a:noFill/>
            <a:ln>
              <a:noFill/>
            </a:ln>
          </p:spPr>
        </p:pic>
        <p:pic>
          <p:nvPicPr>
            <p:cNvPr id="564" name="Google Shape;564;gf890eb05a3_0_144"/>
            <p:cNvPicPr preferRelativeResize="0"/>
            <p:nvPr/>
          </p:nvPicPr>
          <p:blipFill>
            <a:blip r:embed="rId4">
              <a:alphaModFix/>
            </a:blip>
            <a:stretch>
              <a:fillRect/>
            </a:stretch>
          </p:blipFill>
          <p:spPr>
            <a:xfrm>
              <a:off x="2387887" y="3153600"/>
              <a:ext cx="967976" cy="1210250"/>
            </a:xfrm>
            <a:prstGeom prst="rect">
              <a:avLst/>
            </a:prstGeom>
            <a:noFill/>
            <a:ln>
              <a:noFill/>
            </a:ln>
          </p:spPr>
        </p:pic>
        <p:pic>
          <p:nvPicPr>
            <p:cNvPr id="565" name="Google Shape;565;gf890eb05a3_0_144"/>
            <p:cNvPicPr preferRelativeResize="0"/>
            <p:nvPr/>
          </p:nvPicPr>
          <p:blipFill>
            <a:blip r:embed="rId5">
              <a:alphaModFix/>
            </a:blip>
            <a:stretch>
              <a:fillRect/>
            </a:stretch>
          </p:blipFill>
          <p:spPr>
            <a:xfrm>
              <a:off x="5670937" y="946695"/>
              <a:ext cx="850134" cy="1210251"/>
            </a:xfrm>
            <a:prstGeom prst="rect">
              <a:avLst/>
            </a:prstGeom>
            <a:noFill/>
            <a:ln>
              <a:noFill/>
            </a:ln>
          </p:spPr>
        </p:pic>
        <p:pic>
          <p:nvPicPr>
            <p:cNvPr id="566" name="Google Shape;566;gf890eb05a3_0_144"/>
            <p:cNvPicPr preferRelativeResize="0"/>
            <p:nvPr/>
          </p:nvPicPr>
          <p:blipFill rotWithShape="1">
            <a:blip r:embed="rId6">
              <a:alphaModFix/>
            </a:blip>
            <a:srcRect b="0" l="19065" r="26848" t="0"/>
            <a:stretch/>
          </p:blipFill>
          <p:spPr>
            <a:xfrm>
              <a:off x="10021150" y="3068750"/>
              <a:ext cx="875098" cy="1210250"/>
            </a:xfrm>
            <a:prstGeom prst="rect">
              <a:avLst/>
            </a:prstGeom>
            <a:noFill/>
            <a:ln>
              <a:noFill/>
            </a:ln>
          </p:spPr>
        </p:pic>
        <p:pic>
          <p:nvPicPr>
            <p:cNvPr id="567" name="Google Shape;567;gf890eb05a3_0_144"/>
            <p:cNvPicPr preferRelativeResize="0"/>
            <p:nvPr/>
          </p:nvPicPr>
          <p:blipFill rotWithShape="1">
            <a:blip r:embed="rId7">
              <a:alphaModFix/>
            </a:blip>
            <a:srcRect b="0" l="6688" r="6679" t="0"/>
            <a:stretch/>
          </p:blipFill>
          <p:spPr>
            <a:xfrm>
              <a:off x="1312775" y="3153600"/>
              <a:ext cx="967999" cy="1210250"/>
            </a:xfrm>
            <a:prstGeom prst="rect">
              <a:avLst/>
            </a:prstGeom>
            <a:noFill/>
            <a:ln>
              <a:noFill/>
            </a:ln>
          </p:spPr>
        </p:pic>
        <p:pic>
          <p:nvPicPr>
            <p:cNvPr id="568" name="Google Shape;568;gf890eb05a3_0_144"/>
            <p:cNvPicPr preferRelativeResize="0"/>
            <p:nvPr/>
          </p:nvPicPr>
          <p:blipFill>
            <a:blip r:embed="rId8">
              <a:alphaModFix/>
            </a:blip>
            <a:stretch>
              <a:fillRect/>
            </a:stretch>
          </p:blipFill>
          <p:spPr>
            <a:xfrm>
              <a:off x="11071600" y="3189875"/>
              <a:ext cx="967999" cy="967999"/>
            </a:xfrm>
            <a:prstGeom prst="rect">
              <a:avLst/>
            </a:prstGeom>
            <a:noFill/>
            <a:ln>
              <a:noFill/>
            </a:ln>
          </p:spPr>
        </p:pic>
        <p:pic>
          <p:nvPicPr>
            <p:cNvPr id="569" name="Google Shape;569;gf890eb05a3_0_144"/>
            <p:cNvPicPr preferRelativeResize="0"/>
            <p:nvPr/>
          </p:nvPicPr>
          <p:blipFill rotWithShape="1">
            <a:blip r:embed="rId9">
              <a:alphaModFix/>
            </a:blip>
            <a:srcRect b="0" l="10007" r="17686" t="0"/>
            <a:stretch/>
          </p:blipFill>
          <p:spPr>
            <a:xfrm>
              <a:off x="5713413" y="3153600"/>
              <a:ext cx="875100" cy="1210250"/>
            </a:xfrm>
            <a:prstGeom prst="rect">
              <a:avLst/>
            </a:prstGeom>
            <a:noFill/>
            <a:ln>
              <a:noFill/>
            </a:ln>
          </p:spPr>
        </p:pic>
        <p:pic>
          <p:nvPicPr>
            <p:cNvPr id="570" name="Google Shape;570;gf890eb05a3_0_144"/>
            <p:cNvPicPr preferRelativeResize="0"/>
            <p:nvPr/>
          </p:nvPicPr>
          <p:blipFill>
            <a:blip r:embed="rId10">
              <a:alphaModFix/>
            </a:blip>
            <a:stretch>
              <a:fillRect/>
            </a:stretch>
          </p:blipFill>
          <p:spPr>
            <a:xfrm>
              <a:off x="8834025" y="3149549"/>
              <a:ext cx="1106100" cy="1048650"/>
            </a:xfrm>
            <a:prstGeom prst="rect">
              <a:avLst/>
            </a:prstGeom>
            <a:noFill/>
            <a:ln>
              <a:noFill/>
            </a:ln>
          </p:spPr>
        </p:pic>
        <p:pic>
          <p:nvPicPr>
            <p:cNvPr id="571" name="Google Shape;571;gf890eb05a3_0_144"/>
            <p:cNvPicPr preferRelativeResize="0"/>
            <p:nvPr/>
          </p:nvPicPr>
          <p:blipFill>
            <a:blip r:embed="rId11">
              <a:alphaModFix/>
            </a:blip>
            <a:stretch>
              <a:fillRect/>
            </a:stretch>
          </p:blipFill>
          <p:spPr>
            <a:xfrm>
              <a:off x="3477651" y="3153600"/>
              <a:ext cx="1038886" cy="1210250"/>
            </a:xfrm>
            <a:prstGeom prst="rect">
              <a:avLst/>
            </a:prstGeom>
            <a:noFill/>
            <a:ln>
              <a:noFill/>
            </a:ln>
          </p:spPr>
        </p:pic>
        <p:pic>
          <p:nvPicPr>
            <p:cNvPr id="572" name="Google Shape;572;gf890eb05a3_0_144"/>
            <p:cNvPicPr preferRelativeResize="0"/>
            <p:nvPr/>
          </p:nvPicPr>
          <p:blipFill>
            <a:blip r:embed="rId12">
              <a:alphaModFix/>
            </a:blip>
            <a:stretch>
              <a:fillRect/>
            </a:stretch>
          </p:blipFill>
          <p:spPr>
            <a:xfrm>
              <a:off x="270650" y="3175315"/>
              <a:ext cx="875100" cy="1166780"/>
            </a:xfrm>
            <a:prstGeom prst="rect">
              <a:avLst/>
            </a:prstGeom>
            <a:noFill/>
            <a:ln>
              <a:noFill/>
            </a:ln>
          </p:spPr>
        </p:pic>
      </p:grpSp>
      <p:pic>
        <p:nvPicPr>
          <p:cNvPr id="573" name="Google Shape;573;gf890eb05a3_0_144"/>
          <p:cNvPicPr preferRelativeResize="0"/>
          <p:nvPr/>
        </p:nvPicPr>
        <p:blipFill rotWithShape="1">
          <a:blip r:embed="rId13">
            <a:alphaModFix/>
          </a:blip>
          <a:srcRect b="12431" l="14323" r="26170" t="13969"/>
          <a:stretch/>
        </p:blipFill>
        <p:spPr>
          <a:xfrm rot="5400000">
            <a:off x="7651877" y="2873670"/>
            <a:ext cx="994698" cy="922748"/>
          </a:xfrm>
          <a:prstGeom prst="rect">
            <a:avLst/>
          </a:prstGeom>
          <a:noFill/>
          <a:ln>
            <a:noFill/>
          </a:ln>
        </p:spPr>
      </p:pic>
      <p:pic>
        <p:nvPicPr>
          <p:cNvPr id="574" name="Google Shape;574;gf890eb05a3_0_144"/>
          <p:cNvPicPr preferRelativeResize="0"/>
          <p:nvPr/>
        </p:nvPicPr>
        <p:blipFill rotWithShape="1">
          <a:blip r:embed="rId14">
            <a:alphaModFix/>
          </a:blip>
          <a:srcRect b="0" l="0" r="10354" t="0"/>
          <a:stretch/>
        </p:blipFill>
        <p:spPr>
          <a:xfrm>
            <a:off x="6607324" y="2890600"/>
            <a:ext cx="922750" cy="1029350"/>
          </a:xfrm>
          <a:prstGeom prst="rect">
            <a:avLst/>
          </a:prstGeom>
          <a:noFill/>
          <a:ln>
            <a:noFill/>
          </a:ln>
        </p:spPr>
      </p:pic>
      <p:sp>
        <p:nvSpPr>
          <p:cNvPr id="575" name="Google Shape;575;gf890eb05a3_0_144"/>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a:t>
            </a:r>
            <a:r>
              <a:rPr b="1" lang="en-US" sz="1100">
                <a:solidFill>
                  <a:schemeClr val="lt1"/>
                </a:solidFill>
                <a:latin typeface="Calibri"/>
                <a:ea typeface="Calibri"/>
                <a:cs typeface="Calibri"/>
                <a:sym typeface="Calibri"/>
              </a:rPr>
              <a:t>Planning</a:t>
            </a:r>
            <a:endParaRPr b="1" i="0" sz="1100" u="none" cap="none" strike="noStrike">
              <a:solidFill>
                <a:schemeClr val="lt1"/>
              </a:solidFill>
              <a:latin typeface="Calibri"/>
              <a:ea typeface="Calibri"/>
              <a:cs typeface="Calibri"/>
              <a:sym typeface="Calibri"/>
            </a:endParaRPr>
          </a:p>
        </p:txBody>
      </p:sp>
      <p:pic>
        <p:nvPicPr>
          <p:cNvPr id="576" name="Google Shape;576;gf890eb05a3_0_144"/>
          <p:cNvPicPr preferRelativeResize="0"/>
          <p:nvPr/>
        </p:nvPicPr>
        <p:blipFill>
          <a:blip r:embed="rId15">
            <a:alphaModFix/>
          </a:blip>
          <a:stretch>
            <a:fillRect/>
          </a:stretch>
        </p:blipFill>
        <p:spPr>
          <a:xfrm>
            <a:off x="4536075" y="2893585"/>
            <a:ext cx="922750" cy="108884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gfbc9a71a77_6_1"/>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Work Breakdown Structure</a:t>
            </a:r>
            <a:endParaRPr/>
          </a:p>
        </p:txBody>
      </p:sp>
      <p:sp>
        <p:nvSpPr>
          <p:cNvPr id="583" name="Google Shape;583;gfbc9a71a77_6_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584" name="Google Shape;584;gfbc9a71a77_6_1"/>
          <p:cNvGrpSpPr/>
          <p:nvPr/>
        </p:nvGrpSpPr>
        <p:grpSpPr>
          <a:xfrm>
            <a:off x="276187" y="832550"/>
            <a:ext cx="11639614" cy="5192897"/>
            <a:chOff x="628825" y="895875"/>
            <a:chExt cx="10934349" cy="4878250"/>
          </a:xfrm>
        </p:grpSpPr>
        <p:pic>
          <p:nvPicPr>
            <p:cNvPr id="585" name="Google Shape;585;gfbc9a71a77_6_1"/>
            <p:cNvPicPr preferRelativeResize="0"/>
            <p:nvPr/>
          </p:nvPicPr>
          <p:blipFill rotWithShape="1">
            <a:blip r:embed="rId3">
              <a:alphaModFix/>
            </a:blip>
            <a:srcRect b="0" l="0" r="0" t="66521"/>
            <a:stretch/>
          </p:blipFill>
          <p:spPr>
            <a:xfrm>
              <a:off x="628825" y="4029525"/>
              <a:ext cx="10934349" cy="1744600"/>
            </a:xfrm>
            <a:prstGeom prst="rect">
              <a:avLst/>
            </a:prstGeom>
            <a:noFill/>
            <a:ln>
              <a:noFill/>
            </a:ln>
          </p:spPr>
        </p:pic>
        <p:pic>
          <p:nvPicPr>
            <p:cNvPr id="586" name="Google Shape;586;gfbc9a71a77_6_1"/>
            <p:cNvPicPr preferRelativeResize="0"/>
            <p:nvPr/>
          </p:nvPicPr>
          <p:blipFill rotWithShape="1">
            <a:blip r:embed="rId3">
              <a:alphaModFix/>
            </a:blip>
            <a:srcRect b="35535" l="9" r="0" t="36728"/>
            <a:stretch/>
          </p:blipFill>
          <p:spPr>
            <a:xfrm>
              <a:off x="628825" y="2584150"/>
              <a:ext cx="10934349" cy="1445374"/>
            </a:xfrm>
            <a:prstGeom prst="rect">
              <a:avLst/>
            </a:prstGeom>
            <a:noFill/>
            <a:ln>
              <a:noFill/>
            </a:ln>
          </p:spPr>
        </p:pic>
        <p:pic>
          <p:nvPicPr>
            <p:cNvPr id="587" name="Google Shape;587;gfbc9a71a77_6_1"/>
            <p:cNvPicPr preferRelativeResize="0"/>
            <p:nvPr/>
          </p:nvPicPr>
          <p:blipFill rotWithShape="1">
            <a:blip r:embed="rId3">
              <a:alphaModFix/>
            </a:blip>
            <a:srcRect b="65742" l="0" r="0" t="21554"/>
            <a:stretch/>
          </p:blipFill>
          <p:spPr>
            <a:xfrm>
              <a:off x="628825" y="1922150"/>
              <a:ext cx="10934349" cy="661999"/>
            </a:xfrm>
            <a:prstGeom prst="rect">
              <a:avLst/>
            </a:prstGeom>
            <a:noFill/>
            <a:ln>
              <a:noFill/>
            </a:ln>
          </p:spPr>
        </p:pic>
        <p:pic>
          <p:nvPicPr>
            <p:cNvPr id="588" name="Google Shape;588;gfbc9a71a77_6_1"/>
            <p:cNvPicPr preferRelativeResize="0"/>
            <p:nvPr/>
          </p:nvPicPr>
          <p:blipFill rotWithShape="1">
            <a:blip r:embed="rId3">
              <a:alphaModFix/>
            </a:blip>
            <a:srcRect b="80306" l="0" r="0" t="0"/>
            <a:stretch/>
          </p:blipFill>
          <p:spPr>
            <a:xfrm>
              <a:off x="628825" y="895875"/>
              <a:ext cx="10934349" cy="1026275"/>
            </a:xfrm>
            <a:prstGeom prst="rect">
              <a:avLst/>
            </a:prstGeom>
            <a:noFill/>
            <a:ln>
              <a:noFill/>
            </a:ln>
          </p:spPr>
        </p:pic>
      </p:grpSp>
      <p:sp>
        <p:nvSpPr>
          <p:cNvPr id="589" name="Google Shape;589;gfbc9a71a77_6_1"/>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a:t>
            </a:r>
            <a:r>
              <a:rPr b="1" lang="en-US" sz="1100">
                <a:solidFill>
                  <a:schemeClr val="lt1"/>
                </a:solidFill>
                <a:latin typeface="Calibri"/>
                <a:ea typeface="Calibri"/>
                <a:cs typeface="Calibri"/>
                <a:sym typeface="Calibri"/>
              </a:rPr>
              <a:t>Planning</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g102c7ef62ab_2_21"/>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Work Breakdown </a:t>
            </a:r>
            <a:r>
              <a:rPr lang="en-US"/>
              <a:t>Structure </a:t>
            </a:r>
            <a:r>
              <a:rPr lang="en-US"/>
              <a:t>- </a:t>
            </a:r>
            <a:r>
              <a:rPr lang="en-US"/>
              <a:t>Development</a:t>
            </a:r>
            <a:r>
              <a:rPr lang="en-US"/>
              <a:t> </a:t>
            </a:r>
            <a:endParaRPr/>
          </a:p>
        </p:txBody>
      </p:sp>
      <p:sp>
        <p:nvSpPr>
          <p:cNvPr id="596" name="Google Shape;596;g102c7ef62ab_2_2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597" name="Google Shape;597;g102c7ef62ab_2_21"/>
          <p:cNvGrpSpPr/>
          <p:nvPr/>
        </p:nvGrpSpPr>
        <p:grpSpPr>
          <a:xfrm>
            <a:off x="203886" y="1443164"/>
            <a:ext cx="11784245" cy="3971658"/>
            <a:chOff x="1156599" y="940425"/>
            <a:chExt cx="10614525" cy="3577426"/>
          </a:xfrm>
        </p:grpSpPr>
        <p:pic>
          <p:nvPicPr>
            <p:cNvPr id="598" name="Google Shape;598;g102c7ef62ab_2_21"/>
            <p:cNvPicPr preferRelativeResize="0"/>
            <p:nvPr/>
          </p:nvPicPr>
          <p:blipFill rotWithShape="1">
            <a:blip r:embed="rId3">
              <a:alphaModFix/>
            </a:blip>
            <a:srcRect b="81215" l="6489" r="0" t="0"/>
            <a:stretch/>
          </p:blipFill>
          <p:spPr>
            <a:xfrm>
              <a:off x="1157300" y="940425"/>
              <a:ext cx="10613824" cy="1107450"/>
            </a:xfrm>
            <a:prstGeom prst="rect">
              <a:avLst/>
            </a:prstGeom>
            <a:noFill/>
            <a:ln>
              <a:noFill/>
            </a:ln>
          </p:spPr>
        </p:pic>
        <p:pic>
          <p:nvPicPr>
            <p:cNvPr id="599" name="Google Shape;599;g102c7ef62ab_2_21"/>
            <p:cNvPicPr preferRelativeResize="0"/>
            <p:nvPr/>
          </p:nvPicPr>
          <p:blipFill rotWithShape="1">
            <a:blip r:embed="rId3">
              <a:alphaModFix/>
            </a:blip>
            <a:srcRect b="66648" l="6489" r="0" t="21047"/>
            <a:stretch/>
          </p:blipFill>
          <p:spPr>
            <a:xfrm>
              <a:off x="1157300" y="2047875"/>
              <a:ext cx="10613824" cy="725399"/>
            </a:xfrm>
            <a:prstGeom prst="rect">
              <a:avLst/>
            </a:prstGeom>
            <a:noFill/>
            <a:ln>
              <a:noFill/>
            </a:ln>
          </p:spPr>
        </p:pic>
        <p:pic>
          <p:nvPicPr>
            <p:cNvPr id="600" name="Google Shape;600;g102c7ef62ab_2_21"/>
            <p:cNvPicPr preferRelativeResize="0"/>
            <p:nvPr/>
          </p:nvPicPr>
          <p:blipFill rotWithShape="1">
            <a:blip r:embed="rId3">
              <a:alphaModFix/>
            </a:blip>
            <a:srcRect b="51999" l="6398" r="186" t="35695"/>
            <a:stretch/>
          </p:blipFill>
          <p:spPr>
            <a:xfrm>
              <a:off x="1157299" y="2773275"/>
              <a:ext cx="10602350" cy="725399"/>
            </a:xfrm>
            <a:prstGeom prst="rect">
              <a:avLst/>
            </a:prstGeom>
            <a:noFill/>
            <a:ln>
              <a:noFill/>
            </a:ln>
          </p:spPr>
        </p:pic>
        <p:pic>
          <p:nvPicPr>
            <p:cNvPr id="601" name="Google Shape;601;g102c7ef62ab_2_21"/>
            <p:cNvPicPr preferRelativeResize="0"/>
            <p:nvPr/>
          </p:nvPicPr>
          <p:blipFill rotWithShape="1">
            <a:blip r:embed="rId3">
              <a:alphaModFix/>
            </a:blip>
            <a:srcRect b="17479" l="6471" r="9" t="65233"/>
            <a:stretch/>
          </p:blipFill>
          <p:spPr>
            <a:xfrm>
              <a:off x="1156599" y="3498675"/>
              <a:ext cx="10613824" cy="1019176"/>
            </a:xfrm>
            <a:prstGeom prst="rect">
              <a:avLst/>
            </a:prstGeom>
            <a:noFill/>
            <a:ln>
              <a:noFill/>
            </a:ln>
          </p:spPr>
        </p:pic>
      </p:grpSp>
      <p:sp>
        <p:nvSpPr>
          <p:cNvPr id="602" name="Google Shape;602;g102c7ef62ab_2_21"/>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a:t>
            </a:r>
            <a:r>
              <a:rPr b="1" lang="en-US" sz="1100">
                <a:solidFill>
                  <a:schemeClr val="lt1"/>
                </a:solidFill>
                <a:latin typeface="Calibri"/>
                <a:ea typeface="Calibri"/>
                <a:cs typeface="Calibri"/>
                <a:sym typeface="Calibri"/>
              </a:rPr>
              <a:t>Planning</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f890eb05a3_0_36"/>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Overview CONOPS</a:t>
            </a:r>
            <a:endParaRPr/>
          </a:p>
        </p:txBody>
      </p:sp>
      <p:sp>
        <p:nvSpPr>
          <p:cNvPr id="124" name="Google Shape;124;gf890eb05a3_0_3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25" name="Google Shape;125;gf890eb05a3_0_36"/>
          <p:cNvPicPr preferRelativeResize="0"/>
          <p:nvPr/>
        </p:nvPicPr>
        <p:blipFill>
          <a:blip r:embed="rId3">
            <a:alphaModFix/>
          </a:blip>
          <a:stretch>
            <a:fillRect/>
          </a:stretch>
        </p:blipFill>
        <p:spPr>
          <a:xfrm>
            <a:off x="1508825" y="916476"/>
            <a:ext cx="9174351" cy="5151150"/>
          </a:xfrm>
          <a:prstGeom prst="rect">
            <a:avLst/>
          </a:prstGeom>
          <a:noFill/>
          <a:ln>
            <a:noFill/>
          </a:ln>
        </p:spPr>
      </p:pic>
      <p:sp>
        <p:nvSpPr>
          <p:cNvPr id="126" name="Google Shape;126;gf890eb05a3_0_36"/>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Description</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g102c7ef62ab_2_36"/>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Work Breakdown </a:t>
            </a:r>
            <a:r>
              <a:rPr lang="en-US"/>
              <a:t>Structure </a:t>
            </a:r>
            <a:r>
              <a:rPr lang="en-US"/>
              <a:t>- Testing</a:t>
            </a:r>
            <a:endParaRPr/>
          </a:p>
        </p:txBody>
      </p:sp>
      <p:sp>
        <p:nvSpPr>
          <p:cNvPr id="609" name="Google Shape;609;g102c7ef62ab_2_3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610" name="Google Shape;610;g102c7ef62ab_2_36"/>
          <p:cNvGrpSpPr/>
          <p:nvPr/>
        </p:nvGrpSpPr>
        <p:grpSpPr>
          <a:xfrm>
            <a:off x="203610" y="936566"/>
            <a:ext cx="11784799" cy="4984861"/>
            <a:chOff x="1328750" y="1102025"/>
            <a:chExt cx="10247652" cy="4334662"/>
          </a:xfrm>
        </p:grpSpPr>
        <p:pic>
          <p:nvPicPr>
            <p:cNvPr id="611" name="Google Shape;611;g102c7ef62ab_2_36"/>
            <p:cNvPicPr preferRelativeResize="0"/>
            <p:nvPr/>
          </p:nvPicPr>
          <p:blipFill rotWithShape="1">
            <a:blip r:embed="rId3">
              <a:alphaModFix/>
            </a:blip>
            <a:srcRect b="2707" l="6507" r="0" t="65324"/>
            <a:stretch/>
          </p:blipFill>
          <p:spPr>
            <a:xfrm>
              <a:off x="1328775" y="3322138"/>
              <a:ext cx="10247626" cy="2114550"/>
            </a:xfrm>
            <a:prstGeom prst="rect">
              <a:avLst/>
            </a:prstGeom>
            <a:noFill/>
            <a:ln>
              <a:noFill/>
            </a:ln>
          </p:spPr>
        </p:pic>
        <p:pic>
          <p:nvPicPr>
            <p:cNvPr id="612" name="Google Shape;612;g102c7ef62ab_2_36"/>
            <p:cNvPicPr preferRelativeResize="0"/>
            <p:nvPr/>
          </p:nvPicPr>
          <p:blipFill rotWithShape="1">
            <a:blip r:embed="rId3">
              <a:alphaModFix/>
            </a:blip>
            <a:srcRect b="94039" l="6507" r="0" t="0"/>
            <a:stretch/>
          </p:blipFill>
          <p:spPr>
            <a:xfrm>
              <a:off x="1328775" y="1102025"/>
              <a:ext cx="10247626" cy="394275"/>
            </a:xfrm>
            <a:prstGeom prst="rect">
              <a:avLst/>
            </a:prstGeom>
            <a:noFill/>
            <a:ln>
              <a:noFill/>
            </a:ln>
          </p:spPr>
        </p:pic>
        <p:pic>
          <p:nvPicPr>
            <p:cNvPr id="613" name="Google Shape;613;g102c7ef62ab_2_36"/>
            <p:cNvPicPr preferRelativeResize="0"/>
            <p:nvPr/>
          </p:nvPicPr>
          <p:blipFill rotWithShape="1">
            <a:blip r:embed="rId3">
              <a:alphaModFix/>
            </a:blip>
            <a:srcRect b="36436" l="6507" r="0" t="35600"/>
            <a:stretch/>
          </p:blipFill>
          <p:spPr>
            <a:xfrm>
              <a:off x="1328750" y="1496300"/>
              <a:ext cx="10247626" cy="1849651"/>
            </a:xfrm>
            <a:prstGeom prst="rect">
              <a:avLst/>
            </a:prstGeom>
            <a:noFill/>
            <a:ln>
              <a:noFill/>
            </a:ln>
          </p:spPr>
        </p:pic>
      </p:grpSp>
      <p:sp>
        <p:nvSpPr>
          <p:cNvPr id="614" name="Google Shape;614;g102c7ef62ab_2_36"/>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a:t>
            </a:r>
            <a:r>
              <a:rPr b="1" lang="en-US" sz="1100">
                <a:solidFill>
                  <a:schemeClr val="lt1"/>
                </a:solidFill>
                <a:latin typeface="Calibri"/>
                <a:ea typeface="Calibri"/>
                <a:cs typeface="Calibri"/>
                <a:sym typeface="Calibri"/>
              </a:rPr>
              <a:t>Planning</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g1049e4b4910_4_2"/>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Work Breakdown Structure - Short Term Forecast</a:t>
            </a:r>
            <a:endParaRPr/>
          </a:p>
        </p:txBody>
      </p:sp>
      <p:sp>
        <p:nvSpPr>
          <p:cNvPr id="621" name="Google Shape;621;g1049e4b4910_4_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pSp>
        <p:nvGrpSpPr>
          <p:cNvPr id="622" name="Google Shape;622;g1049e4b4910_4_2"/>
          <p:cNvGrpSpPr/>
          <p:nvPr/>
        </p:nvGrpSpPr>
        <p:grpSpPr>
          <a:xfrm>
            <a:off x="161915" y="1811449"/>
            <a:ext cx="11868171" cy="3235109"/>
            <a:chOff x="1069845" y="1257476"/>
            <a:chExt cx="10969748" cy="2872588"/>
          </a:xfrm>
        </p:grpSpPr>
        <p:pic>
          <p:nvPicPr>
            <p:cNvPr id="623" name="Google Shape;623;g1049e4b4910_4_2"/>
            <p:cNvPicPr preferRelativeResize="0"/>
            <p:nvPr/>
          </p:nvPicPr>
          <p:blipFill rotWithShape="1">
            <a:blip r:embed="rId3">
              <a:alphaModFix/>
            </a:blip>
            <a:srcRect b="0" l="7715" r="0" t="82990"/>
            <a:stretch/>
          </p:blipFill>
          <p:spPr>
            <a:xfrm>
              <a:off x="1069845" y="3500194"/>
              <a:ext cx="10969748" cy="629870"/>
            </a:xfrm>
            <a:prstGeom prst="rect">
              <a:avLst/>
            </a:prstGeom>
            <a:noFill/>
            <a:ln>
              <a:noFill/>
            </a:ln>
          </p:spPr>
        </p:pic>
        <p:pic>
          <p:nvPicPr>
            <p:cNvPr id="624" name="Google Shape;624;g1049e4b4910_4_2"/>
            <p:cNvPicPr preferRelativeResize="0"/>
            <p:nvPr/>
          </p:nvPicPr>
          <p:blipFill rotWithShape="1">
            <a:blip r:embed="rId3">
              <a:alphaModFix/>
            </a:blip>
            <a:srcRect b="28224" l="7715" r="0" t="48386"/>
            <a:stretch/>
          </p:blipFill>
          <p:spPr>
            <a:xfrm>
              <a:off x="1069845" y="2634068"/>
              <a:ext cx="10969748" cy="866150"/>
            </a:xfrm>
            <a:prstGeom prst="rect">
              <a:avLst/>
            </a:prstGeom>
            <a:noFill/>
            <a:ln>
              <a:noFill/>
            </a:ln>
          </p:spPr>
        </p:pic>
        <p:pic>
          <p:nvPicPr>
            <p:cNvPr id="625" name="Google Shape;625;g1049e4b4910_4_2"/>
            <p:cNvPicPr preferRelativeResize="0"/>
            <p:nvPr/>
          </p:nvPicPr>
          <p:blipFill rotWithShape="1">
            <a:blip r:embed="rId3">
              <a:alphaModFix/>
            </a:blip>
            <a:srcRect b="62826" l="7715" r="0" t="0"/>
            <a:stretch/>
          </p:blipFill>
          <p:spPr>
            <a:xfrm>
              <a:off x="1069845" y="1257476"/>
              <a:ext cx="10969748" cy="1376568"/>
            </a:xfrm>
            <a:prstGeom prst="rect">
              <a:avLst/>
            </a:prstGeom>
            <a:noFill/>
            <a:ln>
              <a:noFill/>
            </a:ln>
          </p:spPr>
        </p:pic>
      </p:grpSp>
      <p:sp>
        <p:nvSpPr>
          <p:cNvPr id="626" name="Google Shape;626;g1049e4b4910_4_2"/>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a:t>
            </a:r>
            <a:r>
              <a:rPr b="1" lang="en-US" sz="1100">
                <a:solidFill>
                  <a:schemeClr val="lt1"/>
                </a:solidFill>
                <a:latin typeface="Calibri"/>
                <a:ea typeface="Calibri"/>
                <a:cs typeface="Calibri"/>
                <a:sym typeface="Calibri"/>
              </a:rPr>
              <a:t>Planning</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gf890eb05a3_0_158"/>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Test Plan</a:t>
            </a:r>
            <a:endParaRPr/>
          </a:p>
        </p:txBody>
      </p:sp>
      <p:sp>
        <p:nvSpPr>
          <p:cNvPr id="633" name="Google Shape;633;gf890eb05a3_0_15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aphicFrame>
        <p:nvGraphicFramePr>
          <p:cNvPr id="634" name="Google Shape;634;gf890eb05a3_0_158"/>
          <p:cNvGraphicFramePr/>
          <p:nvPr/>
        </p:nvGraphicFramePr>
        <p:xfrm>
          <a:off x="952500" y="1605488"/>
          <a:ext cx="3000000" cy="3000000"/>
        </p:xfrm>
        <a:graphic>
          <a:graphicData uri="http://schemas.openxmlformats.org/drawingml/2006/table">
            <a:tbl>
              <a:tblPr>
                <a:noFill/>
                <a:tableStyleId>{A9F1C268-0D65-44F1-8AFE-5EDD493812E5}</a:tableStyleId>
              </a:tblPr>
              <a:tblGrid>
                <a:gridCol w="2571750"/>
                <a:gridCol w="2571750"/>
                <a:gridCol w="2571750"/>
                <a:gridCol w="2571750"/>
              </a:tblGrid>
              <a:tr h="381000">
                <a:tc>
                  <a:txBody>
                    <a:bodyPr/>
                    <a:lstStyle/>
                    <a:p>
                      <a:pPr indent="0" lvl="0" marL="0" rtl="0" algn="l">
                        <a:spcBef>
                          <a:spcPts val="0"/>
                        </a:spcBef>
                        <a:spcAft>
                          <a:spcPts val="0"/>
                        </a:spcAft>
                        <a:buNone/>
                      </a:pPr>
                      <a:r>
                        <a:rPr lang="en-US"/>
                        <a:t>Test</a:t>
                      </a:r>
                      <a:endParaRPr/>
                    </a:p>
                  </a:txBody>
                  <a:tcPr marT="91425" marB="91425" marR="91425" marL="91425">
                    <a:solidFill>
                      <a:srgbClr val="888888"/>
                    </a:solidFill>
                  </a:tcPr>
                </a:tc>
                <a:tc>
                  <a:txBody>
                    <a:bodyPr/>
                    <a:lstStyle/>
                    <a:p>
                      <a:pPr indent="0" lvl="0" marL="0" rtl="0" algn="l">
                        <a:spcBef>
                          <a:spcPts val="0"/>
                        </a:spcBef>
                        <a:spcAft>
                          <a:spcPts val="0"/>
                        </a:spcAft>
                        <a:buNone/>
                      </a:pPr>
                      <a:r>
                        <a:rPr lang="en-US"/>
                        <a:t>Date</a:t>
                      </a:r>
                      <a:endParaRPr/>
                    </a:p>
                  </a:txBody>
                  <a:tcPr marT="91425" marB="91425" marR="91425" marL="91425">
                    <a:solidFill>
                      <a:srgbClr val="888888"/>
                    </a:solidFill>
                  </a:tcPr>
                </a:tc>
                <a:tc>
                  <a:txBody>
                    <a:bodyPr/>
                    <a:lstStyle/>
                    <a:p>
                      <a:pPr indent="0" lvl="0" marL="0" rtl="0" algn="l">
                        <a:spcBef>
                          <a:spcPts val="0"/>
                        </a:spcBef>
                        <a:spcAft>
                          <a:spcPts val="0"/>
                        </a:spcAft>
                        <a:buNone/>
                      </a:pPr>
                      <a:r>
                        <a:rPr lang="en-US"/>
                        <a:t>Progress</a:t>
                      </a:r>
                      <a:endParaRPr/>
                    </a:p>
                  </a:txBody>
                  <a:tcPr marT="91425" marB="91425" marR="91425" marL="91425">
                    <a:solidFill>
                      <a:srgbClr val="888888"/>
                    </a:solidFill>
                  </a:tcPr>
                </a:tc>
                <a:tc>
                  <a:txBody>
                    <a:bodyPr/>
                    <a:lstStyle/>
                    <a:p>
                      <a:pPr indent="0" lvl="0" marL="0" rtl="0" algn="l">
                        <a:spcBef>
                          <a:spcPts val="0"/>
                        </a:spcBef>
                        <a:spcAft>
                          <a:spcPts val="0"/>
                        </a:spcAft>
                        <a:buNone/>
                      </a:pPr>
                      <a:r>
                        <a:rPr lang="en-US"/>
                        <a:t>Prerequisite</a:t>
                      </a:r>
                      <a:endParaRPr/>
                    </a:p>
                  </a:txBody>
                  <a:tcPr marT="91425" marB="91425" marR="91425" marL="91425">
                    <a:solidFill>
                      <a:srgbClr val="888888"/>
                    </a:solidFill>
                  </a:tcPr>
                </a:tc>
              </a:tr>
              <a:tr h="381000">
                <a:tc>
                  <a:txBody>
                    <a:bodyPr/>
                    <a:lstStyle/>
                    <a:p>
                      <a:pPr indent="0" lvl="0" marL="0" rtl="0" algn="l">
                        <a:spcBef>
                          <a:spcPts val="0"/>
                        </a:spcBef>
                        <a:spcAft>
                          <a:spcPts val="0"/>
                        </a:spcAft>
                        <a:buNone/>
                      </a:pPr>
                      <a:r>
                        <a:rPr lang="en-US"/>
                        <a:t>Matlab/Simulink Control Testing</a:t>
                      </a:r>
                      <a:endParaRPr/>
                    </a:p>
                  </a:txBody>
                  <a:tcPr marT="91425" marB="91425" marR="91425" marL="91425"/>
                </a:tc>
                <a:tc>
                  <a:txBody>
                    <a:bodyPr/>
                    <a:lstStyle/>
                    <a:p>
                      <a:pPr indent="0" lvl="0" marL="0" rtl="0" algn="l">
                        <a:spcBef>
                          <a:spcPts val="0"/>
                        </a:spcBef>
                        <a:spcAft>
                          <a:spcPts val="0"/>
                        </a:spcAft>
                        <a:buNone/>
                      </a:pPr>
                      <a:r>
                        <a:rPr lang="en-US"/>
                        <a:t>Nov 29th</a:t>
                      </a:r>
                      <a:endParaRPr/>
                    </a:p>
                  </a:txBody>
                  <a:tcPr marT="91425" marB="91425" marR="91425" marL="91425"/>
                </a:tc>
                <a:tc>
                  <a:txBody>
                    <a:bodyPr/>
                    <a:lstStyle/>
                    <a:p>
                      <a:pPr indent="0" lvl="0" marL="0" rtl="0" algn="l">
                        <a:spcBef>
                          <a:spcPts val="0"/>
                        </a:spcBef>
                        <a:spcAft>
                          <a:spcPts val="0"/>
                        </a:spcAft>
                        <a:buNone/>
                      </a:pPr>
                      <a:r>
                        <a:rPr lang="en-US"/>
                        <a:t>In Progress</a:t>
                      </a:r>
                      <a:endParaRPr/>
                    </a:p>
                  </a:txBody>
                  <a:tcPr marT="91425" marB="91425" marR="91425" marL="91425">
                    <a:solidFill>
                      <a:srgbClr val="6AA84F"/>
                    </a:solidFill>
                  </a:tcPr>
                </a:tc>
                <a:tc>
                  <a:txBody>
                    <a:bodyPr/>
                    <a:lstStyle/>
                    <a:p>
                      <a:pPr indent="0" lvl="0" marL="0" rtl="0" algn="l">
                        <a:spcBef>
                          <a:spcPts val="0"/>
                        </a:spcBef>
                        <a:spcAft>
                          <a:spcPts val="0"/>
                        </a:spcAft>
                        <a:buNone/>
                      </a:pPr>
                      <a:r>
                        <a:rPr lang="en-US"/>
                        <a:t>None</a:t>
                      </a:r>
                      <a:endParaRPr/>
                    </a:p>
                  </a:txBody>
                  <a:tcPr marT="91425" marB="91425" marR="91425" marL="91425"/>
                </a:tc>
              </a:tr>
              <a:tr h="381000">
                <a:tc>
                  <a:txBody>
                    <a:bodyPr/>
                    <a:lstStyle/>
                    <a:p>
                      <a:pPr indent="0" lvl="0" marL="0" rtl="0" algn="l">
                        <a:spcBef>
                          <a:spcPts val="0"/>
                        </a:spcBef>
                        <a:spcAft>
                          <a:spcPts val="0"/>
                        </a:spcAft>
                        <a:buNone/>
                      </a:pPr>
                      <a:r>
                        <a:rPr lang="en-US"/>
                        <a:t>SITL Testing</a:t>
                      </a:r>
                      <a:endParaRPr/>
                    </a:p>
                  </a:txBody>
                  <a:tcPr marT="91425" marB="91425" marR="91425" marL="91425"/>
                </a:tc>
                <a:tc>
                  <a:txBody>
                    <a:bodyPr/>
                    <a:lstStyle/>
                    <a:p>
                      <a:pPr indent="0" lvl="0" marL="0" rtl="0" algn="l">
                        <a:spcBef>
                          <a:spcPts val="0"/>
                        </a:spcBef>
                        <a:spcAft>
                          <a:spcPts val="0"/>
                        </a:spcAft>
                        <a:buNone/>
                      </a:pPr>
                      <a:r>
                        <a:rPr lang="en-US"/>
                        <a:t>Feb 14th</a:t>
                      </a:r>
                      <a:endParaRPr/>
                    </a:p>
                  </a:txBody>
                  <a:tcPr marT="91425" marB="91425" marR="91425" marL="91425"/>
                </a:tc>
                <a:tc>
                  <a:txBody>
                    <a:bodyPr/>
                    <a:lstStyle/>
                    <a:p>
                      <a:pPr indent="0" lvl="0" marL="0" rtl="0" algn="l">
                        <a:spcBef>
                          <a:spcPts val="0"/>
                        </a:spcBef>
                        <a:spcAft>
                          <a:spcPts val="0"/>
                        </a:spcAft>
                        <a:buNone/>
                      </a:pPr>
                      <a:r>
                        <a:rPr lang="en-US"/>
                        <a:t>Future Work</a:t>
                      </a:r>
                      <a:endParaRPr/>
                    </a:p>
                  </a:txBody>
                  <a:tcPr marT="91425" marB="91425" marR="91425" marL="91425">
                    <a:solidFill>
                      <a:srgbClr val="F1C232"/>
                    </a:solidFill>
                  </a:tcPr>
                </a:tc>
                <a:tc>
                  <a:txBody>
                    <a:bodyPr/>
                    <a:lstStyle/>
                    <a:p>
                      <a:pPr indent="0" lvl="0" marL="0" rtl="0" algn="l">
                        <a:spcBef>
                          <a:spcPts val="0"/>
                        </a:spcBef>
                        <a:spcAft>
                          <a:spcPts val="0"/>
                        </a:spcAft>
                        <a:buNone/>
                      </a:pPr>
                      <a:r>
                        <a:rPr lang="en-US"/>
                        <a:t>Matlab/Simulink Testing Complete</a:t>
                      </a:r>
                      <a:endParaRPr/>
                    </a:p>
                    <a:p>
                      <a:pPr indent="0" lvl="0" marL="0" rtl="0" algn="l">
                        <a:spcBef>
                          <a:spcPts val="0"/>
                        </a:spcBef>
                        <a:spcAft>
                          <a:spcPts val="0"/>
                        </a:spcAft>
                        <a:buNone/>
                      </a:pPr>
                      <a:r>
                        <a:rPr lang="en-US"/>
                        <a:t>Software Implementation Working</a:t>
                      </a:r>
                      <a:endParaRPr/>
                    </a:p>
                  </a:txBody>
                  <a:tcPr marT="91425" marB="91425" marR="91425" marL="91425"/>
                </a:tc>
              </a:tr>
              <a:tr h="381000">
                <a:tc>
                  <a:txBody>
                    <a:bodyPr/>
                    <a:lstStyle/>
                    <a:p>
                      <a:pPr indent="0" lvl="0" marL="0" rtl="0" algn="l">
                        <a:spcBef>
                          <a:spcPts val="0"/>
                        </a:spcBef>
                        <a:spcAft>
                          <a:spcPts val="0"/>
                        </a:spcAft>
                        <a:buNone/>
                      </a:pPr>
                      <a:r>
                        <a:rPr lang="en-US"/>
                        <a:t>Component Testing</a:t>
                      </a:r>
                      <a:endParaRPr/>
                    </a:p>
                  </a:txBody>
                  <a:tcPr marT="91425" marB="91425" marR="91425" marL="91425"/>
                </a:tc>
                <a:tc>
                  <a:txBody>
                    <a:bodyPr/>
                    <a:lstStyle/>
                    <a:p>
                      <a:pPr indent="0" lvl="0" marL="0" rtl="0" algn="l">
                        <a:spcBef>
                          <a:spcPts val="0"/>
                        </a:spcBef>
                        <a:spcAft>
                          <a:spcPts val="0"/>
                        </a:spcAft>
                        <a:buNone/>
                      </a:pPr>
                      <a:r>
                        <a:rPr lang="en-US"/>
                        <a:t>Jan 24th</a:t>
                      </a:r>
                      <a:endParaRPr/>
                    </a:p>
                  </a:txBody>
                  <a:tcPr marT="91425" marB="91425" marR="91425" marL="91425"/>
                </a:tc>
                <a:tc>
                  <a:txBody>
                    <a:bodyPr/>
                    <a:lstStyle/>
                    <a:p>
                      <a:pPr indent="0" lvl="0" marL="0" rtl="0" algn="l">
                        <a:spcBef>
                          <a:spcPts val="0"/>
                        </a:spcBef>
                        <a:spcAft>
                          <a:spcPts val="0"/>
                        </a:spcAft>
                        <a:buNone/>
                      </a:pPr>
                      <a:r>
                        <a:rPr lang="en-US"/>
                        <a:t>Future Work</a:t>
                      </a:r>
                      <a:endParaRPr/>
                    </a:p>
                  </a:txBody>
                  <a:tcPr marT="91425" marB="91425" marR="91425" marL="91425">
                    <a:solidFill>
                      <a:srgbClr val="F1C232"/>
                    </a:solidFill>
                  </a:tcPr>
                </a:tc>
                <a:tc>
                  <a:txBody>
                    <a:bodyPr/>
                    <a:lstStyle/>
                    <a:p>
                      <a:pPr indent="0" lvl="0" marL="0" rtl="0" algn="l">
                        <a:spcBef>
                          <a:spcPts val="0"/>
                        </a:spcBef>
                        <a:spcAft>
                          <a:spcPts val="0"/>
                        </a:spcAft>
                        <a:buClr>
                          <a:schemeClr val="dk1"/>
                        </a:buClr>
                        <a:buSzPts val="1100"/>
                        <a:buFont typeface="Arial"/>
                        <a:buNone/>
                      </a:pPr>
                      <a:r>
                        <a:rPr lang="en-US">
                          <a:solidFill>
                            <a:schemeClr val="dk1"/>
                          </a:solidFill>
                        </a:rPr>
                        <a:t>Hardware acquired</a:t>
                      </a:r>
                      <a:endParaRPr/>
                    </a:p>
                  </a:txBody>
                  <a:tcPr marT="91425" marB="91425" marR="91425" marL="91425"/>
                </a:tc>
              </a:tr>
              <a:tr h="381000">
                <a:tc>
                  <a:txBody>
                    <a:bodyPr/>
                    <a:lstStyle/>
                    <a:p>
                      <a:pPr indent="0" lvl="0" marL="0" rtl="0" algn="l">
                        <a:spcBef>
                          <a:spcPts val="0"/>
                        </a:spcBef>
                        <a:spcAft>
                          <a:spcPts val="0"/>
                        </a:spcAft>
                        <a:buNone/>
                      </a:pPr>
                      <a:r>
                        <a:rPr lang="en-US"/>
                        <a:t>HITL Testing</a:t>
                      </a:r>
                      <a:endParaRPr/>
                    </a:p>
                  </a:txBody>
                  <a:tcPr marT="91425" marB="91425" marR="91425" marL="91425"/>
                </a:tc>
                <a:tc>
                  <a:txBody>
                    <a:bodyPr/>
                    <a:lstStyle/>
                    <a:p>
                      <a:pPr indent="0" lvl="0" marL="0" rtl="0" algn="l">
                        <a:spcBef>
                          <a:spcPts val="0"/>
                        </a:spcBef>
                        <a:spcAft>
                          <a:spcPts val="0"/>
                        </a:spcAft>
                        <a:buNone/>
                      </a:pPr>
                      <a:r>
                        <a:rPr lang="en-US"/>
                        <a:t>April 10th</a:t>
                      </a:r>
                      <a:endParaRPr/>
                    </a:p>
                  </a:txBody>
                  <a:tcPr marT="91425" marB="91425" marR="91425" marL="91425"/>
                </a:tc>
                <a:tc>
                  <a:txBody>
                    <a:bodyPr/>
                    <a:lstStyle/>
                    <a:p>
                      <a:pPr indent="0" lvl="0" marL="0" rtl="0" algn="l">
                        <a:spcBef>
                          <a:spcPts val="0"/>
                        </a:spcBef>
                        <a:spcAft>
                          <a:spcPts val="0"/>
                        </a:spcAft>
                        <a:buNone/>
                      </a:pPr>
                      <a:r>
                        <a:rPr lang="en-US"/>
                        <a:t>Future Work</a:t>
                      </a:r>
                      <a:endParaRPr/>
                    </a:p>
                  </a:txBody>
                  <a:tcPr marT="91425" marB="91425" marR="91425" marL="91425">
                    <a:solidFill>
                      <a:srgbClr val="F1C232"/>
                    </a:solidFill>
                  </a:tcPr>
                </a:tc>
                <a:tc>
                  <a:txBody>
                    <a:bodyPr/>
                    <a:lstStyle/>
                    <a:p>
                      <a:pPr indent="0" lvl="0" marL="0" rtl="0" algn="l">
                        <a:spcBef>
                          <a:spcPts val="0"/>
                        </a:spcBef>
                        <a:spcAft>
                          <a:spcPts val="0"/>
                        </a:spcAft>
                        <a:buNone/>
                      </a:pPr>
                      <a:r>
                        <a:rPr lang="en-US"/>
                        <a:t>SITL Testing Majority Complete</a:t>
                      </a:r>
                      <a:endParaRPr/>
                    </a:p>
                    <a:p>
                      <a:pPr indent="0" lvl="0" marL="0" rtl="0" algn="l">
                        <a:spcBef>
                          <a:spcPts val="0"/>
                        </a:spcBef>
                        <a:spcAft>
                          <a:spcPts val="0"/>
                        </a:spcAft>
                        <a:buNone/>
                      </a:pPr>
                      <a:r>
                        <a:rPr lang="en-US"/>
                        <a:t>Component Testing Complete</a:t>
                      </a:r>
                      <a:endParaRPr/>
                    </a:p>
                  </a:txBody>
                  <a:tcPr marT="91425" marB="91425" marR="91425" marL="91425"/>
                </a:tc>
              </a:tr>
              <a:tr h="381000">
                <a:tc>
                  <a:txBody>
                    <a:bodyPr/>
                    <a:lstStyle/>
                    <a:p>
                      <a:pPr indent="0" lvl="0" marL="0" rtl="0" algn="l">
                        <a:spcBef>
                          <a:spcPts val="0"/>
                        </a:spcBef>
                        <a:spcAft>
                          <a:spcPts val="0"/>
                        </a:spcAft>
                        <a:buNone/>
                      </a:pPr>
                      <a:r>
                        <a:rPr lang="en-US"/>
                        <a:t>Flight Test</a:t>
                      </a:r>
                      <a:endParaRPr/>
                    </a:p>
                  </a:txBody>
                  <a:tcPr marT="91425" marB="91425" marR="91425" marL="91425"/>
                </a:tc>
                <a:tc>
                  <a:txBody>
                    <a:bodyPr/>
                    <a:lstStyle/>
                    <a:p>
                      <a:pPr indent="0" lvl="0" marL="0" rtl="0" algn="l">
                        <a:spcBef>
                          <a:spcPts val="0"/>
                        </a:spcBef>
                        <a:spcAft>
                          <a:spcPts val="0"/>
                        </a:spcAft>
                        <a:buNone/>
                      </a:pPr>
                      <a:r>
                        <a:rPr lang="en-US"/>
                        <a:t>April 30th</a:t>
                      </a:r>
                      <a:endParaRPr/>
                    </a:p>
                  </a:txBody>
                  <a:tcPr marT="91425" marB="91425" marR="91425" marL="91425"/>
                </a:tc>
                <a:tc>
                  <a:txBody>
                    <a:bodyPr/>
                    <a:lstStyle/>
                    <a:p>
                      <a:pPr indent="0" lvl="0" marL="0" rtl="0" algn="l">
                        <a:spcBef>
                          <a:spcPts val="0"/>
                        </a:spcBef>
                        <a:spcAft>
                          <a:spcPts val="0"/>
                        </a:spcAft>
                        <a:buNone/>
                      </a:pPr>
                      <a:r>
                        <a:rPr lang="en-US"/>
                        <a:t>Future Work</a:t>
                      </a:r>
                      <a:endParaRPr/>
                    </a:p>
                  </a:txBody>
                  <a:tcPr marT="91425" marB="91425" marR="91425" marL="91425">
                    <a:solidFill>
                      <a:srgbClr val="F1C232"/>
                    </a:solidFill>
                  </a:tcPr>
                </a:tc>
                <a:tc>
                  <a:txBody>
                    <a:bodyPr/>
                    <a:lstStyle/>
                    <a:p>
                      <a:pPr indent="0" lvl="0" marL="0" rtl="0" algn="l">
                        <a:spcBef>
                          <a:spcPts val="0"/>
                        </a:spcBef>
                        <a:spcAft>
                          <a:spcPts val="0"/>
                        </a:spcAft>
                        <a:buNone/>
                      </a:pPr>
                      <a:r>
                        <a:rPr lang="en-US"/>
                        <a:t>HITL Testing Complete</a:t>
                      </a:r>
                      <a:endParaRPr/>
                    </a:p>
                  </a:txBody>
                  <a:tcPr marT="91425" marB="91425" marR="91425" marL="91425"/>
                </a:tc>
              </a:tr>
            </a:tbl>
          </a:graphicData>
        </a:graphic>
      </p:graphicFrame>
      <p:sp>
        <p:nvSpPr>
          <p:cNvPr id="635" name="Google Shape;635;gf890eb05a3_0_158"/>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a:t>
            </a:r>
            <a:r>
              <a:rPr b="1" lang="en-US" sz="1100">
                <a:solidFill>
                  <a:schemeClr val="lt1"/>
                </a:solidFill>
                <a:latin typeface="Calibri"/>
                <a:ea typeface="Calibri"/>
                <a:cs typeface="Calibri"/>
                <a:sym typeface="Calibri"/>
              </a:rPr>
              <a:t>Planning</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g102c7ef62ab_2_4"/>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Cost Plan</a:t>
            </a:r>
            <a:endParaRPr/>
          </a:p>
        </p:txBody>
      </p:sp>
      <p:sp>
        <p:nvSpPr>
          <p:cNvPr id="642" name="Google Shape;642;g102c7ef62ab_2_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643" name="Google Shape;643;g102c7ef62ab_2_4"/>
          <p:cNvGraphicFramePr/>
          <p:nvPr/>
        </p:nvGraphicFramePr>
        <p:xfrm>
          <a:off x="1663863" y="1410038"/>
          <a:ext cx="3000000" cy="3000000"/>
        </p:xfrm>
        <a:graphic>
          <a:graphicData uri="http://schemas.openxmlformats.org/drawingml/2006/table">
            <a:tbl>
              <a:tblPr>
                <a:noFill/>
                <a:tableStyleId>{DC26719A-88A4-402D-951D-609486AF3261}</a:tableStyleId>
              </a:tblPr>
              <a:tblGrid>
                <a:gridCol w="393975"/>
                <a:gridCol w="4094450"/>
                <a:gridCol w="4375850"/>
              </a:tblGrid>
              <a:tr h="308075">
                <a:tc gridSpan="2">
                  <a:txBody>
                    <a:bodyPr/>
                    <a:lstStyle/>
                    <a:p>
                      <a:pPr indent="0" lvl="0" marL="0" rtl="0" algn="ctr">
                        <a:lnSpc>
                          <a:spcPct val="115000"/>
                        </a:lnSpc>
                        <a:spcBef>
                          <a:spcPts val="0"/>
                        </a:spcBef>
                        <a:spcAft>
                          <a:spcPts val="0"/>
                        </a:spcAft>
                        <a:buNone/>
                      </a:pPr>
                      <a:r>
                        <a:rPr b="1" lang="en-US" sz="1100"/>
                        <a:t>System</a:t>
                      </a:r>
                      <a:endParaRPr b="1" sz="11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B87C"/>
                    </a:solidFill>
                    <a:extLst>
                      <a:ext uri="http://customooxmlschemas.google.com/">
                        <go:slidesCustomData xmlns:go="http://customooxmlschemas.google.com/" cellId="643:0:0"/>
                      </a:ext>
                    </a:extLst>
                  </a:tcPr>
                </a:tc>
                <a:tc hMerge="1"/>
                <a:tc>
                  <a:txBody>
                    <a:bodyPr/>
                    <a:lstStyle/>
                    <a:p>
                      <a:pPr indent="0" lvl="0" marL="0" rtl="0" algn="ctr">
                        <a:lnSpc>
                          <a:spcPct val="115000"/>
                        </a:lnSpc>
                        <a:spcBef>
                          <a:spcPts val="0"/>
                        </a:spcBef>
                        <a:spcAft>
                          <a:spcPts val="0"/>
                        </a:spcAft>
                        <a:buNone/>
                      </a:pPr>
                      <a:r>
                        <a:rPr b="1" lang="en-US" sz="1100"/>
                        <a:t>Cost</a:t>
                      </a:r>
                      <a:endParaRPr b="1" sz="11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B87C"/>
                    </a:solidFill>
                    <a:extLst>
                      <a:ext uri="http://customooxmlschemas.google.com/">
                        <go:slidesCustomData xmlns:go="http://customooxmlschemas.google.com/" cellId="643:0:2"/>
                      </a:ext>
                    </a:extLst>
                  </a:tcPr>
                </a:tc>
              </a:tr>
              <a:tr h="282400">
                <a:tc gridSpan="2">
                  <a:txBody>
                    <a:bodyPr/>
                    <a:lstStyle/>
                    <a:p>
                      <a:pPr indent="0" lvl="0" marL="0" rtl="0" algn="l">
                        <a:lnSpc>
                          <a:spcPct val="115000"/>
                        </a:lnSpc>
                        <a:spcBef>
                          <a:spcPts val="0"/>
                        </a:spcBef>
                        <a:spcAft>
                          <a:spcPts val="0"/>
                        </a:spcAft>
                        <a:buNone/>
                      </a:pPr>
                      <a:r>
                        <a:rPr b="1" lang="en-US" sz="1000"/>
                        <a:t>Unit Cost</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extLst>
                      <a:ext uri="http://customooxmlschemas.google.com/">
                        <go:slidesCustomData xmlns:go="http://customooxmlschemas.google.com/" cellId="643:1:0"/>
                      </a:ext>
                    </a:extLst>
                  </a:tcPr>
                </a:tc>
                <a:tc hMerge="1"/>
                <a:tc>
                  <a:txBody>
                    <a:bodyPr/>
                    <a:lstStyle/>
                    <a:p>
                      <a:pPr indent="0" lvl="0" marL="0" rtl="0" algn="r">
                        <a:lnSpc>
                          <a:spcPct val="115000"/>
                        </a:lnSpc>
                        <a:spcBef>
                          <a:spcPts val="0"/>
                        </a:spcBef>
                        <a:spcAft>
                          <a:spcPts val="0"/>
                        </a:spcAft>
                        <a:buNone/>
                      </a:pPr>
                      <a:r>
                        <a:rPr b="1" lang="en-US" sz="1000"/>
                        <a:t>$1,564</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extLst>
                      <a:ext uri="http://customooxmlschemas.google.com/">
                        <go:slidesCustomData xmlns:go="http://customooxmlschemas.google.com/" cellId="643:1:2"/>
                      </a:ext>
                    </a:extLst>
                  </a:tcPr>
                </a:tc>
              </a:tr>
              <a:tr h="282400">
                <a:tc>
                  <a:txBody>
                    <a:bodyPr/>
                    <a:lstStyle/>
                    <a:p>
                      <a:pPr indent="0" lvl="0" marL="0" rtl="0" algn="ctr">
                        <a:lnSpc>
                          <a:spcPct val="115000"/>
                        </a:lnSpc>
                        <a:spcBef>
                          <a:spcPts val="0"/>
                        </a:spcBef>
                        <a:spcAft>
                          <a:spcPts val="0"/>
                        </a:spcAft>
                        <a:buNone/>
                      </a:pPr>
                      <a:r>
                        <a:rPr lang="en-US" sz="1000"/>
                        <a:t>x2</a:t>
                      </a:r>
                      <a:endParaRPr sz="1000"/>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643:2:0"/>
                      </a:ext>
                    </a:extLst>
                  </a:tcPr>
                </a:tc>
                <a:tc>
                  <a:txBody>
                    <a:bodyPr/>
                    <a:lstStyle/>
                    <a:p>
                      <a:pPr indent="0" lvl="0" marL="0" rtl="0" algn="l">
                        <a:lnSpc>
                          <a:spcPct val="115000"/>
                        </a:lnSpc>
                        <a:spcBef>
                          <a:spcPts val="0"/>
                        </a:spcBef>
                        <a:spcAft>
                          <a:spcPts val="0"/>
                        </a:spcAft>
                        <a:buNone/>
                      </a:pPr>
                      <a:r>
                        <a:rPr lang="en-US" sz="1000"/>
                        <a:t>Flight Controller Package</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643:2:1"/>
                      </a:ext>
                    </a:extLst>
                  </a:tcPr>
                </a:tc>
                <a:tc>
                  <a:txBody>
                    <a:bodyPr/>
                    <a:lstStyle/>
                    <a:p>
                      <a:pPr indent="0" lvl="0" marL="0" rtl="0" algn="r">
                        <a:lnSpc>
                          <a:spcPct val="115000"/>
                        </a:lnSpc>
                        <a:spcBef>
                          <a:spcPts val="0"/>
                        </a:spcBef>
                        <a:spcAft>
                          <a:spcPts val="0"/>
                        </a:spcAft>
                        <a:buNone/>
                      </a:pPr>
                      <a:r>
                        <a:rPr lang="en-US" sz="1000"/>
                        <a:t>$233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643:2:2"/>
                      </a:ext>
                    </a:extLst>
                  </a:tcPr>
                </a:tc>
              </a:tr>
              <a:tr h="282400">
                <a:tc>
                  <a:txBody>
                    <a:bodyPr/>
                    <a:lstStyle/>
                    <a:p>
                      <a:pPr indent="0" lvl="0" marL="0" rtl="0" algn="ctr">
                        <a:lnSpc>
                          <a:spcPct val="115000"/>
                        </a:lnSpc>
                        <a:spcBef>
                          <a:spcPts val="0"/>
                        </a:spcBef>
                        <a:spcAft>
                          <a:spcPts val="0"/>
                        </a:spcAft>
                        <a:buNone/>
                      </a:pPr>
                      <a:r>
                        <a:rPr lang="en-US" sz="1000"/>
                        <a:t>x2</a:t>
                      </a:r>
                      <a:endParaRPr sz="1000"/>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643:3:0"/>
                      </a:ext>
                    </a:extLst>
                  </a:tcPr>
                </a:tc>
                <a:tc>
                  <a:txBody>
                    <a:bodyPr/>
                    <a:lstStyle/>
                    <a:p>
                      <a:pPr indent="0" lvl="0" marL="0" rtl="0" algn="l">
                        <a:lnSpc>
                          <a:spcPct val="115000"/>
                        </a:lnSpc>
                        <a:spcBef>
                          <a:spcPts val="0"/>
                        </a:spcBef>
                        <a:spcAft>
                          <a:spcPts val="0"/>
                        </a:spcAft>
                        <a:buNone/>
                      </a:pPr>
                      <a:r>
                        <a:rPr lang="en-US" sz="1000"/>
                        <a:t>Air Speed Sensor</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643:3:1"/>
                      </a:ext>
                    </a:extLst>
                  </a:tcPr>
                </a:tc>
                <a:tc>
                  <a:txBody>
                    <a:bodyPr/>
                    <a:lstStyle/>
                    <a:p>
                      <a:pPr indent="0" lvl="0" marL="0" rtl="0" algn="r">
                        <a:lnSpc>
                          <a:spcPct val="115000"/>
                        </a:lnSpc>
                        <a:spcBef>
                          <a:spcPts val="0"/>
                        </a:spcBef>
                        <a:spcAft>
                          <a:spcPts val="0"/>
                        </a:spcAft>
                        <a:buNone/>
                      </a:pPr>
                      <a:r>
                        <a:rPr lang="en-US" sz="1000"/>
                        <a:t>$49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643:3:2"/>
                      </a:ext>
                    </a:extLst>
                  </a:tcPr>
                </a:tc>
              </a:tr>
              <a:tr h="282400">
                <a:tc>
                  <a:txBody>
                    <a:bodyPr/>
                    <a:lstStyle/>
                    <a:p>
                      <a:pPr indent="0" lvl="0" marL="0" rtl="0" algn="ctr">
                        <a:lnSpc>
                          <a:spcPct val="115000"/>
                        </a:lnSpc>
                        <a:spcBef>
                          <a:spcPts val="0"/>
                        </a:spcBef>
                        <a:spcAft>
                          <a:spcPts val="0"/>
                        </a:spcAft>
                        <a:buNone/>
                      </a:pPr>
                      <a:r>
                        <a:rPr lang="en-US" sz="1000"/>
                        <a:t>x1</a:t>
                      </a:r>
                      <a:endParaRPr sz="1000"/>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643:4:0"/>
                      </a:ext>
                    </a:extLst>
                  </a:tcPr>
                </a:tc>
                <a:tc>
                  <a:txBody>
                    <a:bodyPr/>
                    <a:lstStyle/>
                    <a:p>
                      <a:pPr indent="0" lvl="0" marL="0" rtl="0" algn="l">
                        <a:lnSpc>
                          <a:spcPct val="115000"/>
                        </a:lnSpc>
                        <a:spcBef>
                          <a:spcPts val="0"/>
                        </a:spcBef>
                        <a:spcAft>
                          <a:spcPts val="0"/>
                        </a:spcAft>
                        <a:buNone/>
                      </a:pPr>
                      <a:r>
                        <a:rPr lang="en-US" sz="1000"/>
                        <a:t>GPS-RTK Board Ground + Rover</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643:4:1"/>
                      </a:ext>
                    </a:extLst>
                  </a:tcPr>
                </a:tc>
                <a:tc>
                  <a:txBody>
                    <a:bodyPr/>
                    <a:lstStyle/>
                    <a:p>
                      <a:pPr indent="0" lvl="0" marL="0" rtl="0" algn="r">
                        <a:lnSpc>
                          <a:spcPct val="115000"/>
                        </a:lnSpc>
                        <a:spcBef>
                          <a:spcPts val="0"/>
                        </a:spcBef>
                        <a:spcAft>
                          <a:spcPts val="0"/>
                        </a:spcAft>
                        <a:buNone/>
                      </a:pPr>
                      <a:r>
                        <a:rPr lang="en-US" sz="1000"/>
                        <a:t>$310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643:4:2"/>
                      </a:ext>
                    </a:extLst>
                  </a:tcPr>
                </a:tc>
              </a:tr>
              <a:tr h="282400">
                <a:tc>
                  <a:txBody>
                    <a:bodyPr/>
                    <a:lstStyle/>
                    <a:p>
                      <a:pPr indent="0" lvl="0" marL="0" rtl="0" algn="ctr">
                        <a:lnSpc>
                          <a:spcPct val="115000"/>
                        </a:lnSpc>
                        <a:spcBef>
                          <a:spcPts val="0"/>
                        </a:spcBef>
                        <a:spcAft>
                          <a:spcPts val="0"/>
                        </a:spcAft>
                        <a:buNone/>
                      </a:pPr>
                      <a:r>
                        <a:rPr lang="en-US" sz="1000"/>
                        <a:t>x2</a:t>
                      </a:r>
                      <a:endParaRPr sz="1000"/>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643:5:0"/>
                      </a:ext>
                    </a:extLst>
                  </a:tcPr>
                </a:tc>
                <a:tc>
                  <a:txBody>
                    <a:bodyPr/>
                    <a:lstStyle/>
                    <a:p>
                      <a:pPr indent="0" lvl="0" marL="0" rtl="0" algn="l">
                        <a:lnSpc>
                          <a:spcPct val="115000"/>
                        </a:lnSpc>
                        <a:spcBef>
                          <a:spcPts val="0"/>
                        </a:spcBef>
                        <a:spcAft>
                          <a:spcPts val="0"/>
                        </a:spcAft>
                        <a:buNone/>
                      </a:pPr>
                      <a:r>
                        <a:rPr lang="en-US" sz="1000"/>
                        <a:t>GPS-RTK Board Rover</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643:5:1"/>
                      </a:ext>
                    </a:extLst>
                  </a:tcPr>
                </a:tc>
                <a:tc>
                  <a:txBody>
                    <a:bodyPr/>
                    <a:lstStyle/>
                    <a:p>
                      <a:pPr indent="0" lvl="0" marL="0" rtl="0" algn="r">
                        <a:lnSpc>
                          <a:spcPct val="115000"/>
                        </a:lnSpc>
                        <a:spcBef>
                          <a:spcPts val="0"/>
                        </a:spcBef>
                        <a:spcAft>
                          <a:spcPts val="0"/>
                        </a:spcAft>
                        <a:buNone/>
                      </a:pPr>
                      <a:r>
                        <a:rPr lang="en-US" sz="1000"/>
                        <a:t>$200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643:5:2"/>
                      </a:ext>
                    </a:extLst>
                  </a:tcPr>
                </a:tc>
              </a:tr>
              <a:tr h="282400">
                <a:tc>
                  <a:txBody>
                    <a:bodyPr/>
                    <a:lstStyle/>
                    <a:p>
                      <a:pPr indent="0" lvl="0" marL="0" rtl="0" algn="ctr">
                        <a:lnSpc>
                          <a:spcPct val="115000"/>
                        </a:lnSpc>
                        <a:spcBef>
                          <a:spcPts val="0"/>
                        </a:spcBef>
                        <a:spcAft>
                          <a:spcPts val="0"/>
                        </a:spcAft>
                        <a:buNone/>
                      </a:pPr>
                      <a:r>
                        <a:rPr lang="en-US" sz="1000"/>
                        <a:t>x2</a:t>
                      </a:r>
                      <a:endParaRPr sz="1000"/>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643:6:0"/>
                      </a:ext>
                    </a:extLst>
                  </a:tcPr>
                </a:tc>
                <a:tc>
                  <a:txBody>
                    <a:bodyPr/>
                    <a:lstStyle/>
                    <a:p>
                      <a:pPr indent="0" lvl="0" marL="0" rtl="0" algn="l">
                        <a:lnSpc>
                          <a:spcPct val="115000"/>
                        </a:lnSpc>
                        <a:spcBef>
                          <a:spcPts val="0"/>
                        </a:spcBef>
                        <a:spcAft>
                          <a:spcPts val="0"/>
                        </a:spcAft>
                        <a:buNone/>
                      </a:pPr>
                      <a:r>
                        <a:rPr lang="en-US" sz="1000"/>
                        <a:t>Battery</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643:6:1"/>
                      </a:ext>
                    </a:extLst>
                  </a:tcPr>
                </a:tc>
                <a:tc>
                  <a:txBody>
                    <a:bodyPr/>
                    <a:lstStyle/>
                    <a:p>
                      <a:pPr indent="0" lvl="0" marL="0" rtl="0" algn="r">
                        <a:lnSpc>
                          <a:spcPct val="115000"/>
                        </a:lnSpc>
                        <a:spcBef>
                          <a:spcPts val="0"/>
                        </a:spcBef>
                        <a:spcAft>
                          <a:spcPts val="0"/>
                        </a:spcAft>
                        <a:buNone/>
                      </a:pPr>
                      <a:r>
                        <a:rPr lang="en-US" sz="1000"/>
                        <a:t>$25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643:6:2"/>
                      </a:ext>
                    </a:extLst>
                  </a:tcPr>
                </a:tc>
              </a:tr>
              <a:tr h="282400">
                <a:tc>
                  <a:txBody>
                    <a:bodyPr/>
                    <a:lstStyle/>
                    <a:p>
                      <a:pPr indent="0" lvl="0" marL="0" rtl="0" algn="ctr">
                        <a:lnSpc>
                          <a:spcPct val="115000"/>
                        </a:lnSpc>
                        <a:spcBef>
                          <a:spcPts val="0"/>
                        </a:spcBef>
                        <a:spcAft>
                          <a:spcPts val="0"/>
                        </a:spcAft>
                        <a:buNone/>
                      </a:pPr>
                      <a:r>
                        <a:rPr lang="en-US" sz="1000"/>
                        <a:t>x1</a:t>
                      </a:r>
                      <a:endParaRPr sz="1000"/>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643:7:0"/>
                      </a:ext>
                    </a:extLst>
                  </a:tcPr>
                </a:tc>
                <a:tc>
                  <a:txBody>
                    <a:bodyPr/>
                    <a:lstStyle/>
                    <a:p>
                      <a:pPr indent="0" lvl="0" marL="0" rtl="0" algn="l">
                        <a:lnSpc>
                          <a:spcPct val="115000"/>
                        </a:lnSpc>
                        <a:spcBef>
                          <a:spcPts val="0"/>
                        </a:spcBef>
                        <a:spcAft>
                          <a:spcPts val="0"/>
                        </a:spcAft>
                        <a:buNone/>
                      </a:pPr>
                      <a:r>
                        <a:rPr lang="en-US" sz="1000"/>
                        <a:t>Ground Controller</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643:7:1"/>
                      </a:ext>
                    </a:extLst>
                  </a:tcPr>
                </a:tc>
                <a:tc>
                  <a:txBody>
                    <a:bodyPr/>
                    <a:lstStyle/>
                    <a:p>
                      <a:pPr indent="0" lvl="0" marL="0" rtl="0" algn="r">
                        <a:lnSpc>
                          <a:spcPct val="115000"/>
                        </a:lnSpc>
                        <a:spcBef>
                          <a:spcPts val="0"/>
                        </a:spcBef>
                        <a:spcAft>
                          <a:spcPts val="0"/>
                        </a:spcAft>
                        <a:buNone/>
                      </a:pPr>
                      <a:r>
                        <a:rPr lang="en-US" sz="1000"/>
                        <a:t>$160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643:7:2"/>
                      </a:ext>
                    </a:extLst>
                  </a:tcPr>
                </a:tc>
              </a:tr>
              <a:tr h="282400">
                <a:tc>
                  <a:txBody>
                    <a:bodyPr/>
                    <a:lstStyle/>
                    <a:p>
                      <a:pPr indent="0" lvl="0" marL="0" rtl="0" algn="ctr">
                        <a:lnSpc>
                          <a:spcPct val="115000"/>
                        </a:lnSpc>
                        <a:spcBef>
                          <a:spcPts val="0"/>
                        </a:spcBef>
                        <a:spcAft>
                          <a:spcPts val="0"/>
                        </a:spcAft>
                        <a:buNone/>
                      </a:pPr>
                      <a:r>
                        <a:rPr lang="en-US" sz="1000"/>
                        <a:t>x2</a:t>
                      </a:r>
                      <a:endParaRPr sz="1000"/>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643:8:0"/>
                      </a:ext>
                    </a:extLst>
                  </a:tcPr>
                </a:tc>
                <a:tc>
                  <a:txBody>
                    <a:bodyPr/>
                    <a:lstStyle/>
                    <a:p>
                      <a:pPr indent="0" lvl="0" marL="0" rtl="0" algn="l">
                        <a:lnSpc>
                          <a:spcPct val="115000"/>
                        </a:lnSpc>
                        <a:spcBef>
                          <a:spcPts val="0"/>
                        </a:spcBef>
                        <a:spcAft>
                          <a:spcPts val="0"/>
                        </a:spcAft>
                        <a:buNone/>
                      </a:pPr>
                      <a:r>
                        <a:rPr lang="en-US" sz="1000"/>
                        <a:t>Telemetry System</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643:8:1"/>
                      </a:ext>
                    </a:extLst>
                  </a:tcPr>
                </a:tc>
                <a:tc>
                  <a:txBody>
                    <a:bodyPr/>
                    <a:lstStyle/>
                    <a:p>
                      <a:pPr indent="0" lvl="0" marL="0" rtl="0" algn="r">
                        <a:lnSpc>
                          <a:spcPct val="115000"/>
                        </a:lnSpc>
                        <a:spcBef>
                          <a:spcPts val="0"/>
                        </a:spcBef>
                        <a:spcAft>
                          <a:spcPts val="0"/>
                        </a:spcAft>
                        <a:buNone/>
                      </a:pPr>
                      <a:r>
                        <a:rPr lang="en-US" sz="1000"/>
                        <a:t>$40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643:8:2"/>
                      </a:ext>
                    </a:extLst>
                  </a:tcPr>
                </a:tc>
              </a:tr>
              <a:tr h="282400">
                <a:tc gridSpan="2">
                  <a:txBody>
                    <a:bodyPr/>
                    <a:lstStyle/>
                    <a:p>
                      <a:pPr indent="0" lvl="0" marL="0" rtl="0" algn="l">
                        <a:lnSpc>
                          <a:spcPct val="115000"/>
                        </a:lnSpc>
                        <a:spcBef>
                          <a:spcPts val="0"/>
                        </a:spcBef>
                        <a:spcAft>
                          <a:spcPts val="0"/>
                        </a:spcAft>
                        <a:buNone/>
                      </a:pPr>
                      <a:r>
                        <a:rPr b="1" lang="en-US" sz="1000"/>
                        <a:t>Testing</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extLst>
                      <a:ext uri="http://customooxmlschemas.google.com/">
                        <go:slidesCustomData xmlns:go="http://customooxmlschemas.google.com/" cellId="643:9:0"/>
                      </a:ext>
                    </a:extLst>
                  </a:tcPr>
                </a:tc>
                <a:tc hMerge="1"/>
                <a:tc>
                  <a:txBody>
                    <a:bodyPr/>
                    <a:lstStyle/>
                    <a:p>
                      <a:pPr indent="0" lvl="0" marL="0" rtl="0" algn="r">
                        <a:lnSpc>
                          <a:spcPct val="115000"/>
                        </a:lnSpc>
                        <a:spcBef>
                          <a:spcPts val="0"/>
                        </a:spcBef>
                        <a:spcAft>
                          <a:spcPts val="0"/>
                        </a:spcAft>
                        <a:buNone/>
                      </a:pPr>
                      <a:r>
                        <a:rPr b="1" lang="en-US" sz="1000"/>
                        <a:t>$1,424</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extLst>
                      <a:ext uri="http://customooxmlschemas.google.com/">
                        <go:slidesCustomData xmlns:go="http://customooxmlschemas.google.com/" cellId="643:9:2"/>
                      </a:ext>
                    </a:extLst>
                  </a:tcPr>
                </a:tc>
              </a:tr>
              <a:tr h="282400">
                <a:tc>
                  <a:txBody>
                    <a:bodyPr/>
                    <a:lstStyle/>
                    <a:p>
                      <a:pPr indent="0" lvl="0" marL="0" rtl="0" algn="ctr">
                        <a:lnSpc>
                          <a:spcPct val="115000"/>
                        </a:lnSpc>
                        <a:spcBef>
                          <a:spcPts val="0"/>
                        </a:spcBef>
                        <a:spcAft>
                          <a:spcPts val="0"/>
                        </a:spcAft>
                        <a:buNone/>
                      </a:pPr>
                      <a:r>
                        <a:rPr lang="en-US" sz="1000"/>
                        <a:t>x4</a:t>
                      </a:r>
                      <a:endParaRPr sz="1000"/>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643:10:0"/>
                      </a:ext>
                    </a:extLst>
                  </a:tcPr>
                </a:tc>
                <a:tc>
                  <a:txBody>
                    <a:bodyPr/>
                    <a:lstStyle/>
                    <a:p>
                      <a:pPr indent="0" lvl="0" marL="0" rtl="0" algn="l">
                        <a:lnSpc>
                          <a:spcPct val="115000"/>
                        </a:lnSpc>
                        <a:spcBef>
                          <a:spcPts val="0"/>
                        </a:spcBef>
                        <a:spcAft>
                          <a:spcPts val="0"/>
                        </a:spcAft>
                        <a:buNone/>
                      </a:pPr>
                      <a:r>
                        <a:rPr lang="en-US" sz="1000"/>
                        <a:t>Airframe</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643:10:1"/>
                      </a:ext>
                    </a:extLst>
                  </a:tcPr>
                </a:tc>
                <a:tc>
                  <a:txBody>
                    <a:bodyPr/>
                    <a:lstStyle/>
                    <a:p>
                      <a:pPr indent="0" lvl="0" marL="0" rtl="0" algn="r">
                        <a:lnSpc>
                          <a:spcPct val="115000"/>
                        </a:lnSpc>
                        <a:spcBef>
                          <a:spcPts val="0"/>
                        </a:spcBef>
                        <a:spcAft>
                          <a:spcPts val="0"/>
                        </a:spcAft>
                        <a:buNone/>
                      </a:pPr>
                      <a:r>
                        <a:rPr lang="en-US" sz="1000"/>
                        <a:t>$306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643:10:2"/>
                      </a:ext>
                    </a:extLst>
                  </a:tcPr>
                </a:tc>
              </a:tr>
              <a:tr h="282400">
                <a:tc>
                  <a:txBody>
                    <a:bodyPr/>
                    <a:lstStyle/>
                    <a:p>
                      <a:pPr indent="0" lvl="0" marL="0" rtl="0" algn="ctr">
                        <a:lnSpc>
                          <a:spcPct val="115000"/>
                        </a:lnSpc>
                        <a:spcBef>
                          <a:spcPts val="0"/>
                        </a:spcBef>
                        <a:spcAft>
                          <a:spcPts val="0"/>
                        </a:spcAft>
                        <a:buNone/>
                      </a:pPr>
                      <a:r>
                        <a:rPr lang="en-US" sz="1000"/>
                        <a:t>x1</a:t>
                      </a:r>
                      <a:endParaRPr sz="1000"/>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643:11:0"/>
                      </a:ext>
                    </a:extLst>
                  </a:tcPr>
                </a:tc>
                <a:tc>
                  <a:txBody>
                    <a:bodyPr/>
                    <a:lstStyle/>
                    <a:p>
                      <a:pPr indent="0" lvl="0" marL="0" rtl="0" algn="l">
                        <a:lnSpc>
                          <a:spcPct val="115000"/>
                        </a:lnSpc>
                        <a:spcBef>
                          <a:spcPts val="0"/>
                        </a:spcBef>
                        <a:spcAft>
                          <a:spcPts val="0"/>
                        </a:spcAft>
                        <a:buNone/>
                      </a:pPr>
                      <a:r>
                        <a:rPr lang="en-US" sz="1000"/>
                        <a:t>FAA License</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643:11:1"/>
                      </a:ext>
                    </a:extLst>
                  </a:tcPr>
                </a:tc>
                <a:tc>
                  <a:txBody>
                    <a:bodyPr/>
                    <a:lstStyle/>
                    <a:p>
                      <a:pPr indent="0" lvl="0" marL="0" rtl="0" algn="r">
                        <a:lnSpc>
                          <a:spcPct val="115000"/>
                        </a:lnSpc>
                        <a:spcBef>
                          <a:spcPts val="0"/>
                        </a:spcBef>
                        <a:spcAft>
                          <a:spcPts val="0"/>
                        </a:spcAft>
                        <a:buNone/>
                      </a:pPr>
                      <a:r>
                        <a:rPr lang="en-US" sz="1000"/>
                        <a:t>$200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643:11:2"/>
                      </a:ext>
                    </a:extLst>
                  </a:tcPr>
                </a:tc>
              </a:tr>
              <a:tr h="282400">
                <a:tc gridSpan="2">
                  <a:txBody>
                    <a:bodyPr/>
                    <a:lstStyle/>
                    <a:p>
                      <a:pPr indent="0" lvl="0" marL="0" rtl="0" algn="l">
                        <a:lnSpc>
                          <a:spcPct val="115000"/>
                        </a:lnSpc>
                        <a:spcBef>
                          <a:spcPts val="0"/>
                        </a:spcBef>
                        <a:spcAft>
                          <a:spcPts val="0"/>
                        </a:spcAft>
                        <a:buNone/>
                      </a:pPr>
                      <a:r>
                        <a:rPr b="1" lang="en-US" sz="1000"/>
                        <a:t>Miscellaneous/Shipping</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extLst>
                      <a:ext uri="http://customooxmlschemas.google.com/">
                        <go:slidesCustomData xmlns:go="http://customooxmlschemas.google.com/" cellId="643:12:0"/>
                      </a:ext>
                    </a:extLst>
                  </a:tcPr>
                </a:tc>
                <a:tc hMerge="1"/>
                <a:tc>
                  <a:txBody>
                    <a:bodyPr/>
                    <a:lstStyle/>
                    <a:p>
                      <a:pPr indent="0" lvl="0" marL="0" rtl="0" algn="r">
                        <a:lnSpc>
                          <a:spcPct val="115000"/>
                        </a:lnSpc>
                        <a:spcBef>
                          <a:spcPts val="0"/>
                        </a:spcBef>
                        <a:spcAft>
                          <a:spcPts val="0"/>
                        </a:spcAft>
                        <a:buNone/>
                      </a:pPr>
                      <a:r>
                        <a:rPr b="1" lang="en-US" sz="1000"/>
                        <a:t>$1,500</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extLst>
                      <a:ext uri="http://customooxmlschemas.google.com/">
                        <go:slidesCustomData xmlns:go="http://customooxmlschemas.google.com/" cellId="643:12:2"/>
                      </a:ext>
                    </a:extLst>
                  </a:tcPr>
                </a:tc>
              </a:tr>
              <a:tr h="282400">
                <a:tc gridSpan="2">
                  <a:txBody>
                    <a:bodyPr/>
                    <a:lstStyle/>
                    <a:p>
                      <a:pPr indent="0" lvl="0" marL="0" rtl="0" algn="l">
                        <a:lnSpc>
                          <a:spcPct val="115000"/>
                        </a:lnSpc>
                        <a:spcBef>
                          <a:spcPts val="0"/>
                        </a:spcBef>
                        <a:spcAft>
                          <a:spcPts val="0"/>
                        </a:spcAft>
                        <a:buNone/>
                      </a:pPr>
                      <a:r>
                        <a:rPr b="1" lang="en-US" sz="1000"/>
                        <a:t>Excess</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extLst>
                      <a:ext uri="http://customooxmlschemas.google.com/">
                        <go:slidesCustomData xmlns:go="http://customooxmlschemas.google.com/" cellId="643:13:0"/>
                      </a:ext>
                    </a:extLst>
                  </a:tcPr>
                </a:tc>
                <a:tc hMerge="1"/>
                <a:tc>
                  <a:txBody>
                    <a:bodyPr/>
                    <a:lstStyle/>
                    <a:p>
                      <a:pPr indent="0" lvl="0" marL="0" rtl="0" algn="r">
                        <a:lnSpc>
                          <a:spcPct val="115000"/>
                        </a:lnSpc>
                        <a:spcBef>
                          <a:spcPts val="0"/>
                        </a:spcBef>
                        <a:spcAft>
                          <a:spcPts val="0"/>
                        </a:spcAft>
                        <a:buNone/>
                      </a:pPr>
                      <a:r>
                        <a:rPr b="1" lang="en-US" sz="1000"/>
                        <a:t>$512</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extLst>
                      <a:ext uri="http://customooxmlschemas.google.com/">
                        <go:slidesCustomData xmlns:go="http://customooxmlschemas.google.com/" cellId="643:13:2"/>
                      </a:ext>
                    </a:extLst>
                  </a:tcPr>
                </a:tc>
              </a:tr>
              <a:tr h="282400">
                <a:tc gridSpan="2">
                  <a:txBody>
                    <a:bodyPr/>
                    <a:lstStyle/>
                    <a:p>
                      <a:pPr indent="0" lvl="0" marL="0" rtl="0" algn="l">
                        <a:lnSpc>
                          <a:spcPct val="115000"/>
                        </a:lnSpc>
                        <a:spcBef>
                          <a:spcPts val="0"/>
                        </a:spcBef>
                        <a:spcAft>
                          <a:spcPts val="0"/>
                        </a:spcAft>
                        <a:buNone/>
                      </a:pPr>
                      <a:r>
                        <a:rPr b="1" lang="en-US" sz="1000"/>
                        <a:t>Total Used</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extLst>
                      <a:ext uri="http://customooxmlschemas.google.com/">
                        <go:slidesCustomData xmlns:go="http://customooxmlschemas.google.com/" cellId="643:14:0"/>
                      </a:ext>
                    </a:extLst>
                  </a:tcPr>
                </a:tc>
                <a:tc hMerge="1"/>
                <a:tc>
                  <a:txBody>
                    <a:bodyPr/>
                    <a:lstStyle/>
                    <a:p>
                      <a:pPr indent="0" lvl="0" marL="0" rtl="0" algn="r">
                        <a:lnSpc>
                          <a:spcPct val="115000"/>
                        </a:lnSpc>
                        <a:spcBef>
                          <a:spcPts val="0"/>
                        </a:spcBef>
                        <a:spcAft>
                          <a:spcPts val="0"/>
                        </a:spcAft>
                        <a:buNone/>
                      </a:pPr>
                      <a:r>
                        <a:rPr b="1" lang="en-US" sz="1000"/>
                        <a:t>$4,488</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6"/>
                    </a:solidFill>
                    <a:extLst>
                      <a:ext uri="http://customooxmlschemas.google.com/">
                        <go:slidesCustomData xmlns:go="http://customooxmlschemas.google.com/" cellId="643:14:2"/>
                      </a:ext>
                    </a:extLst>
                  </a:tcPr>
                </a:tc>
              </a:tr>
            </a:tbl>
          </a:graphicData>
        </a:graphic>
      </p:graphicFrame>
      <p:sp>
        <p:nvSpPr>
          <p:cNvPr id="644" name="Google Shape;644;g102c7ef62ab_2_4"/>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a:t>
            </a:r>
            <a:r>
              <a:rPr b="1" lang="en-US" sz="1100">
                <a:solidFill>
                  <a:schemeClr val="lt1"/>
                </a:solidFill>
                <a:latin typeface="Calibri"/>
                <a:ea typeface="Calibri"/>
                <a:cs typeface="Calibri"/>
                <a:sym typeface="Calibri"/>
              </a:rPr>
              <a:t>Planning</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g104aacafac7_9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Acknowledgements</a:t>
            </a:r>
            <a:endParaRPr/>
          </a:p>
        </p:txBody>
      </p:sp>
      <p:sp>
        <p:nvSpPr>
          <p:cNvPr id="651" name="Google Shape;651;g104aacafac7_9_0"/>
          <p:cNvSpPr txBox="1"/>
          <p:nvPr>
            <p:ph idx="1" type="body"/>
          </p:nvPr>
        </p:nvSpPr>
        <p:spPr>
          <a:xfrm>
            <a:off x="838200" y="1253388"/>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2700"/>
              <a:t>The team would like to acknowledge:</a:t>
            </a:r>
            <a:endParaRPr b="1" sz="2700"/>
          </a:p>
          <a:p>
            <a:pPr indent="0" lvl="0" marL="0" rtl="0" algn="l">
              <a:spcBef>
                <a:spcPts val="1000"/>
              </a:spcBef>
              <a:spcAft>
                <a:spcPts val="0"/>
              </a:spcAft>
              <a:buNone/>
            </a:pPr>
            <a:r>
              <a:t/>
            </a:r>
            <a:endParaRPr b="1" sz="2700"/>
          </a:p>
          <a:p>
            <a:pPr indent="457200" lvl="0" marL="0" rtl="0" algn="l">
              <a:spcBef>
                <a:spcPts val="1000"/>
              </a:spcBef>
              <a:spcAft>
                <a:spcPts val="0"/>
              </a:spcAft>
              <a:buNone/>
            </a:pPr>
            <a:r>
              <a:rPr lang="en-US" sz="1500"/>
              <a:t>Professor</a:t>
            </a:r>
            <a:r>
              <a:rPr lang="en-US" sz="1500"/>
              <a:t> Melvin Rafi</a:t>
            </a:r>
            <a:endParaRPr sz="1500"/>
          </a:p>
          <a:p>
            <a:pPr indent="457200" lvl="0" marL="0" rtl="0" algn="l">
              <a:spcBef>
                <a:spcPts val="1000"/>
              </a:spcBef>
              <a:spcAft>
                <a:spcPts val="0"/>
              </a:spcAft>
              <a:buNone/>
            </a:pPr>
            <a:r>
              <a:rPr lang="en-US" sz="1500"/>
              <a:t>Professor John Mah</a:t>
            </a:r>
            <a:endParaRPr sz="1500"/>
          </a:p>
          <a:p>
            <a:pPr indent="457200" lvl="0" marL="0" rtl="0" algn="l">
              <a:spcBef>
                <a:spcPts val="1000"/>
              </a:spcBef>
              <a:spcAft>
                <a:spcPts val="0"/>
              </a:spcAft>
              <a:buNone/>
            </a:pPr>
            <a:r>
              <a:rPr lang="en-US" sz="1500"/>
              <a:t>Professor Kathryn Wingate</a:t>
            </a:r>
            <a:endParaRPr sz="1500"/>
          </a:p>
          <a:p>
            <a:pPr indent="457200" lvl="0" marL="0" rtl="0" algn="l">
              <a:spcBef>
                <a:spcPts val="1000"/>
              </a:spcBef>
              <a:spcAft>
                <a:spcPts val="0"/>
              </a:spcAft>
              <a:buNone/>
            </a:pPr>
            <a:r>
              <a:rPr lang="en-US" sz="1500"/>
              <a:t>Professor Jelliffe Jackson</a:t>
            </a:r>
            <a:endParaRPr sz="1500"/>
          </a:p>
          <a:p>
            <a:pPr indent="457200" lvl="0" marL="0" rtl="0" algn="l">
              <a:spcBef>
                <a:spcPts val="1000"/>
              </a:spcBef>
              <a:spcAft>
                <a:spcPts val="0"/>
              </a:spcAft>
              <a:buNone/>
            </a:pPr>
            <a:r>
              <a:rPr lang="en-US" sz="1500"/>
              <a:t>Professor Eric Frew</a:t>
            </a:r>
            <a:endParaRPr sz="1500"/>
          </a:p>
          <a:p>
            <a:pPr indent="457200" lvl="0" marL="0" rtl="0" algn="l">
              <a:spcBef>
                <a:spcPts val="1000"/>
              </a:spcBef>
              <a:spcAft>
                <a:spcPts val="0"/>
              </a:spcAft>
              <a:buNone/>
            </a:pPr>
            <a:r>
              <a:rPr lang="en-US" sz="1500"/>
              <a:t>The PAB and TAs</a:t>
            </a:r>
            <a:endParaRPr sz="1500"/>
          </a:p>
          <a:p>
            <a:pPr indent="0" lvl="0" marL="0" rtl="0" algn="l">
              <a:spcBef>
                <a:spcPts val="1000"/>
              </a:spcBef>
              <a:spcAft>
                <a:spcPts val="0"/>
              </a:spcAft>
              <a:buNone/>
            </a:pPr>
            <a:r>
              <a:t/>
            </a:r>
            <a:endParaRPr sz="1500"/>
          </a:p>
          <a:p>
            <a:pPr indent="0" lvl="0" marL="0" rtl="0" algn="l">
              <a:spcBef>
                <a:spcPts val="1000"/>
              </a:spcBef>
              <a:spcAft>
                <a:spcPts val="0"/>
              </a:spcAft>
              <a:buNone/>
            </a:pPr>
            <a:r>
              <a:rPr lang="en-US" sz="1500"/>
              <a:t>All listed provided lots of support during the senior design process. Their input and feedback has helped guide us to our current design</a:t>
            </a:r>
            <a:endParaRPr sz="1700"/>
          </a:p>
        </p:txBody>
      </p:sp>
      <p:sp>
        <p:nvSpPr>
          <p:cNvPr id="652" name="Google Shape;652;g104aacafac7_9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653" name="Google Shape;653;g104aacafac7_9_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a:t>
            </a:r>
            <a:r>
              <a:rPr b="1" lang="en-US" sz="1100">
                <a:solidFill>
                  <a:schemeClr val="lt1"/>
                </a:solidFill>
                <a:latin typeface="Calibri"/>
                <a:ea typeface="Calibri"/>
                <a:cs typeface="Calibri"/>
                <a:sym typeface="Calibri"/>
              </a:rPr>
              <a:t>Planning</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g104aacafac7_9_7"/>
          <p:cNvSpPr txBox="1"/>
          <p:nvPr>
            <p:ph idx="1" type="body"/>
          </p:nvPr>
        </p:nvSpPr>
        <p:spPr>
          <a:xfrm>
            <a:off x="1004325" y="1253395"/>
            <a:ext cx="10515600" cy="43512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rPr b="1" lang="en-US"/>
              <a:t>Questions?</a:t>
            </a:r>
            <a:endParaRPr b="1"/>
          </a:p>
        </p:txBody>
      </p:sp>
      <p:sp>
        <p:nvSpPr>
          <p:cNvPr id="660" name="Google Shape;660;g104aacafac7_9_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661" name="Google Shape;661;g104aacafac7_9_7"/>
          <p:cNvPicPr preferRelativeResize="0"/>
          <p:nvPr/>
        </p:nvPicPr>
        <p:blipFill>
          <a:blip r:embed="rId3">
            <a:alphaModFix/>
          </a:blip>
          <a:stretch>
            <a:fillRect/>
          </a:stretch>
        </p:blipFill>
        <p:spPr>
          <a:xfrm>
            <a:off x="4544776" y="1335451"/>
            <a:ext cx="5582776" cy="4187075"/>
          </a:xfrm>
          <a:prstGeom prst="rect">
            <a:avLst/>
          </a:prstGeom>
          <a:noFill/>
          <a:ln>
            <a:noFill/>
          </a:ln>
        </p:spPr>
      </p:pic>
      <p:sp>
        <p:nvSpPr>
          <p:cNvPr id="662" name="Google Shape;662;g104aacafac7_9_7"/>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a:t>
            </a:r>
            <a:r>
              <a:rPr b="1" lang="en-US" sz="1100">
                <a:solidFill>
                  <a:schemeClr val="lt1"/>
                </a:solidFill>
                <a:latin typeface="Calibri"/>
                <a:ea typeface="Calibri"/>
                <a:cs typeface="Calibri"/>
                <a:sym typeface="Calibri"/>
              </a:rPr>
              <a:t>Planning</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gf890eb05a3_0_32"/>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6000"/>
              <a:buNone/>
            </a:pPr>
            <a:r>
              <a:rPr lang="en-US"/>
              <a:t>Backup Slides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g101f18bca79_10_8"/>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6000"/>
              <a:buNone/>
            </a:pPr>
            <a:r>
              <a:rPr lang="en-US"/>
              <a:t>Design Requirements and Satisfaction</a:t>
            </a:r>
            <a:endParaRPr/>
          </a:p>
        </p:txBody>
      </p:sp>
      <p:sp>
        <p:nvSpPr>
          <p:cNvPr id="673" name="Google Shape;673;g101f18bca79_10_8"/>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g101f18bca79_10_1"/>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Functional Requirements</a:t>
            </a:r>
            <a:endParaRPr/>
          </a:p>
        </p:txBody>
      </p:sp>
      <p:sp>
        <p:nvSpPr>
          <p:cNvPr id="680" name="Google Shape;680;g101f18bca79_10_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681" name="Google Shape;681;g101f18bca79_10_1"/>
          <p:cNvGraphicFramePr/>
          <p:nvPr/>
        </p:nvGraphicFramePr>
        <p:xfrm>
          <a:off x="314213" y="966775"/>
          <a:ext cx="3000000" cy="3000000"/>
        </p:xfrm>
        <a:graphic>
          <a:graphicData uri="http://schemas.openxmlformats.org/drawingml/2006/table">
            <a:tbl>
              <a:tblPr>
                <a:noFill/>
                <a:tableStyleId>{A9F1C268-0D65-44F1-8AFE-5EDD493812E5}</a:tableStyleId>
              </a:tblPr>
              <a:tblGrid>
                <a:gridCol w="1597375"/>
                <a:gridCol w="7776700"/>
                <a:gridCol w="2189500"/>
              </a:tblGrid>
              <a:tr h="826150">
                <a:tc>
                  <a:txBody>
                    <a:bodyPr/>
                    <a:lstStyle/>
                    <a:p>
                      <a:pPr indent="0" lvl="0" marL="0" rtl="0" algn="ctr">
                        <a:spcBef>
                          <a:spcPts val="0"/>
                        </a:spcBef>
                        <a:spcAft>
                          <a:spcPts val="0"/>
                        </a:spcAft>
                        <a:buNone/>
                      </a:pPr>
                      <a:r>
                        <a:rPr b="1" lang="en-US">
                          <a:solidFill>
                            <a:schemeClr val="dk1"/>
                          </a:solidFill>
                        </a:rPr>
                        <a:t>Functional Requirement Number</a:t>
                      </a:r>
                      <a:endParaRPr b="1">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Description</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CPE</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r>
              <a:tr h="793700">
                <a:tc>
                  <a:txBody>
                    <a:bodyPr/>
                    <a:lstStyle/>
                    <a:p>
                      <a:pPr indent="0" lvl="0" marL="0" rtl="0" algn="ctr">
                        <a:spcBef>
                          <a:spcPts val="0"/>
                        </a:spcBef>
                        <a:spcAft>
                          <a:spcPts val="0"/>
                        </a:spcAft>
                        <a:buNone/>
                      </a:pPr>
                      <a:r>
                        <a:rPr b="1" lang="en-US"/>
                        <a:t>FR-01</a:t>
                      </a:r>
                      <a:endParaRPr b="1"/>
                    </a:p>
                  </a:txBody>
                  <a:tcPr marT="91425" marB="91425" marR="91425" marL="91425" anchor="ctr">
                    <a:lnT cap="flat" cmpd="sng" w="9525">
                      <a:solidFill>
                        <a:schemeClr val="dk1"/>
                      </a:solidFill>
                      <a:prstDash val="solid"/>
                      <a:round/>
                      <a:headEnd len="sm" w="sm" type="none"/>
                      <a:tailEnd len="sm" w="sm" type="none"/>
                    </a:lnT>
                    <a:solidFill>
                      <a:schemeClr val="lt1"/>
                    </a:solidFill>
                  </a:tcPr>
                </a:tc>
                <a:tc>
                  <a:txBody>
                    <a:bodyPr/>
                    <a:lstStyle/>
                    <a:p>
                      <a:pPr indent="0" lvl="0" marL="0" rtl="0" algn="l">
                        <a:spcBef>
                          <a:spcPts val="0"/>
                        </a:spcBef>
                        <a:spcAft>
                          <a:spcPts val="0"/>
                        </a:spcAft>
                        <a:buNone/>
                      </a:pPr>
                      <a:r>
                        <a:rPr b="1" lang="en-US"/>
                        <a:t>The total flyaway cost for flight controller hardware, flight controller software, and a ground station shall be based on current day consumer level UAS flight hardware costs to enable ease of purchase and replacement by smaller organizations</a:t>
                      </a:r>
                      <a:endParaRPr b="1"/>
                    </a:p>
                  </a:txBody>
                  <a:tcPr marT="91425" marB="91425" marR="91425" marL="91425" anchor="ctr">
                    <a:lnT cap="flat" cmpd="sng" w="9525">
                      <a:solidFill>
                        <a:schemeClr val="dk1"/>
                      </a:solidFill>
                      <a:prstDash val="solid"/>
                      <a:round/>
                      <a:headEnd len="sm" w="sm" type="none"/>
                      <a:tailEnd len="sm" w="sm" type="none"/>
                    </a:lnT>
                    <a:solidFill>
                      <a:schemeClr val="lt1"/>
                    </a:solidFill>
                  </a:tcPr>
                </a:tc>
                <a:tc>
                  <a:txBody>
                    <a:bodyPr/>
                    <a:lstStyle/>
                    <a:p>
                      <a:pPr indent="0" lvl="0" marL="0" rtl="0" algn="ctr">
                        <a:spcBef>
                          <a:spcPts val="0"/>
                        </a:spcBef>
                        <a:spcAft>
                          <a:spcPts val="0"/>
                        </a:spcAft>
                        <a:buClr>
                          <a:schemeClr val="dk1"/>
                        </a:buClr>
                        <a:buSzPts val="1100"/>
                        <a:buFont typeface="Arial"/>
                        <a:buNone/>
                      </a:pPr>
                      <a:r>
                        <a:rPr b="1" lang="en-US">
                          <a:solidFill>
                            <a:schemeClr val="dk1"/>
                          </a:solidFill>
                        </a:rPr>
                        <a:t>CPE-6</a:t>
                      </a:r>
                      <a:endParaRPr/>
                    </a:p>
                  </a:txBody>
                  <a:tcPr marT="91425" marB="91425" marR="91425" marL="91425" anchor="ctr">
                    <a:lnT cap="flat" cmpd="sng" w="9525">
                      <a:solidFill>
                        <a:schemeClr val="dk1"/>
                      </a:solidFill>
                      <a:prstDash val="solid"/>
                      <a:round/>
                      <a:headEnd len="sm" w="sm" type="none"/>
                      <a:tailEnd len="sm" w="sm" type="none"/>
                    </a:lnT>
                    <a:solidFill>
                      <a:schemeClr val="lt1"/>
                    </a:solidFill>
                  </a:tcPr>
                </a:tc>
              </a:tr>
              <a:tr h="826150">
                <a:tc>
                  <a:txBody>
                    <a:bodyPr/>
                    <a:lstStyle/>
                    <a:p>
                      <a:pPr indent="0" lvl="0" marL="0" rtl="0" algn="ctr">
                        <a:spcBef>
                          <a:spcPts val="0"/>
                        </a:spcBef>
                        <a:spcAft>
                          <a:spcPts val="0"/>
                        </a:spcAft>
                        <a:buNone/>
                      </a:pPr>
                      <a:r>
                        <a:rPr b="1" lang="en-US">
                          <a:solidFill>
                            <a:schemeClr val="dk1"/>
                          </a:solidFill>
                        </a:rPr>
                        <a:t>FR-03</a:t>
                      </a:r>
                      <a:endParaRPr b="1"/>
                    </a:p>
                  </a:txBody>
                  <a:tcPr marT="91425" marB="91425" marR="91425" marL="91425" anchor="ctr">
                    <a:solidFill>
                      <a:srgbClr val="F3F3F3"/>
                    </a:solidFill>
                  </a:tcPr>
                </a:tc>
                <a:tc>
                  <a:txBody>
                    <a:bodyPr/>
                    <a:lstStyle/>
                    <a:p>
                      <a:pPr indent="0" lvl="0" marL="0" rtl="0" algn="l">
                        <a:spcBef>
                          <a:spcPts val="0"/>
                        </a:spcBef>
                        <a:spcAft>
                          <a:spcPts val="0"/>
                        </a:spcAft>
                        <a:buNone/>
                      </a:pPr>
                      <a:r>
                        <a:rPr b="1" lang="en-US"/>
                        <a:t>The UAS shall adhere to FAA guidelines outlined in 14 CFR Part 107, SMALL UNMANNED AIRCRAFT SYSTEMS.</a:t>
                      </a:r>
                      <a:endParaRPr b="1"/>
                    </a:p>
                  </a:txBody>
                  <a:tcPr marT="91425" marB="91425" marR="91425" marL="91425" anchor="ctr">
                    <a:solidFill>
                      <a:srgbClr val="F3F3F3"/>
                    </a:solidFill>
                  </a:tcPr>
                </a:tc>
                <a:tc>
                  <a:txBody>
                    <a:bodyPr/>
                    <a:lstStyle/>
                    <a:p>
                      <a:pPr indent="0" lvl="0" marL="0" rtl="0" algn="ctr">
                        <a:spcBef>
                          <a:spcPts val="0"/>
                        </a:spcBef>
                        <a:spcAft>
                          <a:spcPts val="0"/>
                        </a:spcAft>
                        <a:buClr>
                          <a:schemeClr val="dk1"/>
                        </a:buClr>
                        <a:buSzPts val="1100"/>
                        <a:buFont typeface="Arial"/>
                        <a:buNone/>
                      </a:pPr>
                      <a:r>
                        <a:rPr b="1" lang="en-US">
                          <a:solidFill>
                            <a:schemeClr val="dk1"/>
                          </a:solidFill>
                        </a:rPr>
                        <a:t>CPE-1</a:t>
                      </a:r>
                      <a:endParaRPr/>
                    </a:p>
                  </a:txBody>
                  <a:tcPr marT="91425" marB="91425" marR="91425" marL="91425" anchor="ctr">
                    <a:solidFill>
                      <a:srgbClr val="F3F3F3"/>
                    </a:solidFill>
                  </a:tcPr>
                </a:tc>
              </a:tr>
              <a:tr h="826150">
                <a:tc>
                  <a:txBody>
                    <a:bodyPr/>
                    <a:lstStyle/>
                    <a:p>
                      <a:pPr indent="0" lvl="0" marL="0" rtl="0" algn="ctr">
                        <a:spcBef>
                          <a:spcPts val="0"/>
                        </a:spcBef>
                        <a:spcAft>
                          <a:spcPts val="0"/>
                        </a:spcAft>
                        <a:buNone/>
                      </a:pPr>
                      <a:r>
                        <a:rPr b="1" lang="en-US">
                          <a:solidFill>
                            <a:schemeClr val="dk1"/>
                          </a:solidFill>
                        </a:rPr>
                        <a:t>FR-05</a:t>
                      </a:r>
                      <a:endParaRPr b="1">
                        <a:solidFill>
                          <a:schemeClr val="dk1"/>
                        </a:solidFill>
                      </a:endParaRPr>
                    </a:p>
                  </a:txBody>
                  <a:tcPr marT="91425" marB="91425" marR="91425" marL="91425" anchor="ctr">
                    <a:solidFill>
                      <a:schemeClr val="lt1"/>
                    </a:solidFill>
                  </a:tcPr>
                </a:tc>
                <a:tc>
                  <a:txBody>
                    <a:bodyPr/>
                    <a:lstStyle/>
                    <a:p>
                      <a:pPr indent="0" lvl="0" marL="0" rtl="0" algn="l">
                        <a:spcBef>
                          <a:spcPts val="0"/>
                        </a:spcBef>
                        <a:spcAft>
                          <a:spcPts val="0"/>
                        </a:spcAft>
                        <a:buClr>
                          <a:schemeClr val="dk1"/>
                        </a:buClr>
                        <a:buSzPts val="1100"/>
                        <a:buFont typeface="Arial"/>
                        <a:buNone/>
                      </a:pPr>
                      <a:r>
                        <a:rPr b="1" lang="en-US"/>
                        <a:t>The UAS shall </a:t>
                      </a:r>
                      <a:endParaRPr b="1"/>
                    </a:p>
                    <a:p>
                      <a:pPr indent="-317500" lvl="0" marL="457200" rtl="0" algn="l">
                        <a:spcBef>
                          <a:spcPts val="0"/>
                        </a:spcBef>
                        <a:spcAft>
                          <a:spcPts val="0"/>
                        </a:spcAft>
                        <a:buSzPts val="1400"/>
                        <a:buAutoNum type="alphaUcParenR"/>
                      </a:pPr>
                      <a:r>
                        <a:rPr b="1" lang="en-US"/>
                        <a:t>be capable of sustaining an 80% Full Mission Capable rate (RMC) under Instrument Meteorological Conditions (IMC).</a:t>
                      </a:r>
                      <a:endParaRPr b="1"/>
                    </a:p>
                    <a:p>
                      <a:pPr indent="-317500" lvl="0" marL="457200" rtl="0" algn="l">
                        <a:spcBef>
                          <a:spcPts val="0"/>
                        </a:spcBef>
                        <a:spcAft>
                          <a:spcPts val="0"/>
                        </a:spcAft>
                        <a:buSzPts val="1400"/>
                        <a:buAutoNum type="alphaUcParenR"/>
                      </a:pPr>
                      <a:r>
                        <a:rPr b="1" lang="en-US"/>
                        <a:t>be capable of maintaining a continual 100% standby posture.</a:t>
                      </a:r>
                      <a:endParaRPr b="1"/>
                    </a:p>
                  </a:txBody>
                  <a:tcPr marT="91425" marB="91425" marR="91425" marL="91425" anchor="ctr">
                    <a:solidFill>
                      <a:schemeClr val="lt1"/>
                    </a:solidFill>
                  </a:tcPr>
                </a:tc>
                <a:tc>
                  <a:txBody>
                    <a:bodyPr/>
                    <a:lstStyle/>
                    <a:p>
                      <a:pPr indent="0" lvl="0" marL="0" rtl="0" algn="ctr">
                        <a:spcBef>
                          <a:spcPts val="0"/>
                        </a:spcBef>
                        <a:spcAft>
                          <a:spcPts val="0"/>
                        </a:spcAft>
                        <a:buClr>
                          <a:schemeClr val="dk1"/>
                        </a:buClr>
                        <a:buSzPts val="1100"/>
                        <a:buFont typeface="Arial"/>
                        <a:buNone/>
                      </a:pPr>
                      <a:r>
                        <a:rPr b="1" lang="en-US">
                          <a:solidFill>
                            <a:schemeClr val="dk1"/>
                          </a:solidFill>
                        </a:rPr>
                        <a:t>CPE-2,CPE-4</a:t>
                      </a:r>
                      <a:endParaRPr b="1"/>
                    </a:p>
                  </a:txBody>
                  <a:tcPr marT="91425" marB="91425" marR="91425" marL="91425" anchor="ctr">
                    <a:solidFill>
                      <a:schemeClr val="lt1"/>
                    </a:solidFill>
                  </a:tcPr>
                </a:tc>
              </a:tr>
              <a:tr h="826150">
                <a:tc>
                  <a:txBody>
                    <a:bodyPr/>
                    <a:lstStyle/>
                    <a:p>
                      <a:pPr indent="0" lvl="0" marL="0" rtl="0" algn="ctr">
                        <a:spcBef>
                          <a:spcPts val="0"/>
                        </a:spcBef>
                        <a:spcAft>
                          <a:spcPts val="0"/>
                        </a:spcAft>
                        <a:buNone/>
                      </a:pPr>
                      <a:r>
                        <a:rPr b="1" lang="en-US">
                          <a:solidFill>
                            <a:schemeClr val="dk1"/>
                          </a:solidFill>
                        </a:rPr>
                        <a:t>FR-06</a:t>
                      </a:r>
                      <a:endParaRPr b="1">
                        <a:solidFill>
                          <a:schemeClr val="dk1"/>
                        </a:solidFill>
                      </a:endParaRPr>
                    </a:p>
                  </a:txBody>
                  <a:tcPr marT="91425" marB="91425" marR="91425" marL="91425" anchor="ctr">
                    <a:solidFill>
                      <a:srgbClr val="F3F3F3"/>
                    </a:solidFill>
                  </a:tcPr>
                </a:tc>
                <a:tc>
                  <a:txBody>
                    <a:bodyPr/>
                    <a:lstStyle/>
                    <a:p>
                      <a:pPr indent="0" lvl="0" marL="0" rtl="0" algn="l">
                        <a:spcBef>
                          <a:spcPts val="0"/>
                        </a:spcBef>
                        <a:spcAft>
                          <a:spcPts val="0"/>
                        </a:spcAft>
                        <a:buNone/>
                      </a:pPr>
                      <a:r>
                        <a:rPr b="1" lang="en-US"/>
                        <a:t>The UAS shall be operable by a single operator for the entire duration of the mission.</a:t>
                      </a:r>
                      <a:endParaRPr b="1"/>
                    </a:p>
                  </a:txBody>
                  <a:tcPr marT="91425" marB="91425" marR="91425" marL="91425" anchor="ctr">
                    <a:solidFill>
                      <a:srgbClr val="F3F3F3"/>
                    </a:solidFill>
                  </a:tcPr>
                </a:tc>
                <a:tc>
                  <a:txBody>
                    <a:bodyPr/>
                    <a:lstStyle/>
                    <a:p>
                      <a:pPr indent="0" lvl="0" marL="0" rtl="0" algn="ctr">
                        <a:spcBef>
                          <a:spcPts val="0"/>
                        </a:spcBef>
                        <a:spcAft>
                          <a:spcPts val="0"/>
                        </a:spcAft>
                        <a:buNone/>
                      </a:pPr>
                      <a:r>
                        <a:rPr b="1" lang="en-US">
                          <a:solidFill>
                            <a:schemeClr val="dk1"/>
                          </a:solidFill>
                        </a:rPr>
                        <a:t>CPE-2</a:t>
                      </a:r>
                      <a:endParaRPr/>
                    </a:p>
                  </a:txBody>
                  <a:tcPr marT="91425" marB="91425" marR="91425" marL="91425" anchor="ctr">
                    <a:solidFill>
                      <a:srgbClr val="F3F3F3"/>
                    </a:solidFill>
                  </a:tcPr>
                </a:tc>
              </a:tr>
              <a:tr h="826150">
                <a:tc>
                  <a:txBody>
                    <a:bodyPr/>
                    <a:lstStyle/>
                    <a:p>
                      <a:pPr indent="0" lvl="0" marL="0" rtl="0" algn="ctr">
                        <a:spcBef>
                          <a:spcPts val="0"/>
                        </a:spcBef>
                        <a:spcAft>
                          <a:spcPts val="0"/>
                        </a:spcAft>
                        <a:buNone/>
                      </a:pPr>
                      <a:r>
                        <a:rPr b="1" lang="en-US">
                          <a:solidFill>
                            <a:schemeClr val="dk1"/>
                          </a:solidFill>
                        </a:rPr>
                        <a:t>FR-07</a:t>
                      </a:r>
                      <a:endParaRPr b="1">
                        <a:solidFill>
                          <a:schemeClr val="dk1"/>
                        </a:solidFill>
                      </a:endParaRPr>
                    </a:p>
                  </a:txBody>
                  <a:tcPr marT="91425" marB="91425" marR="91425" marL="91425" anchor="ctr">
                    <a:solidFill>
                      <a:schemeClr val="lt1"/>
                    </a:solidFill>
                  </a:tcPr>
                </a:tc>
                <a:tc>
                  <a:txBody>
                    <a:bodyPr/>
                    <a:lstStyle/>
                    <a:p>
                      <a:pPr indent="0" lvl="0" marL="0" rtl="0" algn="l">
                        <a:spcBef>
                          <a:spcPts val="0"/>
                        </a:spcBef>
                        <a:spcAft>
                          <a:spcPts val="0"/>
                        </a:spcAft>
                        <a:buNone/>
                      </a:pPr>
                      <a:r>
                        <a:rPr b="1" lang="en-US"/>
                        <a:t>The UAS software shall be capable of a recovery and return mode to maintain the safety of the aircraft.</a:t>
                      </a:r>
                      <a:endParaRPr b="1"/>
                    </a:p>
                  </a:txBody>
                  <a:tcPr marT="91425" marB="91425" marR="91425" marL="91425" anchor="ctr">
                    <a:solidFill>
                      <a:schemeClr val="lt1"/>
                    </a:solidFill>
                  </a:tcPr>
                </a:tc>
                <a:tc>
                  <a:txBody>
                    <a:bodyPr/>
                    <a:lstStyle/>
                    <a:p>
                      <a:pPr indent="0" lvl="0" marL="0" rtl="0" algn="ctr">
                        <a:spcBef>
                          <a:spcPts val="0"/>
                        </a:spcBef>
                        <a:spcAft>
                          <a:spcPts val="0"/>
                        </a:spcAft>
                        <a:buNone/>
                      </a:pPr>
                      <a:r>
                        <a:rPr b="1" lang="en-US">
                          <a:solidFill>
                            <a:schemeClr val="dk1"/>
                          </a:solidFill>
                        </a:rPr>
                        <a:t>CPE-2</a:t>
                      </a:r>
                      <a:endParaRPr b="1"/>
                    </a:p>
                  </a:txBody>
                  <a:tcPr marT="91425" marB="91425" marR="91425" marL="91425" anchor="ctr">
                    <a:solidFill>
                      <a:schemeClr val="lt1"/>
                    </a:solidFill>
                  </a:tcPr>
                </a:tc>
              </a:tr>
            </a:tbl>
          </a:graphicData>
        </a:graphic>
      </p:graphicFrame>
      <p:sp>
        <p:nvSpPr>
          <p:cNvPr id="682" name="Google Shape;682;g101f18bca79_10_1"/>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g101f18bca79_3_37"/>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6000"/>
              <a:buNone/>
            </a:pPr>
            <a:r>
              <a:rPr lang="en-US"/>
              <a:t>Verification and Validation</a:t>
            </a:r>
            <a:endParaRPr/>
          </a:p>
        </p:txBody>
      </p:sp>
      <p:sp>
        <p:nvSpPr>
          <p:cNvPr id="688" name="Google Shape;688;g101f18bca79_3_37"/>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g10223913ebd_0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Main Mission CONOPS</a:t>
            </a:r>
            <a:endParaRPr/>
          </a:p>
        </p:txBody>
      </p:sp>
      <p:sp>
        <p:nvSpPr>
          <p:cNvPr id="133" name="Google Shape;133;g10223913ebd_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134" name="Google Shape;134;g10223913ebd_0_0"/>
          <p:cNvPicPr preferRelativeResize="0"/>
          <p:nvPr/>
        </p:nvPicPr>
        <p:blipFill>
          <a:blip r:embed="rId3">
            <a:alphaModFix/>
          </a:blip>
          <a:stretch>
            <a:fillRect/>
          </a:stretch>
        </p:blipFill>
        <p:spPr>
          <a:xfrm>
            <a:off x="1417425" y="865750"/>
            <a:ext cx="9357151" cy="5251550"/>
          </a:xfrm>
          <a:prstGeom prst="rect">
            <a:avLst/>
          </a:prstGeom>
          <a:noFill/>
          <a:ln>
            <a:noFill/>
          </a:ln>
        </p:spPr>
      </p:pic>
      <p:sp>
        <p:nvSpPr>
          <p:cNvPr id="135" name="Google Shape;135;g10223913ebd_0_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Description</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g1049e4b4910_1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en-US"/>
              <a:t>Subsystem Verification - Hardware Interface</a:t>
            </a:r>
            <a:endParaRPr/>
          </a:p>
        </p:txBody>
      </p:sp>
      <p:sp>
        <p:nvSpPr>
          <p:cNvPr id="695" name="Google Shape;695;g1049e4b4910_1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696" name="Google Shape;696;g1049e4b4910_1_0"/>
          <p:cNvGraphicFramePr/>
          <p:nvPr/>
        </p:nvGraphicFramePr>
        <p:xfrm>
          <a:off x="115325" y="935775"/>
          <a:ext cx="3000000" cy="3000000"/>
        </p:xfrm>
        <a:graphic>
          <a:graphicData uri="http://schemas.openxmlformats.org/drawingml/2006/table">
            <a:tbl>
              <a:tblPr>
                <a:noFill/>
                <a:tableStyleId>{A9F1C268-0D65-44F1-8AFE-5EDD493812E5}</a:tableStyleId>
              </a:tblPr>
              <a:tblGrid>
                <a:gridCol w="2521225"/>
                <a:gridCol w="4679150"/>
              </a:tblGrid>
              <a:tr h="597850">
                <a:tc>
                  <a:txBody>
                    <a:bodyPr/>
                    <a:lstStyle/>
                    <a:p>
                      <a:pPr indent="0" lvl="0" marL="0" rtl="0" algn="l">
                        <a:spcBef>
                          <a:spcPts val="0"/>
                        </a:spcBef>
                        <a:spcAft>
                          <a:spcPts val="0"/>
                        </a:spcAft>
                        <a:buNone/>
                      </a:pPr>
                      <a:r>
                        <a:rPr b="1" lang="en-US" sz="1900"/>
                        <a:t>Test Description</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349250" lvl="0" marL="457200" rtl="0" algn="l">
                        <a:spcBef>
                          <a:spcPts val="0"/>
                        </a:spcBef>
                        <a:spcAft>
                          <a:spcPts val="0"/>
                        </a:spcAft>
                        <a:buSzPts val="1900"/>
                        <a:buChar char="●"/>
                      </a:pPr>
                      <a:r>
                        <a:rPr lang="en-US" sz="1900"/>
                        <a:t>Test that Pixhawk 4 can control the </a:t>
                      </a:r>
                      <a:r>
                        <a:rPr lang="en-US" sz="1900"/>
                        <a:t>avionics</a:t>
                      </a:r>
                      <a:r>
                        <a:rPr lang="en-US" sz="1900"/>
                        <a:t> package autonomously</a:t>
                      </a:r>
                      <a:endParaRPr sz="1900"/>
                    </a:p>
                    <a:p>
                      <a:pPr indent="-349250" lvl="0" marL="457200" rtl="0" algn="l">
                        <a:spcBef>
                          <a:spcPts val="0"/>
                        </a:spcBef>
                        <a:spcAft>
                          <a:spcPts val="0"/>
                        </a:spcAft>
                        <a:buSzPts val="1900"/>
                        <a:buChar char="●"/>
                      </a:pPr>
                      <a:r>
                        <a:rPr lang="en-US" sz="1900"/>
                        <a:t>Test the RC controller can control the </a:t>
                      </a:r>
                      <a:r>
                        <a:rPr lang="en-US" sz="1900"/>
                        <a:t>avionics</a:t>
                      </a:r>
                      <a:r>
                        <a:rPr lang="en-US" sz="1900"/>
                        <a:t> </a:t>
                      </a:r>
                      <a:r>
                        <a:rPr lang="en-US" sz="1900"/>
                        <a:t>package</a:t>
                      </a:r>
                      <a:r>
                        <a:rPr lang="en-US" sz="1900"/>
                        <a:t> </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97325">
                <a:tc>
                  <a:txBody>
                    <a:bodyPr/>
                    <a:lstStyle/>
                    <a:p>
                      <a:pPr indent="0" lvl="0" marL="0" rtl="0" algn="l">
                        <a:lnSpc>
                          <a:spcPct val="90000"/>
                        </a:lnSpc>
                        <a:spcBef>
                          <a:spcPts val="1000"/>
                        </a:spcBef>
                        <a:spcAft>
                          <a:spcPts val="0"/>
                        </a:spcAft>
                        <a:buNone/>
                      </a:pPr>
                      <a:r>
                        <a:rPr b="1" lang="en-US" sz="1900">
                          <a:solidFill>
                            <a:schemeClr val="dk1"/>
                          </a:solidFill>
                        </a:rPr>
                        <a:t>Objective</a:t>
                      </a:r>
                      <a:endParaRPr b="1" sz="1900">
                        <a:solidFill>
                          <a:schemeClr val="dk1"/>
                        </a:solidFill>
                      </a:endParaRPr>
                    </a:p>
                    <a:p>
                      <a:pPr indent="0" lvl="0" marL="0" rtl="0" algn="l">
                        <a:spcBef>
                          <a:spcPts val="0"/>
                        </a:spcBef>
                        <a:spcAft>
                          <a:spcPts val="0"/>
                        </a:spcAft>
                        <a:buNone/>
                      </a:pPr>
                      <a:r>
                        <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l">
                        <a:lnSpc>
                          <a:spcPct val="90000"/>
                        </a:lnSpc>
                        <a:spcBef>
                          <a:spcPts val="500"/>
                        </a:spcBef>
                        <a:spcAft>
                          <a:spcPts val="0"/>
                        </a:spcAft>
                        <a:buNone/>
                      </a:pPr>
                      <a:r>
                        <a:rPr lang="en-US" sz="1900">
                          <a:solidFill>
                            <a:schemeClr val="dk1"/>
                          </a:solidFill>
                        </a:rPr>
                        <a:t>Prove the </a:t>
                      </a:r>
                      <a:r>
                        <a:rPr lang="en-US" sz="1900">
                          <a:solidFill>
                            <a:schemeClr val="dk1"/>
                          </a:solidFill>
                        </a:rPr>
                        <a:t>avionics</a:t>
                      </a:r>
                      <a:r>
                        <a:rPr lang="en-US" sz="1900">
                          <a:solidFill>
                            <a:schemeClr val="dk1"/>
                          </a:solidFill>
                        </a:rPr>
                        <a:t> </a:t>
                      </a:r>
                      <a:r>
                        <a:rPr lang="en-US" sz="1900">
                          <a:solidFill>
                            <a:schemeClr val="dk1"/>
                          </a:solidFill>
                        </a:rPr>
                        <a:t>package</a:t>
                      </a:r>
                      <a:r>
                        <a:rPr lang="en-US" sz="1900">
                          <a:solidFill>
                            <a:schemeClr val="dk1"/>
                          </a:solidFill>
                        </a:rPr>
                        <a:t> works and runs </a:t>
                      </a:r>
                      <a:r>
                        <a:rPr lang="en-US" sz="1900">
                          <a:solidFill>
                            <a:schemeClr val="dk1"/>
                          </a:solidFill>
                        </a:rPr>
                        <a:t>properly</a:t>
                      </a:r>
                      <a:r>
                        <a:rPr lang="en-US" sz="1900">
                          <a:solidFill>
                            <a:schemeClr val="dk1"/>
                          </a:solidFill>
                        </a:rPr>
                        <a:t> </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597850">
                <a:tc>
                  <a:txBody>
                    <a:bodyPr/>
                    <a:lstStyle/>
                    <a:p>
                      <a:pPr indent="0" lvl="0" marL="0" rtl="0" algn="l">
                        <a:spcBef>
                          <a:spcPts val="0"/>
                        </a:spcBef>
                        <a:spcAft>
                          <a:spcPts val="0"/>
                        </a:spcAft>
                        <a:buNone/>
                      </a:pPr>
                      <a:r>
                        <a:rPr b="1" lang="en-US" sz="1900"/>
                        <a:t>Comparison Model</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l">
                        <a:spcBef>
                          <a:spcPts val="0"/>
                        </a:spcBef>
                        <a:spcAft>
                          <a:spcPts val="0"/>
                        </a:spcAft>
                        <a:buNone/>
                      </a:pPr>
                      <a:r>
                        <a:rPr lang="en-US" sz="1900"/>
                        <a:t>N/A</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919800">
                <a:tc>
                  <a:txBody>
                    <a:bodyPr/>
                    <a:lstStyle/>
                    <a:p>
                      <a:pPr indent="0" lvl="0" marL="0" rtl="0" algn="l">
                        <a:spcBef>
                          <a:spcPts val="0"/>
                        </a:spcBef>
                        <a:spcAft>
                          <a:spcPts val="0"/>
                        </a:spcAft>
                        <a:buNone/>
                      </a:pPr>
                      <a:r>
                        <a:rPr b="1" lang="en-US" sz="1900"/>
                        <a:t>Key Measurements and Pass Criteria</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349250" lvl="0" marL="457200" rtl="0" algn="l">
                        <a:spcBef>
                          <a:spcPts val="0"/>
                        </a:spcBef>
                        <a:spcAft>
                          <a:spcPts val="0"/>
                        </a:spcAft>
                        <a:buSzPts val="1900"/>
                        <a:buChar char="●"/>
                      </a:pPr>
                      <a:r>
                        <a:rPr lang="en-US" sz="1900"/>
                        <a:t>A</a:t>
                      </a:r>
                      <a:r>
                        <a:rPr lang="en-US" sz="1900"/>
                        <a:t>vionics</a:t>
                      </a:r>
                      <a:r>
                        <a:rPr lang="en-US" sz="1900"/>
                        <a:t> autonomously works via inspection</a:t>
                      </a:r>
                      <a:endParaRPr sz="1900"/>
                    </a:p>
                    <a:p>
                      <a:pPr indent="-349250" lvl="0" marL="457200" rtl="0" algn="l">
                        <a:spcBef>
                          <a:spcPts val="0"/>
                        </a:spcBef>
                        <a:spcAft>
                          <a:spcPts val="0"/>
                        </a:spcAft>
                        <a:buSzPts val="1900"/>
                        <a:buChar char="●"/>
                      </a:pPr>
                      <a:r>
                        <a:rPr lang="en-US" sz="1900"/>
                        <a:t>RC controller controls avionics </a:t>
                      </a:r>
                      <a:r>
                        <a:rPr lang="en-US" sz="1900"/>
                        <a:t>package</a:t>
                      </a:r>
                      <a:r>
                        <a:rPr lang="en-US" sz="1900"/>
                        <a:t> via inspection</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919800">
                <a:tc>
                  <a:txBody>
                    <a:bodyPr/>
                    <a:lstStyle/>
                    <a:p>
                      <a:pPr indent="0" lvl="0" marL="0" rtl="0" algn="l">
                        <a:spcBef>
                          <a:spcPts val="0"/>
                        </a:spcBef>
                        <a:spcAft>
                          <a:spcPts val="0"/>
                        </a:spcAft>
                        <a:buNone/>
                      </a:pPr>
                      <a:r>
                        <a:rPr b="1" lang="en-US" sz="1900"/>
                        <a:t>Requirement(s) Verified </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228600" lvl="0" marL="457200" rtl="0" algn="ctr">
                        <a:spcBef>
                          <a:spcPts val="0"/>
                        </a:spcBef>
                        <a:spcAft>
                          <a:spcPts val="0"/>
                        </a:spcAft>
                        <a:buNone/>
                      </a:pPr>
                      <a:r>
                        <a:rPr b="1" lang="en-US" sz="1900"/>
                        <a:t>FR-03, FR-04</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697" name="Google Shape;697;g1049e4b4910_1_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g1049e4b4910_1_8"/>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en-US"/>
              <a:t>Subsystem Verification - Telemetry Verification</a:t>
            </a:r>
            <a:endParaRPr/>
          </a:p>
        </p:txBody>
      </p:sp>
      <p:sp>
        <p:nvSpPr>
          <p:cNvPr id="704" name="Google Shape;704;g1049e4b4910_1_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705" name="Google Shape;705;g1049e4b4910_1_8"/>
          <p:cNvGraphicFramePr/>
          <p:nvPr/>
        </p:nvGraphicFramePr>
        <p:xfrm>
          <a:off x="115325" y="935775"/>
          <a:ext cx="3000000" cy="3000000"/>
        </p:xfrm>
        <a:graphic>
          <a:graphicData uri="http://schemas.openxmlformats.org/drawingml/2006/table">
            <a:tbl>
              <a:tblPr>
                <a:noFill/>
                <a:tableStyleId>{A9F1C268-0D65-44F1-8AFE-5EDD493812E5}</a:tableStyleId>
              </a:tblPr>
              <a:tblGrid>
                <a:gridCol w="2521225"/>
                <a:gridCol w="4679150"/>
              </a:tblGrid>
              <a:tr h="597850">
                <a:tc>
                  <a:txBody>
                    <a:bodyPr/>
                    <a:lstStyle/>
                    <a:p>
                      <a:pPr indent="0" lvl="0" marL="0" rtl="0" algn="l">
                        <a:spcBef>
                          <a:spcPts val="0"/>
                        </a:spcBef>
                        <a:spcAft>
                          <a:spcPts val="0"/>
                        </a:spcAft>
                        <a:buNone/>
                      </a:pPr>
                      <a:r>
                        <a:rPr b="1" lang="en-US" sz="1900"/>
                        <a:t>Test Description</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l">
                        <a:spcBef>
                          <a:spcPts val="0"/>
                        </a:spcBef>
                        <a:spcAft>
                          <a:spcPts val="0"/>
                        </a:spcAft>
                        <a:buNone/>
                      </a:pPr>
                      <a:r>
                        <a:rPr lang="en-US" sz="1900"/>
                        <a:t>Test RTK and RC signal within line of sight </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26925">
                <a:tc>
                  <a:txBody>
                    <a:bodyPr/>
                    <a:lstStyle/>
                    <a:p>
                      <a:pPr indent="0" lvl="0" marL="0" rtl="0" algn="l">
                        <a:lnSpc>
                          <a:spcPct val="90000"/>
                        </a:lnSpc>
                        <a:spcBef>
                          <a:spcPts val="1000"/>
                        </a:spcBef>
                        <a:spcAft>
                          <a:spcPts val="0"/>
                        </a:spcAft>
                        <a:buNone/>
                      </a:pPr>
                      <a:r>
                        <a:rPr b="1" lang="en-US" sz="1900">
                          <a:solidFill>
                            <a:schemeClr val="dk1"/>
                          </a:solidFill>
                        </a:rPr>
                        <a:t>Objective</a:t>
                      </a:r>
                      <a:endParaRPr b="1" sz="1900">
                        <a:solidFill>
                          <a:schemeClr val="dk1"/>
                        </a:solidFill>
                      </a:endParaRPr>
                    </a:p>
                    <a:p>
                      <a:pPr indent="0" lvl="0" marL="0" rtl="0" algn="l">
                        <a:spcBef>
                          <a:spcPts val="0"/>
                        </a:spcBef>
                        <a:spcAft>
                          <a:spcPts val="0"/>
                        </a:spcAft>
                        <a:buNone/>
                      </a:pPr>
                      <a:r>
                        <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l">
                        <a:lnSpc>
                          <a:spcPct val="90000"/>
                        </a:lnSpc>
                        <a:spcBef>
                          <a:spcPts val="500"/>
                        </a:spcBef>
                        <a:spcAft>
                          <a:spcPts val="0"/>
                        </a:spcAft>
                        <a:buNone/>
                      </a:pPr>
                      <a:r>
                        <a:rPr lang="en-US" sz="1900"/>
                        <a:t>Verify</a:t>
                      </a:r>
                      <a:r>
                        <a:rPr lang="en-US" sz="1900"/>
                        <a:t> packet loss is less than 50% within line of sight</a:t>
                      </a:r>
                      <a:r>
                        <a:rPr lang="en-US" sz="1900"/>
                        <a:t> (2 miles)</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597850">
                <a:tc>
                  <a:txBody>
                    <a:bodyPr/>
                    <a:lstStyle/>
                    <a:p>
                      <a:pPr indent="0" lvl="0" marL="0" rtl="0" algn="l">
                        <a:spcBef>
                          <a:spcPts val="0"/>
                        </a:spcBef>
                        <a:spcAft>
                          <a:spcPts val="0"/>
                        </a:spcAft>
                        <a:buNone/>
                      </a:pPr>
                      <a:r>
                        <a:rPr b="1" lang="en-US" sz="1900"/>
                        <a:t>Comparison Model</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l">
                        <a:spcBef>
                          <a:spcPts val="0"/>
                        </a:spcBef>
                        <a:spcAft>
                          <a:spcPts val="0"/>
                        </a:spcAft>
                        <a:buNone/>
                      </a:pPr>
                      <a:r>
                        <a:rPr lang="en-US" sz="1900"/>
                        <a:t>Perform a ground test to </a:t>
                      </a:r>
                      <a:r>
                        <a:rPr lang="en-US" sz="1900"/>
                        <a:t>Compare amount of data sent and received from a shorter know distance to a distance of 2 miles </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919800">
                <a:tc>
                  <a:txBody>
                    <a:bodyPr/>
                    <a:lstStyle/>
                    <a:p>
                      <a:pPr indent="0" lvl="0" marL="0" rtl="0" algn="l">
                        <a:spcBef>
                          <a:spcPts val="0"/>
                        </a:spcBef>
                        <a:spcAft>
                          <a:spcPts val="0"/>
                        </a:spcAft>
                        <a:buNone/>
                      </a:pPr>
                      <a:r>
                        <a:rPr b="1" lang="en-US" sz="1900"/>
                        <a:t>Key Measurements and Pass Criteria</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l">
                        <a:spcBef>
                          <a:spcPts val="0"/>
                        </a:spcBef>
                        <a:spcAft>
                          <a:spcPts val="0"/>
                        </a:spcAft>
                        <a:buNone/>
                      </a:pPr>
                      <a:r>
                        <a:rPr lang="en-US" sz="1900"/>
                        <a:t>Packet Loss [%] is less than 50% at a distance of 2 miles </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919800">
                <a:tc>
                  <a:txBody>
                    <a:bodyPr/>
                    <a:lstStyle/>
                    <a:p>
                      <a:pPr indent="0" lvl="0" marL="0" rtl="0" algn="l">
                        <a:spcBef>
                          <a:spcPts val="0"/>
                        </a:spcBef>
                        <a:spcAft>
                          <a:spcPts val="0"/>
                        </a:spcAft>
                        <a:buClr>
                          <a:schemeClr val="dk1"/>
                        </a:buClr>
                        <a:buSzPts val="1100"/>
                        <a:buFont typeface="Arial"/>
                        <a:buNone/>
                      </a:pPr>
                      <a:r>
                        <a:rPr b="1" lang="en-US" sz="1900">
                          <a:solidFill>
                            <a:schemeClr val="dk1"/>
                          </a:solidFill>
                        </a:rPr>
                        <a:t>Requirement(s) Verified </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sz="1900"/>
                        <a:t>FR-02</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706" name="Google Shape;706;g1049e4b4910_1_8"/>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g1049e4b4910_12_859"/>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Verification and Validation Feasibility</a:t>
            </a:r>
            <a:endParaRPr/>
          </a:p>
        </p:txBody>
      </p:sp>
      <p:sp>
        <p:nvSpPr>
          <p:cNvPr id="712" name="Google Shape;712;g1049e4b4910_12_85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713" name="Google Shape;713;g1049e4b4910_12_859"/>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graphicFrame>
        <p:nvGraphicFramePr>
          <p:cNvPr id="714" name="Google Shape;714;g1049e4b4910_12_859"/>
          <p:cNvGraphicFramePr/>
          <p:nvPr/>
        </p:nvGraphicFramePr>
        <p:xfrm>
          <a:off x="667550" y="1129788"/>
          <a:ext cx="3000000" cy="3000000"/>
        </p:xfrm>
        <a:graphic>
          <a:graphicData uri="http://schemas.openxmlformats.org/drawingml/2006/table">
            <a:tbl>
              <a:tblPr>
                <a:noFill/>
                <a:tableStyleId>{AAB97608-9A41-4834-A052-1162257CE861}</a:tableStyleId>
              </a:tblPr>
              <a:tblGrid>
                <a:gridCol w="2363250"/>
                <a:gridCol w="4281050"/>
                <a:gridCol w="4256300"/>
              </a:tblGrid>
              <a:tr h="12700">
                <a:tc>
                  <a:txBody>
                    <a:bodyPr/>
                    <a:lstStyle/>
                    <a:p>
                      <a:pPr indent="0" lvl="0" marL="0" rtl="0" algn="ctr">
                        <a:spcBef>
                          <a:spcPts val="0"/>
                        </a:spcBef>
                        <a:spcAft>
                          <a:spcPts val="0"/>
                        </a:spcAft>
                        <a:buNone/>
                      </a:pPr>
                      <a:r>
                        <a:rPr b="1" lang="en-US" sz="1100"/>
                        <a:t>Functional Requirement</a:t>
                      </a:r>
                      <a:endParaRPr b="1" sz="1100"/>
                    </a:p>
                  </a:txBody>
                  <a:tcPr marT="63500" marB="63500" marR="63500" marL="63500"/>
                </a:tc>
                <a:tc>
                  <a:txBody>
                    <a:bodyPr/>
                    <a:lstStyle/>
                    <a:p>
                      <a:pPr indent="0" lvl="0" marL="0" rtl="0" algn="ctr">
                        <a:spcBef>
                          <a:spcPts val="0"/>
                        </a:spcBef>
                        <a:spcAft>
                          <a:spcPts val="0"/>
                        </a:spcAft>
                        <a:buNone/>
                      </a:pPr>
                      <a:r>
                        <a:rPr b="1" lang="en-US" sz="1100"/>
                        <a:t>Test 1</a:t>
                      </a:r>
                      <a:endParaRPr b="1" sz="1100"/>
                    </a:p>
                  </a:txBody>
                  <a:tcPr marT="63500" marB="63500" marR="63500" marL="63500"/>
                </a:tc>
                <a:tc>
                  <a:txBody>
                    <a:bodyPr/>
                    <a:lstStyle/>
                    <a:p>
                      <a:pPr indent="0" lvl="0" marL="0" rtl="0" algn="ctr">
                        <a:spcBef>
                          <a:spcPts val="0"/>
                        </a:spcBef>
                        <a:spcAft>
                          <a:spcPts val="0"/>
                        </a:spcAft>
                        <a:buNone/>
                      </a:pPr>
                      <a:r>
                        <a:rPr b="1" lang="en-US" sz="1100"/>
                        <a:t>Test 2</a:t>
                      </a:r>
                      <a:endParaRPr b="1" sz="1100"/>
                    </a:p>
                  </a:txBody>
                  <a:tcPr marT="63500" marB="63500" marR="63500" marL="63500"/>
                </a:tc>
              </a:tr>
              <a:tr h="12700">
                <a:tc>
                  <a:txBody>
                    <a:bodyPr/>
                    <a:lstStyle/>
                    <a:p>
                      <a:pPr indent="0" lvl="0" marL="0" rtl="0" algn="l">
                        <a:spcBef>
                          <a:spcPts val="0"/>
                        </a:spcBef>
                        <a:spcAft>
                          <a:spcPts val="0"/>
                        </a:spcAft>
                        <a:buNone/>
                      </a:pPr>
                      <a:r>
                        <a:rPr b="1" lang="en-US" sz="1100"/>
                        <a:t>FR-01: Cost</a:t>
                      </a:r>
                      <a:endParaRPr b="1" sz="1100"/>
                    </a:p>
                  </a:txBody>
                  <a:tcPr marT="63500" marB="63500" marR="63500" marL="63500"/>
                </a:tc>
                <a:tc>
                  <a:txBody>
                    <a:bodyPr/>
                    <a:lstStyle/>
                    <a:p>
                      <a:pPr indent="0" lvl="0" marL="0" rtl="0" algn="l">
                        <a:spcBef>
                          <a:spcPts val="0"/>
                        </a:spcBef>
                        <a:spcAft>
                          <a:spcPts val="0"/>
                        </a:spcAft>
                        <a:buNone/>
                      </a:pPr>
                      <a:r>
                        <a:rPr b="1" lang="en-US" sz="1100"/>
                        <a:t>Inspection:</a:t>
                      </a:r>
                      <a:r>
                        <a:rPr lang="en-US" sz="1100"/>
                        <a:t> Finance officer will verify the cost does not exceed $1000 USD for the package</a:t>
                      </a:r>
                      <a:endParaRPr sz="1100"/>
                    </a:p>
                  </a:txBody>
                  <a:tcPr marT="63500" marB="63500" marR="63500" marL="63500"/>
                </a:tc>
                <a:tc>
                  <a:txBody>
                    <a:bodyPr/>
                    <a:lstStyle/>
                    <a:p>
                      <a:pPr indent="0" lvl="0" marL="0" rtl="0" algn="l">
                        <a:spcBef>
                          <a:spcPts val="0"/>
                        </a:spcBef>
                        <a:spcAft>
                          <a:spcPts val="0"/>
                        </a:spcAft>
                        <a:buNone/>
                      </a:pPr>
                      <a:r>
                        <a:t/>
                      </a:r>
                      <a:endParaRPr sz="1100"/>
                    </a:p>
                  </a:txBody>
                  <a:tcPr marT="63500" marB="63500" marR="63500" marL="63500"/>
                </a:tc>
              </a:tr>
              <a:tr h="12700">
                <a:tc>
                  <a:txBody>
                    <a:bodyPr/>
                    <a:lstStyle/>
                    <a:p>
                      <a:pPr indent="0" lvl="0" marL="0" rtl="0" algn="l">
                        <a:spcBef>
                          <a:spcPts val="0"/>
                        </a:spcBef>
                        <a:spcAft>
                          <a:spcPts val="0"/>
                        </a:spcAft>
                        <a:buNone/>
                      </a:pPr>
                      <a:r>
                        <a:rPr b="1" lang="en-US" sz="1100"/>
                        <a:t>FR-02: Software</a:t>
                      </a:r>
                      <a:endParaRPr sz="1100"/>
                    </a:p>
                  </a:txBody>
                  <a:tcPr marT="63500" marB="63500" marR="63500" marL="63500"/>
                </a:tc>
                <a:tc>
                  <a:txBody>
                    <a:bodyPr/>
                    <a:lstStyle/>
                    <a:p>
                      <a:pPr indent="0" lvl="0" marL="0" rtl="0" algn="l">
                        <a:spcBef>
                          <a:spcPts val="0"/>
                        </a:spcBef>
                        <a:spcAft>
                          <a:spcPts val="0"/>
                        </a:spcAft>
                        <a:buNone/>
                      </a:pPr>
                      <a:r>
                        <a:rPr b="1" lang="en-US" sz="1100"/>
                        <a:t>Demonstration:</a:t>
                      </a:r>
                      <a:r>
                        <a:rPr lang="en-US" sz="1100"/>
                        <a:t> The mission parameters will be inputted into the Flight Software and the test team will verify that the UAS software optimizes flight trajectory.</a:t>
                      </a:r>
                      <a:endParaRPr sz="1100"/>
                    </a:p>
                  </a:txBody>
                  <a:tcPr marT="63500" marB="63500" marR="63500" marL="63500"/>
                </a:tc>
                <a:tc>
                  <a:txBody>
                    <a:bodyPr/>
                    <a:lstStyle/>
                    <a:p>
                      <a:pPr indent="0" lvl="0" marL="0" rtl="0" algn="l">
                        <a:spcBef>
                          <a:spcPts val="0"/>
                        </a:spcBef>
                        <a:spcAft>
                          <a:spcPts val="0"/>
                        </a:spcAft>
                        <a:buNone/>
                      </a:pPr>
                      <a:r>
                        <a:rPr b="1" lang="en-US" sz="1100"/>
                        <a:t>Test/Analysis: </a:t>
                      </a:r>
                      <a:r>
                        <a:rPr lang="en-US" sz="1100"/>
                        <a:t>The UAS will undertake the same mission profile being flown manually and autonomously. The flight time and battery usage will be monitored and compared between the two flights.</a:t>
                      </a:r>
                      <a:endParaRPr sz="1100"/>
                    </a:p>
                  </a:txBody>
                  <a:tcPr marT="63500" marB="63500" marR="63500" marL="63500"/>
                </a:tc>
              </a:tr>
              <a:tr h="12700">
                <a:tc>
                  <a:txBody>
                    <a:bodyPr/>
                    <a:lstStyle/>
                    <a:p>
                      <a:pPr indent="0" lvl="0" marL="0" rtl="0" algn="l">
                        <a:spcBef>
                          <a:spcPts val="0"/>
                        </a:spcBef>
                        <a:spcAft>
                          <a:spcPts val="0"/>
                        </a:spcAft>
                        <a:buNone/>
                      </a:pPr>
                      <a:r>
                        <a:rPr b="1" lang="en-US" sz="1100"/>
                        <a:t>FR-03: FAA Guidelines</a:t>
                      </a:r>
                      <a:endParaRPr sz="1100"/>
                    </a:p>
                  </a:txBody>
                  <a:tcPr marT="63500" marB="63500" marR="63500" marL="63500"/>
                </a:tc>
                <a:tc>
                  <a:txBody>
                    <a:bodyPr/>
                    <a:lstStyle/>
                    <a:p>
                      <a:pPr indent="0" lvl="0" marL="0" rtl="0" algn="l">
                        <a:spcBef>
                          <a:spcPts val="0"/>
                        </a:spcBef>
                        <a:spcAft>
                          <a:spcPts val="0"/>
                        </a:spcAft>
                        <a:buNone/>
                      </a:pPr>
                      <a:r>
                        <a:rPr b="1" lang="en-US" sz="1100"/>
                        <a:t>Inspection: </a:t>
                      </a:r>
                      <a:r>
                        <a:rPr lang="en-US" sz="1100"/>
                        <a:t>The UAS will be weighed to show that it is less than 55 lbs as per FAA guidelines.</a:t>
                      </a:r>
                      <a:endParaRPr sz="1100"/>
                    </a:p>
                  </a:txBody>
                  <a:tcPr marT="63500" marB="63500" marR="63500" marL="63500"/>
                </a:tc>
                <a:tc>
                  <a:txBody>
                    <a:bodyPr/>
                    <a:lstStyle/>
                    <a:p>
                      <a:pPr indent="0" lvl="0" marL="0" rtl="0" algn="l">
                        <a:spcBef>
                          <a:spcPts val="0"/>
                        </a:spcBef>
                        <a:spcAft>
                          <a:spcPts val="0"/>
                        </a:spcAft>
                        <a:buNone/>
                      </a:pPr>
                      <a:r>
                        <a:t/>
                      </a:r>
                      <a:endParaRPr sz="1100"/>
                    </a:p>
                  </a:txBody>
                  <a:tcPr marT="63500" marB="63500" marR="63500" marL="63500"/>
                </a:tc>
              </a:tr>
              <a:tr h="12700">
                <a:tc>
                  <a:txBody>
                    <a:bodyPr/>
                    <a:lstStyle/>
                    <a:p>
                      <a:pPr indent="0" lvl="0" marL="0" rtl="0" algn="l">
                        <a:spcBef>
                          <a:spcPts val="0"/>
                        </a:spcBef>
                        <a:spcAft>
                          <a:spcPts val="0"/>
                        </a:spcAft>
                        <a:buNone/>
                      </a:pPr>
                      <a:r>
                        <a:rPr b="1" lang="en-US" sz="1100"/>
                        <a:t>FR-04: Adaptability</a:t>
                      </a:r>
                      <a:endParaRPr sz="1100"/>
                    </a:p>
                  </a:txBody>
                  <a:tcPr marT="63500" marB="63500" marR="63500" marL="63500"/>
                </a:tc>
                <a:tc>
                  <a:txBody>
                    <a:bodyPr/>
                    <a:lstStyle/>
                    <a:p>
                      <a:pPr indent="0" lvl="0" marL="0" rtl="0" algn="l">
                        <a:spcBef>
                          <a:spcPts val="0"/>
                        </a:spcBef>
                        <a:spcAft>
                          <a:spcPts val="0"/>
                        </a:spcAft>
                        <a:buNone/>
                      </a:pPr>
                      <a:r>
                        <a:rPr b="1" lang="en-US" sz="1100"/>
                        <a:t>Demonstration: </a:t>
                      </a:r>
                      <a:r>
                        <a:rPr lang="en-US" sz="1100"/>
                        <a:t>The UAS will undergo static and non-static testing on the standard aircraft picked in the trade studies and HERD-CU Phase 1a’s aircraft to demonstrate that the software can be used on different systems.</a:t>
                      </a:r>
                      <a:endParaRPr sz="1100"/>
                    </a:p>
                  </a:txBody>
                  <a:tcPr marT="63500" marB="63500" marR="63500" marL="63500"/>
                </a:tc>
                <a:tc>
                  <a:txBody>
                    <a:bodyPr/>
                    <a:lstStyle/>
                    <a:p>
                      <a:pPr indent="0" lvl="0" marL="0" rtl="0" algn="l">
                        <a:spcBef>
                          <a:spcPts val="0"/>
                        </a:spcBef>
                        <a:spcAft>
                          <a:spcPts val="0"/>
                        </a:spcAft>
                        <a:buNone/>
                      </a:pPr>
                      <a:r>
                        <a:rPr b="1" lang="en-US" sz="1100"/>
                        <a:t>Analysis: </a:t>
                      </a:r>
                      <a:r>
                        <a:rPr lang="en-US" sz="1100"/>
                        <a:t>The control algorithms used will have software scripts created to show that the control laws in the software will correctly respond to inputs and output signals that would control the control surfaces and propulsion system.</a:t>
                      </a:r>
                      <a:endParaRPr sz="1100"/>
                    </a:p>
                  </a:txBody>
                  <a:tcPr marT="63500" marB="63500" marR="63500" marL="63500"/>
                </a:tc>
              </a:tr>
              <a:tr h="12700">
                <a:tc>
                  <a:txBody>
                    <a:bodyPr/>
                    <a:lstStyle/>
                    <a:p>
                      <a:pPr indent="0" lvl="0" marL="0" rtl="0" algn="l">
                        <a:spcBef>
                          <a:spcPts val="0"/>
                        </a:spcBef>
                        <a:spcAft>
                          <a:spcPts val="0"/>
                        </a:spcAft>
                        <a:buNone/>
                      </a:pPr>
                      <a:r>
                        <a:rPr b="1" lang="en-US" sz="1100"/>
                        <a:t>FR-05: Mission Capability</a:t>
                      </a:r>
                      <a:endParaRPr sz="1100"/>
                    </a:p>
                  </a:txBody>
                  <a:tcPr marT="63500" marB="63500" marR="63500" marL="63500"/>
                </a:tc>
                <a:tc>
                  <a:txBody>
                    <a:bodyPr/>
                    <a:lstStyle/>
                    <a:p>
                      <a:pPr indent="0" lvl="0" marL="0" rtl="0" algn="l">
                        <a:spcBef>
                          <a:spcPts val="0"/>
                        </a:spcBef>
                        <a:spcAft>
                          <a:spcPts val="0"/>
                        </a:spcAft>
                        <a:buNone/>
                      </a:pPr>
                      <a:r>
                        <a:rPr b="1" lang="en-US" sz="1100"/>
                        <a:t>Test: </a:t>
                      </a:r>
                      <a:r>
                        <a:rPr lang="en-US" sz="1100"/>
                        <a:t>The UAS shall be left on standby mode aircraft and then be operated after 4 hours to show that the mission capability is maintained. </a:t>
                      </a:r>
                      <a:endParaRPr sz="1100"/>
                    </a:p>
                  </a:txBody>
                  <a:tcPr marT="63500" marB="63500" marR="63500" marL="63500"/>
                </a:tc>
                <a:tc>
                  <a:txBody>
                    <a:bodyPr/>
                    <a:lstStyle/>
                    <a:p>
                      <a:pPr indent="0" lvl="0" marL="0" rtl="0" algn="l">
                        <a:spcBef>
                          <a:spcPts val="0"/>
                        </a:spcBef>
                        <a:spcAft>
                          <a:spcPts val="0"/>
                        </a:spcAft>
                        <a:buNone/>
                      </a:pPr>
                      <a:r>
                        <a:t/>
                      </a:r>
                      <a:endParaRPr sz="1100"/>
                    </a:p>
                  </a:txBody>
                  <a:tcPr marT="63500" marB="63500" marR="63500" marL="63500"/>
                </a:tc>
              </a:tr>
              <a:tr h="12700">
                <a:tc>
                  <a:txBody>
                    <a:bodyPr/>
                    <a:lstStyle/>
                    <a:p>
                      <a:pPr indent="0" lvl="0" marL="0" rtl="0" algn="l">
                        <a:spcBef>
                          <a:spcPts val="0"/>
                        </a:spcBef>
                        <a:spcAft>
                          <a:spcPts val="0"/>
                        </a:spcAft>
                        <a:buNone/>
                      </a:pPr>
                      <a:r>
                        <a:rPr b="1" lang="en-US" sz="1100"/>
                        <a:t>FR-06: Ease of Operation</a:t>
                      </a:r>
                      <a:endParaRPr sz="1100"/>
                    </a:p>
                  </a:txBody>
                  <a:tcPr marT="63500" marB="63500" marR="63500" marL="63500"/>
                </a:tc>
                <a:tc>
                  <a:txBody>
                    <a:bodyPr/>
                    <a:lstStyle/>
                    <a:p>
                      <a:pPr indent="0" lvl="0" marL="0" rtl="0" algn="l">
                        <a:spcBef>
                          <a:spcPts val="0"/>
                        </a:spcBef>
                        <a:spcAft>
                          <a:spcPts val="0"/>
                        </a:spcAft>
                        <a:buNone/>
                      </a:pPr>
                      <a:r>
                        <a:rPr b="1" lang="en-US" sz="1100"/>
                        <a:t>Demonstration: </a:t>
                      </a:r>
                      <a:r>
                        <a:rPr lang="en-US" sz="1100"/>
                        <a:t>A single operator will operate the UAS through a full mission profile from loading the parameters to recovering the UAS.</a:t>
                      </a:r>
                      <a:endParaRPr sz="1100"/>
                    </a:p>
                  </a:txBody>
                  <a:tcPr marT="63500" marB="63500" marR="63500" marL="63500"/>
                </a:tc>
                <a:tc>
                  <a:txBody>
                    <a:bodyPr/>
                    <a:lstStyle/>
                    <a:p>
                      <a:pPr indent="0" lvl="0" marL="0" rtl="0" algn="l">
                        <a:spcBef>
                          <a:spcPts val="0"/>
                        </a:spcBef>
                        <a:spcAft>
                          <a:spcPts val="0"/>
                        </a:spcAft>
                        <a:buNone/>
                      </a:pPr>
                      <a:r>
                        <a:t/>
                      </a:r>
                      <a:endParaRPr sz="1100"/>
                    </a:p>
                  </a:txBody>
                  <a:tcPr marT="63500" marB="63500" marR="63500" marL="63500"/>
                </a:tc>
              </a:tr>
              <a:tr h="12700">
                <a:tc>
                  <a:txBody>
                    <a:bodyPr/>
                    <a:lstStyle/>
                    <a:p>
                      <a:pPr indent="0" lvl="0" marL="0" rtl="0" algn="l">
                        <a:spcBef>
                          <a:spcPts val="0"/>
                        </a:spcBef>
                        <a:spcAft>
                          <a:spcPts val="0"/>
                        </a:spcAft>
                        <a:buNone/>
                      </a:pPr>
                      <a:r>
                        <a:rPr b="1" lang="en-US" sz="1100"/>
                        <a:t>FR-07: Recovery &amp; Return</a:t>
                      </a:r>
                      <a:endParaRPr b="1" sz="1100"/>
                    </a:p>
                  </a:txBody>
                  <a:tcPr marT="63500" marB="63500" marR="63500" marL="63500"/>
                </a:tc>
                <a:tc>
                  <a:txBody>
                    <a:bodyPr/>
                    <a:lstStyle/>
                    <a:p>
                      <a:pPr indent="0" lvl="0" marL="0" rtl="0" algn="l">
                        <a:spcBef>
                          <a:spcPts val="0"/>
                        </a:spcBef>
                        <a:spcAft>
                          <a:spcPts val="0"/>
                        </a:spcAft>
                        <a:buNone/>
                      </a:pPr>
                      <a:r>
                        <a:rPr b="1" lang="en-US" sz="1100"/>
                        <a:t>Demonstration:</a:t>
                      </a:r>
                      <a:r>
                        <a:rPr lang="en-US" sz="1100"/>
                        <a:t> Verify that the UAS autonomously returns to a recoverable state when switched into the recovery software mode. </a:t>
                      </a:r>
                      <a:endParaRPr sz="1100"/>
                    </a:p>
                  </a:txBody>
                  <a:tcPr marT="63500" marB="63500" marR="63500" marL="63500"/>
                </a:tc>
                <a:tc>
                  <a:txBody>
                    <a:bodyPr/>
                    <a:lstStyle/>
                    <a:p>
                      <a:pPr indent="0" lvl="0" marL="0" rtl="0" algn="l">
                        <a:spcBef>
                          <a:spcPts val="0"/>
                        </a:spcBef>
                        <a:spcAft>
                          <a:spcPts val="0"/>
                        </a:spcAft>
                        <a:buNone/>
                      </a:pPr>
                      <a:r>
                        <a:t/>
                      </a:r>
                      <a:endParaRPr sz="1100"/>
                    </a:p>
                  </a:txBody>
                  <a:tcPr marT="63500" marB="63500" marR="63500" marL="63500"/>
                </a:tc>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g101f18bca79_3_48"/>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6000"/>
              <a:buNone/>
            </a:pPr>
            <a:r>
              <a:rPr lang="en-US"/>
              <a:t>Avionics/Hardware </a:t>
            </a:r>
            <a:endParaRPr/>
          </a:p>
        </p:txBody>
      </p:sp>
      <p:sp>
        <p:nvSpPr>
          <p:cNvPr id="720" name="Google Shape;720;g101f18bca79_3_48"/>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g10138e7e486_1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Flight Unit</a:t>
            </a:r>
            <a:endParaRPr/>
          </a:p>
        </p:txBody>
      </p:sp>
      <p:sp>
        <p:nvSpPr>
          <p:cNvPr id="726" name="Google Shape;726;g10138e7e486_1_0"/>
          <p:cNvSpPr txBox="1"/>
          <p:nvPr>
            <p:ph idx="1" type="body"/>
          </p:nvPr>
        </p:nvSpPr>
        <p:spPr>
          <a:xfrm>
            <a:off x="115325" y="1061400"/>
            <a:ext cx="40104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sz="2400" u="sng"/>
              <a:t>Controller Hardware</a:t>
            </a:r>
            <a:endParaRPr sz="2400"/>
          </a:p>
          <a:p>
            <a:pPr indent="0" lvl="0" marL="0" rtl="0" algn="l">
              <a:spcBef>
                <a:spcPts val="1000"/>
              </a:spcBef>
              <a:spcAft>
                <a:spcPts val="0"/>
              </a:spcAft>
              <a:buNone/>
            </a:pPr>
            <a:r>
              <a:rPr lang="en-US" sz="2400"/>
              <a:t>Pixhawk 4</a:t>
            </a:r>
            <a:endParaRPr sz="2400"/>
          </a:p>
          <a:p>
            <a:pPr indent="0" lvl="0" marL="0" rtl="0" algn="l">
              <a:spcBef>
                <a:spcPts val="1000"/>
              </a:spcBef>
              <a:spcAft>
                <a:spcPts val="0"/>
              </a:spcAft>
              <a:buNone/>
            </a:pPr>
            <a:r>
              <a:t/>
            </a:r>
            <a:endParaRPr sz="2400"/>
          </a:p>
          <a:p>
            <a:pPr indent="0" lvl="0" marL="0" rtl="0" algn="l">
              <a:spcBef>
                <a:spcPts val="1000"/>
              </a:spcBef>
              <a:spcAft>
                <a:spcPts val="0"/>
              </a:spcAft>
              <a:buNone/>
            </a:pPr>
            <a:r>
              <a:rPr b="1" lang="en-US" sz="2400" u="sng"/>
              <a:t>Features</a:t>
            </a:r>
            <a:endParaRPr b="1" sz="2400" u="sng"/>
          </a:p>
          <a:p>
            <a:pPr indent="-355600" lvl="0" marL="457200" rtl="0" algn="l">
              <a:lnSpc>
                <a:spcPct val="100000"/>
              </a:lnSpc>
              <a:spcBef>
                <a:spcPts val="1000"/>
              </a:spcBef>
              <a:spcAft>
                <a:spcPts val="0"/>
              </a:spcAft>
              <a:buSzPts val="2000"/>
              <a:buChar char="•"/>
            </a:pPr>
            <a:r>
              <a:rPr lang="en-US" sz="2000"/>
              <a:t>Pre-installed sensor suite</a:t>
            </a:r>
            <a:endParaRPr sz="2000"/>
          </a:p>
          <a:p>
            <a:pPr indent="-355600" lvl="0" marL="457200" rtl="0" algn="l">
              <a:lnSpc>
                <a:spcPct val="100000"/>
              </a:lnSpc>
              <a:spcBef>
                <a:spcPts val="0"/>
              </a:spcBef>
              <a:spcAft>
                <a:spcPts val="0"/>
              </a:spcAft>
              <a:buSzPts val="2000"/>
              <a:buChar char="•"/>
            </a:pPr>
            <a:r>
              <a:rPr lang="en-US" sz="2000"/>
              <a:t>Compatible with a variety of fixed wing aircraft and control surfaces (FR-04)</a:t>
            </a:r>
            <a:endParaRPr sz="2000"/>
          </a:p>
          <a:p>
            <a:pPr indent="-355600" lvl="0" marL="457200" rtl="0" algn="l">
              <a:lnSpc>
                <a:spcPct val="100000"/>
              </a:lnSpc>
              <a:spcBef>
                <a:spcPts val="0"/>
              </a:spcBef>
              <a:spcAft>
                <a:spcPts val="0"/>
              </a:spcAft>
              <a:buSzPts val="2000"/>
              <a:buChar char="•"/>
            </a:pPr>
            <a:r>
              <a:rPr lang="en-US" sz="2000"/>
              <a:t>Compatible with Ardupilot</a:t>
            </a:r>
            <a:endParaRPr sz="2000"/>
          </a:p>
          <a:p>
            <a:pPr indent="-355600" lvl="0" marL="457200" rtl="0" algn="l">
              <a:lnSpc>
                <a:spcPct val="100000"/>
              </a:lnSpc>
              <a:spcBef>
                <a:spcPts val="0"/>
              </a:spcBef>
              <a:spcAft>
                <a:spcPts val="0"/>
              </a:spcAft>
              <a:buSzPts val="2000"/>
              <a:buChar char="•"/>
            </a:pPr>
            <a:r>
              <a:rPr lang="en-US" sz="2000"/>
              <a:t>Vibration Isolated IMU</a:t>
            </a:r>
            <a:endParaRPr sz="2000"/>
          </a:p>
          <a:p>
            <a:pPr indent="-355600" lvl="0" marL="457200" rtl="0" algn="l">
              <a:lnSpc>
                <a:spcPct val="100000"/>
              </a:lnSpc>
              <a:spcBef>
                <a:spcPts val="0"/>
              </a:spcBef>
              <a:spcAft>
                <a:spcPts val="0"/>
              </a:spcAft>
              <a:buSzPts val="2000"/>
              <a:buChar char="•"/>
            </a:pPr>
            <a:r>
              <a:rPr lang="en-US" sz="2000"/>
              <a:t>Capable of On Board Storage</a:t>
            </a:r>
            <a:endParaRPr sz="2000"/>
          </a:p>
          <a:p>
            <a:pPr indent="-355600" lvl="0" marL="457200" rtl="0" algn="l">
              <a:lnSpc>
                <a:spcPct val="100000"/>
              </a:lnSpc>
              <a:spcBef>
                <a:spcPts val="0"/>
              </a:spcBef>
              <a:spcAft>
                <a:spcPts val="0"/>
              </a:spcAft>
              <a:buSzPts val="2000"/>
              <a:buChar char="•"/>
            </a:pPr>
            <a:r>
              <a:rPr lang="en-US" sz="2000"/>
              <a:t>Industry Standard</a:t>
            </a:r>
            <a:endParaRPr sz="2000"/>
          </a:p>
          <a:p>
            <a:pPr indent="0" lvl="0" marL="457200" rtl="0" algn="l">
              <a:spcBef>
                <a:spcPts val="1000"/>
              </a:spcBef>
              <a:spcAft>
                <a:spcPts val="0"/>
              </a:spcAft>
              <a:buNone/>
            </a:pPr>
            <a:r>
              <a:t/>
            </a:r>
            <a:endParaRPr/>
          </a:p>
        </p:txBody>
      </p:sp>
      <p:sp>
        <p:nvSpPr>
          <p:cNvPr id="727" name="Google Shape;727;g10138e7e486_1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728" name="Google Shape;728;g10138e7e486_1_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
        <p:nvSpPr>
          <p:cNvPr id="729" name="Google Shape;729;g10138e7e486_1_0"/>
          <p:cNvSpPr txBox="1"/>
          <p:nvPr>
            <p:ph idx="1" type="body"/>
          </p:nvPr>
        </p:nvSpPr>
        <p:spPr>
          <a:xfrm>
            <a:off x="4273350" y="982800"/>
            <a:ext cx="3645300" cy="5044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sz="2400" u="sng"/>
              <a:t>Controller Firmware</a:t>
            </a:r>
            <a:endParaRPr sz="2400"/>
          </a:p>
          <a:p>
            <a:pPr indent="0" lvl="0" marL="0" rtl="0" algn="l">
              <a:spcBef>
                <a:spcPts val="1000"/>
              </a:spcBef>
              <a:spcAft>
                <a:spcPts val="0"/>
              </a:spcAft>
              <a:buNone/>
            </a:pPr>
            <a:r>
              <a:rPr lang="en-US" sz="2400"/>
              <a:t>Ardupilot</a:t>
            </a:r>
            <a:endParaRPr sz="2400"/>
          </a:p>
          <a:p>
            <a:pPr indent="0" lvl="0" marL="0" rtl="0" algn="l">
              <a:spcBef>
                <a:spcPts val="1000"/>
              </a:spcBef>
              <a:spcAft>
                <a:spcPts val="0"/>
              </a:spcAft>
              <a:buNone/>
            </a:pPr>
            <a:r>
              <a:t/>
            </a:r>
            <a:endParaRPr sz="2400"/>
          </a:p>
          <a:p>
            <a:pPr indent="0" lvl="0" marL="0" rtl="0" algn="l">
              <a:spcBef>
                <a:spcPts val="1000"/>
              </a:spcBef>
              <a:spcAft>
                <a:spcPts val="0"/>
              </a:spcAft>
              <a:buNone/>
            </a:pPr>
            <a:r>
              <a:rPr b="1" lang="en-US" sz="2400" u="sng"/>
              <a:t>Features</a:t>
            </a:r>
            <a:endParaRPr b="1" sz="2400" u="sng"/>
          </a:p>
          <a:p>
            <a:pPr indent="-355600" lvl="0" marL="457200" rtl="0" algn="l">
              <a:lnSpc>
                <a:spcPct val="100000"/>
              </a:lnSpc>
              <a:spcBef>
                <a:spcPts val="1000"/>
              </a:spcBef>
              <a:spcAft>
                <a:spcPts val="0"/>
              </a:spcAft>
              <a:buSzPts val="2000"/>
              <a:buChar char="•"/>
            </a:pPr>
            <a:r>
              <a:rPr lang="en-US" sz="2000"/>
              <a:t>Open Source</a:t>
            </a:r>
            <a:endParaRPr sz="2000"/>
          </a:p>
          <a:p>
            <a:pPr indent="-355600" lvl="0" marL="457200" rtl="0" algn="l">
              <a:lnSpc>
                <a:spcPct val="100000"/>
              </a:lnSpc>
              <a:spcBef>
                <a:spcPts val="0"/>
              </a:spcBef>
              <a:spcAft>
                <a:spcPts val="0"/>
              </a:spcAft>
              <a:buSzPts val="2000"/>
              <a:buChar char="•"/>
            </a:pPr>
            <a:r>
              <a:rPr lang="en-US" sz="2000"/>
              <a:t>Simulation Capability</a:t>
            </a:r>
            <a:endParaRPr sz="2000"/>
          </a:p>
          <a:p>
            <a:pPr indent="-355600" lvl="0" marL="457200" rtl="0" algn="l">
              <a:lnSpc>
                <a:spcPct val="100000"/>
              </a:lnSpc>
              <a:spcBef>
                <a:spcPts val="0"/>
              </a:spcBef>
              <a:spcAft>
                <a:spcPts val="0"/>
              </a:spcAft>
              <a:buSzPts val="2000"/>
              <a:buChar char="•"/>
            </a:pPr>
            <a:r>
              <a:rPr lang="en-US" sz="2000"/>
              <a:t>Adaptable to a Variety of Vehicle Configurations (FR-04)</a:t>
            </a:r>
            <a:endParaRPr sz="2000"/>
          </a:p>
          <a:p>
            <a:pPr indent="-355600" lvl="0" marL="457200" rtl="0" algn="l">
              <a:lnSpc>
                <a:spcPct val="100000"/>
              </a:lnSpc>
              <a:spcBef>
                <a:spcPts val="0"/>
              </a:spcBef>
              <a:spcAft>
                <a:spcPts val="0"/>
              </a:spcAft>
              <a:buSzPts val="2000"/>
              <a:buChar char="•"/>
            </a:pPr>
            <a:r>
              <a:rPr lang="en-US" sz="2000"/>
              <a:t>Well Documented</a:t>
            </a:r>
            <a:endParaRPr sz="2000"/>
          </a:p>
          <a:p>
            <a:pPr indent="-355600" lvl="0" marL="457200" rtl="0" algn="l">
              <a:lnSpc>
                <a:spcPct val="100000"/>
              </a:lnSpc>
              <a:spcBef>
                <a:spcPts val="0"/>
              </a:spcBef>
              <a:spcAft>
                <a:spcPts val="0"/>
              </a:spcAft>
              <a:buSzPts val="2000"/>
              <a:buChar char="•"/>
            </a:pPr>
            <a:r>
              <a:rPr lang="en-US" sz="2000"/>
              <a:t>Supports Autonomous Flight</a:t>
            </a:r>
            <a:endParaRPr sz="2000"/>
          </a:p>
          <a:p>
            <a:pPr indent="-355600" lvl="0" marL="457200" rtl="0" algn="l">
              <a:lnSpc>
                <a:spcPct val="100000"/>
              </a:lnSpc>
              <a:spcBef>
                <a:spcPts val="0"/>
              </a:spcBef>
              <a:spcAft>
                <a:spcPts val="0"/>
              </a:spcAft>
              <a:buSzPts val="2000"/>
              <a:buChar char="•"/>
            </a:pPr>
            <a:r>
              <a:rPr lang="en-US" sz="2000"/>
              <a:t>Modifiable</a:t>
            </a:r>
            <a:endParaRPr sz="2000"/>
          </a:p>
          <a:p>
            <a:pPr indent="0" lvl="0" marL="457200" rtl="0" algn="l">
              <a:spcBef>
                <a:spcPts val="1000"/>
              </a:spcBef>
              <a:spcAft>
                <a:spcPts val="0"/>
              </a:spcAft>
              <a:buNone/>
            </a:pPr>
            <a:r>
              <a:t/>
            </a:r>
            <a:endParaRPr/>
          </a:p>
        </p:txBody>
      </p:sp>
      <p:sp>
        <p:nvSpPr>
          <p:cNvPr id="730" name="Google Shape;730;g10138e7e486_1_0"/>
          <p:cNvSpPr txBox="1"/>
          <p:nvPr>
            <p:ph idx="1" type="body"/>
          </p:nvPr>
        </p:nvSpPr>
        <p:spPr>
          <a:xfrm>
            <a:off x="8222250" y="982800"/>
            <a:ext cx="3830400" cy="5044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sz="2400" u="sng"/>
              <a:t>Airframe</a:t>
            </a:r>
            <a:endParaRPr sz="2400"/>
          </a:p>
          <a:p>
            <a:pPr indent="0" lvl="0" marL="0" rtl="0" algn="l">
              <a:spcBef>
                <a:spcPts val="1000"/>
              </a:spcBef>
              <a:spcAft>
                <a:spcPts val="0"/>
              </a:spcAft>
              <a:buNone/>
            </a:pPr>
            <a:r>
              <a:rPr lang="en-US" sz="2300"/>
              <a:t>Volantex Phoenix 2400</a:t>
            </a:r>
            <a:endParaRPr sz="2300"/>
          </a:p>
          <a:p>
            <a:pPr indent="0" lvl="0" marL="0" rtl="0" algn="l">
              <a:spcBef>
                <a:spcPts val="1000"/>
              </a:spcBef>
              <a:spcAft>
                <a:spcPts val="0"/>
              </a:spcAft>
              <a:buNone/>
            </a:pPr>
            <a:r>
              <a:t/>
            </a:r>
            <a:endParaRPr sz="2400"/>
          </a:p>
          <a:p>
            <a:pPr indent="0" lvl="0" marL="0" rtl="0" algn="l">
              <a:spcBef>
                <a:spcPts val="1000"/>
              </a:spcBef>
              <a:spcAft>
                <a:spcPts val="0"/>
              </a:spcAft>
              <a:buNone/>
            </a:pPr>
            <a:r>
              <a:rPr b="1" lang="en-US" sz="2400" u="sng"/>
              <a:t>Features</a:t>
            </a:r>
            <a:endParaRPr b="1" sz="2400" u="sng"/>
          </a:p>
          <a:p>
            <a:pPr indent="-355600" lvl="0" marL="457200" rtl="0" algn="l">
              <a:spcBef>
                <a:spcPts val="1000"/>
              </a:spcBef>
              <a:spcAft>
                <a:spcPts val="0"/>
              </a:spcAft>
              <a:buSzPts val="2000"/>
              <a:buChar char="•"/>
            </a:pPr>
            <a:r>
              <a:rPr lang="en-US" sz="2000"/>
              <a:t>Launchable by a Single User (FR-06)</a:t>
            </a:r>
            <a:endParaRPr sz="2000"/>
          </a:p>
          <a:p>
            <a:pPr indent="-355600" lvl="0" marL="457200" rtl="0" algn="l">
              <a:spcBef>
                <a:spcPts val="0"/>
              </a:spcBef>
              <a:spcAft>
                <a:spcPts val="0"/>
              </a:spcAft>
              <a:buSzPts val="2000"/>
              <a:buChar char="•"/>
            </a:pPr>
            <a:r>
              <a:rPr lang="en-US" sz="2000"/>
              <a:t>Light</a:t>
            </a:r>
            <a:endParaRPr sz="2000"/>
          </a:p>
          <a:p>
            <a:pPr indent="-355600" lvl="0" marL="457200" rtl="0" algn="l">
              <a:spcBef>
                <a:spcPts val="0"/>
              </a:spcBef>
              <a:spcAft>
                <a:spcPts val="0"/>
              </a:spcAft>
              <a:buSzPts val="2000"/>
              <a:buChar char="•"/>
            </a:pPr>
            <a:r>
              <a:rPr lang="en-US" sz="2000"/>
              <a:t>Standard Control surfaces</a:t>
            </a:r>
            <a:endParaRPr sz="2000"/>
          </a:p>
          <a:p>
            <a:pPr indent="-355600" lvl="0" marL="457200" rtl="0" algn="l">
              <a:spcBef>
                <a:spcPts val="0"/>
              </a:spcBef>
              <a:spcAft>
                <a:spcPts val="0"/>
              </a:spcAft>
              <a:buSzPts val="2000"/>
              <a:buChar char="•"/>
            </a:pPr>
            <a:r>
              <a:rPr lang="en-US" sz="2000"/>
              <a:t>Integrates with Flight Controller</a:t>
            </a:r>
            <a:endParaRPr sz="2000"/>
          </a:p>
          <a:p>
            <a:pPr indent="-355600" lvl="0" marL="457200" rtl="0" algn="l">
              <a:spcBef>
                <a:spcPts val="0"/>
              </a:spcBef>
              <a:spcAft>
                <a:spcPts val="0"/>
              </a:spcAft>
              <a:buSzPts val="2000"/>
              <a:buChar char="•"/>
            </a:pPr>
            <a:r>
              <a:rPr lang="en-US" sz="2000"/>
              <a:t>Large Capacity</a:t>
            </a:r>
            <a:endParaRPr sz="2000"/>
          </a:p>
          <a:p>
            <a:pPr indent="0" lvl="0" marL="457200" rtl="0" algn="l">
              <a:spcBef>
                <a:spcPts val="1000"/>
              </a:spcBef>
              <a:spcAft>
                <a:spcPts val="0"/>
              </a:spcAft>
              <a:buNone/>
            </a:pPr>
            <a:r>
              <a:t/>
            </a:r>
            <a:endParaRPr/>
          </a:p>
        </p:txBody>
      </p:sp>
      <p:cxnSp>
        <p:nvCxnSpPr>
          <p:cNvPr id="731" name="Google Shape;731;g10138e7e486_1_0"/>
          <p:cNvCxnSpPr/>
          <p:nvPr/>
        </p:nvCxnSpPr>
        <p:spPr>
          <a:xfrm flipH="1">
            <a:off x="4125600" y="843850"/>
            <a:ext cx="26700" cy="5317500"/>
          </a:xfrm>
          <a:prstGeom prst="straightConnector1">
            <a:avLst/>
          </a:prstGeom>
          <a:noFill/>
          <a:ln cap="flat" cmpd="sng" w="9525">
            <a:solidFill>
              <a:schemeClr val="dk1"/>
            </a:solidFill>
            <a:prstDash val="solid"/>
            <a:round/>
            <a:headEnd len="med" w="med" type="none"/>
            <a:tailEnd len="med" w="med" type="none"/>
          </a:ln>
        </p:spPr>
      </p:cxnSp>
      <p:cxnSp>
        <p:nvCxnSpPr>
          <p:cNvPr id="732" name="Google Shape;732;g10138e7e486_1_0"/>
          <p:cNvCxnSpPr/>
          <p:nvPr/>
        </p:nvCxnSpPr>
        <p:spPr>
          <a:xfrm flipH="1">
            <a:off x="7935600" y="843850"/>
            <a:ext cx="26700" cy="531750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g1049e4b4910_12_1044"/>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Airframe</a:t>
            </a:r>
            <a:endParaRPr/>
          </a:p>
        </p:txBody>
      </p:sp>
      <p:sp>
        <p:nvSpPr>
          <p:cNvPr id="738" name="Google Shape;738;g1049e4b4910_12_1044"/>
          <p:cNvSpPr txBox="1"/>
          <p:nvPr>
            <p:ph idx="1" type="body"/>
          </p:nvPr>
        </p:nvSpPr>
        <p:spPr>
          <a:xfrm>
            <a:off x="177875" y="973650"/>
            <a:ext cx="7377900" cy="5044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u="sng"/>
              <a:t>Selected Design</a:t>
            </a:r>
            <a:endParaRPr/>
          </a:p>
          <a:p>
            <a:pPr indent="0" lvl="0" marL="0" rtl="0" algn="l">
              <a:spcBef>
                <a:spcPts val="1000"/>
              </a:spcBef>
              <a:spcAft>
                <a:spcPts val="0"/>
              </a:spcAft>
              <a:buNone/>
            </a:pPr>
            <a:r>
              <a:rPr lang="en-US"/>
              <a:t>Volantex 759-3 Phoenix 24</a:t>
            </a:r>
            <a:endParaRPr/>
          </a:p>
          <a:p>
            <a:pPr indent="0" lvl="0" marL="0" rtl="0" algn="l">
              <a:spcBef>
                <a:spcPts val="1000"/>
              </a:spcBef>
              <a:spcAft>
                <a:spcPts val="0"/>
              </a:spcAft>
              <a:buNone/>
            </a:pPr>
            <a:r>
              <a:t/>
            </a:r>
            <a:endParaRPr/>
          </a:p>
          <a:p>
            <a:pPr indent="0" lvl="0" marL="0" rtl="0" algn="l">
              <a:spcBef>
                <a:spcPts val="1000"/>
              </a:spcBef>
              <a:spcAft>
                <a:spcPts val="0"/>
              </a:spcAft>
              <a:buNone/>
            </a:pPr>
            <a:r>
              <a:rPr b="1" lang="en-US" u="sng"/>
              <a:t>Features</a:t>
            </a:r>
            <a:endParaRPr b="1" u="sng"/>
          </a:p>
          <a:p>
            <a:pPr indent="-406400" lvl="0" marL="457200" rtl="0" algn="l">
              <a:spcBef>
                <a:spcPts val="1000"/>
              </a:spcBef>
              <a:spcAft>
                <a:spcPts val="0"/>
              </a:spcAft>
              <a:buSzPts val="2800"/>
              <a:buChar char="•"/>
            </a:pPr>
            <a:r>
              <a:rPr lang="en-US"/>
              <a:t>Launchable by a Single User (FR-06)</a:t>
            </a:r>
            <a:endParaRPr/>
          </a:p>
          <a:p>
            <a:pPr indent="-406400" lvl="0" marL="457200" rtl="0" algn="l">
              <a:spcBef>
                <a:spcPts val="0"/>
              </a:spcBef>
              <a:spcAft>
                <a:spcPts val="0"/>
              </a:spcAft>
              <a:buSzPts val="2800"/>
              <a:buChar char="•"/>
            </a:pPr>
            <a:r>
              <a:rPr lang="en-US"/>
              <a:t>Light</a:t>
            </a:r>
            <a:endParaRPr/>
          </a:p>
          <a:p>
            <a:pPr indent="-406400" lvl="0" marL="457200" rtl="0" algn="l">
              <a:spcBef>
                <a:spcPts val="0"/>
              </a:spcBef>
              <a:spcAft>
                <a:spcPts val="0"/>
              </a:spcAft>
              <a:buSzPts val="2800"/>
              <a:buChar char="•"/>
            </a:pPr>
            <a:r>
              <a:rPr lang="en-US"/>
              <a:t>Standard Control surfaces</a:t>
            </a:r>
            <a:endParaRPr/>
          </a:p>
          <a:p>
            <a:pPr indent="-406400" lvl="0" marL="457200" rtl="0" algn="l">
              <a:spcBef>
                <a:spcPts val="0"/>
              </a:spcBef>
              <a:spcAft>
                <a:spcPts val="0"/>
              </a:spcAft>
              <a:buSzPts val="2800"/>
              <a:buChar char="•"/>
            </a:pPr>
            <a:r>
              <a:rPr lang="en-US"/>
              <a:t>Integrates with Flight Controller</a:t>
            </a:r>
            <a:endParaRPr/>
          </a:p>
          <a:p>
            <a:pPr indent="-406400" lvl="0" marL="457200" rtl="0" algn="l">
              <a:spcBef>
                <a:spcPts val="0"/>
              </a:spcBef>
              <a:spcAft>
                <a:spcPts val="0"/>
              </a:spcAft>
              <a:buSzPts val="2800"/>
              <a:buChar char="•"/>
            </a:pPr>
            <a:r>
              <a:rPr lang="en-US"/>
              <a:t>Large Capacity</a:t>
            </a:r>
            <a:endParaRPr/>
          </a:p>
          <a:p>
            <a:pPr indent="0" lvl="0" marL="457200" rtl="0" algn="l">
              <a:spcBef>
                <a:spcPts val="1000"/>
              </a:spcBef>
              <a:spcAft>
                <a:spcPts val="0"/>
              </a:spcAft>
              <a:buNone/>
            </a:pPr>
            <a:r>
              <a:t/>
            </a:r>
            <a:endParaRPr/>
          </a:p>
        </p:txBody>
      </p:sp>
      <p:sp>
        <p:nvSpPr>
          <p:cNvPr id="739" name="Google Shape;739;g1049e4b4910_12_104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740" name="Google Shape;740;g1049e4b4910_12_1044"/>
          <p:cNvPicPr preferRelativeResize="0"/>
          <p:nvPr/>
        </p:nvPicPr>
        <p:blipFill>
          <a:blip r:embed="rId3">
            <a:alphaModFix/>
          </a:blip>
          <a:stretch>
            <a:fillRect/>
          </a:stretch>
        </p:blipFill>
        <p:spPr>
          <a:xfrm>
            <a:off x="8271725" y="1209650"/>
            <a:ext cx="3671099" cy="2424311"/>
          </a:xfrm>
          <a:prstGeom prst="rect">
            <a:avLst/>
          </a:prstGeom>
          <a:noFill/>
          <a:ln>
            <a:noFill/>
          </a:ln>
        </p:spPr>
      </p:pic>
      <p:pic>
        <p:nvPicPr>
          <p:cNvPr id="741" name="Google Shape;741;g1049e4b4910_12_1044"/>
          <p:cNvPicPr preferRelativeResize="0"/>
          <p:nvPr/>
        </p:nvPicPr>
        <p:blipFill>
          <a:blip r:embed="rId4">
            <a:alphaModFix/>
          </a:blip>
          <a:stretch>
            <a:fillRect/>
          </a:stretch>
        </p:blipFill>
        <p:spPr>
          <a:xfrm>
            <a:off x="7082471" y="4118196"/>
            <a:ext cx="4966825" cy="1364375"/>
          </a:xfrm>
          <a:prstGeom prst="rect">
            <a:avLst/>
          </a:prstGeom>
          <a:noFill/>
          <a:ln>
            <a:noFill/>
          </a:ln>
        </p:spPr>
      </p:pic>
      <p:sp>
        <p:nvSpPr>
          <p:cNvPr id="742" name="Google Shape;742;g1049e4b4910_12_1044"/>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g1049e4b4910_12_114"/>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lnSpc>
                <a:spcPct val="100000"/>
              </a:lnSpc>
              <a:spcBef>
                <a:spcPts val="0"/>
              </a:spcBef>
              <a:spcAft>
                <a:spcPts val="0"/>
              </a:spcAft>
              <a:buNone/>
            </a:pPr>
            <a:r>
              <a:rPr lang="en-US"/>
              <a:t>Avionics- Pixhawk 4 (Hardware)</a:t>
            </a:r>
            <a:endParaRPr/>
          </a:p>
        </p:txBody>
      </p:sp>
      <p:sp>
        <p:nvSpPr>
          <p:cNvPr id="749" name="Google Shape;749;g1049e4b4910_12_114"/>
          <p:cNvSpPr txBox="1"/>
          <p:nvPr>
            <p:ph idx="1" type="body"/>
          </p:nvPr>
        </p:nvSpPr>
        <p:spPr>
          <a:xfrm>
            <a:off x="0" y="637707"/>
            <a:ext cx="10515600" cy="43512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None/>
            </a:pPr>
            <a:r>
              <a:t/>
            </a:r>
            <a:endParaRPr sz="2100"/>
          </a:p>
          <a:p>
            <a:pPr indent="0" lvl="0" marL="457200" rtl="0" algn="l">
              <a:spcBef>
                <a:spcPts val="1000"/>
              </a:spcBef>
              <a:spcAft>
                <a:spcPts val="0"/>
              </a:spcAft>
              <a:buNone/>
            </a:pPr>
            <a:r>
              <a:t/>
            </a:r>
            <a:endParaRPr sz="2100"/>
          </a:p>
          <a:p>
            <a:pPr indent="0" lvl="0" marL="0" rtl="0" algn="l">
              <a:lnSpc>
                <a:spcPct val="100000"/>
              </a:lnSpc>
              <a:spcBef>
                <a:spcPts val="0"/>
              </a:spcBef>
              <a:spcAft>
                <a:spcPts val="0"/>
              </a:spcAft>
              <a:buNone/>
            </a:pPr>
            <a:r>
              <a:t/>
            </a:r>
            <a:endParaRPr sz="2100">
              <a:latin typeface="Calibri"/>
              <a:ea typeface="Calibri"/>
              <a:cs typeface="Calibri"/>
              <a:sym typeface="Calibri"/>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406400" lvl="0" marL="457200" rtl="0" algn="l">
              <a:spcBef>
                <a:spcPts val="1000"/>
              </a:spcBef>
              <a:spcAft>
                <a:spcPts val="0"/>
              </a:spcAft>
              <a:buSzPts val="2800"/>
              <a:buChar char="•"/>
            </a:pPr>
            <a:r>
              <a:rPr lang="en-US"/>
              <a:t>Sufficient RAM available </a:t>
            </a:r>
            <a:endParaRPr/>
          </a:p>
          <a:p>
            <a:pPr indent="-406400" lvl="0" marL="457200" rtl="0" algn="l">
              <a:spcBef>
                <a:spcPts val="0"/>
              </a:spcBef>
              <a:spcAft>
                <a:spcPts val="0"/>
              </a:spcAft>
              <a:buSzPts val="2800"/>
              <a:buChar char="•"/>
            </a:pPr>
            <a:r>
              <a:rPr lang="en-US">
                <a:extLst>
                  <a:ext uri="http://customooxmlschemas.google.com/">
                    <go:slidesCustomData xmlns:go="http://customooxmlschemas.google.com/" textRoundtripDataId="0"/>
                  </a:ext>
                </a:extLst>
              </a:rPr>
              <a:t>60 KB of RAM dedicated to LQT</a:t>
            </a:r>
            <a:r>
              <a:rPr lang="en-US"/>
              <a:t> (worst case) </a:t>
            </a:r>
            <a:endParaRPr/>
          </a:p>
          <a:p>
            <a:pPr indent="-381000" lvl="1" marL="914400" rtl="0" algn="l">
              <a:spcBef>
                <a:spcPts val="0"/>
              </a:spcBef>
              <a:spcAft>
                <a:spcPts val="0"/>
              </a:spcAft>
              <a:buSzPts val="2400"/>
              <a:buChar char="•"/>
            </a:pPr>
            <a:r>
              <a:rPr lang="en-US"/>
              <a:t>Easily able to account for general software</a:t>
            </a:r>
            <a:endParaRPr/>
          </a:p>
          <a:p>
            <a:pPr indent="-381000" lvl="1" marL="914400" rtl="0" algn="l">
              <a:spcBef>
                <a:spcPts val="0"/>
              </a:spcBef>
              <a:spcAft>
                <a:spcPts val="0"/>
              </a:spcAft>
              <a:buSzPts val="2400"/>
              <a:buChar char="•"/>
            </a:pPr>
            <a:r>
              <a:rPr lang="en-US"/>
              <a:t>Verified via comparison to other FSW  </a:t>
            </a:r>
            <a:endParaRPr/>
          </a:p>
        </p:txBody>
      </p:sp>
      <p:sp>
        <p:nvSpPr>
          <p:cNvPr id="750" name="Google Shape;750;g1049e4b4910_12_11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751" name="Google Shape;751;g1049e4b4910_12_114"/>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Feasibility Analysis</a:t>
            </a:r>
            <a:endParaRPr b="1" sz="1100">
              <a:solidFill>
                <a:schemeClr val="lt1"/>
              </a:solidFill>
              <a:latin typeface="Calibri"/>
              <a:ea typeface="Calibri"/>
              <a:cs typeface="Calibri"/>
              <a:sym typeface="Calibri"/>
            </a:endParaRPr>
          </a:p>
        </p:txBody>
      </p:sp>
      <p:graphicFrame>
        <p:nvGraphicFramePr>
          <p:cNvPr id="752" name="Google Shape;752;g1049e4b4910_12_114"/>
          <p:cNvGraphicFramePr/>
          <p:nvPr/>
        </p:nvGraphicFramePr>
        <p:xfrm>
          <a:off x="115325" y="1365288"/>
          <a:ext cx="3000000" cy="3000000"/>
        </p:xfrm>
        <a:graphic>
          <a:graphicData uri="http://schemas.openxmlformats.org/drawingml/2006/table">
            <a:tbl>
              <a:tblPr>
                <a:noFill/>
                <a:tableStyleId>{A9F1C268-0D65-44F1-8AFE-5EDD493812E5}</a:tableStyleId>
              </a:tblPr>
              <a:tblGrid>
                <a:gridCol w="2214025"/>
                <a:gridCol w="1307800"/>
                <a:gridCol w="1120675"/>
                <a:gridCol w="1358900"/>
              </a:tblGrid>
              <a:tr h="937225">
                <a:tc>
                  <a:txBody>
                    <a:bodyPr/>
                    <a:lstStyle/>
                    <a:p>
                      <a:pPr indent="0" lvl="0" marL="0" rtl="0" algn="ctr">
                        <a:spcBef>
                          <a:spcPts val="0"/>
                        </a:spcBef>
                        <a:spcAft>
                          <a:spcPts val="0"/>
                        </a:spcAft>
                        <a:buNone/>
                      </a:pPr>
                      <a:r>
                        <a:t/>
                      </a:r>
                      <a:endParaRPr b="1" sz="2100"/>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Processor Speed (MHz)</a:t>
                      </a:r>
                      <a:endParaRPr b="1"/>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b="1" lang="en-US"/>
                        <a:t>RAM (KB)</a:t>
                      </a:r>
                      <a:endParaRPr b="1"/>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b="1" lang="en-US"/>
                        <a:t>Operational Temperature Range (</a:t>
                      </a:r>
                      <a:r>
                        <a:rPr b="1" lang="en-US" sz="1050">
                          <a:solidFill>
                            <a:schemeClr val="dk1"/>
                          </a:solidFill>
                          <a:latin typeface="Roboto"/>
                          <a:ea typeface="Roboto"/>
                          <a:cs typeface="Roboto"/>
                          <a:sym typeface="Roboto"/>
                        </a:rPr>
                        <a:t>°</a:t>
                      </a:r>
                      <a:r>
                        <a:rPr b="1" lang="en-US"/>
                        <a:t>C)</a:t>
                      </a:r>
                      <a:endParaRPr b="1"/>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r h="846400">
                <a:tc>
                  <a:txBody>
                    <a:bodyPr/>
                    <a:lstStyle/>
                    <a:p>
                      <a:pPr indent="0" lvl="0" marL="0" rtl="0" algn="ctr">
                        <a:spcBef>
                          <a:spcPts val="0"/>
                        </a:spcBef>
                        <a:spcAft>
                          <a:spcPts val="0"/>
                        </a:spcAft>
                        <a:buNone/>
                      </a:pPr>
                      <a:r>
                        <a:rPr b="1" lang="en-US" sz="2000"/>
                        <a:t>Main Processor</a:t>
                      </a:r>
                      <a:endParaRPr b="1" sz="2000"/>
                    </a:p>
                    <a:p>
                      <a:pPr indent="0" lvl="0" marL="0" rtl="0" algn="ctr">
                        <a:lnSpc>
                          <a:spcPct val="90000"/>
                        </a:lnSpc>
                        <a:spcBef>
                          <a:spcPts val="500"/>
                        </a:spcBef>
                        <a:spcAft>
                          <a:spcPts val="0"/>
                        </a:spcAft>
                        <a:buNone/>
                      </a:pPr>
                      <a:r>
                        <a:rPr lang="en-US">
                          <a:solidFill>
                            <a:schemeClr val="dk1"/>
                          </a:solidFill>
                        </a:rPr>
                        <a:t>STM32F765</a:t>
                      </a:r>
                      <a:endParaRPr b="1" sz="1600"/>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lang="en-US" sz="1900"/>
                        <a:t>216</a:t>
                      </a:r>
                      <a:endParaRPr sz="1900"/>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lang="en-US" sz="1900"/>
                        <a:t>512</a:t>
                      </a:r>
                      <a:endParaRPr sz="1900"/>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lang="en-US" sz="1900"/>
                        <a:t>-40 to 85</a:t>
                      </a:r>
                      <a:endParaRPr sz="1900"/>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bl>
          </a:graphicData>
        </a:graphic>
      </p:graphicFrame>
      <p:pic>
        <p:nvPicPr>
          <p:cNvPr id="753" name="Google Shape;753;g1049e4b4910_12_114"/>
          <p:cNvPicPr preferRelativeResize="0"/>
          <p:nvPr/>
        </p:nvPicPr>
        <p:blipFill>
          <a:blip r:embed="rId3">
            <a:alphaModFix/>
          </a:blip>
          <a:stretch>
            <a:fillRect/>
          </a:stretch>
        </p:blipFill>
        <p:spPr>
          <a:xfrm>
            <a:off x="7928400" y="1365275"/>
            <a:ext cx="2594987" cy="4351200"/>
          </a:xfrm>
          <a:prstGeom prst="rect">
            <a:avLst/>
          </a:prstGeom>
          <a:noFill/>
          <a:ln>
            <a:noFill/>
          </a:ln>
        </p:spPr>
      </p:pic>
      <p:sp>
        <p:nvSpPr>
          <p:cNvPr id="754" name="Google Shape;754;g1049e4b4910_12_114"/>
          <p:cNvSpPr/>
          <p:nvPr/>
        </p:nvSpPr>
        <p:spPr>
          <a:xfrm>
            <a:off x="7860775" y="1688649"/>
            <a:ext cx="170100" cy="3794100"/>
          </a:xfrm>
          <a:prstGeom prst="upDownArrow">
            <a:avLst>
              <a:gd fmla="val 50000" name="adj1"/>
              <a:gd fmla="val 50000" name="adj2"/>
            </a:avLst>
          </a:prstGeom>
          <a:noFill/>
          <a:ln cap="flat" cmpd="sng" w="19050">
            <a:solidFill>
              <a:srgbClr val="CFB8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g1049e4b4910_12_114"/>
          <p:cNvSpPr txBox="1"/>
          <p:nvPr/>
        </p:nvSpPr>
        <p:spPr>
          <a:xfrm>
            <a:off x="7095775" y="2823650"/>
            <a:ext cx="765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latin typeface="Calibri"/>
                <a:ea typeface="Calibri"/>
                <a:cs typeface="Calibri"/>
                <a:sym typeface="Calibri"/>
              </a:rPr>
              <a:t>84mm</a:t>
            </a:r>
            <a:endParaRPr b="1" sz="1600">
              <a:latin typeface="Calibri"/>
              <a:ea typeface="Calibri"/>
              <a:cs typeface="Calibri"/>
              <a:sym typeface="Calibri"/>
            </a:endParaRPr>
          </a:p>
        </p:txBody>
      </p:sp>
      <p:sp>
        <p:nvSpPr>
          <p:cNvPr id="756" name="Google Shape;756;g1049e4b4910_12_114"/>
          <p:cNvSpPr/>
          <p:nvPr/>
        </p:nvSpPr>
        <p:spPr>
          <a:xfrm>
            <a:off x="8286286" y="1195175"/>
            <a:ext cx="1879200" cy="170100"/>
          </a:xfrm>
          <a:prstGeom prst="leftRightArrow">
            <a:avLst>
              <a:gd fmla="val 50000" name="adj1"/>
              <a:gd fmla="val 50000" name="adj2"/>
            </a:avLst>
          </a:prstGeom>
          <a:noFill/>
          <a:ln cap="flat" cmpd="sng" w="19050">
            <a:solidFill>
              <a:srgbClr val="CFB8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g1049e4b4910_12_114"/>
          <p:cNvSpPr txBox="1"/>
          <p:nvPr/>
        </p:nvSpPr>
        <p:spPr>
          <a:xfrm>
            <a:off x="8843388" y="829788"/>
            <a:ext cx="765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latin typeface="Calibri"/>
                <a:ea typeface="Calibri"/>
                <a:cs typeface="Calibri"/>
                <a:sym typeface="Calibri"/>
              </a:rPr>
              <a:t>44mm</a:t>
            </a:r>
            <a:endParaRPr b="1" sz="1600">
              <a:latin typeface="Calibri"/>
              <a:ea typeface="Calibri"/>
              <a:cs typeface="Calibri"/>
              <a:sym typeface="Calibri"/>
            </a:endParaRPr>
          </a:p>
        </p:txBody>
      </p:sp>
      <p:sp>
        <p:nvSpPr>
          <p:cNvPr id="758" name="Google Shape;758;g1049e4b4910_12_114"/>
          <p:cNvSpPr/>
          <p:nvPr/>
        </p:nvSpPr>
        <p:spPr>
          <a:xfrm rot="-1985724">
            <a:off x="9966584" y="5587541"/>
            <a:ext cx="392832" cy="170162"/>
          </a:xfrm>
          <a:prstGeom prst="leftRightArrow">
            <a:avLst>
              <a:gd fmla="val 50000" name="adj1"/>
              <a:gd fmla="val 50000" name="adj2"/>
            </a:avLst>
          </a:prstGeom>
          <a:noFill/>
          <a:ln cap="flat" cmpd="sng" w="19050">
            <a:solidFill>
              <a:srgbClr val="CFB8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g1049e4b4910_12_114"/>
          <p:cNvSpPr txBox="1"/>
          <p:nvPr/>
        </p:nvSpPr>
        <p:spPr>
          <a:xfrm>
            <a:off x="10093638" y="5605375"/>
            <a:ext cx="765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latin typeface="Calibri"/>
                <a:ea typeface="Calibri"/>
                <a:cs typeface="Calibri"/>
                <a:sym typeface="Calibri"/>
              </a:rPr>
              <a:t>12mm</a:t>
            </a:r>
            <a:endParaRPr b="1" sz="1600">
              <a:latin typeface="Calibri"/>
              <a:ea typeface="Calibri"/>
              <a:cs typeface="Calibri"/>
              <a:sym typeface="Calibri"/>
            </a:endParaRPr>
          </a:p>
        </p:txBody>
      </p:sp>
      <p:sp>
        <p:nvSpPr>
          <p:cNvPr id="760" name="Google Shape;760;g1049e4b4910_12_114"/>
          <p:cNvSpPr txBox="1"/>
          <p:nvPr/>
        </p:nvSpPr>
        <p:spPr>
          <a:xfrm flipH="1">
            <a:off x="10165475" y="2239838"/>
            <a:ext cx="17526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chemeClr val="dk1"/>
                </a:solidFill>
              </a:rPr>
              <a:t>Total Weight: 33.3 g</a:t>
            </a:r>
            <a:endParaRPr sz="1600"/>
          </a:p>
        </p:txBody>
      </p:sp>
      <p:sp>
        <p:nvSpPr>
          <p:cNvPr id="761" name="Google Shape;761;g1049e4b4910_12_114"/>
          <p:cNvSpPr txBox="1"/>
          <p:nvPr/>
        </p:nvSpPr>
        <p:spPr>
          <a:xfrm>
            <a:off x="115325" y="737550"/>
            <a:ext cx="4916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00" u="sng">
                <a:latin typeface="Calibri"/>
                <a:ea typeface="Calibri"/>
                <a:cs typeface="Calibri"/>
                <a:sym typeface="Calibri"/>
              </a:rPr>
              <a:t>Hardware</a:t>
            </a:r>
            <a:endParaRPr b="1" sz="2800" u="sng">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g1049e4b4910_12_15"/>
          <p:cNvSpPr txBox="1"/>
          <p:nvPr>
            <p:ph type="title"/>
          </p:nvPr>
        </p:nvSpPr>
        <p:spPr>
          <a:xfrm>
            <a:off x="115325" y="0"/>
            <a:ext cx="11676000" cy="725400"/>
          </a:xfrm>
          <a:prstGeom prst="rect">
            <a:avLst/>
          </a:prstGeom>
        </p:spPr>
        <p:txBody>
          <a:bodyPr anchorCtr="0" anchor="ctr" bIns="45700" lIns="91425" spcFirstLastPara="1" rIns="91425" wrap="square" tIns="45700">
            <a:noAutofit/>
          </a:bodyPr>
          <a:lstStyle/>
          <a:p>
            <a:pPr indent="0" lvl="0" marL="0" marR="0" rtl="0" algn="l">
              <a:lnSpc>
                <a:spcPct val="100000"/>
              </a:lnSpc>
              <a:spcBef>
                <a:spcPts val="0"/>
              </a:spcBef>
              <a:spcAft>
                <a:spcPts val="0"/>
              </a:spcAft>
              <a:buSzPts val="990"/>
              <a:buNone/>
            </a:pPr>
            <a:r>
              <a:rPr lang="en-US"/>
              <a:t>Avionics- Pixhawk 4 (Integration)</a:t>
            </a:r>
            <a:endParaRPr/>
          </a:p>
        </p:txBody>
      </p:sp>
      <p:sp>
        <p:nvSpPr>
          <p:cNvPr id="767" name="Google Shape;767;g1049e4b4910_12_1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768" name="Google Shape;768;g1049e4b4910_12_15"/>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Feasibility Analysis</a:t>
            </a:r>
            <a:endParaRPr b="1" sz="1100">
              <a:solidFill>
                <a:schemeClr val="lt1"/>
              </a:solidFill>
              <a:latin typeface="Calibri"/>
              <a:ea typeface="Calibri"/>
              <a:cs typeface="Calibri"/>
              <a:sym typeface="Calibri"/>
            </a:endParaRPr>
          </a:p>
        </p:txBody>
      </p:sp>
      <p:sp>
        <p:nvSpPr>
          <p:cNvPr id="769" name="Google Shape;769;g1049e4b4910_12_15"/>
          <p:cNvSpPr txBox="1"/>
          <p:nvPr>
            <p:ph idx="1" type="body"/>
          </p:nvPr>
        </p:nvSpPr>
        <p:spPr>
          <a:xfrm>
            <a:off x="115325" y="811750"/>
            <a:ext cx="6449400" cy="4351200"/>
          </a:xfrm>
          <a:prstGeom prst="rect">
            <a:avLst/>
          </a:prstGeom>
        </p:spPr>
        <p:txBody>
          <a:bodyPr anchorCtr="0" anchor="t" bIns="45700" lIns="91425" spcFirstLastPara="1" rIns="91425" wrap="square" tIns="45700">
            <a:normAutofit fontScale="92500" lnSpcReduction="20000"/>
          </a:bodyPr>
          <a:lstStyle/>
          <a:p>
            <a:pPr indent="0" lvl="0" marL="0" rtl="0" algn="l">
              <a:spcBef>
                <a:spcPts val="1000"/>
              </a:spcBef>
              <a:spcAft>
                <a:spcPts val="0"/>
              </a:spcAft>
              <a:buClr>
                <a:schemeClr val="dk1"/>
              </a:buClr>
              <a:buSzPct val="46556"/>
              <a:buFont typeface="Arial"/>
              <a:buNone/>
            </a:pPr>
            <a:r>
              <a:rPr b="1" lang="en-US" sz="2362" u="sng"/>
              <a:t>Port and Sensor Capability</a:t>
            </a:r>
            <a:endParaRPr b="1" sz="2362" u="sng"/>
          </a:p>
          <a:p>
            <a:pPr indent="0" lvl="0" marL="0" rtl="0" algn="l">
              <a:spcBef>
                <a:spcPts val="1000"/>
              </a:spcBef>
              <a:spcAft>
                <a:spcPts val="0"/>
              </a:spcAft>
              <a:buNone/>
            </a:pPr>
            <a:r>
              <a:t/>
            </a:r>
            <a:endParaRPr sz="6450"/>
          </a:p>
          <a:p>
            <a:pPr indent="0" lvl="0" marL="0" rtl="0" algn="l">
              <a:spcBef>
                <a:spcPts val="1000"/>
              </a:spcBef>
              <a:spcAft>
                <a:spcPts val="0"/>
              </a:spcAft>
              <a:buNone/>
            </a:pPr>
            <a:r>
              <a:t/>
            </a:r>
            <a:endParaRPr sz="6450"/>
          </a:p>
          <a:p>
            <a:pPr indent="0" lvl="0" marL="0" rtl="0" algn="l">
              <a:spcBef>
                <a:spcPts val="1000"/>
              </a:spcBef>
              <a:spcAft>
                <a:spcPts val="0"/>
              </a:spcAft>
              <a:buNone/>
            </a:pPr>
            <a:r>
              <a:t/>
            </a:r>
            <a:endParaRPr sz="6450"/>
          </a:p>
          <a:p>
            <a:pPr indent="0" lvl="0" marL="0" rtl="0" algn="l">
              <a:spcBef>
                <a:spcPts val="1000"/>
              </a:spcBef>
              <a:spcAft>
                <a:spcPts val="0"/>
              </a:spcAft>
              <a:buNone/>
            </a:pPr>
            <a:r>
              <a:t/>
            </a:r>
            <a:endParaRPr sz="6450"/>
          </a:p>
          <a:p>
            <a:pPr indent="0" lvl="0" marL="457200" rtl="0" algn="l">
              <a:spcBef>
                <a:spcPts val="1000"/>
              </a:spcBef>
              <a:spcAft>
                <a:spcPts val="0"/>
              </a:spcAft>
              <a:buNone/>
            </a:pPr>
            <a:r>
              <a:t/>
            </a:r>
            <a:endParaRPr sz="6450"/>
          </a:p>
        </p:txBody>
      </p:sp>
      <p:graphicFrame>
        <p:nvGraphicFramePr>
          <p:cNvPr id="770" name="Google Shape;770;g1049e4b4910_12_15"/>
          <p:cNvGraphicFramePr/>
          <p:nvPr/>
        </p:nvGraphicFramePr>
        <p:xfrm>
          <a:off x="115325" y="1180475"/>
          <a:ext cx="3000000" cy="3000000"/>
        </p:xfrm>
        <a:graphic>
          <a:graphicData uri="http://schemas.openxmlformats.org/drawingml/2006/table">
            <a:tbl>
              <a:tblPr>
                <a:noFill/>
                <a:tableStyleId>{A9F1C268-0D65-44F1-8AFE-5EDD493812E5}</a:tableStyleId>
              </a:tblPr>
              <a:tblGrid>
                <a:gridCol w="4879400"/>
              </a:tblGrid>
              <a:tr h="272975">
                <a:tc>
                  <a:txBody>
                    <a:bodyPr/>
                    <a:lstStyle/>
                    <a:p>
                      <a:pPr indent="0" lvl="0" marL="0" rtl="0" algn="ctr">
                        <a:spcBef>
                          <a:spcPts val="0"/>
                        </a:spcBef>
                        <a:spcAft>
                          <a:spcPts val="0"/>
                        </a:spcAft>
                        <a:buNone/>
                      </a:pPr>
                      <a:r>
                        <a:rPr b="1" lang="en-US" sz="1800"/>
                        <a:t>Important Interfaces</a:t>
                      </a:r>
                      <a:endParaRPr b="1" sz="1800"/>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762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CFB87C"/>
                    </a:solidFill>
                  </a:tcPr>
                </a:tc>
              </a:tr>
              <a:tr h="396200">
                <a:tc>
                  <a:txBody>
                    <a:bodyPr/>
                    <a:lstStyle/>
                    <a:p>
                      <a:pPr indent="0" lvl="0" marL="0" rtl="0" algn="l">
                        <a:spcBef>
                          <a:spcPts val="0"/>
                        </a:spcBef>
                        <a:spcAft>
                          <a:spcPts val="0"/>
                        </a:spcAft>
                        <a:buNone/>
                      </a:pPr>
                      <a:r>
                        <a:rPr lang="en-US"/>
                        <a:t>GPS Receiver Module </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E06666"/>
                    </a:solidFill>
                  </a:tcPr>
                </a:tc>
              </a:tr>
              <a:tr h="396200">
                <a:tc>
                  <a:txBody>
                    <a:bodyPr/>
                    <a:lstStyle/>
                    <a:p>
                      <a:pPr indent="0" lvl="0" marL="0" rtl="0" algn="l">
                        <a:spcBef>
                          <a:spcPts val="0"/>
                        </a:spcBef>
                        <a:spcAft>
                          <a:spcPts val="0"/>
                        </a:spcAft>
                        <a:buNone/>
                      </a:pPr>
                      <a:r>
                        <a:rPr lang="en-US"/>
                        <a:t>Digital Airspeed Sensor (I</a:t>
                      </a:r>
                      <a:r>
                        <a:rPr baseline="30000" lang="en-US"/>
                        <a:t>2</a:t>
                      </a:r>
                      <a:r>
                        <a:rPr lang="en-US"/>
                        <a:t>C)</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E69138"/>
                    </a:solidFill>
                  </a:tcPr>
                </a:tc>
              </a:tr>
              <a:tr h="396200">
                <a:tc>
                  <a:txBody>
                    <a:bodyPr/>
                    <a:lstStyle/>
                    <a:p>
                      <a:pPr indent="0" lvl="0" marL="0" rtl="0" algn="l">
                        <a:spcBef>
                          <a:spcPts val="0"/>
                        </a:spcBef>
                        <a:spcAft>
                          <a:spcPts val="0"/>
                        </a:spcAft>
                        <a:buNone/>
                      </a:pPr>
                      <a:r>
                        <a:rPr lang="en-US"/>
                        <a:t>RC Receiver </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00FFFF"/>
                    </a:solidFill>
                  </a:tcPr>
                </a:tc>
              </a:tr>
              <a:tr h="396200">
                <a:tc>
                  <a:txBody>
                    <a:bodyPr/>
                    <a:lstStyle/>
                    <a:p>
                      <a:pPr indent="0" lvl="0" marL="0" rtl="0" algn="l">
                        <a:spcBef>
                          <a:spcPts val="0"/>
                        </a:spcBef>
                        <a:spcAft>
                          <a:spcPts val="0"/>
                        </a:spcAft>
                        <a:buNone/>
                      </a:pPr>
                      <a:r>
                        <a:rPr lang="en-US"/>
                        <a:t>SD Card Insert</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6AA84F"/>
                    </a:solidFill>
                  </a:tcPr>
                </a:tc>
              </a:tr>
              <a:tr h="396200">
                <a:tc>
                  <a:txBody>
                    <a:bodyPr/>
                    <a:lstStyle/>
                    <a:p>
                      <a:pPr indent="0" lvl="0" marL="0" rtl="0" algn="l">
                        <a:spcBef>
                          <a:spcPts val="0"/>
                        </a:spcBef>
                        <a:spcAft>
                          <a:spcPts val="0"/>
                        </a:spcAft>
                        <a:buNone/>
                      </a:pPr>
                      <a:r>
                        <a:rPr lang="en-US"/>
                        <a:t>USB </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8E7CC3"/>
                    </a:solidFill>
                  </a:tcPr>
                </a:tc>
              </a:tr>
              <a:tr h="396200">
                <a:tc>
                  <a:txBody>
                    <a:bodyPr/>
                    <a:lstStyle/>
                    <a:p>
                      <a:pPr indent="0" lvl="0" marL="0" rtl="0" algn="l">
                        <a:spcBef>
                          <a:spcPts val="0"/>
                        </a:spcBef>
                        <a:spcAft>
                          <a:spcPts val="0"/>
                        </a:spcAft>
                        <a:buNone/>
                      </a:pPr>
                      <a:r>
                        <a:rPr lang="en-US"/>
                        <a:t>Power Module</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FFFF00"/>
                    </a:solidFill>
                  </a:tcPr>
                </a:tc>
              </a:tr>
              <a:tr h="396200">
                <a:tc>
                  <a:txBody>
                    <a:bodyPr/>
                    <a:lstStyle/>
                    <a:p>
                      <a:pPr indent="0" lvl="0" marL="0" rtl="0" algn="l">
                        <a:spcBef>
                          <a:spcPts val="0"/>
                        </a:spcBef>
                        <a:spcAft>
                          <a:spcPts val="0"/>
                        </a:spcAft>
                        <a:buNone/>
                      </a:pPr>
                      <a:r>
                        <a:rPr lang="en-US"/>
                        <a:t>I/O Outputs </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76200">
                      <a:solidFill>
                        <a:srgbClr val="CFB87C"/>
                      </a:solidFill>
                      <a:prstDash val="solid"/>
                      <a:round/>
                      <a:headEnd len="sm" w="sm" type="none"/>
                      <a:tailEnd len="sm" w="sm" type="none"/>
                    </a:lnB>
                    <a:solidFill>
                      <a:srgbClr val="FF00FF"/>
                    </a:solidFill>
                  </a:tcPr>
                </a:tc>
              </a:tr>
            </a:tbl>
          </a:graphicData>
        </a:graphic>
      </p:graphicFrame>
      <p:graphicFrame>
        <p:nvGraphicFramePr>
          <p:cNvPr id="771" name="Google Shape;771;g1049e4b4910_12_15"/>
          <p:cNvGraphicFramePr/>
          <p:nvPr/>
        </p:nvGraphicFramePr>
        <p:xfrm>
          <a:off x="115325" y="4453378"/>
          <a:ext cx="3000000" cy="3000000"/>
        </p:xfrm>
        <a:graphic>
          <a:graphicData uri="http://schemas.openxmlformats.org/drawingml/2006/table">
            <a:tbl>
              <a:tblPr>
                <a:noFill/>
                <a:tableStyleId>{A9F1C268-0D65-44F1-8AFE-5EDD493812E5}</a:tableStyleId>
              </a:tblPr>
              <a:tblGrid>
                <a:gridCol w="4879400"/>
              </a:tblGrid>
              <a:tr h="457175">
                <a:tc>
                  <a:txBody>
                    <a:bodyPr/>
                    <a:lstStyle/>
                    <a:p>
                      <a:pPr indent="0" lvl="0" marL="0" rtl="0" algn="ctr">
                        <a:spcBef>
                          <a:spcPts val="0"/>
                        </a:spcBef>
                        <a:spcAft>
                          <a:spcPts val="0"/>
                        </a:spcAft>
                        <a:buNone/>
                      </a:pPr>
                      <a:r>
                        <a:rPr b="1" lang="en-US" sz="1800"/>
                        <a:t>Integrated Sensors</a:t>
                      </a:r>
                      <a:endParaRPr b="1" sz="1800"/>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762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CFB87C"/>
                    </a:solidFill>
                  </a:tcPr>
                </a:tc>
              </a:tr>
              <a:tr h="396225">
                <a:tc>
                  <a:txBody>
                    <a:bodyPr/>
                    <a:lstStyle/>
                    <a:p>
                      <a:pPr indent="0" lvl="0" marL="0" rtl="0" algn="l">
                        <a:spcBef>
                          <a:spcPts val="0"/>
                        </a:spcBef>
                        <a:spcAft>
                          <a:spcPts val="0"/>
                        </a:spcAft>
                        <a:buNone/>
                      </a:pPr>
                      <a:r>
                        <a:rPr lang="en-US"/>
                        <a:t>2 Inertial Measurement Units (IMUs)</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r h="396225">
                <a:tc>
                  <a:txBody>
                    <a:bodyPr/>
                    <a:lstStyle/>
                    <a:p>
                      <a:pPr indent="0" lvl="0" marL="0" rtl="0" algn="l">
                        <a:spcBef>
                          <a:spcPts val="0"/>
                        </a:spcBef>
                        <a:spcAft>
                          <a:spcPts val="0"/>
                        </a:spcAft>
                        <a:buNone/>
                      </a:pPr>
                      <a:r>
                        <a:rPr lang="en-US"/>
                        <a:t>Barometer </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r h="374875">
                <a:tc>
                  <a:txBody>
                    <a:bodyPr/>
                    <a:lstStyle/>
                    <a:p>
                      <a:pPr indent="0" lvl="0" marL="0" rtl="0" algn="l">
                        <a:lnSpc>
                          <a:spcPct val="90000"/>
                        </a:lnSpc>
                        <a:spcBef>
                          <a:spcPts val="500"/>
                        </a:spcBef>
                        <a:spcAft>
                          <a:spcPts val="0"/>
                        </a:spcAft>
                        <a:buNone/>
                      </a:pPr>
                      <a:r>
                        <a:rPr lang="en-US">
                          <a:solidFill>
                            <a:schemeClr val="dk1"/>
                          </a:solidFill>
                        </a:rPr>
                        <a:t>Magnetometer</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76200">
                      <a:solidFill>
                        <a:srgbClr val="CFB87C"/>
                      </a:solidFill>
                      <a:prstDash val="solid"/>
                      <a:round/>
                      <a:headEnd len="sm" w="sm" type="none"/>
                      <a:tailEnd len="sm" w="sm" type="none"/>
                    </a:lnB>
                  </a:tcPr>
                </a:tc>
              </a:tr>
            </a:tbl>
          </a:graphicData>
        </a:graphic>
      </p:graphicFrame>
      <p:pic>
        <p:nvPicPr>
          <p:cNvPr id="772" name="Google Shape;772;g1049e4b4910_12_15"/>
          <p:cNvPicPr preferRelativeResize="0"/>
          <p:nvPr/>
        </p:nvPicPr>
        <p:blipFill>
          <a:blip r:embed="rId3">
            <a:alphaModFix/>
          </a:blip>
          <a:stretch>
            <a:fillRect/>
          </a:stretch>
        </p:blipFill>
        <p:spPr>
          <a:xfrm>
            <a:off x="5157675" y="939275"/>
            <a:ext cx="6793032" cy="4990512"/>
          </a:xfrm>
          <a:prstGeom prst="rect">
            <a:avLst/>
          </a:prstGeom>
          <a:noFill/>
          <a:ln>
            <a:noFill/>
          </a:ln>
        </p:spPr>
      </p:pic>
      <p:sp>
        <p:nvSpPr>
          <p:cNvPr id="773" name="Google Shape;773;g1049e4b4910_12_15"/>
          <p:cNvSpPr/>
          <p:nvPr/>
        </p:nvSpPr>
        <p:spPr>
          <a:xfrm>
            <a:off x="7070550" y="3298950"/>
            <a:ext cx="836100" cy="278100"/>
          </a:xfrm>
          <a:prstGeom prst="rect">
            <a:avLst/>
          </a:prstGeom>
          <a:noFill/>
          <a:ln cap="flat" cmpd="sng" w="3810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g1049e4b4910_12_15"/>
          <p:cNvSpPr/>
          <p:nvPr/>
        </p:nvSpPr>
        <p:spPr>
          <a:xfrm>
            <a:off x="6645450" y="3032250"/>
            <a:ext cx="425100" cy="278100"/>
          </a:xfrm>
          <a:prstGeom prst="roundRect">
            <a:avLst>
              <a:gd fmla="val 16667" name="adj"/>
            </a:avLst>
          </a:prstGeom>
          <a:noFill/>
          <a:ln cap="flat" cmpd="sng" w="38100">
            <a:solidFill>
              <a:srgbClr val="E691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g1049e4b4910_12_15"/>
          <p:cNvSpPr/>
          <p:nvPr/>
        </p:nvSpPr>
        <p:spPr>
          <a:xfrm>
            <a:off x="7339750" y="2670750"/>
            <a:ext cx="609300" cy="365100"/>
          </a:xfrm>
          <a:prstGeom prst="roundRect">
            <a:avLst>
              <a:gd fmla="val 16667" name="adj"/>
            </a:avLst>
          </a:prstGeom>
          <a:noFill/>
          <a:ln cap="flat" cmpd="sng" w="381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g1049e4b4910_12_15"/>
          <p:cNvSpPr/>
          <p:nvPr/>
        </p:nvSpPr>
        <p:spPr>
          <a:xfrm>
            <a:off x="5851975" y="4888450"/>
            <a:ext cx="836100" cy="365100"/>
          </a:xfrm>
          <a:prstGeom prst="roundRect">
            <a:avLst>
              <a:gd fmla="val 16667" name="adj"/>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g1049e4b4910_12_15"/>
          <p:cNvSpPr/>
          <p:nvPr/>
        </p:nvSpPr>
        <p:spPr>
          <a:xfrm>
            <a:off x="6078675" y="1218575"/>
            <a:ext cx="609300" cy="278100"/>
          </a:xfrm>
          <a:prstGeom prst="roundRect">
            <a:avLst>
              <a:gd fmla="val 16667" name="adj"/>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g1049e4b4910_12_15"/>
          <p:cNvSpPr/>
          <p:nvPr/>
        </p:nvSpPr>
        <p:spPr>
          <a:xfrm>
            <a:off x="6078675" y="2479650"/>
            <a:ext cx="510000" cy="278100"/>
          </a:xfrm>
          <a:prstGeom prst="roundRect">
            <a:avLst>
              <a:gd fmla="val 16667" name="adj"/>
            </a:avLst>
          </a:prstGeom>
          <a:noFill/>
          <a:ln cap="flat" cmpd="sng" w="38100">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g1049e4b4910_12_15"/>
          <p:cNvSpPr/>
          <p:nvPr/>
        </p:nvSpPr>
        <p:spPr>
          <a:xfrm>
            <a:off x="6092850" y="3797400"/>
            <a:ext cx="1856100" cy="431100"/>
          </a:xfrm>
          <a:prstGeom prst="roundRect">
            <a:avLst>
              <a:gd fmla="val 16667" name="adj"/>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g1049e4b4910_12_212"/>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lnSpc>
                <a:spcPct val="100000"/>
              </a:lnSpc>
              <a:spcBef>
                <a:spcPts val="0"/>
              </a:spcBef>
              <a:spcAft>
                <a:spcPts val="0"/>
              </a:spcAft>
              <a:buNone/>
            </a:pPr>
            <a:r>
              <a:rPr lang="en-US"/>
              <a:t>Avionics- Power Integration </a:t>
            </a:r>
            <a:endParaRPr/>
          </a:p>
        </p:txBody>
      </p:sp>
      <p:sp>
        <p:nvSpPr>
          <p:cNvPr id="786" name="Google Shape;786;g1049e4b4910_12_212"/>
          <p:cNvSpPr txBox="1"/>
          <p:nvPr>
            <p:ph idx="1" type="body"/>
          </p:nvPr>
        </p:nvSpPr>
        <p:spPr>
          <a:xfrm>
            <a:off x="187325" y="1054000"/>
            <a:ext cx="7549200" cy="45855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None/>
            </a:pPr>
            <a:r>
              <a:rPr b="1" lang="en-US" u="sng"/>
              <a:t>PM07 Power Management Board (PMB)</a:t>
            </a:r>
            <a:endParaRPr b="1" u="sng"/>
          </a:p>
          <a:p>
            <a:pPr indent="-361950" lvl="1" marL="914400" rtl="0" algn="l">
              <a:spcBef>
                <a:spcPts val="500"/>
              </a:spcBef>
              <a:spcAft>
                <a:spcPts val="0"/>
              </a:spcAft>
              <a:buSzPts val="2100"/>
              <a:buChar char="•"/>
            </a:pPr>
            <a:r>
              <a:rPr lang="en-US" sz="2100"/>
              <a:t>Recommended to be used with the Pixhawk4</a:t>
            </a:r>
            <a:endParaRPr sz="2100"/>
          </a:p>
          <a:p>
            <a:pPr indent="-361950" lvl="1" marL="914400" rtl="0" algn="l">
              <a:spcBef>
                <a:spcPts val="0"/>
              </a:spcBef>
              <a:spcAft>
                <a:spcPts val="0"/>
              </a:spcAft>
              <a:buSzPts val="2100"/>
              <a:buChar char="•"/>
            </a:pPr>
            <a:r>
              <a:rPr lang="en-US" sz="2100"/>
              <a:t>Connects the ESC and propulsion system, flight controller </a:t>
            </a:r>
            <a:endParaRPr sz="2100"/>
          </a:p>
          <a:p>
            <a:pPr indent="-361950" lvl="1" marL="914400" rtl="0" algn="l">
              <a:spcBef>
                <a:spcPts val="0"/>
              </a:spcBef>
              <a:spcAft>
                <a:spcPts val="0"/>
              </a:spcAft>
              <a:buSzPts val="2100"/>
              <a:buChar char="•"/>
            </a:pPr>
            <a:r>
              <a:rPr lang="en-US" sz="2100"/>
              <a:t>Sends information about battery voltage and current consumption</a:t>
            </a:r>
            <a:endParaRPr sz="2100"/>
          </a:p>
          <a:p>
            <a:pPr indent="0" lvl="0" marL="0" rtl="0" algn="l">
              <a:spcBef>
                <a:spcPts val="1000"/>
              </a:spcBef>
              <a:spcAft>
                <a:spcPts val="0"/>
              </a:spcAft>
              <a:buNone/>
            </a:pPr>
            <a:r>
              <a:rPr b="1" lang="en-US" u="sng"/>
              <a:t>UBEC Power Regulator</a:t>
            </a:r>
            <a:endParaRPr b="1" u="sng"/>
          </a:p>
          <a:p>
            <a:pPr indent="-368300" lvl="0" marL="914400" rtl="0" algn="l">
              <a:spcBef>
                <a:spcPts val="1000"/>
              </a:spcBef>
              <a:spcAft>
                <a:spcPts val="0"/>
              </a:spcAft>
              <a:buSzPts val="2200"/>
              <a:buChar char="•"/>
            </a:pPr>
            <a:r>
              <a:rPr lang="en-US" sz="2200"/>
              <a:t>5V/5A </a:t>
            </a:r>
            <a:endParaRPr sz="2200"/>
          </a:p>
          <a:p>
            <a:pPr indent="-368300" lvl="0" marL="914400" rtl="0" algn="l">
              <a:spcBef>
                <a:spcPts val="0"/>
              </a:spcBef>
              <a:spcAft>
                <a:spcPts val="0"/>
              </a:spcAft>
              <a:buSzPts val="2200"/>
              <a:buChar char="•"/>
            </a:pPr>
            <a:r>
              <a:rPr lang="en-US" sz="2200"/>
              <a:t>Powers servos</a:t>
            </a:r>
            <a:endParaRPr sz="2200"/>
          </a:p>
          <a:p>
            <a:pPr indent="-368300" lvl="0" marL="914400" rtl="0" algn="l">
              <a:spcBef>
                <a:spcPts val="0"/>
              </a:spcBef>
              <a:spcAft>
                <a:spcPts val="0"/>
              </a:spcAft>
              <a:buSzPts val="2200"/>
              <a:buChar char="•"/>
            </a:pPr>
            <a:r>
              <a:rPr lang="en-US" sz="2200"/>
              <a:t>Must ensure maximum current draw from servos do not exceed 5A</a:t>
            </a:r>
            <a:endParaRPr sz="2200"/>
          </a:p>
          <a:p>
            <a:pPr indent="0" lvl="0" marL="0" rtl="0" algn="l">
              <a:spcBef>
                <a:spcPts val="1000"/>
              </a:spcBef>
              <a:spcAft>
                <a:spcPts val="0"/>
              </a:spcAft>
              <a:buNone/>
            </a:pPr>
            <a:r>
              <a:rPr lang="en-US" sz="2500"/>
              <a:t>	</a:t>
            </a:r>
            <a:endParaRPr sz="2500"/>
          </a:p>
          <a:p>
            <a:pPr indent="0" lvl="0" marL="0" rtl="0" algn="l">
              <a:spcBef>
                <a:spcPts val="1000"/>
              </a:spcBef>
              <a:spcAft>
                <a:spcPts val="0"/>
              </a:spcAft>
              <a:buNone/>
            </a:pPr>
            <a:r>
              <a:t/>
            </a:r>
            <a:endParaRPr/>
          </a:p>
        </p:txBody>
      </p:sp>
      <p:sp>
        <p:nvSpPr>
          <p:cNvPr id="787" name="Google Shape;787;g1049e4b4910_12_21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788" name="Google Shape;788;g1049e4b4910_12_212"/>
          <p:cNvPicPr preferRelativeResize="0"/>
          <p:nvPr/>
        </p:nvPicPr>
        <p:blipFill>
          <a:blip r:embed="rId3">
            <a:alphaModFix/>
          </a:blip>
          <a:stretch>
            <a:fillRect/>
          </a:stretch>
        </p:blipFill>
        <p:spPr>
          <a:xfrm>
            <a:off x="8847663" y="1076086"/>
            <a:ext cx="3344325" cy="2415875"/>
          </a:xfrm>
          <a:prstGeom prst="rect">
            <a:avLst/>
          </a:prstGeom>
          <a:noFill/>
          <a:ln>
            <a:noFill/>
          </a:ln>
        </p:spPr>
      </p:pic>
      <p:pic>
        <p:nvPicPr>
          <p:cNvPr id="789" name="Google Shape;789;g1049e4b4910_12_212"/>
          <p:cNvPicPr preferRelativeResize="0"/>
          <p:nvPr/>
        </p:nvPicPr>
        <p:blipFill>
          <a:blip r:embed="rId4">
            <a:alphaModFix/>
          </a:blip>
          <a:stretch>
            <a:fillRect/>
          </a:stretch>
        </p:blipFill>
        <p:spPr>
          <a:xfrm>
            <a:off x="9259525" y="3899318"/>
            <a:ext cx="2743200" cy="192105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g1049e4b4910_12_301"/>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lnSpc>
                <a:spcPct val="100000"/>
              </a:lnSpc>
              <a:spcBef>
                <a:spcPts val="0"/>
              </a:spcBef>
              <a:spcAft>
                <a:spcPts val="0"/>
              </a:spcAft>
              <a:buNone/>
            </a:pPr>
            <a:r>
              <a:rPr lang="en-US"/>
              <a:t>Avionics- PMB integration</a:t>
            </a:r>
            <a:endParaRPr/>
          </a:p>
        </p:txBody>
      </p:sp>
      <p:sp>
        <p:nvSpPr>
          <p:cNvPr id="796" name="Google Shape;796;g1049e4b4910_12_30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797" name="Google Shape;797;g1049e4b4910_12_301"/>
          <p:cNvPicPr preferRelativeResize="0"/>
          <p:nvPr/>
        </p:nvPicPr>
        <p:blipFill>
          <a:blip r:embed="rId3">
            <a:alphaModFix/>
          </a:blip>
          <a:stretch>
            <a:fillRect/>
          </a:stretch>
        </p:blipFill>
        <p:spPr>
          <a:xfrm>
            <a:off x="5540309" y="950900"/>
            <a:ext cx="6587940" cy="5179950"/>
          </a:xfrm>
          <a:prstGeom prst="rect">
            <a:avLst/>
          </a:prstGeom>
          <a:noFill/>
          <a:ln>
            <a:noFill/>
          </a:ln>
        </p:spPr>
      </p:pic>
      <p:pic>
        <p:nvPicPr>
          <p:cNvPr id="798" name="Google Shape;798;g1049e4b4910_12_301"/>
          <p:cNvPicPr preferRelativeResize="0"/>
          <p:nvPr/>
        </p:nvPicPr>
        <p:blipFill>
          <a:blip r:embed="rId4">
            <a:alphaModFix/>
          </a:blip>
          <a:stretch>
            <a:fillRect/>
          </a:stretch>
        </p:blipFill>
        <p:spPr>
          <a:xfrm>
            <a:off x="1122325" y="839025"/>
            <a:ext cx="4229062" cy="5179950"/>
          </a:xfrm>
          <a:prstGeom prst="rect">
            <a:avLst/>
          </a:prstGeom>
          <a:noFill/>
          <a:ln>
            <a:noFill/>
          </a:ln>
        </p:spPr>
      </p:pic>
      <p:sp>
        <p:nvSpPr>
          <p:cNvPr id="799" name="Google Shape;799;g1049e4b4910_12_301"/>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Feasibility Analysis</a:t>
            </a:r>
            <a:endParaRPr b="1" sz="1100">
              <a:solidFill>
                <a:schemeClr val="lt1"/>
              </a:solidFill>
              <a:latin typeface="Calibri"/>
              <a:ea typeface="Calibri"/>
              <a:cs typeface="Calibri"/>
              <a:sym typeface="Calibri"/>
            </a:endParaRPr>
          </a:p>
        </p:txBody>
      </p:sp>
      <p:sp>
        <p:nvSpPr>
          <p:cNvPr id="800" name="Google Shape;800;g1049e4b4910_12_301"/>
          <p:cNvSpPr/>
          <p:nvPr/>
        </p:nvSpPr>
        <p:spPr>
          <a:xfrm>
            <a:off x="1119375" y="5766950"/>
            <a:ext cx="4229100" cy="252000"/>
          </a:xfrm>
          <a:prstGeom prst="roundRect">
            <a:avLst>
              <a:gd fmla="val 16667" name="adj"/>
            </a:avLst>
          </a:prstGeom>
          <a:noFill/>
          <a:ln cap="flat" cmpd="sng" w="381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g1049e4b4910_12_301"/>
          <p:cNvSpPr/>
          <p:nvPr/>
        </p:nvSpPr>
        <p:spPr>
          <a:xfrm>
            <a:off x="6163700" y="2912400"/>
            <a:ext cx="666000" cy="1100100"/>
          </a:xfrm>
          <a:prstGeom prst="roundRect">
            <a:avLst>
              <a:gd fmla="val 16667" name="adj"/>
            </a:avLst>
          </a:prstGeom>
          <a:noFill/>
          <a:ln cap="flat" cmpd="sng" w="381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g1049e4b4910_12_301"/>
          <p:cNvSpPr/>
          <p:nvPr/>
        </p:nvSpPr>
        <p:spPr>
          <a:xfrm>
            <a:off x="1119375" y="3726550"/>
            <a:ext cx="4229100" cy="467700"/>
          </a:xfrm>
          <a:prstGeom prst="roundRect">
            <a:avLst>
              <a:gd fmla="val 16667" name="adj"/>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g1049e4b4910_12_301"/>
          <p:cNvSpPr/>
          <p:nvPr/>
        </p:nvSpPr>
        <p:spPr>
          <a:xfrm>
            <a:off x="8019900" y="1327475"/>
            <a:ext cx="1714500" cy="725400"/>
          </a:xfrm>
          <a:prstGeom prst="roundRect">
            <a:avLst>
              <a:gd fmla="val 16667" name="adj"/>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g1049e4b4910_12_301"/>
          <p:cNvSpPr/>
          <p:nvPr/>
        </p:nvSpPr>
        <p:spPr>
          <a:xfrm>
            <a:off x="6149525" y="1275250"/>
            <a:ext cx="708475" cy="1006025"/>
          </a:xfrm>
          <a:custGeom>
            <a:rect b="b" l="l" r="r" t="t"/>
            <a:pathLst>
              <a:path extrusionOk="0" h="40241" w="28339">
                <a:moveTo>
                  <a:pt x="0" y="40241"/>
                </a:moveTo>
                <a:lnTo>
                  <a:pt x="0" y="0"/>
                </a:lnTo>
                <a:lnTo>
                  <a:pt x="28339" y="0"/>
                </a:lnTo>
                <a:lnTo>
                  <a:pt x="28339" y="28339"/>
                </a:lnTo>
                <a:lnTo>
                  <a:pt x="13603" y="28339"/>
                </a:lnTo>
                <a:lnTo>
                  <a:pt x="14170" y="40241"/>
                </a:lnTo>
                <a:close/>
              </a:path>
            </a:pathLst>
          </a:custGeom>
          <a:noFill/>
          <a:ln cap="flat" cmpd="sng" w="38100">
            <a:solidFill>
              <a:srgbClr val="FF9900"/>
            </a:solidFill>
            <a:prstDash val="solid"/>
            <a:round/>
            <a:headEnd len="med" w="med" type="none"/>
            <a:tailEnd len="med" w="med" type="none"/>
          </a:ln>
        </p:spPr>
      </p:sp>
      <p:sp>
        <p:nvSpPr>
          <p:cNvPr id="805" name="Google Shape;805;g1049e4b4910_12_301"/>
          <p:cNvSpPr/>
          <p:nvPr/>
        </p:nvSpPr>
        <p:spPr>
          <a:xfrm>
            <a:off x="1051450" y="1327475"/>
            <a:ext cx="4229100" cy="2186700"/>
          </a:xfrm>
          <a:prstGeom prst="roundRect">
            <a:avLst>
              <a:gd fmla="val 16667" name="adj"/>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g1049e4b4910_12_301"/>
          <p:cNvSpPr/>
          <p:nvPr/>
        </p:nvSpPr>
        <p:spPr>
          <a:xfrm>
            <a:off x="1119375" y="4704250"/>
            <a:ext cx="4229100" cy="552600"/>
          </a:xfrm>
          <a:prstGeom prst="roundRect">
            <a:avLst>
              <a:gd fmla="val 16667" name="adj"/>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g10138e7e486_0_5"/>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Highway Analogy</a:t>
            </a:r>
            <a:endParaRPr/>
          </a:p>
        </p:txBody>
      </p:sp>
      <p:sp>
        <p:nvSpPr>
          <p:cNvPr id="142" name="Google Shape;142;g10138e7e486_0_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143" name="Google Shape;143;g10138e7e486_0_5"/>
          <p:cNvPicPr preferRelativeResize="0"/>
          <p:nvPr/>
        </p:nvPicPr>
        <p:blipFill>
          <a:blip r:embed="rId3">
            <a:alphaModFix/>
          </a:blip>
          <a:stretch>
            <a:fillRect/>
          </a:stretch>
        </p:blipFill>
        <p:spPr>
          <a:xfrm>
            <a:off x="276575" y="985825"/>
            <a:ext cx="2762250" cy="4886325"/>
          </a:xfrm>
          <a:prstGeom prst="rect">
            <a:avLst/>
          </a:prstGeom>
          <a:noFill/>
          <a:ln>
            <a:noFill/>
          </a:ln>
        </p:spPr>
      </p:pic>
      <p:sp>
        <p:nvSpPr>
          <p:cNvPr id="144" name="Google Shape;144;g10138e7e486_0_5"/>
          <p:cNvSpPr txBox="1"/>
          <p:nvPr>
            <p:ph idx="1" type="body"/>
          </p:nvPr>
        </p:nvSpPr>
        <p:spPr>
          <a:xfrm>
            <a:off x="3038825" y="1030350"/>
            <a:ext cx="8846700" cy="47973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How would you increase fuel efficiency while driving a car on a highway?</a:t>
            </a:r>
            <a:endParaRPr/>
          </a:p>
          <a:p>
            <a:pPr indent="-406400" lvl="0" marL="457200" rtl="0" algn="l">
              <a:spcBef>
                <a:spcPts val="1000"/>
              </a:spcBef>
              <a:spcAft>
                <a:spcPts val="0"/>
              </a:spcAft>
              <a:buSzPts val="2800"/>
              <a:buAutoNum type="arabicPeriod"/>
            </a:pPr>
            <a:r>
              <a:rPr lang="en-US"/>
              <a:t>How do we choose a lane on the highway? </a:t>
            </a:r>
            <a:r>
              <a:rPr b="1" lang="en-US"/>
              <a:t>(Trajectory Planning)</a:t>
            </a:r>
            <a:endParaRPr b="1"/>
          </a:p>
          <a:p>
            <a:pPr indent="-381000" lvl="1" marL="914400" rtl="0" algn="l">
              <a:spcBef>
                <a:spcPts val="0"/>
              </a:spcBef>
              <a:spcAft>
                <a:spcPts val="0"/>
              </a:spcAft>
              <a:buSzPts val="2400"/>
              <a:buAutoNum type="alphaLcPeriod"/>
            </a:pPr>
            <a:r>
              <a:rPr lang="en-US"/>
              <a:t>Which will be the fastest?</a:t>
            </a:r>
            <a:endParaRPr/>
          </a:p>
          <a:p>
            <a:pPr indent="-381000" lvl="1" marL="914400" rtl="0" algn="l">
              <a:spcBef>
                <a:spcPts val="0"/>
              </a:spcBef>
              <a:spcAft>
                <a:spcPts val="0"/>
              </a:spcAft>
              <a:buSzPts val="2400"/>
              <a:buAutoNum type="alphaLcPeriod"/>
            </a:pPr>
            <a:r>
              <a:rPr lang="en-US"/>
              <a:t>Most cars?</a:t>
            </a:r>
            <a:endParaRPr/>
          </a:p>
          <a:p>
            <a:pPr indent="-406400" lvl="0" marL="457200" rtl="0" algn="l">
              <a:spcBef>
                <a:spcPts val="0"/>
              </a:spcBef>
              <a:spcAft>
                <a:spcPts val="0"/>
              </a:spcAft>
              <a:buSzPts val="2800"/>
              <a:buAutoNum type="arabicPeriod"/>
            </a:pPr>
            <a:r>
              <a:rPr lang="en-US"/>
              <a:t>How do we get in the lane efficiently?          </a:t>
            </a:r>
            <a:r>
              <a:rPr b="1" lang="en-US"/>
              <a:t>(Control System)</a:t>
            </a:r>
            <a:endParaRPr b="1"/>
          </a:p>
          <a:p>
            <a:pPr indent="-381000" lvl="1" marL="914400" rtl="0" algn="l">
              <a:spcBef>
                <a:spcPts val="0"/>
              </a:spcBef>
              <a:spcAft>
                <a:spcPts val="0"/>
              </a:spcAft>
              <a:buSzPts val="2400"/>
              <a:buAutoNum type="alphaLcPeriod"/>
            </a:pPr>
            <a:r>
              <a:rPr lang="en-US"/>
              <a:t>How sharp do we want the turns?</a:t>
            </a:r>
            <a:endParaRPr/>
          </a:p>
          <a:p>
            <a:pPr indent="-381000" lvl="1" marL="914400" rtl="0" algn="l">
              <a:spcBef>
                <a:spcPts val="0"/>
              </a:spcBef>
              <a:spcAft>
                <a:spcPts val="0"/>
              </a:spcAft>
              <a:buSzPts val="2400"/>
              <a:buAutoNum type="alphaLcPeriod"/>
            </a:pPr>
            <a:r>
              <a:rPr lang="en-US"/>
              <a:t>How fast should we drive while making these turns?</a:t>
            </a:r>
            <a:endParaRPr/>
          </a:p>
        </p:txBody>
      </p:sp>
      <p:pic>
        <p:nvPicPr>
          <p:cNvPr id="145" name="Google Shape;145;g10138e7e486_0_5"/>
          <p:cNvPicPr preferRelativeResize="0"/>
          <p:nvPr/>
        </p:nvPicPr>
        <p:blipFill>
          <a:blip r:embed="rId4">
            <a:alphaModFix/>
          </a:blip>
          <a:stretch>
            <a:fillRect/>
          </a:stretch>
        </p:blipFill>
        <p:spPr>
          <a:xfrm>
            <a:off x="1976601" y="5148151"/>
            <a:ext cx="1191375" cy="1051050"/>
          </a:xfrm>
          <a:prstGeom prst="rect">
            <a:avLst/>
          </a:prstGeom>
          <a:noFill/>
          <a:ln>
            <a:noFill/>
          </a:ln>
        </p:spPr>
      </p:pic>
      <p:sp>
        <p:nvSpPr>
          <p:cNvPr id="146" name="Google Shape;146;g10138e7e486_0_5"/>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Description</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g1049e4b4910_12_397"/>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Full Avionics Setup</a:t>
            </a:r>
            <a:endParaRPr/>
          </a:p>
        </p:txBody>
      </p:sp>
      <p:sp>
        <p:nvSpPr>
          <p:cNvPr id="813" name="Google Shape;813;g1049e4b4910_12_39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814" name="Google Shape;814;g1049e4b4910_12_397"/>
          <p:cNvPicPr preferRelativeResize="0"/>
          <p:nvPr/>
        </p:nvPicPr>
        <p:blipFill>
          <a:blip r:embed="rId3">
            <a:alphaModFix/>
          </a:blip>
          <a:stretch>
            <a:fillRect/>
          </a:stretch>
        </p:blipFill>
        <p:spPr>
          <a:xfrm>
            <a:off x="6687975" y="941200"/>
            <a:ext cx="5426926" cy="5118925"/>
          </a:xfrm>
          <a:prstGeom prst="rect">
            <a:avLst/>
          </a:prstGeom>
          <a:noFill/>
          <a:ln cap="flat" cmpd="sng" w="38100">
            <a:solidFill>
              <a:srgbClr val="CFB87C"/>
            </a:solidFill>
            <a:prstDash val="solid"/>
            <a:round/>
            <a:headEnd len="sm" w="sm" type="none"/>
            <a:tailEnd len="sm" w="sm" type="none"/>
          </a:ln>
        </p:spPr>
      </p:pic>
      <p:graphicFrame>
        <p:nvGraphicFramePr>
          <p:cNvPr id="815" name="Google Shape;815;g1049e4b4910_12_397"/>
          <p:cNvGraphicFramePr/>
          <p:nvPr/>
        </p:nvGraphicFramePr>
        <p:xfrm>
          <a:off x="115325" y="941200"/>
          <a:ext cx="3000000" cy="3000000"/>
        </p:xfrm>
        <a:graphic>
          <a:graphicData uri="http://schemas.openxmlformats.org/drawingml/2006/table">
            <a:tbl>
              <a:tblPr>
                <a:noFill/>
                <a:tableStyleId>{A9F1C268-0D65-44F1-8AFE-5EDD493812E5}</a:tableStyleId>
              </a:tblPr>
              <a:tblGrid>
                <a:gridCol w="5426925"/>
              </a:tblGrid>
              <a:tr h="724375">
                <a:tc>
                  <a:txBody>
                    <a:bodyPr/>
                    <a:lstStyle/>
                    <a:p>
                      <a:pPr indent="0" lvl="0" marL="0" rtl="0" algn="ctr">
                        <a:spcBef>
                          <a:spcPts val="0"/>
                        </a:spcBef>
                        <a:spcAft>
                          <a:spcPts val="0"/>
                        </a:spcAft>
                        <a:buNone/>
                      </a:pPr>
                      <a:r>
                        <a:rPr b="1" lang="en-US" sz="2800"/>
                        <a:t>Important Components </a:t>
                      </a:r>
                      <a:endParaRPr b="1" sz="2800"/>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762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CFB87C"/>
                    </a:solidFill>
                  </a:tcPr>
                </a:tc>
              </a:tr>
              <a:tr h="627800">
                <a:tc>
                  <a:txBody>
                    <a:bodyPr/>
                    <a:lstStyle/>
                    <a:p>
                      <a:pPr indent="0" lvl="0" marL="0" rtl="0" algn="l">
                        <a:spcBef>
                          <a:spcPts val="0"/>
                        </a:spcBef>
                        <a:spcAft>
                          <a:spcPts val="0"/>
                        </a:spcAft>
                        <a:buNone/>
                      </a:pPr>
                      <a:r>
                        <a:rPr lang="en-US"/>
                        <a:t>GPS Receiver Module </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E06666"/>
                    </a:solidFill>
                  </a:tcPr>
                </a:tc>
              </a:tr>
              <a:tr h="627800">
                <a:tc>
                  <a:txBody>
                    <a:bodyPr/>
                    <a:lstStyle/>
                    <a:p>
                      <a:pPr indent="0" lvl="0" marL="0" rtl="0" algn="l">
                        <a:spcBef>
                          <a:spcPts val="0"/>
                        </a:spcBef>
                        <a:spcAft>
                          <a:spcPts val="0"/>
                        </a:spcAft>
                        <a:buNone/>
                      </a:pPr>
                      <a:r>
                        <a:rPr lang="en-US"/>
                        <a:t>Digital Airspeed Sensor (I</a:t>
                      </a:r>
                      <a:r>
                        <a:rPr baseline="30000" lang="en-US"/>
                        <a:t>2</a:t>
                      </a:r>
                      <a:r>
                        <a:rPr lang="en-US"/>
                        <a:t>C) and Pitot Tube</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E69138"/>
                    </a:solidFill>
                  </a:tcPr>
                </a:tc>
              </a:tr>
              <a:tr h="627800">
                <a:tc>
                  <a:txBody>
                    <a:bodyPr/>
                    <a:lstStyle/>
                    <a:p>
                      <a:pPr indent="0" lvl="0" marL="0" rtl="0" algn="l">
                        <a:spcBef>
                          <a:spcPts val="0"/>
                        </a:spcBef>
                        <a:spcAft>
                          <a:spcPts val="0"/>
                        </a:spcAft>
                        <a:buNone/>
                      </a:pPr>
                      <a:r>
                        <a:rPr lang="en-US"/>
                        <a:t>RC Receiver </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00FFFF"/>
                    </a:solidFill>
                  </a:tcPr>
                </a:tc>
              </a:tr>
              <a:tr h="627800">
                <a:tc>
                  <a:txBody>
                    <a:bodyPr/>
                    <a:lstStyle/>
                    <a:p>
                      <a:pPr indent="0" lvl="0" marL="0" rtl="0" algn="l">
                        <a:spcBef>
                          <a:spcPts val="0"/>
                        </a:spcBef>
                        <a:spcAft>
                          <a:spcPts val="0"/>
                        </a:spcAft>
                        <a:buNone/>
                      </a:pPr>
                      <a:r>
                        <a:rPr lang="en-US"/>
                        <a:t>Power Management Board (PMB)</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6AA84F"/>
                    </a:solidFill>
                  </a:tcPr>
                </a:tc>
              </a:tr>
              <a:tr h="627800">
                <a:tc>
                  <a:txBody>
                    <a:bodyPr/>
                    <a:lstStyle/>
                    <a:p>
                      <a:pPr indent="0" lvl="0" marL="0" rtl="0" algn="l">
                        <a:spcBef>
                          <a:spcPts val="0"/>
                        </a:spcBef>
                        <a:spcAft>
                          <a:spcPts val="0"/>
                        </a:spcAft>
                        <a:buNone/>
                      </a:pPr>
                      <a:r>
                        <a:rPr lang="en-US"/>
                        <a:t>UBEC Voltage Regulator</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8E7CC3"/>
                    </a:solidFill>
                  </a:tcPr>
                </a:tc>
              </a:tr>
              <a:tr h="627800">
                <a:tc>
                  <a:txBody>
                    <a:bodyPr/>
                    <a:lstStyle/>
                    <a:p>
                      <a:pPr indent="0" lvl="0" marL="0" rtl="0" algn="l">
                        <a:spcBef>
                          <a:spcPts val="0"/>
                        </a:spcBef>
                        <a:spcAft>
                          <a:spcPts val="0"/>
                        </a:spcAft>
                        <a:buNone/>
                      </a:pPr>
                      <a:r>
                        <a:rPr lang="en-US"/>
                        <a:t>Servo Connection</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FFFF00"/>
                    </a:solidFill>
                  </a:tcPr>
                </a:tc>
              </a:tr>
              <a:tr h="627800">
                <a:tc>
                  <a:txBody>
                    <a:bodyPr/>
                    <a:lstStyle/>
                    <a:p>
                      <a:pPr indent="0" lvl="0" marL="0" rtl="0" algn="l">
                        <a:spcBef>
                          <a:spcPts val="0"/>
                        </a:spcBef>
                        <a:spcAft>
                          <a:spcPts val="0"/>
                        </a:spcAft>
                        <a:buNone/>
                      </a:pPr>
                      <a:r>
                        <a:rPr lang="en-US"/>
                        <a:t>Battery Connection</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76200">
                      <a:solidFill>
                        <a:srgbClr val="CFB87C"/>
                      </a:solidFill>
                      <a:prstDash val="solid"/>
                      <a:round/>
                      <a:headEnd len="sm" w="sm" type="none"/>
                      <a:tailEnd len="sm" w="sm" type="none"/>
                    </a:lnB>
                    <a:solidFill>
                      <a:srgbClr val="FF00FF"/>
                    </a:solidFill>
                  </a:tcPr>
                </a:tc>
              </a:tr>
            </a:tbl>
          </a:graphicData>
        </a:graphic>
      </p:graphicFrame>
      <p:sp>
        <p:nvSpPr>
          <p:cNvPr id="816" name="Google Shape;816;g1049e4b4910_12_397"/>
          <p:cNvSpPr/>
          <p:nvPr/>
        </p:nvSpPr>
        <p:spPr>
          <a:xfrm>
            <a:off x="10116925" y="4959950"/>
            <a:ext cx="1416600" cy="503100"/>
          </a:xfrm>
          <a:prstGeom prst="roundRect">
            <a:avLst>
              <a:gd fmla="val 16667" name="adj"/>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g1049e4b4910_12_397"/>
          <p:cNvSpPr/>
          <p:nvPr/>
        </p:nvSpPr>
        <p:spPr>
          <a:xfrm>
            <a:off x="7594825" y="2213550"/>
            <a:ext cx="722700" cy="810300"/>
          </a:xfrm>
          <a:prstGeom prst="rect">
            <a:avLst/>
          </a:prstGeom>
          <a:noFill/>
          <a:ln cap="flat" cmpd="sng" w="3810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g1049e4b4910_12_397"/>
          <p:cNvSpPr/>
          <p:nvPr/>
        </p:nvSpPr>
        <p:spPr>
          <a:xfrm>
            <a:off x="9273900" y="2069850"/>
            <a:ext cx="1416600" cy="1996800"/>
          </a:xfrm>
          <a:prstGeom prst="roundRect">
            <a:avLst>
              <a:gd fmla="val 16667" name="adj"/>
            </a:avLst>
          </a:prstGeom>
          <a:noFill/>
          <a:ln cap="flat" cmpd="sng" w="38100">
            <a:solidFill>
              <a:srgbClr val="E691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g1049e4b4910_12_397"/>
          <p:cNvSpPr/>
          <p:nvPr/>
        </p:nvSpPr>
        <p:spPr>
          <a:xfrm>
            <a:off x="9422650" y="4716000"/>
            <a:ext cx="609300" cy="365100"/>
          </a:xfrm>
          <a:prstGeom prst="roundRect">
            <a:avLst>
              <a:gd fmla="val 16667" name="adj"/>
            </a:avLst>
          </a:prstGeom>
          <a:noFill/>
          <a:ln cap="flat" cmpd="sng" w="381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g1049e4b4910_12_397"/>
          <p:cNvSpPr/>
          <p:nvPr/>
        </p:nvSpPr>
        <p:spPr>
          <a:xfrm>
            <a:off x="7887900" y="5557000"/>
            <a:ext cx="783900" cy="503100"/>
          </a:xfrm>
          <a:prstGeom prst="roundRect">
            <a:avLst>
              <a:gd fmla="val 0" name="adj"/>
            </a:avLst>
          </a:prstGeom>
          <a:noFill/>
          <a:ln cap="flat" cmpd="sng" w="38100">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g1049e4b4910_12_397"/>
          <p:cNvSpPr/>
          <p:nvPr/>
        </p:nvSpPr>
        <p:spPr>
          <a:xfrm>
            <a:off x="8785025" y="5249803"/>
            <a:ext cx="722700" cy="810300"/>
          </a:xfrm>
          <a:prstGeom prst="roundRect">
            <a:avLst>
              <a:gd fmla="val 16667" name="adj"/>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g1049e4b4910_12_397"/>
          <p:cNvSpPr/>
          <p:nvPr/>
        </p:nvSpPr>
        <p:spPr>
          <a:xfrm rot="-527156">
            <a:off x="8557326" y="4117118"/>
            <a:ext cx="722781" cy="810184"/>
          </a:xfrm>
          <a:prstGeom prst="roundRect">
            <a:avLst>
              <a:gd fmla="val 16667" name="adj"/>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g1049e4b4910_12_397"/>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Feasibility Analysis</a:t>
            </a:r>
            <a:endParaRPr b="1" sz="1100">
              <a:solidFill>
                <a:schemeClr val="lt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g1049e4b4910_12_495"/>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lnSpc>
                <a:spcPct val="100000"/>
              </a:lnSpc>
              <a:spcBef>
                <a:spcPts val="0"/>
              </a:spcBef>
              <a:spcAft>
                <a:spcPts val="0"/>
              </a:spcAft>
              <a:buNone/>
            </a:pPr>
            <a:r>
              <a:rPr lang="en-US"/>
              <a:t>Feasibility Analysis: Avionics - Battery (Turnigy)</a:t>
            </a:r>
            <a:endParaRPr/>
          </a:p>
        </p:txBody>
      </p:sp>
      <p:sp>
        <p:nvSpPr>
          <p:cNvPr id="830" name="Google Shape;830;g1049e4b4910_12_49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831" name="Google Shape;831;g1049e4b4910_12_495"/>
          <p:cNvSpPr txBox="1"/>
          <p:nvPr>
            <p:ph idx="1" type="body"/>
          </p:nvPr>
        </p:nvSpPr>
        <p:spPr>
          <a:xfrm>
            <a:off x="356450" y="964750"/>
            <a:ext cx="6930300" cy="4816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u="sng"/>
              <a:t>Battery Specifications</a:t>
            </a:r>
            <a:endParaRPr b="1" u="sng"/>
          </a:p>
          <a:p>
            <a:pPr indent="0" lvl="0" marL="45720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rPr b="1" lang="en-US" u="sng"/>
              <a:t>Features</a:t>
            </a:r>
            <a:endParaRPr b="1" u="sng"/>
          </a:p>
          <a:p>
            <a:pPr indent="-349250" lvl="0" marL="457200" rtl="0" algn="l">
              <a:spcBef>
                <a:spcPts val="1000"/>
              </a:spcBef>
              <a:spcAft>
                <a:spcPts val="0"/>
              </a:spcAft>
              <a:buSzPts val="1900"/>
              <a:buChar char="•"/>
            </a:pPr>
            <a:r>
              <a:rPr lang="en-US" sz="1900"/>
              <a:t>Lightweight </a:t>
            </a:r>
            <a:endParaRPr sz="1900"/>
          </a:p>
          <a:p>
            <a:pPr indent="-349250" lvl="0" marL="457200" rtl="0" algn="l">
              <a:spcBef>
                <a:spcPts val="0"/>
              </a:spcBef>
              <a:spcAft>
                <a:spcPts val="0"/>
              </a:spcAft>
              <a:buSzPts val="1900"/>
              <a:buChar char="•"/>
            </a:pPr>
            <a:r>
              <a:rPr lang="en-US" sz="1900"/>
              <a:t>Large capacity</a:t>
            </a:r>
            <a:endParaRPr sz="1900"/>
          </a:p>
          <a:p>
            <a:pPr indent="-330200" lvl="0" marL="457200" rtl="0" algn="l">
              <a:spcBef>
                <a:spcPts val="0"/>
              </a:spcBef>
              <a:spcAft>
                <a:spcPts val="0"/>
              </a:spcAft>
              <a:buSzPts val="1600"/>
              <a:buChar char="•"/>
            </a:pPr>
            <a:r>
              <a:rPr lang="en-US" sz="1900"/>
              <a:t>Medium discharge rate to ensure motor and system as a whole powering capabilities</a:t>
            </a:r>
            <a:r>
              <a:rPr lang="en-US" sz="1600"/>
              <a:t> </a:t>
            </a:r>
            <a:endParaRPr sz="1600"/>
          </a:p>
        </p:txBody>
      </p:sp>
      <p:sp>
        <p:nvSpPr>
          <p:cNvPr id="832" name="Google Shape;832;g1049e4b4910_12_495"/>
          <p:cNvSpPr txBox="1"/>
          <p:nvPr>
            <p:ph idx="1" type="body"/>
          </p:nvPr>
        </p:nvSpPr>
        <p:spPr>
          <a:xfrm>
            <a:off x="7855950" y="1644875"/>
            <a:ext cx="53853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a:t>Turnigy LiPo Pack</a:t>
            </a:r>
            <a:endParaRPr b="1"/>
          </a:p>
        </p:txBody>
      </p:sp>
      <p:pic>
        <p:nvPicPr>
          <p:cNvPr id="833" name="Google Shape;833;g1049e4b4910_12_495"/>
          <p:cNvPicPr preferRelativeResize="0"/>
          <p:nvPr/>
        </p:nvPicPr>
        <p:blipFill>
          <a:blip r:embed="rId3">
            <a:alphaModFix/>
          </a:blip>
          <a:stretch>
            <a:fillRect/>
          </a:stretch>
        </p:blipFill>
        <p:spPr>
          <a:xfrm>
            <a:off x="7286625" y="2216949"/>
            <a:ext cx="5154180" cy="3779125"/>
          </a:xfrm>
          <a:prstGeom prst="rect">
            <a:avLst/>
          </a:prstGeom>
          <a:noFill/>
          <a:ln>
            <a:noFill/>
          </a:ln>
        </p:spPr>
      </p:pic>
      <p:graphicFrame>
        <p:nvGraphicFramePr>
          <p:cNvPr id="834" name="Google Shape;834;g1049e4b4910_12_495"/>
          <p:cNvGraphicFramePr/>
          <p:nvPr/>
        </p:nvGraphicFramePr>
        <p:xfrm>
          <a:off x="356450" y="1480125"/>
          <a:ext cx="3000000" cy="3000000"/>
        </p:xfrm>
        <a:graphic>
          <a:graphicData uri="http://schemas.openxmlformats.org/drawingml/2006/table">
            <a:tbl>
              <a:tblPr>
                <a:noFill/>
                <a:tableStyleId>{A9F1C268-0D65-44F1-8AFE-5EDD493812E5}</a:tableStyleId>
              </a:tblPr>
              <a:tblGrid>
                <a:gridCol w="3429000"/>
                <a:gridCol w="3429000"/>
              </a:tblGrid>
              <a:tr h="622475">
                <a:tc>
                  <a:txBody>
                    <a:bodyPr/>
                    <a:lstStyle/>
                    <a:p>
                      <a:pPr indent="0" lvl="0" marL="0" rtl="0" algn="ctr">
                        <a:spcBef>
                          <a:spcPts val="0"/>
                        </a:spcBef>
                        <a:spcAft>
                          <a:spcPts val="0"/>
                        </a:spcAft>
                        <a:buNone/>
                      </a:pPr>
                      <a:r>
                        <a:rPr b="1" lang="en-US" sz="2600"/>
                        <a:t>Capacity </a:t>
                      </a:r>
                      <a:endParaRPr b="1" sz="2600"/>
                    </a:p>
                  </a:txBody>
                  <a:tcPr marT="91425" marB="91425" marR="91425" marL="91425"/>
                </a:tc>
                <a:tc>
                  <a:txBody>
                    <a:bodyPr/>
                    <a:lstStyle/>
                    <a:p>
                      <a:pPr indent="0" lvl="0" marL="0" rtl="0" algn="ctr">
                        <a:spcBef>
                          <a:spcPts val="0"/>
                        </a:spcBef>
                        <a:spcAft>
                          <a:spcPts val="0"/>
                        </a:spcAft>
                        <a:buNone/>
                      </a:pPr>
                      <a:r>
                        <a:rPr lang="en-US" sz="1900"/>
                        <a:t>5000mAh</a:t>
                      </a:r>
                      <a:endParaRPr sz="1900"/>
                    </a:p>
                  </a:txBody>
                  <a:tcPr marT="91425" marB="91425" marR="91425" marL="91425"/>
                </a:tc>
              </a:tr>
              <a:tr h="622475">
                <a:tc>
                  <a:txBody>
                    <a:bodyPr/>
                    <a:lstStyle/>
                    <a:p>
                      <a:pPr indent="0" lvl="0" marL="0" rtl="0" algn="ctr">
                        <a:spcBef>
                          <a:spcPts val="0"/>
                        </a:spcBef>
                        <a:spcAft>
                          <a:spcPts val="0"/>
                        </a:spcAft>
                        <a:buNone/>
                      </a:pPr>
                      <a:r>
                        <a:rPr b="1" lang="en-US" sz="2600"/>
                        <a:t>Discharge Rate</a:t>
                      </a:r>
                      <a:endParaRPr b="1" sz="2600"/>
                    </a:p>
                  </a:txBody>
                  <a:tcPr marT="91425" marB="91425" marR="91425" marL="91425"/>
                </a:tc>
                <a:tc>
                  <a:txBody>
                    <a:bodyPr/>
                    <a:lstStyle/>
                    <a:p>
                      <a:pPr indent="0" lvl="0" marL="0" rtl="0" algn="ctr">
                        <a:spcBef>
                          <a:spcPts val="0"/>
                        </a:spcBef>
                        <a:spcAft>
                          <a:spcPts val="0"/>
                        </a:spcAft>
                        <a:buNone/>
                      </a:pPr>
                      <a:r>
                        <a:rPr lang="en-US" sz="1900"/>
                        <a:t>20C</a:t>
                      </a:r>
                      <a:endParaRPr sz="1900"/>
                    </a:p>
                  </a:txBody>
                  <a:tcPr marT="91425" marB="91425" marR="91425" marL="91425"/>
                </a:tc>
              </a:tr>
              <a:tr h="598575">
                <a:tc>
                  <a:txBody>
                    <a:bodyPr/>
                    <a:lstStyle/>
                    <a:p>
                      <a:pPr indent="0" lvl="0" marL="0" rtl="0" algn="ctr">
                        <a:spcBef>
                          <a:spcPts val="0"/>
                        </a:spcBef>
                        <a:spcAft>
                          <a:spcPts val="0"/>
                        </a:spcAft>
                        <a:buNone/>
                      </a:pPr>
                      <a:r>
                        <a:rPr b="1" lang="en-US" sz="2600"/>
                        <a:t>Size</a:t>
                      </a:r>
                      <a:endParaRPr b="1" sz="2600"/>
                    </a:p>
                  </a:txBody>
                  <a:tcPr marT="91425" marB="91425" marR="91425" marL="91425"/>
                </a:tc>
                <a:tc>
                  <a:txBody>
                    <a:bodyPr/>
                    <a:lstStyle/>
                    <a:p>
                      <a:pPr indent="0" lvl="0" marL="0" rtl="0" algn="ctr">
                        <a:spcBef>
                          <a:spcPts val="0"/>
                        </a:spcBef>
                        <a:spcAft>
                          <a:spcPts val="0"/>
                        </a:spcAft>
                        <a:buNone/>
                      </a:pPr>
                      <a:r>
                        <a:rPr lang="en-US" sz="1900"/>
                        <a:t>143 x 51 x 23mm</a:t>
                      </a:r>
                      <a:endParaRPr sz="1900"/>
                    </a:p>
                  </a:txBody>
                  <a:tcPr marT="91425" marB="91425" marR="91425" marL="91425"/>
                </a:tc>
              </a:tr>
              <a:tr h="598575">
                <a:tc>
                  <a:txBody>
                    <a:bodyPr/>
                    <a:lstStyle/>
                    <a:p>
                      <a:pPr indent="0" lvl="0" marL="0" rtl="0" algn="ctr">
                        <a:spcBef>
                          <a:spcPts val="0"/>
                        </a:spcBef>
                        <a:spcAft>
                          <a:spcPts val="0"/>
                        </a:spcAft>
                        <a:buNone/>
                      </a:pPr>
                      <a:r>
                        <a:rPr b="1" lang="en-US" sz="2600"/>
                        <a:t>Weight</a:t>
                      </a:r>
                      <a:endParaRPr b="1" sz="2600"/>
                    </a:p>
                  </a:txBody>
                  <a:tcPr marT="91425" marB="91425" marR="91425" marL="91425"/>
                </a:tc>
                <a:tc>
                  <a:txBody>
                    <a:bodyPr/>
                    <a:lstStyle/>
                    <a:p>
                      <a:pPr indent="0" lvl="0" marL="0" rtl="0" algn="ctr">
                        <a:spcBef>
                          <a:spcPts val="0"/>
                        </a:spcBef>
                        <a:spcAft>
                          <a:spcPts val="0"/>
                        </a:spcAft>
                        <a:buNone/>
                      </a:pPr>
                      <a:r>
                        <a:rPr lang="en-US" sz="1900"/>
                        <a:t>360g</a:t>
                      </a:r>
                      <a:endParaRPr sz="1900"/>
                    </a:p>
                  </a:txBody>
                  <a:tcPr marT="91425" marB="91425" marR="91425" marL="91425"/>
                </a:tc>
              </a:tr>
            </a:tbl>
          </a:graphicData>
        </a:graphic>
      </p:graphicFrame>
      <p:sp>
        <p:nvSpPr>
          <p:cNvPr id="835" name="Google Shape;835;g1049e4b4910_12_495"/>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g1049e4b4910_12_586"/>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Coms - Telemetry and Data Communication</a:t>
            </a:r>
            <a:endParaRPr/>
          </a:p>
        </p:txBody>
      </p:sp>
      <p:sp>
        <p:nvSpPr>
          <p:cNvPr id="842" name="Google Shape;842;g1049e4b4910_12_586"/>
          <p:cNvSpPr txBox="1"/>
          <p:nvPr>
            <p:ph idx="1" type="body"/>
          </p:nvPr>
        </p:nvSpPr>
        <p:spPr>
          <a:xfrm>
            <a:off x="292150" y="1059825"/>
            <a:ext cx="5675400" cy="4998600"/>
          </a:xfrm>
          <a:prstGeom prst="rect">
            <a:avLst/>
          </a:prstGeom>
        </p:spPr>
        <p:txBody>
          <a:bodyPr anchorCtr="0" anchor="t" bIns="45700" lIns="91425" spcFirstLastPara="1" rIns="91425" wrap="square" tIns="45700">
            <a:normAutofit fontScale="92500" lnSpcReduction="20000"/>
          </a:bodyPr>
          <a:lstStyle/>
          <a:p>
            <a:pPr indent="-375443" lvl="0" marL="457200" rtl="0" algn="l">
              <a:lnSpc>
                <a:spcPct val="115000"/>
              </a:lnSpc>
              <a:spcBef>
                <a:spcPts val="1000"/>
              </a:spcBef>
              <a:spcAft>
                <a:spcPts val="0"/>
              </a:spcAft>
              <a:buSzPct val="100000"/>
              <a:buChar char="•"/>
            </a:pPr>
            <a:r>
              <a:rPr lang="en-US" sz="2500"/>
              <a:t>Wireless</a:t>
            </a:r>
            <a:endParaRPr sz="2500"/>
          </a:p>
          <a:p>
            <a:pPr indent="-351948" lvl="1" marL="914400" rtl="0" algn="l">
              <a:lnSpc>
                <a:spcPct val="115000"/>
              </a:lnSpc>
              <a:spcBef>
                <a:spcPts val="0"/>
              </a:spcBef>
              <a:spcAft>
                <a:spcPts val="0"/>
              </a:spcAft>
              <a:buSzPct val="100000"/>
              <a:buChar char="•"/>
            </a:pPr>
            <a:r>
              <a:rPr lang="en-US" sz="2100"/>
              <a:t>Pixhawk 4 has a built in telemetry port that can be used to data transmission during flight</a:t>
            </a:r>
            <a:endParaRPr sz="2100"/>
          </a:p>
          <a:p>
            <a:pPr indent="-351948" lvl="1" marL="914400" rtl="0" algn="l">
              <a:lnSpc>
                <a:spcPct val="115000"/>
              </a:lnSpc>
              <a:spcBef>
                <a:spcPts val="0"/>
              </a:spcBef>
              <a:spcAft>
                <a:spcPts val="0"/>
              </a:spcAft>
              <a:buSzPct val="100000"/>
              <a:buChar char="•"/>
            </a:pPr>
            <a:r>
              <a:rPr lang="en-US" sz="2100"/>
              <a:t>SiK Radio($50) can be used to send telemetry data to Mission Planner during flight</a:t>
            </a:r>
            <a:endParaRPr sz="2100"/>
          </a:p>
          <a:p>
            <a:pPr indent="-375443" lvl="0" marL="457200" rtl="0" algn="l">
              <a:lnSpc>
                <a:spcPct val="115000"/>
              </a:lnSpc>
              <a:spcBef>
                <a:spcPts val="0"/>
              </a:spcBef>
              <a:spcAft>
                <a:spcPts val="0"/>
              </a:spcAft>
              <a:buSzPct val="100000"/>
              <a:buChar char="•"/>
            </a:pPr>
            <a:r>
              <a:rPr lang="en-US" sz="2500"/>
              <a:t>Wired</a:t>
            </a:r>
            <a:endParaRPr sz="2500"/>
          </a:p>
          <a:p>
            <a:pPr indent="-351948" lvl="1" marL="914400" rtl="0" algn="l">
              <a:lnSpc>
                <a:spcPct val="115000"/>
              </a:lnSpc>
              <a:spcBef>
                <a:spcPts val="0"/>
              </a:spcBef>
              <a:spcAft>
                <a:spcPts val="0"/>
              </a:spcAft>
              <a:buSzPct val="100000"/>
              <a:buChar char="•"/>
            </a:pPr>
            <a:r>
              <a:rPr lang="en-US" sz="2100"/>
              <a:t>Pixhawk 4 has a built in SD card(Free) that can store telemetry data, this data can then be loaded and into Mission Planner for analysis</a:t>
            </a:r>
            <a:endParaRPr sz="2100"/>
          </a:p>
          <a:p>
            <a:pPr indent="-375443" lvl="0" marL="457200" rtl="0" algn="l">
              <a:lnSpc>
                <a:spcPct val="115000"/>
              </a:lnSpc>
              <a:spcBef>
                <a:spcPts val="0"/>
              </a:spcBef>
              <a:spcAft>
                <a:spcPts val="0"/>
              </a:spcAft>
              <a:buSzPct val="100000"/>
              <a:buChar char="•"/>
            </a:pPr>
            <a:r>
              <a:rPr lang="en-US" sz="2500"/>
              <a:t>Both of these options cost no more than $50 and Ardupilot has created extensive walkthroughs for implementation of both</a:t>
            </a:r>
            <a:endParaRPr sz="2500"/>
          </a:p>
        </p:txBody>
      </p:sp>
      <p:sp>
        <p:nvSpPr>
          <p:cNvPr id="843" name="Google Shape;843;g1049e4b4910_12_58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844" name="Google Shape;844;g1049e4b4910_12_586"/>
          <p:cNvPicPr preferRelativeResize="0"/>
          <p:nvPr/>
        </p:nvPicPr>
        <p:blipFill>
          <a:blip r:embed="rId3">
            <a:alphaModFix/>
          </a:blip>
          <a:stretch>
            <a:fillRect/>
          </a:stretch>
        </p:blipFill>
        <p:spPr>
          <a:xfrm>
            <a:off x="5967550" y="1059825"/>
            <a:ext cx="3051399" cy="2278325"/>
          </a:xfrm>
          <a:prstGeom prst="rect">
            <a:avLst/>
          </a:prstGeom>
          <a:noFill/>
          <a:ln>
            <a:noFill/>
          </a:ln>
        </p:spPr>
      </p:pic>
      <p:pic>
        <p:nvPicPr>
          <p:cNvPr id="845" name="Google Shape;845;g1049e4b4910_12_586"/>
          <p:cNvPicPr preferRelativeResize="0"/>
          <p:nvPr/>
        </p:nvPicPr>
        <p:blipFill>
          <a:blip r:embed="rId4">
            <a:alphaModFix/>
          </a:blip>
          <a:stretch>
            <a:fillRect/>
          </a:stretch>
        </p:blipFill>
        <p:spPr>
          <a:xfrm>
            <a:off x="9185175" y="1596100"/>
            <a:ext cx="2210875" cy="3665799"/>
          </a:xfrm>
          <a:prstGeom prst="rect">
            <a:avLst/>
          </a:prstGeom>
          <a:noFill/>
          <a:ln>
            <a:noFill/>
          </a:ln>
        </p:spPr>
      </p:pic>
      <p:sp>
        <p:nvSpPr>
          <p:cNvPr id="846" name="Google Shape;846;g1049e4b4910_12_586"/>
          <p:cNvSpPr/>
          <p:nvPr/>
        </p:nvSpPr>
        <p:spPr>
          <a:xfrm>
            <a:off x="9867725" y="3061725"/>
            <a:ext cx="611100" cy="409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7" name="Google Shape;847;g1049e4b4910_12_586"/>
          <p:cNvPicPr preferRelativeResize="0"/>
          <p:nvPr/>
        </p:nvPicPr>
        <p:blipFill>
          <a:blip r:embed="rId5">
            <a:alphaModFix/>
          </a:blip>
          <a:stretch>
            <a:fillRect/>
          </a:stretch>
        </p:blipFill>
        <p:spPr>
          <a:xfrm>
            <a:off x="5967550" y="3471213"/>
            <a:ext cx="3308078" cy="1960037"/>
          </a:xfrm>
          <a:prstGeom prst="rect">
            <a:avLst/>
          </a:prstGeom>
          <a:noFill/>
          <a:ln>
            <a:noFill/>
          </a:ln>
        </p:spPr>
      </p:pic>
      <p:sp>
        <p:nvSpPr>
          <p:cNvPr id="848" name="Google Shape;848;g1049e4b4910_12_586"/>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g1049e4b4910_12_678"/>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Coms - Manual Control &amp; User Input</a:t>
            </a:r>
            <a:endParaRPr/>
          </a:p>
        </p:txBody>
      </p:sp>
      <p:sp>
        <p:nvSpPr>
          <p:cNvPr id="855" name="Google Shape;855;g1049e4b4910_12_678"/>
          <p:cNvSpPr txBox="1"/>
          <p:nvPr>
            <p:ph idx="1" type="body"/>
          </p:nvPr>
        </p:nvSpPr>
        <p:spPr>
          <a:xfrm>
            <a:off x="292150" y="1059825"/>
            <a:ext cx="5675400" cy="4998600"/>
          </a:xfrm>
          <a:prstGeom prst="rect">
            <a:avLst/>
          </a:prstGeom>
        </p:spPr>
        <p:txBody>
          <a:bodyPr anchorCtr="0" anchor="t" bIns="45700" lIns="91425" spcFirstLastPara="1" rIns="91425" wrap="square" tIns="45700">
            <a:normAutofit fontScale="85000" lnSpcReduction="20000"/>
          </a:bodyPr>
          <a:lstStyle/>
          <a:p>
            <a:pPr indent="-363537" lvl="0" marL="457200" rtl="0" algn="l">
              <a:lnSpc>
                <a:spcPct val="115000"/>
              </a:lnSpc>
              <a:spcBef>
                <a:spcPts val="1000"/>
              </a:spcBef>
              <a:spcAft>
                <a:spcPts val="0"/>
              </a:spcAft>
              <a:buSzPct val="100000"/>
              <a:buChar char="•"/>
            </a:pPr>
            <a:r>
              <a:rPr lang="en-US" sz="2500"/>
              <a:t>Pixhawk 4 has a built in DSM/SBUS RC port that can be used to input manual control</a:t>
            </a:r>
            <a:endParaRPr sz="2500"/>
          </a:p>
          <a:p>
            <a:pPr indent="-363537" lvl="0" marL="457200" rtl="0" algn="l">
              <a:lnSpc>
                <a:spcPct val="115000"/>
              </a:lnSpc>
              <a:spcBef>
                <a:spcPts val="0"/>
              </a:spcBef>
              <a:spcAft>
                <a:spcPts val="0"/>
              </a:spcAft>
              <a:buSzPct val="100000"/>
              <a:buChar char="•"/>
            </a:pPr>
            <a:r>
              <a:rPr lang="en-US" sz="2500"/>
              <a:t>Components that are needed: Controller and RC Receiver</a:t>
            </a:r>
            <a:endParaRPr sz="2500"/>
          </a:p>
          <a:p>
            <a:pPr indent="-363537" lvl="1" marL="914400" rtl="0" algn="l">
              <a:lnSpc>
                <a:spcPct val="115000"/>
              </a:lnSpc>
              <a:spcBef>
                <a:spcPts val="0"/>
              </a:spcBef>
              <a:spcAft>
                <a:spcPts val="0"/>
              </a:spcAft>
              <a:buSzPct val="100000"/>
              <a:buChar char="•"/>
            </a:pPr>
            <a:r>
              <a:rPr lang="en-US" sz="2500"/>
              <a:t>AT10II or AT9S from RadioLink, both of which come with RC Receivers to be used with Pixhawk 4</a:t>
            </a:r>
            <a:endParaRPr sz="2500"/>
          </a:p>
          <a:p>
            <a:pPr indent="-363537" lvl="0" marL="457200" rtl="0" algn="l">
              <a:lnSpc>
                <a:spcPct val="115000"/>
              </a:lnSpc>
              <a:spcBef>
                <a:spcPts val="0"/>
              </a:spcBef>
              <a:spcAft>
                <a:spcPts val="0"/>
              </a:spcAft>
              <a:buSzPct val="100000"/>
              <a:buChar char="•"/>
            </a:pPr>
            <a:r>
              <a:rPr lang="en-US" sz="2500"/>
              <a:t>All initial use parameters can be entered through Mission Planner using the parameter tree feature</a:t>
            </a:r>
            <a:endParaRPr sz="2500"/>
          </a:p>
          <a:p>
            <a:pPr indent="-363537" lvl="0" marL="457200" rtl="0" algn="l">
              <a:lnSpc>
                <a:spcPct val="115000"/>
              </a:lnSpc>
              <a:spcBef>
                <a:spcPts val="0"/>
              </a:spcBef>
              <a:spcAft>
                <a:spcPts val="0"/>
              </a:spcAft>
              <a:buSzPct val="100000"/>
              <a:buChar char="•"/>
            </a:pPr>
            <a:r>
              <a:rPr lang="en-US" sz="2500"/>
              <a:t>ArduPilot has extensive information and walkthroughs for RC Controller setup and parameter input to make these processes easy</a:t>
            </a:r>
            <a:endParaRPr sz="2500"/>
          </a:p>
        </p:txBody>
      </p:sp>
      <p:sp>
        <p:nvSpPr>
          <p:cNvPr id="856" name="Google Shape;856;g1049e4b4910_12_67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857" name="Google Shape;857;g1049e4b4910_12_678"/>
          <p:cNvPicPr preferRelativeResize="0"/>
          <p:nvPr/>
        </p:nvPicPr>
        <p:blipFill>
          <a:blip r:embed="rId3">
            <a:alphaModFix/>
          </a:blip>
          <a:stretch>
            <a:fillRect/>
          </a:stretch>
        </p:blipFill>
        <p:spPr>
          <a:xfrm>
            <a:off x="9185175" y="1596100"/>
            <a:ext cx="2210875" cy="3665799"/>
          </a:xfrm>
          <a:prstGeom prst="rect">
            <a:avLst/>
          </a:prstGeom>
          <a:noFill/>
          <a:ln>
            <a:noFill/>
          </a:ln>
        </p:spPr>
      </p:pic>
      <p:sp>
        <p:nvSpPr>
          <p:cNvPr id="858" name="Google Shape;858;g1049e4b4910_12_678"/>
          <p:cNvSpPr/>
          <p:nvPr/>
        </p:nvSpPr>
        <p:spPr>
          <a:xfrm>
            <a:off x="10446275" y="3386750"/>
            <a:ext cx="611100" cy="409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9" name="Google Shape;859;g1049e4b4910_12_678"/>
          <p:cNvPicPr preferRelativeResize="0"/>
          <p:nvPr/>
        </p:nvPicPr>
        <p:blipFill>
          <a:blip r:embed="rId4">
            <a:alphaModFix/>
          </a:blip>
          <a:stretch>
            <a:fillRect/>
          </a:stretch>
        </p:blipFill>
        <p:spPr>
          <a:xfrm>
            <a:off x="6119950" y="877800"/>
            <a:ext cx="2777751" cy="2473804"/>
          </a:xfrm>
          <a:prstGeom prst="rect">
            <a:avLst/>
          </a:prstGeom>
          <a:noFill/>
          <a:ln>
            <a:noFill/>
          </a:ln>
        </p:spPr>
      </p:pic>
      <p:pic>
        <p:nvPicPr>
          <p:cNvPr id="860" name="Google Shape;860;g1049e4b4910_12_678"/>
          <p:cNvPicPr preferRelativeResize="0"/>
          <p:nvPr/>
        </p:nvPicPr>
        <p:blipFill>
          <a:blip r:embed="rId5">
            <a:alphaModFix/>
          </a:blip>
          <a:stretch>
            <a:fillRect/>
          </a:stretch>
        </p:blipFill>
        <p:spPr>
          <a:xfrm>
            <a:off x="6263625" y="3248419"/>
            <a:ext cx="2634075" cy="2853081"/>
          </a:xfrm>
          <a:prstGeom prst="rect">
            <a:avLst/>
          </a:prstGeom>
          <a:noFill/>
          <a:ln>
            <a:noFill/>
          </a:ln>
        </p:spPr>
      </p:pic>
      <p:sp>
        <p:nvSpPr>
          <p:cNvPr id="861" name="Google Shape;861;g1049e4b4910_12_678"/>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g1049e4b4910_12_77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en-US"/>
              <a:t>Coms - Manual Control &amp; User Input</a:t>
            </a:r>
            <a:endParaRPr/>
          </a:p>
        </p:txBody>
      </p:sp>
      <p:sp>
        <p:nvSpPr>
          <p:cNvPr id="868" name="Google Shape;868;g1049e4b4910_12_77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869" name="Google Shape;869;g1049e4b4910_12_770"/>
          <p:cNvPicPr preferRelativeResize="0"/>
          <p:nvPr/>
        </p:nvPicPr>
        <p:blipFill>
          <a:blip r:embed="rId3">
            <a:alphaModFix/>
          </a:blip>
          <a:stretch>
            <a:fillRect/>
          </a:stretch>
        </p:blipFill>
        <p:spPr>
          <a:xfrm>
            <a:off x="0" y="845050"/>
            <a:ext cx="6365948" cy="2960595"/>
          </a:xfrm>
          <a:prstGeom prst="rect">
            <a:avLst/>
          </a:prstGeom>
          <a:noFill/>
          <a:ln>
            <a:noFill/>
          </a:ln>
        </p:spPr>
      </p:pic>
      <p:pic>
        <p:nvPicPr>
          <p:cNvPr id="870" name="Google Shape;870;g1049e4b4910_12_770"/>
          <p:cNvPicPr preferRelativeResize="0"/>
          <p:nvPr/>
        </p:nvPicPr>
        <p:blipFill>
          <a:blip r:embed="rId4">
            <a:alphaModFix/>
          </a:blip>
          <a:stretch>
            <a:fillRect/>
          </a:stretch>
        </p:blipFill>
        <p:spPr>
          <a:xfrm>
            <a:off x="6365950" y="2890848"/>
            <a:ext cx="5826050" cy="3245601"/>
          </a:xfrm>
          <a:prstGeom prst="rect">
            <a:avLst/>
          </a:prstGeom>
          <a:noFill/>
          <a:ln>
            <a:noFill/>
          </a:ln>
        </p:spPr>
      </p:pic>
      <p:sp>
        <p:nvSpPr>
          <p:cNvPr id="871" name="Google Shape;871;g1049e4b4910_12_77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g10138e7e486_4_7"/>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Wiring Diagram</a:t>
            </a:r>
            <a:endParaRPr/>
          </a:p>
        </p:txBody>
      </p:sp>
      <p:sp>
        <p:nvSpPr>
          <p:cNvPr id="878" name="Google Shape;878;g10138e7e486_4_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879" name="Google Shape;879;g10138e7e486_4_7"/>
          <p:cNvPicPr preferRelativeResize="0"/>
          <p:nvPr/>
        </p:nvPicPr>
        <p:blipFill>
          <a:blip r:embed="rId3">
            <a:alphaModFix/>
          </a:blip>
          <a:stretch>
            <a:fillRect/>
          </a:stretch>
        </p:blipFill>
        <p:spPr>
          <a:xfrm>
            <a:off x="915646" y="902975"/>
            <a:ext cx="10573855" cy="5070064"/>
          </a:xfrm>
          <a:prstGeom prst="rect">
            <a:avLst/>
          </a:prstGeom>
          <a:noFill/>
          <a:ln>
            <a:noFill/>
          </a:ln>
        </p:spPr>
      </p:pic>
      <p:sp>
        <p:nvSpPr>
          <p:cNvPr id="880" name="Google Shape;880;g10138e7e486_4_7"/>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g1049e4b4910_12_953"/>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lnSpc>
                <a:spcPct val="100000"/>
              </a:lnSpc>
              <a:spcBef>
                <a:spcPts val="0"/>
              </a:spcBef>
              <a:spcAft>
                <a:spcPts val="0"/>
              </a:spcAft>
              <a:buNone/>
            </a:pPr>
            <a:r>
              <a:rPr lang="en-US"/>
              <a:t>Feasibility Analysis: Power Management</a:t>
            </a:r>
            <a:endParaRPr/>
          </a:p>
        </p:txBody>
      </p:sp>
      <p:sp>
        <p:nvSpPr>
          <p:cNvPr id="887" name="Google Shape;887;g1049e4b4910_12_95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888" name="Google Shape;888;g1049e4b4910_12_953"/>
          <p:cNvGraphicFramePr/>
          <p:nvPr/>
        </p:nvGraphicFramePr>
        <p:xfrm>
          <a:off x="1944125" y="2042263"/>
          <a:ext cx="3000000" cy="3000000"/>
        </p:xfrm>
        <a:graphic>
          <a:graphicData uri="http://schemas.openxmlformats.org/drawingml/2006/table">
            <a:tbl>
              <a:tblPr>
                <a:noFill/>
                <a:tableStyleId>{A9F1C268-0D65-44F1-8AFE-5EDD493812E5}</a:tableStyleId>
              </a:tblPr>
              <a:tblGrid>
                <a:gridCol w="3429000"/>
                <a:gridCol w="3429000"/>
              </a:tblGrid>
              <a:tr h="381000">
                <a:tc>
                  <a:txBody>
                    <a:bodyPr/>
                    <a:lstStyle/>
                    <a:p>
                      <a:pPr indent="0" lvl="0" marL="0" rtl="0" algn="l">
                        <a:spcBef>
                          <a:spcPts val="0"/>
                        </a:spcBef>
                        <a:spcAft>
                          <a:spcPts val="0"/>
                        </a:spcAft>
                        <a:buNone/>
                      </a:pPr>
                      <a:r>
                        <a:rPr b="1" lang="en-US"/>
                        <a:t>Component</a:t>
                      </a:r>
                      <a:endParaRPr b="1"/>
                    </a:p>
                  </a:txBody>
                  <a:tcPr marT="91425" marB="91425" marR="91425" marL="91425"/>
                </a:tc>
                <a:tc>
                  <a:txBody>
                    <a:bodyPr/>
                    <a:lstStyle/>
                    <a:p>
                      <a:pPr indent="0" lvl="0" marL="0" rtl="0" algn="l">
                        <a:spcBef>
                          <a:spcPts val="0"/>
                        </a:spcBef>
                        <a:spcAft>
                          <a:spcPts val="0"/>
                        </a:spcAft>
                        <a:buNone/>
                      </a:pPr>
                      <a:r>
                        <a:rPr b="1" lang="en-US"/>
                        <a:t>Current Draw(mA)</a:t>
                      </a:r>
                      <a:endParaRPr b="1"/>
                    </a:p>
                  </a:txBody>
                  <a:tcPr marT="91425" marB="91425" marR="91425" marL="91425"/>
                </a:tc>
              </a:tr>
              <a:tr h="381000">
                <a:tc>
                  <a:txBody>
                    <a:bodyPr/>
                    <a:lstStyle/>
                    <a:p>
                      <a:pPr indent="0" lvl="0" marL="0" rtl="0" algn="l">
                        <a:spcBef>
                          <a:spcPts val="0"/>
                        </a:spcBef>
                        <a:spcAft>
                          <a:spcPts val="0"/>
                        </a:spcAft>
                        <a:buNone/>
                      </a:pPr>
                      <a:r>
                        <a:rPr lang="en-US"/>
                        <a:t>Pixhawk 4</a:t>
                      </a:r>
                      <a:endParaRPr/>
                    </a:p>
                  </a:txBody>
                  <a:tcPr marT="91425" marB="91425" marR="91425" marL="91425"/>
                </a:tc>
                <a:tc>
                  <a:txBody>
                    <a:bodyPr/>
                    <a:lstStyle/>
                    <a:p>
                      <a:pPr indent="0" lvl="0" marL="0" rtl="0" algn="l">
                        <a:spcBef>
                          <a:spcPts val="0"/>
                        </a:spcBef>
                        <a:spcAft>
                          <a:spcPts val="0"/>
                        </a:spcAft>
                        <a:buNone/>
                      </a:pPr>
                      <a:r>
                        <a:rPr lang="en-US"/>
                        <a:t>175</a:t>
                      </a:r>
                      <a:endParaRPr/>
                    </a:p>
                  </a:txBody>
                  <a:tcPr marT="91425" marB="91425" marR="91425" marL="91425"/>
                </a:tc>
              </a:tr>
              <a:tr h="381000">
                <a:tc>
                  <a:txBody>
                    <a:bodyPr/>
                    <a:lstStyle/>
                    <a:p>
                      <a:pPr indent="0" lvl="0" marL="0" rtl="0" algn="l">
                        <a:spcBef>
                          <a:spcPts val="0"/>
                        </a:spcBef>
                        <a:spcAft>
                          <a:spcPts val="0"/>
                        </a:spcAft>
                        <a:buNone/>
                      </a:pPr>
                      <a:r>
                        <a:rPr lang="en-US"/>
                        <a:t>Servos/Propeller</a:t>
                      </a:r>
                      <a:endParaRPr/>
                    </a:p>
                  </a:txBody>
                  <a:tcPr marT="91425" marB="91425" marR="91425" marL="91425"/>
                </a:tc>
                <a:tc>
                  <a:txBody>
                    <a:bodyPr/>
                    <a:lstStyle/>
                    <a:p>
                      <a:pPr indent="0" lvl="0" marL="0" rtl="0" algn="l">
                        <a:spcBef>
                          <a:spcPts val="0"/>
                        </a:spcBef>
                        <a:spcAft>
                          <a:spcPts val="0"/>
                        </a:spcAft>
                        <a:buNone/>
                      </a:pPr>
                      <a:r>
                        <a:rPr lang="en-US"/>
                        <a:t>~2000(based off of a 70 W/lb. requirement)</a:t>
                      </a:r>
                      <a:endParaRPr/>
                    </a:p>
                  </a:txBody>
                  <a:tcPr marT="91425" marB="91425" marR="91425" marL="91425"/>
                </a:tc>
              </a:tr>
              <a:tr h="381000">
                <a:tc>
                  <a:txBody>
                    <a:bodyPr/>
                    <a:lstStyle/>
                    <a:p>
                      <a:pPr indent="0" lvl="0" marL="0" rtl="0" algn="l">
                        <a:spcBef>
                          <a:spcPts val="0"/>
                        </a:spcBef>
                        <a:spcAft>
                          <a:spcPts val="0"/>
                        </a:spcAft>
                        <a:buNone/>
                      </a:pPr>
                      <a:r>
                        <a:rPr lang="en-US"/>
                        <a:t>Sensors</a:t>
                      </a:r>
                      <a:endParaRPr/>
                    </a:p>
                  </a:txBody>
                  <a:tcPr marT="91425" marB="91425" marR="91425" marL="91425">
                    <a:lnB cap="flat" cmpd="sng" w="9525">
                      <a:solidFill>
                        <a:srgbClr val="FF0000"/>
                      </a:solidFill>
                      <a:prstDash val="solid"/>
                      <a:round/>
                      <a:headEnd len="sm" w="sm" type="none"/>
                      <a:tailEnd len="sm" w="sm" type="none"/>
                    </a:lnB>
                  </a:tcPr>
                </a:tc>
                <a:tc>
                  <a:txBody>
                    <a:bodyPr/>
                    <a:lstStyle/>
                    <a:p>
                      <a:pPr indent="0" lvl="0" marL="0" rtl="0" algn="l">
                        <a:spcBef>
                          <a:spcPts val="0"/>
                        </a:spcBef>
                        <a:spcAft>
                          <a:spcPts val="0"/>
                        </a:spcAft>
                        <a:buNone/>
                      </a:pPr>
                      <a:r>
                        <a:rPr lang="en-US"/>
                        <a:t>110</a:t>
                      </a:r>
                      <a:endParaRPr/>
                    </a:p>
                  </a:txBody>
                  <a:tcPr marT="91425" marB="91425" marR="91425" marL="91425">
                    <a:lnB cap="flat" cmpd="sng" w="9525">
                      <a:solidFill>
                        <a:srgbClr val="FF0000"/>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US"/>
                        <a:t>Total Current Draw(mA):</a:t>
                      </a:r>
                      <a:endParaRPr b="1"/>
                    </a:p>
                  </a:txBody>
                  <a:tcPr marT="91425" marB="91425" marR="91425" marL="91425">
                    <a:lnT cap="flat" cmpd="sng" w="9525">
                      <a:solidFill>
                        <a:srgbClr val="FF0000"/>
                      </a:solidFill>
                      <a:prstDash val="solid"/>
                      <a:round/>
                      <a:headEnd len="sm" w="sm" type="none"/>
                      <a:tailEnd len="sm" w="sm" type="none"/>
                    </a:lnT>
                  </a:tcPr>
                </a:tc>
                <a:tc>
                  <a:txBody>
                    <a:bodyPr/>
                    <a:lstStyle/>
                    <a:p>
                      <a:pPr indent="0" lvl="0" marL="0" rtl="0" algn="l">
                        <a:spcBef>
                          <a:spcPts val="0"/>
                        </a:spcBef>
                        <a:spcAft>
                          <a:spcPts val="0"/>
                        </a:spcAft>
                        <a:buNone/>
                      </a:pPr>
                      <a:r>
                        <a:rPr lang="en-US"/>
                        <a:t>2285</a:t>
                      </a:r>
                      <a:endParaRPr/>
                    </a:p>
                  </a:txBody>
                  <a:tcPr marT="91425" marB="91425" marR="91425" marL="91425">
                    <a:lnT cap="flat" cmpd="sng" w="9525">
                      <a:solidFill>
                        <a:srgbClr val="FF0000"/>
                      </a:solidFill>
                      <a:prstDash val="solid"/>
                      <a:round/>
                      <a:headEnd len="sm" w="sm" type="none"/>
                      <a:tailEnd len="sm" w="sm" type="none"/>
                    </a:lnT>
                  </a:tcPr>
                </a:tc>
              </a:tr>
              <a:tr h="381000">
                <a:tc>
                  <a:txBody>
                    <a:bodyPr/>
                    <a:lstStyle/>
                    <a:p>
                      <a:pPr indent="0" lvl="0" marL="0" rtl="0" algn="l">
                        <a:spcBef>
                          <a:spcPts val="0"/>
                        </a:spcBef>
                        <a:spcAft>
                          <a:spcPts val="0"/>
                        </a:spcAft>
                        <a:buNone/>
                      </a:pPr>
                      <a:r>
                        <a:rPr b="1" lang="en-US"/>
                        <a:t>Battery Capacity(mAh):</a:t>
                      </a:r>
                      <a:endParaRPr b="1"/>
                    </a:p>
                  </a:txBody>
                  <a:tcPr marT="91425" marB="91425" marR="91425" marL="91425"/>
                </a:tc>
                <a:tc>
                  <a:txBody>
                    <a:bodyPr/>
                    <a:lstStyle/>
                    <a:p>
                      <a:pPr indent="0" lvl="0" marL="0" rtl="0" algn="l">
                        <a:spcBef>
                          <a:spcPts val="0"/>
                        </a:spcBef>
                        <a:spcAft>
                          <a:spcPts val="0"/>
                        </a:spcAft>
                        <a:buNone/>
                      </a:pPr>
                      <a:r>
                        <a:rPr lang="en-US"/>
                        <a:t>5000</a:t>
                      </a:r>
                      <a:endParaRPr/>
                    </a:p>
                  </a:txBody>
                  <a:tcPr marT="91425" marB="91425" marR="91425" marL="91425"/>
                </a:tc>
              </a:tr>
              <a:tr h="381000">
                <a:tc>
                  <a:txBody>
                    <a:bodyPr/>
                    <a:lstStyle/>
                    <a:p>
                      <a:pPr indent="0" lvl="0" marL="0" rtl="0" algn="l">
                        <a:spcBef>
                          <a:spcPts val="0"/>
                        </a:spcBef>
                        <a:spcAft>
                          <a:spcPts val="0"/>
                        </a:spcAft>
                        <a:buNone/>
                      </a:pPr>
                      <a:r>
                        <a:rPr b="1" lang="en-US"/>
                        <a:t>Battery Life(hours):</a:t>
                      </a:r>
                      <a:endParaRPr b="1"/>
                    </a:p>
                  </a:txBody>
                  <a:tcPr marT="91425" marB="91425" marR="91425" marL="91425"/>
                </a:tc>
                <a:tc>
                  <a:txBody>
                    <a:bodyPr/>
                    <a:lstStyle/>
                    <a:p>
                      <a:pPr indent="0" lvl="0" marL="0" rtl="0" algn="l">
                        <a:spcBef>
                          <a:spcPts val="0"/>
                        </a:spcBef>
                        <a:spcAft>
                          <a:spcPts val="0"/>
                        </a:spcAft>
                        <a:buNone/>
                      </a:pPr>
                      <a:r>
                        <a:rPr lang="en-US"/>
                        <a:t>~2.2</a:t>
                      </a:r>
                      <a:endParaRPr/>
                    </a:p>
                  </a:txBody>
                  <a:tcPr marT="91425" marB="91425" marR="91425" marL="91425"/>
                </a:tc>
              </a:tr>
            </a:tbl>
          </a:graphicData>
        </a:graphic>
      </p:graphicFrame>
      <p:sp>
        <p:nvSpPr>
          <p:cNvPr id="889" name="Google Shape;889;g1049e4b4910_12_953"/>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g10138e7e486_1_11"/>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Sensors</a:t>
            </a:r>
            <a:endParaRPr/>
          </a:p>
        </p:txBody>
      </p:sp>
      <p:sp>
        <p:nvSpPr>
          <p:cNvPr id="896" name="Google Shape;896;g10138e7e486_1_11"/>
          <p:cNvSpPr txBox="1"/>
          <p:nvPr>
            <p:ph idx="1" type="body"/>
          </p:nvPr>
        </p:nvSpPr>
        <p:spPr>
          <a:xfrm>
            <a:off x="102000" y="974016"/>
            <a:ext cx="5676900" cy="10947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u="sng"/>
              <a:t>GPS Sensor System</a:t>
            </a:r>
            <a:endParaRPr b="1" u="sng"/>
          </a:p>
          <a:p>
            <a:pPr indent="0" lvl="0" marL="0" rtl="0" algn="l">
              <a:spcBef>
                <a:spcPts val="1000"/>
              </a:spcBef>
              <a:spcAft>
                <a:spcPts val="0"/>
              </a:spcAft>
              <a:buNone/>
            </a:pPr>
            <a:r>
              <a:rPr lang="en-US" sz="2400"/>
              <a:t>H-RTK M8P - Rover and Base Station</a:t>
            </a:r>
            <a:endParaRPr sz="2400"/>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897" name="Google Shape;897;g10138e7e486_1_1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898" name="Google Shape;898;g10138e7e486_1_11"/>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
        <p:nvSpPr>
          <p:cNvPr id="899" name="Google Shape;899;g10138e7e486_1_11"/>
          <p:cNvSpPr txBox="1"/>
          <p:nvPr>
            <p:ph idx="1" type="body"/>
          </p:nvPr>
        </p:nvSpPr>
        <p:spPr>
          <a:xfrm>
            <a:off x="101992" y="4254798"/>
            <a:ext cx="5875500" cy="50340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b="1" lang="en-US" u="sng"/>
              <a:t>Features</a:t>
            </a:r>
            <a:endParaRPr b="1" u="sng"/>
          </a:p>
          <a:p>
            <a:pPr indent="-355600" lvl="0" marL="457200" rtl="0" algn="l">
              <a:spcBef>
                <a:spcPts val="1000"/>
              </a:spcBef>
              <a:spcAft>
                <a:spcPts val="0"/>
              </a:spcAft>
              <a:buSzPts val="2000"/>
              <a:buChar char="•"/>
            </a:pPr>
            <a:r>
              <a:rPr lang="en-US" sz="2000"/>
              <a:t>Real Time Kinematics upgrade</a:t>
            </a:r>
            <a:endParaRPr sz="2000"/>
          </a:p>
          <a:p>
            <a:pPr indent="-355600" lvl="0" marL="457200" rtl="0" algn="l">
              <a:spcBef>
                <a:spcPts val="0"/>
              </a:spcBef>
              <a:spcAft>
                <a:spcPts val="0"/>
              </a:spcAft>
              <a:buSzPts val="2000"/>
              <a:buChar char="•"/>
            </a:pPr>
            <a:r>
              <a:rPr lang="en-US" sz="2000"/>
              <a:t>Positioning accuracy of 1 centimeter</a:t>
            </a:r>
            <a:endParaRPr sz="2000"/>
          </a:p>
          <a:p>
            <a:pPr indent="-355600" lvl="0" marL="457200" rtl="0" algn="l">
              <a:spcBef>
                <a:spcPts val="0"/>
              </a:spcBef>
              <a:spcAft>
                <a:spcPts val="0"/>
              </a:spcAft>
              <a:buSzPts val="2000"/>
              <a:buChar char="•"/>
            </a:pPr>
            <a:r>
              <a:rPr lang="en-US" sz="2000"/>
              <a:t>Used as a base station to provide correction data</a:t>
            </a:r>
            <a:endParaRPr sz="2000"/>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900" name="Google Shape;900;g10138e7e486_1_11"/>
          <p:cNvSpPr txBox="1"/>
          <p:nvPr>
            <p:ph idx="1" type="body"/>
          </p:nvPr>
        </p:nvSpPr>
        <p:spPr>
          <a:xfrm>
            <a:off x="6004200" y="4195250"/>
            <a:ext cx="5676900" cy="50340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b="1" lang="en-US" u="sng"/>
              <a:t>Features</a:t>
            </a:r>
            <a:endParaRPr b="1" u="sng"/>
          </a:p>
          <a:p>
            <a:pPr indent="-355600" lvl="0" marL="457200" rtl="0" algn="l">
              <a:spcBef>
                <a:spcPts val="1000"/>
              </a:spcBef>
              <a:spcAft>
                <a:spcPts val="0"/>
              </a:spcAft>
              <a:buSzPts val="2000"/>
              <a:buChar char="•"/>
            </a:pPr>
            <a:r>
              <a:rPr lang="en-US" sz="2000"/>
              <a:t>Physical pitot tube - pressure transducer</a:t>
            </a:r>
            <a:endParaRPr b="1" sz="2000" u="sng"/>
          </a:p>
          <a:p>
            <a:pPr indent="-355600" lvl="0" marL="457200" rtl="0" algn="l">
              <a:spcBef>
                <a:spcPts val="0"/>
              </a:spcBef>
              <a:spcAft>
                <a:spcPts val="0"/>
              </a:spcAft>
              <a:buSzPts val="2000"/>
              <a:buChar char="•"/>
            </a:pPr>
            <a:r>
              <a:rPr lang="en-US" sz="2000"/>
              <a:t>Ardupilot has a base EKF included in the software</a:t>
            </a:r>
            <a:endParaRPr sz="2000"/>
          </a:p>
          <a:p>
            <a:pPr indent="-355600" lvl="0" marL="457200" rtl="0" algn="l">
              <a:spcBef>
                <a:spcPts val="0"/>
              </a:spcBef>
              <a:spcAft>
                <a:spcPts val="0"/>
              </a:spcAft>
              <a:buSzPts val="2000"/>
              <a:buChar char="•"/>
            </a:pPr>
            <a:r>
              <a:rPr lang="en-US" sz="2000"/>
              <a:t>Tuning the EKF will allow us to optimize the endurance of the UAS</a:t>
            </a:r>
            <a:endParaRPr sz="2000"/>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901" name="Google Shape;901;g10138e7e486_1_11"/>
          <p:cNvSpPr txBox="1"/>
          <p:nvPr>
            <p:ph idx="1" type="body"/>
          </p:nvPr>
        </p:nvSpPr>
        <p:spPr>
          <a:xfrm>
            <a:off x="6004200" y="974025"/>
            <a:ext cx="6139200" cy="1818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u="sng"/>
              <a:t>Airspeed Sensor</a:t>
            </a:r>
            <a:endParaRPr b="1" u="sng"/>
          </a:p>
          <a:p>
            <a:pPr indent="0" lvl="0" marL="0" rtl="0" algn="l">
              <a:spcBef>
                <a:spcPts val="1000"/>
              </a:spcBef>
              <a:spcAft>
                <a:spcPts val="0"/>
              </a:spcAft>
              <a:buNone/>
            </a:pPr>
            <a:r>
              <a:rPr lang="en-US" sz="2400"/>
              <a:t>Physical pitot tube w/ Extended Kalman Filter</a:t>
            </a:r>
            <a:endParaRPr/>
          </a:p>
          <a:p>
            <a:pPr indent="0" lvl="0" marL="0" rtl="0" algn="l">
              <a:spcBef>
                <a:spcPts val="1000"/>
              </a:spcBef>
              <a:spcAft>
                <a:spcPts val="0"/>
              </a:spcAft>
              <a:buNone/>
            </a:pPr>
            <a:r>
              <a:t/>
            </a:r>
            <a:endParaRPr/>
          </a:p>
        </p:txBody>
      </p:sp>
      <p:cxnSp>
        <p:nvCxnSpPr>
          <p:cNvPr id="902" name="Google Shape;902;g10138e7e486_1_11"/>
          <p:cNvCxnSpPr/>
          <p:nvPr/>
        </p:nvCxnSpPr>
        <p:spPr>
          <a:xfrm flipH="1">
            <a:off x="5878200" y="843850"/>
            <a:ext cx="26700" cy="5317500"/>
          </a:xfrm>
          <a:prstGeom prst="straightConnector1">
            <a:avLst/>
          </a:prstGeom>
          <a:noFill/>
          <a:ln cap="flat" cmpd="sng" w="9525">
            <a:solidFill>
              <a:schemeClr val="dk1"/>
            </a:solidFill>
            <a:prstDash val="solid"/>
            <a:round/>
            <a:headEnd len="med" w="med" type="none"/>
            <a:tailEnd len="med" w="med" type="none"/>
          </a:ln>
        </p:spPr>
      </p:cxnSp>
      <p:pic>
        <p:nvPicPr>
          <p:cNvPr id="903" name="Google Shape;903;g10138e7e486_1_11"/>
          <p:cNvPicPr preferRelativeResize="0"/>
          <p:nvPr/>
        </p:nvPicPr>
        <p:blipFill>
          <a:blip r:embed="rId3">
            <a:alphaModFix/>
          </a:blip>
          <a:stretch>
            <a:fillRect/>
          </a:stretch>
        </p:blipFill>
        <p:spPr>
          <a:xfrm>
            <a:off x="538050" y="2068718"/>
            <a:ext cx="1752300" cy="2223475"/>
          </a:xfrm>
          <a:prstGeom prst="rect">
            <a:avLst/>
          </a:prstGeom>
          <a:noFill/>
          <a:ln>
            <a:noFill/>
          </a:ln>
        </p:spPr>
      </p:pic>
      <p:pic>
        <p:nvPicPr>
          <p:cNvPr id="904" name="Google Shape;904;g10138e7e486_1_11"/>
          <p:cNvPicPr preferRelativeResize="0"/>
          <p:nvPr/>
        </p:nvPicPr>
        <p:blipFill>
          <a:blip r:embed="rId4">
            <a:alphaModFix/>
          </a:blip>
          <a:stretch>
            <a:fillRect/>
          </a:stretch>
        </p:blipFill>
        <p:spPr>
          <a:xfrm>
            <a:off x="3592948" y="2134098"/>
            <a:ext cx="1752300" cy="2158106"/>
          </a:xfrm>
          <a:prstGeom prst="rect">
            <a:avLst/>
          </a:prstGeom>
          <a:noFill/>
          <a:ln>
            <a:noFill/>
          </a:ln>
        </p:spPr>
      </p:pic>
      <p:pic>
        <p:nvPicPr>
          <p:cNvPr id="905" name="Google Shape;905;g10138e7e486_1_11"/>
          <p:cNvPicPr preferRelativeResize="0"/>
          <p:nvPr/>
        </p:nvPicPr>
        <p:blipFill>
          <a:blip r:embed="rId5">
            <a:alphaModFix/>
          </a:blip>
          <a:stretch>
            <a:fillRect/>
          </a:stretch>
        </p:blipFill>
        <p:spPr>
          <a:xfrm>
            <a:off x="7327225" y="2068725"/>
            <a:ext cx="3030858" cy="2158100"/>
          </a:xfrm>
          <a:prstGeom prst="rect">
            <a:avLst/>
          </a:prstGeom>
          <a:noFill/>
          <a:ln>
            <a:noFill/>
          </a:ln>
        </p:spPr>
      </p:pic>
      <p:sp>
        <p:nvSpPr>
          <p:cNvPr id="906" name="Google Shape;906;g10138e7e486_1_11"/>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g101f18bca79_11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FR-03 Satisfaction</a:t>
            </a:r>
            <a:endParaRPr/>
          </a:p>
        </p:txBody>
      </p:sp>
      <p:sp>
        <p:nvSpPr>
          <p:cNvPr id="913" name="Google Shape;913;g101f18bca79_11_0"/>
          <p:cNvSpPr txBox="1"/>
          <p:nvPr>
            <p:ph idx="1" type="body"/>
          </p:nvPr>
        </p:nvSpPr>
        <p:spPr>
          <a:xfrm>
            <a:off x="577950" y="3339323"/>
            <a:ext cx="9488700" cy="3647100"/>
          </a:xfrm>
          <a:prstGeom prst="rect">
            <a:avLst/>
          </a:prstGeom>
        </p:spPr>
        <p:txBody>
          <a:bodyPr anchorCtr="0" anchor="t" bIns="45700" lIns="91425" spcFirstLastPara="1" rIns="91425" wrap="square" tIns="45700">
            <a:normAutofit/>
          </a:bodyPr>
          <a:lstStyle/>
          <a:p>
            <a:pPr indent="0" lvl="0" marL="0" rtl="0" algn="l">
              <a:lnSpc>
                <a:spcPct val="115000"/>
              </a:lnSpc>
              <a:spcBef>
                <a:spcPts val="0"/>
              </a:spcBef>
              <a:spcAft>
                <a:spcPts val="0"/>
              </a:spcAft>
              <a:buNone/>
            </a:pPr>
            <a:r>
              <a:t/>
            </a:r>
            <a:endParaRPr sz="1600">
              <a:solidFill>
                <a:srgbClr val="000000"/>
              </a:solidFill>
            </a:endParaRPr>
          </a:p>
          <a:p>
            <a:pPr indent="0" lvl="0" marL="0" rtl="0" algn="l">
              <a:lnSpc>
                <a:spcPct val="115000"/>
              </a:lnSpc>
              <a:spcBef>
                <a:spcPts val="0"/>
              </a:spcBef>
              <a:spcAft>
                <a:spcPts val="0"/>
              </a:spcAft>
              <a:buNone/>
            </a:pPr>
            <a:r>
              <a:rPr b="1" i="1" lang="en-US" sz="1600"/>
              <a:t>Small unmanned aircraft</a:t>
            </a:r>
            <a:r>
              <a:rPr lang="en-US" sz="1600"/>
              <a:t> means an unmanned aircraft weighing less than 55 pounds on takeoff, including everything that is on board or otherwise attached to the aircraft. </a:t>
            </a:r>
            <a:endParaRPr sz="1600"/>
          </a:p>
          <a:p>
            <a:pPr indent="-330200" lvl="0" marL="914400" rtl="0" algn="l">
              <a:lnSpc>
                <a:spcPct val="115000"/>
              </a:lnSpc>
              <a:spcBef>
                <a:spcPts val="0"/>
              </a:spcBef>
              <a:spcAft>
                <a:spcPts val="0"/>
              </a:spcAft>
              <a:buSzPts val="1600"/>
              <a:buChar char="•"/>
            </a:pPr>
            <a:r>
              <a:rPr lang="en-US" sz="1600"/>
              <a:t>The UAS should not exceed 55 pounds at takeoff</a:t>
            </a:r>
            <a:endParaRPr sz="1600"/>
          </a:p>
          <a:p>
            <a:pPr indent="0" lvl="0" marL="0" rtl="0" algn="l">
              <a:lnSpc>
                <a:spcPct val="115000"/>
              </a:lnSpc>
              <a:spcBef>
                <a:spcPts val="0"/>
              </a:spcBef>
              <a:spcAft>
                <a:spcPts val="0"/>
              </a:spcAft>
              <a:buNone/>
            </a:pPr>
            <a:r>
              <a:t/>
            </a:r>
            <a:endParaRPr sz="1100"/>
          </a:p>
        </p:txBody>
      </p:sp>
      <p:sp>
        <p:nvSpPr>
          <p:cNvPr id="914" name="Google Shape;914;g101f18bca79_11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915" name="Google Shape;915;g101f18bca79_11_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graphicFrame>
        <p:nvGraphicFramePr>
          <p:cNvPr id="916" name="Google Shape;916;g101f18bca79_11_0"/>
          <p:cNvGraphicFramePr/>
          <p:nvPr/>
        </p:nvGraphicFramePr>
        <p:xfrm>
          <a:off x="577950" y="1114550"/>
          <a:ext cx="3000000" cy="3000000"/>
        </p:xfrm>
        <a:graphic>
          <a:graphicData uri="http://schemas.openxmlformats.org/drawingml/2006/table">
            <a:tbl>
              <a:tblPr>
                <a:noFill/>
                <a:tableStyleId>{A9F1C268-0D65-44F1-8AFE-5EDD493812E5}</a:tableStyleId>
              </a:tblPr>
              <a:tblGrid>
                <a:gridCol w="1304800"/>
                <a:gridCol w="6352300"/>
                <a:gridCol w="1788475"/>
                <a:gridCol w="1590525"/>
              </a:tblGrid>
              <a:tr h="1023275">
                <a:tc>
                  <a:txBody>
                    <a:bodyPr/>
                    <a:lstStyle/>
                    <a:p>
                      <a:pPr indent="0" lvl="0" marL="0" rtl="0" algn="ctr">
                        <a:spcBef>
                          <a:spcPts val="0"/>
                        </a:spcBef>
                        <a:spcAft>
                          <a:spcPts val="0"/>
                        </a:spcAft>
                        <a:buNone/>
                      </a:pPr>
                      <a:r>
                        <a:rPr b="1" lang="en-US">
                          <a:solidFill>
                            <a:schemeClr val="dk1"/>
                          </a:solidFill>
                        </a:rPr>
                        <a:t>Functional Requirement Number</a:t>
                      </a:r>
                      <a:endParaRPr b="1">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Description</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CPE</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Satisfied?</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r>
              <a:tr h="983050">
                <a:tc>
                  <a:txBody>
                    <a:bodyPr/>
                    <a:lstStyle/>
                    <a:p>
                      <a:pPr indent="0" lvl="0" marL="0" rtl="0" algn="ctr">
                        <a:spcBef>
                          <a:spcPts val="0"/>
                        </a:spcBef>
                        <a:spcAft>
                          <a:spcPts val="0"/>
                        </a:spcAft>
                        <a:buNone/>
                      </a:pPr>
                      <a:r>
                        <a:rPr b="1" lang="en-US"/>
                        <a:t>FR-03</a:t>
                      </a:r>
                      <a:endParaRPr b="1"/>
                    </a:p>
                  </a:txBody>
                  <a:tcPr marT="91425" marB="91425" marR="91425" marL="91425" anchor="ctr">
                    <a:lnT cap="flat" cmpd="sng" w="9525">
                      <a:solidFill>
                        <a:schemeClr val="dk1"/>
                      </a:solidFill>
                      <a:prstDash val="solid"/>
                      <a:round/>
                      <a:headEnd len="sm" w="sm" type="none"/>
                      <a:tailEnd len="sm" w="sm" type="none"/>
                    </a:lnT>
                  </a:tcPr>
                </a:tc>
                <a:tc>
                  <a:txBody>
                    <a:bodyPr/>
                    <a:lstStyle/>
                    <a:p>
                      <a:pPr indent="0" lvl="0" marL="0" rtl="0" algn="l">
                        <a:lnSpc>
                          <a:spcPct val="115000"/>
                        </a:lnSpc>
                        <a:spcBef>
                          <a:spcPts val="0"/>
                        </a:spcBef>
                        <a:spcAft>
                          <a:spcPts val="0"/>
                        </a:spcAft>
                        <a:buNone/>
                      </a:pPr>
                      <a:r>
                        <a:rPr b="1" lang="en-US" sz="1600">
                          <a:solidFill>
                            <a:schemeClr val="dk1"/>
                          </a:solidFill>
                        </a:rPr>
                        <a:t>The UAS shall adhere to FAA guidelines outlined in 14 CFR Part 107, SMALL UNMANNED AIRCRAFT SYSTEMS.</a:t>
                      </a:r>
                      <a:endParaRPr b="1">
                        <a:solidFill>
                          <a:schemeClr val="dk1"/>
                        </a:solidFill>
                      </a:endParaRPr>
                    </a:p>
                    <a:p>
                      <a:pPr indent="0" lvl="0" marL="0" rtl="0" algn="l">
                        <a:lnSpc>
                          <a:spcPct val="115000"/>
                        </a:lnSpc>
                        <a:spcBef>
                          <a:spcPts val="0"/>
                        </a:spcBef>
                        <a:spcAft>
                          <a:spcPts val="0"/>
                        </a:spcAft>
                        <a:buNone/>
                      </a:pPr>
                      <a:r>
                        <a:t/>
                      </a:r>
                      <a:endParaRPr b="1" sz="1700"/>
                    </a:p>
                  </a:txBody>
                  <a:tcPr marT="91425" marB="91425" marR="91425" marL="91425" anchor="ctr">
                    <a:lnT cap="flat" cmpd="sng" w="9525">
                      <a:solidFill>
                        <a:schemeClr val="dk1"/>
                      </a:solidFill>
                      <a:prstDash val="solid"/>
                      <a:round/>
                      <a:headEnd len="sm" w="sm" type="none"/>
                      <a:tailEnd len="sm" w="sm" type="none"/>
                    </a:lnT>
                  </a:tcPr>
                </a:tc>
                <a:tc>
                  <a:txBody>
                    <a:bodyPr/>
                    <a:lstStyle/>
                    <a:p>
                      <a:pPr indent="0" lvl="0" marL="0" rtl="0" algn="ctr">
                        <a:spcBef>
                          <a:spcPts val="0"/>
                        </a:spcBef>
                        <a:spcAft>
                          <a:spcPts val="0"/>
                        </a:spcAft>
                        <a:buClr>
                          <a:schemeClr val="dk1"/>
                        </a:buClr>
                        <a:buSzPts val="1100"/>
                        <a:buFont typeface="Arial"/>
                        <a:buNone/>
                      </a:pPr>
                      <a:r>
                        <a:rPr b="1" lang="en-US">
                          <a:solidFill>
                            <a:schemeClr val="dk1"/>
                          </a:solidFill>
                        </a:rPr>
                        <a:t>CPE-1</a:t>
                      </a:r>
                      <a:endParaRPr b="1"/>
                    </a:p>
                  </a:txBody>
                  <a:tcPr marT="91425" marB="91425" marR="91425" marL="91425" anchor="ctr">
                    <a:lnT cap="flat" cmpd="sng" w="9525">
                      <a:solidFill>
                        <a:schemeClr val="dk1"/>
                      </a:solidFill>
                      <a:prstDash val="solid"/>
                      <a:round/>
                      <a:headEnd len="sm" w="sm" type="none"/>
                      <a:tailEnd len="sm" w="sm" type="none"/>
                    </a:lnT>
                  </a:tcPr>
                </a:tc>
                <a:tc>
                  <a:txBody>
                    <a:bodyPr/>
                    <a:lstStyle/>
                    <a:p>
                      <a:pPr indent="0" lvl="0" marL="0" rtl="0" algn="ctr">
                        <a:spcBef>
                          <a:spcPts val="0"/>
                        </a:spcBef>
                        <a:spcAft>
                          <a:spcPts val="0"/>
                        </a:spcAft>
                        <a:buNone/>
                      </a:pPr>
                      <a:r>
                        <a:rPr b="1" lang="en-US"/>
                        <a:t>YES</a:t>
                      </a:r>
                      <a:endParaRPr b="1"/>
                    </a:p>
                  </a:txBody>
                  <a:tcPr marT="91425" marB="91425" marR="91425" marL="91425" anchor="ctr">
                    <a:lnT cap="flat" cmpd="sng" w="9525">
                      <a:solidFill>
                        <a:schemeClr val="dk1"/>
                      </a:solidFill>
                      <a:prstDash val="solid"/>
                      <a:round/>
                      <a:headEnd len="sm" w="sm" type="none"/>
                      <a:tailEnd len="sm" w="sm" type="none"/>
                    </a:lnT>
                    <a:solidFill>
                      <a:schemeClr val="accent6"/>
                    </a:solidFill>
                  </a:tcPr>
                </a:tc>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g101c17bfd1f_0_39"/>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6000"/>
              <a:buNone/>
            </a:pPr>
            <a:r>
              <a:rPr lang="en-US"/>
              <a:t>Software</a:t>
            </a:r>
            <a:endParaRPr/>
          </a:p>
        </p:txBody>
      </p:sp>
      <p:sp>
        <p:nvSpPr>
          <p:cNvPr id="922" name="Google Shape;922;g101c17bfd1f_0_39"/>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f890eb05a3_0_7"/>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6000"/>
              <a:buNone/>
            </a:pPr>
            <a:r>
              <a:rPr lang="en-US"/>
              <a:t>Design Solution</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g101c17bfd1f_0_21"/>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FR-05 Satisfaction</a:t>
            </a:r>
            <a:endParaRPr/>
          </a:p>
        </p:txBody>
      </p:sp>
      <p:sp>
        <p:nvSpPr>
          <p:cNvPr id="929" name="Google Shape;929;g101c17bfd1f_0_2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930" name="Google Shape;930;g101c17bfd1f_0_21"/>
          <p:cNvGraphicFramePr/>
          <p:nvPr/>
        </p:nvGraphicFramePr>
        <p:xfrm>
          <a:off x="577950" y="1114550"/>
          <a:ext cx="3000000" cy="3000000"/>
        </p:xfrm>
        <a:graphic>
          <a:graphicData uri="http://schemas.openxmlformats.org/drawingml/2006/table">
            <a:tbl>
              <a:tblPr>
                <a:noFill/>
                <a:tableStyleId>{A9F1C268-0D65-44F1-8AFE-5EDD493812E5}</a:tableStyleId>
              </a:tblPr>
              <a:tblGrid>
                <a:gridCol w="1304800"/>
                <a:gridCol w="6352300"/>
                <a:gridCol w="1788475"/>
                <a:gridCol w="1590525"/>
              </a:tblGrid>
              <a:tr h="1023275">
                <a:tc>
                  <a:txBody>
                    <a:bodyPr/>
                    <a:lstStyle/>
                    <a:p>
                      <a:pPr indent="0" lvl="0" marL="0" rtl="0" algn="ctr">
                        <a:spcBef>
                          <a:spcPts val="0"/>
                        </a:spcBef>
                        <a:spcAft>
                          <a:spcPts val="0"/>
                        </a:spcAft>
                        <a:buNone/>
                      </a:pPr>
                      <a:r>
                        <a:rPr b="1" lang="en-US">
                          <a:solidFill>
                            <a:schemeClr val="dk1"/>
                          </a:solidFill>
                        </a:rPr>
                        <a:t>Functional Requirement Number</a:t>
                      </a:r>
                      <a:endParaRPr b="1">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Description</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CPE</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Satisfied?</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r>
              <a:tr h="983050">
                <a:tc>
                  <a:txBody>
                    <a:bodyPr/>
                    <a:lstStyle/>
                    <a:p>
                      <a:pPr indent="0" lvl="0" marL="0" rtl="0" algn="ctr">
                        <a:spcBef>
                          <a:spcPts val="0"/>
                        </a:spcBef>
                        <a:spcAft>
                          <a:spcPts val="0"/>
                        </a:spcAft>
                        <a:buNone/>
                      </a:pPr>
                      <a:r>
                        <a:rPr b="1" lang="en-US"/>
                        <a:t>FR-05</a:t>
                      </a:r>
                      <a:endParaRPr b="1"/>
                    </a:p>
                  </a:txBody>
                  <a:tcPr marT="91425" marB="91425" marR="91425" marL="91425" anchor="ctr">
                    <a:lnT cap="flat" cmpd="sng" w="9525">
                      <a:solidFill>
                        <a:schemeClr val="dk1"/>
                      </a:solidFill>
                      <a:prstDash val="solid"/>
                      <a:round/>
                      <a:headEnd len="sm" w="sm" type="none"/>
                      <a:tailEnd len="sm" w="sm" type="none"/>
                    </a:lnT>
                  </a:tcPr>
                </a:tc>
                <a:tc>
                  <a:txBody>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rPr>
                        <a:t>The UAS shall </a:t>
                      </a:r>
                      <a:endParaRPr b="1">
                        <a:solidFill>
                          <a:schemeClr val="dk1"/>
                        </a:solidFill>
                      </a:endParaRPr>
                    </a:p>
                    <a:p>
                      <a:pPr indent="-317500" lvl="0" marL="457200" rtl="0" algn="l">
                        <a:lnSpc>
                          <a:spcPct val="115000"/>
                        </a:lnSpc>
                        <a:spcBef>
                          <a:spcPts val="0"/>
                        </a:spcBef>
                        <a:spcAft>
                          <a:spcPts val="0"/>
                        </a:spcAft>
                        <a:buClr>
                          <a:schemeClr val="dk1"/>
                        </a:buClr>
                        <a:buSzPts val="1400"/>
                        <a:buAutoNum type="alphaUcParenR"/>
                      </a:pPr>
                      <a:r>
                        <a:rPr b="1" lang="en-US">
                          <a:solidFill>
                            <a:schemeClr val="dk1"/>
                          </a:solidFill>
                        </a:rPr>
                        <a:t>be capable of sustaining an 80% Full Mission Capable rate (RMC) under Instrument Meteorological Conditions (IMC).</a:t>
                      </a:r>
                      <a:endParaRPr b="1">
                        <a:solidFill>
                          <a:schemeClr val="dk1"/>
                        </a:solidFill>
                      </a:endParaRPr>
                    </a:p>
                    <a:p>
                      <a:pPr indent="-317500" lvl="0" marL="457200" rtl="0" algn="l">
                        <a:lnSpc>
                          <a:spcPct val="115000"/>
                        </a:lnSpc>
                        <a:spcBef>
                          <a:spcPts val="0"/>
                        </a:spcBef>
                        <a:spcAft>
                          <a:spcPts val="0"/>
                        </a:spcAft>
                        <a:buClr>
                          <a:schemeClr val="dk1"/>
                        </a:buClr>
                        <a:buSzPts val="1400"/>
                        <a:buAutoNum type="alphaUcParenR"/>
                      </a:pPr>
                      <a:r>
                        <a:rPr b="1" lang="en-US">
                          <a:solidFill>
                            <a:schemeClr val="dk1"/>
                          </a:solidFill>
                        </a:rPr>
                        <a:t>be capable of maintaining a continual 100% standby posture.</a:t>
                      </a:r>
                      <a:endParaRPr b="1" sz="1700"/>
                    </a:p>
                  </a:txBody>
                  <a:tcPr marT="91425" marB="91425" marR="91425" marL="91425" anchor="ctr">
                    <a:lnT cap="flat" cmpd="sng" w="9525">
                      <a:solidFill>
                        <a:schemeClr val="dk1"/>
                      </a:solidFill>
                      <a:prstDash val="solid"/>
                      <a:round/>
                      <a:headEnd len="sm" w="sm" type="none"/>
                      <a:tailEnd len="sm" w="sm" type="none"/>
                    </a:lnT>
                  </a:tcPr>
                </a:tc>
                <a:tc>
                  <a:txBody>
                    <a:bodyPr/>
                    <a:lstStyle/>
                    <a:p>
                      <a:pPr indent="0" lvl="0" marL="0" rtl="0" algn="ctr">
                        <a:spcBef>
                          <a:spcPts val="0"/>
                        </a:spcBef>
                        <a:spcAft>
                          <a:spcPts val="0"/>
                        </a:spcAft>
                        <a:buNone/>
                      </a:pPr>
                      <a:r>
                        <a:rPr b="1" lang="en-US"/>
                        <a:t>CPE-2</a:t>
                      </a:r>
                      <a:endParaRPr b="1"/>
                    </a:p>
                    <a:p>
                      <a:pPr indent="0" lvl="0" marL="0" rtl="0" algn="ctr">
                        <a:spcBef>
                          <a:spcPts val="0"/>
                        </a:spcBef>
                        <a:spcAft>
                          <a:spcPts val="0"/>
                        </a:spcAft>
                        <a:buNone/>
                      </a:pPr>
                      <a:r>
                        <a:rPr b="1" lang="en-US"/>
                        <a:t>CPE-5</a:t>
                      </a:r>
                      <a:endParaRPr b="1"/>
                    </a:p>
                  </a:txBody>
                  <a:tcPr marT="91425" marB="91425" marR="91425" marL="91425" anchor="ctr">
                    <a:lnT cap="flat" cmpd="sng" w="9525">
                      <a:solidFill>
                        <a:schemeClr val="dk1"/>
                      </a:solidFill>
                      <a:prstDash val="solid"/>
                      <a:round/>
                      <a:headEnd len="sm" w="sm" type="none"/>
                      <a:tailEnd len="sm" w="sm" type="none"/>
                    </a:lnT>
                  </a:tcPr>
                </a:tc>
                <a:tc>
                  <a:txBody>
                    <a:bodyPr/>
                    <a:lstStyle/>
                    <a:p>
                      <a:pPr indent="0" lvl="0" marL="0" rtl="0" algn="ctr">
                        <a:spcBef>
                          <a:spcPts val="0"/>
                        </a:spcBef>
                        <a:spcAft>
                          <a:spcPts val="0"/>
                        </a:spcAft>
                        <a:buNone/>
                      </a:pPr>
                      <a:r>
                        <a:rPr b="1" lang="en-US"/>
                        <a:t>PARTIAL</a:t>
                      </a:r>
                      <a:endParaRPr b="1"/>
                    </a:p>
                  </a:txBody>
                  <a:tcPr marT="91425" marB="91425" marR="91425" marL="91425" anchor="ctr">
                    <a:lnT cap="flat" cmpd="sng" w="9525">
                      <a:solidFill>
                        <a:schemeClr val="dk1"/>
                      </a:solidFill>
                      <a:prstDash val="solid"/>
                      <a:round/>
                      <a:headEnd len="sm" w="sm" type="none"/>
                      <a:tailEnd len="sm" w="sm" type="none"/>
                    </a:lnT>
                    <a:solidFill>
                      <a:schemeClr val="accent4"/>
                    </a:solidFill>
                  </a:tcPr>
                </a:tc>
              </a:tr>
            </a:tbl>
          </a:graphicData>
        </a:graphic>
      </p:graphicFrame>
      <p:sp>
        <p:nvSpPr>
          <p:cNvPr id="931" name="Google Shape;931;g101c17bfd1f_0_21"/>
          <p:cNvSpPr txBox="1"/>
          <p:nvPr/>
        </p:nvSpPr>
        <p:spPr>
          <a:xfrm>
            <a:off x="585500" y="3545550"/>
            <a:ext cx="53130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t>FR-05/A Satisfaction:</a:t>
            </a:r>
            <a:endParaRPr b="1"/>
          </a:p>
          <a:p>
            <a:pPr indent="-317500" lvl="0" marL="457200" rtl="0" algn="l">
              <a:spcBef>
                <a:spcPts val="0"/>
              </a:spcBef>
              <a:spcAft>
                <a:spcPts val="0"/>
              </a:spcAft>
              <a:buSzPts val="1400"/>
              <a:buChar char="●"/>
            </a:pPr>
            <a:r>
              <a:rPr lang="en-US"/>
              <a:t>Possible mission failure scenarios include sensor &amp; power failure, loss of packets, etc. </a:t>
            </a:r>
            <a:endParaRPr/>
          </a:p>
          <a:p>
            <a:pPr indent="0" lvl="0" marL="457200" rtl="0" algn="l">
              <a:spcBef>
                <a:spcPts val="0"/>
              </a:spcBef>
              <a:spcAft>
                <a:spcPts val="0"/>
              </a:spcAft>
              <a:buNone/>
            </a:pPr>
            <a:r>
              <a:t/>
            </a:r>
            <a:endParaRPr b="1"/>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p:txBody>
      </p:sp>
      <p:sp>
        <p:nvSpPr>
          <p:cNvPr id="932" name="Google Shape;932;g101c17bfd1f_0_21"/>
          <p:cNvSpPr txBox="1"/>
          <p:nvPr/>
        </p:nvSpPr>
        <p:spPr>
          <a:xfrm>
            <a:off x="6132150" y="3561000"/>
            <a:ext cx="5313000" cy="219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t>FR-05/B Satisfaction:</a:t>
            </a:r>
            <a:endParaRPr b="1"/>
          </a:p>
          <a:p>
            <a:pPr indent="-311150" lvl="0" marL="457200" rtl="0" algn="l">
              <a:lnSpc>
                <a:spcPct val="115000"/>
              </a:lnSpc>
              <a:spcBef>
                <a:spcPts val="0"/>
              </a:spcBef>
              <a:spcAft>
                <a:spcPts val="0"/>
              </a:spcAft>
              <a:buClr>
                <a:schemeClr val="dk1"/>
              </a:buClr>
              <a:buSzPts val="1300"/>
              <a:buChar char="●"/>
            </a:pPr>
            <a:r>
              <a:rPr lang="en-US" sz="1300">
                <a:solidFill>
                  <a:schemeClr val="dk1"/>
                </a:solidFill>
              </a:rPr>
              <a:t>All ground and flight software is compiled</a:t>
            </a:r>
            <a:endParaRPr sz="1300">
              <a:solidFill>
                <a:schemeClr val="dk1"/>
              </a:solidFill>
            </a:endParaRPr>
          </a:p>
          <a:p>
            <a:pPr indent="-311150" lvl="1" marL="914400" rtl="0" algn="l">
              <a:lnSpc>
                <a:spcPct val="115000"/>
              </a:lnSpc>
              <a:spcBef>
                <a:spcPts val="0"/>
              </a:spcBef>
              <a:spcAft>
                <a:spcPts val="0"/>
              </a:spcAft>
              <a:buClr>
                <a:schemeClr val="dk1"/>
              </a:buClr>
              <a:buSzPts val="1300"/>
              <a:buChar char="○"/>
            </a:pPr>
            <a:r>
              <a:rPr lang="en-US" sz="1300">
                <a:solidFill>
                  <a:schemeClr val="dk1"/>
                </a:solidFill>
              </a:rPr>
              <a:t>After configuring the aircraft parameters, mission parameters, and compiling the software, the resulting executable is static, and will be ready to run via a sequence of commands indefinitely</a:t>
            </a:r>
            <a:endParaRPr sz="1300">
              <a:solidFill>
                <a:schemeClr val="dk1"/>
              </a:solidFill>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p:txBody>
      </p:sp>
      <p:sp>
        <p:nvSpPr>
          <p:cNvPr id="933" name="Google Shape;933;g101c17bfd1f_0_21"/>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g101c17bfb8b_0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FR-06 Satisfaction</a:t>
            </a:r>
            <a:endParaRPr/>
          </a:p>
        </p:txBody>
      </p:sp>
      <p:sp>
        <p:nvSpPr>
          <p:cNvPr id="940" name="Google Shape;940;g101c17bfb8b_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941" name="Google Shape;941;g101c17bfb8b_0_0"/>
          <p:cNvGraphicFramePr/>
          <p:nvPr/>
        </p:nvGraphicFramePr>
        <p:xfrm>
          <a:off x="577950" y="1114550"/>
          <a:ext cx="3000000" cy="3000000"/>
        </p:xfrm>
        <a:graphic>
          <a:graphicData uri="http://schemas.openxmlformats.org/drawingml/2006/table">
            <a:tbl>
              <a:tblPr>
                <a:noFill/>
                <a:tableStyleId>{A9F1C268-0D65-44F1-8AFE-5EDD493812E5}</a:tableStyleId>
              </a:tblPr>
              <a:tblGrid>
                <a:gridCol w="1304800"/>
                <a:gridCol w="6352300"/>
                <a:gridCol w="1788475"/>
                <a:gridCol w="1590525"/>
              </a:tblGrid>
              <a:tr h="1023275">
                <a:tc>
                  <a:txBody>
                    <a:bodyPr/>
                    <a:lstStyle/>
                    <a:p>
                      <a:pPr indent="0" lvl="0" marL="0" rtl="0" algn="ctr">
                        <a:spcBef>
                          <a:spcPts val="0"/>
                        </a:spcBef>
                        <a:spcAft>
                          <a:spcPts val="0"/>
                        </a:spcAft>
                        <a:buNone/>
                      </a:pPr>
                      <a:r>
                        <a:rPr b="1" lang="en-US">
                          <a:solidFill>
                            <a:schemeClr val="dk1"/>
                          </a:solidFill>
                        </a:rPr>
                        <a:t>Functional Requirement Number</a:t>
                      </a:r>
                      <a:endParaRPr b="1">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Description</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CPE</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Satisfied?</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r>
              <a:tr h="983050">
                <a:tc>
                  <a:txBody>
                    <a:bodyPr/>
                    <a:lstStyle/>
                    <a:p>
                      <a:pPr indent="0" lvl="0" marL="0" rtl="0" algn="ctr">
                        <a:spcBef>
                          <a:spcPts val="0"/>
                        </a:spcBef>
                        <a:spcAft>
                          <a:spcPts val="0"/>
                        </a:spcAft>
                        <a:buNone/>
                      </a:pPr>
                      <a:r>
                        <a:rPr b="1" lang="en-US"/>
                        <a:t>FR-06</a:t>
                      </a:r>
                      <a:endParaRPr b="1"/>
                    </a:p>
                  </a:txBody>
                  <a:tcPr marT="91425" marB="91425" marR="91425" marL="91425" anchor="ctr">
                    <a:lnT cap="flat" cmpd="sng" w="9525">
                      <a:solidFill>
                        <a:schemeClr val="dk1"/>
                      </a:solidFill>
                      <a:prstDash val="solid"/>
                      <a:round/>
                      <a:headEnd len="sm" w="sm" type="none"/>
                      <a:tailEnd len="sm" w="sm" type="none"/>
                    </a:lnT>
                  </a:tcPr>
                </a:tc>
                <a:tc>
                  <a:txBody>
                    <a:bodyPr/>
                    <a:lstStyle/>
                    <a:p>
                      <a:pPr indent="0" lvl="0" marL="0" rtl="0" algn="l">
                        <a:spcBef>
                          <a:spcPts val="0"/>
                        </a:spcBef>
                        <a:spcAft>
                          <a:spcPts val="0"/>
                        </a:spcAft>
                        <a:buClr>
                          <a:schemeClr val="dk1"/>
                        </a:buClr>
                        <a:buSzPts val="1100"/>
                        <a:buFont typeface="Arial"/>
                        <a:buNone/>
                      </a:pPr>
                      <a:r>
                        <a:rPr b="1" lang="en-US">
                          <a:solidFill>
                            <a:schemeClr val="dk1"/>
                          </a:solidFill>
                        </a:rPr>
                        <a:t>The UAS shall be operable by a single operator for the entire duration of the mission.</a:t>
                      </a:r>
                      <a:endParaRPr b="1">
                        <a:solidFill>
                          <a:schemeClr val="dk1"/>
                        </a:solidFill>
                      </a:endParaRPr>
                    </a:p>
                    <a:p>
                      <a:pPr indent="0" lvl="0" marL="0" rtl="0" algn="l">
                        <a:lnSpc>
                          <a:spcPct val="115000"/>
                        </a:lnSpc>
                        <a:spcBef>
                          <a:spcPts val="0"/>
                        </a:spcBef>
                        <a:spcAft>
                          <a:spcPts val="0"/>
                        </a:spcAft>
                        <a:buNone/>
                      </a:pPr>
                      <a:r>
                        <a:t/>
                      </a:r>
                      <a:endParaRPr b="1" sz="1700"/>
                    </a:p>
                  </a:txBody>
                  <a:tcPr marT="91425" marB="91425" marR="91425" marL="91425" anchor="ctr">
                    <a:lnT cap="flat" cmpd="sng" w="9525">
                      <a:solidFill>
                        <a:schemeClr val="dk1"/>
                      </a:solidFill>
                      <a:prstDash val="solid"/>
                      <a:round/>
                      <a:headEnd len="sm" w="sm" type="none"/>
                      <a:tailEnd len="sm" w="sm" type="none"/>
                    </a:lnT>
                  </a:tcPr>
                </a:tc>
                <a:tc>
                  <a:txBody>
                    <a:bodyPr/>
                    <a:lstStyle/>
                    <a:p>
                      <a:pPr indent="0" lvl="0" marL="0" rtl="0" algn="ctr">
                        <a:spcBef>
                          <a:spcPts val="0"/>
                        </a:spcBef>
                        <a:spcAft>
                          <a:spcPts val="0"/>
                        </a:spcAft>
                        <a:buNone/>
                      </a:pPr>
                      <a:r>
                        <a:rPr b="1" lang="en-US"/>
                        <a:t>CPE-2</a:t>
                      </a:r>
                      <a:endParaRPr b="1"/>
                    </a:p>
                  </a:txBody>
                  <a:tcPr marT="91425" marB="91425" marR="91425" marL="91425" anchor="ctr">
                    <a:lnT cap="flat" cmpd="sng" w="9525">
                      <a:solidFill>
                        <a:schemeClr val="dk1"/>
                      </a:solidFill>
                      <a:prstDash val="solid"/>
                      <a:round/>
                      <a:headEnd len="sm" w="sm" type="none"/>
                      <a:tailEnd len="sm" w="sm" type="none"/>
                    </a:lnT>
                  </a:tcPr>
                </a:tc>
                <a:tc>
                  <a:txBody>
                    <a:bodyPr/>
                    <a:lstStyle/>
                    <a:p>
                      <a:pPr indent="0" lvl="0" marL="0" rtl="0" algn="ctr">
                        <a:spcBef>
                          <a:spcPts val="0"/>
                        </a:spcBef>
                        <a:spcAft>
                          <a:spcPts val="0"/>
                        </a:spcAft>
                        <a:buNone/>
                      </a:pPr>
                      <a:r>
                        <a:rPr b="1" lang="en-US"/>
                        <a:t>YES</a:t>
                      </a:r>
                      <a:endParaRPr b="1"/>
                    </a:p>
                  </a:txBody>
                  <a:tcPr marT="91425" marB="91425" marR="91425" marL="91425" anchor="ctr">
                    <a:lnT cap="flat" cmpd="sng" w="9525">
                      <a:solidFill>
                        <a:schemeClr val="dk1"/>
                      </a:solidFill>
                      <a:prstDash val="solid"/>
                      <a:round/>
                      <a:headEnd len="sm" w="sm" type="none"/>
                      <a:tailEnd len="sm" w="sm" type="none"/>
                    </a:lnT>
                    <a:solidFill>
                      <a:schemeClr val="accent6"/>
                    </a:solidFill>
                  </a:tcPr>
                </a:tc>
              </a:tr>
            </a:tbl>
          </a:graphicData>
        </a:graphic>
      </p:graphicFrame>
      <p:sp>
        <p:nvSpPr>
          <p:cNvPr id="942" name="Google Shape;942;g101c17bfb8b_0_0"/>
          <p:cNvSpPr txBox="1"/>
          <p:nvPr/>
        </p:nvSpPr>
        <p:spPr>
          <a:xfrm>
            <a:off x="585500" y="3545550"/>
            <a:ext cx="110361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t>FR-06 Satisfaction:</a:t>
            </a:r>
            <a:endParaRPr b="1"/>
          </a:p>
          <a:p>
            <a:pPr indent="-317500" lvl="0" marL="457200" rtl="0" algn="l">
              <a:spcBef>
                <a:spcPts val="0"/>
              </a:spcBef>
              <a:spcAft>
                <a:spcPts val="0"/>
              </a:spcAft>
              <a:buSzPts val="1400"/>
              <a:buChar char="●"/>
            </a:pPr>
            <a:r>
              <a:rPr lang="en-US"/>
              <a:t>If the ground and flight software is configured with mission and aircraft parameters, the aircraft only requires a single operator to initiate the launch.</a:t>
            </a:r>
            <a:endParaRPr/>
          </a:p>
          <a:p>
            <a:pPr indent="-317500" lvl="1" marL="914400" rtl="0" algn="l">
              <a:spcBef>
                <a:spcPts val="0"/>
              </a:spcBef>
              <a:spcAft>
                <a:spcPts val="0"/>
              </a:spcAft>
              <a:buSzPts val="1400"/>
              <a:buChar char="○"/>
            </a:pPr>
            <a:r>
              <a:rPr lang="en-US"/>
              <a:t>This process only requires a single operator, but is complex and requires specific technical knowledge. </a:t>
            </a:r>
            <a:endParaRPr/>
          </a:p>
          <a:p>
            <a:pPr indent="-317500" lvl="0" marL="457200" rtl="0" algn="l">
              <a:spcBef>
                <a:spcPts val="0"/>
              </a:spcBef>
              <a:spcAft>
                <a:spcPts val="0"/>
              </a:spcAft>
              <a:buSzPts val="1400"/>
              <a:buChar char="●"/>
            </a:pPr>
            <a:r>
              <a:rPr lang="en-US"/>
              <a:t>Because the flight software is completely autonomous, no operator action is required during a nominal mission scenario.</a:t>
            </a:r>
            <a:endParaRPr/>
          </a:p>
          <a:p>
            <a:pPr indent="-317500" lvl="0" marL="457200" rtl="0" algn="l">
              <a:spcBef>
                <a:spcPts val="0"/>
              </a:spcBef>
              <a:spcAft>
                <a:spcPts val="0"/>
              </a:spcAft>
              <a:buSzPts val="1400"/>
              <a:buChar char="●"/>
            </a:pPr>
            <a:r>
              <a:rPr lang="en-US"/>
              <a:t>As long as the operator maintains line of sight with the aircraft, a single operator is capable of taking control of the aircraft.</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p:txBody>
      </p:sp>
      <p:sp>
        <p:nvSpPr>
          <p:cNvPr id="943" name="Google Shape;943;g101c17bfb8b_0_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g101c17bfd1f_0_3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FR-07 Satisfaction</a:t>
            </a:r>
            <a:endParaRPr/>
          </a:p>
        </p:txBody>
      </p:sp>
      <p:sp>
        <p:nvSpPr>
          <p:cNvPr id="950" name="Google Shape;950;g101c17bfd1f_0_3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951" name="Google Shape;951;g101c17bfd1f_0_30"/>
          <p:cNvGraphicFramePr/>
          <p:nvPr/>
        </p:nvGraphicFramePr>
        <p:xfrm>
          <a:off x="577950" y="1114550"/>
          <a:ext cx="3000000" cy="3000000"/>
        </p:xfrm>
        <a:graphic>
          <a:graphicData uri="http://schemas.openxmlformats.org/drawingml/2006/table">
            <a:tbl>
              <a:tblPr>
                <a:noFill/>
                <a:tableStyleId>{A9F1C268-0D65-44F1-8AFE-5EDD493812E5}</a:tableStyleId>
              </a:tblPr>
              <a:tblGrid>
                <a:gridCol w="1304800"/>
                <a:gridCol w="6352300"/>
                <a:gridCol w="1788475"/>
                <a:gridCol w="1590525"/>
              </a:tblGrid>
              <a:tr h="1023275">
                <a:tc>
                  <a:txBody>
                    <a:bodyPr/>
                    <a:lstStyle/>
                    <a:p>
                      <a:pPr indent="0" lvl="0" marL="0" rtl="0" algn="ctr">
                        <a:spcBef>
                          <a:spcPts val="0"/>
                        </a:spcBef>
                        <a:spcAft>
                          <a:spcPts val="0"/>
                        </a:spcAft>
                        <a:buNone/>
                      </a:pPr>
                      <a:r>
                        <a:rPr b="1" lang="en-US">
                          <a:solidFill>
                            <a:schemeClr val="dk1"/>
                          </a:solidFill>
                        </a:rPr>
                        <a:t>Functional Requirement Number</a:t>
                      </a:r>
                      <a:endParaRPr b="1">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Description</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CPE</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Satisfied?</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r>
              <a:tr h="983050">
                <a:tc>
                  <a:txBody>
                    <a:bodyPr/>
                    <a:lstStyle/>
                    <a:p>
                      <a:pPr indent="0" lvl="0" marL="0" rtl="0" algn="ctr">
                        <a:spcBef>
                          <a:spcPts val="0"/>
                        </a:spcBef>
                        <a:spcAft>
                          <a:spcPts val="0"/>
                        </a:spcAft>
                        <a:buNone/>
                      </a:pPr>
                      <a:r>
                        <a:rPr b="1" lang="en-US"/>
                        <a:t>FR-07</a:t>
                      </a:r>
                      <a:endParaRPr b="1"/>
                    </a:p>
                  </a:txBody>
                  <a:tcPr marT="91425" marB="91425" marR="91425" marL="91425" anchor="ctr">
                    <a:lnT cap="flat" cmpd="sng" w="9525">
                      <a:solidFill>
                        <a:schemeClr val="dk1"/>
                      </a:solidFill>
                      <a:prstDash val="solid"/>
                      <a:round/>
                      <a:headEnd len="sm" w="sm" type="none"/>
                      <a:tailEnd len="sm" w="sm" type="none"/>
                    </a:lnT>
                  </a:tcPr>
                </a:tc>
                <a:tc>
                  <a:txBody>
                    <a:bodyPr/>
                    <a:lstStyle/>
                    <a:p>
                      <a:pPr indent="-317500" lvl="0" marL="457200" rtl="0" algn="l">
                        <a:lnSpc>
                          <a:spcPct val="115000"/>
                        </a:lnSpc>
                        <a:spcBef>
                          <a:spcPts val="0"/>
                        </a:spcBef>
                        <a:spcAft>
                          <a:spcPts val="0"/>
                        </a:spcAft>
                        <a:buClr>
                          <a:schemeClr val="dk1"/>
                        </a:buClr>
                        <a:buSzPts val="1400"/>
                        <a:buAutoNum type="alphaUcParenR"/>
                      </a:pPr>
                      <a:r>
                        <a:rPr b="1" lang="en-US">
                          <a:solidFill>
                            <a:schemeClr val="dk1"/>
                          </a:solidFill>
                        </a:rPr>
                        <a:t>The UAS software shall be capable of a recovery and return mode to maintain the safety of the aircraft.</a:t>
                      </a:r>
                      <a:endParaRPr b="1">
                        <a:solidFill>
                          <a:schemeClr val="dk1"/>
                        </a:solidFill>
                      </a:endParaRPr>
                    </a:p>
                    <a:p>
                      <a:pPr indent="0" lvl="0" marL="457200" rtl="0" algn="l">
                        <a:lnSpc>
                          <a:spcPct val="115000"/>
                        </a:lnSpc>
                        <a:spcBef>
                          <a:spcPts val="0"/>
                        </a:spcBef>
                        <a:spcAft>
                          <a:spcPts val="0"/>
                        </a:spcAft>
                        <a:buNone/>
                      </a:pPr>
                      <a:r>
                        <a:t/>
                      </a:r>
                      <a:endParaRPr b="1">
                        <a:solidFill>
                          <a:schemeClr val="dk1"/>
                        </a:solidFill>
                      </a:endParaRPr>
                    </a:p>
                  </a:txBody>
                  <a:tcPr marT="91425" marB="91425" marR="91425" marL="91425" anchor="ctr">
                    <a:lnT cap="flat" cmpd="sng" w="9525">
                      <a:solidFill>
                        <a:schemeClr val="dk1"/>
                      </a:solidFill>
                      <a:prstDash val="solid"/>
                      <a:round/>
                      <a:headEnd len="sm" w="sm" type="none"/>
                      <a:tailEnd len="sm" w="sm" type="none"/>
                    </a:lnT>
                  </a:tcPr>
                </a:tc>
                <a:tc>
                  <a:txBody>
                    <a:bodyPr/>
                    <a:lstStyle/>
                    <a:p>
                      <a:pPr indent="0" lvl="0" marL="0" rtl="0" algn="ctr">
                        <a:spcBef>
                          <a:spcPts val="0"/>
                        </a:spcBef>
                        <a:spcAft>
                          <a:spcPts val="0"/>
                        </a:spcAft>
                        <a:buNone/>
                      </a:pPr>
                      <a:r>
                        <a:rPr b="1" lang="en-US"/>
                        <a:t>CPE-1</a:t>
                      </a:r>
                      <a:endParaRPr b="1"/>
                    </a:p>
                    <a:p>
                      <a:pPr indent="0" lvl="0" marL="0" rtl="0" algn="ctr">
                        <a:spcBef>
                          <a:spcPts val="0"/>
                        </a:spcBef>
                        <a:spcAft>
                          <a:spcPts val="0"/>
                        </a:spcAft>
                        <a:buNone/>
                      </a:pPr>
                      <a:r>
                        <a:rPr b="1" lang="en-US"/>
                        <a:t>CPE-2</a:t>
                      </a:r>
                      <a:endParaRPr b="1"/>
                    </a:p>
                  </a:txBody>
                  <a:tcPr marT="91425" marB="91425" marR="91425" marL="91425" anchor="ctr">
                    <a:lnT cap="flat" cmpd="sng" w="9525">
                      <a:solidFill>
                        <a:schemeClr val="dk1"/>
                      </a:solidFill>
                      <a:prstDash val="solid"/>
                      <a:round/>
                      <a:headEnd len="sm" w="sm" type="none"/>
                      <a:tailEnd len="sm" w="sm" type="none"/>
                    </a:lnT>
                  </a:tcPr>
                </a:tc>
                <a:tc>
                  <a:txBody>
                    <a:bodyPr/>
                    <a:lstStyle/>
                    <a:p>
                      <a:pPr indent="0" lvl="0" marL="0" rtl="0" algn="ctr">
                        <a:spcBef>
                          <a:spcPts val="0"/>
                        </a:spcBef>
                        <a:spcAft>
                          <a:spcPts val="0"/>
                        </a:spcAft>
                        <a:buNone/>
                      </a:pPr>
                      <a:r>
                        <a:rPr b="1" lang="en-US"/>
                        <a:t>YES</a:t>
                      </a:r>
                      <a:endParaRPr b="1"/>
                    </a:p>
                  </a:txBody>
                  <a:tcPr marT="91425" marB="91425" marR="91425" marL="91425" anchor="ctr">
                    <a:lnT cap="flat" cmpd="sng" w="9525">
                      <a:solidFill>
                        <a:schemeClr val="dk1"/>
                      </a:solidFill>
                      <a:prstDash val="solid"/>
                      <a:round/>
                      <a:headEnd len="sm" w="sm" type="none"/>
                      <a:tailEnd len="sm" w="sm" type="none"/>
                    </a:lnT>
                    <a:solidFill>
                      <a:schemeClr val="accent6"/>
                    </a:solidFill>
                  </a:tcPr>
                </a:tc>
              </a:tr>
            </a:tbl>
          </a:graphicData>
        </a:graphic>
      </p:graphicFrame>
      <p:sp>
        <p:nvSpPr>
          <p:cNvPr id="952" name="Google Shape;952;g101c17bfd1f_0_30"/>
          <p:cNvSpPr txBox="1"/>
          <p:nvPr/>
        </p:nvSpPr>
        <p:spPr>
          <a:xfrm>
            <a:off x="585500" y="3545550"/>
            <a:ext cx="11036100" cy="231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t>FR-07/A Satisfaction:</a:t>
            </a:r>
            <a:endParaRPr b="1"/>
          </a:p>
          <a:p>
            <a:pPr indent="0" lvl="0" marL="0" rtl="0" algn="l">
              <a:spcBef>
                <a:spcPts val="0"/>
              </a:spcBef>
              <a:spcAft>
                <a:spcPts val="0"/>
              </a:spcAft>
              <a:buNone/>
            </a:pPr>
            <a:r>
              <a:t/>
            </a:r>
            <a:endParaRPr b="1"/>
          </a:p>
          <a:p>
            <a:pPr indent="0" lvl="0" marL="0" rtl="0" algn="l">
              <a:lnSpc>
                <a:spcPct val="115000"/>
              </a:lnSpc>
              <a:spcBef>
                <a:spcPts val="0"/>
              </a:spcBef>
              <a:spcAft>
                <a:spcPts val="0"/>
              </a:spcAft>
              <a:buClr>
                <a:schemeClr val="dk1"/>
              </a:buClr>
              <a:buSzPts val="1100"/>
              <a:buFont typeface="Arial"/>
              <a:buNone/>
            </a:pPr>
            <a:r>
              <a:rPr b="1" lang="en-US">
                <a:solidFill>
                  <a:schemeClr val="dk1"/>
                </a:solidFill>
              </a:rPr>
              <a:t>Ardupilot provides failure monitoring for the ground control system, and battery</a:t>
            </a:r>
            <a:endParaRPr b="1">
              <a:solidFill>
                <a:schemeClr val="dk1"/>
              </a:solidFill>
            </a:endParaRPr>
          </a:p>
          <a:p>
            <a:pPr indent="-317500" lvl="0" marL="914400" rtl="0" algn="l">
              <a:lnSpc>
                <a:spcPct val="115000"/>
              </a:lnSpc>
              <a:spcBef>
                <a:spcPts val="0"/>
              </a:spcBef>
              <a:spcAft>
                <a:spcPts val="0"/>
              </a:spcAft>
              <a:buClr>
                <a:schemeClr val="dk1"/>
              </a:buClr>
              <a:buSzPts val="1400"/>
              <a:buAutoNum type="alphaLcPeriod"/>
            </a:pPr>
            <a:r>
              <a:rPr lang="en-US">
                <a:solidFill>
                  <a:schemeClr val="dk1"/>
                </a:solidFill>
              </a:rPr>
              <a:t>If a failure is detected, the response to different failure types is programmable. </a:t>
            </a:r>
            <a:endParaRPr>
              <a:solidFill>
                <a:schemeClr val="dk1"/>
              </a:solidFill>
            </a:endParaRPr>
          </a:p>
          <a:p>
            <a:pPr indent="-317500" lvl="1" marL="1371600" rtl="0" algn="l">
              <a:lnSpc>
                <a:spcPct val="115000"/>
              </a:lnSpc>
              <a:spcBef>
                <a:spcPts val="0"/>
              </a:spcBef>
              <a:spcAft>
                <a:spcPts val="0"/>
              </a:spcAft>
              <a:buClr>
                <a:schemeClr val="dk1"/>
              </a:buClr>
              <a:buSzPts val="1400"/>
              <a:buAutoNum type="romanLcPeriod"/>
            </a:pPr>
            <a:r>
              <a:rPr lang="en-US">
                <a:solidFill>
                  <a:schemeClr val="dk1"/>
                </a:solidFill>
              </a:rPr>
              <a:t>Aircraft can be switched into return to launch (RTL) mode, in which the autopilot software generates the necessary trajectory and controls to return to the launch area.</a:t>
            </a:r>
            <a:endParaRPr>
              <a:solidFill>
                <a:schemeClr val="dk1"/>
              </a:solidFill>
            </a:endParaRPr>
          </a:p>
          <a:p>
            <a:pPr indent="0" lvl="0" marL="137160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b="1" lang="en-US">
                <a:solidFill>
                  <a:schemeClr val="dk1"/>
                </a:solidFill>
              </a:rPr>
              <a:t>Ardupilot also provides manual override capability</a:t>
            </a:r>
            <a:endParaRPr b="1">
              <a:solidFill>
                <a:schemeClr val="dk1"/>
              </a:solidFill>
            </a:endParaRPr>
          </a:p>
          <a:p>
            <a:pPr indent="-317500" lvl="0" marL="914400" rtl="0" algn="l">
              <a:lnSpc>
                <a:spcPct val="115000"/>
              </a:lnSpc>
              <a:spcBef>
                <a:spcPts val="0"/>
              </a:spcBef>
              <a:spcAft>
                <a:spcPts val="0"/>
              </a:spcAft>
              <a:buClr>
                <a:schemeClr val="dk1"/>
              </a:buClr>
              <a:buSzPts val="1400"/>
              <a:buAutoNum type="alphaLcPeriod"/>
            </a:pPr>
            <a:r>
              <a:rPr lang="en-US">
                <a:solidFill>
                  <a:schemeClr val="dk1"/>
                </a:solidFill>
              </a:rPr>
              <a:t>The autopilot is capable of manual control upon reception of the signal from the ground controller.</a:t>
            </a:r>
            <a:endParaRPr>
              <a:solidFill>
                <a:schemeClr val="dk1"/>
              </a:solidFill>
            </a:endParaRPr>
          </a:p>
        </p:txBody>
      </p:sp>
      <p:sp>
        <p:nvSpPr>
          <p:cNvPr id="953" name="Google Shape;953;g101c17bfd1f_0_3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g10138e7e486_4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FSW LQT Task</a:t>
            </a:r>
            <a:endParaRPr/>
          </a:p>
        </p:txBody>
      </p:sp>
      <p:sp>
        <p:nvSpPr>
          <p:cNvPr id="960" name="Google Shape;960;g10138e7e486_4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961" name="Google Shape;961;g10138e7e486_4_0"/>
          <p:cNvPicPr preferRelativeResize="0"/>
          <p:nvPr/>
        </p:nvPicPr>
        <p:blipFill>
          <a:blip r:embed="rId3">
            <a:alphaModFix/>
          </a:blip>
          <a:stretch>
            <a:fillRect/>
          </a:stretch>
        </p:blipFill>
        <p:spPr>
          <a:xfrm>
            <a:off x="4221625" y="1113150"/>
            <a:ext cx="3610200" cy="4757799"/>
          </a:xfrm>
          <a:prstGeom prst="rect">
            <a:avLst/>
          </a:prstGeom>
          <a:noFill/>
          <a:ln>
            <a:noFill/>
          </a:ln>
        </p:spPr>
      </p:pic>
      <p:sp>
        <p:nvSpPr>
          <p:cNvPr id="962" name="Google Shape;962;g10138e7e486_4_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g100e0e90c5a_4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FSW Gather State Task</a:t>
            </a:r>
            <a:endParaRPr/>
          </a:p>
        </p:txBody>
      </p:sp>
      <p:sp>
        <p:nvSpPr>
          <p:cNvPr id="969" name="Google Shape;969;g100e0e90c5a_4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970" name="Google Shape;970;g100e0e90c5a_4_0"/>
          <p:cNvPicPr preferRelativeResize="0"/>
          <p:nvPr/>
        </p:nvPicPr>
        <p:blipFill>
          <a:blip r:embed="rId3">
            <a:alphaModFix/>
          </a:blip>
          <a:stretch>
            <a:fillRect/>
          </a:stretch>
        </p:blipFill>
        <p:spPr>
          <a:xfrm>
            <a:off x="1642075" y="957250"/>
            <a:ext cx="8629650" cy="4943475"/>
          </a:xfrm>
          <a:prstGeom prst="rect">
            <a:avLst/>
          </a:prstGeom>
          <a:noFill/>
          <a:ln>
            <a:noFill/>
          </a:ln>
        </p:spPr>
      </p:pic>
      <p:sp>
        <p:nvSpPr>
          <p:cNvPr id="971" name="Google Shape;971;g100e0e90c5a_4_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g100e0e90c5a_4_14"/>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FSW Trajectory Task</a:t>
            </a:r>
            <a:endParaRPr/>
          </a:p>
        </p:txBody>
      </p:sp>
      <p:sp>
        <p:nvSpPr>
          <p:cNvPr id="978" name="Google Shape;978;g100e0e90c5a_4_1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979" name="Google Shape;979;g100e0e90c5a_4_14"/>
          <p:cNvPicPr preferRelativeResize="0"/>
          <p:nvPr/>
        </p:nvPicPr>
        <p:blipFill>
          <a:blip r:embed="rId3">
            <a:alphaModFix/>
          </a:blip>
          <a:stretch>
            <a:fillRect/>
          </a:stretch>
        </p:blipFill>
        <p:spPr>
          <a:xfrm>
            <a:off x="3138475" y="852475"/>
            <a:ext cx="5915025" cy="5153025"/>
          </a:xfrm>
          <a:prstGeom prst="rect">
            <a:avLst/>
          </a:prstGeom>
          <a:noFill/>
          <a:ln>
            <a:noFill/>
          </a:ln>
        </p:spPr>
      </p:pic>
      <p:sp>
        <p:nvSpPr>
          <p:cNvPr id="980" name="Google Shape;980;g100e0e90c5a_4_14"/>
          <p:cNvSpPr txBox="1"/>
          <p:nvPr/>
        </p:nvSpPr>
        <p:spPr>
          <a:xfrm>
            <a:off x="1367800" y="911850"/>
            <a:ext cx="1329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Called once upon system initialization</a:t>
            </a:r>
            <a:endParaRPr>
              <a:latin typeface="Calibri"/>
              <a:ea typeface="Calibri"/>
              <a:cs typeface="Calibri"/>
              <a:sym typeface="Calibri"/>
            </a:endParaRPr>
          </a:p>
        </p:txBody>
      </p:sp>
      <p:sp>
        <p:nvSpPr>
          <p:cNvPr id="981" name="Google Shape;981;g100e0e90c5a_4_14"/>
          <p:cNvSpPr/>
          <p:nvPr/>
        </p:nvSpPr>
        <p:spPr>
          <a:xfrm>
            <a:off x="2450650" y="1120825"/>
            <a:ext cx="617400" cy="114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g100e0e90c5a_4_14"/>
          <p:cNvSpPr txBox="1"/>
          <p:nvPr/>
        </p:nvSpPr>
        <p:spPr>
          <a:xfrm>
            <a:off x="6696550" y="1019700"/>
            <a:ext cx="1548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Called repeatedly during flight*</a:t>
            </a:r>
            <a:endParaRPr>
              <a:latin typeface="Calibri"/>
              <a:ea typeface="Calibri"/>
              <a:cs typeface="Calibri"/>
              <a:sym typeface="Calibri"/>
            </a:endParaRPr>
          </a:p>
        </p:txBody>
      </p:sp>
      <p:sp>
        <p:nvSpPr>
          <p:cNvPr id="983" name="Google Shape;983;g100e0e90c5a_4_14"/>
          <p:cNvSpPr/>
          <p:nvPr/>
        </p:nvSpPr>
        <p:spPr>
          <a:xfrm flipH="1">
            <a:off x="6012550" y="1187750"/>
            <a:ext cx="684000" cy="114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g100e0e90c5a_4_14"/>
          <p:cNvSpPr txBox="1"/>
          <p:nvPr/>
        </p:nvSpPr>
        <p:spPr>
          <a:xfrm>
            <a:off x="9308625" y="5708675"/>
            <a:ext cx="229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 Execution frequency TBD</a:t>
            </a:r>
            <a:endParaRPr>
              <a:latin typeface="Calibri"/>
              <a:ea typeface="Calibri"/>
              <a:cs typeface="Calibri"/>
              <a:sym typeface="Calibri"/>
            </a:endParaRPr>
          </a:p>
        </p:txBody>
      </p:sp>
      <p:sp>
        <p:nvSpPr>
          <p:cNvPr id="985" name="Google Shape;985;g100e0e90c5a_4_14"/>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g1049aa6a416_2_6"/>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SITL Visualization</a:t>
            </a:r>
            <a:endParaRPr/>
          </a:p>
        </p:txBody>
      </p:sp>
      <p:sp>
        <p:nvSpPr>
          <p:cNvPr id="992" name="Google Shape;992;g1049aa6a416_2_6"/>
          <p:cNvSpPr txBox="1"/>
          <p:nvPr>
            <p:ph idx="1" type="body"/>
          </p:nvPr>
        </p:nvSpPr>
        <p:spPr>
          <a:xfrm>
            <a:off x="838200" y="1316438"/>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993" name="Google Shape;993;g1049aa6a416_2_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994" name="Google Shape;994;g1049aa6a416_2_6"/>
          <p:cNvPicPr preferRelativeResize="0"/>
          <p:nvPr/>
        </p:nvPicPr>
        <p:blipFill rotWithShape="1">
          <a:blip r:embed="rId3">
            <a:alphaModFix/>
          </a:blip>
          <a:srcRect b="4214" l="0" r="0" t="0"/>
          <a:stretch/>
        </p:blipFill>
        <p:spPr>
          <a:xfrm>
            <a:off x="1154325" y="825300"/>
            <a:ext cx="9870523" cy="5318249"/>
          </a:xfrm>
          <a:prstGeom prst="rect">
            <a:avLst/>
          </a:prstGeom>
          <a:noFill/>
          <a:ln>
            <a:noFill/>
          </a:ln>
        </p:spPr>
      </p:pic>
      <p:sp>
        <p:nvSpPr>
          <p:cNvPr id="995" name="Google Shape;995;g1049aa6a416_2_6"/>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g10223913ebd_0_1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FR-03 Satisfaction</a:t>
            </a:r>
            <a:endParaRPr/>
          </a:p>
        </p:txBody>
      </p:sp>
      <p:sp>
        <p:nvSpPr>
          <p:cNvPr id="1002" name="Google Shape;1002;g10223913ebd_0_1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aphicFrame>
        <p:nvGraphicFramePr>
          <p:cNvPr id="1003" name="Google Shape;1003;g10223913ebd_0_10"/>
          <p:cNvGraphicFramePr/>
          <p:nvPr/>
        </p:nvGraphicFramePr>
        <p:xfrm>
          <a:off x="577950" y="1114550"/>
          <a:ext cx="3000000" cy="3000000"/>
        </p:xfrm>
        <a:graphic>
          <a:graphicData uri="http://schemas.openxmlformats.org/drawingml/2006/table">
            <a:tbl>
              <a:tblPr>
                <a:noFill/>
                <a:tableStyleId>{A9F1C268-0D65-44F1-8AFE-5EDD493812E5}</a:tableStyleId>
              </a:tblPr>
              <a:tblGrid>
                <a:gridCol w="1304800"/>
                <a:gridCol w="6352300"/>
                <a:gridCol w="1788475"/>
                <a:gridCol w="1590525"/>
              </a:tblGrid>
              <a:tr h="1023275">
                <a:tc>
                  <a:txBody>
                    <a:bodyPr/>
                    <a:lstStyle/>
                    <a:p>
                      <a:pPr indent="0" lvl="0" marL="0" rtl="0" algn="ctr">
                        <a:spcBef>
                          <a:spcPts val="0"/>
                        </a:spcBef>
                        <a:spcAft>
                          <a:spcPts val="0"/>
                        </a:spcAft>
                        <a:buNone/>
                      </a:pPr>
                      <a:r>
                        <a:rPr b="1" lang="en-US">
                          <a:solidFill>
                            <a:schemeClr val="dk1"/>
                          </a:solidFill>
                        </a:rPr>
                        <a:t>Functional Requirement Number</a:t>
                      </a:r>
                      <a:endParaRPr b="1">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Description</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CPE</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Satisfied?</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r>
              <a:tr h="983050">
                <a:tc>
                  <a:txBody>
                    <a:bodyPr/>
                    <a:lstStyle/>
                    <a:p>
                      <a:pPr indent="0" lvl="0" marL="0" rtl="0" algn="ctr">
                        <a:spcBef>
                          <a:spcPts val="0"/>
                        </a:spcBef>
                        <a:spcAft>
                          <a:spcPts val="0"/>
                        </a:spcAft>
                        <a:buNone/>
                      </a:pPr>
                      <a:r>
                        <a:rPr b="1" lang="en-US"/>
                        <a:t>FR-03</a:t>
                      </a:r>
                      <a:endParaRPr b="1"/>
                    </a:p>
                  </a:txBody>
                  <a:tcPr marT="91425" marB="91425" marR="91425" marL="91425" anchor="ctr">
                    <a:lnT cap="flat" cmpd="sng" w="9525">
                      <a:solidFill>
                        <a:schemeClr val="dk1"/>
                      </a:solidFill>
                      <a:prstDash val="solid"/>
                      <a:round/>
                      <a:headEnd len="sm" w="sm" type="none"/>
                      <a:tailEnd len="sm" w="sm" type="none"/>
                    </a:lnT>
                  </a:tcPr>
                </a:tc>
                <a:tc>
                  <a:txBody>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rPr>
                        <a:t>The UAS shall adhere to FAA guidelines outlined in 14 CFR Part 107, SMALL UNMANNED AIRCRAFT SYSTEMS.</a:t>
                      </a:r>
                      <a:endParaRPr b="1" sz="1700"/>
                    </a:p>
                  </a:txBody>
                  <a:tcPr marT="91425" marB="91425" marR="91425" marL="91425" anchor="ctr">
                    <a:lnR cap="flat" cmpd="sng" w="9525">
                      <a:solidFill>
                        <a:srgbClr val="9E9E9E"/>
                      </a:solidFill>
                      <a:prstDash val="solid"/>
                      <a:round/>
                      <a:headEnd len="sm" w="sm" type="none"/>
                      <a:tailEnd len="sm" w="sm" type="none"/>
                    </a:lnR>
                    <a:lnT cap="flat" cmpd="sng" w="9525">
                      <a:solidFill>
                        <a:schemeClr val="dk1"/>
                      </a:solidFill>
                      <a:prstDash val="solid"/>
                      <a:round/>
                      <a:headEnd len="sm" w="sm" type="none"/>
                      <a:tailEnd len="sm" w="sm" type="none"/>
                    </a:lnT>
                  </a:tcPr>
                </a:tc>
                <a:tc>
                  <a:txBody>
                    <a:bodyPr/>
                    <a:lstStyle/>
                    <a:p>
                      <a:pPr indent="0" lvl="0" marL="0" rtl="0" algn="ctr">
                        <a:spcBef>
                          <a:spcPts val="0"/>
                        </a:spcBef>
                        <a:spcAft>
                          <a:spcPts val="0"/>
                        </a:spcAft>
                        <a:buNone/>
                      </a:pPr>
                      <a:r>
                        <a:rPr b="1" lang="en-US"/>
                        <a:t>CPE-1</a:t>
                      </a:r>
                      <a:endParaRPr b="1"/>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US"/>
                        <a:t>YES</a:t>
                      </a:r>
                      <a:endParaRPr b="1"/>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6"/>
                    </a:solidFill>
                  </a:tcPr>
                </a:tc>
              </a:tr>
            </a:tbl>
          </a:graphicData>
        </a:graphic>
      </p:graphicFrame>
      <p:sp>
        <p:nvSpPr>
          <p:cNvPr id="1004" name="Google Shape;1004;g10223913ebd_0_10"/>
          <p:cNvSpPr txBox="1"/>
          <p:nvPr/>
        </p:nvSpPr>
        <p:spPr>
          <a:xfrm>
            <a:off x="628350" y="3545550"/>
            <a:ext cx="4720200" cy="24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t>FR-06 Satisfaction:</a:t>
            </a:r>
            <a:endParaRPr b="1"/>
          </a:p>
          <a:p>
            <a:pPr indent="-317500" lvl="0" marL="457200" rtl="0" algn="l">
              <a:spcBef>
                <a:spcPts val="0"/>
              </a:spcBef>
              <a:spcAft>
                <a:spcPts val="0"/>
              </a:spcAft>
              <a:buSzPts val="1400"/>
              <a:buChar char="●"/>
            </a:pPr>
            <a:r>
              <a:rPr b="1" lang="en-US"/>
              <a:t>Total weight of the aircraft and electrical components is 2.87 lbs</a:t>
            </a:r>
            <a:endParaRPr b="1"/>
          </a:p>
          <a:p>
            <a:pPr indent="-317500" lvl="0" marL="457200" rtl="0" algn="l">
              <a:spcBef>
                <a:spcPts val="0"/>
              </a:spcBef>
              <a:spcAft>
                <a:spcPts val="0"/>
              </a:spcAft>
              <a:buSzPts val="1400"/>
              <a:buChar char="●"/>
            </a:pPr>
            <a:r>
              <a:rPr b="1" lang="en-US"/>
              <a:t>The aircraft will fly in line of sight (LOS) so it will not exceed the 3 mile FAA guidelines</a:t>
            </a:r>
            <a:endParaRPr b="1"/>
          </a:p>
          <a:p>
            <a:pPr indent="-317500" lvl="0" marL="457200" rtl="0" algn="l">
              <a:spcBef>
                <a:spcPts val="0"/>
              </a:spcBef>
              <a:spcAft>
                <a:spcPts val="0"/>
              </a:spcAft>
              <a:buSzPts val="1400"/>
              <a:buChar char="●"/>
            </a:pPr>
            <a:r>
              <a:rPr b="1" lang="en-US"/>
              <a:t>The aircraft will not fly outside of the 400 feet limit during testing unless a </a:t>
            </a:r>
            <a:r>
              <a:rPr b="1" lang="en-US"/>
              <a:t>waiver</a:t>
            </a:r>
            <a:r>
              <a:rPr b="1" lang="en-US"/>
              <a:t> is given by the FAA</a:t>
            </a:r>
            <a:endParaRPr b="1"/>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p:txBody>
      </p:sp>
      <p:graphicFrame>
        <p:nvGraphicFramePr>
          <p:cNvPr id="1005" name="Google Shape;1005;g10223913ebd_0_10"/>
          <p:cNvGraphicFramePr/>
          <p:nvPr/>
        </p:nvGraphicFramePr>
        <p:xfrm>
          <a:off x="5270150" y="3545550"/>
          <a:ext cx="3000000" cy="3000000"/>
        </p:xfrm>
        <a:graphic>
          <a:graphicData uri="http://schemas.openxmlformats.org/drawingml/2006/table">
            <a:tbl>
              <a:tblPr>
                <a:noFill/>
                <a:tableStyleId>{DC26719A-88A4-402D-951D-609486AF3261}</a:tableStyleId>
              </a:tblPr>
              <a:tblGrid>
                <a:gridCol w="1581150"/>
                <a:gridCol w="971550"/>
                <a:gridCol w="1352550"/>
                <a:gridCol w="1562100"/>
              </a:tblGrid>
              <a:tr h="261000">
                <a:tc>
                  <a:txBody>
                    <a:bodyPr/>
                    <a:lstStyle/>
                    <a:p>
                      <a:pPr indent="0" lvl="0" marL="0" rtl="0" algn="l">
                        <a:lnSpc>
                          <a:spcPct val="115000"/>
                        </a:lnSpc>
                        <a:spcBef>
                          <a:spcPts val="0"/>
                        </a:spcBef>
                        <a:spcAft>
                          <a:spcPts val="0"/>
                        </a:spcAft>
                        <a:buNone/>
                      </a:pPr>
                      <a:r>
                        <a:rPr lang="en-US" sz="1000">
                          <a:solidFill>
                            <a:srgbClr val="FFFFFF"/>
                          </a:solidFill>
                        </a:rPr>
                        <a:t>Part</a:t>
                      </a:r>
                      <a:endParaRPr sz="1000">
                        <a:solidFill>
                          <a:srgbClr val="FFFFFF"/>
                        </a:solidFill>
                      </a:endParaRPr>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solidFill>
                      <a:srgbClr val="000000"/>
                    </a:solidFill>
                  </a:tcPr>
                </a:tc>
                <a:tc>
                  <a:txBody>
                    <a:bodyPr/>
                    <a:lstStyle/>
                    <a:p>
                      <a:pPr indent="0" lvl="0" marL="0" rtl="0" algn="l">
                        <a:lnSpc>
                          <a:spcPct val="115000"/>
                        </a:lnSpc>
                        <a:spcBef>
                          <a:spcPts val="0"/>
                        </a:spcBef>
                        <a:spcAft>
                          <a:spcPts val="0"/>
                        </a:spcAft>
                        <a:buNone/>
                      </a:pPr>
                      <a:r>
                        <a:rPr lang="en-US" sz="1000">
                          <a:solidFill>
                            <a:srgbClr val="FFFFFF"/>
                          </a:solidFill>
                        </a:rPr>
                        <a:t>Weight (g)</a:t>
                      </a:r>
                      <a:endParaRPr sz="1000">
                        <a:solidFill>
                          <a:srgbClr val="FFFFFF"/>
                        </a:solidFill>
                      </a:endParaRPr>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solidFill>
                      <a:srgbClr val="000000"/>
                    </a:solidFill>
                  </a:tcPr>
                </a:tc>
                <a:tc>
                  <a:txBody>
                    <a:bodyPr/>
                    <a:lstStyle/>
                    <a:p>
                      <a:pPr indent="0" lvl="0" marL="0" rtl="0" algn="l">
                        <a:lnSpc>
                          <a:spcPct val="115000"/>
                        </a:lnSpc>
                        <a:spcBef>
                          <a:spcPts val="0"/>
                        </a:spcBef>
                        <a:spcAft>
                          <a:spcPts val="0"/>
                        </a:spcAft>
                        <a:buNone/>
                      </a:pPr>
                      <a:r>
                        <a:rPr lang="en-US" sz="1000">
                          <a:solidFill>
                            <a:srgbClr val="FFFFFF"/>
                          </a:solidFill>
                        </a:rPr>
                        <a:t>Number Used</a:t>
                      </a:r>
                      <a:endParaRPr sz="1000">
                        <a:solidFill>
                          <a:srgbClr val="FFFFFF"/>
                        </a:solidFill>
                      </a:endParaRPr>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solidFill>
                      <a:srgbClr val="000000"/>
                    </a:solidFill>
                  </a:tcPr>
                </a:tc>
                <a:tc>
                  <a:txBody>
                    <a:bodyPr/>
                    <a:lstStyle/>
                    <a:p>
                      <a:pPr indent="0" lvl="0" marL="0" rtl="0" algn="l">
                        <a:lnSpc>
                          <a:spcPct val="115000"/>
                        </a:lnSpc>
                        <a:spcBef>
                          <a:spcPts val="0"/>
                        </a:spcBef>
                        <a:spcAft>
                          <a:spcPts val="0"/>
                        </a:spcAft>
                        <a:buNone/>
                      </a:pPr>
                      <a:r>
                        <a:rPr lang="en-US" sz="1000">
                          <a:solidFill>
                            <a:srgbClr val="FFFFFF"/>
                          </a:solidFill>
                        </a:rPr>
                        <a:t>Total Weight (g)</a:t>
                      </a:r>
                      <a:endParaRPr sz="1000">
                        <a:solidFill>
                          <a:srgbClr val="FFFFFF"/>
                        </a:solidFill>
                      </a:endParaRPr>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solidFill>
                      <a:srgbClr val="000000"/>
                    </a:solidFill>
                  </a:tcPr>
                </a:tc>
              </a:tr>
              <a:tr h="190500">
                <a:tc>
                  <a:txBody>
                    <a:bodyPr/>
                    <a:lstStyle/>
                    <a:p>
                      <a:pPr indent="0" lvl="0" marL="0" rtl="0" algn="l">
                        <a:lnSpc>
                          <a:spcPct val="115000"/>
                        </a:lnSpc>
                        <a:spcBef>
                          <a:spcPts val="0"/>
                        </a:spcBef>
                        <a:spcAft>
                          <a:spcPts val="0"/>
                        </a:spcAft>
                        <a:buNone/>
                      </a:pPr>
                      <a:r>
                        <a:rPr lang="en-US" sz="1000"/>
                        <a:t>Telemetry Radio V3</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14</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14</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r>
              <a:tr h="342900">
                <a:tc>
                  <a:txBody>
                    <a:bodyPr/>
                    <a:lstStyle/>
                    <a:p>
                      <a:pPr indent="0" lvl="0" marL="0" rtl="0" algn="l">
                        <a:lnSpc>
                          <a:spcPct val="115000"/>
                        </a:lnSpc>
                        <a:spcBef>
                          <a:spcPts val="0"/>
                        </a:spcBef>
                        <a:spcAft>
                          <a:spcPts val="0"/>
                        </a:spcAft>
                        <a:buNone/>
                      </a:pPr>
                      <a:r>
                        <a:rPr lang="en-US" sz="1000"/>
                        <a:t>Volantex RC Phoenix 2400</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1160</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1160</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US" sz="1000"/>
                        <a:t>PM07</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47.5</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47.5</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US" sz="1000"/>
                        <a:t>Pixhawk 4</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15.8</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15.8</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US" sz="1000"/>
                        <a:t>5A-HV-UBEC</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30</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30</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US" sz="1000"/>
                        <a:t>MicroSD Card</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0.25</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0.25</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US" sz="1000"/>
                        <a:t>MS4525DO</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3</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3</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US" sz="1000"/>
                        <a:t>M8N GPS</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32</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32</a:t>
                      </a:r>
                      <a:endParaRPr sz="1000"/>
                    </a:p>
                  </a:txBody>
                  <a:tcPr marT="19050" marB="19050" marR="28575" marL="28575" anchor="b">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r>
            </a:tbl>
          </a:graphicData>
        </a:graphic>
      </p:graphicFrame>
      <p:sp>
        <p:nvSpPr>
          <p:cNvPr id="1006" name="Google Shape;1006;g10223913ebd_0_1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gfbc9a71a77_0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Athena Vortex Lattice (AVL)</a:t>
            </a:r>
            <a:endParaRPr/>
          </a:p>
        </p:txBody>
      </p:sp>
      <p:sp>
        <p:nvSpPr>
          <p:cNvPr id="1013" name="Google Shape;1013;gfbc9a71a77_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014" name="Google Shape;1014;gfbc9a71a77_0_0"/>
          <p:cNvSpPr txBox="1"/>
          <p:nvPr/>
        </p:nvSpPr>
        <p:spPr>
          <a:xfrm>
            <a:off x="521725" y="1180750"/>
            <a:ext cx="10832100" cy="414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300">
                <a:latin typeface="Calibri"/>
                <a:ea typeface="Calibri"/>
                <a:cs typeface="Calibri"/>
                <a:sym typeface="Calibri"/>
              </a:rPr>
              <a:t>Calculates aerodynamic properties for the specific aircraft being used given a input geometry file </a:t>
            </a:r>
            <a:endParaRPr sz="3300">
              <a:latin typeface="Calibri"/>
              <a:ea typeface="Calibri"/>
              <a:cs typeface="Calibri"/>
              <a:sym typeface="Calibri"/>
            </a:endParaRPr>
          </a:p>
          <a:p>
            <a:pPr indent="-412750" lvl="0" marL="457200" rtl="0" algn="l">
              <a:spcBef>
                <a:spcPts val="0"/>
              </a:spcBef>
              <a:spcAft>
                <a:spcPts val="0"/>
              </a:spcAft>
              <a:buSzPts val="2900"/>
              <a:buFont typeface="Calibri"/>
              <a:buChar char="●"/>
            </a:pPr>
            <a:r>
              <a:rPr lang="en-US" sz="2900">
                <a:latin typeface="Calibri"/>
                <a:ea typeface="Calibri"/>
                <a:cs typeface="Calibri"/>
                <a:sym typeface="Calibri"/>
              </a:rPr>
              <a:t>Aerodynamics outputs: </a:t>
            </a:r>
            <a:endParaRPr sz="2900">
              <a:latin typeface="Calibri"/>
              <a:ea typeface="Calibri"/>
              <a:cs typeface="Calibri"/>
              <a:sym typeface="Calibri"/>
            </a:endParaRPr>
          </a:p>
          <a:p>
            <a:pPr indent="-412750" lvl="1" marL="914400" rtl="0" algn="l">
              <a:spcBef>
                <a:spcPts val="0"/>
              </a:spcBef>
              <a:spcAft>
                <a:spcPts val="0"/>
              </a:spcAft>
              <a:buSzPts val="2900"/>
              <a:buFont typeface="Calibri"/>
              <a:buChar char="○"/>
            </a:pPr>
            <a:r>
              <a:rPr lang="en-US" sz="2900">
                <a:latin typeface="Calibri"/>
                <a:ea typeface="Calibri"/>
                <a:cs typeface="Calibri"/>
                <a:sym typeface="Calibri"/>
              </a:rPr>
              <a:t>Stability derivatives </a:t>
            </a:r>
            <a:endParaRPr sz="2900">
              <a:latin typeface="Calibri"/>
              <a:ea typeface="Calibri"/>
              <a:cs typeface="Calibri"/>
              <a:sym typeface="Calibri"/>
            </a:endParaRPr>
          </a:p>
          <a:p>
            <a:pPr indent="-412750" lvl="1" marL="914400" rtl="0" algn="l">
              <a:spcBef>
                <a:spcPts val="0"/>
              </a:spcBef>
              <a:spcAft>
                <a:spcPts val="0"/>
              </a:spcAft>
              <a:buSzPts val="2900"/>
              <a:buFont typeface="Calibri"/>
              <a:buChar char="○"/>
            </a:pPr>
            <a:r>
              <a:rPr lang="en-US" sz="2900">
                <a:latin typeface="Calibri"/>
                <a:ea typeface="Calibri"/>
                <a:cs typeface="Calibri"/>
                <a:sym typeface="Calibri"/>
              </a:rPr>
              <a:t>Direct forces and moments </a:t>
            </a:r>
            <a:endParaRPr sz="2900">
              <a:latin typeface="Calibri"/>
              <a:ea typeface="Calibri"/>
              <a:cs typeface="Calibri"/>
              <a:sym typeface="Calibri"/>
            </a:endParaRPr>
          </a:p>
          <a:p>
            <a:pPr indent="-412750" lvl="1" marL="914400" rtl="0" algn="l">
              <a:spcBef>
                <a:spcPts val="0"/>
              </a:spcBef>
              <a:spcAft>
                <a:spcPts val="0"/>
              </a:spcAft>
              <a:buSzPts val="2900"/>
              <a:buFont typeface="Calibri"/>
              <a:buChar char="○"/>
            </a:pPr>
            <a:r>
              <a:rPr lang="en-US" sz="2900">
                <a:latin typeface="Calibri"/>
                <a:ea typeface="Calibri"/>
                <a:cs typeface="Calibri"/>
                <a:sym typeface="Calibri"/>
              </a:rPr>
              <a:t>Spanwise lift distribution</a:t>
            </a:r>
            <a:endParaRPr sz="2900">
              <a:latin typeface="Calibri"/>
              <a:ea typeface="Calibri"/>
              <a:cs typeface="Calibri"/>
              <a:sym typeface="Calibri"/>
            </a:endParaRPr>
          </a:p>
          <a:p>
            <a:pPr indent="0" lvl="0" marL="0" rtl="0" algn="l">
              <a:spcBef>
                <a:spcPts val="0"/>
              </a:spcBef>
              <a:spcAft>
                <a:spcPts val="0"/>
              </a:spcAft>
              <a:buNone/>
            </a:pPr>
            <a:r>
              <a:t/>
            </a:r>
            <a:endParaRPr sz="2900">
              <a:latin typeface="Calibri"/>
              <a:ea typeface="Calibri"/>
              <a:cs typeface="Calibri"/>
              <a:sym typeface="Calibri"/>
            </a:endParaRPr>
          </a:p>
          <a:p>
            <a:pPr indent="0" lvl="0" marL="0" rtl="0" algn="l">
              <a:spcBef>
                <a:spcPts val="0"/>
              </a:spcBef>
              <a:spcAft>
                <a:spcPts val="0"/>
              </a:spcAft>
              <a:buNone/>
            </a:pPr>
            <a:r>
              <a:t/>
            </a:r>
            <a:endParaRPr sz="2900">
              <a:latin typeface="Calibri"/>
              <a:ea typeface="Calibri"/>
              <a:cs typeface="Calibri"/>
              <a:sym typeface="Calibri"/>
            </a:endParaRPr>
          </a:p>
          <a:p>
            <a:pPr indent="0" lvl="0" marL="0" rtl="0" algn="l">
              <a:spcBef>
                <a:spcPts val="0"/>
              </a:spcBef>
              <a:spcAft>
                <a:spcPts val="0"/>
              </a:spcAft>
              <a:buNone/>
            </a:pPr>
            <a:r>
              <a:t/>
            </a:r>
            <a:endParaRPr sz="1700">
              <a:latin typeface="Calibri"/>
              <a:ea typeface="Calibri"/>
              <a:cs typeface="Calibri"/>
              <a:sym typeface="Calibri"/>
            </a:endParaRPr>
          </a:p>
        </p:txBody>
      </p:sp>
      <p:pic>
        <p:nvPicPr>
          <p:cNvPr id="1015" name="Google Shape;1015;gfbc9a71a77_0_0"/>
          <p:cNvPicPr preferRelativeResize="0"/>
          <p:nvPr/>
        </p:nvPicPr>
        <p:blipFill>
          <a:blip r:embed="rId3">
            <a:alphaModFix/>
          </a:blip>
          <a:stretch>
            <a:fillRect/>
          </a:stretch>
        </p:blipFill>
        <p:spPr>
          <a:xfrm>
            <a:off x="6030925" y="2238775"/>
            <a:ext cx="6026051" cy="3781050"/>
          </a:xfrm>
          <a:prstGeom prst="rect">
            <a:avLst/>
          </a:prstGeom>
          <a:noFill/>
          <a:ln>
            <a:noFill/>
          </a:ln>
        </p:spPr>
      </p:pic>
      <p:sp>
        <p:nvSpPr>
          <p:cNvPr id="1016" name="Google Shape;1016;gfbc9a71a77_0_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g102c7ef62ab_0_26"/>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6000"/>
              <a:buNone/>
            </a:pPr>
            <a:r>
              <a:rPr lang="en-US"/>
              <a:t>Trajectory</a:t>
            </a:r>
            <a:endParaRPr/>
          </a:p>
          <a:p>
            <a:pPr indent="0" lvl="0" marL="0" rtl="0" algn="ctr">
              <a:lnSpc>
                <a:spcPct val="90000"/>
              </a:lnSpc>
              <a:spcBef>
                <a:spcPts val="0"/>
              </a:spcBef>
              <a:spcAft>
                <a:spcPts val="0"/>
              </a:spcAft>
              <a:buSzPts val="6000"/>
              <a:buNone/>
            </a:pPr>
            <a:r>
              <a:t/>
            </a:r>
            <a:endParaRPr/>
          </a:p>
        </p:txBody>
      </p:sp>
      <p:sp>
        <p:nvSpPr>
          <p:cNvPr id="1022" name="Google Shape;1022;g102c7ef62ab_0_26"/>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10138e7e486_1_38"/>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Nomenclature</a:t>
            </a:r>
            <a:endParaRPr/>
          </a:p>
        </p:txBody>
      </p:sp>
      <p:sp>
        <p:nvSpPr>
          <p:cNvPr id="158" name="Google Shape;158;g10138e7e486_1_3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159" name="Google Shape;159;g10138e7e486_1_38"/>
          <p:cNvPicPr preferRelativeResize="0"/>
          <p:nvPr/>
        </p:nvPicPr>
        <p:blipFill>
          <a:blip r:embed="rId3">
            <a:alphaModFix/>
          </a:blip>
          <a:stretch>
            <a:fillRect/>
          </a:stretch>
        </p:blipFill>
        <p:spPr>
          <a:xfrm>
            <a:off x="5664827" y="1115425"/>
            <a:ext cx="5118125" cy="2939450"/>
          </a:xfrm>
          <a:prstGeom prst="rect">
            <a:avLst/>
          </a:prstGeom>
          <a:noFill/>
          <a:ln>
            <a:noFill/>
          </a:ln>
        </p:spPr>
      </p:pic>
      <p:sp>
        <p:nvSpPr>
          <p:cNvPr id="160" name="Google Shape;160;g10138e7e486_1_38"/>
          <p:cNvSpPr txBox="1"/>
          <p:nvPr/>
        </p:nvSpPr>
        <p:spPr>
          <a:xfrm>
            <a:off x="1392313" y="1302808"/>
            <a:ext cx="4134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0000FF"/>
                </a:solidFill>
              </a:rPr>
              <a:t>Inertial Position</a:t>
            </a:r>
            <a:endParaRPr b="1">
              <a:solidFill>
                <a:srgbClr val="0000FF"/>
              </a:solidFill>
            </a:endParaRPr>
          </a:p>
          <a:p>
            <a:pPr indent="-317500" lvl="0" marL="457200" rtl="0" algn="l">
              <a:spcBef>
                <a:spcPts val="0"/>
              </a:spcBef>
              <a:spcAft>
                <a:spcPts val="0"/>
              </a:spcAft>
              <a:buClr>
                <a:srgbClr val="0000FF"/>
              </a:buClr>
              <a:buSzPts val="1400"/>
              <a:buChar char="-"/>
            </a:pPr>
            <a:r>
              <a:rPr lang="en-US">
                <a:solidFill>
                  <a:srgbClr val="0000FF"/>
                </a:solidFill>
              </a:rPr>
              <a:t>x: inertial x position (North)</a:t>
            </a:r>
            <a:endParaRPr>
              <a:solidFill>
                <a:srgbClr val="0000FF"/>
              </a:solidFill>
            </a:endParaRPr>
          </a:p>
          <a:p>
            <a:pPr indent="-317500" lvl="0" marL="457200" rtl="0" algn="l">
              <a:spcBef>
                <a:spcPts val="0"/>
              </a:spcBef>
              <a:spcAft>
                <a:spcPts val="0"/>
              </a:spcAft>
              <a:buClr>
                <a:srgbClr val="0000FF"/>
              </a:buClr>
              <a:buSzPts val="1400"/>
              <a:buChar char="-"/>
            </a:pPr>
            <a:r>
              <a:rPr lang="en-US">
                <a:solidFill>
                  <a:srgbClr val="0000FF"/>
                </a:solidFill>
              </a:rPr>
              <a:t>y: inertial y position (East)</a:t>
            </a:r>
            <a:endParaRPr>
              <a:solidFill>
                <a:srgbClr val="0000FF"/>
              </a:solidFill>
            </a:endParaRPr>
          </a:p>
          <a:p>
            <a:pPr indent="-317500" lvl="0" marL="457200" rtl="0" algn="l">
              <a:spcBef>
                <a:spcPts val="0"/>
              </a:spcBef>
              <a:spcAft>
                <a:spcPts val="0"/>
              </a:spcAft>
              <a:buClr>
                <a:srgbClr val="0000FF"/>
              </a:buClr>
              <a:buSzPts val="1400"/>
              <a:buChar char="-"/>
            </a:pPr>
            <a:r>
              <a:rPr lang="en-US">
                <a:solidFill>
                  <a:srgbClr val="0000FF"/>
                </a:solidFill>
              </a:rPr>
              <a:t>z: inertial z position (Down)</a:t>
            </a:r>
            <a:endParaRPr>
              <a:solidFill>
                <a:srgbClr val="0000FF"/>
              </a:solidFill>
            </a:endParaRPr>
          </a:p>
        </p:txBody>
      </p:sp>
      <p:sp>
        <p:nvSpPr>
          <p:cNvPr id="161" name="Google Shape;161;g10138e7e486_1_38"/>
          <p:cNvSpPr txBox="1"/>
          <p:nvPr/>
        </p:nvSpPr>
        <p:spPr>
          <a:xfrm>
            <a:off x="1392313" y="2349495"/>
            <a:ext cx="4134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rPr>
              <a:t>Euler Angles</a:t>
            </a:r>
            <a:endParaRPr b="1">
              <a:solidFill>
                <a:schemeClr val="accent2"/>
              </a:solidFill>
            </a:endParaRPr>
          </a:p>
          <a:p>
            <a:pPr indent="-317500" lvl="0" marL="457200" rtl="0" algn="l">
              <a:spcBef>
                <a:spcPts val="0"/>
              </a:spcBef>
              <a:spcAft>
                <a:spcPts val="0"/>
              </a:spcAft>
              <a:buClr>
                <a:schemeClr val="accent2"/>
              </a:buClr>
              <a:buSzPts val="1400"/>
              <a:buChar char="-"/>
            </a:pPr>
            <a:r>
              <a:rPr lang="en-US">
                <a:solidFill>
                  <a:schemeClr val="accent2"/>
                </a:solidFill>
              </a:rPr>
              <a:t>φ: roll angle</a:t>
            </a:r>
            <a:endParaRPr>
              <a:solidFill>
                <a:schemeClr val="accent2"/>
              </a:solidFill>
            </a:endParaRPr>
          </a:p>
          <a:p>
            <a:pPr indent="-317500" lvl="0" marL="457200" rtl="0" algn="l">
              <a:spcBef>
                <a:spcPts val="0"/>
              </a:spcBef>
              <a:spcAft>
                <a:spcPts val="0"/>
              </a:spcAft>
              <a:buClr>
                <a:schemeClr val="accent2"/>
              </a:buClr>
              <a:buSzPts val="1400"/>
              <a:buChar char="-"/>
            </a:pPr>
            <a:r>
              <a:rPr lang="en-US">
                <a:solidFill>
                  <a:schemeClr val="accent2"/>
                </a:solidFill>
              </a:rPr>
              <a:t>θ: pitch angle</a:t>
            </a:r>
            <a:endParaRPr>
              <a:solidFill>
                <a:schemeClr val="accent2"/>
              </a:solidFill>
            </a:endParaRPr>
          </a:p>
          <a:p>
            <a:pPr indent="-317500" lvl="0" marL="457200" rtl="0" algn="l">
              <a:spcBef>
                <a:spcPts val="0"/>
              </a:spcBef>
              <a:spcAft>
                <a:spcPts val="0"/>
              </a:spcAft>
              <a:buClr>
                <a:schemeClr val="accent2"/>
              </a:buClr>
              <a:buSzPts val="1400"/>
              <a:buChar char="-"/>
            </a:pPr>
            <a:r>
              <a:rPr lang="en-US">
                <a:solidFill>
                  <a:schemeClr val="accent2"/>
                </a:solidFill>
              </a:rPr>
              <a:t>𝜓: yaw angle</a:t>
            </a:r>
            <a:endParaRPr>
              <a:solidFill>
                <a:schemeClr val="accent2"/>
              </a:solidFill>
            </a:endParaRPr>
          </a:p>
        </p:txBody>
      </p:sp>
      <p:sp>
        <p:nvSpPr>
          <p:cNvPr id="162" name="Google Shape;162;g10138e7e486_1_38"/>
          <p:cNvSpPr txBox="1"/>
          <p:nvPr/>
        </p:nvSpPr>
        <p:spPr>
          <a:xfrm>
            <a:off x="1392313" y="3396209"/>
            <a:ext cx="4134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FF0000"/>
                </a:solidFill>
              </a:rPr>
              <a:t>Inertial Velocity</a:t>
            </a:r>
            <a:endParaRPr b="1">
              <a:solidFill>
                <a:srgbClr val="FF0000"/>
              </a:solidFill>
            </a:endParaRPr>
          </a:p>
          <a:p>
            <a:pPr indent="-317500" lvl="0" marL="457200" rtl="0" algn="l">
              <a:spcBef>
                <a:spcPts val="0"/>
              </a:spcBef>
              <a:spcAft>
                <a:spcPts val="0"/>
              </a:spcAft>
              <a:buClr>
                <a:srgbClr val="FF0000"/>
              </a:buClr>
              <a:buSzPts val="1400"/>
              <a:buChar char="-"/>
            </a:pPr>
            <a:r>
              <a:rPr lang="en-US">
                <a:solidFill>
                  <a:srgbClr val="FF0000"/>
                </a:solidFill>
              </a:rPr>
              <a:t>u: inertial velocity component along i</a:t>
            </a:r>
            <a:endParaRPr>
              <a:solidFill>
                <a:srgbClr val="FF0000"/>
              </a:solidFill>
            </a:endParaRPr>
          </a:p>
          <a:p>
            <a:pPr indent="-317500" lvl="0" marL="457200" rtl="0" algn="l">
              <a:spcBef>
                <a:spcPts val="0"/>
              </a:spcBef>
              <a:spcAft>
                <a:spcPts val="0"/>
              </a:spcAft>
              <a:buClr>
                <a:srgbClr val="FF0000"/>
              </a:buClr>
              <a:buSzPts val="1400"/>
              <a:buChar char="-"/>
            </a:pPr>
            <a:r>
              <a:rPr lang="en-US">
                <a:solidFill>
                  <a:srgbClr val="FF0000"/>
                </a:solidFill>
              </a:rPr>
              <a:t>v: inertial velocity component along j</a:t>
            </a:r>
            <a:endParaRPr>
              <a:solidFill>
                <a:srgbClr val="FF0000"/>
              </a:solidFill>
            </a:endParaRPr>
          </a:p>
          <a:p>
            <a:pPr indent="-317500" lvl="0" marL="457200" rtl="0" algn="l">
              <a:spcBef>
                <a:spcPts val="0"/>
              </a:spcBef>
              <a:spcAft>
                <a:spcPts val="0"/>
              </a:spcAft>
              <a:buClr>
                <a:srgbClr val="FF0000"/>
              </a:buClr>
              <a:buSzPts val="1400"/>
              <a:buChar char="-"/>
            </a:pPr>
            <a:r>
              <a:rPr lang="en-US">
                <a:solidFill>
                  <a:srgbClr val="FF0000"/>
                </a:solidFill>
              </a:rPr>
              <a:t>w: inertial velocity component along k</a:t>
            </a:r>
            <a:endParaRPr>
              <a:solidFill>
                <a:srgbClr val="FF0000"/>
              </a:solidFill>
            </a:endParaRPr>
          </a:p>
        </p:txBody>
      </p:sp>
      <p:sp>
        <p:nvSpPr>
          <p:cNvPr id="163" name="Google Shape;163;g10138e7e486_1_38"/>
          <p:cNvSpPr txBox="1"/>
          <p:nvPr/>
        </p:nvSpPr>
        <p:spPr>
          <a:xfrm>
            <a:off x="1392313" y="4442910"/>
            <a:ext cx="4134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6AA84F"/>
                </a:solidFill>
              </a:rPr>
              <a:t>Angular Velocity</a:t>
            </a:r>
            <a:endParaRPr b="1">
              <a:solidFill>
                <a:srgbClr val="6AA84F"/>
              </a:solidFill>
            </a:endParaRPr>
          </a:p>
          <a:p>
            <a:pPr indent="-317500" lvl="0" marL="457200" rtl="0" algn="l">
              <a:spcBef>
                <a:spcPts val="0"/>
              </a:spcBef>
              <a:spcAft>
                <a:spcPts val="0"/>
              </a:spcAft>
              <a:buClr>
                <a:srgbClr val="6AA84F"/>
              </a:buClr>
              <a:buSzPts val="1400"/>
              <a:buChar char="-"/>
            </a:pPr>
            <a:r>
              <a:rPr lang="en-US">
                <a:solidFill>
                  <a:srgbClr val="6AA84F"/>
                </a:solidFill>
              </a:rPr>
              <a:t>p: roll rate</a:t>
            </a:r>
            <a:endParaRPr>
              <a:solidFill>
                <a:srgbClr val="6AA84F"/>
              </a:solidFill>
            </a:endParaRPr>
          </a:p>
          <a:p>
            <a:pPr indent="-317500" lvl="0" marL="457200" rtl="0" algn="l">
              <a:spcBef>
                <a:spcPts val="0"/>
              </a:spcBef>
              <a:spcAft>
                <a:spcPts val="0"/>
              </a:spcAft>
              <a:buClr>
                <a:srgbClr val="6AA84F"/>
              </a:buClr>
              <a:buSzPts val="1400"/>
              <a:buChar char="-"/>
            </a:pPr>
            <a:r>
              <a:rPr lang="en-US">
                <a:solidFill>
                  <a:srgbClr val="6AA84F"/>
                </a:solidFill>
              </a:rPr>
              <a:t>q: pitch rate</a:t>
            </a:r>
            <a:endParaRPr>
              <a:solidFill>
                <a:srgbClr val="6AA84F"/>
              </a:solidFill>
            </a:endParaRPr>
          </a:p>
          <a:p>
            <a:pPr indent="-317500" lvl="0" marL="457200" rtl="0" algn="l">
              <a:spcBef>
                <a:spcPts val="0"/>
              </a:spcBef>
              <a:spcAft>
                <a:spcPts val="0"/>
              </a:spcAft>
              <a:buClr>
                <a:srgbClr val="6AA84F"/>
              </a:buClr>
              <a:buSzPts val="1400"/>
              <a:buChar char="-"/>
            </a:pPr>
            <a:r>
              <a:rPr lang="en-US">
                <a:solidFill>
                  <a:srgbClr val="6AA84F"/>
                </a:solidFill>
              </a:rPr>
              <a:t>r: yaw rate</a:t>
            </a:r>
            <a:endParaRPr>
              <a:solidFill>
                <a:srgbClr val="6AA84F"/>
              </a:solidFill>
            </a:endParaRPr>
          </a:p>
        </p:txBody>
      </p:sp>
      <p:sp>
        <p:nvSpPr>
          <p:cNvPr id="164" name="Google Shape;164;g10138e7e486_1_38"/>
          <p:cNvSpPr txBox="1"/>
          <p:nvPr/>
        </p:nvSpPr>
        <p:spPr>
          <a:xfrm>
            <a:off x="2918526" y="5472371"/>
            <a:ext cx="320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Full State Vector:</a:t>
            </a:r>
            <a:endParaRPr/>
          </a:p>
        </p:txBody>
      </p:sp>
      <p:pic>
        <p:nvPicPr>
          <p:cNvPr id="165" name="Google Shape;165;g10138e7e486_1_38"/>
          <p:cNvPicPr preferRelativeResize="0"/>
          <p:nvPr/>
        </p:nvPicPr>
        <p:blipFill>
          <a:blip r:embed="rId4">
            <a:alphaModFix/>
          </a:blip>
          <a:stretch>
            <a:fillRect/>
          </a:stretch>
        </p:blipFill>
        <p:spPr>
          <a:xfrm>
            <a:off x="4597900" y="5481975"/>
            <a:ext cx="5305425" cy="381000"/>
          </a:xfrm>
          <a:prstGeom prst="rect">
            <a:avLst/>
          </a:prstGeom>
          <a:noFill/>
          <a:ln>
            <a:noFill/>
          </a:ln>
        </p:spPr>
      </p:pic>
      <p:sp>
        <p:nvSpPr>
          <p:cNvPr id="166" name="Google Shape;166;g10138e7e486_1_38"/>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Solution</a:t>
            </a:r>
            <a:endParaRPr b="1" sz="1100">
              <a:solidFill>
                <a:schemeClr val="lt1"/>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g1049e4b4910_0_21"/>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en-US"/>
              <a:t>Width of Main Path</a:t>
            </a:r>
            <a:endParaRPr sz="3900"/>
          </a:p>
        </p:txBody>
      </p:sp>
      <p:sp>
        <p:nvSpPr>
          <p:cNvPr id="1029" name="Google Shape;1029;g1049e4b4910_0_2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1030" name="Google Shape;1030;g1049e4b4910_0_21"/>
          <p:cNvPicPr preferRelativeResize="0"/>
          <p:nvPr/>
        </p:nvPicPr>
        <p:blipFill>
          <a:blip r:embed="rId3">
            <a:alphaModFix/>
          </a:blip>
          <a:stretch>
            <a:fillRect/>
          </a:stretch>
        </p:blipFill>
        <p:spPr>
          <a:xfrm>
            <a:off x="2343763" y="1017300"/>
            <a:ext cx="7504474" cy="1527950"/>
          </a:xfrm>
          <a:prstGeom prst="rect">
            <a:avLst/>
          </a:prstGeom>
          <a:noFill/>
          <a:ln>
            <a:noFill/>
          </a:ln>
        </p:spPr>
      </p:pic>
      <p:sp>
        <p:nvSpPr>
          <p:cNvPr id="1031" name="Google Shape;1031;g1049e4b4910_0_21"/>
          <p:cNvSpPr txBox="1"/>
          <p:nvPr/>
        </p:nvSpPr>
        <p:spPr>
          <a:xfrm>
            <a:off x="71800" y="964325"/>
            <a:ext cx="8871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500"/>
          </a:p>
        </p:txBody>
      </p:sp>
      <p:sp>
        <p:nvSpPr>
          <p:cNvPr id="1032" name="Google Shape;1032;g1049e4b4910_0_21"/>
          <p:cNvSpPr txBox="1"/>
          <p:nvPr/>
        </p:nvSpPr>
        <p:spPr>
          <a:xfrm>
            <a:off x="1897925" y="2680238"/>
            <a:ext cx="3605400" cy="203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latin typeface="Calibri"/>
                <a:ea typeface="Calibri"/>
                <a:cs typeface="Calibri"/>
                <a:sym typeface="Calibri"/>
              </a:rPr>
              <a:t>Template Data</a:t>
            </a:r>
            <a:endParaRPr sz="2000">
              <a:latin typeface="Calibri"/>
              <a:ea typeface="Calibri"/>
              <a:cs typeface="Calibri"/>
              <a:sym typeface="Calibri"/>
            </a:endParaRPr>
          </a:p>
          <a:p>
            <a:pPr indent="0" lvl="0" marL="0" rtl="0" algn="ctr">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rPr lang="en-US" sz="2000">
                <a:latin typeface="Calibri"/>
                <a:ea typeface="Calibri"/>
                <a:cs typeface="Calibri"/>
                <a:sym typeface="Calibri"/>
              </a:rPr>
              <a:t>C</a:t>
            </a:r>
            <a:r>
              <a:rPr baseline="-25000" lang="en-US" sz="2000">
                <a:latin typeface="Calibri"/>
                <a:ea typeface="Calibri"/>
                <a:cs typeface="Calibri"/>
                <a:sym typeface="Calibri"/>
              </a:rPr>
              <a:t>L</a:t>
            </a:r>
            <a:r>
              <a:rPr lang="en-US" sz="2000">
                <a:latin typeface="Calibri"/>
                <a:ea typeface="Calibri"/>
                <a:cs typeface="Calibri"/>
                <a:sym typeface="Calibri"/>
              </a:rPr>
              <a:t> = 0.71</a:t>
            </a:r>
            <a:endParaRPr sz="2000">
              <a:latin typeface="Calibri"/>
              <a:ea typeface="Calibri"/>
              <a:cs typeface="Calibri"/>
              <a:sym typeface="Calibri"/>
            </a:endParaRPr>
          </a:p>
          <a:p>
            <a:pPr indent="0" lvl="0" marL="0" rtl="0" algn="l">
              <a:spcBef>
                <a:spcPts val="0"/>
              </a:spcBef>
              <a:spcAft>
                <a:spcPts val="0"/>
              </a:spcAft>
              <a:buNone/>
            </a:pPr>
            <a:r>
              <a:rPr lang="en-US" sz="2000">
                <a:solidFill>
                  <a:schemeClr val="dk1"/>
                </a:solidFill>
                <a:latin typeface="Calibri"/>
                <a:ea typeface="Calibri"/>
                <a:cs typeface="Calibri"/>
                <a:sym typeface="Calibri"/>
              </a:rPr>
              <a:t>C</a:t>
            </a:r>
            <a:r>
              <a:rPr baseline="-25000" lang="en-US" sz="2000">
                <a:solidFill>
                  <a:schemeClr val="dk1"/>
                </a:solidFill>
                <a:latin typeface="Calibri"/>
                <a:ea typeface="Calibri"/>
                <a:cs typeface="Calibri"/>
                <a:sym typeface="Calibri"/>
              </a:rPr>
              <a:t>D</a:t>
            </a:r>
            <a:r>
              <a:rPr lang="en-US" sz="2000">
                <a:solidFill>
                  <a:schemeClr val="dk1"/>
                </a:solidFill>
                <a:latin typeface="Calibri"/>
                <a:ea typeface="Calibri"/>
                <a:cs typeface="Calibri"/>
                <a:sym typeface="Calibri"/>
              </a:rPr>
              <a:t> = 0.044</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US" sz="2000">
                <a:solidFill>
                  <a:schemeClr val="dk1"/>
                </a:solidFill>
                <a:latin typeface="Calibri"/>
                <a:ea typeface="Calibri"/>
                <a:cs typeface="Calibri"/>
                <a:sym typeface="Calibri"/>
              </a:rPr>
              <a:t>Wing Area = 2.2 m</a:t>
            </a:r>
            <a:r>
              <a:rPr baseline="30000" lang="en-US" sz="2000">
                <a:solidFill>
                  <a:schemeClr val="dk1"/>
                </a:solidFill>
                <a:latin typeface="Calibri"/>
                <a:ea typeface="Calibri"/>
                <a:cs typeface="Calibri"/>
                <a:sym typeface="Calibri"/>
              </a:rPr>
              <a:t>2 </a:t>
            </a:r>
            <a:endParaRPr baseline="30000"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Mass = 13.6 kg</a:t>
            </a:r>
            <a:endParaRPr sz="2000">
              <a:solidFill>
                <a:schemeClr val="dk1"/>
              </a:solidFill>
              <a:latin typeface="Calibri"/>
              <a:ea typeface="Calibri"/>
              <a:cs typeface="Calibri"/>
              <a:sym typeface="Calibri"/>
            </a:endParaRPr>
          </a:p>
        </p:txBody>
      </p:sp>
      <p:pic>
        <p:nvPicPr>
          <p:cNvPr id="1033" name="Google Shape;1033;g1049e4b4910_0_21"/>
          <p:cNvPicPr preferRelativeResize="0"/>
          <p:nvPr/>
        </p:nvPicPr>
        <p:blipFill>
          <a:blip r:embed="rId4">
            <a:alphaModFix/>
          </a:blip>
          <a:stretch>
            <a:fillRect/>
          </a:stretch>
        </p:blipFill>
        <p:spPr>
          <a:xfrm>
            <a:off x="6014200" y="2680250"/>
            <a:ext cx="4292424" cy="3219325"/>
          </a:xfrm>
          <a:prstGeom prst="rect">
            <a:avLst/>
          </a:prstGeom>
          <a:noFill/>
          <a:ln>
            <a:noFill/>
          </a:ln>
        </p:spPr>
      </p:pic>
      <p:sp>
        <p:nvSpPr>
          <p:cNvPr id="1034" name="Google Shape;1034;g1049e4b4910_0_21"/>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g102c7ef62ab_0_37"/>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Trajectory Algorithm</a:t>
            </a:r>
            <a:endParaRPr/>
          </a:p>
        </p:txBody>
      </p:sp>
      <p:sp>
        <p:nvSpPr>
          <p:cNvPr id="1041" name="Google Shape;1041;g102c7ef62ab_0_3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1042" name="Google Shape;1042;g102c7ef62ab_0_37"/>
          <p:cNvPicPr preferRelativeResize="0"/>
          <p:nvPr/>
        </p:nvPicPr>
        <p:blipFill>
          <a:blip r:embed="rId3">
            <a:alphaModFix/>
          </a:blip>
          <a:stretch>
            <a:fillRect/>
          </a:stretch>
        </p:blipFill>
        <p:spPr>
          <a:xfrm>
            <a:off x="152400" y="1474550"/>
            <a:ext cx="11887201" cy="4132660"/>
          </a:xfrm>
          <a:prstGeom prst="rect">
            <a:avLst/>
          </a:prstGeom>
          <a:noFill/>
          <a:ln>
            <a:noFill/>
          </a:ln>
        </p:spPr>
      </p:pic>
      <p:sp>
        <p:nvSpPr>
          <p:cNvPr id="1043" name="Google Shape;1043;g102c7ef62ab_0_37"/>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gfbc339247c_5_90"/>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6000"/>
              <a:buNone/>
            </a:pPr>
            <a:r>
              <a:rPr lang="en-US"/>
              <a:t>Controls</a:t>
            </a:r>
            <a:endParaRPr/>
          </a:p>
        </p:txBody>
      </p:sp>
      <p:sp>
        <p:nvSpPr>
          <p:cNvPr id="1049" name="Google Shape;1049;gfbc339247c_5_9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gfbc339247c_5_76"/>
          <p:cNvSpPr txBox="1"/>
          <p:nvPr>
            <p:ph type="title"/>
          </p:nvPr>
        </p:nvSpPr>
        <p:spPr>
          <a:xfrm>
            <a:off x="0" y="54825"/>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Controller Options(PID)</a:t>
            </a:r>
            <a:endParaRPr/>
          </a:p>
        </p:txBody>
      </p:sp>
      <p:sp>
        <p:nvSpPr>
          <p:cNvPr id="1056" name="Google Shape;1056;gfbc339247c_5_7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1057" name="Google Shape;1057;gfbc339247c_5_76"/>
          <p:cNvGraphicFramePr/>
          <p:nvPr/>
        </p:nvGraphicFramePr>
        <p:xfrm>
          <a:off x="433275" y="2428825"/>
          <a:ext cx="3000000" cy="3000000"/>
        </p:xfrm>
        <a:graphic>
          <a:graphicData uri="http://schemas.openxmlformats.org/drawingml/2006/table">
            <a:tbl>
              <a:tblPr>
                <a:noFill/>
                <a:tableStyleId>{A9F1C268-0D65-44F1-8AFE-5EDD493812E5}</a:tableStyleId>
              </a:tblPr>
              <a:tblGrid>
                <a:gridCol w="3775150"/>
                <a:gridCol w="3775150"/>
                <a:gridCol w="3775150"/>
              </a:tblGrid>
              <a:tr h="445875">
                <a:tc>
                  <a:txBody>
                    <a:bodyPr/>
                    <a:lstStyle/>
                    <a:p>
                      <a:pPr indent="0" lvl="0" marL="0" rtl="0" algn="ctr">
                        <a:spcBef>
                          <a:spcPts val="0"/>
                        </a:spcBef>
                        <a:spcAft>
                          <a:spcPts val="0"/>
                        </a:spcAft>
                        <a:buNone/>
                      </a:pPr>
                      <a:r>
                        <a:rPr b="1" lang="en-US" sz="1500"/>
                        <a:t>Control Method</a:t>
                      </a:r>
                      <a:endParaRPr b="1"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US" sz="1500"/>
                        <a:t>Pros</a:t>
                      </a:r>
                      <a:endParaRPr b="1"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US" sz="1500"/>
                        <a:t>Cons</a:t>
                      </a:r>
                      <a:endParaRPr b="1"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12175">
                <a:tc>
                  <a:txBody>
                    <a:bodyPr/>
                    <a:lstStyle/>
                    <a:p>
                      <a:pPr indent="0" lvl="0" marL="0" rtl="0" algn="ctr">
                        <a:spcBef>
                          <a:spcPts val="0"/>
                        </a:spcBef>
                        <a:spcAft>
                          <a:spcPts val="0"/>
                        </a:spcAft>
                        <a:buNone/>
                      </a:pPr>
                      <a:r>
                        <a:rPr b="1" lang="en-US" sz="1500"/>
                        <a:t>Proportional Integral Derivative Controller (PID)</a:t>
                      </a:r>
                      <a:endParaRPr b="1" sz="15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323850" lvl="0" marL="457200" rtl="0" algn="l">
                        <a:spcBef>
                          <a:spcPts val="0"/>
                        </a:spcBef>
                        <a:spcAft>
                          <a:spcPts val="0"/>
                        </a:spcAft>
                        <a:buSzPts val="1500"/>
                        <a:buChar char="●"/>
                      </a:pPr>
                      <a:r>
                        <a:rPr lang="en-US" sz="1500"/>
                        <a:t>Improved Stability</a:t>
                      </a:r>
                      <a:endParaRPr sz="1500"/>
                    </a:p>
                    <a:p>
                      <a:pPr indent="-323850" lvl="0" marL="457200" rtl="0" algn="l">
                        <a:spcBef>
                          <a:spcPts val="0"/>
                        </a:spcBef>
                        <a:spcAft>
                          <a:spcPts val="0"/>
                        </a:spcAft>
                        <a:buSzPts val="1500"/>
                        <a:buChar char="●"/>
                      </a:pPr>
                      <a:r>
                        <a:rPr lang="en-US" sz="1500"/>
                        <a:t>Simple to implement</a:t>
                      </a:r>
                      <a:endParaRPr sz="1500"/>
                    </a:p>
                    <a:p>
                      <a:pPr indent="-323850" lvl="0" marL="457200" rtl="0" algn="l">
                        <a:spcBef>
                          <a:spcPts val="0"/>
                        </a:spcBef>
                        <a:spcAft>
                          <a:spcPts val="0"/>
                        </a:spcAft>
                        <a:buSzPts val="1500"/>
                        <a:buChar char="●"/>
                      </a:pPr>
                      <a:r>
                        <a:rPr lang="en-US" sz="1500"/>
                        <a:t>Reduces steady-state error</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323850" lvl="0" marL="457200" rtl="0" algn="l">
                        <a:spcBef>
                          <a:spcPts val="0"/>
                        </a:spcBef>
                        <a:spcAft>
                          <a:spcPts val="0"/>
                        </a:spcAft>
                        <a:buSzPts val="1500"/>
                        <a:buChar char="●"/>
                      </a:pPr>
                      <a:r>
                        <a:rPr lang="en-US" sz="1500"/>
                        <a:t>Performance of controller will vary in non-linear systems</a:t>
                      </a:r>
                      <a:endParaRPr sz="1500"/>
                    </a:p>
                    <a:p>
                      <a:pPr indent="-323850" lvl="0" marL="457200" rtl="0" algn="l">
                        <a:spcBef>
                          <a:spcPts val="0"/>
                        </a:spcBef>
                        <a:spcAft>
                          <a:spcPts val="0"/>
                        </a:spcAft>
                        <a:buSzPts val="1500"/>
                        <a:buChar char="●"/>
                      </a:pPr>
                      <a:r>
                        <a:rPr lang="en-US" sz="1500"/>
                        <a:t>High noise in derivative portion</a:t>
                      </a:r>
                      <a:endParaRPr sz="1500"/>
                    </a:p>
                    <a:p>
                      <a:pPr indent="-323850" lvl="0" marL="457200" rtl="0" algn="l">
                        <a:spcBef>
                          <a:spcPts val="0"/>
                        </a:spcBef>
                        <a:spcAft>
                          <a:spcPts val="0"/>
                        </a:spcAft>
                        <a:buSzPts val="1500"/>
                        <a:buChar char="●"/>
                      </a:pPr>
                      <a:r>
                        <a:rPr lang="en-US" sz="1500"/>
                        <a:t>Low robustness</a:t>
                      </a:r>
                      <a:endParaRPr sz="1500"/>
                    </a:p>
                    <a:p>
                      <a:pPr indent="-323850" lvl="0" marL="457200" rtl="0" algn="l">
                        <a:spcBef>
                          <a:spcPts val="0"/>
                        </a:spcBef>
                        <a:spcAft>
                          <a:spcPts val="0"/>
                        </a:spcAft>
                        <a:buSzPts val="1500"/>
                        <a:buChar char="●"/>
                      </a:pPr>
                      <a:r>
                        <a:rPr lang="en-US" sz="1500"/>
                        <a:t>Difficult to tune parameters for unstable systems</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058" name="Google Shape;1058;gfbc339247c_5_76"/>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gfbc339247c_5_83"/>
          <p:cNvSpPr txBox="1"/>
          <p:nvPr>
            <p:ph type="title"/>
          </p:nvPr>
        </p:nvSpPr>
        <p:spPr>
          <a:xfrm>
            <a:off x="0" y="54825"/>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Controller Options(LQR)</a:t>
            </a:r>
            <a:endParaRPr/>
          </a:p>
        </p:txBody>
      </p:sp>
      <p:sp>
        <p:nvSpPr>
          <p:cNvPr id="1065" name="Google Shape;1065;gfbc339247c_5_8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1066" name="Google Shape;1066;gfbc339247c_5_83"/>
          <p:cNvGraphicFramePr/>
          <p:nvPr/>
        </p:nvGraphicFramePr>
        <p:xfrm>
          <a:off x="433275" y="2449963"/>
          <a:ext cx="3000000" cy="3000000"/>
        </p:xfrm>
        <a:graphic>
          <a:graphicData uri="http://schemas.openxmlformats.org/drawingml/2006/table">
            <a:tbl>
              <a:tblPr>
                <a:noFill/>
                <a:tableStyleId>{A9F1C268-0D65-44F1-8AFE-5EDD493812E5}</a:tableStyleId>
              </a:tblPr>
              <a:tblGrid>
                <a:gridCol w="3775150"/>
                <a:gridCol w="3775150"/>
                <a:gridCol w="3775150"/>
              </a:tblGrid>
              <a:tr h="445875">
                <a:tc>
                  <a:txBody>
                    <a:bodyPr/>
                    <a:lstStyle/>
                    <a:p>
                      <a:pPr indent="0" lvl="0" marL="0" rtl="0" algn="ctr">
                        <a:spcBef>
                          <a:spcPts val="0"/>
                        </a:spcBef>
                        <a:spcAft>
                          <a:spcPts val="0"/>
                        </a:spcAft>
                        <a:buNone/>
                      </a:pPr>
                      <a:r>
                        <a:rPr b="1" lang="en-US" sz="1500"/>
                        <a:t>Control Method</a:t>
                      </a:r>
                      <a:endParaRPr b="1"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US" sz="1500"/>
                        <a:t>Pros</a:t>
                      </a:r>
                      <a:endParaRPr b="1"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US" sz="1500"/>
                        <a:t>Cons</a:t>
                      </a:r>
                      <a:endParaRPr b="1"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12175">
                <a:tc>
                  <a:txBody>
                    <a:bodyPr/>
                    <a:lstStyle/>
                    <a:p>
                      <a:pPr indent="0" lvl="0" marL="0" rtl="0" algn="ctr">
                        <a:spcBef>
                          <a:spcPts val="0"/>
                        </a:spcBef>
                        <a:spcAft>
                          <a:spcPts val="0"/>
                        </a:spcAft>
                        <a:buNone/>
                      </a:pPr>
                      <a:r>
                        <a:rPr b="1" lang="en-US" sz="1500"/>
                        <a:t>Linear Quadratic Regulator (LQR)</a:t>
                      </a:r>
                      <a:endParaRPr b="1" sz="15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323850" lvl="0" marL="457200" rtl="0" algn="l">
                        <a:spcBef>
                          <a:spcPts val="0"/>
                        </a:spcBef>
                        <a:spcAft>
                          <a:spcPts val="0"/>
                        </a:spcAft>
                        <a:buSzPts val="1500"/>
                        <a:buChar char="●"/>
                      </a:pPr>
                      <a:r>
                        <a:rPr lang="en-US" sz="1500"/>
                        <a:t>Computationally efficient</a:t>
                      </a:r>
                      <a:endParaRPr sz="1500"/>
                    </a:p>
                    <a:p>
                      <a:pPr indent="-323850" lvl="0" marL="457200" rtl="0" algn="l">
                        <a:spcBef>
                          <a:spcPts val="0"/>
                        </a:spcBef>
                        <a:spcAft>
                          <a:spcPts val="0"/>
                        </a:spcAft>
                        <a:buSzPts val="1500"/>
                        <a:buChar char="●"/>
                      </a:pPr>
                      <a:r>
                        <a:rPr lang="en-US" sz="1500"/>
                        <a:t>Robust</a:t>
                      </a:r>
                      <a:endParaRPr sz="1500"/>
                    </a:p>
                    <a:p>
                      <a:pPr indent="-323850" lvl="0" marL="457200" rtl="0" algn="l">
                        <a:spcBef>
                          <a:spcPts val="0"/>
                        </a:spcBef>
                        <a:spcAft>
                          <a:spcPts val="0"/>
                        </a:spcAft>
                        <a:buSzPts val="1500"/>
                        <a:buChar char="●"/>
                      </a:pPr>
                      <a:r>
                        <a:rPr lang="en-US" sz="1500"/>
                        <a:t>Fixed control gain can be used for each trajectory</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323850" lvl="0" marL="457200" rtl="0" algn="l">
                        <a:spcBef>
                          <a:spcPts val="0"/>
                        </a:spcBef>
                        <a:spcAft>
                          <a:spcPts val="0"/>
                        </a:spcAft>
                        <a:buSzPts val="1500"/>
                        <a:buChar char="●"/>
                      </a:pPr>
                      <a:r>
                        <a:rPr lang="en-US" sz="1500"/>
                        <a:t>Not as useful for non-linear systems</a:t>
                      </a:r>
                      <a:endParaRPr sz="1500"/>
                    </a:p>
                    <a:p>
                      <a:pPr indent="-323850" lvl="0" marL="457200" rtl="0" algn="l">
                        <a:spcBef>
                          <a:spcPts val="0"/>
                        </a:spcBef>
                        <a:spcAft>
                          <a:spcPts val="0"/>
                        </a:spcAft>
                        <a:buSzPts val="1500"/>
                        <a:buChar char="●"/>
                      </a:pPr>
                      <a:r>
                        <a:rPr lang="en-US" sz="1500"/>
                        <a:t>Requires knowledge about the state of the object which is not always possible</a:t>
                      </a:r>
                      <a:endParaRPr sz="1500"/>
                    </a:p>
                    <a:p>
                      <a:pPr indent="-323850" lvl="0" marL="457200" rtl="0" algn="l">
                        <a:spcBef>
                          <a:spcPts val="0"/>
                        </a:spcBef>
                        <a:spcAft>
                          <a:spcPts val="0"/>
                        </a:spcAft>
                        <a:buSzPts val="1500"/>
                        <a:buChar char="●"/>
                      </a:pPr>
                      <a:r>
                        <a:rPr lang="en-US" sz="1500"/>
                        <a:t>Increased energy consumption</a:t>
                      </a:r>
                      <a:endParaRPr sz="1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067" name="Google Shape;1067;gfbc339247c_5_83"/>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g1049708fb70_0_26"/>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LQT - Matrix Math</a:t>
            </a:r>
            <a:endParaRPr/>
          </a:p>
        </p:txBody>
      </p:sp>
      <p:sp>
        <p:nvSpPr>
          <p:cNvPr id="1074" name="Google Shape;1074;g1049708fb70_0_26"/>
          <p:cNvSpPr txBox="1"/>
          <p:nvPr>
            <p:ph idx="1" type="body"/>
          </p:nvPr>
        </p:nvSpPr>
        <p:spPr>
          <a:xfrm>
            <a:off x="838200" y="1071938"/>
            <a:ext cx="10515600" cy="4351200"/>
          </a:xfrm>
          <a:prstGeom prst="rect">
            <a:avLst/>
          </a:prstGeom>
        </p:spPr>
        <p:txBody>
          <a:bodyPr anchorCtr="0" anchor="t" bIns="45700" lIns="91425" spcFirstLastPara="1" rIns="91425" wrap="square" tIns="45700">
            <a:normAutofit/>
          </a:bodyPr>
          <a:lstStyle/>
          <a:p>
            <a:pPr indent="-406400" lvl="0" marL="457200" rtl="0" algn="l">
              <a:spcBef>
                <a:spcPts val="1000"/>
              </a:spcBef>
              <a:spcAft>
                <a:spcPts val="0"/>
              </a:spcAft>
              <a:buSzPts val="2800"/>
              <a:buChar char="●"/>
            </a:pPr>
            <a:r>
              <a:rPr lang="en-US"/>
              <a:t>Below are the steps for calculating the optimal gains using the LQT</a:t>
            </a:r>
            <a:endParaRPr/>
          </a:p>
          <a:p>
            <a:pPr indent="-381000" lvl="1" marL="914400" rtl="0" algn="l">
              <a:spcBef>
                <a:spcPts val="0"/>
              </a:spcBef>
              <a:spcAft>
                <a:spcPts val="0"/>
              </a:spcAft>
              <a:buSzPts val="2400"/>
              <a:buChar char="○"/>
            </a:pPr>
            <a:r>
              <a:rPr lang="en-US"/>
              <a:t>A and B are state transition matrices that are made from the linearized dynamics of the aircraft</a:t>
            </a:r>
            <a:endParaRPr/>
          </a:p>
          <a:p>
            <a:pPr indent="-381000" lvl="1" marL="914400" rtl="0" algn="l">
              <a:spcBef>
                <a:spcPts val="0"/>
              </a:spcBef>
              <a:spcAft>
                <a:spcPts val="0"/>
              </a:spcAft>
              <a:buSzPts val="2400"/>
              <a:buChar char="○"/>
            </a:pPr>
            <a:r>
              <a:rPr lang="en-US"/>
              <a:t>Q and R are the state cost matrices as seen on previous slides</a:t>
            </a:r>
            <a:endParaRPr/>
          </a:p>
        </p:txBody>
      </p:sp>
      <p:sp>
        <p:nvSpPr>
          <p:cNvPr id="1075" name="Google Shape;1075;g1049708fb70_0_2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1076" name="Google Shape;1076;g1049708fb70_0_26"/>
          <p:cNvPicPr preferRelativeResize="0"/>
          <p:nvPr/>
        </p:nvPicPr>
        <p:blipFill>
          <a:blip r:embed="rId3">
            <a:alphaModFix/>
          </a:blip>
          <a:stretch>
            <a:fillRect/>
          </a:stretch>
        </p:blipFill>
        <p:spPr>
          <a:xfrm>
            <a:off x="1454325" y="2879225"/>
            <a:ext cx="9283349" cy="3194275"/>
          </a:xfrm>
          <a:prstGeom prst="rect">
            <a:avLst/>
          </a:prstGeom>
          <a:noFill/>
          <a:ln>
            <a:noFill/>
          </a:ln>
        </p:spPr>
      </p:pic>
      <p:sp>
        <p:nvSpPr>
          <p:cNvPr id="1077" name="Google Shape;1077;g1049708fb70_0_26"/>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g10451c6b5ec_1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LQT Control Surfaces - Coordinated Turn, Lateral</a:t>
            </a:r>
            <a:endParaRPr/>
          </a:p>
        </p:txBody>
      </p:sp>
      <p:sp>
        <p:nvSpPr>
          <p:cNvPr id="1084" name="Google Shape;1084;g10451c6b5ec_1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1085" name="Google Shape;1085;g10451c6b5ec_1_0"/>
          <p:cNvPicPr preferRelativeResize="0"/>
          <p:nvPr/>
        </p:nvPicPr>
        <p:blipFill>
          <a:blip r:embed="rId3">
            <a:alphaModFix/>
          </a:blip>
          <a:stretch>
            <a:fillRect/>
          </a:stretch>
        </p:blipFill>
        <p:spPr>
          <a:xfrm>
            <a:off x="0" y="844300"/>
            <a:ext cx="6879849" cy="5269100"/>
          </a:xfrm>
          <a:prstGeom prst="rect">
            <a:avLst/>
          </a:prstGeom>
          <a:noFill/>
          <a:ln>
            <a:noFill/>
          </a:ln>
        </p:spPr>
      </p:pic>
      <p:pic>
        <p:nvPicPr>
          <p:cNvPr id="1086" name="Google Shape;1086;g10451c6b5ec_1_0"/>
          <p:cNvPicPr preferRelativeResize="0"/>
          <p:nvPr/>
        </p:nvPicPr>
        <p:blipFill>
          <a:blip r:embed="rId4">
            <a:alphaModFix/>
          </a:blip>
          <a:stretch>
            <a:fillRect/>
          </a:stretch>
        </p:blipFill>
        <p:spPr>
          <a:xfrm>
            <a:off x="6178999" y="1295400"/>
            <a:ext cx="5871700" cy="4490951"/>
          </a:xfrm>
          <a:prstGeom prst="rect">
            <a:avLst/>
          </a:prstGeom>
          <a:noFill/>
          <a:ln>
            <a:noFill/>
          </a:ln>
        </p:spPr>
      </p:pic>
      <p:sp>
        <p:nvSpPr>
          <p:cNvPr id="1087" name="Google Shape;1087;g10451c6b5ec_1_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g1049708fb70_0_2"/>
          <p:cNvSpPr txBox="1"/>
          <p:nvPr>
            <p:ph type="title"/>
          </p:nvPr>
        </p:nvSpPr>
        <p:spPr>
          <a:xfrm>
            <a:off x="115325" y="0"/>
            <a:ext cx="10515600" cy="7254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a:t>LQT Control Surfaces - Coordinated Turn, Longitudinal</a:t>
            </a:r>
            <a:endParaRPr/>
          </a:p>
        </p:txBody>
      </p:sp>
      <p:sp>
        <p:nvSpPr>
          <p:cNvPr id="1094" name="Google Shape;1094;g1049708fb70_0_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1095" name="Google Shape;1095;g1049708fb70_0_2"/>
          <p:cNvPicPr preferRelativeResize="0"/>
          <p:nvPr/>
        </p:nvPicPr>
        <p:blipFill rotWithShape="1">
          <a:blip r:embed="rId3">
            <a:alphaModFix/>
          </a:blip>
          <a:srcRect b="159" l="0" r="0" t="159"/>
          <a:stretch/>
        </p:blipFill>
        <p:spPr>
          <a:xfrm>
            <a:off x="0" y="844300"/>
            <a:ext cx="6879850" cy="5269100"/>
          </a:xfrm>
          <a:prstGeom prst="rect">
            <a:avLst/>
          </a:prstGeom>
          <a:noFill/>
          <a:ln>
            <a:noFill/>
          </a:ln>
        </p:spPr>
      </p:pic>
      <p:pic>
        <p:nvPicPr>
          <p:cNvPr id="1096" name="Google Shape;1096;g1049708fb70_0_2"/>
          <p:cNvPicPr preferRelativeResize="0"/>
          <p:nvPr/>
        </p:nvPicPr>
        <p:blipFill rotWithShape="1">
          <a:blip r:embed="rId4">
            <a:alphaModFix/>
          </a:blip>
          <a:srcRect b="327" l="0" r="0" t="327"/>
          <a:stretch/>
        </p:blipFill>
        <p:spPr>
          <a:xfrm>
            <a:off x="6178999" y="1295400"/>
            <a:ext cx="5871700" cy="4490951"/>
          </a:xfrm>
          <a:prstGeom prst="rect">
            <a:avLst/>
          </a:prstGeom>
          <a:noFill/>
          <a:ln>
            <a:noFill/>
          </a:ln>
        </p:spPr>
      </p:pic>
      <p:sp>
        <p:nvSpPr>
          <p:cNvPr id="1097" name="Google Shape;1097;g1049708fb70_0_2"/>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g1049708fb70_0_1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LQT Control Surfaces - Straight Line, Lateral</a:t>
            </a:r>
            <a:endParaRPr/>
          </a:p>
        </p:txBody>
      </p:sp>
      <p:sp>
        <p:nvSpPr>
          <p:cNvPr id="1104" name="Google Shape;1104;g1049708fb70_0_1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1105" name="Google Shape;1105;g1049708fb70_0_10"/>
          <p:cNvPicPr preferRelativeResize="0"/>
          <p:nvPr/>
        </p:nvPicPr>
        <p:blipFill rotWithShape="1">
          <a:blip r:embed="rId3">
            <a:alphaModFix/>
          </a:blip>
          <a:srcRect b="0" l="4504" r="4504" t="0"/>
          <a:stretch/>
        </p:blipFill>
        <p:spPr>
          <a:xfrm>
            <a:off x="0" y="844300"/>
            <a:ext cx="6879850" cy="5269101"/>
          </a:xfrm>
          <a:prstGeom prst="rect">
            <a:avLst/>
          </a:prstGeom>
          <a:noFill/>
          <a:ln>
            <a:noFill/>
          </a:ln>
        </p:spPr>
      </p:pic>
      <p:pic>
        <p:nvPicPr>
          <p:cNvPr id="1106" name="Google Shape;1106;g1049708fb70_0_10"/>
          <p:cNvPicPr preferRelativeResize="0"/>
          <p:nvPr/>
        </p:nvPicPr>
        <p:blipFill rotWithShape="1">
          <a:blip r:embed="rId4">
            <a:alphaModFix/>
          </a:blip>
          <a:srcRect b="0" l="4412" r="4421" t="0"/>
          <a:stretch/>
        </p:blipFill>
        <p:spPr>
          <a:xfrm>
            <a:off x="6178999" y="1295400"/>
            <a:ext cx="5871698" cy="4490952"/>
          </a:xfrm>
          <a:prstGeom prst="rect">
            <a:avLst/>
          </a:prstGeom>
          <a:noFill/>
          <a:ln>
            <a:noFill/>
          </a:ln>
        </p:spPr>
      </p:pic>
      <p:sp>
        <p:nvSpPr>
          <p:cNvPr id="1107" name="Google Shape;1107;g1049708fb70_0_1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g1049708fb70_0_18"/>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LQT Control Surfaces - Straight Line, Longitudinal</a:t>
            </a:r>
            <a:endParaRPr/>
          </a:p>
        </p:txBody>
      </p:sp>
      <p:sp>
        <p:nvSpPr>
          <p:cNvPr id="1114" name="Google Shape;1114;g1049708fb70_0_1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1115" name="Google Shape;1115;g1049708fb70_0_18"/>
          <p:cNvPicPr preferRelativeResize="0"/>
          <p:nvPr/>
        </p:nvPicPr>
        <p:blipFill rotWithShape="1">
          <a:blip r:embed="rId3">
            <a:alphaModFix/>
          </a:blip>
          <a:srcRect b="0" l="4570" r="4561" t="0"/>
          <a:stretch/>
        </p:blipFill>
        <p:spPr>
          <a:xfrm>
            <a:off x="0" y="844300"/>
            <a:ext cx="6879850" cy="5269101"/>
          </a:xfrm>
          <a:prstGeom prst="rect">
            <a:avLst/>
          </a:prstGeom>
          <a:noFill/>
          <a:ln>
            <a:noFill/>
          </a:ln>
        </p:spPr>
      </p:pic>
      <p:pic>
        <p:nvPicPr>
          <p:cNvPr id="1116" name="Google Shape;1116;g1049708fb70_0_18"/>
          <p:cNvPicPr preferRelativeResize="0"/>
          <p:nvPr/>
        </p:nvPicPr>
        <p:blipFill rotWithShape="1">
          <a:blip r:embed="rId4">
            <a:alphaModFix/>
          </a:blip>
          <a:srcRect b="0" l="4345" r="4354" t="0"/>
          <a:stretch/>
        </p:blipFill>
        <p:spPr>
          <a:xfrm>
            <a:off x="6178999" y="1295400"/>
            <a:ext cx="5871699" cy="4490953"/>
          </a:xfrm>
          <a:prstGeom prst="rect">
            <a:avLst/>
          </a:prstGeom>
          <a:noFill/>
          <a:ln>
            <a:noFill/>
          </a:ln>
        </p:spPr>
      </p:pic>
      <p:sp>
        <p:nvSpPr>
          <p:cNvPr id="1117" name="Google Shape;1117;g1049708fb70_0_18"/>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Slides</a:t>
            </a:r>
            <a:endParaRPr b="1" sz="11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2017-08-18T02:11:48Z</dcterms:created>
  <dc:creator>Lewis Groswald</dc:creator>
</cp:coreProperties>
</file>