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y="6858000" cx="12192000"/>
  <p:notesSz cx="6858000" cy="9144000"/>
  <p:embeddedFontLst>
    <p:embeddedFont>
      <p:font typeface="Roboto"/>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80" roundtripDataSignature="AMtx7mi6CHAtZhsJPiTWpMgzzr3NsmxH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C31BD98-61FD-49C5-85CF-C71705AA7A88}">
  <a:tblStyle styleId="{FC31BD98-61FD-49C5-85CF-C71705AA7A88}"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C00B279-0AFD-460A-AA0E-EB72A7496E1E}"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9AFFC67-7F89-431B-832A-2FCA779DD633}"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Roboto-bold.fntdata"/><Relationship Id="rId32" Type="http://schemas.openxmlformats.org/officeDocument/2006/relationships/slide" Target="slides/slide27.xml"/><Relationship Id="rId76" Type="http://schemas.openxmlformats.org/officeDocument/2006/relationships/font" Target="fonts/Roboto-regular.fntdata"/><Relationship Id="rId35" Type="http://schemas.openxmlformats.org/officeDocument/2006/relationships/slide" Target="slides/slide30.xml"/><Relationship Id="rId79" Type="http://schemas.openxmlformats.org/officeDocument/2006/relationships/font" Target="fonts/Roboto-boldItalic.fntdata"/><Relationship Id="rId34" Type="http://schemas.openxmlformats.org/officeDocument/2006/relationships/slide" Target="slides/slide29.xml"/><Relationship Id="rId78" Type="http://schemas.openxmlformats.org/officeDocument/2006/relationships/font" Target="fonts/Roboto-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f516a97809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f516a97809_2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f516a97809_9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f516a97809_9_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f5ca899508_3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f5ca899508_3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f5ca899508_3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f516a97809_9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f516a97809_9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Needs input from Gina/Lorenzo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Lqr/LQT solves some cost function for a desired output.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Input state is sensors input or state data, outputs an error state. Solving a DT riccoti equation , this happens recursively, which allows us to solve for out ks/gain matrix. Using the K matrix we can solve for “optimal controls”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Maybe mention filtering of sensor data from included PixHawk capabilities? -&gt; not sure we will use it though, maybe just see if we get any questions about it</a:t>
            </a:r>
            <a:endParaRPr/>
          </a:p>
        </p:txBody>
      </p:sp>
      <p:sp>
        <p:nvSpPr>
          <p:cNvPr id="180" name="Google Shape;180;gf516a97809_9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f516a97809_2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f516a97809_2_1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50">
                <a:solidFill>
                  <a:schemeClr val="dk1"/>
                </a:solidFill>
                <a:highlight>
                  <a:srgbClr val="F2F2F2"/>
                </a:highlight>
              </a:rPr>
              <a:t>Recap baseline design with aspects shown to be feasible vs. studies still needed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f516a97809_6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f516a97809_6_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45720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f71642aec1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f71642aec1_3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gf71642aec1_3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f6d89e3f6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f6d89e3f6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marR="0" rtl="0" algn="l">
              <a:lnSpc>
                <a:spcPct val="115000"/>
              </a:lnSpc>
              <a:spcBef>
                <a:spcPts val="0"/>
              </a:spcBef>
              <a:spcAft>
                <a:spcPts val="0"/>
              </a:spcAft>
              <a:buSzPts val="1400"/>
              <a:buChar char="●"/>
            </a:pPr>
            <a:r>
              <a:rPr lang="en-US"/>
              <a:t>Need to reword this slide or shorten it depending on what Sean is saying in baseline design</a:t>
            </a:r>
            <a:endParaRPr/>
          </a:p>
          <a:p>
            <a:pPr indent="0" lvl="0" marL="0" marR="0" rtl="0" algn="l">
              <a:lnSpc>
                <a:spcPct val="115000"/>
              </a:lnSpc>
              <a:spcBef>
                <a:spcPts val="0"/>
              </a:spcBef>
              <a:spcAft>
                <a:spcPts val="0"/>
              </a:spcAft>
              <a:buNone/>
            </a:pPr>
            <a:r>
              <a:t/>
            </a:r>
            <a:endParaRPr/>
          </a:p>
          <a:p>
            <a:pPr indent="0" lvl="0" marL="0" marR="0" rtl="0" algn="l">
              <a:lnSpc>
                <a:spcPct val="115000"/>
              </a:lnSpc>
              <a:spcBef>
                <a:spcPts val="0"/>
              </a:spcBef>
              <a:spcAft>
                <a:spcPts val="0"/>
              </a:spcAft>
              <a:buNone/>
            </a:pPr>
            <a:r>
              <a:rPr lang="en-US" sz="1150"/>
              <a:t>LQT determines the </a:t>
            </a:r>
            <a:r>
              <a:rPr b="1" lang="en-US" sz="1150"/>
              <a:t>optimal input</a:t>
            </a:r>
            <a:r>
              <a:rPr lang="en-US" sz="1150"/>
              <a:t> (actuators/control surfaces) to achieve the desired state while minimizing the cost of the maneuver. (In the case of our project we want to minimize parameters like throttle, and </a:t>
            </a:r>
            <a:endParaRPr sz="1150"/>
          </a:p>
          <a:p>
            <a:pPr indent="0" lvl="0" marL="0" marR="0" rtl="0" algn="l">
              <a:lnSpc>
                <a:spcPct val="115000"/>
              </a:lnSpc>
              <a:spcBef>
                <a:spcPts val="0"/>
              </a:spcBef>
              <a:spcAft>
                <a:spcPts val="0"/>
              </a:spcAft>
              <a:buNone/>
            </a:pPr>
            <a:r>
              <a:rPr lang="en-US" sz="1150"/>
              <a:t>vertical acceleration” </a:t>
            </a:r>
            <a:endParaRPr/>
          </a:p>
        </p:txBody>
      </p:sp>
      <p:sp>
        <p:nvSpPr>
          <p:cNvPr id="216" name="Google Shape;216;gf6d89e3f6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f6090fad32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f6090fad32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lang="en-US" sz="1150"/>
              <a:t>The LQT uses the inputs listed here:</a:t>
            </a:r>
            <a:endParaRPr sz="1150"/>
          </a:p>
          <a:p>
            <a:pPr indent="0" lvl="0" marL="0" marR="0" rtl="0" algn="l">
              <a:lnSpc>
                <a:spcPct val="115000"/>
              </a:lnSpc>
              <a:spcBef>
                <a:spcPts val="0"/>
              </a:spcBef>
              <a:spcAft>
                <a:spcPts val="0"/>
              </a:spcAft>
              <a:buClr>
                <a:schemeClr val="dk1"/>
              </a:buClr>
              <a:buSzPts val="1100"/>
              <a:buFont typeface="Arial"/>
              <a:buNone/>
            </a:pPr>
            <a:r>
              <a:rPr lang="en-US" sz="1150"/>
              <a:t>The currents state  and desired state are used to calculate an “error state” to use</a:t>
            </a:r>
            <a:endParaRPr sz="1150"/>
          </a:p>
          <a:p>
            <a:pPr indent="0" lvl="0" marL="0" marR="0" rtl="0" algn="l">
              <a:lnSpc>
                <a:spcPct val="115000"/>
              </a:lnSpc>
              <a:spcBef>
                <a:spcPts val="0"/>
              </a:spcBef>
              <a:spcAft>
                <a:spcPts val="0"/>
              </a:spcAft>
              <a:buClr>
                <a:schemeClr val="dk1"/>
              </a:buClr>
              <a:buSzPts val="1100"/>
              <a:buFont typeface="Arial"/>
              <a:buNone/>
            </a:pPr>
            <a:r>
              <a:rPr lang="en-US" sz="1150"/>
              <a:t> A and B are the state transition matrices which define the dynamics of the system.</a:t>
            </a:r>
            <a:endParaRPr sz="1150"/>
          </a:p>
          <a:p>
            <a:pPr indent="0" lvl="0" marL="0" marR="0" rtl="0" algn="l">
              <a:lnSpc>
                <a:spcPct val="115000"/>
              </a:lnSpc>
              <a:spcBef>
                <a:spcPts val="0"/>
              </a:spcBef>
              <a:spcAft>
                <a:spcPts val="0"/>
              </a:spcAft>
              <a:buClr>
                <a:schemeClr val="dk1"/>
              </a:buClr>
              <a:buSzPts val="1100"/>
              <a:buFont typeface="Arial"/>
              <a:buNone/>
            </a:pPr>
            <a:r>
              <a:rPr lang="en-US" sz="1150"/>
              <a:t>dt is the time step between each observation.</a:t>
            </a:r>
            <a:endParaRPr sz="1150"/>
          </a:p>
          <a:p>
            <a:pPr indent="0" lvl="0" marL="0" marR="0" rtl="0" algn="l">
              <a:lnSpc>
                <a:spcPct val="115000"/>
              </a:lnSpc>
              <a:spcBef>
                <a:spcPts val="0"/>
              </a:spcBef>
              <a:spcAft>
                <a:spcPts val="0"/>
              </a:spcAft>
              <a:buClr>
                <a:schemeClr val="dk1"/>
              </a:buClr>
              <a:buSzPts val="1100"/>
              <a:buFont typeface="Arial"/>
              <a:buNone/>
            </a:pPr>
            <a:r>
              <a:rPr lang="en-US" sz="1150"/>
              <a:t>Q is the state cost matrix and R is the input cost matrix </a:t>
            </a:r>
            <a:endParaRPr sz="1150"/>
          </a:p>
          <a:p>
            <a:pPr indent="-301625" lvl="0" marL="457200" marR="0" rtl="0" algn="l">
              <a:lnSpc>
                <a:spcPct val="115000"/>
              </a:lnSpc>
              <a:spcBef>
                <a:spcPts val="0"/>
              </a:spcBef>
              <a:spcAft>
                <a:spcPts val="0"/>
              </a:spcAft>
              <a:buSzPts val="1150"/>
              <a:buChar char="-"/>
            </a:pPr>
            <a:r>
              <a:rPr lang="en-US" sz="1150"/>
              <a:t>both matrices are diagonal with coefficients corresponding to the “cost” we want to assign to each state component</a:t>
            </a:r>
            <a:endParaRPr sz="1150"/>
          </a:p>
          <a:p>
            <a:pPr indent="0" lvl="0" marL="0" marR="0" rtl="0" algn="l">
              <a:lnSpc>
                <a:spcPct val="115000"/>
              </a:lnSpc>
              <a:spcBef>
                <a:spcPts val="0"/>
              </a:spcBef>
              <a:spcAft>
                <a:spcPts val="0"/>
              </a:spcAft>
              <a:buNone/>
            </a:pPr>
            <a:r>
              <a:t/>
            </a:r>
            <a:endParaRPr sz="1150"/>
          </a:p>
          <a:p>
            <a:pPr indent="0" lvl="0" marL="0" marR="0" rtl="0" algn="l">
              <a:lnSpc>
                <a:spcPct val="115000"/>
              </a:lnSpc>
              <a:spcBef>
                <a:spcPts val="0"/>
              </a:spcBef>
              <a:spcAft>
                <a:spcPts val="0"/>
              </a:spcAft>
              <a:buNone/>
            </a:pPr>
            <a:r>
              <a:rPr lang="en-US" sz="1150"/>
              <a:t>Example using dummy variables to show how error state would be reduced for some variables more than others and how the inputs can be minimized. </a:t>
            </a:r>
            <a:endParaRPr sz="1150"/>
          </a:p>
          <a:p>
            <a:pPr indent="0" lvl="0" marL="0" marR="0" rtl="0" algn="l">
              <a:lnSpc>
                <a:spcPct val="115000"/>
              </a:lnSpc>
              <a:spcBef>
                <a:spcPts val="0"/>
              </a:spcBef>
              <a:spcAft>
                <a:spcPts val="0"/>
              </a:spcAft>
              <a:buNone/>
            </a:pPr>
            <a:r>
              <a:t/>
            </a:r>
            <a:endParaRPr sz="1150"/>
          </a:p>
          <a:p>
            <a:pPr indent="0" lvl="0" marL="0" marR="0" rtl="0" algn="l">
              <a:lnSpc>
                <a:spcPct val="115000"/>
              </a:lnSpc>
              <a:spcBef>
                <a:spcPts val="0"/>
              </a:spcBef>
              <a:spcAft>
                <a:spcPts val="0"/>
              </a:spcAft>
              <a:buNone/>
            </a:pPr>
            <a:r>
              <a:t/>
            </a:r>
            <a:endParaRPr sz="1150"/>
          </a:p>
          <a:p>
            <a:pPr indent="0" lvl="0" marL="0" marR="0" rtl="0" algn="l">
              <a:lnSpc>
                <a:spcPct val="115000"/>
              </a:lnSpc>
              <a:spcBef>
                <a:spcPts val="0"/>
              </a:spcBef>
              <a:spcAft>
                <a:spcPts val="0"/>
              </a:spcAft>
              <a:buNone/>
            </a:pPr>
            <a:r>
              <a:t/>
            </a:r>
            <a:endParaRPr sz="115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f6d89e3f67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f6d89e3f67_1_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f60e2ebe07_4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f60e2ebe07_4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X is the full aircraft state</a:t>
            </a:r>
            <a:endParaRPr/>
          </a:p>
          <a:p>
            <a:pPr indent="0" lvl="0" marL="0" rtl="0" algn="l">
              <a:spcBef>
                <a:spcPts val="0"/>
              </a:spcBef>
              <a:spcAft>
                <a:spcPts val="0"/>
              </a:spcAft>
              <a:buNone/>
            </a:pPr>
            <a:r>
              <a:rPr lang="en-US"/>
              <a:t>A_12x12 is the discretized linear dynamics matrix for the aircraft </a:t>
            </a:r>
            <a:endParaRPr/>
          </a:p>
          <a:p>
            <a:pPr indent="0" lvl="0" marL="0" rtl="0" algn="l">
              <a:spcBef>
                <a:spcPts val="0"/>
              </a:spcBef>
              <a:spcAft>
                <a:spcPts val="0"/>
              </a:spcAft>
              <a:buNone/>
            </a:pPr>
            <a:r>
              <a:rPr lang="en-US"/>
              <a:t>B = input matrix</a:t>
            </a:r>
            <a:endParaRPr/>
          </a:p>
          <a:p>
            <a:pPr indent="0" lvl="0" marL="0" rtl="0" algn="l">
              <a:spcBef>
                <a:spcPts val="0"/>
              </a:spcBef>
              <a:spcAft>
                <a:spcPts val="0"/>
              </a:spcAft>
              <a:buNone/>
            </a:pPr>
            <a:r>
              <a:rPr lang="en-US"/>
              <a:t>u* is the optimized input for throttle, aileron, rudder, and elevator deflection</a:t>
            </a:r>
            <a:endParaRPr/>
          </a:p>
          <a:p>
            <a:pPr indent="-317500" lvl="0" marL="457200" rtl="0" algn="l">
              <a:spcBef>
                <a:spcPts val="0"/>
              </a:spcBef>
              <a:spcAft>
                <a:spcPts val="0"/>
              </a:spcAft>
              <a:buSzPts val="1400"/>
              <a:buChar char="●"/>
            </a:pPr>
            <a:r>
              <a:rPr lang="en-US"/>
              <a:t>Variables underlined in red are the ones we will design Q and R to put a high cost on - talk about why</a:t>
            </a:r>
            <a:endParaRPr/>
          </a:p>
          <a:p>
            <a:pPr indent="-317500" lvl="1" marL="914400" rtl="0" algn="l">
              <a:spcBef>
                <a:spcPts val="0"/>
              </a:spcBef>
              <a:spcAft>
                <a:spcPts val="0"/>
              </a:spcAft>
              <a:buSzPts val="1400"/>
              <a:buChar char="○"/>
            </a:pPr>
            <a:r>
              <a:rPr lang="en-US"/>
              <a:t>We want to track XY  for a relatively accurate trajectory</a:t>
            </a:r>
            <a:endParaRPr/>
          </a:p>
          <a:p>
            <a:pPr indent="-317500" lvl="1" marL="914400" rtl="0" algn="l">
              <a:spcBef>
                <a:spcPts val="0"/>
              </a:spcBef>
              <a:spcAft>
                <a:spcPts val="0"/>
              </a:spcAft>
              <a:buSzPts val="1400"/>
              <a:buChar char="○"/>
            </a:pPr>
            <a:r>
              <a:rPr lang="en-US"/>
              <a:t>Z is only important to stay w/in altitude block so the cost can be lower - we will set it in the middle(ish) of our altitude block and thus the error on either side should still keep it in the block</a:t>
            </a:r>
            <a:endParaRPr/>
          </a:p>
          <a:p>
            <a:pPr indent="-317500" lvl="1" marL="914400" rtl="0" algn="l">
              <a:spcBef>
                <a:spcPts val="0"/>
              </a:spcBef>
              <a:spcAft>
                <a:spcPts val="0"/>
              </a:spcAft>
              <a:buSzPts val="1400"/>
              <a:buChar char="○"/>
            </a:pPr>
            <a:r>
              <a:rPr lang="en-US"/>
              <a:t>u,v,w will help us maximize endurance for ideal glide rate &lt;- state that this is velocity components</a:t>
            </a:r>
            <a:endParaRPr/>
          </a:p>
          <a:p>
            <a:pPr indent="-317500" lvl="1" marL="914400" rtl="0" algn="l">
              <a:spcBef>
                <a:spcPts val="0"/>
              </a:spcBef>
              <a:spcAft>
                <a:spcPts val="0"/>
              </a:spcAft>
              <a:buSzPts val="1400"/>
              <a:buChar char="○"/>
            </a:pPr>
            <a:r>
              <a:rPr lang="en-US"/>
              <a:t>T is throttle and we want to minimize its use when possible to save on power. </a:t>
            </a:r>
            <a:endParaRPr/>
          </a:p>
        </p:txBody>
      </p:sp>
      <p:sp>
        <p:nvSpPr>
          <p:cNvPr id="259" name="Google Shape;259;gf60e2ebe07_4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f5ca899508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f5ca899508_6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f60e2ebe07_4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f60e2ebe07_4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Since further work needs to be done to define the aircraft state space system dynamics model, we implemented an LQT on a much simpler scenario. With this “baseline simulation” simulation we wrote up the “LQT function” that will solve for the ideal input for any state space systems and desired state which can be used in our FSW with the full a/c state. This “smaller” sim proved that our team can implement the algorithms needed to use LQT on a larger scale and that we understand how the coefficients on the Q and R matrices affects the end trajectories.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this baseline sim we modeled a small robot that can rotate and move laterally. This LQT for this generates velocity inputs v,w to help the robot track to the desired </a:t>
            </a:r>
            <a:r>
              <a:rPr lang="en-US"/>
              <a:t>trajectory</a:t>
            </a:r>
            <a:r>
              <a:rPr lang="en-US"/>
              <a:t>. </a:t>
            </a:r>
            <a:endParaRPr/>
          </a:p>
          <a:p>
            <a:pPr indent="0" lvl="0" marL="0" rtl="0" algn="l">
              <a:spcBef>
                <a:spcPts val="0"/>
              </a:spcBef>
              <a:spcAft>
                <a:spcPts val="0"/>
              </a:spcAft>
              <a:buNone/>
            </a:pPr>
            <a:r>
              <a:rPr lang="en-US"/>
              <a:t>*Figures shown for clarity</a:t>
            </a:r>
            <a:endParaRPr/>
          </a:p>
        </p:txBody>
      </p:sp>
      <p:sp>
        <p:nvSpPr>
          <p:cNvPr id="281" name="Google Shape;281;gf60e2ebe07_4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f60e2ebe07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f60e2ebe07_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These are the results of one simulation where we put a high cost on the angle gamma and the Y position. As you can see in the figure to the right it doesn’t track perfectly because it is optimizing between the x,y, and omega trajectories we gave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simulation doesn’t have a high cost on actuator inputs but we do have a backup slide that shows the effects.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baseline sim allowed us to explore the impacts of varying the Q and R coefficients on the accuracy of the trajectory and the overall behavior of the system. For example, the way this system is set up,  the angle is tied to the Y value of the robot - thus varying one of </a:t>
            </a:r>
            <a:r>
              <a:rPr lang="en-US"/>
              <a:t>their</a:t>
            </a:r>
            <a:r>
              <a:rPr lang="en-US"/>
              <a:t> coefficient can sometimes have an impact on the other variable. </a:t>
            </a:r>
            <a:r>
              <a:rPr lang="en-US"/>
              <a:t>Additionally we found that there is different accuracy levels of tracking depending on the number of sample points along the trajectory. These are both valuable lessons that will help us as we develop the full LQT sim for the UAS.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will put in more simulation results into the back up slides in case anyone asks about them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294" name="Google Shape;294;gf60e2ebe07_4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f7128a3e42_1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f7128a3e42_1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gf7128a3e42_1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f60e2ebe07_6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f60e2ebe07_6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gf60e2ebe07_6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f516a97809_2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f516a97809_2_1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f60e2ebe07_6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f60e2ebe07_6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gf60e2ebe07_6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f1dbc98d26_8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f1dbc98d26_8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gf1dbc98d26_8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f5ca899508_9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f5ca899508_9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90000"/>
              </a:lnSpc>
              <a:spcBef>
                <a:spcPts val="500"/>
              </a:spcBef>
              <a:spcAft>
                <a:spcPts val="0"/>
              </a:spcAft>
              <a:buNone/>
            </a:pPr>
            <a:r>
              <a:rPr lang="en-US"/>
              <a:t>2x the amount of RAM as the pixhawk3 that ran </a:t>
            </a:r>
            <a:r>
              <a:rPr lang="en-US"/>
              <a:t>essentially</a:t>
            </a:r>
            <a:r>
              <a:rPr lang="en-US"/>
              <a:t> the same flight software --- should be plentyyyy of RAM</a:t>
            </a:r>
            <a:endParaRPr/>
          </a:p>
        </p:txBody>
      </p:sp>
      <p:sp>
        <p:nvSpPr>
          <p:cNvPr id="357" name="Google Shape;357;gf5ca899508_9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f516a97809_2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f516a97809_2_10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30200" lvl="0" marL="457200" rtl="0" algn="l">
              <a:lnSpc>
                <a:spcPct val="90000"/>
              </a:lnSpc>
              <a:spcBef>
                <a:spcPts val="1000"/>
              </a:spcBef>
              <a:spcAft>
                <a:spcPts val="0"/>
              </a:spcAft>
              <a:buClr>
                <a:schemeClr val="dk1"/>
              </a:buClr>
              <a:buSzPts val="1600"/>
              <a:buChar char="•"/>
            </a:pPr>
            <a:r>
              <a:rPr lang="en-US" sz="1600">
                <a:latin typeface="Arial"/>
                <a:ea typeface="Arial"/>
                <a:cs typeface="Arial"/>
                <a:sym typeface="Arial"/>
              </a:rPr>
              <a:t>Sufficient ports for GPS and wind sensor integration</a:t>
            </a:r>
            <a:endParaRPr sz="1600">
              <a:latin typeface="Arial"/>
              <a:ea typeface="Arial"/>
              <a:cs typeface="Arial"/>
              <a:sym typeface="Arial"/>
            </a:endParaRPr>
          </a:p>
          <a:p>
            <a:pPr indent="0" lvl="0" marL="457200" rtl="0" algn="l">
              <a:lnSpc>
                <a:spcPct val="90000"/>
              </a:lnSpc>
              <a:spcBef>
                <a:spcPts val="1000"/>
              </a:spcBef>
              <a:spcAft>
                <a:spcPts val="0"/>
              </a:spcAft>
              <a:buNone/>
            </a:pPr>
            <a:r>
              <a:rPr lang="en-US" sz="1600">
                <a:latin typeface="Arial"/>
                <a:ea typeface="Arial"/>
                <a:cs typeface="Arial"/>
                <a:sym typeface="Arial"/>
                <a:extLst>
                  <a:ext uri="http://customooxmlschemas.google.com/">
                    <go:slidesCustomData xmlns:go="http://customooxmlschemas.google.com/" textRoundtripDataId="1"/>
                  </a:ext>
                </a:extLst>
              </a:rPr>
              <a:t>Sufficient included sensors for </a:t>
            </a:r>
            <a:r>
              <a:rPr lang="en-US" sz="1600">
                <a:latin typeface="Arial"/>
                <a:ea typeface="Arial"/>
                <a:cs typeface="Arial"/>
                <a:sym typeface="Arial"/>
              </a:rPr>
              <a:t>altitude and inertial sensing </a:t>
            </a:r>
            <a:endParaRPr sz="16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f1fb4d2549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f1fb4d2549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gf1fb4d2549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f516a97809_2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f516a97809_2_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101600" marR="0" rtl="0" algn="l">
              <a:lnSpc>
                <a:spcPct val="115000"/>
              </a:lnSpc>
              <a:spcBef>
                <a:spcPts val="0"/>
              </a:spcBef>
              <a:spcAft>
                <a:spcPts val="0"/>
              </a:spcAft>
              <a:buClr>
                <a:schemeClr val="dk1"/>
              </a:buClr>
              <a:buSzPts val="1100"/>
              <a:buFont typeface="Arial"/>
              <a:buNone/>
            </a:pPr>
            <a:r>
              <a:rPr lang="en-US" sz="1150">
                <a:solidFill>
                  <a:schemeClr val="dk1"/>
                </a:solidFill>
              </a:rPr>
              <a:t>3.1.1  Brief project definition, using Objectives, CONOPS and FBD from PDD</a:t>
            </a:r>
            <a:endParaRPr sz="1150">
              <a:solidFill>
                <a:schemeClr val="dk1"/>
              </a:solidFill>
            </a:endParaRPr>
          </a:p>
          <a:p>
            <a:pPr indent="0" lvl="0" marL="152400" marR="0" rtl="0" algn="l">
              <a:lnSpc>
                <a:spcPct val="115000"/>
              </a:lnSpc>
              <a:spcBef>
                <a:spcPts val="0"/>
              </a:spcBef>
              <a:spcAft>
                <a:spcPts val="0"/>
              </a:spcAft>
              <a:buClr>
                <a:schemeClr val="dk1"/>
              </a:buClr>
              <a:buSzPts val="1100"/>
              <a:buFont typeface="Arial"/>
              <a:buNone/>
            </a:pPr>
            <a:r>
              <a:rPr lang="en-US" sz="1150">
                <a:solidFill>
                  <a:schemeClr val="dk1"/>
                </a:solidFill>
              </a:rPr>
              <a:t>3.1.2  Baseline design from CDD. Include diagrams and explanation sufficient to understand</a:t>
            </a:r>
            <a:endParaRPr sz="1150">
              <a:solidFill>
                <a:schemeClr val="dk1"/>
              </a:solidFill>
            </a:endParaRPr>
          </a:p>
          <a:p>
            <a:pPr indent="0" lvl="0" marL="431800" marR="0" rtl="0" algn="l">
              <a:lnSpc>
                <a:spcPct val="115000"/>
              </a:lnSpc>
              <a:spcBef>
                <a:spcPts val="0"/>
              </a:spcBef>
              <a:spcAft>
                <a:spcPts val="0"/>
              </a:spcAft>
              <a:buNone/>
            </a:pPr>
            <a:r>
              <a:rPr lang="en-US" sz="1150">
                <a:solidFill>
                  <a:schemeClr val="dk1"/>
                </a:solidFill>
              </a:rPr>
              <a:t>the baseline design without having to read the CDD.</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f6090fad32_1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f6090fad32_1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gf6090fad32_1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f201571ce5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f201571ce5_0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gf201571ce5_0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f516a97809_2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f516a97809_2_2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50">
                <a:solidFill>
                  <a:schemeClr val="dk1"/>
                </a:solidFill>
                <a:highlight>
                  <a:srgbClr val="F2F2F2"/>
                </a:highlight>
              </a:rPr>
              <a:t>Recap baseline design with aspects shown to be feasible vs. studies still needed</a:t>
            </a:r>
            <a:endParaRPr sz="1150">
              <a:highlight>
                <a:srgbClr val="F2F2F2"/>
              </a:highlight>
            </a:endParaRPr>
          </a:p>
          <a:p>
            <a:pPr indent="0" lvl="0" marL="0" rtl="0" algn="l">
              <a:spcBef>
                <a:spcPts val="0"/>
              </a:spcBef>
              <a:spcAft>
                <a:spcPts val="0"/>
              </a:spcAft>
              <a:buNone/>
            </a:pPr>
            <a:r>
              <a:rPr lang="en-US" sz="1150">
                <a:highlight>
                  <a:srgbClr val="F2F2F2"/>
                </a:highlight>
              </a:rPr>
              <a:t>summary table(delete reasons)/highlight/gantt chart/future work/cost</a:t>
            </a:r>
            <a:endParaRPr sz="1150">
              <a:highlight>
                <a:srgbClr val="F2F2F2"/>
              </a:highligh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f201571ce5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f201571ce5_3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45720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f5ca899508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f5ca899508_1_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will be </a:t>
            </a:r>
            <a:r>
              <a:rPr lang="en-US"/>
              <a:t>completed</a:t>
            </a:r>
            <a:r>
              <a:rPr lang="en-US"/>
              <a:t> later</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f69aeddcf4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f69aeddcf4_3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f69aeddcf4_3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f69aeddcf4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f69aeddcf4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gf69aeddcf4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f5ca899508_1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f5ca899508_1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gf5ca899508_1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f6d89e3f67_1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f6d89e3f67_1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gf6d89e3f67_1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f516a97809_2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f516a97809_2_1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50">
                <a:solidFill>
                  <a:schemeClr val="dk1"/>
                </a:solidFill>
                <a:highlight>
                  <a:srgbClr val="F2F2F2"/>
                </a:highlight>
              </a:rPr>
              <a:t>Recap baseline design with aspects shown to be feasible vs. studies still needed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f516a97809_2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f516a97809_2_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f1fb4d2549_4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f1fb4d2549_4_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f1fb4d2549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f1fb4d2549_4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f1fb4d2549_4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f1fb4d2549_4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gf1fb4d2549_4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f516a97809_9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f516a97809_9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gf516a97809_9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f5ca899508_3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f5ca899508_3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gf5ca899508_3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f1fb4d2549_4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f1fb4d2549_4_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gf1fb4d2549_4_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f1fb4d2549_4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f1fb4d2549_4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gf1fb4d2549_4_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f1fb4d2549_4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f1fb4d2549_4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gf1fb4d2549_4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f6090fad32_1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f6090fad32_1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gf6090fad32_1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f1fb4d2549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f1fb4d2549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gf1fb4d2549_0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f516a97809_2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f516a97809_2_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f1fb4f177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f1fb4f177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gf1fb4f177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f1a1781c4a_2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f1a1781c4a_2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ADD UCEB </a:t>
            </a:r>
            <a:endParaRPr/>
          </a:p>
        </p:txBody>
      </p:sp>
      <p:sp>
        <p:nvSpPr>
          <p:cNvPr id="627" name="Google Shape;627;gf1a1781c4a_2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f1fb4d2549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f1fb4d2549_0_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gf1fb4d2549_0_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f1fb4d254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f1fb4d254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gf1fb4d254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f516a97809_2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f516a97809_2_1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f58017563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f580175630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gf580175630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f580175630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f580175630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gf580175630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f580175630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f580175630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gf580175630_0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f6c4b74a15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f6c4b74a15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gf6c4b74a15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f182b97368_6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f182b97368_6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solve the DT riccati eqn in the </a:t>
            </a:r>
            <a:r>
              <a:rPr lang="en-US"/>
              <a:t>feasibility</a:t>
            </a:r>
            <a:r>
              <a:rPr lang="en-US"/>
              <a:t> analysis slides that uses  J to solve for U*. </a:t>
            </a:r>
            <a:endParaRPr/>
          </a:p>
          <a:p>
            <a:pPr indent="0" lvl="0" marL="0" rtl="0" algn="l">
              <a:spcBef>
                <a:spcPts val="0"/>
              </a:spcBef>
              <a:spcAft>
                <a:spcPts val="0"/>
              </a:spcAft>
              <a:buNone/>
            </a:pPr>
            <a:r>
              <a:rPr lang="en-US"/>
              <a:t>Q is positive semi-definite</a:t>
            </a:r>
            <a:endParaRPr/>
          </a:p>
          <a:p>
            <a:pPr indent="0" lvl="0" marL="0" rtl="0" algn="l">
              <a:spcBef>
                <a:spcPts val="0"/>
              </a:spcBef>
              <a:spcAft>
                <a:spcPts val="0"/>
              </a:spcAft>
              <a:buNone/>
            </a:pPr>
            <a:r>
              <a:rPr lang="en-US"/>
              <a:t>R is positive definite</a:t>
            </a:r>
            <a:endParaRPr/>
          </a:p>
        </p:txBody>
      </p:sp>
      <p:sp>
        <p:nvSpPr>
          <p:cNvPr id="710" name="Google Shape;710;gf182b97368_6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f516a97809_2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f516a97809_2_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f182b97368_6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f182b97368_6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Interesting example of how the algorithm will track a </a:t>
            </a:r>
            <a:r>
              <a:rPr lang="en-US"/>
              <a:t>trajectory</a:t>
            </a:r>
            <a:r>
              <a:rPr lang="en-US"/>
              <a:t> given conflicting physical constraints. Also how the X and Y look relatively accurate over the left plot but considerably worse over the right.</a:t>
            </a:r>
            <a:endParaRPr/>
          </a:p>
        </p:txBody>
      </p:sp>
      <p:sp>
        <p:nvSpPr>
          <p:cNvPr id="719" name="Google Shape;719;gf182b97368_6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f182b97368_6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f182b97368_6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Example of how the tracker will correct to a SS error based on the dynamics and input matrix B for this system</a:t>
            </a:r>
            <a:endParaRPr/>
          </a:p>
        </p:txBody>
      </p:sp>
      <p:sp>
        <p:nvSpPr>
          <p:cNvPr id="728" name="Google Shape;728;gf182b97368_6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f182b97368_6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f182b97368_6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Perfect Linear tracking - was reliant on good initial state</a:t>
            </a:r>
            <a:endParaRPr/>
          </a:p>
          <a:p>
            <a:pPr indent="0" lvl="0" marL="0" rtl="0" algn="l">
              <a:spcBef>
                <a:spcPts val="0"/>
              </a:spcBef>
              <a:spcAft>
                <a:spcPts val="0"/>
              </a:spcAft>
              <a:buNone/>
            </a:pPr>
            <a:r>
              <a:rPr lang="en-US"/>
              <a:t>Shows that some of the behavior you get it just choosing a good trajectory based on the physical limitations of the 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error will be drive smaller if we give it more than one iteration to get to the next trajectory point though</a:t>
            </a:r>
            <a:endParaRPr/>
          </a:p>
        </p:txBody>
      </p:sp>
      <p:sp>
        <p:nvSpPr>
          <p:cNvPr id="737" name="Google Shape;737;gf182b97368_6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f516a97809_2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f516a97809_2_1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f6fbf9a17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f6fbf9a173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f71642aec1_1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f71642aec1_12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f5ca899508_1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f5ca899508_1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0" name="Google Shape;770;gf5ca899508_1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f6b17c87ca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f6b17c87ca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9" name="Google Shape;779;gf6b17c87ca_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f6c3dadd0a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f6c3dadd0a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8" name="Google Shape;788;gf6c3dadd0a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f5ca899508_1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f5ca899508_1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plz drop links here!!!</a:t>
            </a:r>
            <a:endParaRPr/>
          </a:p>
        </p:txBody>
      </p:sp>
      <p:sp>
        <p:nvSpPr>
          <p:cNvPr id="797" name="Google Shape;797;gf5ca899508_1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f516a97809_2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f516a97809_2_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f516a97809_2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f516a97809_2_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f516a97809_2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f516a97809_2_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f516a97809_2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f516a97809_2_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lang="en-US" sz="1150">
                <a:solidFill>
                  <a:schemeClr val="dk1"/>
                </a:solidFill>
              </a:rPr>
              <a:t>3.2.1  Identification of critical project feasibility elements, choice of key elements to present</a:t>
            </a:r>
            <a:endParaRPr sz="115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US" sz="1150">
                <a:solidFill>
                  <a:schemeClr val="dk1"/>
                </a:solidFill>
              </a:rPr>
              <a:t>3.2.2  First-level feasibility analyses of all key critical project feasibility elements.</a:t>
            </a:r>
            <a:endParaRPr sz="115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US" sz="1150">
                <a:solidFill>
                  <a:schemeClr val="dk1"/>
                </a:solidFill>
              </a:rPr>
              <a:t>3.2.3  Other evidence (comparisons, simulations, experiments) as needed to show feasibility</a:t>
            </a:r>
            <a:endParaRPr sz="1150">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sz="1150"/>
          </a:p>
          <a:p>
            <a:pPr indent="0" lvl="0" marL="0" marR="0" rtl="0" algn="l">
              <a:lnSpc>
                <a:spcPct val="115000"/>
              </a:lnSpc>
              <a:spcBef>
                <a:spcPts val="0"/>
              </a:spcBef>
              <a:spcAft>
                <a:spcPts val="0"/>
              </a:spcAft>
              <a:buClr>
                <a:schemeClr val="dk1"/>
              </a:buClr>
              <a:buSzPts val="1100"/>
              <a:buFont typeface="Arial"/>
              <a:buNone/>
            </a:pPr>
            <a:r>
              <a:rPr lang="en-US" sz="1150"/>
              <a:t>Have 2 slides, 1 for Hardware and 1 for software (at least combine the slides to more effectively use space)</a:t>
            </a:r>
            <a:endParaRPr sz="1150"/>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4"/>
          <p:cNvSpPr/>
          <p:nvPr/>
        </p:nvSpPr>
        <p:spPr>
          <a:xfrm>
            <a:off x="567500" y="585800"/>
            <a:ext cx="11093700" cy="5034300"/>
          </a:xfrm>
          <a:prstGeom prst="rect">
            <a:avLst/>
          </a:prstGeom>
          <a:solidFill>
            <a:srgbClr val="CFB87C"/>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4"/>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b="1" sz="6000">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 name="Google Shape;2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13"/>
          <p:cNvSpPr txBox="1"/>
          <p:nvPr>
            <p:ph type="title"/>
          </p:nvPr>
        </p:nvSpPr>
        <p:spPr>
          <a:xfrm>
            <a:off x="838200" y="18437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3"/>
          <p:cNvSpPr txBox="1"/>
          <p:nvPr>
            <p:ph idx="1" type="body"/>
          </p:nvPr>
        </p:nvSpPr>
        <p:spPr>
          <a:xfrm rot="5400000">
            <a:off x="3920331" y="-1437261"/>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5" name="Shape 85"/>
        <p:cNvGrpSpPr/>
        <p:nvPr/>
      </p:nvGrpSpPr>
      <p:grpSpPr>
        <a:xfrm>
          <a:off x="0" y="0"/>
          <a:ext cx="0" cy="0"/>
          <a:chOff x="0" y="0"/>
          <a:chExt cx="0" cy="0"/>
        </a:xfrm>
      </p:grpSpPr>
      <p:sp>
        <p:nvSpPr>
          <p:cNvPr id="86" name="Google Shape;86;gf516a97809_2_18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7" name="Google Shape;87;gf516a97809_2_18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88" name="Google Shape;88;gf516a97809_2_186"/>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5"/>
          <p:cNvSpPr/>
          <p:nvPr/>
        </p:nvSpPr>
        <p:spPr>
          <a:xfrm>
            <a:off x="0" y="0"/>
            <a:ext cx="12192000" cy="725400"/>
          </a:xfrm>
          <a:prstGeom prst="rect">
            <a:avLst/>
          </a:prstGeom>
          <a:solidFill>
            <a:srgbClr val="CFB8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5"/>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200"/>
              <a:buFont typeface="Arial"/>
              <a:buNone/>
              <a:defRPr b="1" sz="32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5"/>
          <p:cNvSpPr txBox="1"/>
          <p:nvPr>
            <p:ph idx="1" type="body"/>
          </p:nvPr>
        </p:nvSpPr>
        <p:spPr>
          <a:xfrm>
            <a:off x="838200" y="1644870"/>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7" name="Google Shape;27;p5"/>
          <p:cNvSpPr/>
          <p:nvPr/>
        </p:nvSpPr>
        <p:spPr>
          <a:xfrm>
            <a:off x="0" y="725400"/>
            <a:ext cx="12192000" cy="112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 name="Google Shape;3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7"/>
          <p:cNvSpPr txBox="1"/>
          <p:nvPr>
            <p:ph type="title"/>
          </p:nvPr>
        </p:nvSpPr>
        <p:spPr>
          <a:xfrm>
            <a:off x="838200" y="18437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9"/>
          <p:cNvSpPr txBox="1"/>
          <p:nvPr>
            <p:ph type="title"/>
          </p:nvPr>
        </p:nvSpPr>
        <p:spPr>
          <a:xfrm>
            <a:off x="838200" y="18437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2" name="Google Shape;62;p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2"/>
          <p:cNvSpPr/>
          <p:nvPr>
            <p:ph idx="2" type="pic"/>
          </p:nvPr>
        </p:nvSpPr>
        <p:spPr>
          <a:xfrm>
            <a:off x="5183188" y="987425"/>
            <a:ext cx="6172200" cy="4873625"/>
          </a:xfrm>
          <a:prstGeom prst="rect">
            <a:avLst/>
          </a:prstGeom>
          <a:noFill/>
          <a:ln>
            <a:noFill/>
          </a:ln>
        </p:spPr>
      </p:sp>
      <p:sp>
        <p:nvSpPr>
          <p:cNvPr id="69" name="Google Shape;69;p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
          <p:cNvSpPr txBox="1"/>
          <p:nvPr>
            <p:ph type="title"/>
          </p:nvPr>
        </p:nvSpPr>
        <p:spPr>
          <a:xfrm>
            <a:off x="838200" y="184370"/>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
          <p:cNvSpPr txBox="1"/>
          <p:nvPr>
            <p:ph idx="1" type="body"/>
          </p:nvPr>
        </p:nvSpPr>
        <p:spPr>
          <a:xfrm>
            <a:off x="838200" y="1644870"/>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3"/>
          <p:cNvSpPr/>
          <p:nvPr/>
        </p:nvSpPr>
        <p:spPr>
          <a:xfrm>
            <a:off x="0" y="6145619"/>
            <a:ext cx="12192000" cy="712381"/>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6" name="Google Shape;16;p3"/>
          <p:cNvPicPr preferRelativeResize="0"/>
          <p:nvPr/>
        </p:nvPicPr>
        <p:blipFill rotWithShape="1">
          <a:blip r:embed="rId1">
            <a:alphaModFix/>
          </a:blip>
          <a:srcRect b="0" l="0" r="0" t="0"/>
          <a:stretch/>
        </p:blipFill>
        <p:spPr>
          <a:xfrm>
            <a:off x="187842" y="6220047"/>
            <a:ext cx="2693582" cy="53871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hyperlink" Target="https://automaticaddison.com/linear-quadratic-regulator-lqr-with-python-code-example/" TargetMode="External"/><Relationship Id="rId5"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7.png"/><Relationship Id="rId8"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jp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jpg"/><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png"/><Relationship Id="rId4" Type="http://schemas.openxmlformats.org/officeDocument/2006/relationships/image" Target="../media/image19.jpg"/><Relationship Id="rId5"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5.jp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0.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9.jpg"/><Relationship Id="rId4" Type="http://schemas.openxmlformats.org/officeDocument/2006/relationships/image" Target="../media/image3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7.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2.png"/><Relationship Id="rId4" Type="http://schemas.openxmlformats.org/officeDocument/2006/relationships/image" Target="../media/image49.png"/><Relationship Id="rId5"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9.png"/><Relationship Id="rId4" Type="http://schemas.openxmlformats.org/officeDocument/2006/relationships/image" Target="../media/image51.png"/><Relationship Id="rId5"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0.png"/><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1.jpg"/><Relationship Id="rId4" Type="http://schemas.openxmlformats.org/officeDocument/2006/relationships/image" Target="../media/image4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5.jpg"/><Relationship Id="rId4" Type="http://schemas.openxmlformats.org/officeDocument/2006/relationships/image" Target="../media/image4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4.jpg"/><Relationship Id="rId4" Type="http://schemas.openxmlformats.org/officeDocument/2006/relationships/image" Target="../media/image4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gf516a97809_2_6"/>
          <p:cNvSpPr txBox="1"/>
          <p:nvPr>
            <p:ph idx="4294967295" type="subTitle"/>
          </p:nvPr>
        </p:nvSpPr>
        <p:spPr>
          <a:xfrm>
            <a:off x="612600" y="1945875"/>
            <a:ext cx="11011500" cy="3682800"/>
          </a:xfrm>
          <a:prstGeom prst="rect">
            <a:avLst/>
          </a:prstGeom>
        </p:spPr>
        <p:txBody>
          <a:bodyPr anchorCtr="0" anchor="ctr" bIns="45700" lIns="91425" spcFirstLastPara="1" rIns="91425" wrap="square" tIns="45700">
            <a:noAutofit/>
          </a:bodyPr>
          <a:lstStyle/>
          <a:p>
            <a:pPr indent="0" lvl="0" marL="0" rtl="0" algn="ctr">
              <a:lnSpc>
                <a:spcPct val="100000"/>
              </a:lnSpc>
              <a:spcBef>
                <a:spcPts val="100"/>
              </a:spcBef>
              <a:spcAft>
                <a:spcPts val="0"/>
              </a:spcAft>
              <a:buSzPts val="500"/>
              <a:buNone/>
            </a:pPr>
            <a:r>
              <a:rPr lang="en-US" sz="1387"/>
              <a:t>October 11, 2021</a:t>
            </a:r>
            <a:endParaRPr sz="1387"/>
          </a:p>
          <a:p>
            <a:pPr indent="0" lvl="0" marL="0" rtl="0" algn="ctr">
              <a:lnSpc>
                <a:spcPct val="100000"/>
              </a:lnSpc>
              <a:spcBef>
                <a:spcPts val="100"/>
              </a:spcBef>
              <a:spcAft>
                <a:spcPts val="0"/>
              </a:spcAft>
              <a:buSzPts val="500"/>
              <a:buNone/>
            </a:pPr>
            <a:r>
              <a:rPr lang="en-US" sz="1387"/>
              <a:t>ASEN 4018-012</a:t>
            </a:r>
            <a:endParaRPr sz="1387"/>
          </a:p>
          <a:p>
            <a:pPr indent="0" lvl="0" marL="0" rtl="0" algn="ctr">
              <a:lnSpc>
                <a:spcPct val="100000"/>
              </a:lnSpc>
              <a:spcBef>
                <a:spcPts val="100"/>
              </a:spcBef>
              <a:spcAft>
                <a:spcPts val="0"/>
              </a:spcAft>
              <a:buSzPts val="500"/>
              <a:buNone/>
            </a:pPr>
            <a:r>
              <a:t/>
            </a:r>
            <a:endParaRPr sz="1387"/>
          </a:p>
          <a:p>
            <a:pPr indent="0" lvl="0" marL="0" rtl="0" algn="ctr">
              <a:lnSpc>
                <a:spcPct val="100000"/>
              </a:lnSpc>
              <a:spcBef>
                <a:spcPts val="100"/>
              </a:spcBef>
              <a:spcAft>
                <a:spcPts val="0"/>
              </a:spcAft>
              <a:buSzPts val="500"/>
              <a:buNone/>
            </a:pPr>
            <a:r>
              <a:rPr b="1" lang="en-US" sz="1387"/>
              <a:t>Company Customer:</a:t>
            </a:r>
            <a:endParaRPr b="1" sz="1387"/>
          </a:p>
          <a:p>
            <a:pPr indent="0" lvl="0" marL="0" rtl="0" algn="ctr">
              <a:lnSpc>
                <a:spcPct val="100000"/>
              </a:lnSpc>
              <a:spcBef>
                <a:spcPts val="100"/>
              </a:spcBef>
              <a:spcAft>
                <a:spcPts val="0"/>
              </a:spcAft>
              <a:buSzPts val="500"/>
              <a:buNone/>
            </a:pPr>
            <a:r>
              <a:rPr lang="en-US" sz="1325"/>
              <a:t>Ann &amp; H.J. Smead Department of Aerospace Engineering Sciences (John Mah)</a:t>
            </a:r>
            <a:endParaRPr sz="1325"/>
          </a:p>
          <a:p>
            <a:pPr indent="0" lvl="0" marL="0" rtl="0" algn="ctr">
              <a:lnSpc>
                <a:spcPct val="100000"/>
              </a:lnSpc>
              <a:spcBef>
                <a:spcPts val="100"/>
              </a:spcBef>
              <a:spcAft>
                <a:spcPts val="0"/>
              </a:spcAft>
              <a:buSzPts val="500"/>
              <a:buNone/>
            </a:pPr>
            <a:r>
              <a:t/>
            </a:r>
            <a:endParaRPr sz="1387"/>
          </a:p>
          <a:p>
            <a:pPr indent="0" lvl="0" marL="0" rtl="0" algn="ctr">
              <a:lnSpc>
                <a:spcPct val="100000"/>
              </a:lnSpc>
              <a:spcBef>
                <a:spcPts val="100"/>
              </a:spcBef>
              <a:spcAft>
                <a:spcPts val="0"/>
              </a:spcAft>
              <a:buSzPts val="500"/>
              <a:buNone/>
            </a:pPr>
            <a:r>
              <a:rPr b="1" lang="en-US" sz="1387"/>
              <a:t>Faculty Advisor:</a:t>
            </a:r>
            <a:endParaRPr b="1" sz="1387"/>
          </a:p>
          <a:p>
            <a:pPr indent="0" lvl="0" marL="0" rtl="0" algn="ctr">
              <a:lnSpc>
                <a:spcPct val="100000"/>
              </a:lnSpc>
              <a:spcBef>
                <a:spcPts val="100"/>
              </a:spcBef>
              <a:spcAft>
                <a:spcPts val="0"/>
              </a:spcAft>
              <a:buSzPts val="500"/>
              <a:buNone/>
            </a:pPr>
            <a:r>
              <a:rPr lang="en-US" sz="1325"/>
              <a:t>Dr. Melvin Rafi</a:t>
            </a:r>
            <a:endParaRPr sz="1325"/>
          </a:p>
          <a:p>
            <a:pPr indent="0" lvl="0" marL="0" rtl="0" algn="ctr">
              <a:lnSpc>
                <a:spcPct val="100000"/>
              </a:lnSpc>
              <a:spcBef>
                <a:spcPts val="100"/>
              </a:spcBef>
              <a:spcAft>
                <a:spcPts val="0"/>
              </a:spcAft>
              <a:buSzPts val="500"/>
              <a:buNone/>
            </a:pPr>
            <a:r>
              <a:t/>
            </a:r>
            <a:endParaRPr sz="1387"/>
          </a:p>
          <a:p>
            <a:pPr indent="0" lvl="0" marL="0" rtl="0" algn="ctr">
              <a:lnSpc>
                <a:spcPct val="100000"/>
              </a:lnSpc>
              <a:spcBef>
                <a:spcPts val="100"/>
              </a:spcBef>
              <a:spcAft>
                <a:spcPts val="0"/>
              </a:spcAft>
              <a:buSzPts val="500"/>
              <a:buNone/>
            </a:pPr>
            <a:r>
              <a:rPr b="1" lang="en-US" sz="1387"/>
              <a:t>Presenters:</a:t>
            </a:r>
            <a:endParaRPr b="1" sz="1387"/>
          </a:p>
          <a:p>
            <a:pPr indent="0" lvl="0" marL="0" rtl="0" algn="ctr">
              <a:lnSpc>
                <a:spcPct val="100000"/>
              </a:lnSpc>
              <a:spcBef>
                <a:spcPts val="100"/>
              </a:spcBef>
              <a:spcAft>
                <a:spcPts val="0"/>
              </a:spcAft>
              <a:buSzPts val="500"/>
              <a:buNone/>
            </a:pPr>
            <a:r>
              <a:rPr lang="en-US" sz="1325"/>
              <a:t>Sunny Sarkar, Sean Newman, Cooper Dale, Sam Garza, Dawei Zhao, Lorenzo Madera</a:t>
            </a:r>
            <a:endParaRPr sz="1325"/>
          </a:p>
          <a:p>
            <a:pPr indent="0" lvl="0" marL="0" rtl="0" algn="ctr">
              <a:lnSpc>
                <a:spcPct val="100000"/>
              </a:lnSpc>
              <a:spcBef>
                <a:spcPts val="100"/>
              </a:spcBef>
              <a:spcAft>
                <a:spcPts val="0"/>
              </a:spcAft>
              <a:buSzPts val="500"/>
              <a:buNone/>
            </a:pPr>
            <a:r>
              <a:t/>
            </a:r>
            <a:endParaRPr sz="1387"/>
          </a:p>
          <a:p>
            <a:pPr indent="0" lvl="0" marL="0" rtl="0" algn="ctr">
              <a:lnSpc>
                <a:spcPct val="100000"/>
              </a:lnSpc>
              <a:spcBef>
                <a:spcPts val="100"/>
              </a:spcBef>
              <a:spcAft>
                <a:spcPts val="0"/>
              </a:spcAft>
              <a:buSzPts val="500"/>
              <a:buNone/>
            </a:pPr>
            <a:r>
              <a:rPr b="1" lang="en-US" sz="1387"/>
              <a:t>Additional Team Members:</a:t>
            </a:r>
            <a:endParaRPr b="1" sz="1387"/>
          </a:p>
          <a:p>
            <a:pPr indent="0" lvl="0" marL="0" rtl="0" algn="ctr">
              <a:lnSpc>
                <a:spcPct val="100000"/>
              </a:lnSpc>
              <a:spcBef>
                <a:spcPts val="100"/>
              </a:spcBef>
              <a:spcAft>
                <a:spcPts val="0"/>
              </a:spcAft>
              <a:buSzPts val="500"/>
              <a:buNone/>
            </a:pPr>
            <a:r>
              <a:rPr lang="en-US" sz="1325"/>
              <a:t>Andreas Brecl, Andrew Thompson, Carson Leppla, Gina Staimer, Quinn Lewis, Kidd Deng</a:t>
            </a:r>
            <a:endParaRPr sz="1325"/>
          </a:p>
        </p:txBody>
      </p:sp>
      <p:sp>
        <p:nvSpPr>
          <p:cNvPr id="94" name="Google Shape;94;gf516a97809_2_6"/>
          <p:cNvSpPr txBox="1"/>
          <p:nvPr>
            <p:ph type="ctrTitle"/>
          </p:nvPr>
        </p:nvSpPr>
        <p:spPr>
          <a:xfrm>
            <a:off x="1135000" y="642475"/>
            <a:ext cx="9958500" cy="1628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Clr>
                <a:srgbClr val="000000"/>
              </a:buClr>
              <a:buSzPts val="1170"/>
              <a:buFont typeface="Arial"/>
              <a:buNone/>
            </a:pPr>
            <a:r>
              <a:rPr b="1" lang="en-US" sz="4400"/>
              <a:t>RALPHIE</a:t>
            </a:r>
            <a:endParaRPr b="1" sz="4400"/>
          </a:p>
          <a:p>
            <a:pPr indent="0" lvl="0" marL="0" rtl="0" algn="ctr">
              <a:spcBef>
                <a:spcPts val="0"/>
              </a:spcBef>
              <a:spcAft>
                <a:spcPts val="0"/>
              </a:spcAft>
              <a:buSzPts val="1170"/>
              <a:buNone/>
            </a:pPr>
            <a:r>
              <a:rPr lang="en-US" sz="4400"/>
              <a:t>Preliminary Design Review</a:t>
            </a:r>
            <a:endParaRPr sz="4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f516a97809_9_9"/>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Flight Unit</a:t>
            </a:r>
            <a:endParaRPr/>
          </a:p>
        </p:txBody>
      </p:sp>
      <p:sp>
        <p:nvSpPr>
          <p:cNvPr id="157" name="Google Shape;157;gf516a97809_9_9"/>
          <p:cNvSpPr txBox="1"/>
          <p:nvPr>
            <p:ph idx="1" type="body"/>
          </p:nvPr>
        </p:nvSpPr>
        <p:spPr>
          <a:xfrm>
            <a:off x="464300" y="982800"/>
            <a:ext cx="3645300" cy="5044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2400" u="sng"/>
              <a:t>Controller Hardware</a:t>
            </a:r>
            <a:endParaRPr sz="2400"/>
          </a:p>
          <a:p>
            <a:pPr indent="0" lvl="0" marL="0" rtl="0" algn="l">
              <a:spcBef>
                <a:spcPts val="1000"/>
              </a:spcBef>
              <a:spcAft>
                <a:spcPts val="0"/>
              </a:spcAft>
              <a:buNone/>
            </a:pPr>
            <a:r>
              <a:rPr lang="en-US" sz="2400"/>
              <a:t>Pixhawk 4</a:t>
            </a:r>
            <a:endParaRPr sz="2400"/>
          </a:p>
          <a:p>
            <a:pPr indent="0" lvl="0" marL="0" rtl="0" algn="l">
              <a:spcBef>
                <a:spcPts val="1000"/>
              </a:spcBef>
              <a:spcAft>
                <a:spcPts val="0"/>
              </a:spcAft>
              <a:buNone/>
            </a:pPr>
            <a:r>
              <a:t/>
            </a:r>
            <a:endParaRPr sz="2400"/>
          </a:p>
          <a:p>
            <a:pPr indent="0" lvl="0" marL="0" rtl="0" algn="l">
              <a:spcBef>
                <a:spcPts val="1000"/>
              </a:spcBef>
              <a:spcAft>
                <a:spcPts val="0"/>
              </a:spcAft>
              <a:buNone/>
            </a:pPr>
            <a:r>
              <a:rPr b="1" lang="en-US" sz="2400" u="sng"/>
              <a:t>Features</a:t>
            </a:r>
            <a:endParaRPr b="1" sz="2400" u="sng"/>
          </a:p>
          <a:p>
            <a:pPr indent="-355600" lvl="0" marL="457200" rtl="0" algn="l">
              <a:lnSpc>
                <a:spcPct val="100000"/>
              </a:lnSpc>
              <a:spcBef>
                <a:spcPts val="1000"/>
              </a:spcBef>
              <a:spcAft>
                <a:spcPts val="0"/>
              </a:spcAft>
              <a:buSzPts val="2000"/>
              <a:buChar char="•"/>
            </a:pPr>
            <a:r>
              <a:rPr lang="en-US" sz="2000"/>
              <a:t>Pre-installed sensor suite</a:t>
            </a:r>
            <a:endParaRPr sz="2000"/>
          </a:p>
          <a:p>
            <a:pPr indent="-355600" lvl="0" marL="457200" rtl="0" algn="l">
              <a:lnSpc>
                <a:spcPct val="100000"/>
              </a:lnSpc>
              <a:spcBef>
                <a:spcPts val="0"/>
              </a:spcBef>
              <a:spcAft>
                <a:spcPts val="0"/>
              </a:spcAft>
              <a:buSzPts val="2000"/>
              <a:buChar char="•"/>
            </a:pPr>
            <a:r>
              <a:rPr lang="en-US" sz="2000"/>
              <a:t>Compatible with a variety of fixed wing aircraft and control surfaces (FR-04)</a:t>
            </a:r>
            <a:endParaRPr sz="2000"/>
          </a:p>
          <a:p>
            <a:pPr indent="-355600" lvl="0" marL="457200" rtl="0" algn="l">
              <a:lnSpc>
                <a:spcPct val="100000"/>
              </a:lnSpc>
              <a:spcBef>
                <a:spcPts val="0"/>
              </a:spcBef>
              <a:spcAft>
                <a:spcPts val="0"/>
              </a:spcAft>
              <a:buSzPts val="2000"/>
              <a:buChar char="•"/>
            </a:pPr>
            <a:r>
              <a:rPr lang="en-US" sz="2000"/>
              <a:t>Compatible with Ardupilot</a:t>
            </a:r>
            <a:endParaRPr sz="2000"/>
          </a:p>
          <a:p>
            <a:pPr indent="-355600" lvl="0" marL="457200" rtl="0" algn="l">
              <a:lnSpc>
                <a:spcPct val="100000"/>
              </a:lnSpc>
              <a:spcBef>
                <a:spcPts val="0"/>
              </a:spcBef>
              <a:spcAft>
                <a:spcPts val="0"/>
              </a:spcAft>
              <a:buSzPts val="2000"/>
              <a:buChar char="•"/>
            </a:pPr>
            <a:r>
              <a:rPr lang="en-US" sz="2000"/>
              <a:t>Vibration Isolated IMU</a:t>
            </a:r>
            <a:endParaRPr sz="2000"/>
          </a:p>
          <a:p>
            <a:pPr indent="-355600" lvl="0" marL="457200" rtl="0" algn="l">
              <a:lnSpc>
                <a:spcPct val="100000"/>
              </a:lnSpc>
              <a:spcBef>
                <a:spcPts val="0"/>
              </a:spcBef>
              <a:spcAft>
                <a:spcPts val="0"/>
              </a:spcAft>
              <a:buSzPts val="2000"/>
              <a:buChar char="•"/>
            </a:pPr>
            <a:r>
              <a:rPr lang="en-US" sz="2000"/>
              <a:t>Capable of On Board Storage</a:t>
            </a:r>
            <a:endParaRPr sz="2000"/>
          </a:p>
          <a:p>
            <a:pPr indent="-355600" lvl="0" marL="457200" rtl="0" algn="l">
              <a:lnSpc>
                <a:spcPct val="100000"/>
              </a:lnSpc>
              <a:spcBef>
                <a:spcPts val="0"/>
              </a:spcBef>
              <a:spcAft>
                <a:spcPts val="0"/>
              </a:spcAft>
              <a:buSzPts val="2000"/>
              <a:buChar char="•"/>
            </a:pPr>
            <a:r>
              <a:rPr lang="en-US" sz="2000"/>
              <a:t>Industry Standard</a:t>
            </a:r>
            <a:endParaRPr sz="2000"/>
          </a:p>
          <a:p>
            <a:pPr indent="0" lvl="0" marL="457200" rtl="0" algn="l">
              <a:spcBef>
                <a:spcPts val="1000"/>
              </a:spcBef>
              <a:spcAft>
                <a:spcPts val="0"/>
              </a:spcAft>
              <a:buNone/>
            </a:pPr>
            <a:r>
              <a:t/>
            </a:r>
            <a:endParaRPr/>
          </a:p>
        </p:txBody>
      </p:sp>
      <p:sp>
        <p:nvSpPr>
          <p:cNvPr id="158" name="Google Shape;158;gf516a97809_9_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59" name="Google Shape;159;gf516a97809_9_9"/>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Baseline Design</a:t>
            </a:r>
            <a:endParaRPr b="1" sz="1100">
              <a:solidFill>
                <a:schemeClr val="lt1"/>
              </a:solidFill>
              <a:latin typeface="Calibri"/>
              <a:ea typeface="Calibri"/>
              <a:cs typeface="Calibri"/>
              <a:sym typeface="Calibri"/>
            </a:endParaRPr>
          </a:p>
        </p:txBody>
      </p:sp>
      <p:sp>
        <p:nvSpPr>
          <p:cNvPr id="160" name="Google Shape;160;gf516a97809_9_9"/>
          <p:cNvSpPr txBox="1"/>
          <p:nvPr>
            <p:ph idx="1" type="body"/>
          </p:nvPr>
        </p:nvSpPr>
        <p:spPr>
          <a:xfrm>
            <a:off x="4273350" y="982800"/>
            <a:ext cx="3645300" cy="5044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2400" u="sng"/>
              <a:t>Controller Firmware</a:t>
            </a:r>
            <a:endParaRPr sz="2400"/>
          </a:p>
          <a:p>
            <a:pPr indent="0" lvl="0" marL="0" rtl="0" algn="l">
              <a:spcBef>
                <a:spcPts val="1000"/>
              </a:spcBef>
              <a:spcAft>
                <a:spcPts val="0"/>
              </a:spcAft>
              <a:buNone/>
            </a:pPr>
            <a:r>
              <a:rPr lang="en-US" sz="2400"/>
              <a:t>Ardupilot</a:t>
            </a:r>
            <a:endParaRPr sz="2400"/>
          </a:p>
          <a:p>
            <a:pPr indent="0" lvl="0" marL="0" rtl="0" algn="l">
              <a:spcBef>
                <a:spcPts val="1000"/>
              </a:spcBef>
              <a:spcAft>
                <a:spcPts val="0"/>
              </a:spcAft>
              <a:buNone/>
            </a:pPr>
            <a:r>
              <a:t/>
            </a:r>
            <a:endParaRPr sz="2400"/>
          </a:p>
          <a:p>
            <a:pPr indent="0" lvl="0" marL="0" rtl="0" algn="l">
              <a:spcBef>
                <a:spcPts val="1000"/>
              </a:spcBef>
              <a:spcAft>
                <a:spcPts val="0"/>
              </a:spcAft>
              <a:buNone/>
            </a:pPr>
            <a:r>
              <a:rPr b="1" lang="en-US" sz="2400" u="sng"/>
              <a:t>Features</a:t>
            </a:r>
            <a:endParaRPr b="1" sz="2400" u="sng"/>
          </a:p>
          <a:p>
            <a:pPr indent="-355600" lvl="0" marL="457200" rtl="0" algn="l">
              <a:lnSpc>
                <a:spcPct val="100000"/>
              </a:lnSpc>
              <a:spcBef>
                <a:spcPts val="1000"/>
              </a:spcBef>
              <a:spcAft>
                <a:spcPts val="0"/>
              </a:spcAft>
              <a:buSzPts val="2000"/>
              <a:buChar char="•"/>
            </a:pPr>
            <a:r>
              <a:rPr lang="en-US" sz="2000"/>
              <a:t>Open Source</a:t>
            </a:r>
            <a:endParaRPr sz="2000"/>
          </a:p>
          <a:p>
            <a:pPr indent="-355600" lvl="0" marL="457200" rtl="0" algn="l">
              <a:lnSpc>
                <a:spcPct val="100000"/>
              </a:lnSpc>
              <a:spcBef>
                <a:spcPts val="0"/>
              </a:spcBef>
              <a:spcAft>
                <a:spcPts val="0"/>
              </a:spcAft>
              <a:buSzPts val="2000"/>
              <a:buChar char="•"/>
            </a:pPr>
            <a:r>
              <a:rPr lang="en-US" sz="2000"/>
              <a:t>Simulation Capability</a:t>
            </a:r>
            <a:endParaRPr sz="2000"/>
          </a:p>
          <a:p>
            <a:pPr indent="-355600" lvl="0" marL="457200" rtl="0" algn="l">
              <a:lnSpc>
                <a:spcPct val="100000"/>
              </a:lnSpc>
              <a:spcBef>
                <a:spcPts val="0"/>
              </a:spcBef>
              <a:spcAft>
                <a:spcPts val="0"/>
              </a:spcAft>
              <a:buSzPts val="2000"/>
              <a:buChar char="•"/>
            </a:pPr>
            <a:r>
              <a:rPr lang="en-US" sz="2000"/>
              <a:t>Adaptable to a Variety of Vehicle Configurations (FR-04)</a:t>
            </a:r>
            <a:endParaRPr sz="2000"/>
          </a:p>
          <a:p>
            <a:pPr indent="-355600" lvl="0" marL="457200" rtl="0" algn="l">
              <a:lnSpc>
                <a:spcPct val="100000"/>
              </a:lnSpc>
              <a:spcBef>
                <a:spcPts val="0"/>
              </a:spcBef>
              <a:spcAft>
                <a:spcPts val="0"/>
              </a:spcAft>
              <a:buSzPts val="2000"/>
              <a:buChar char="•"/>
            </a:pPr>
            <a:r>
              <a:rPr lang="en-US" sz="2000"/>
              <a:t>Well Documented</a:t>
            </a:r>
            <a:endParaRPr sz="2000"/>
          </a:p>
          <a:p>
            <a:pPr indent="-355600" lvl="0" marL="457200" rtl="0" algn="l">
              <a:lnSpc>
                <a:spcPct val="100000"/>
              </a:lnSpc>
              <a:spcBef>
                <a:spcPts val="0"/>
              </a:spcBef>
              <a:spcAft>
                <a:spcPts val="0"/>
              </a:spcAft>
              <a:buSzPts val="2000"/>
              <a:buChar char="•"/>
            </a:pPr>
            <a:r>
              <a:rPr lang="en-US" sz="2000"/>
              <a:t>Supports Autonomous Flight</a:t>
            </a:r>
            <a:endParaRPr sz="2000"/>
          </a:p>
          <a:p>
            <a:pPr indent="-355600" lvl="0" marL="457200" rtl="0" algn="l">
              <a:lnSpc>
                <a:spcPct val="100000"/>
              </a:lnSpc>
              <a:spcBef>
                <a:spcPts val="0"/>
              </a:spcBef>
              <a:spcAft>
                <a:spcPts val="0"/>
              </a:spcAft>
              <a:buSzPts val="2000"/>
              <a:buChar char="•"/>
            </a:pPr>
            <a:r>
              <a:rPr lang="en-US" sz="2000"/>
              <a:t>Modifiable</a:t>
            </a:r>
            <a:endParaRPr sz="2000"/>
          </a:p>
          <a:p>
            <a:pPr indent="0" lvl="0" marL="457200" rtl="0" algn="l">
              <a:spcBef>
                <a:spcPts val="1000"/>
              </a:spcBef>
              <a:spcAft>
                <a:spcPts val="0"/>
              </a:spcAft>
              <a:buNone/>
            </a:pPr>
            <a:r>
              <a:t/>
            </a:r>
            <a:endParaRPr/>
          </a:p>
        </p:txBody>
      </p:sp>
      <p:sp>
        <p:nvSpPr>
          <p:cNvPr id="161" name="Google Shape;161;gf516a97809_9_9"/>
          <p:cNvSpPr txBox="1"/>
          <p:nvPr>
            <p:ph idx="1" type="body"/>
          </p:nvPr>
        </p:nvSpPr>
        <p:spPr>
          <a:xfrm>
            <a:off x="8222250" y="982800"/>
            <a:ext cx="3830400" cy="5044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2400" u="sng"/>
              <a:t>Airframe</a:t>
            </a:r>
            <a:endParaRPr sz="2400"/>
          </a:p>
          <a:p>
            <a:pPr indent="0" lvl="0" marL="0" rtl="0" algn="l">
              <a:spcBef>
                <a:spcPts val="1000"/>
              </a:spcBef>
              <a:spcAft>
                <a:spcPts val="0"/>
              </a:spcAft>
              <a:buNone/>
            </a:pPr>
            <a:r>
              <a:rPr lang="en-US" sz="2300"/>
              <a:t>Volantex Phoenix 2400</a:t>
            </a:r>
            <a:endParaRPr sz="2300"/>
          </a:p>
          <a:p>
            <a:pPr indent="0" lvl="0" marL="0" rtl="0" algn="l">
              <a:spcBef>
                <a:spcPts val="1000"/>
              </a:spcBef>
              <a:spcAft>
                <a:spcPts val="0"/>
              </a:spcAft>
              <a:buNone/>
            </a:pPr>
            <a:r>
              <a:t/>
            </a:r>
            <a:endParaRPr sz="2400"/>
          </a:p>
          <a:p>
            <a:pPr indent="0" lvl="0" marL="0" rtl="0" algn="l">
              <a:spcBef>
                <a:spcPts val="1000"/>
              </a:spcBef>
              <a:spcAft>
                <a:spcPts val="0"/>
              </a:spcAft>
              <a:buNone/>
            </a:pPr>
            <a:r>
              <a:rPr b="1" lang="en-US" sz="2400" u="sng"/>
              <a:t>Features</a:t>
            </a:r>
            <a:endParaRPr b="1" sz="2400" u="sng"/>
          </a:p>
          <a:p>
            <a:pPr indent="-355600" lvl="0" marL="457200" rtl="0" algn="l">
              <a:spcBef>
                <a:spcPts val="1000"/>
              </a:spcBef>
              <a:spcAft>
                <a:spcPts val="0"/>
              </a:spcAft>
              <a:buSzPts val="2000"/>
              <a:buChar char="•"/>
            </a:pPr>
            <a:r>
              <a:rPr lang="en-US" sz="2000"/>
              <a:t>Launchable by a Single User (FR-06)</a:t>
            </a:r>
            <a:endParaRPr sz="2000"/>
          </a:p>
          <a:p>
            <a:pPr indent="-355600" lvl="0" marL="457200" rtl="0" algn="l">
              <a:spcBef>
                <a:spcPts val="0"/>
              </a:spcBef>
              <a:spcAft>
                <a:spcPts val="0"/>
              </a:spcAft>
              <a:buSzPts val="2000"/>
              <a:buChar char="•"/>
            </a:pPr>
            <a:r>
              <a:rPr lang="en-US" sz="2000"/>
              <a:t>Light</a:t>
            </a:r>
            <a:endParaRPr sz="2000"/>
          </a:p>
          <a:p>
            <a:pPr indent="-355600" lvl="0" marL="457200" rtl="0" algn="l">
              <a:spcBef>
                <a:spcPts val="0"/>
              </a:spcBef>
              <a:spcAft>
                <a:spcPts val="0"/>
              </a:spcAft>
              <a:buSzPts val="2000"/>
              <a:buChar char="•"/>
            </a:pPr>
            <a:r>
              <a:rPr lang="en-US" sz="2000"/>
              <a:t>Standard Control surfaces</a:t>
            </a:r>
            <a:endParaRPr sz="2000"/>
          </a:p>
          <a:p>
            <a:pPr indent="-355600" lvl="0" marL="457200" rtl="0" algn="l">
              <a:spcBef>
                <a:spcPts val="0"/>
              </a:spcBef>
              <a:spcAft>
                <a:spcPts val="0"/>
              </a:spcAft>
              <a:buSzPts val="2000"/>
              <a:buChar char="•"/>
            </a:pPr>
            <a:r>
              <a:rPr lang="en-US" sz="2000"/>
              <a:t>Integrates with Flight Controller</a:t>
            </a:r>
            <a:endParaRPr sz="2000"/>
          </a:p>
          <a:p>
            <a:pPr indent="-355600" lvl="0" marL="457200" rtl="0" algn="l">
              <a:spcBef>
                <a:spcPts val="0"/>
              </a:spcBef>
              <a:spcAft>
                <a:spcPts val="0"/>
              </a:spcAft>
              <a:buSzPts val="2000"/>
              <a:buChar char="•"/>
            </a:pPr>
            <a:r>
              <a:rPr lang="en-US" sz="2000"/>
              <a:t>Large Capacity</a:t>
            </a:r>
            <a:endParaRPr sz="2000"/>
          </a:p>
          <a:p>
            <a:pPr indent="0" lvl="0" marL="457200" rtl="0" algn="l">
              <a:spcBef>
                <a:spcPts val="1000"/>
              </a:spcBef>
              <a:spcAft>
                <a:spcPts val="0"/>
              </a:spcAft>
              <a:buNone/>
            </a:pPr>
            <a:r>
              <a:t/>
            </a:r>
            <a:endParaRPr/>
          </a:p>
        </p:txBody>
      </p:sp>
      <p:cxnSp>
        <p:nvCxnSpPr>
          <p:cNvPr id="162" name="Google Shape;162;gf516a97809_9_9"/>
          <p:cNvCxnSpPr/>
          <p:nvPr/>
        </p:nvCxnSpPr>
        <p:spPr>
          <a:xfrm flipH="1">
            <a:off x="4125600" y="843850"/>
            <a:ext cx="26700" cy="5317500"/>
          </a:xfrm>
          <a:prstGeom prst="straightConnector1">
            <a:avLst/>
          </a:prstGeom>
          <a:noFill/>
          <a:ln cap="flat" cmpd="sng" w="9525">
            <a:solidFill>
              <a:schemeClr val="dk1"/>
            </a:solidFill>
            <a:prstDash val="solid"/>
            <a:round/>
            <a:headEnd len="med" w="med" type="none"/>
            <a:tailEnd len="med" w="med" type="none"/>
          </a:ln>
        </p:spPr>
      </p:cxnSp>
      <p:cxnSp>
        <p:nvCxnSpPr>
          <p:cNvPr id="163" name="Google Shape;163;gf516a97809_9_9"/>
          <p:cNvCxnSpPr/>
          <p:nvPr/>
        </p:nvCxnSpPr>
        <p:spPr>
          <a:xfrm flipH="1">
            <a:off x="7935600" y="843850"/>
            <a:ext cx="26700" cy="531750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f5ca899508_3_27"/>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Sensors</a:t>
            </a:r>
            <a:endParaRPr/>
          </a:p>
        </p:txBody>
      </p:sp>
      <p:sp>
        <p:nvSpPr>
          <p:cNvPr id="170" name="Google Shape;170;gf5ca899508_3_27"/>
          <p:cNvSpPr txBox="1"/>
          <p:nvPr>
            <p:ph idx="1" type="body"/>
          </p:nvPr>
        </p:nvSpPr>
        <p:spPr>
          <a:xfrm>
            <a:off x="169800" y="988200"/>
            <a:ext cx="5875500" cy="11511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u="sng"/>
              <a:t>GPS Sensor</a:t>
            </a:r>
            <a:endParaRPr b="1" u="sng"/>
          </a:p>
          <a:p>
            <a:pPr indent="0" lvl="0" marL="0" rtl="0" algn="l">
              <a:spcBef>
                <a:spcPts val="1000"/>
              </a:spcBef>
              <a:spcAft>
                <a:spcPts val="0"/>
              </a:spcAft>
              <a:buNone/>
            </a:pPr>
            <a:r>
              <a:rPr lang="en-US" sz="2400"/>
              <a:t>Sparkfun GPS-RTK Board - NEO-M8P-2</a:t>
            </a:r>
            <a:endParaRPr sz="2400"/>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171" name="Google Shape;171;gf5ca899508_3_2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72" name="Google Shape;172;gf5ca899508_3_27"/>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Baseline Design</a:t>
            </a:r>
            <a:endParaRPr b="1" sz="1100">
              <a:solidFill>
                <a:schemeClr val="lt1"/>
              </a:solidFill>
              <a:latin typeface="Calibri"/>
              <a:ea typeface="Calibri"/>
              <a:cs typeface="Calibri"/>
              <a:sym typeface="Calibri"/>
            </a:endParaRPr>
          </a:p>
        </p:txBody>
      </p:sp>
      <p:sp>
        <p:nvSpPr>
          <p:cNvPr id="173" name="Google Shape;173;gf5ca899508_3_27"/>
          <p:cNvSpPr txBox="1"/>
          <p:nvPr>
            <p:ph idx="1" type="body"/>
          </p:nvPr>
        </p:nvSpPr>
        <p:spPr>
          <a:xfrm>
            <a:off x="144867" y="2806673"/>
            <a:ext cx="5875500" cy="50340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b="1" lang="en-US" u="sng"/>
              <a:t>Features</a:t>
            </a:r>
            <a:endParaRPr b="1" u="sng"/>
          </a:p>
          <a:p>
            <a:pPr indent="-355600" lvl="0" marL="457200" rtl="0" algn="l">
              <a:spcBef>
                <a:spcPts val="1000"/>
              </a:spcBef>
              <a:spcAft>
                <a:spcPts val="0"/>
              </a:spcAft>
              <a:buSzPts val="2000"/>
              <a:buChar char="•"/>
            </a:pPr>
            <a:r>
              <a:rPr lang="en-US" sz="2000"/>
              <a:t>Real Time Kinematics upgrade</a:t>
            </a:r>
            <a:endParaRPr sz="2000"/>
          </a:p>
          <a:p>
            <a:pPr indent="-355600" lvl="0" marL="457200" rtl="0" algn="l">
              <a:spcBef>
                <a:spcPts val="0"/>
              </a:spcBef>
              <a:spcAft>
                <a:spcPts val="0"/>
              </a:spcAft>
              <a:buSzPts val="2000"/>
              <a:buChar char="•"/>
            </a:pPr>
            <a:r>
              <a:rPr lang="en-US" sz="2000"/>
              <a:t>Positioning accuracy of 1 centimeter</a:t>
            </a:r>
            <a:endParaRPr sz="2000"/>
          </a:p>
          <a:p>
            <a:pPr indent="-355600" lvl="0" marL="457200" rtl="0" algn="l">
              <a:spcBef>
                <a:spcPts val="0"/>
              </a:spcBef>
              <a:spcAft>
                <a:spcPts val="0"/>
              </a:spcAft>
              <a:buSzPts val="2000"/>
              <a:buChar char="•"/>
            </a:pPr>
            <a:r>
              <a:rPr lang="en-US" sz="2000"/>
              <a:t>Used as a base station to provide correction data</a:t>
            </a:r>
            <a:endParaRPr sz="2000"/>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174" name="Google Shape;174;gf5ca899508_3_27"/>
          <p:cNvSpPr txBox="1"/>
          <p:nvPr>
            <p:ph idx="1" type="body"/>
          </p:nvPr>
        </p:nvSpPr>
        <p:spPr>
          <a:xfrm>
            <a:off x="6045293" y="2806675"/>
            <a:ext cx="5875500" cy="50340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b="1" lang="en-US" u="sng"/>
              <a:t>Features</a:t>
            </a:r>
            <a:endParaRPr b="1" u="sng"/>
          </a:p>
          <a:p>
            <a:pPr indent="-355600" lvl="0" marL="457200" rtl="0" algn="l">
              <a:spcBef>
                <a:spcPts val="1000"/>
              </a:spcBef>
              <a:spcAft>
                <a:spcPts val="0"/>
              </a:spcAft>
              <a:buSzPts val="2000"/>
              <a:buChar char="•"/>
            </a:pPr>
            <a:r>
              <a:rPr lang="en-US" sz="2000"/>
              <a:t>Physical pitot tube - pressure transducer</a:t>
            </a:r>
            <a:endParaRPr b="1" sz="2000" u="sng"/>
          </a:p>
          <a:p>
            <a:pPr indent="-355600" lvl="0" marL="457200" rtl="0" algn="l">
              <a:spcBef>
                <a:spcPts val="0"/>
              </a:spcBef>
              <a:spcAft>
                <a:spcPts val="0"/>
              </a:spcAft>
              <a:buSzPts val="2000"/>
              <a:buChar char="•"/>
            </a:pPr>
            <a:r>
              <a:rPr lang="en-US" sz="2000"/>
              <a:t>Ardupilot has a base </a:t>
            </a:r>
            <a:r>
              <a:rPr lang="en-US" sz="2000"/>
              <a:t>EKF</a:t>
            </a:r>
            <a:r>
              <a:rPr lang="en-US" sz="2000"/>
              <a:t> included in the software</a:t>
            </a:r>
            <a:endParaRPr sz="2000"/>
          </a:p>
          <a:p>
            <a:pPr indent="-355600" lvl="0" marL="457200" rtl="0" algn="l">
              <a:spcBef>
                <a:spcPts val="0"/>
              </a:spcBef>
              <a:spcAft>
                <a:spcPts val="0"/>
              </a:spcAft>
              <a:buSzPts val="2000"/>
              <a:buChar char="•"/>
            </a:pPr>
            <a:r>
              <a:rPr lang="en-US" sz="2000"/>
              <a:t>Tuning the EKF will allow us to optimize the endurance of the UAS</a:t>
            </a:r>
            <a:endParaRPr sz="2000"/>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175" name="Google Shape;175;gf5ca899508_3_27"/>
          <p:cNvSpPr txBox="1"/>
          <p:nvPr>
            <p:ph idx="1" type="body"/>
          </p:nvPr>
        </p:nvSpPr>
        <p:spPr>
          <a:xfrm>
            <a:off x="5935500" y="988200"/>
            <a:ext cx="5875500" cy="1818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u="sng"/>
              <a:t>Airspeed Sensor</a:t>
            </a:r>
            <a:endParaRPr b="1" u="sng"/>
          </a:p>
          <a:p>
            <a:pPr indent="0" lvl="0" marL="0" rtl="0" algn="l">
              <a:spcBef>
                <a:spcPts val="1000"/>
              </a:spcBef>
              <a:spcAft>
                <a:spcPts val="0"/>
              </a:spcAft>
              <a:buNone/>
            </a:pPr>
            <a:r>
              <a:rPr lang="en-US" sz="2400"/>
              <a:t>Tuned Extended Kalman Filter (EKF) with physical pitot tube.</a:t>
            </a:r>
            <a:endParaRPr/>
          </a:p>
          <a:p>
            <a:pPr indent="0" lvl="0" marL="0" rtl="0" algn="l">
              <a:spcBef>
                <a:spcPts val="1000"/>
              </a:spcBef>
              <a:spcAft>
                <a:spcPts val="0"/>
              </a:spcAft>
              <a:buNone/>
            </a:pPr>
            <a:r>
              <a:t/>
            </a:r>
            <a:endParaRPr/>
          </a:p>
        </p:txBody>
      </p:sp>
      <p:cxnSp>
        <p:nvCxnSpPr>
          <p:cNvPr id="176" name="Google Shape;176;gf5ca899508_3_27"/>
          <p:cNvCxnSpPr/>
          <p:nvPr/>
        </p:nvCxnSpPr>
        <p:spPr>
          <a:xfrm flipH="1">
            <a:off x="5878200" y="843850"/>
            <a:ext cx="26700" cy="531750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f516a97809_9_42"/>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Control Laws</a:t>
            </a:r>
            <a:endParaRPr/>
          </a:p>
        </p:txBody>
      </p:sp>
      <p:sp>
        <p:nvSpPr>
          <p:cNvPr id="183" name="Google Shape;183;gf516a97809_9_42"/>
          <p:cNvSpPr txBox="1"/>
          <p:nvPr>
            <p:ph idx="1" type="body"/>
          </p:nvPr>
        </p:nvSpPr>
        <p:spPr>
          <a:xfrm>
            <a:off x="292425" y="1058600"/>
            <a:ext cx="11480400" cy="4846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u="sng"/>
              <a:t>Selected Design</a:t>
            </a:r>
            <a:r>
              <a:rPr b="1" lang="en-US"/>
              <a:t> </a:t>
            </a:r>
            <a:endParaRPr b="1"/>
          </a:p>
          <a:p>
            <a:pPr indent="0" lvl="0" marL="0" rtl="0" algn="l">
              <a:spcBef>
                <a:spcPts val="1000"/>
              </a:spcBef>
              <a:spcAft>
                <a:spcPts val="0"/>
              </a:spcAft>
              <a:buNone/>
            </a:pPr>
            <a:r>
              <a:rPr lang="en-US"/>
              <a:t>Linear Quadratic Tracker (LQT)</a:t>
            </a:r>
            <a:r>
              <a:rPr lang="en-US"/>
              <a:t> </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n-US" u="sng"/>
              <a:t>Features</a:t>
            </a:r>
            <a:endParaRPr b="1" u="sng"/>
          </a:p>
          <a:p>
            <a:pPr indent="-355600" lvl="0" marL="457200" rtl="0" algn="l">
              <a:lnSpc>
                <a:spcPct val="100000"/>
              </a:lnSpc>
              <a:spcBef>
                <a:spcPts val="1000"/>
              </a:spcBef>
              <a:spcAft>
                <a:spcPts val="0"/>
              </a:spcAft>
              <a:buSzPts val="2000"/>
              <a:buChar char="•"/>
            </a:pPr>
            <a:r>
              <a:rPr lang="en-US" sz="2000"/>
              <a:t>Allows for optimization of throttle and control inputs to maximize endurance (FR-02)</a:t>
            </a:r>
            <a:endParaRPr sz="2000"/>
          </a:p>
          <a:p>
            <a:pPr indent="-355600" lvl="0" marL="457200" rtl="0" algn="l">
              <a:lnSpc>
                <a:spcPct val="100000"/>
              </a:lnSpc>
              <a:spcBef>
                <a:spcPts val="0"/>
              </a:spcBef>
              <a:spcAft>
                <a:spcPts val="0"/>
              </a:spcAft>
              <a:buSzPts val="2000"/>
              <a:buChar char="•"/>
            </a:pPr>
            <a:r>
              <a:rPr lang="en-US" sz="2000"/>
              <a:t>Provides better optimization capabilities than a standard PID controller</a:t>
            </a:r>
            <a:endParaRPr sz="2000"/>
          </a:p>
          <a:p>
            <a:pPr indent="-355600" lvl="0" marL="457200" rtl="0" algn="l">
              <a:lnSpc>
                <a:spcPct val="100000"/>
              </a:lnSpc>
              <a:spcBef>
                <a:spcPts val="0"/>
              </a:spcBef>
              <a:spcAft>
                <a:spcPts val="0"/>
              </a:spcAft>
              <a:buSzPts val="2000"/>
              <a:buChar char="•"/>
            </a:pPr>
            <a:r>
              <a:rPr lang="en-US" sz="2000"/>
              <a:t>Can be implemented via the pixhawk and ardupilot</a:t>
            </a:r>
            <a:endParaRPr sz="2000"/>
          </a:p>
          <a:p>
            <a:pPr indent="0" lvl="0" marL="0" rtl="0" algn="l">
              <a:spcBef>
                <a:spcPts val="1000"/>
              </a:spcBef>
              <a:spcAft>
                <a:spcPts val="0"/>
              </a:spcAft>
              <a:buNone/>
            </a:pPr>
            <a:r>
              <a:t/>
            </a:r>
            <a:endParaRPr/>
          </a:p>
        </p:txBody>
      </p:sp>
      <p:sp>
        <p:nvSpPr>
          <p:cNvPr id="184" name="Google Shape;184;gf516a97809_9_4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85" name="Google Shape;185;gf516a97809_9_42"/>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Baseline Design</a:t>
            </a:r>
            <a:endParaRPr b="1" sz="1100">
              <a:solidFill>
                <a:schemeClr val="lt1"/>
              </a:solidFill>
              <a:latin typeface="Calibri"/>
              <a:ea typeface="Calibri"/>
              <a:cs typeface="Calibri"/>
              <a:sym typeface="Calibri"/>
            </a:endParaRPr>
          </a:p>
        </p:txBody>
      </p:sp>
      <p:sp>
        <p:nvSpPr>
          <p:cNvPr id="186" name="Google Shape;186;gf516a97809_9_42"/>
          <p:cNvSpPr/>
          <p:nvPr/>
        </p:nvSpPr>
        <p:spPr>
          <a:xfrm>
            <a:off x="3622095" y="4857975"/>
            <a:ext cx="861300" cy="2655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f516a97809_9_42"/>
          <p:cNvSpPr/>
          <p:nvPr/>
        </p:nvSpPr>
        <p:spPr>
          <a:xfrm>
            <a:off x="4753050" y="4765875"/>
            <a:ext cx="2685900" cy="449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Linear Quadratic Tracker</a:t>
            </a:r>
            <a:endParaRPr/>
          </a:p>
        </p:txBody>
      </p:sp>
      <p:sp>
        <p:nvSpPr>
          <p:cNvPr id="188" name="Google Shape;188;gf516a97809_9_42"/>
          <p:cNvSpPr/>
          <p:nvPr/>
        </p:nvSpPr>
        <p:spPr>
          <a:xfrm>
            <a:off x="7708620" y="4857975"/>
            <a:ext cx="861300" cy="2655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f516a97809_9_42"/>
          <p:cNvSpPr/>
          <p:nvPr/>
        </p:nvSpPr>
        <p:spPr>
          <a:xfrm>
            <a:off x="8839575" y="4765875"/>
            <a:ext cx="2685900" cy="449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Control Surfaces and Propeller</a:t>
            </a:r>
            <a:endParaRPr/>
          </a:p>
        </p:txBody>
      </p:sp>
      <p:sp>
        <p:nvSpPr>
          <p:cNvPr id="190" name="Google Shape;190;gf516a97809_9_42"/>
          <p:cNvSpPr/>
          <p:nvPr/>
        </p:nvSpPr>
        <p:spPr>
          <a:xfrm>
            <a:off x="666525" y="4765875"/>
            <a:ext cx="2685900" cy="449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Sensor Data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f516a97809_2_118"/>
          <p:cNvSpPr txBox="1"/>
          <p:nvPr>
            <p:ph type="ctrTitle"/>
          </p:nvPr>
        </p:nvSpPr>
        <p:spPr>
          <a:xfrm>
            <a:off x="1135000" y="585675"/>
            <a:ext cx="9958500" cy="5034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Feasibility</a:t>
            </a:r>
            <a:r>
              <a:rPr lang="en-US"/>
              <a:t> Analysis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f516a97809_6_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aphicFrame>
        <p:nvGraphicFramePr>
          <p:cNvPr id="201" name="Google Shape;201;gf516a97809_6_4"/>
          <p:cNvGraphicFramePr/>
          <p:nvPr/>
        </p:nvGraphicFramePr>
        <p:xfrm>
          <a:off x="353700" y="899638"/>
          <a:ext cx="3000000" cy="3000000"/>
        </p:xfrm>
        <a:graphic>
          <a:graphicData uri="http://schemas.openxmlformats.org/drawingml/2006/table">
            <a:tbl>
              <a:tblPr>
                <a:noFill/>
                <a:tableStyleId>{CC00B279-0AFD-460A-AA0E-EB72A7496E1E}</a:tableStyleId>
              </a:tblPr>
              <a:tblGrid>
                <a:gridCol w="2743200"/>
                <a:gridCol w="2886525"/>
                <a:gridCol w="5854875"/>
              </a:tblGrid>
              <a:tr h="772175">
                <a:tc>
                  <a:txBody>
                    <a:bodyPr/>
                    <a:lstStyle/>
                    <a:p>
                      <a:pPr indent="0" lvl="0" marL="0" rtl="0" algn="ctr">
                        <a:spcBef>
                          <a:spcPts val="0"/>
                        </a:spcBef>
                        <a:spcAft>
                          <a:spcPts val="0"/>
                        </a:spcAft>
                        <a:buNone/>
                      </a:pPr>
                      <a:r>
                        <a:rPr b="1" lang="en-US" sz="2000"/>
                        <a:t>System </a:t>
                      </a:r>
                      <a:endParaRPr b="1" sz="2000"/>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b="1" lang="en-US" sz="2000"/>
                        <a:t>Feasible</a:t>
                      </a:r>
                      <a:r>
                        <a:rPr b="1" lang="en-US" sz="2000"/>
                        <a:t> </a:t>
                      </a:r>
                      <a:endParaRPr b="1" sz="2000"/>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b="1" lang="en-US" sz="2000"/>
                        <a:t>Reasoning </a:t>
                      </a:r>
                      <a:endParaRPr b="1" sz="2000"/>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r>
              <a:tr h="772175">
                <a:tc>
                  <a:txBody>
                    <a:bodyPr/>
                    <a:lstStyle/>
                    <a:p>
                      <a:pPr indent="0" lvl="0" marL="0" rtl="0" algn="ctr">
                        <a:spcBef>
                          <a:spcPts val="0"/>
                        </a:spcBef>
                        <a:spcAft>
                          <a:spcPts val="0"/>
                        </a:spcAft>
                        <a:buNone/>
                      </a:pPr>
                      <a:r>
                        <a:rPr b="1" lang="en-US"/>
                        <a:t>Controls </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lang="en-US"/>
                        <a:t>?</a:t>
                      </a:r>
                      <a:endParaRPr/>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lang="en-US"/>
                        <a:t>Implementation of control laws will increase endurance and minimize energy usage while also maintaining aircraft </a:t>
                      </a:r>
                      <a:r>
                        <a:rPr lang="en-US"/>
                        <a:t>stability</a:t>
                      </a:r>
                      <a:r>
                        <a:rPr lang="en-US"/>
                        <a:t> during flight. </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r>
              <a:tr h="772175">
                <a:tc>
                  <a:txBody>
                    <a:bodyPr/>
                    <a:lstStyle/>
                    <a:p>
                      <a:pPr indent="0" lvl="0" marL="0" rtl="0" algn="ctr">
                        <a:spcBef>
                          <a:spcPts val="0"/>
                        </a:spcBef>
                        <a:spcAft>
                          <a:spcPts val="0"/>
                        </a:spcAft>
                        <a:buNone/>
                      </a:pPr>
                      <a:r>
                        <a:rPr b="1" lang="en-US"/>
                        <a:t>Avionics</a:t>
                      </a:r>
                      <a:r>
                        <a:rPr b="1" lang="en-US"/>
                        <a:t> Package </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b="1" lang="en-US"/>
                        <a:t>?</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lang="en-US"/>
                        <a:t>Ability to interface with sensors, controls, and battery</a:t>
                      </a:r>
                      <a:endParaRPr/>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r>
              <a:tr h="961575">
                <a:tc>
                  <a:txBody>
                    <a:bodyPr/>
                    <a:lstStyle/>
                    <a:p>
                      <a:pPr indent="0" lvl="0" marL="0" rtl="0" algn="ctr">
                        <a:spcBef>
                          <a:spcPts val="0"/>
                        </a:spcBef>
                        <a:spcAft>
                          <a:spcPts val="0"/>
                        </a:spcAft>
                        <a:buNone/>
                      </a:pPr>
                      <a:r>
                        <a:rPr b="1" lang="en-US"/>
                        <a:t>Software </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b="1" lang="en-US"/>
                        <a:t>?</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lang="en-US"/>
                        <a:t>Interfaces with avionics package to provide autonomous flight modes for standard plane configuration - Implement LQT control laws  - Environment compatibility  </a:t>
                      </a:r>
                      <a:endParaRPr/>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r>
              <a:tr h="961575">
                <a:tc>
                  <a:txBody>
                    <a:bodyPr/>
                    <a:lstStyle/>
                    <a:p>
                      <a:pPr indent="0" lvl="0" marL="0" rtl="0" algn="ctr">
                        <a:spcBef>
                          <a:spcPts val="0"/>
                        </a:spcBef>
                        <a:spcAft>
                          <a:spcPts val="0"/>
                        </a:spcAft>
                        <a:buNone/>
                      </a:pPr>
                      <a:r>
                        <a:rPr b="1" lang="en-US"/>
                        <a:t>Budget </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b="1" lang="en-US"/>
                        <a:t>?</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lang="en-US"/>
                        <a:t>All controller packages and avionics should not exceed $1000. There should be redundancy in purchased items for products damaged during testing. </a:t>
                      </a:r>
                      <a:endParaRPr/>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r>
              <a:tr h="961575">
                <a:tc>
                  <a:txBody>
                    <a:bodyPr/>
                    <a:lstStyle/>
                    <a:p>
                      <a:pPr indent="0" lvl="0" marL="0" rtl="0" algn="ctr">
                        <a:spcBef>
                          <a:spcPts val="0"/>
                        </a:spcBef>
                        <a:spcAft>
                          <a:spcPts val="0"/>
                        </a:spcAft>
                        <a:buNone/>
                      </a:pPr>
                      <a:r>
                        <a:rPr b="1" lang="en-US"/>
                        <a:t>Communication</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b="1" lang="en-US"/>
                        <a:t>?</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lang="en-US"/>
                        <a:t>Communication between the user on the ground and the UAS during flight is necessary to ensure the safety of the vehicle and bystanders in case the controller fails.</a:t>
                      </a:r>
                      <a:endParaRPr/>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r>
            </a:tbl>
          </a:graphicData>
        </a:graphic>
      </p:graphicFrame>
      <p:sp>
        <p:nvSpPr>
          <p:cNvPr id="202" name="Google Shape;202;gf516a97809_6_4"/>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Summary of Feasibility Analyses</a:t>
            </a:r>
            <a:endParaRPr/>
          </a:p>
        </p:txBody>
      </p:sp>
      <p:sp>
        <p:nvSpPr>
          <p:cNvPr id="203" name="Google Shape;203;gf516a97809_6_4"/>
          <p:cNvSpPr txBox="1"/>
          <p:nvPr/>
        </p:nvSpPr>
        <p:spPr>
          <a:xfrm>
            <a:off x="0" y="6185200"/>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a:t>
            </a:r>
            <a:r>
              <a:rPr b="1" lang="en-US" sz="1100">
                <a:solidFill>
                  <a:schemeClr val="lt1"/>
                </a:solidFill>
                <a:latin typeface="Calibri"/>
                <a:ea typeface="Calibri"/>
                <a:cs typeface="Calibri"/>
                <a:sym typeface="Calibri"/>
              </a:rPr>
              <a:t> Analysis</a:t>
            </a:r>
            <a:endParaRPr b="1" sz="11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f71642aec1_3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Feasibility Analysis: Controls</a:t>
            </a:r>
            <a:endParaRPr/>
          </a:p>
        </p:txBody>
      </p:sp>
      <p:sp>
        <p:nvSpPr>
          <p:cNvPr id="210" name="Google Shape;210;gf71642aec1_3_0"/>
          <p:cNvSpPr txBox="1"/>
          <p:nvPr>
            <p:ph idx="1" type="body"/>
          </p:nvPr>
        </p:nvSpPr>
        <p:spPr>
          <a:xfrm>
            <a:off x="838200" y="1106420"/>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b="1" lang="en-US" u="sng"/>
              <a:t>Required Functionalities:</a:t>
            </a:r>
            <a:endParaRPr b="1" u="sng"/>
          </a:p>
          <a:p>
            <a:pPr indent="0" lvl="0" marL="0" rtl="0" algn="l">
              <a:spcBef>
                <a:spcPts val="1000"/>
              </a:spcBef>
              <a:spcAft>
                <a:spcPts val="0"/>
              </a:spcAft>
              <a:buClr>
                <a:schemeClr val="dk1"/>
              </a:buClr>
              <a:buSzPts val="1100"/>
              <a:buFont typeface="Arial"/>
              <a:buNone/>
            </a:pPr>
            <a:r>
              <a:t/>
            </a:r>
            <a:endParaRPr/>
          </a:p>
          <a:p>
            <a:pPr indent="0" lvl="0" marL="0" rtl="0" algn="l">
              <a:spcBef>
                <a:spcPts val="1000"/>
              </a:spcBef>
              <a:spcAft>
                <a:spcPts val="0"/>
              </a:spcAft>
              <a:buClr>
                <a:schemeClr val="dk1"/>
              </a:buClr>
              <a:buSzPts val="1100"/>
              <a:buFont typeface="Arial"/>
              <a:buNone/>
            </a:pPr>
            <a:r>
              <a:t/>
            </a:r>
            <a:endParaRPr/>
          </a:p>
          <a:p>
            <a:pPr indent="0" lvl="0" marL="0" rtl="0" algn="l">
              <a:spcBef>
                <a:spcPts val="1000"/>
              </a:spcBef>
              <a:spcAft>
                <a:spcPts val="0"/>
              </a:spcAft>
              <a:buNone/>
            </a:pPr>
            <a:r>
              <a:t/>
            </a:r>
            <a:endParaRPr/>
          </a:p>
        </p:txBody>
      </p:sp>
      <p:sp>
        <p:nvSpPr>
          <p:cNvPr id="211" name="Google Shape;211;gf71642aec1_3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aphicFrame>
        <p:nvGraphicFramePr>
          <p:cNvPr id="212" name="Google Shape;212;gf71642aec1_3_0"/>
          <p:cNvGraphicFramePr/>
          <p:nvPr/>
        </p:nvGraphicFramePr>
        <p:xfrm>
          <a:off x="952500" y="2001750"/>
          <a:ext cx="3000000" cy="3000000"/>
        </p:xfrm>
        <a:graphic>
          <a:graphicData uri="http://schemas.openxmlformats.org/drawingml/2006/table">
            <a:tbl>
              <a:tblPr>
                <a:noFill/>
                <a:tableStyleId>{CC00B279-0AFD-460A-AA0E-EB72A7496E1E}</a:tableStyleId>
              </a:tblPr>
              <a:tblGrid>
                <a:gridCol w="909850"/>
                <a:gridCol w="8582700"/>
                <a:gridCol w="794450"/>
              </a:tblGrid>
              <a:tr h="666250">
                <a:tc>
                  <a:txBody>
                    <a:bodyPr/>
                    <a:lstStyle/>
                    <a:p>
                      <a:pPr indent="0" lvl="0" marL="0" rtl="0" algn="l">
                        <a:spcBef>
                          <a:spcPts val="0"/>
                        </a:spcBef>
                        <a:spcAft>
                          <a:spcPts val="0"/>
                        </a:spcAft>
                        <a:buNone/>
                      </a:pPr>
                      <a:r>
                        <a:rPr lang="en-US" sz="2400"/>
                        <a:t>1</a:t>
                      </a:r>
                      <a:endParaRPr sz="24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2400">
                          <a:solidFill>
                            <a:schemeClr val="dk1"/>
                          </a:solidFill>
                        </a:rPr>
                        <a:t>Accept input of a specified trajectory defining a mission area. </a:t>
                      </a:r>
                      <a:endParaRPr sz="37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sz="2400"/>
                        <a:t>?</a:t>
                      </a:r>
                      <a:endParaRPr sz="24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r h="666250">
                <a:tc>
                  <a:txBody>
                    <a:bodyPr/>
                    <a:lstStyle/>
                    <a:p>
                      <a:pPr indent="0" lvl="0" marL="0" rtl="0" algn="l">
                        <a:spcBef>
                          <a:spcPts val="0"/>
                        </a:spcBef>
                        <a:spcAft>
                          <a:spcPts val="0"/>
                        </a:spcAft>
                        <a:buNone/>
                      </a:pPr>
                      <a:r>
                        <a:rPr lang="en-US" sz="2400"/>
                        <a:t>2</a:t>
                      </a:r>
                      <a:endParaRPr sz="24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Clr>
                          <a:schemeClr val="dk1"/>
                        </a:buClr>
                        <a:buSzPts val="1100"/>
                        <a:buFont typeface="Arial"/>
                        <a:buNone/>
                      </a:pPr>
                      <a:r>
                        <a:rPr lang="en-US" sz="2400"/>
                        <a:t>Optimizes system controls for endurance.</a:t>
                      </a:r>
                      <a:endParaRPr sz="24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sz="2400"/>
                        <a:t>?</a:t>
                      </a:r>
                      <a:endParaRPr sz="24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r h="666250">
                <a:tc>
                  <a:txBody>
                    <a:bodyPr/>
                    <a:lstStyle/>
                    <a:p>
                      <a:pPr indent="0" lvl="0" marL="0" rtl="0" algn="l">
                        <a:spcBef>
                          <a:spcPts val="0"/>
                        </a:spcBef>
                        <a:spcAft>
                          <a:spcPts val="0"/>
                        </a:spcAft>
                        <a:buNone/>
                      </a:pPr>
                      <a:r>
                        <a:rPr lang="en-US" sz="2400"/>
                        <a:t>3</a:t>
                      </a:r>
                      <a:endParaRPr sz="24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2400"/>
                        <a:t>Ability to </a:t>
                      </a:r>
                      <a:r>
                        <a:rPr lang="en-US" sz="2400"/>
                        <a:t>implement </a:t>
                      </a:r>
                      <a:r>
                        <a:rPr lang="en-US" sz="2400"/>
                        <a:t>for full aircraft state.</a:t>
                      </a:r>
                      <a:endParaRPr sz="24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sz="2400"/>
                        <a:t>?</a:t>
                      </a:r>
                      <a:endParaRPr sz="24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f6d89e3f67_0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Feasibility</a:t>
            </a:r>
            <a:r>
              <a:rPr lang="en-US"/>
              <a:t> Analysis: Controls</a:t>
            </a:r>
            <a:endParaRPr/>
          </a:p>
        </p:txBody>
      </p:sp>
      <p:sp>
        <p:nvSpPr>
          <p:cNvPr id="219" name="Google Shape;219;gf6d89e3f67_0_0"/>
          <p:cNvSpPr txBox="1"/>
          <p:nvPr>
            <p:ph idx="1" type="body"/>
          </p:nvPr>
        </p:nvSpPr>
        <p:spPr>
          <a:xfrm>
            <a:off x="342225" y="1148900"/>
            <a:ext cx="10515600" cy="2511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u="sng"/>
              <a:t>Linear </a:t>
            </a:r>
            <a:r>
              <a:rPr b="1" lang="en-US" u="sng"/>
              <a:t>Quadratic</a:t>
            </a:r>
            <a:r>
              <a:rPr b="1" lang="en-US" u="sng"/>
              <a:t> Tracker (LQT) </a:t>
            </a:r>
            <a:endParaRPr b="1" u="sng"/>
          </a:p>
          <a:p>
            <a:pPr indent="-406400" lvl="0" marL="457200" rtl="0" algn="l">
              <a:spcBef>
                <a:spcPts val="1000"/>
              </a:spcBef>
              <a:spcAft>
                <a:spcPts val="0"/>
              </a:spcAft>
              <a:buSzPts val="2800"/>
              <a:buChar char="•"/>
            </a:pPr>
            <a:r>
              <a:rPr lang="en-US"/>
              <a:t>Determines optimal control by minimizing the cost function of the dynamics model</a:t>
            </a:r>
            <a:endParaRPr/>
          </a:p>
          <a:p>
            <a:pPr indent="-406400" lvl="0" marL="457200" rtl="0" algn="l">
              <a:spcBef>
                <a:spcPts val="0"/>
              </a:spcBef>
              <a:spcAft>
                <a:spcPts val="0"/>
              </a:spcAft>
              <a:buSzPts val="2800"/>
              <a:buChar char="•"/>
            </a:pPr>
            <a:r>
              <a:rPr lang="en-US"/>
              <a:t>Gains are tuned per system for weighting optimal control</a:t>
            </a:r>
            <a:endParaRPr/>
          </a:p>
        </p:txBody>
      </p:sp>
      <p:sp>
        <p:nvSpPr>
          <p:cNvPr id="220" name="Google Shape;220;gf6d89e3f67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21" name="Google Shape;221;gf6d89e3f67_0_0"/>
          <p:cNvSpPr/>
          <p:nvPr/>
        </p:nvSpPr>
        <p:spPr>
          <a:xfrm>
            <a:off x="3445650" y="4000125"/>
            <a:ext cx="1545900" cy="290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f6d89e3f67_0_0"/>
          <p:cNvSpPr/>
          <p:nvPr/>
        </p:nvSpPr>
        <p:spPr>
          <a:xfrm>
            <a:off x="3445650" y="4572975"/>
            <a:ext cx="1545900" cy="290700"/>
          </a:xfrm>
          <a:prstGeom prst="right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f6d89e3f67_0_0"/>
          <p:cNvSpPr/>
          <p:nvPr/>
        </p:nvSpPr>
        <p:spPr>
          <a:xfrm>
            <a:off x="1509300" y="3862425"/>
            <a:ext cx="1806000" cy="492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Dynamics Model</a:t>
            </a:r>
            <a:endParaRPr/>
          </a:p>
        </p:txBody>
      </p:sp>
      <p:sp>
        <p:nvSpPr>
          <p:cNvPr id="224" name="Google Shape;224;gf6d89e3f67_0_0"/>
          <p:cNvSpPr/>
          <p:nvPr/>
        </p:nvSpPr>
        <p:spPr>
          <a:xfrm>
            <a:off x="1509300" y="4472025"/>
            <a:ext cx="1806000" cy="492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Cost Function</a:t>
            </a:r>
            <a:endParaRPr/>
          </a:p>
        </p:txBody>
      </p:sp>
      <p:sp>
        <p:nvSpPr>
          <p:cNvPr id="225" name="Google Shape;225;gf6d89e3f67_0_0"/>
          <p:cNvSpPr/>
          <p:nvPr/>
        </p:nvSpPr>
        <p:spPr>
          <a:xfrm>
            <a:off x="5048250" y="3885075"/>
            <a:ext cx="1806000" cy="492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Linear</a:t>
            </a:r>
            <a:endParaRPr/>
          </a:p>
        </p:txBody>
      </p:sp>
      <p:sp>
        <p:nvSpPr>
          <p:cNvPr id="226" name="Google Shape;226;gf6d89e3f67_0_0"/>
          <p:cNvSpPr/>
          <p:nvPr/>
        </p:nvSpPr>
        <p:spPr>
          <a:xfrm>
            <a:off x="5048250" y="4494675"/>
            <a:ext cx="1806000" cy="492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Quadratic</a:t>
            </a:r>
            <a:endParaRPr/>
          </a:p>
        </p:txBody>
      </p:sp>
      <p:sp>
        <p:nvSpPr>
          <p:cNvPr id="227" name="Google Shape;227;gf6d89e3f67_0_0"/>
          <p:cNvSpPr/>
          <p:nvPr/>
        </p:nvSpPr>
        <p:spPr>
          <a:xfrm>
            <a:off x="6928000" y="4290825"/>
            <a:ext cx="1545900" cy="290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f6d89e3f67_0_0"/>
          <p:cNvSpPr/>
          <p:nvPr/>
        </p:nvSpPr>
        <p:spPr>
          <a:xfrm>
            <a:off x="8547650" y="4189875"/>
            <a:ext cx="1806000" cy="492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Linear</a:t>
            </a:r>
            <a:r>
              <a:rPr lang="en-US"/>
              <a:t> Quadratic Tracker (LQT)</a:t>
            </a:r>
            <a:endParaRPr/>
          </a:p>
        </p:txBody>
      </p:sp>
      <p:sp>
        <p:nvSpPr>
          <p:cNvPr id="229" name="Google Shape;229;gf6d89e3f67_0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f6090fad32_2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Feasibility Analysis: Controls</a:t>
            </a:r>
            <a:endParaRPr/>
          </a:p>
        </p:txBody>
      </p:sp>
      <p:sp>
        <p:nvSpPr>
          <p:cNvPr id="235" name="Google Shape;235;gf6090fad32_2_0"/>
          <p:cNvSpPr txBox="1"/>
          <p:nvPr>
            <p:ph idx="1" type="body"/>
          </p:nvPr>
        </p:nvSpPr>
        <p:spPr>
          <a:xfrm>
            <a:off x="304800" y="1065225"/>
            <a:ext cx="9917700" cy="4930800"/>
          </a:xfrm>
          <a:prstGeom prst="rect">
            <a:avLst/>
          </a:prstGeom>
        </p:spPr>
        <p:txBody>
          <a:bodyPr anchorCtr="0" anchor="t" bIns="45700" lIns="91425" spcFirstLastPara="1" rIns="91425" wrap="square" tIns="45700">
            <a:normAutofit/>
          </a:bodyPr>
          <a:lstStyle/>
          <a:p>
            <a:pPr indent="-393700" lvl="0" marL="457200" rtl="0" algn="l">
              <a:spcBef>
                <a:spcPts val="1000"/>
              </a:spcBef>
              <a:spcAft>
                <a:spcPts val="0"/>
              </a:spcAft>
              <a:buSzPts val="2600"/>
              <a:buChar char="•"/>
            </a:pPr>
            <a:r>
              <a:rPr b="1" lang="en-US" sz="2600"/>
              <a:t>Inputs: </a:t>
            </a:r>
            <a:r>
              <a:rPr lang="en-US" sz="2600"/>
              <a:t>current state, desired state, Q, R, A, B, dt</a:t>
            </a:r>
            <a:endParaRPr sz="2600"/>
          </a:p>
          <a:p>
            <a:pPr indent="-368300" lvl="1" marL="914400" rtl="0" algn="l">
              <a:spcBef>
                <a:spcPts val="0"/>
              </a:spcBef>
              <a:spcAft>
                <a:spcPts val="0"/>
              </a:spcAft>
              <a:buSzPts val="2200"/>
              <a:buChar char="•"/>
            </a:pPr>
            <a:r>
              <a:rPr lang="en-US" sz="2200"/>
              <a:t>A, B = State transition matrices</a:t>
            </a:r>
            <a:endParaRPr sz="2200"/>
          </a:p>
          <a:p>
            <a:pPr indent="-368300" lvl="1" marL="914400" rtl="0" algn="l">
              <a:spcBef>
                <a:spcPts val="0"/>
              </a:spcBef>
              <a:spcAft>
                <a:spcPts val="0"/>
              </a:spcAft>
              <a:buSzPts val="2200"/>
              <a:buChar char="•"/>
            </a:pPr>
            <a:r>
              <a:rPr lang="en-US" sz="2200"/>
              <a:t>Q = State cost matrix</a:t>
            </a:r>
            <a:endParaRPr sz="2200"/>
          </a:p>
          <a:p>
            <a:pPr indent="-368300" lvl="1" marL="914400" rtl="0" algn="l">
              <a:spcBef>
                <a:spcPts val="0"/>
              </a:spcBef>
              <a:spcAft>
                <a:spcPts val="0"/>
              </a:spcAft>
              <a:buSzPts val="2200"/>
              <a:buChar char="•"/>
            </a:pPr>
            <a:r>
              <a:rPr lang="en-US" sz="2200"/>
              <a:t>R = Input cost matrix</a:t>
            </a:r>
            <a:endParaRPr sz="2200"/>
          </a:p>
          <a:p>
            <a:pPr indent="0" lvl="0" marL="0" rtl="0" algn="l">
              <a:spcBef>
                <a:spcPts val="1000"/>
              </a:spcBef>
              <a:spcAft>
                <a:spcPts val="0"/>
              </a:spcAft>
              <a:buNone/>
            </a:pPr>
            <a:r>
              <a:t/>
            </a:r>
            <a:endParaRPr sz="2000"/>
          </a:p>
          <a:p>
            <a:pPr indent="0" lvl="0" marL="0" rtl="0" algn="l">
              <a:spcBef>
                <a:spcPts val="1000"/>
              </a:spcBef>
              <a:spcAft>
                <a:spcPts val="0"/>
              </a:spcAft>
              <a:buNone/>
            </a:pPr>
            <a:r>
              <a:t/>
            </a:r>
            <a:endParaRPr sz="2000"/>
          </a:p>
          <a:p>
            <a:pPr indent="0" lvl="0" marL="0" rtl="0" algn="l">
              <a:spcBef>
                <a:spcPts val="1000"/>
              </a:spcBef>
              <a:spcAft>
                <a:spcPts val="0"/>
              </a:spcAft>
              <a:buNone/>
            </a:pPr>
            <a:r>
              <a:t/>
            </a:r>
            <a:endParaRPr sz="2000"/>
          </a:p>
        </p:txBody>
      </p:sp>
      <p:sp>
        <p:nvSpPr>
          <p:cNvPr id="236" name="Google Shape;236;gf6090fad32_2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37" name="Google Shape;237;gf6090fad32_2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pic>
        <p:nvPicPr>
          <p:cNvPr id="238" name="Google Shape;238;gf6090fad32_2_0"/>
          <p:cNvPicPr preferRelativeResize="0"/>
          <p:nvPr/>
        </p:nvPicPr>
        <p:blipFill>
          <a:blip r:embed="rId3">
            <a:alphaModFix/>
          </a:blip>
          <a:stretch>
            <a:fillRect/>
          </a:stretch>
        </p:blipFill>
        <p:spPr>
          <a:xfrm>
            <a:off x="724750" y="3277975"/>
            <a:ext cx="1912100" cy="2000700"/>
          </a:xfrm>
          <a:prstGeom prst="rect">
            <a:avLst/>
          </a:prstGeom>
          <a:noFill/>
          <a:ln>
            <a:noFill/>
          </a:ln>
        </p:spPr>
      </p:pic>
      <p:pic>
        <p:nvPicPr>
          <p:cNvPr id="239" name="Google Shape;239;gf6090fad32_2_0"/>
          <p:cNvPicPr preferRelativeResize="0"/>
          <p:nvPr/>
        </p:nvPicPr>
        <p:blipFill>
          <a:blip r:embed="rId4">
            <a:alphaModFix/>
          </a:blip>
          <a:stretch>
            <a:fillRect/>
          </a:stretch>
        </p:blipFill>
        <p:spPr>
          <a:xfrm>
            <a:off x="2410125" y="3103475"/>
            <a:ext cx="3178276" cy="2772200"/>
          </a:xfrm>
          <a:prstGeom prst="rect">
            <a:avLst/>
          </a:prstGeom>
          <a:noFill/>
          <a:ln>
            <a:noFill/>
          </a:ln>
        </p:spPr>
      </p:pic>
      <p:pic>
        <p:nvPicPr>
          <p:cNvPr id="240" name="Google Shape;240;gf6090fad32_2_0"/>
          <p:cNvPicPr preferRelativeResize="0"/>
          <p:nvPr/>
        </p:nvPicPr>
        <p:blipFill>
          <a:blip r:embed="rId5">
            <a:alphaModFix/>
          </a:blip>
          <a:stretch>
            <a:fillRect/>
          </a:stretch>
        </p:blipFill>
        <p:spPr>
          <a:xfrm>
            <a:off x="6073675" y="3516629"/>
            <a:ext cx="2479462" cy="1523396"/>
          </a:xfrm>
          <a:prstGeom prst="rect">
            <a:avLst/>
          </a:prstGeom>
          <a:noFill/>
          <a:ln>
            <a:noFill/>
          </a:ln>
        </p:spPr>
      </p:pic>
      <p:pic>
        <p:nvPicPr>
          <p:cNvPr id="241" name="Google Shape;241;gf6090fad32_2_0"/>
          <p:cNvPicPr preferRelativeResize="0"/>
          <p:nvPr/>
        </p:nvPicPr>
        <p:blipFill>
          <a:blip r:embed="rId6">
            <a:alphaModFix/>
          </a:blip>
          <a:stretch>
            <a:fillRect/>
          </a:stretch>
        </p:blipFill>
        <p:spPr>
          <a:xfrm>
            <a:off x="8050925" y="3445514"/>
            <a:ext cx="3091475" cy="1665611"/>
          </a:xfrm>
          <a:prstGeom prst="rect">
            <a:avLst/>
          </a:prstGeom>
          <a:noFill/>
          <a:ln>
            <a:noFill/>
          </a:ln>
        </p:spPr>
      </p:pic>
      <p:graphicFrame>
        <p:nvGraphicFramePr>
          <p:cNvPr id="242" name="Google Shape;242;gf6090fad32_2_0"/>
          <p:cNvGraphicFramePr/>
          <p:nvPr/>
        </p:nvGraphicFramePr>
        <p:xfrm>
          <a:off x="6374863" y="5555604"/>
          <a:ext cx="3000000" cy="3000000"/>
        </p:xfrm>
        <a:graphic>
          <a:graphicData uri="http://schemas.openxmlformats.org/drawingml/2006/table">
            <a:tbl>
              <a:tblPr>
                <a:noFill/>
                <a:tableStyleId>{CC00B279-0AFD-460A-AA0E-EB72A7496E1E}</a:tableStyleId>
              </a:tblPr>
              <a:tblGrid>
                <a:gridCol w="382850"/>
                <a:gridCol w="3789375"/>
                <a:gridCol w="595300"/>
              </a:tblGrid>
              <a:tr h="440425">
                <a:tc>
                  <a:txBody>
                    <a:bodyPr/>
                    <a:lstStyle/>
                    <a:p>
                      <a:pPr indent="0" lvl="0" marL="0" rtl="0" algn="l">
                        <a:lnSpc>
                          <a:spcPct val="90000"/>
                        </a:lnSpc>
                        <a:spcBef>
                          <a:spcPts val="1000"/>
                        </a:spcBef>
                        <a:spcAft>
                          <a:spcPts val="0"/>
                        </a:spcAft>
                        <a:buNone/>
                      </a:pPr>
                      <a:r>
                        <a:rPr b="1" lang="en-US" sz="1700"/>
                        <a:t>1</a:t>
                      </a:r>
                      <a:endParaRPr b="1" sz="17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rPr b="1" lang="en-US" sz="1700"/>
                        <a:t>Accept input of specified area</a:t>
                      </a:r>
                      <a:endParaRPr b="1" sz="17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t/>
                      </a:r>
                      <a:endParaRPr sz="1500">
                        <a:solidFill>
                          <a:schemeClr val="dk1"/>
                        </a:solidFill>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bl>
          </a:graphicData>
        </a:graphic>
      </p:graphicFrame>
      <p:pic>
        <p:nvPicPr>
          <p:cNvPr id="243" name="Google Shape;243;gf6090fad32_2_0"/>
          <p:cNvPicPr preferRelativeResize="0"/>
          <p:nvPr/>
        </p:nvPicPr>
        <p:blipFill>
          <a:blip r:embed="rId7">
            <a:alphaModFix/>
          </a:blip>
          <a:stretch>
            <a:fillRect/>
          </a:stretch>
        </p:blipFill>
        <p:spPr>
          <a:xfrm>
            <a:off x="10681243" y="5597313"/>
            <a:ext cx="357002" cy="3570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f6d89e3f67_1_25"/>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Feasibility Analysis: Controls</a:t>
            </a:r>
            <a:endParaRPr/>
          </a:p>
        </p:txBody>
      </p:sp>
      <p:sp>
        <p:nvSpPr>
          <p:cNvPr id="249" name="Google Shape;249;gf6d89e3f67_1_25"/>
          <p:cNvSpPr txBox="1"/>
          <p:nvPr>
            <p:ph idx="1" type="body"/>
          </p:nvPr>
        </p:nvSpPr>
        <p:spPr>
          <a:xfrm>
            <a:off x="304800" y="1065225"/>
            <a:ext cx="9917700" cy="4930800"/>
          </a:xfrm>
          <a:prstGeom prst="rect">
            <a:avLst/>
          </a:prstGeom>
        </p:spPr>
        <p:txBody>
          <a:bodyPr anchorCtr="0" anchor="t" bIns="45700" lIns="91425" spcFirstLastPara="1" rIns="91425" wrap="square" tIns="45700">
            <a:normAutofit/>
          </a:bodyPr>
          <a:lstStyle/>
          <a:p>
            <a:pPr indent="-393700" lvl="0" marL="457200" rtl="0" algn="l">
              <a:spcBef>
                <a:spcPts val="1000"/>
              </a:spcBef>
              <a:spcAft>
                <a:spcPts val="0"/>
              </a:spcAft>
              <a:buSzPts val="2600"/>
              <a:buChar char="•"/>
            </a:pPr>
            <a:r>
              <a:rPr b="1" lang="en-US" sz="2600"/>
              <a:t>Outputs: </a:t>
            </a:r>
            <a:r>
              <a:rPr lang="en-US" sz="2600"/>
              <a:t>Optimal control inputs (u</a:t>
            </a:r>
            <a:r>
              <a:rPr baseline="-25000" lang="en-US" sz="2600"/>
              <a:t>*</a:t>
            </a:r>
            <a:r>
              <a:rPr lang="en-US" sz="2600"/>
              <a:t>)</a:t>
            </a:r>
            <a:endParaRPr sz="2600"/>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sz="2000"/>
          </a:p>
        </p:txBody>
      </p:sp>
      <p:sp>
        <p:nvSpPr>
          <p:cNvPr id="250" name="Google Shape;250;gf6d89e3f67_1_2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51" name="Google Shape;251;gf6d89e3f67_1_25"/>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pic>
        <p:nvPicPr>
          <p:cNvPr id="252" name="Google Shape;252;gf6d89e3f67_1_25"/>
          <p:cNvPicPr preferRelativeResize="0"/>
          <p:nvPr/>
        </p:nvPicPr>
        <p:blipFill>
          <a:blip r:embed="rId3">
            <a:alphaModFix/>
          </a:blip>
          <a:stretch>
            <a:fillRect/>
          </a:stretch>
        </p:blipFill>
        <p:spPr>
          <a:xfrm>
            <a:off x="1586000" y="2102969"/>
            <a:ext cx="9019999" cy="3103656"/>
          </a:xfrm>
          <a:prstGeom prst="rect">
            <a:avLst/>
          </a:prstGeom>
          <a:noFill/>
          <a:ln cap="flat" cmpd="sng" w="9525">
            <a:solidFill>
              <a:srgbClr val="888888"/>
            </a:solidFill>
            <a:prstDash val="solid"/>
            <a:round/>
            <a:headEnd len="sm" w="sm" type="none"/>
            <a:tailEnd len="sm" w="sm" type="none"/>
          </a:ln>
        </p:spPr>
      </p:pic>
      <p:sp>
        <p:nvSpPr>
          <p:cNvPr id="253" name="Google Shape;253;gf6d89e3f67_1_25"/>
          <p:cNvSpPr txBox="1"/>
          <p:nvPr/>
        </p:nvSpPr>
        <p:spPr>
          <a:xfrm>
            <a:off x="4713300" y="5813400"/>
            <a:ext cx="770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References: </a:t>
            </a:r>
            <a:r>
              <a:rPr lang="en-US" u="sng">
                <a:solidFill>
                  <a:schemeClr val="hlink"/>
                </a:solidFill>
                <a:latin typeface="Calibri"/>
                <a:ea typeface="Calibri"/>
                <a:cs typeface="Calibri"/>
                <a:sym typeface="Calibri"/>
                <a:hlinkClick r:id="rId4"/>
              </a:rPr>
              <a:t>https://automaticaddison.com/linear-quadratic-regulator-lqr-with-python-code-example/</a:t>
            </a:r>
            <a:r>
              <a:rPr lang="en-US">
                <a:latin typeface="Calibri"/>
                <a:ea typeface="Calibri"/>
                <a:cs typeface="Calibri"/>
                <a:sym typeface="Calibri"/>
              </a:rPr>
              <a:t> </a:t>
            </a:r>
            <a:endParaRPr>
              <a:latin typeface="Calibri"/>
              <a:ea typeface="Calibri"/>
              <a:cs typeface="Calibri"/>
              <a:sym typeface="Calibri"/>
            </a:endParaRPr>
          </a:p>
        </p:txBody>
      </p:sp>
      <p:graphicFrame>
        <p:nvGraphicFramePr>
          <p:cNvPr id="254" name="Google Shape;254;gf6d89e3f67_1_25"/>
          <p:cNvGraphicFramePr/>
          <p:nvPr/>
        </p:nvGraphicFramePr>
        <p:xfrm>
          <a:off x="304788" y="5372979"/>
          <a:ext cx="3000000" cy="3000000"/>
        </p:xfrm>
        <a:graphic>
          <a:graphicData uri="http://schemas.openxmlformats.org/drawingml/2006/table">
            <a:tbl>
              <a:tblPr>
                <a:noFill/>
                <a:tableStyleId>{CC00B279-0AFD-460A-AA0E-EB72A7496E1E}</a:tableStyleId>
              </a:tblPr>
              <a:tblGrid>
                <a:gridCol w="382850"/>
                <a:gridCol w="3789375"/>
                <a:gridCol w="595300"/>
              </a:tblGrid>
              <a:tr h="440425">
                <a:tc>
                  <a:txBody>
                    <a:bodyPr/>
                    <a:lstStyle/>
                    <a:p>
                      <a:pPr indent="0" lvl="0" marL="0" rtl="0" algn="l">
                        <a:lnSpc>
                          <a:spcPct val="90000"/>
                        </a:lnSpc>
                        <a:spcBef>
                          <a:spcPts val="1000"/>
                        </a:spcBef>
                        <a:spcAft>
                          <a:spcPts val="0"/>
                        </a:spcAft>
                        <a:buNone/>
                      </a:pPr>
                      <a:r>
                        <a:rPr b="1" lang="en-US" sz="1700"/>
                        <a:t>2</a:t>
                      </a:r>
                      <a:endParaRPr b="1" sz="17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rPr b="1" lang="en-US" sz="1700"/>
                        <a:t>Optimizes system controls</a:t>
                      </a:r>
                      <a:endParaRPr b="1" sz="17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t/>
                      </a:r>
                      <a:endParaRPr sz="1500">
                        <a:solidFill>
                          <a:schemeClr val="dk1"/>
                        </a:solidFill>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bl>
          </a:graphicData>
        </a:graphic>
      </p:graphicFrame>
      <p:pic>
        <p:nvPicPr>
          <p:cNvPr id="255" name="Google Shape;255;gf6d89e3f67_1_25"/>
          <p:cNvPicPr preferRelativeResize="0"/>
          <p:nvPr/>
        </p:nvPicPr>
        <p:blipFill>
          <a:blip r:embed="rId5">
            <a:alphaModFix/>
          </a:blip>
          <a:stretch>
            <a:fillRect/>
          </a:stretch>
        </p:blipFill>
        <p:spPr>
          <a:xfrm>
            <a:off x="4605293" y="5414676"/>
            <a:ext cx="357002" cy="3570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f60e2ebe07_4_7"/>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Feasibility Analysis: Controls</a:t>
            </a:r>
            <a:endParaRPr/>
          </a:p>
        </p:txBody>
      </p:sp>
      <p:sp>
        <p:nvSpPr>
          <p:cNvPr id="262" name="Google Shape;262;gf60e2ebe07_4_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63" name="Google Shape;263;gf60e2ebe07_4_7"/>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pic>
        <p:nvPicPr>
          <p:cNvPr id="264" name="Google Shape;264;gf60e2ebe07_4_7"/>
          <p:cNvPicPr preferRelativeResize="0"/>
          <p:nvPr/>
        </p:nvPicPr>
        <p:blipFill>
          <a:blip r:embed="rId3">
            <a:alphaModFix/>
          </a:blip>
          <a:stretch>
            <a:fillRect/>
          </a:stretch>
        </p:blipFill>
        <p:spPr>
          <a:xfrm>
            <a:off x="1519650" y="1433325"/>
            <a:ext cx="8801100" cy="1238250"/>
          </a:xfrm>
          <a:prstGeom prst="rect">
            <a:avLst/>
          </a:prstGeom>
          <a:noFill/>
          <a:ln>
            <a:noFill/>
          </a:ln>
        </p:spPr>
      </p:pic>
      <p:pic>
        <p:nvPicPr>
          <p:cNvPr id="265" name="Google Shape;265;gf60e2ebe07_4_7"/>
          <p:cNvPicPr preferRelativeResize="0"/>
          <p:nvPr/>
        </p:nvPicPr>
        <p:blipFill>
          <a:blip r:embed="rId4">
            <a:alphaModFix/>
          </a:blip>
          <a:stretch>
            <a:fillRect/>
          </a:stretch>
        </p:blipFill>
        <p:spPr>
          <a:xfrm>
            <a:off x="777301" y="5021250"/>
            <a:ext cx="3372473" cy="725400"/>
          </a:xfrm>
          <a:prstGeom prst="rect">
            <a:avLst/>
          </a:prstGeom>
          <a:noFill/>
          <a:ln>
            <a:noFill/>
          </a:ln>
        </p:spPr>
      </p:pic>
      <p:pic>
        <p:nvPicPr>
          <p:cNvPr id="266" name="Google Shape;266;gf60e2ebe07_4_7"/>
          <p:cNvPicPr preferRelativeResize="0"/>
          <p:nvPr/>
        </p:nvPicPr>
        <p:blipFill>
          <a:blip r:embed="rId5">
            <a:alphaModFix/>
          </a:blip>
          <a:stretch>
            <a:fillRect/>
          </a:stretch>
        </p:blipFill>
        <p:spPr>
          <a:xfrm>
            <a:off x="777299" y="4193150"/>
            <a:ext cx="7510227" cy="707400"/>
          </a:xfrm>
          <a:prstGeom prst="rect">
            <a:avLst/>
          </a:prstGeom>
          <a:noFill/>
          <a:ln>
            <a:noFill/>
          </a:ln>
        </p:spPr>
      </p:pic>
      <p:pic>
        <p:nvPicPr>
          <p:cNvPr id="267" name="Google Shape;267;gf60e2ebe07_4_7"/>
          <p:cNvPicPr preferRelativeResize="0"/>
          <p:nvPr/>
        </p:nvPicPr>
        <p:blipFill>
          <a:blip r:embed="rId6">
            <a:alphaModFix/>
          </a:blip>
          <a:stretch>
            <a:fillRect/>
          </a:stretch>
        </p:blipFill>
        <p:spPr>
          <a:xfrm>
            <a:off x="777300" y="3379499"/>
            <a:ext cx="4098946" cy="842250"/>
          </a:xfrm>
          <a:prstGeom prst="rect">
            <a:avLst/>
          </a:prstGeom>
          <a:noFill/>
          <a:ln>
            <a:noFill/>
          </a:ln>
        </p:spPr>
      </p:pic>
      <p:pic>
        <p:nvPicPr>
          <p:cNvPr id="268" name="Google Shape;268;gf60e2ebe07_4_7"/>
          <p:cNvPicPr preferRelativeResize="0"/>
          <p:nvPr/>
        </p:nvPicPr>
        <p:blipFill>
          <a:blip r:embed="rId7">
            <a:alphaModFix/>
          </a:blip>
          <a:stretch>
            <a:fillRect/>
          </a:stretch>
        </p:blipFill>
        <p:spPr>
          <a:xfrm>
            <a:off x="796820" y="2645738"/>
            <a:ext cx="7471181" cy="842263"/>
          </a:xfrm>
          <a:prstGeom prst="rect">
            <a:avLst/>
          </a:prstGeom>
          <a:noFill/>
          <a:ln>
            <a:noFill/>
          </a:ln>
        </p:spPr>
      </p:pic>
      <p:cxnSp>
        <p:nvCxnSpPr>
          <p:cNvPr id="269" name="Google Shape;269;gf60e2ebe07_4_7"/>
          <p:cNvCxnSpPr/>
          <p:nvPr/>
        </p:nvCxnSpPr>
        <p:spPr>
          <a:xfrm>
            <a:off x="5110925" y="3379500"/>
            <a:ext cx="386400" cy="0"/>
          </a:xfrm>
          <a:prstGeom prst="straightConnector1">
            <a:avLst/>
          </a:prstGeom>
          <a:noFill/>
          <a:ln cap="flat" cmpd="sng" w="19050">
            <a:solidFill>
              <a:srgbClr val="FF0000"/>
            </a:solidFill>
            <a:prstDash val="solid"/>
            <a:round/>
            <a:headEnd len="med" w="med" type="none"/>
            <a:tailEnd len="med" w="med" type="none"/>
          </a:ln>
        </p:spPr>
      </p:cxnSp>
      <p:cxnSp>
        <p:nvCxnSpPr>
          <p:cNvPr id="270" name="Google Shape;270;gf60e2ebe07_4_7"/>
          <p:cNvCxnSpPr/>
          <p:nvPr/>
        </p:nvCxnSpPr>
        <p:spPr>
          <a:xfrm>
            <a:off x="2034400" y="4072450"/>
            <a:ext cx="386400" cy="0"/>
          </a:xfrm>
          <a:prstGeom prst="straightConnector1">
            <a:avLst/>
          </a:prstGeom>
          <a:noFill/>
          <a:ln cap="flat" cmpd="sng" w="19050">
            <a:solidFill>
              <a:srgbClr val="FF0000"/>
            </a:solidFill>
            <a:prstDash val="solid"/>
            <a:round/>
            <a:headEnd len="med" w="med" type="none"/>
            <a:tailEnd len="med" w="med" type="none"/>
          </a:ln>
        </p:spPr>
      </p:cxnSp>
      <p:cxnSp>
        <p:nvCxnSpPr>
          <p:cNvPr id="271" name="Google Shape;271;gf60e2ebe07_4_7"/>
          <p:cNvCxnSpPr/>
          <p:nvPr/>
        </p:nvCxnSpPr>
        <p:spPr>
          <a:xfrm>
            <a:off x="2200625" y="3379500"/>
            <a:ext cx="386400" cy="0"/>
          </a:xfrm>
          <a:prstGeom prst="straightConnector1">
            <a:avLst/>
          </a:prstGeom>
          <a:noFill/>
          <a:ln cap="flat" cmpd="sng" w="19050">
            <a:solidFill>
              <a:srgbClr val="FF0000"/>
            </a:solidFill>
            <a:prstDash val="solid"/>
            <a:round/>
            <a:headEnd len="med" w="med" type="none"/>
            <a:tailEnd len="med" w="med" type="none"/>
          </a:ln>
        </p:spPr>
      </p:cxnSp>
      <p:cxnSp>
        <p:nvCxnSpPr>
          <p:cNvPr id="272" name="Google Shape;272;gf60e2ebe07_4_7"/>
          <p:cNvCxnSpPr/>
          <p:nvPr/>
        </p:nvCxnSpPr>
        <p:spPr>
          <a:xfrm>
            <a:off x="2633575" y="3379500"/>
            <a:ext cx="386400" cy="0"/>
          </a:xfrm>
          <a:prstGeom prst="straightConnector1">
            <a:avLst/>
          </a:prstGeom>
          <a:noFill/>
          <a:ln cap="flat" cmpd="sng" w="19050">
            <a:solidFill>
              <a:srgbClr val="FF0000"/>
            </a:solidFill>
            <a:prstDash val="solid"/>
            <a:round/>
            <a:headEnd len="med" w="med" type="none"/>
            <a:tailEnd len="med" w="med" type="none"/>
          </a:ln>
        </p:spPr>
      </p:cxnSp>
      <p:cxnSp>
        <p:nvCxnSpPr>
          <p:cNvPr id="273" name="Google Shape;273;gf60e2ebe07_4_7"/>
          <p:cNvCxnSpPr/>
          <p:nvPr/>
        </p:nvCxnSpPr>
        <p:spPr>
          <a:xfrm>
            <a:off x="6037900" y="3379500"/>
            <a:ext cx="386400" cy="0"/>
          </a:xfrm>
          <a:prstGeom prst="straightConnector1">
            <a:avLst/>
          </a:prstGeom>
          <a:noFill/>
          <a:ln cap="flat" cmpd="sng" w="19050">
            <a:solidFill>
              <a:srgbClr val="FF0000"/>
            </a:solidFill>
            <a:prstDash val="solid"/>
            <a:round/>
            <a:headEnd len="med" w="med" type="none"/>
            <a:tailEnd len="med" w="med" type="none"/>
          </a:ln>
        </p:spPr>
      </p:cxnSp>
      <p:cxnSp>
        <p:nvCxnSpPr>
          <p:cNvPr id="274" name="Google Shape;274;gf60e2ebe07_4_7"/>
          <p:cNvCxnSpPr/>
          <p:nvPr/>
        </p:nvCxnSpPr>
        <p:spPr>
          <a:xfrm>
            <a:off x="5574413" y="3379500"/>
            <a:ext cx="386400" cy="0"/>
          </a:xfrm>
          <a:prstGeom prst="straightConnector1">
            <a:avLst/>
          </a:prstGeom>
          <a:noFill/>
          <a:ln cap="flat" cmpd="sng" w="19050">
            <a:solidFill>
              <a:srgbClr val="FF0000"/>
            </a:solidFill>
            <a:prstDash val="solid"/>
            <a:round/>
            <a:headEnd len="med" w="med" type="none"/>
            <a:tailEnd len="med" w="med" type="none"/>
          </a:ln>
        </p:spPr>
      </p:cxnSp>
      <p:sp>
        <p:nvSpPr>
          <p:cNvPr id="275" name="Google Shape;275;gf60e2ebe07_4_7"/>
          <p:cNvSpPr txBox="1"/>
          <p:nvPr/>
        </p:nvSpPr>
        <p:spPr>
          <a:xfrm>
            <a:off x="372550" y="1021100"/>
            <a:ext cx="4636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600" u="sng"/>
              <a:t>Full Aircraft State Problem</a:t>
            </a:r>
            <a:endParaRPr b="1" sz="2600" u="sng"/>
          </a:p>
        </p:txBody>
      </p:sp>
      <p:graphicFrame>
        <p:nvGraphicFramePr>
          <p:cNvPr id="276" name="Google Shape;276;gf60e2ebe07_4_7"/>
          <p:cNvGraphicFramePr/>
          <p:nvPr/>
        </p:nvGraphicFramePr>
        <p:xfrm>
          <a:off x="6586263" y="5493279"/>
          <a:ext cx="3000000" cy="3000000"/>
        </p:xfrm>
        <a:graphic>
          <a:graphicData uri="http://schemas.openxmlformats.org/drawingml/2006/table">
            <a:tbl>
              <a:tblPr>
                <a:noFill/>
                <a:tableStyleId>{CC00B279-0AFD-460A-AA0E-EB72A7496E1E}</a:tableStyleId>
              </a:tblPr>
              <a:tblGrid>
                <a:gridCol w="382850"/>
                <a:gridCol w="3789375"/>
                <a:gridCol w="595300"/>
              </a:tblGrid>
              <a:tr h="440425">
                <a:tc>
                  <a:txBody>
                    <a:bodyPr/>
                    <a:lstStyle/>
                    <a:p>
                      <a:pPr indent="0" lvl="0" marL="0" rtl="0" algn="l">
                        <a:lnSpc>
                          <a:spcPct val="90000"/>
                        </a:lnSpc>
                        <a:spcBef>
                          <a:spcPts val="1000"/>
                        </a:spcBef>
                        <a:spcAft>
                          <a:spcPts val="0"/>
                        </a:spcAft>
                        <a:buNone/>
                      </a:pPr>
                      <a:r>
                        <a:rPr b="1" lang="en-US" sz="1700"/>
                        <a:t>3</a:t>
                      </a:r>
                      <a:endParaRPr b="1" sz="17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rPr b="1" lang="en-US" sz="1700"/>
                        <a:t>Implement for full aircraft state</a:t>
                      </a:r>
                      <a:endParaRPr b="1" sz="17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t/>
                      </a:r>
                      <a:endParaRPr sz="1500">
                        <a:solidFill>
                          <a:schemeClr val="dk1"/>
                        </a:solidFill>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bl>
          </a:graphicData>
        </a:graphic>
      </p:graphicFrame>
      <p:pic>
        <p:nvPicPr>
          <p:cNvPr id="277" name="Google Shape;277;gf60e2ebe07_4_7"/>
          <p:cNvPicPr preferRelativeResize="0"/>
          <p:nvPr/>
        </p:nvPicPr>
        <p:blipFill>
          <a:blip r:embed="rId8">
            <a:alphaModFix/>
          </a:blip>
          <a:stretch>
            <a:fillRect/>
          </a:stretch>
        </p:blipFill>
        <p:spPr>
          <a:xfrm>
            <a:off x="10861693" y="5534988"/>
            <a:ext cx="357002" cy="3570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f5ca899508_6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Agenda</a:t>
            </a:r>
            <a:endParaRPr/>
          </a:p>
        </p:txBody>
      </p:sp>
      <p:sp>
        <p:nvSpPr>
          <p:cNvPr id="100" name="Google Shape;100;gf5ca899508_6_0"/>
          <p:cNvSpPr txBox="1"/>
          <p:nvPr>
            <p:ph idx="1" type="body"/>
          </p:nvPr>
        </p:nvSpPr>
        <p:spPr>
          <a:xfrm>
            <a:off x="526900" y="1169750"/>
            <a:ext cx="11245800" cy="4989000"/>
          </a:xfrm>
          <a:prstGeom prst="rect">
            <a:avLst/>
          </a:prstGeom>
        </p:spPr>
        <p:txBody>
          <a:bodyPr anchorCtr="0" anchor="t" bIns="45700" lIns="91425" spcFirstLastPara="1" rIns="91425" wrap="square" tIns="45700">
            <a:normAutofit/>
          </a:bodyPr>
          <a:lstStyle/>
          <a:p>
            <a:pPr indent="-392430" lvl="0" marL="457200" rtl="0" algn="l">
              <a:lnSpc>
                <a:spcPct val="200000"/>
              </a:lnSpc>
              <a:spcBef>
                <a:spcPts val="1000"/>
              </a:spcBef>
              <a:spcAft>
                <a:spcPts val="0"/>
              </a:spcAft>
              <a:buSzPts val="2580"/>
              <a:buChar char="•"/>
            </a:pPr>
            <a:r>
              <a:rPr b="1" lang="en-US" sz="2580"/>
              <a:t>Project Description </a:t>
            </a:r>
            <a:r>
              <a:rPr lang="en-US" sz="2580"/>
              <a:t>- </a:t>
            </a:r>
            <a:r>
              <a:rPr lang="en-US" sz="2580"/>
              <a:t>Sunny Sarkar</a:t>
            </a:r>
            <a:endParaRPr sz="2580"/>
          </a:p>
          <a:p>
            <a:pPr indent="-392430" lvl="0" marL="457200" rtl="0" algn="l">
              <a:lnSpc>
                <a:spcPct val="200000"/>
              </a:lnSpc>
              <a:spcBef>
                <a:spcPts val="0"/>
              </a:spcBef>
              <a:spcAft>
                <a:spcPts val="0"/>
              </a:spcAft>
              <a:buSzPts val="2580"/>
              <a:buChar char="•"/>
            </a:pPr>
            <a:r>
              <a:rPr b="1" lang="en-US" sz="2580"/>
              <a:t>Feasibility: Controls</a:t>
            </a:r>
            <a:r>
              <a:rPr lang="en-US" sz="2580"/>
              <a:t> - Lorenzo Madera</a:t>
            </a:r>
            <a:endParaRPr b="1" sz="2580"/>
          </a:p>
          <a:p>
            <a:pPr indent="-392430" lvl="0" marL="457200" rtl="0" algn="l">
              <a:lnSpc>
                <a:spcPct val="200000"/>
              </a:lnSpc>
              <a:spcBef>
                <a:spcPts val="0"/>
              </a:spcBef>
              <a:spcAft>
                <a:spcPts val="0"/>
              </a:spcAft>
              <a:buSzPts val="2580"/>
              <a:buChar char="•"/>
            </a:pPr>
            <a:r>
              <a:rPr b="1" lang="en-US" sz="2580"/>
              <a:t>Baseline Design</a:t>
            </a:r>
            <a:r>
              <a:rPr lang="en-US" sz="2580"/>
              <a:t> - </a:t>
            </a:r>
            <a:r>
              <a:rPr lang="en-US" sz="2580"/>
              <a:t>Sean Newman</a:t>
            </a:r>
            <a:endParaRPr sz="2580"/>
          </a:p>
          <a:p>
            <a:pPr indent="-392430" lvl="0" marL="457200" rtl="0" algn="l">
              <a:lnSpc>
                <a:spcPct val="200000"/>
              </a:lnSpc>
              <a:spcBef>
                <a:spcPts val="0"/>
              </a:spcBef>
              <a:spcAft>
                <a:spcPts val="0"/>
              </a:spcAft>
              <a:buSzPts val="2580"/>
              <a:buChar char="•"/>
            </a:pPr>
            <a:r>
              <a:rPr b="1" lang="en-US" sz="2580"/>
              <a:t>Feasibility: Avionics </a:t>
            </a:r>
            <a:r>
              <a:rPr lang="en-US" sz="2580"/>
              <a:t>- Sam Garza</a:t>
            </a:r>
            <a:endParaRPr b="1" sz="2580"/>
          </a:p>
          <a:p>
            <a:pPr indent="-392430" lvl="0" marL="457200" rtl="0" algn="l">
              <a:lnSpc>
                <a:spcPct val="200000"/>
              </a:lnSpc>
              <a:spcBef>
                <a:spcPts val="0"/>
              </a:spcBef>
              <a:spcAft>
                <a:spcPts val="0"/>
              </a:spcAft>
              <a:buSzPts val="2580"/>
              <a:buChar char="•"/>
            </a:pPr>
            <a:r>
              <a:rPr b="1" lang="en-US" sz="2580"/>
              <a:t>Feasibility: </a:t>
            </a:r>
            <a:r>
              <a:rPr b="1" lang="en-US" sz="2580"/>
              <a:t>Software</a:t>
            </a:r>
            <a:r>
              <a:rPr lang="en-US" sz="2580"/>
              <a:t> - </a:t>
            </a:r>
            <a:r>
              <a:rPr lang="en-US" sz="2580"/>
              <a:t>Cooper Dale</a:t>
            </a:r>
            <a:endParaRPr b="1" sz="2580"/>
          </a:p>
          <a:p>
            <a:pPr indent="-392430" lvl="0" marL="457200" rtl="0" algn="l">
              <a:lnSpc>
                <a:spcPct val="200000"/>
              </a:lnSpc>
              <a:spcBef>
                <a:spcPts val="0"/>
              </a:spcBef>
              <a:spcAft>
                <a:spcPts val="0"/>
              </a:spcAft>
              <a:buSzPts val="2580"/>
              <a:buChar char="•"/>
            </a:pPr>
            <a:r>
              <a:rPr b="1" lang="en-US" sz="2580"/>
              <a:t>Summary </a:t>
            </a:r>
            <a:r>
              <a:rPr lang="en-US" sz="2580"/>
              <a:t>-</a:t>
            </a:r>
            <a:r>
              <a:rPr b="1" lang="en-US" sz="2580"/>
              <a:t> </a:t>
            </a:r>
            <a:r>
              <a:rPr lang="en-US" sz="2580"/>
              <a:t>Dawei Zhao</a:t>
            </a:r>
            <a:endParaRPr b="1" sz="1779"/>
          </a:p>
        </p:txBody>
      </p:sp>
      <p:sp>
        <p:nvSpPr>
          <p:cNvPr id="101" name="Google Shape;101;gf5ca899508_6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f60e2ebe07_4_18"/>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Feasibility Analysis: Controls</a:t>
            </a:r>
            <a:endParaRPr/>
          </a:p>
        </p:txBody>
      </p:sp>
      <p:sp>
        <p:nvSpPr>
          <p:cNvPr id="284" name="Google Shape;284;gf60e2ebe07_4_18"/>
          <p:cNvSpPr txBox="1"/>
          <p:nvPr>
            <p:ph idx="1" type="body"/>
          </p:nvPr>
        </p:nvSpPr>
        <p:spPr>
          <a:xfrm>
            <a:off x="385750" y="1024807"/>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2600" u="sng"/>
              <a:t>Baseline Simulation </a:t>
            </a:r>
            <a:endParaRPr b="1" sz="2600" u="sng"/>
          </a:p>
          <a:p>
            <a:pPr indent="-381000" lvl="0" marL="457200" rtl="0" algn="l">
              <a:spcBef>
                <a:spcPts val="1000"/>
              </a:spcBef>
              <a:spcAft>
                <a:spcPts val="0"/>
              </a:spcAft>
              <a:buSzPts val="2400"/>
              <a:buChar char="•"/>
            </a:pPr>
            <a:r>
              <a:rPr lang="en-US" sz="2400"/>
              <a:t>Controlling a small robot that can rotate and move laterally</a:t>
            </a:r>
            <a:endParaRPr sz="2400"/>
          </a:p>
          <a:p>
            <a:pPr indent="-381000" lvl="0" marL="457200" rtl="0" algn="l">
              <a:spcBef>
                <a:spcPts val="0"/>
              </a:spcBef>
              <a:spcAft>
                <a:spcPts val="0"/>
              </a:spcAft>
              <a:buSzPts val="2400"/>
              <a:buChar char="•"/>
            </a:pPr>
            <a:r>
              <a:rPr lang="en-US" sz="2400"/>
              <a:t>LQT generates velocity commands that minimize error between current and desired positions</a:t>
            </a:r>
            <a:endParaRPr sz="2400"/>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285" name="Google Shape;285;gf60e2ebe07_4_1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86" name="Google Shape;286;gf60e2ebe07_4_18"/>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pic>
        <p:nvPicPr>
          <p:cNvPr id="287" name="Google Shape;287;gf60e2ebe07_4_18"/>
          <p:cNvPicPr preferRelativeResize="0"/>
          <p:nvPr/>
        </p:nvPicPr>
        <p:blipFill>
          <a:blip r:embed="rId3">
            <a:alphaModFix/>
          </a:blip>
          <a:stretch>
            <a:fillRect/>
          </a:stretch>
        </p:blipFill>
        <p:spPr>
          <a:xfrm>
            <a:off x="6549820" y="2518175"/>
            <a:ext cx="3255955" cy="2938675"/>
          </a:xfrm>
          <a:prstGeom prst="rect">
            <a:avLst/>
          </a:prstGeom>
          <a:noFill/>
          <a:ln>
            <a:noFill/>
          </a:ln>
        </p:spPr>
      </p:pic>
      <p:pic>
        <p:nvPicPr>
          <p:cNvPr id="288" name="Google Shape;288;gf60e2ebe07_4_18"/>
          <p:cNvPicPr preferRelativeResize="0"/>
          <p:nvPr/>
        </p:nvPicPr>
        <p:blipFill rotWithShape="1">
          <a:blip r:embed="rId4">
            <a:alphaModFix/>
          </a:blip>
          <a:srcRect b="39" l="0" r="0" t="49"/>
          <a:stretch/>
        </p:blipFill>
        <p:spPr>
          <a:xfrm>
            <a:off x="1295462" y="2613850"/>
            <a:ext cx="3473985" cy="2843000"/>
          </a:xfrm>
          <a:prstGeom prst="rect">
            <a:avLst/>
          </a:prstGeom>
          <a:noFill/>
          <a:ln>
            <a:noFill/>
          </a:ln>
        </p:spPr>
      </p:pic>
      <p:sp>
        <p:nvSpPr>
          <p:cNvPr id="289" name="Google Shape;289;gf60e2ebe07_4_18"/>
          <p:cNvSpPr txBox="1"/>
          <p:nvPr/>
        </p:nvSpPr>
        <p:spPr>
          <a:xfrm>
            <a:off x="6940000" y="5456850"/>
            <a:ext cx="2628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latin typeface="Calibri"/>
                <a:ea typeface="Calibri"/>
                <a:cs typeface="Calibri"/>
                <a:sym typeface="Calibri"/>
              </a:rPr>
              <a:t>Robot Bird’s Eye View</a:t>
            </a:r>
            <a:endParaRPr sz="1500">
              <a:latin typeface="Calibri"/>
              <a:ea typeface="Calibri"/>
              <a:cs typeface="Calibri"/>
              <a:sym typeface="Calibri"/>
            </a:endParaRPr>
          </a:p>
        </p:txBody>
      </p:sp>
      <p:sp>
        <p:nvSpPr>
          <p:cNvPr id="290" name="Google Shape;290;gf60e2ebe07_4_18"/>
          <p:cNvSpPr txBox="1"/>
          <p:nvPr/>
        </p:nvSpPr>
        <p:spPr>
          <a:xfrm>
            <a:off x="1718450" y="5456850"/>
            <a:ext cx="2628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latin typeface="Calibri"/>
                <a:ea typeface="Calibri"/>
                <a:cs typeface="Calibri"/>
                <a:sym typeface="Calibri"/>
              </a:rPr>
              <a:t>Robot 3D Diagram</a:t>
            </a:r>
            <a:endParaRPr sz="15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f60e2ebe07_4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Feasibility Analysis: Controls</a:t>
            </a:r>
            <a:endParaRPr/>
          </a:p>
        </p:txBody>
      </p:sp>
      <p:sp>
        <p:nvSpPr>
          <p:cNvPr id="297" name="Google Shape;297;gf60e2ebe07_4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98" name="Google Shape;298;gf60e2ebe07_4_0"/>
          <p:cNvSpPr txBox="1"/>
          <p:nvPr/>
        </p:nvSpPr>
        <p:spPr>
          <a:xfrm>
            <a:off x="397050" y="982175"/>
            <a:ext cx="4078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latin typeface="Calibri"/>
                <a:ea typeface="Calibri"/>
                <a:cs typeface="Calibri"/>
                <a:sym typeface="Calibri"/>
              </a:rPr>
              <a:t>Simulation Results</a:t>
            </a:r>
            <a:endParaRPr sz="3600">
              <a:latin typeface="Calibri"/>
              <a:ea typeface="Calibri"/>
              <a:cs typeface="Calibri"/>
              <a:sym typeface="Calibri"/>
            </a:endParaRPr>
          </a:p>
        </p:txBody>
      </p:sp>
      <p:sp>
        <p:nvSpPr>
          <p:cNvPr id="299" name="Google Shape;299;gf60e2ebe07_4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Summary</a:t>
            </a:r>
            <a:endParaRPr b="1" sz="1100">
              <a:solidFill>
                <a:schemeClr val="lt1"/>
              </a:solidFill>
              <a:latin typeface="Calibri"/>
              <a:ea typeface="Calibri"/>
              <a:cs typeface="Calibri"/>
              <a:sym typeface="Calibri"/>
            </a:endParaRPr>
          </a:p>
        </p:txBody>
      </p:sp>
      <p:pic>
        <p:nvPicPr>
          <p:cNvPr id="300" name="Google Shape;300;gf60e2ebe07_4_0"/>
          <p:cNvPicPr preferRelativeResize="0"/>
          <p:nvPr/>
        </p:nvPicPr>
        <p:blipFill>
          <a:blip r:embed="rId3">
            <a:alphaModFix/>
          </a:blip>
          <a:stretch>
            <a:fillRect/>
          </a:stretch>
        </p:blipFill>
        <p:spPr>
          <a:xfrm>
            <a:off x="250050" y="1742225"/>
            <a:ext cx="5499665" cy="4124749"/>
          </a:xfrm>
          <a:prstGeom prst="rect">
            <a:avLst/>
          </a:prstGeom>
          <a:noFill/>
          <a:ln>
            <a:noFill/>
          </a:ln>
        </p:spPr>
      </p:pic>
      <p:pic>
        <p:nvPicPr>
          <p:cNvPr id="301" name="Google Shape;301;gf60e2ebe07_4_0"/>
          <p:cNvPicPr preferRelativeResize="0"/>
          <p:nvPr/>
        </p:nvPicPr>
        <p:blipFill>
          <a:blip r:embed="rId4">
            <a:alphaModFix/>
          </a:blip>
          <a:stretch>
            <a:fillRect/>
          </a:stretch>
        </p:blipFill>
        <p:spPr>
          <a:xfrm>
            <a:off x="5749715" y="1326100"/>
            <a:ext cx="6137485" cy="460311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f7128a3e42_1_1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Feasibility</a:t>
            </a:r>
            <a:r>
              <a:rPr lang="en-US"/>
              <a:t> Analysis: Software</a:t>
            </a:r>
            <a:endParaRPr/>
          </a:p>
        </p:txBody>
      </p:sp>
      <p:sp>
        <p:nvSpPr>
          <p:cNvPr id="308" name="Google Shape;308;gf7128a3e42_1_16"/>
          <p:cNvSpPr txBox="1"/>
          <p:nvPr>
            <p:ph idx="1" type="body"/>
          </p:nvPr>
        </p:nvSpPr>
        <p:spPr>
          <a:xfrm>
            <a:off x="838200" y="1106420"/>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b="1" lang="en-US" u="sng"/>
              <a:t>Required Functionalities:</a:t>
            </a:r>
            <a:endParaRPr b="1" u="sng"/>
          </a:p>
          <a:p>
            <a:pPr indent="0" lvl="0" marL="0" rtl="0" algn="l">
              <a:spcBef>
                <a:spcPts val="1000"/>
              </a:spcBef>
              <a:spcAft>
                <a:spcPts val="0"/>
              </a:spcAft>
              <a:buClr>
                <a:schemeClr val="dk1"/>
              </a:buClr>
              <a:buSzPts val="1100"/>
              <a:buFont typeface="Arial"/>
              <a:buNone/>
            </a:pPr>
            <a:r>
              <a:t/>
            </a:r>
            <a:endParaRPr/>
          </a:p>
          <a:p>
            <a:pPr indent="0" lvl="0" marL="0" rtl="0" algn="l">
              <a:spcBef>
                <a:spcPts val="1000"/>
              </a:spcBef>
              <a:spcAft>
                <a:spcPts val="0"/>
              </a:spcAft>
              <a:buClr>
                <a:schemeClr val="dk1"/>
              </a:buClr>
              <a:buSzPts val="1100"/>
              <a:buFont typeface="Arial"/>
              <a:buNone/>
            </a:pPr>
            <a:r>
              <a:t/>
            </a:r>
            <a:endParaRPr/>
          </a:p>
          <a:p>
            <a:pPr indent="0" lvl="0" marL="0" rtl="0" algn="l">
              <a:spcBef>
                <a:spcPts val="1000"/>
              </a:spcBef>
              <a:spcAft>
                <a:spcPts val="0"/>
              </a:spcAft>
              <a:buNone/>
            </a:pPr>
            <a:r>
              <a:t/>
            </a:r>
            <a:endParaRPr/>
          </a:p>
        </p:txBody>
      </p:sp>
      <p:sp>
        <p:nvSpPr>
          <p:cNvPr id="309" name="Google Shape;309;gf7128a3e42_1_1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aphicFrame>
        <p:nvGraphicFramePr>
          <p:cNvPr id="310" name="Google Shape;310;gf7128a3e42_1_16"/>
          <p:cNvGraphicFramePr/>
          <p:nvPr/>
        </p:nvGraphicFramePr>
        <p:xfrm>
          <a:off x="952500" y="2001750"/>
          <a:ext cx="3000000" cy="3000000"/>
        </p:xfrm>
        <a:graphic>
          <a:graphicData uri="http://schemas.openxmlformats.org/drawingml/2006/table">
            <a:tbl>
              <a:tblPr>
                <a:noFill/>
                <a:tableStyleId>{CC00B279-0AFD-460A-AA0E-EB72A7496E1E}</a:tableStyleId>
              </a:tblPr>
              <a:tblGrid>
                <a:gridCol w="909850"/>
                <a:gridCol w="8582700"/>
                <a:gridCol w="794450"/>
              </a:tblGrid>
              <a:tr h="666250">
                <a:tc>
                  <a:txBody>
                    <a:bodyPr/>
                    <a:lstStyle/>
                    <a:p>
                      <a:pPr indent="0" lvl="0" marL="0" rtl="0" algn="l">
                        <a:spcBef>
                          <a:spcPts val="0"/>
                        </a:spcBef>
                        <a:spcAft>
                          <a:spcPts val="0"/>
                        </a:spcAft>
                        <a:buNone/>
                      </a:pPr>
                      <a:r>
                        <a:rPr lang="en-US" sz="2400"/>
                        <a:t>1</a:t>
                      </a:r>
                      <a:endParaRPr sz="24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Clr>
                          <a:schemeClr val="dk1"/>
                        </a:buClr>
                        <a:buSzPts val="1100"/>
                        <a:buFont typeface="Arial"/>
                        <a:buNone/>
                      </a:pPr>
                      <a:r>
                        <a:rPr lang="en-US" sz="2400">
                          <a:solidFill>
                            <a:schemeClr val="dk1"/>
                          </a:solidFill>
                        </a:rPr>
                        <a:t>Environment Compatibility and ability to compile.</a:t>
                      </a:r>
                      <a:endParaRPr sz="24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sz="2400"/>
                        <a:t>?</a:t>
                      </a:r>
                      <a:endParaRPr sz="24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r h="666250">
                <a:tc>
                  <a:txBody>
                    <a:bodyPr/>
                    <a:lstStyle/>
                    <a:p>
                      <a:pPr indent="0" lvl="0" marL="0" rtl="0" algn="l">
                        <a:spcBef>
                          <a:spcPts val="0"/>
                        </a:spcBef>
                        <a:spcAft>
                          <a:spcPts val="0"/>
                        </a:spcAft>
                        <a:buNone/>
                      </a:pPr>
                      <a:r>
                        <a:rPr lang="en-US" sz="2400"/>
                        <a:t>2</a:t>
                      </a:r>
                      <a:endParaRPr sz="24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Clr>
                          <a:schemeClr val="dk1"/>
                        </a:buClr>
                        <a:buSzPts val="1100"/>
                        <a:buFont typeface="Arial"/>
                        <a:buNone/>
                      </a:pPr>
                      <a:r>
                        <a:rPr lang="en-US" sz="2400">
                          <a:solidFill>
                            <a:schemeClr val="dk1"/>
                          </a:solidFill>
                        </a:rPr>
                        <a:t>Software i</a:t>
                      </a:r>
                      <a:r>
                        <a:rPr lang="en-US" sz="2400">
                          <a:solidFill>
                            <a:schemeClr val="dk1"/>
                          </a:solidFill>
                        </a:rPr>
                        <a:t>nterfaces with avionics package.</a:t>
                      </a:r>
                      <a:endParaRPr sz="24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sz="2400"/>
                        <a:t>?</a:t>
                      </a:r>
                      <a:endParaRPr sz="24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r h="666250">
                <a:tc>
                  <a:txBody>
                    <a:bodyPr/>
                    <a:lstStyle/>
                    <a:p>
                      <a:pPr indent="0" lvl="0" marL="0" rtl="0" algn="l">
                        <a:spcBef>
                          <a:spcPts val="0"/>
                        </a:spcBef>
                        <a:spcAft>
                          <a:spcPts val="0"/>
                        </a:spcAft>
                        <a:buNone/>
                      </a:pPr>
                      <a:r>
                        <a:rPr lang="en-US" sz="2400"/>
                        <a:t>3</a:t>
                      </a:r>
                      <a:endParaRPr sz="24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2400">
                          <a:solidFill>
                            <a:schemeClr val="dk1"/>
                          </a:solidFill>
                        </a:rPr>
                        <a:t>Autonomous flight modes for mission profile, control implementation.</a:t>
                      </a:r>
                      <a:endParaRPr sz="24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sz="2400"/>
                        <a:t>?</a:t>
                      </a:r>
                      <a:endParaRPr sz="24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gf60e2ebe07_6_7"/>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Feasibility</a:t>
            </a:r>
            <a:r>
              <a:rPr lang="en-US"/>
              <a:t> Analysis: Software </a:t>
            </a:r>
            <a:endParaRPr/>
          </a:p>
        </p:txBody>
      </p:sp>
      <p:sp>
        <p:nvSpPr>
          <p:cNvPr id="317" name="Google Shape;317;gf60e2ebe07_6_7"/>
          <p:cNvSpPr txBox="1"/>
          <p:nvPr>
            <p:ph idx="1" type="body"/>
          </p:nvPr>
        </p:nvSpPr>
        <p:spPr>
          <a:xfrm>
            <a:off x="344000" y="1262420"/>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ArduPilot Development Logistics:</a:t>
            </a:r>
            <a:endParaRPr/>
          </a:p>
          <a:p>
            <a:pPr indent="-406400" lvl="0" marL="457200" rtl="0" algn="l">
              <a:spcBef>
                <a:spcPts val="1000"/>
              </a:spcBef>
              <a:spcAft>
                <a:spcPts val="0"/>
              </a:spcAft>
              <a:buSzPts val="2800"/>
              <a:buChar char="•"/>
            </a:pPr>
            <a:r>
              <a:rPr lang="en-US"/>
              <a:t>Source/Versions control setup in Git by forking repository</a:t>
            </a:r>
            <a:endParaRPr/>
          </a:p>
          <a:p>
            <a:pPr indent="-406400" lvl="0" marL="457200" rtl="0" algn="l">
              <a:spcBef>
                <a:spcPts val="0"/>
              </a:spcBef>
              <a:spcAft>
                <a:spcPts val="0"/>
              </a:spcAft>
              <a:buSzPts val="2800"/>
              <a:buChar char="•"/>
            </a:pPr>
            <a:r>
              <a:rPr lang="en-US"/>
              <a:t>Development environment: Windows Subsystem for Linux, Ubuntu</a:t>
            </a:r>
            <a:endParaRPr/>
          </a:p>
          <a:p>
            <a:pPr indent="-406400" lvl="0" marL="457200" rtl="0" algn="l">
              <a:spcBef>
                <a:spcPts val="0"/>
              </a:spcBef>
              <a:spcAft>
                <a:spcPts val="0"/>
              </a:spcAft>
              <a:buSzPts val="2800"/>
              <a:buChar char="•"/>
            </a:pPr>
            <a:r>
              <a:rPr lang="en-US"/>
              <a:t>Waf build system already setup - Can compile project specific code</a:t>
            </a:r>
            <a:endParaRPr/>
          </a:p>
          <a:p>
            <a:pPr indent="-406400" lvl="0" marL="457200" rtl="0" algn="l">
              <a:spcBef>
                <a:spcPts val="0"/>
              </a:spcBef>
              <a:spcAft>
                <a:spcPts val="0"/>
              </a:spcAft>
              <a:buSzPts val="2800"/>
              <a:buChar char="•"/>
            </a:pPr>
            <a:r>
              <a:rPr lang="en-US"/>
              <a:t>Extensive community forums and tutorials for setup, learning, testing, and debugging. </a:t>
            </a:r>
            <a:endParaRPr/>
          </a:p>
          <a:p>
            <a:pPr indent="0" lvl="0" marL="457200" rtl="0" algn="l">
              <a:spcBef>
                <a:spcPts val="1000"/>
              </a:spcBef>
              <a:spcAft>
                <a:spcPts val="0"/>
              </a:spcAft>
              <a:buNone/>
            </a:pPr>
            <a:r>
              <a:t/>
            </a:r>
            <a:endParaRPr/>
          </a:p>
        </p:txBody>
      </p:sp>
      <p:sp>
        <p:nvSpPr>
          <p:cNvPr id="318" name="Google Shape;318;gf60e2ebe07_6_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19" name="Google Shape;319;gf60e2ebe07_6_7"/>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graphicFrame>
        <p:nvGraphicFramePr>
          <p:cNvPr id="320" name="Google Shape;320;gf60e2ebe07_6_7"/>
          <p:cNvGraphicFramePr/>
          <p:nvPr/>
        </p:nvGraphicFramePr>
        <p:xfrm>
          <a:off x="2774938" y="4953216"/>
          <a:ext cx="3000000" cy="3000000"/>
        </p:xfrm>
        <a:graphic>
          <a:graphicData uri="http://schemas.openxmlformats.org/drawingml/2006/table">
            <a:tbl>
              <a:tblPr>
                <a:noFill/>
                <a:tableStyleId>{CC00B279-0AFD-460A-AA0E-EB72A7496E1E}</a:tableStyleId>
              </a:tblPr>
              <a:tblGrid>
                <a:gridCol w="382850"/>
                <a:gridCol w="5722575"/>
                <a:gridCol w="536700"/>
              </a:tblGrid>
              <a:tr h="458075">
                <a:tc>
                  <a:txBody>
                    <a:bodyPr/>
                    <a:lstStyle/>
                    <a:p>
                      <a:pPr indent="0" lvl="0" marL="0" rtl="0" algn="l">
                        <a:lnSpc>
                          <a:spcPct val="90000"/>
                        </a:lnSpc>
                        <a:spcBef>
                          <a:spcPts val="1000"/>
                        </a:spcBef>
                        <a:spcAft>
                          <a:spcPts val="0"/>
                        </a:spcAft>
                        <a:buNone/>
                      </a:pPr>
                      <a:r>
                        <a:rPr b="1" lang="en-US" sz="1700"/>
                        <a:t>1</a:t>
                      </a:r>
                      <a:endParaRPr b="1" sz="17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rPr b="1" lang="en-US" sz="1700"/>
                        <a:t>Environment Compatibility and ability to compile</a:t>
                      </a:r>
                      <a:endParaRPr b="1" sz="17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t/>
                      </a:r>
                      <a:endParaRPr sz="1500">
                        <a:solidFill>
                          <a:schemeClr val="dk1"/>
                        </a:solidFill>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bl>
          </a:graphicData>
        </a:graphic>
      </p:graphicFrame>
      <p:pic>
        <p:nvPicPr>
          <p:cNvPr id="321" name="Google Shape;321;gf60e2ebe07_6_7"/>
          <p:cNvPicPr preferRelativeResize="0"/>
          <p:nvPr/>
        </p:nvPicPr>
        <p:blipFill>
          <a:blip r:embed="rId3">
            <a:alphaModFix/>
          </a:blip>
          <a:stretch>
            <a:fillRect/>
          </a:stretch>
        </p:blipFill>
        <p:spPr>
          <a:xfrm>
            <a:off x="8959500" y="4999713"/>
            <a:ext cx="365102" cy="3651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f516a97809_2_113"/>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Feasibility</a:t>
            </a:r>
            <a:r>
              <a:rPr lang="en-US"/>
              <a:t> Analysis: </a:t>
            </a:r>
            <a:r>
              <a:rPr lang="en-US"/>
              <a:t>Software</a:t>
            </a:r>
            <a:endParaRPr/>
          </a:p>
        </p:txBody>
      </p:sp>
      <p:sp>
        <p:nvSpPr>
          <p:cNvPr id="327" name="Google Shape;327;gf516a97809_2_11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28" name="Google Shape;328;gf516a97809_2_113"/>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graphicFrame>
        <p:nvGraphicFramePr>
          <p:cNvPr id="329" name="Google Shape;329;gf516a97809_2_113"/>
          <p:cNvGraphicFramePr/>
          <p:nvPr/>
        </p:nvGraphicFramePr>
        <p:xfrm>
          <a:off x="314888" y="965800"/>
          <a:ext cx="3000000" cy="3000000"/>
        </p:xfrm>
        <a:graphic>
          <a:graphicData uri="http://schemas.openxmlformats.org/drawingml/2006/table">
            <a:tbl>
              <a:tblPr>
                <a:noFill/>
                <a:tableStyleId>{CC00B279-0AFD-460A-AA0E-EB72A7496E1E}</a:tableStyleId>
              </a:tblPr>
              <a:tblGrid>
                <a:gridCol w="3854075"/>
                <a:gridCol w="3854075"/>
                <a:gridCol w="3854075"/>
              </a:tblGrid>
              <a:tr h="521150">
                <a:tc>
                  <a:txBody>
                    <a:bodyPr/>
                    <a:lstStyle/>
                    <a:p>
                      <a:pPr indent="0" lvl="0" marL="0" rtl="0" algn="ctr">
                        <a:spcBef>
                          <a:spcPts val="0"/>
                        </a:spcBef>
                        <a:spcAft>
                          <a:spcPts val="0"/>
                        </a:spcAft>
                        <a:buNone/>
                      </a:pPr>
                      <a:r>
                        <a:rPr b="1" lang="en-US"/>
                        <a:t>Compatibility Needed</a:t>
                      </a:r>
                      <a:endParaRPr b="1"/>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b="1" lang="en-US"/>
                        <a:t>Header File Including Compatibility</a:t>
                      </a:r>
                      <a:endParaRPr b="1"/>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b="1" lang="en-US"/>
                        <a:t>Description of Contents</a:t>
                      </a:r>
                      <a:endParaRPr b="1"/>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801825">
                <a:tc>
                  <a:txBody>
                    <a:bodyPr/>
                    <a:lstStyle/>
                    <a:p>
                      <a:pPr indent="0" lvl="0" marL="0" rtl="0" algn="l">
                        <a:spcBef>
                          <a:spcPts val="0"/>
                        </a:spcBef>
                        <a:spcAft>
                          <a:spcPts val="0"/>
                        </a:spcAft>
                        <a:buClr>
                          <a:schemeClr val="dk1"/>
                        </a:buClr>
                        <a:buSzPts val="1100"/>
                        <a:buFont typeface="Arial"/>
                        <a:buNone/>
                      </a:pPr>
                      <a:r>
                        <a:rPr lang="en-US">
                          <a:solidFill>
                            <a:schemeClr val="dk1"/>
                          </a:solidFill>
                        </a:rPr>
                        <a:t>Airspeed Sensor</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AP_Airspeed.h</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Airspeed </a:t>
                      </a:r>
                      <a:r>
                        <a:rPr lang="en-US"/>
                        <a:t>calculation, uses Kalman filtering</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521150">
                <a:tc>
                  <a:txBody>
                    <a:bodyPr/>
                    <a:lstStyle/>
                    <a:p>
                      <a:pPr indent="0" lvl="0" marL="0" rtl="0" algn="l">
                        <a:spcBef>
                          <a:spcPts val="0"/>
                        </a:spcBef>
                        <a:spcAft>
                          <a:spcPts val="0"/>
                        </a:spcAft>
                        <a:buNone/>
                      </a:pPr>
                      <a:r>
                        <a:rPr lang="en-US"/>
                        <a:t>IMU</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AP_InertialSensor.h</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Interfaces to inertial sensors</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521150">
                <a:tc>
                  <a:txBody>
                    <a:bodyPr/>
                    <a:lstStyle/>
                    <a:p>
                      <a:pPr indent="0" lvl="0" marL="0" rtl="0" algn="l">
                        <a:spcBef>
                          <a:spcPts val="0"/>
                        </a:spcBef>
                        <a:spcAft>
                          <a:spcPts val="0"/>
                        </a:spcAft>
                        <a:buNone/>
                      </a:pPr>
                      <a:r>
                        <a:rPr lang="en-US"/>
                        <a:t>Barometer</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AP_Baro.h</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Barometer interface, data averaging</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521150">
                <a:tc>
                  <a:txBody>
                    <a:bodyPr/>
                    <a:lstStyle/>
                    <a:p>
                      <a:pPr indent="0" lvl="0" marL="0" rtl="0" algn="l">
                        <a:spcBef>
                          <a:spcPts val="0"/>
                        </a:spcBef>
                        <a:spcAft>
                          <a:spcPts val="0"/>
                        </a:spcAft>
                        <a:buNone/>
                      </a:pPr>
                      <a:r>
                        <a:rPr lang="en-US"/>
                        <a:t>Accelerometer</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AP_AccelCal.h</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Accelerometer interface, calibration</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521150">
                <a:tc>
                  <a:txBody>
                    <a:bodyPr/>
                    <a:lstStyle/>
                    <a:p>
                      <a:pPr indent="0" lvl="0" marL="0" rtl="0" algn="l">
                        <a:spcBef>
                          <a:spcPts val="0"/>
                        </a:spcBef>
                        <a:spcAft>
                          <a:spcPts val="0"/>
                        </a:spcAft>
                        <a:buNone/>
                      </a:pPr>
                      <a:r>
                        <a:rPr lang="en-US"/>
                        <a:t>GPS Receiver</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a:solidFill>
                            <a:schemeClr val="dk1"/>
                          </a:solidFill>
                        </a:rPr>
                        <a:t>AP_GPS.h</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GPS interface</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763900">
                <a:tc>
                  <a:txBody>
                    <a:bodyPr/>
                    <a:lstStyle/>
                    <a:p>
                      <a:pPr indent="0" lvl="0" marL="0" rtl="0" algn="l">
                        <a:spcBef>
                          <a:spcPts val="0"/>
                        </a:spcBef>
                        <a:spcAft>
                          <a:spcPts val="0"/>
                        </a:spcAft>
                        <a:buNone/>
                      </a:pPr>
                      <a:r>
                        <a:rPr lang="en-US"/>
                        <a:t>Ground Controller</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GCS_MAVLink.h</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Ground controller interface, communication between controller and ground</a:t>
                      </a:r>
                      <a:endParaRPr/>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bl>
          </a:graphicData>
        </a:graphic>
      </p:graphicFrame>
      <p:graphicFrame>
        <p:nvGraphicFramePr>
          <p:cNvPr id="330" name="Google Shape;330;gf516a97809_2_113"/>
          <p:cNvGraphicFramePr/>
          <p:nvPr/>
        </p:nvGraphicFramePr>
        <p:xfrm>
          <a:off x="3712238" y="5423741"/>
          <a:ext cx="3000000" cy="3000000"/>
        </p:xfrm>
        <a:graphic>
          <a:graphicData uri="http://schemas.openxmlformats.org/drawingml/2006/table">
            <a:tbl>
              <a:tblPr>
                <a:noFill/>
                <a:tableStyleId>{CC00B279-0AFD-460A-AA0E-EB72A7496E1E}</a:tableStyleId>
              </a:tblPr>
              <a:tblGrid>
                <a:gridCol w="382850"/>
                <a:gridCol w="3789375"/>
                <a:gridCol w="595300"/>
              </a:tblGrid>
              <a:tr h="440425">
                <a:tc>
                  <a:txBody>
                    <a:bodyPr/>
                    <a:lstStyle/>
                    <a:p>
                      <a:pPr indent="0" lvl="0" marL="0" rtl="0" algn="l">
                        <a:lnSpc>
                          <a:spcPct val="90000"/>
                        </a:lnSpc>
                        <a:spcBef>
                          <a:spcPts val="1000"/>
                        </a:spcBef>
                        <a:spcAft>
                          <a:spcPts val="0"/>
                        </a:spcAft>
                        <a:buNone/>
                      </a:pPr>
                      <a:r>
                        <a:rPr b="1" lang="en-US" sz="1700"/>
                        <a:t>2</a:t>
                      </a:r>
                      <a:endParaRPr b="1" sz="17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rPr b="1" lang="en-US" sz="1700"/>
                        <a:t>Interfaces with avionics package</a:t>
                      </a:r>
                      <a:endParaRPr b="1" sz="17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t/>
                      </a:r>
                      <a:endParaRPr sz="1500">
                        <a:solidFill>
                          <a:schemeClr val="dk1"/>
                        </a:solidFill>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bl>
          </a:graphicData>
        </a:graphic>
      </p:graphicFrame>
      <p:pic>
        <p:nvPicPr>
          <p:cNvPr id="331" name="Google Shape;331;gf516a97809_2_113"/>
          <p:cNvPicPr preferRelativeResize="0"/>
          <p:nvPr/>
        </p:nvPicPr>
        <p:blipFill>
          <a:blip r:embed="rId3">
            <a:alphaModFix/>
          </a:blip>
          <a:stretch>
            <a:fillRect/>
          </a:stretch>
        </p:blipFill>
        <p:spPr>
          <a:xfrm>
            <a:off x="8023050" y="5461388"/>
            <a:ext cx="365102" cy="3651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f60e2ebe07_6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Feasibility</a:t>
            </a:r>
            <a:r>
              <a:rPr lang="en-US"/>
              <a:t> Analysis: Software</a:t>
            </a:r>
            <a:endParaRPr/>
          </a:p>
        </p:txBody>
      </p:sp>
      <p:sp>
        <p:nvSpPr>
          <p:cNvPr id="338" name="Google Shape;338;gf60e2ebe07_6_0"/>
          <p:cNvSpPr txBox="1"/>
          <p:nvPr>
            <p:ph idx="1" type="body"/>
          </p:nvPr>
        </p:nvSpPr>
        <p:spPr>
          <a:xfrm>
            <a:off x="228600" y="1111476"/>
            <a:ext cx="11809500" cy="5465400"/>
          </a:xfrm>
          <a:prstGeom prst="rect">
            <a:avLst/>
          </a:prstGeom>
        </p:spPr>
        <p:txBody>
          <a:bodyPr anchorCtr="0" anchor="t" bIns="45700" lIns="91425" spcFirstLastPara="1" rIns="91425" wrap="square" tIns="45700">
            <a:normAutofit fontScale="70000" lnSpcReduction="20000"/>
          </a:bodyPr>
          <a:lstStyle/>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sz="2514"/>
              <a:t>Control Implementation: </a:t>
            </a:r>
            <a:endParaRPr sz="2514"/>
          </a:p>
          <a:p>
            <a:pPr indent="-353060" lvl="0" marL="457200" rtl="0" algn="l">
              <a:spcBef>
                <a:spcPts val="1000"/>
              </a:spcBef>
              <a:spcAft>
                <a:spcPts val="0"/>
              </a:spcAft>
              <a:buSzPct val="111363"/>
              <a:buChar char="•"/>
            </a:pPr>
            <a:r>
              <a:rPr lang="en-US" sz="2514"/>
              <a:t>Control laws developed will be implemented into APM_Control.h library which includes library for roll, pitch, yaw, and steer controllers.</a:t>
            </a:r>
            <a:r>
              <a:rPr lang="en-US"/>
              <a:t>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339" name="Google Shape;339;gf60e2ebe07_6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40" name="Google Shape;340;gf60e2ebe07_6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graphicFrame>
        <p:nvGraphicFramePr>
          <p:cNvPr id="341" name="Google Shape;341;gf60e2ebe07_6_0"/>
          <p:cNvGraphicFramePr/>
          <p:nvPr/>
        </p:nvGraphicFramePr>
        <p:xfrm>
          <a:off x="399638" y="938370"/>
          <a:ext cx="3000000" cy="3000000"/>
        </p:xfrm>
        <a:graphic>
          <a:graphicData uri="http://schemas.openxmlformats.org/drawingml/2006/table">
            <a:tbl>
              <a:tblPr>
                <a:noFill/>
                <a:tableStyleId>{CC00B279-0AFD-460A-AA0E-EB72A7496E1E}</a:tableStyleId>
              </a:tblPr>
              <a:tblGrid>
                <a:gridCol w="3797575"/>
                <a:gridCol w="3797575"/>
                <a:gridCol w="3797575"/>
              </a:tblGrid>
              <a:tr h="505900">
                <a:tc>
                  <a:txBody>
                    <a:bodyPr/>
                    <a:lstStyle/>
                    <a:p>
                      <a:pPr indent="0" lvl="0" marL="0" rtl="0" algn="l">
                        <a:spcBef>
                          <a:spcPts val="0"/>
                        </a:spcBef>
                        <a:spcAft>
                          <a:spcPts val="0"/>
                        </a:spcAft>
                        <a:buNone/>
                      </a:pPr>
                      <a:r>
                        <a:rPr b="1" lang="en-US"/>
                        <a:t>Flight Mode</a:t>
                      </a:r>
                      <a:endParaRPr b="1"/>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b="1" lang="en-US"/>
                        <a:t>Location within ArduPlane folder</a:t>
                      </a:r>
                      <a:endParaRPr b="1"/>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b="1" lang="en-US"/>
                        <a:t>Description</a:t>
                      </a:r>
                      <a:endParaRPr b="1"/>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r h="586350">
                <a:tc>
                  <a:txBody>
                    <a:bodyPr/>
                    <a:lstStyle/>
                    <a:p>
                      <a:pPr indent="0" lvl="0" marL="0" rtl="0" algn="l">
                        <a:spcBef>
                          <a:spcPts val="0"/>
                        </a:spcBef>
                        <a:spcAft>
                          <a:spcPts val="0"/>
                        </a:spcAft>
                        <a:buNone/>
                      </a:pPr>
                      <a:r>
                        <a:rPr lang="en-US"/>
                        <a:t>Takeoff</a:t>
                      </a:r>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Takeoff.cpp</a:t>
                      </a:r>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File supporting autonomous takeoff and climb. Check for GPS lock and initiate launch.  </a:t>
                      </a:r>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r h="586350">
                <a:tc>
                  <a:txBody>
                    <a:bodyPr/>
                    <a:lstStyle/>
                    <a:p>
                      <a:pPr indent="0" lvl="0" marL="0" rtl="0" algn="l">
                        <a:spcBef>
                          <a:spcPts val="0"/>
                        </a:spcBef>
                        <a:spcAft>
                          <a:spcPts val="0"/>
                        </a:spcAft>
                        <a:buNone/>
                      </a:pPr>
                      <a:r>
                        <a:rPr lang="en-US"/>
                        <a:t>Loiter</a:t>
                      </a:r>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mode_loiter.cpp</a:t>
                      </a:r>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File implementing aircraft loiter with specified radius. </a:t>
                      </a:r>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r h="791600">
                <a:tc>
                  <a:txBody>
                    <a:bodyPr/>
                    <a:lstStyle/>
                    <a:p>
                      <a:pPr indent="0" lvl="0" marL="0" rtl="0" algn="l">
                        <a:spcBef>
                          <a:spcPts val="0"/>
                        </a:spcBef>
                        <a:spcAft>
                          <a:spcPts val="0"/>
                        </a:spcAft>
                        <a:buNone/>
                      </a:pPr>
                      <a:r>
                        <a:rPr lang="en-US"/>
                        <a:t>Circle</a:t>
                      </a:r>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mode_circle.cpp</a:t>
                      </a:r>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File implementing autonomous </a:t>
                      </a:r>
                      <a:r>
                        <a:rPr lang="en-US"/>
                        <a:t>circular</a:t>
                      </a:r>
                      <a:r>
                        <a:rPr lang="en-US"/>
                        <a:t> flight around a target point with specific radius.</a:t>
                      </a:r>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r h="586350">
                <a:tc>
                  <a:txBody>
                    <a:bodyPr/>
                    <a:lstStyle/>
                    <a:p>
                      <a:pPr indent="0" lvl="0" marL="0" rtl="0" algn="l">
                        <a:spcBef>
                          <a:spcPts val="0"/>
                        </a:spcBef>
                        <a:spcAft>
                          <a:spcPts val="0"/>
                        </a:spcAft>
                        <a:buNone/>
                      </a:pPr>
                      <a:r>
                        <a:rPr lang="en-US"/>
                        <a:t>Fence</a:t>
                      </a:r>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fence.cpp</a:t>
                      </a:r>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Ability to set geographical fence around target area. </a:t>
                      </a:r>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r h="586350">
                <a:tc>
                  <a:txBody>
                    <a:bodyPr/>
                    <a:lstStyle/>
                    <a:p>
                      <a:pPr indent="0" lvl="0" marL="0" rtl="0" algn="l">
                        <a:spcBef>
                          <a:spcPts val="0"/>
                        </a:spcBef>
                        <a:spcAft>
                          <a:spcPts val="0"/>
                        </a:spcAft>
                        <a:buNone/>
                      </a:pPr>
                      <a:r>
                        <a:rPr lang="en-US"/>
                        <a:t>Descent and Landing</a:t>
                      </a:r>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AP_Landing.h</a:t>
                      </a:r>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lang="en-US"/>
                        <a:t>Written for automated landing and descent angle control. </a:t>
                      </a:r>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bl>
          </a:graphicData>
        </a:graphic>
      </p:graphicFrame>
      <p:graphicFrame>
        <p:nvGraphicFramePr>
          <p:cNvPr id="342" name="Google Shape;342;gf60e2ebe07_6_0"/>
          <p:cNvGraphicFramePr/>
          <p:nvPr/>
        </p:nvGraphicFramePr>
        <p:xfrm>
          <a:off x="2374363" y="5599525"/>
          <a:ext cx="3000000" cy="3000000"/>
        </p:xfrm>
        <a:graphic>
          <a:graphicData uri="http://schemas.openxmlformats.org/drawingml/2006/table">
            <a:tbl>
              <a:tblPr>
                <a:noFill/>
                <a:tableStyleId>{CC00B279-0AFD-460A-AA0E-EB72A7496E1E}</a:tableStyleId>
              </a:tblPr>
              <a:tblGrid>
                <a:gridCol w="382850"/>
                <a:gridCol w="7916875"/>
                <a:gridCol w="448125"/>
              </a:tblGrid>
              <a:tr h="489100">
                <a:tc>
                  <a:txBody>
                    <a:bodyPr/>
                    <a:lstStyle/>
                    <a:p>
                      <a:pPr indent="0" lvl="0" marL="0" rtl="0" algn="l">
                        <a:spcBef>
                          <a:spcPts val="0"/>
                        </a:spcBef>
                        <a:spcAft>
                          <a:spcPts val="0"/>
                        </a:spcAft>
                        <a:buNone/>
                      </a:pPr>
                      <a:r>
                        <a:rPr b="1" lang="en-US" sz="1700"/>
                        <a:t>3</a:t>
                      </a:r>
                      <a:endParaRPr b="1" sz="17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rPr b="1" lang="en-US" sz="1700"/>
                        <a:t>Autonomous flight modes for mission profile, control implementation</a:t>
                      </a:r>
                      <a:endParaRPr b="1" sz="17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bl>
          </a:graphicData>
        </a:graphic>
      </p:graphicFrame>
      <p:pic>
        <p:nvPicPr>
          <p:cNvPr id="343" name="Google Shape;343;gf60e2ebe07_6_0"/>
          <p:cNvPicPr preferRelativeResize="0"/>
          <p:nvPr/>
        </p:nvPicPr>
        <p:blipFill>
          <a:blip r:embed="rId3">
            <a:alphaModFix/>
          </a:blip>
          <a:stretch>
            <a:fillRect/>
          </a:stretch>
        </p:blipFill>
        <p:spPr>
          <a:xfrm>
            <a:off x="10674100" y="5661513"/>
            <a:ext cx="365102" cy="3651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f1dbc98d26_8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Feasibility Analysis: Avionics Package  </a:t>
            </a:r>
            <a:endParaRPr/>
          </a:p>
        </p:txBody>
      </p:sp>
      <p:sp>
        <p:nvSpPr>
          <p:cNvPr id="350" name="Google Shape;350;gf1dbc98d26_8_0"/>
          <p:cNvSpPr txBox="1"/>
          <p:nvPr>
            <p:ph idx="1" type="body"/>
          </p:nvPr>
        </p:nvSpPr>
        <p:spPr>
          <a:xfrm>
            <a:off x="247350" y="1006325"/>
            <a:ext cx="11697300" cy="50691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u="sng"/>
              <a:t>Required</a:t>
            </a:r>
            <a:r>
              <a:rPr b="1" lang="en-US" u="sng"/>
              <a:t> </a:t>
            </a:r>
            <a:r>
              <a:rPr b="1" lang="en-US" u="sng"/>
              <a:t>Functionalities</a:t>
            </a:r>
            <a:endParaRPr b="1" u="sng"/>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351" name="Google Shape;351;gf1dbc98d26_8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aphicFrame>
        <p:nvGraphicFramePr>
          <p:cNvPr id="352" name="Google Shape;352;gf1dbc98d26_8_0"/>
          <p:cNvGraphicFramePr/>
          <p:nvPr/>
        </p:nvGraphicFramePr>
        <p:xfrm>
          <a:off x="327850" y="1556316"/>
          <a:ext cx="3000000" cy="3000000"/>
        </p:xfrm>
        <a:graphic>
          <a:graphicData uri="http://schemas.openxmlformats.org/drawingml/2006/table">
            <a:tbl>
              <a:tblPr>
                <a:noFill/>
                <a:tableStyleId>{CC00B279-0AFD-460A-AA0E-EB72A7496E1E}</a:tableStyleId>
              </a:tblPr>
              <a:tblGrid>
                <a:gridCol w="382850"/>
                <a:gridCol w="10643100"/>
                <a:gridCol w="517225"/>
              </a:tblGrid>
              <a:tr h="659025">
                <a:tc>
                  <a:txBody>
                    <a:bodyPr/>
                    <a:lstStyle/>
                    <a:p>
                      <a:pPr indent="0" lvl="0" marL="0" rtl="0" algn="ctr">
                        <a:lnSpc>
                          <a:spcPct val="90000"/>
                        </a:lnSpc>
                        <a:spcBef>
                          <a:spcPts val="1000"/>
                        </a:spcBef>
                        <a:spcAft>
                          <a:spcPts val="0"/>
                        </a:spcAft>
                        <a:buNone/>
                      </a:pPr>
                      <a:r>
                        <a:rPr lang="en-US" sz="2300">
                          <a:solidFill>
                            <a:schemeClr val="dk1"/>
                          </a:solidFill>
                        </a:rPr>
                        <a:t>1</a:t>
                      </a:r>
                      <a:endParaRPr sz="23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762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rPr lang="en-US" sz="2300">
                          <a:solidFill>
                            <a:schemeClr val="dk1"/>
                          </a:solidFill>
                        </a:rPr>
                        <a:t>Pixhawk has enough</a:t>
                      </a:r>
                      <a:r>
                        <a:rPr lang="en-US" sz="2300">
                          <a:solidFill>
                            <a:schemeClr val="dk1"/>
                          </a:solidFill>
                        </a:rPr>
                        <a:t> processing power for LQT and general flight software.</a:t>
                      </a:r>
                      <a:endParaRPr b="1" sz="2300"/>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762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lnSpc>
                          <a:spcPct val="90000"/>
                        </a:lnSpc>
                        <a:spcBef>
                          <a:spcPts val="1000"/>
                        </a:spcBef>
                        <a:spcAft>
                          <a:spcPts val="0"/>
                        </a:spcAft>
                        <a:buNone/>
                      </a:pPr>
                      <a:r>
                        <a:rPr lang="en-US" sz="2300">
                          <a:solidFill>
                            <a:schemeClr val="dk1"/>
                          </a:solidFill>
                        </a:rPr>
                        <a:t>?</a:t>
                      </a:r>
                      <a:endParaRPr sz="23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762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654150">
                <a:tc>
                  <a:txBody>
                    <a:bodyPr/>
                    <a:lstStyle/>
                    <a:p>
                      <a:pPr indent="0" lvl="0" marL="0" rtl="0" algn="ctr">
                        <a:lnSpc>
                          <a:spcPct val="90000"/>
                        </a:lnSpc>
                        <a:spcBef>
                          <a:spcPts val="1000"/>
                        </a:spcBef>
                        <a:spcAft>
                          <a:spcPts val="0"/>
                        </a:spcAft>
                        <a:buNone/>
                      </a:pPr>
                      <a:r>
                        <a:rPr lang="en-US" sz="2300">
                          <a:solidFill>
                            <a:schemeClr val="dk1"/>
                          </a:solidFill>
                        </a:rPr>
                        <a:t>2</a:t>
                      </a:r>
                      <a:endParaRPr sz="23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rPr lang="en-US" sz="2300">
                          <a:solidFill>
                            <a:schemeClr val="dk1"/>
                          </a:solidFill>
                        </a:rPr>
                        <a:t>Ability to integrate with GPS and airspeed sensor.</a:t>
                      </a:r>
                      <a:endParaRPr sz="2300"/>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lnSpc>
                          <a:spcPct val="90000"/>
                        </a:lnSpc>
                        <a:spcBef>
                          <a:spcPts val="1000"/>
                        </a:spcBef>
                        <a:spcAft>
                          <a:spcPts val="0"/>
                        </a:spcAft>
                        <a:buNone/>
                      </a:pPr>
                      <a:r>
                        <a:rPr lang="en-US" sz="2300">
                          <a:solidFill>
                            <a:schemeClr val="dk1"/>
                          </a:solidFill>
                        </a:rPr>
                        <a:t>?</a:t>
                      </a:r>
                      <a:endParaRPr sz="23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561550">
                <a:tc>
                  <a:txBody>
                    <a:bodyPr/>
                    <a:lstStyle/>
                    <a:p>
                      <a:pPr indent="0" lvl="0" marL="0" rtl="0" algn="ctr">
                        <a:lnSpc>
                          <a:spcPct val="90000"/>
                        </a:lnSpc>
                        <a:spcBef>
                          <a:spcPts val="1000"/>
                        </a:spcBef>
                        <a:spcAft>
                          <a:spcPts val="0"/>
                        </a:spcAft>
                        <a:buNone/>
                      </a:pPr>
                      <a:r>
                        <a:rPr lang="en-US" sz="2300">
                          <a:solidFill>
                            <a:schemeClr val="dk1"/>
                          </a:solidFill>
                        </a:rPr>
                        <a:t>3</a:t>
                      </a:r>
                      <a:endParaRPr sz="23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rPr lang="en-US" sz="2300">
                          <a:solidFill>
                            <a:schemeClr val="dk1"/>
                          </a:solidFill>
                        </a:rPr>
                        <a:t>Ability to integrate with Essential Control Surfaces (ECS) and propulsion system.</a:t>
                      </a:r>
                      <a:endParaRPr sz="2300"/>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lnSpc>
                          <a:spcPct val="90000"/>
                        </a:lnSpc>
                        <a:spcBef>
                          <a:spcPts val="1000"/>
                        </a:spcBef>
                        <a:spcAft>
                          <a:spcPts val="0"/>
                        </a:spcAft>
                        <a:buNone/>
                      </a:pPr>
                      <a:r>
                        <a:rPr lang="en-US" sz="2300">
                          <a:solidFill>
                            <a:schemeClr val="dk1"/>
                          </a:solidFill>
                        </a:rPr>
                        <a:t>?</a:t>
                      </a:r>
                      <a:endParaRPr sz="23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652175">
                <a:tc>
                  <a:txBody>
                    <a:bodyPr/>
                    <a:lstStyle/>
                    <a:p>
                      <a:pPr indent="0" lvl="0" marL="0" rtl="0" algn="ctr">
                        <a:lnSpc>
                          <a:spcPct val="90000"/>
                        </a:lnSpc>
                        <a:spcBef>
                          <a:spcPts val="1000"/>
                        </a:spcBef>
                        <a:spcAft>
                          <a:spcPts val="0"/>
                        </a:spcAft>
                        <a:buNone/>
                      </a:pPr>
                      <a:r>
                        <a:rPr lang="en-US" sz="2300">
                          <a:solidFill>
                            <a:schemeClr val="dk1"/>
                          </a:solidFill>
                        </a:rPr>
                        <a:t>4</a:t>
                      </a:r>
                      <a:endParaRPr sz="23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rPr lang="en-US" sz="2300">
                          <a:solidFill>
                            <a:schemeClr val="dk1"/>
                          </a:solidFill>
                        </a:rPr>
                        <a:t>Ability to retrieve battery information and send it to the flight controller software.</a:t>
                      </a:r>
                      <a:endParaRPr sz="2300"/>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lnSpc>
                          <a:spcPct val="90000"/>
                        </a:lnSpc>
                        <a:spcBef>
                          <a:spcPts val="1000"/>
                        </a:spcBef>
                        <a:spcAft>
                          <a:spcPts val="0"/>
                        </a:spcAft>
                        <a:buNone/>
                      </a:pPr>
                      <a:r>
                        <a:rPr lang="en-US" sz="2300">
                          <a:solidFill>
                            <a:schemeClr val="dk1"/>
                          </a:solidFill>
                        </a:rPr>
                        <a:t>?</a:t>
                      </a:r>
                      <a:endParaRPr sz="23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652175">
                <a:tc>
                  <a:txBody>
                    <a:bodyPr/>
                    <a:lstStyle/>
                    <a:p>
                      <a:pPr indent="0" lvl="0" marL="0" rtl="0" algn="ctr">
                        <a:lnSpc>
                          <a:spcPct val="90000"/>
                        </a:lnSpc>
                        <a:spcBef>
                          <a:spcPts val="1000"/>
                        </a:spcBef>
                        <a:spcAft>
                          <a:spcPts val="0"/>
                        </a:spcAft>
                        <a:buNone/>
                      </a:pPr>
                      <a:r>
                        <a:rPr lang="en-US" sz="2300">
                          <a:solidFill>
                            <a:schemeClr val="dk1"/>
                          </a:solidFill>
                        </a:rPr>
                        <a:t>5</a:t>
                      </a:r>
                      <a:endParaRPr sz="23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76200">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rPr lang="en-US" sz="2300">
                          <a:solidFill>
                            <a:schemeClr val="dk1"/>
                          </a:solidFill>
                        </a:rPr>
                        <a:t>Compatibility</a:t>
                      </a:r>
                      <a:r>
                        <a:rPr lang="en-US" sz="2300">
                          <a:solidFill>
                            <a:schemeClr val="dk1"/>
                          </a:solidFill>
                        </a:rPr>
                        <a:t> with COTS airframe.</a:t>
                      </a:r>
                      <a:endParaRPr sz="23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76200">
                      <a:solidFill>
                        <a:srgbClr val="CFB87C"/>
                      </a:solidFill>
                      <a:prstDash val="solid"/>
                      <a:round/>
                      <a:headEnd len="sm" w="sm" type="none"/>
                      <a:tailEnd len="sm" w="sm" type="none"/>
                    </a:lnB>
                  </a:tcPr>
                </a:tc>
                <a:tc>
                  <a:txBody>
                    <a:bodyPr/>
                    <a:lstStyle/>
                    <a:p>
                      <a:pPr indent="0" lvl="0" marL="0" rtl="0" algn="ctr">
                        <a:lnSpc>
                          <a:spcPct val="90000"/>
                        </a:lnSpc>
                        <a:spcBef>
                          <a:spcPts val="1000"/>
                        </a:spcBef>
                        <a:spcAft>
                          <a:spcPts val="0"/>
                        </a:spcAft>
                        <a:buNone/>
                      </a:pPr>
                      <a:r>
                        <a:rPr lang="en-US" sz="2300">
                          <a:solidFill>
                            <a:schemeClr val="dk1"/>
                          </a:solidFill>
                        </a:rPr>
                        <a:t>?</a:t>
                      </a:r>
                      <a:endParaRPr sz="23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76200">
                      <a:solidFill>
                        <a:srgbClr val="CFB87C"/>
                      </a:solidFill>
                      <a:prstDash val="solid"/>
                      <a:round/>
                      <a:headEnd len="sm" w="sm" type="none"/>
                      <a:tailEnd len="sm" w="sm" type="none"/>
                    </a:lnB>
                  </a:tcPr>
                </a:tc>
              </a:tr>
            </a:tbl>
          </a:graphicData>
        </a:graphic>
      </p:graphicFrame>
      <p:sp>
        <p:nvSpPr>
          <p:cNvPr id="353" name="Google Shape;353;gf1dbc98d26_8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f5ca899508_9_7"/>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None/>
            </a:pPr>
            <a:r>
              <a:rPr lang="en-US"/>
              <a:t>Feasibility Analysis: Avionics- Pixhawk 4 (Hardware)</a:t>
            </a:r>
            <a:endParaRPr/>
          </a:p>
        </p:txBody>
      </p:sp>
      <p:sp>
        <p:nvSpPr>
          <p:cNvPr id="360" name="Google Shape;360;gf5ca899508_9_7"/>
          <p:cNvSpPr txBox="1"/>
          <p:nvPr>
            <p:ph idx="1" type="body"/>
          </p:nvPr>
        </p:nvSpPr>
        <p:spPr>
          <a:xfrm>
            <a:off x="0" y="637707"/>
            <a:ext cx="10515600" cy="43512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t/>
            </a:r>
            <a:endParaRPr sz="2100"/>
          </a:p>
          <a:p>
            <a:pPr indent="0" lvl="0" marL="457200" rtl="0" algn="l">
              <a:spcBef>
                <a:spcPts val="1000"/>
              </a:spcBef>
              <a:spcAft>
                <a:spcPts val="0"/>
              </a:spcAft>
              <a:buNone/>
            </a:pPr>
            <a:r>
              <a:t/>
            </a:r>
            <a:endParaRPr sz="2100"/>
          </a:p>
          <a:p>
            <a:pPr indent="0" lvl="0" marL="0" rtl="0" algn="l">
              <a:lnSpc>
                <a:spcPct val="100000"/>
              </a:lnSpc>
              <a:spcBef>
                <a:spcPts val="0"/>
              </a:spcBef>
              <a:spcAft>
                <a:spcPts val="0"/>
              </a:spcAft>
              <a:buNone/>
            </a:pPr>
            <a:r>
              <a:t/>
            </a:r>
            <a:endParaRPr sz="2100">
              <a:latin typeface="Calibri"/>
              <a:ea typeface="Calibri"/>
              <a:cs typeface="Calibri"/>
              <a:sym typeface="Calibri"/>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406400" lvl="0" marL="457200" rtl="0" algn="l">
              <a:spcBef>
                <a:spcPts val="1000"/>
              </a:spcBef>
              <a:spcAft>
                <a:spcPts val="0"/>
              </a:spcAft>
              <a:buSzPts val="2800"/>
              <a:buChar char="•"/>
            </a:pPr>
            <a:r>
              <a:rPr lang="en-US"/>
              <a:t>Sufficient RAM available </a:t>
            </a:r>
            <a:endParaRPr/>
          </a:p>
          <a:p>
            <a:pPr indent="-406400" lvl="0" marL="457200" rtl="0" algn="l">
              <a:spcBef>
                <a:spcPts val="0"/>
              </a:spcBef>
              <a:spcAft>
                <a:spcPts val="0"/>
              </a:spcAft>
              <a:buSzPts val="2800"/>
              <a:buChar char="•"/>
            </a:pPr>
            <a:r>
              <a:rPr lang="en-US">
                <a:extLst>
                  <a:ext uri="http://customooxmlschemas.google.com/">
                    <go:slidesCustomData xmlns:go="http://customooxmlschemas.google.com/" textRoundtripDataId="0"/>
                  </a:ext>
                </a:extLst>
              </a:rPr>
              <a:t>60 KB of RAM dedicated to LQT</a:t>
            </a:r>
            <a:r>
              <a:rPr lang="en-US"/>
              <a:t> (worst case) </a:t>
            </a:r>
            <a:endParaRPr/>
          </a:p>
          <a:p>
            <a:pPr indent="-381000" lvl="1" marL="914400" rtl="0" algn="l">
              <a:spcBef>
                <a:spcPts val="0"/>
              </a:spcBef>
              <a:spcAft>
                <a:spcPts val="0"/>
              </a:spcAft>
              <a:buSzPts val="2400"/>
              <a:buChar char="•"/>
            </a:pPr>
            <a:r>
              <a:rPr lang="en-US"/>
              <a:t>Easily able to account for general software</a:t>
            </a:r>
            <a:endParaRPr/>
          </a:p>
          <a:p>
            <a:pPr indent="-381000" lvl="1" marL="914400" rtl="0" algn="l">
              <a:spcBef>
                <a:spcPts val="0"/>
              </a:spcBef>
              <a:spcAft>
                <a:spcPts val="0"/>
              </a:spcAft>
              <a:buSzPts val="2400"/>
              <a:buChar char="•"/>
            </a:pPr>
            <a:r>
              <a:rPr lang="en-US"/>
              <a:t>Verified via comparison to other FSW  </a:t>
            </a:r>
            <a:endParaRPr/>
          </a:p>
        </p:txBody>
      </p:sp>
      <p:sp>
        <p:nvSpPr>
          <p:cNvPr id="361" name="Google Shape;361;gf5ca899508_9_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62" name="Google Shape;362;gf5ca899508_9_7"/>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graphicFrame>
        <p:nvGraphicFramePr>
          <p:cNvPr id="363" name="Google Shape;363;gf5ca899508_9_7"/>
          <p:cNvGraphicFramePr/>
          <p:nvPr/>
        </p:nvGraphicFramePr>
        <p:xfrm>
          <a:off x="115325" y="1365288"/>
          <a:ext cx="3000000" cy="3000000"/>
        </p:xfrm>
        <a:graphic>
          <a:graphicData uri="http://schemas.openxmlformats.org/drawingml/2006/table">
            <a:tbl>
              <a:tblPr>
                <a:noFill/>
                <a:tableStyleId>{CC00B279-0AFD-460A-AA0E-EB72A7496E1E}</a:tableStyleId>
              </a:tblPr>
              <a:tblGrid>
                <a:gridCol w="2214025"/>
                <a:gridCol w="1307800"/>
                <a:gridCol w="1120675"/>
                <a:gridCol w="1358900"/>
              </a:tblGrid>
              <a:tr h="937225">
                <a:tc>
                  <a:txBody>
                    <a:bodyPr/>
                    <a:lstStyle/>
                    <a:p>
                      <a:pPr indent="0" lvl="0" marL="0" rtl="0" algn="ctr">
                        <a:spcBef>
                          <a:spcPts val="0"/>
                        </a:spcBef>
                        <a:spcAft>
                          <a:spcPts val="0"/>
                        </a:spcAft>
                        <a:buNone/>
                      </a:pPr>
                      <a:r>
                        <a:t/>
                      </a:r>
                      <a:endParaRPr b="1" sz="2100"/>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Processor Speed (MHz)</a:t>
                      </a:r>
                      <a:endParaRPr b="1"/>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b="1" lang="en-US"/>
                        <a:t>RAM (KB)</a:t>
                      </a:r>
                      <a:endParaRPr b="1"/>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b="1" lang="en-US"/>
                        <a:t>Operational Temperature Range (</a:t>
                      </a:r>
                      <a:r>
                        <a:rPr b="1" lang="en-US" sz="1050">
                          <a:solidFill>
                            <a:schemeClr val="dk1"/>
                          </a:solidFill>
                          <a:latin typeface="Roboto"/>
                          <a:ea typeface="Roboto"/>
                          <a:cs typeface="Roboto"/>
                          <a:sym typeface="Roboto"/>
                        </a:rPr>
                        <a:t>°</a:t>
                      </a:r>
                      <a:r>
                        <a:rPr b="1" lang="en-US"/>
                        <a:t>C)</a:t>
                      </a:r>
                      <a:endParaRPr b="1"/>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846400">
                <a:tc>
                  <a:txBody>
                    <a:bodyPr/>
                    <a:lstStyle/>
                    <a:p>
                      <a:pPr indent="0" lvl="0" marL="0" rtl="0" algn="ctr">
                        <a:spcBef>
                          <a:spcPts val="0"/>
                        </a:spcBef>
                        <a:spcAft>
                          <a:spcPts val="0"/>
                        </a:spcAft>
                        <a:buNone/>
                      </a:pPr>
                      <a:r>
                        <a:rPr b="1" lang="en-US" sz="2000"/>
                        <a:t>Main Processor</a:t>
                      </a:r>
                      <a:endParaRPr b="1" sz="2000"/>
                    </a:p>
                    <a:p>
                      <a:pPr indent="0" lvl="0" marL="0" rtl="0" algn="ctr">
                        <a:lnSpc>
                          <a:spcPct val="90000"/>
                        </a:lnSpc>
                        <a:spcBef>
                          <a:spcPts val="500"/>
                        </a:spcBef>
                        <a:spcAft>
                          <a:spcPts val="0"/>
                        </a:spcAft>
                        <a:buNone/>
                      </a:pPr>
                      <a:r>
                        <a:rPr lang="en-US">
                          <a:solidFill>
                            <a:schemeClr val="dk1"/>
                          </a:solidFill>
                        </a:rPr>
                        <a:t>STM32F765</a:t>
                      </a:r>
                      <a:endParaRPr b="1" sz="1600"/>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lang="en-US" sz="1900"/>
                        <a:t>216</a:t>
                      </a:r>
                      <a:endParaRPr sz="1900"/>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lang="en-US" sz="1900"/>
                        <a:t>512</a:t>
                      </a:r>
                      <a:endParaRPr sz="1900"/>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lang="en-US" sz="1900"/>
                        <a:t>-40 to 85</a:t>
                      </a:r>
                      <a:endParaRPr sz="1900"/>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bl>
          </a:graphicData>
        </a:graphic>
      </p:graphicFrame>
      <p:pic>
        <p:nvPicPr>
          <p:cNvPr id="364" name="Google Shape;364;gf5ca899508_9_7"/>
          <p:cNvPicPr preferRelativeResize="0"/>
          <p:nvPr/>
        </p:nvPicPr>
        <p:blipFill>
          <a:blip r:embed="rId3">
            <a:alphaModFix/>
          </a:blip>
          <a:stretch>
            <a:fillRect/>
          </a:stretch>
        </p:blipFill>
        <p:spPr>
          <a:xfrm>
            <a:off x="7928400" y="1365275"/>
            <a:ext cx="2594987" cy="4351200"/>
          </a:xfrm>
          <a:prstGeom prst="rect">
            <a:avLst/>
          </a:prstGeom>
          <a:noFill/>
          <a:ln>
            <a:noFill/>
          </a:ln>
        </p:spPr>
      </p:pic>
      <p:sp>
        <p:nvSpPr>
          <p:cNvPr id="365" name="Google Shape;365;gf5ca899508_9_7"/>
          <p:cNvSpPr/>
          <p:nvPr/>
        </p:nvSpPr>
        <p:spPr>
          <a:xfrm>
            <a:off x="7860775" y="1688649"/>
            <a:ext cx="170100" cy="3794100"/>
          </a:xfrm>
          <a:prstGeom prst="upDownArrow">
            <a:avLst>
              <a:gd fmla="val 50000" name="adj1"/>
              <a:gd fmla="val 50000" name="adj2"/>
            </a:avLst>
          </a:prstGeom>
          <a:noFill/>
          <a:ln cap="flat" cmpd="sng" w="19050">
            <a:solidFill>
              <a:srgbClr val="CFB8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f5ca899508_9_7"/>
          <p:cNvSpPr txBox="1"/>
          <p:nvPr/>
        </p:nvSpPr>
        <p:spPr>
          <a:xfrm>
            <a:off x="7095775" y="2823650"/>
            <a:ext cx="76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Calibri"/>
                <a:ea typeface="Calibri"/>
                <a:cs typeface="Calibri"/>
                <a:sym typeface="Calibri"/>
              </a:rPr>
              <a:t>84mm</a:t>
            </a:r>
            <a:endParaRPr b="1" sz="1600">
              <a:latin typeface="Calibri"/>
              <a:ea typeface="Calibri"/>
              <a:cs typeface="Calibri"/>
              <a:sym typeface="Calibri"/>
            </a:endParaRPr>
          </a:p>
        </p:txBody>
      </p:sp>
      <p:sp>
        <p:nvSpPr>
          <p:cNvPr id="367" name="Google Shape;367;gf5ca899508_9_7"/>
          <p:cNvSpPr/>
          <p:nvPr/>
        </p:nvSpPr>
        <p:spPr>
          <a:xfrm>
            <a:off x="8286286" y="1195175"/>
            <a:ext cx="1879200" cy="170100"/>
          </a:xfrm>
          <a:prstGeom prst="leftRightArrow">
            <a:avLst>
              <a:gd fmla="val 50000" name="adj1"/>
              <a:gd fmla="val 50000" name="adj2"/>
            </a:avLst>
          </a:prstGeom>
          <a:noFill/>
          <a:ln cap="flat" cmpd="sng" w="19050">
            <a:solidFill>
              <a:srgbClr val="CFB8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f5ca899508_9_7"/>
          <p:cNvSpPr txBox="1"/>
          <p:nvPr/>
        </p:nvSpPr>
        <p:spPr>
          <a:xfrm>
            <a:off x="8843388" y="829788"/>
            <a:ext cx="76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Calibri"/>
                <a:ea typeface="Calibri"/>
                <a:cs typeface="Calibri"/>
                <a:sym typeface="Calibri"/>
              </a:rPr>
              <a:t>44</a:t>
            </a:r>
            <a:r>
              <a:rPr b="1" lang="en-US" sz="1600">
                <a:latin typeface="Calibri"/>
                <a:ea typeface="Calibri"/>
                <a:cs typeface="Calibri"/>
                <a:sym typeface="Calibri"/>
              </a:rPr>
              <a:t>mm</a:t>
            </a:r>
            <a:endParaRPr b="1" sz="1600">
              <a:latin typeface="Calibri"/>
              <a:ea typeface="Calibri"/>
              <a:cs typeface="Calibri"/>
              <a:sym typeface="Calibri"/>
            </a:endParaRPr>
          </a:p>
        </p:txBody>
      </p:sp>
      <p:sp>
        <p:nvSpPr>
          <p:cNvPr id="369" name="Google Shape;369;gf5ca899508_9_7"/>
          <p:cNvSpPr/>
          <p:nvPr/>
        </p:nvSpPr>
        <p:spPr>
          <a:xfrm rot="-1985724">
            <a:off x="9966584" y="5587541"/>
            <a:ext cx="392832" cy="170162"/>
          </a:xfrm>
          <a:prstGeom prst="leftRightArrow">
            <a:avLst>
              <a:gd fmla="val 50000" name="adj1"/>
              <a:gd fmla="val 50000" name="adj2"/>
            </a:avLst>
          </a:prstGeom>
          <a:noFill/>
          <a:ln cap="flat" cmpd="sng" w="19050">
            <a:solidFill>
              <a:srgbClr val="CFB8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f5ca899508_9_7"/>
          <p:cNvSpPr txBox="1"/>
          <p:nvPr/>
        </p:nvSpPr>
        <p:spPr>
          <a:xfrm>
            <a:off x="10093638" y="5605375"/>
            <a:ext cx="76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Calibri"/>
                <a:ea typeface="Calibri"/>
                <a:cs typeface="Calibri"/>
                <a:sym typeface="Calibri"/>
              </a:rPr>
              <a:t>12</a:t>
            </a:r>
            <a:r>
              <a:rPr b="1" lang="en-US" sz="1600">
                <a:latin typeface="Calibri"/>
                <a:ea typeface="Calibri"/>
                <a:cs typeface="Calibri"/>
                <a:sym typeface="Calibri"/>
              </a:rPr>
              <a:t>mm</a:t>
            </a:r>
            <a:endParaRPr b="1" sz="1600">
              <a:latin typeface="Calibri"/>
              <a:ea typeface="Calibri"/>
              <a:cs typeface="Calibri"/>
              <a:sym typeface="Calibri"/>
            </a:endParaRPr>
          </a:p>
        </p:txBody>
      </p:sp>
      <p:sp>
        <p:nvSpPr>
          <p:cNvPr id="371" name="Google Shape;371;gf5ca899508_9_7"/>
          <p:cNvSpPr txBox="1"/>
          <p:nvPr/>
        </p:nvSpPr>
        <p:spPr>
          <a:xfrm flipH="1">
            <a:off x="10165475" y="2239838"/>
            <a:ext cx="1752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chemeClr val="dk1"/>
                </a:solidFill>
              </a:rPr>
              <a:t>Total Weight: 33.3 g</a:t>
            </a:r>
            <a:endParaRPr sz="1600"/>
          </a:p>
        </p:txBody>
      </p:sp>
      <p:graphicFrame>
        <p:nvGraphicFramePr>
          <p:cNvPr id="372" name="Google Shape;372;gf5ca899508_9_7"/>
          <p:cNvGraphicFramePr/>
          <p:nvPr/>
        </p:nvGraphicFramePr>
        <p:xfrm>
          <a:off x="115325" y="5615204"/>
          <a:ext cx="3000000" cy="3000000"/>
        </p:xfrm>
        <a:graphic>
          <a:graphicData uri="http://schemas.openxmlformats.org/drawingml/2006/table">
            <a:tbl>
              <a:tblPr>
                <a:noFill/>
                <a:tableStyleId>{CC00B279-0AFD-460A-AA0E-EB72A7496E1E}</a:tableStyleId>
              </a:tblPr>
              <a:tblGrid>
                <a:gridCol w="213375"/>
                <a:gridCol w="5591025"/>
                <a:gridCol w="608550"/>
              </a:tblGrid>
              <a:tr h="341025">
                <a:tc>
                  <a:txBody>
                    <a:bodyPr/>
                    <a:lstStyle/>
                    <a:p>
                      <a:pPr indent="0" lvl="0" marL="0" rtl="0" algn="ctr">
                        <a:lnSpc>
                          <a:spcPct val="90000"/>
                        </a:lnSpc>
                        <a:spcBef>
                          <a:spcPts val="1000"/>
                        </a:spcBef>
                        <a:spcAft>
                          <a:spcPts val="0"/>
                        </a:spcAft>
                        <a:buNone/>
                      </a:pPr>
                      <a:r>
                        <a:rPr lang="en-US" sz="1500">
                          <a:solidFill>
                            <a:schemeClr val="dk1"/>
                          </a:solidFill>
                        </a:rPr>
                        <a:t>1</a:t>
                      </a:r>
                      <a:endParaRPr sz="1500">
                        <a:solidFill>
                          <a:schemeClr val="dk1"/>
                        </a:solidFill>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rPr lang="en-US" sz="1500">
                          <a:solidFill>
                            <a:schemeClr val="dk1"/>
                          </a:solidFill>
                        </a:rPr>
                        <a:t>Enough processing power for LQT and general flight software </a:t>
                      </a:r>
                      <a:endParaRPr b="1" sz="1500"/>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t/>
                      </a:r>
                      <a:endParaRPr sz="1500">
                        <a:solidFill>
                          <a:schemeClr val="dk1"/>
                        </a:solidFill>
                      </a:endParaRPr>
                    </a:p>
                  </a:txBody>
                  <a:tcPr marT="91425" marB="91425" marR="91425" marL="91425">
                    <a:lnL cap="flat" cmpd="sng" w="28575">
                      <a:solidFill>
                        <a:srgbClr val="CFB87C"/>
                      </a:solidFill>
                      <a:prstDash val="solid"/>
                      <a:round/>
                      <a:headEnd len="sm" w="sm" type="none"/>
                      <a:tailEnd len="sm" w="sm" type="none"/>
                    </a:lnL>
                    <a:lnR cap="flat" cmpd="sng" w="28575">
                      <a:solidFill>
                        <a:srgbClr val="CFB87C"/>
                      </a:solidFill>
                      <a:prstDash val="solid"/>
                      <a:round/>
                      <a:headEnd len="sm" w="sm" type="none"/>
                      <a:tailEnd len="sm" w="sm" type="none"/>
                    </a:lnR>
                    <a:lnT cap="flat" cmpd="sng" w="28575">
                      <a:solidFill>
                        <a:srgbClr val="CFB87C"/>
                      </a:solidFill>
                      <a:prstDash val="solid"/>
                      <a:round/>
                      <a:headEnd len="sm" w="sm" type="none"/>
                      <a:tailEnd len="sm" w="sm" type="none"/>
                    </a:lnT>
                    <a:lnB cap="flat" cmpd="sng" w="28575">
                      <a:solidFill>
                        <a:srgbClr val="CFB87C"/>
                      </a:solidFill>
                      <a:prstDash val="solid"/>
                      <a:round/>
                      <a:headEnd len="sm" w="sm" type="none"/>
                      <a:tailEnd len="sm" w="sm" type="none"/>
                    </a:lnB>
                  </a:tcPr>
                </a:tc>
              </a:tr>
            </a:tbl>
          </a:graphicData>
        </a:graphic>
      </p:graphicFrame>
      <p:pic>
        <p:nvPicPr>
          <p:cNvPr id="373" name="Google Shape;373;gf5ca899508_9_7"/>
          <p:cNvPicPr preferRelativeResize="0"/>
          <p:nvPr/>
        </p:nvPicPr>
        <p:blipFill>
          <a:blip r:embed="rId4">
            <a:alphaModFix/>
          </a:blip>
          <a:stretch>
            <a:fillRect/>
          </a:stretch>
        </p:blipFill>
        <p:spPr>
          <a:xfrm>
            <a:off x="6024343" y="5642413"/>
            <a:ext cx="357002" cy="357002"/>
          </a:xfrm>
          <a:prstGeom prst="rect">
            <a:avLst/>
          </a:prstGeom>
          <a:noFill/>
          <a:ln>
            <a:noFill/>
          </a:ln>
        </p:spPr>
      </p:pic>
      <p:sp>
        <p:nvSpPr>
          <p:cNvPr id="374" name="Google Shape;374;gf5ca899508_9_7"/>
          <p:cNvSpPr txBox="1"/>
          <p:nvPr/>
        </p:nvSpPr>
        <p:spPr>
          <a:xfrm>
            <a:off x="115325" y="737550"/>
            <a:ext cx="491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u="sng">
                <a:latin typeface="Calibri"/>
                <a:ea typeface="Calibri"/>
                <a:cs typeface="Calibri"/>
                <a:sym typeface="Calibri"/>
              </a:rPr>
              <a:t>Hardware</a:t>
            </a:r>
            <a:endParaRPr b="1" sz="2800" u="sng">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f516a97809_2_108"/>
          <p:cNvSpPr txBox="1"/>
          <p:nvPr>
            <p:ph type="title"/>
          </p:nvPr>
        </p:nvSpPr>
        <p:spPr>
          <a:xfrm>
            <a:off x="115325" y="0"/>
            <a:ext cx="11676000" cy="725400"/>
          </a:xfrm>
          <a:prstGeom prst="rect">
            <a:avLst/>
          </a:prstGeom>
        </p:spPr>
        <p:txBody>
          <a:bodyPr anchorCtr="0" anchor="ctr" bIns="45700" lIns="91425" spcFirstLastPara="1" rIns="91425" wrap="square" tIns="45700">
            <a:noAutofit/>
          </a:bodyPr>
          <a:lstStyle/>
          <a:p>
            <a:pPr indent="0" lvl="0" marL="0" marR="0" rtl="0" algn="l">
              <a:lnSpc>
                <a:spcPct val="100000"/>
              </a:lnSpc>
              <a:spcBef>
                <a:spcPts val="0"/>
              </a:spcBef>
              <a:spcAft>
                <a:spcPts val="0"/>
              </a:spcAft>
              <a:buSzPts val="990"/>
              <a:buNone/>
            </a:pPr>
            <a:r>
              <a:rPr lang="en-US"/>
              <a:t>Feasibility Analysis: </a:t>
            </a:r>
            <a:r>
              <a:rPr lang="en-US"/>
              <a:t>Avionics- Pixhawk</a:t>
            </a:r>
            <a:r>
              <a:rPr lang="en-US"/>
              <a:t> 4 (</a:t>
            </a:r>
            <a:r>
              <a:rPr lang="en-US"/>
              <a:t>Integration</a:t>
            </a:r>
            <a:r>
              <a:rPr lang="en-US"/>
              <a:t>)</a:t>
            </a:r>
            <a:endParaRPr/>
          </a:p>
        </p:txBody>
      </p:sp>
      <p:sp>
        <p:nvSpPr>
          <p:cNvPr id="380" name="Google Shape;380;gf516a97809_2_10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81" name="Google Shape;381;gf516a97809_2_108"/>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sp>
        <p:nvSpPr>
          <p:cNvPr id="382" name="Google Shape;382;gf516a97809_2_108"/>
          <p:cNvSpPr txBox="1"/>
          <p:nvPr>
            <p:ph idx="1" type="body"/>
          </p:nvPr>
        </p:nvSpPr>
        <p:spPr>
          <a:xfrm>
            <a:off x="115325" y="811750"/>
            <a:ext cx="6449400" cy="4351200"/>
          </a:xfrm>
          <a:prstGeom prst="rect">
            <a:avLst/>
          </a:prstGeom>
        </p:spPr>
        <p:txBody>
          <a:bodyPr anchorCtr="0" anchor="t" bIns="45700" lIns="91425" spcFirstLastPara="1" rIns="91425" wrap="square" tIns="45700">
            <a:normAutofit fontScale="92500" lnSpcReduction="20000"/>
          </a:bodyPr>
          <a:lstStyle/>
          <a:p>
            <a:pPr indent="0" lvl="0" marL="0" rtl="0" algn="l">
              <a:spcBef>
                <a:spcPts val="1000"/>
              </a:spcBef>
              <a:spcAft>
                <a:spcPts val="0"/>
              </a:spcAft>
              <a:buClr>
                <a:schemeClr val="dk1"/>
              </a:buClr>
              <a:buSzPct val="46556"/>
              <a:buFont typeface="Arial"/>
              <a:buNone/>
            </a:pPr>
            <a:r>
              <a:rPr b="1" lang="en-US" sz="2362" u="sng"/>
              <a:t>Port and Sensor Capability</a:t>
            </a:r>
            <a:endParaRPr b="1" sz="2362" u="sng"/>
          </a:p>
          <a:p>
            <a:pPr indent="0" lvl="0" marL="0" rtl="0" algn="l">
              <a:spcBef>
                <a:spcPts val="1000"/>
              </a:spcBef>
              <a:spcAft>
                <a:spcPts val="0"/>
              </a:spcAft>
              <a:buNone/>
            </a:pPr>
            <a:r>
              <a:t/>
            </a:r>
            <a:endParaRPr sz="6450"/>
          </a:p>
          <a:p>
            <a:pPr indent="0" lvl="0" marL="0" rtl="0" algn="l">
              <a:spcBef>
                <a:spcPts val="1000"/>
              </a:spcBef>
              <a:spcAft>
                <a:spcPts val="0"/>
              </a:spcAft>
              <a:buNone/>
            </a:pPr>
            <a:r>
              <a:t/>
            </a:r>
            <a:endParaRPr sz="6450"/>
          </a:p>
          <a:p>
            <a:pPr indent="0" lvl="0" marL="0" rtl="0" algn="l">
              <a:spcBef>
                <a:spcPts val="1000"/>
              </a:spcBef>
              <a:spcAft>
                <a:spcPts val="0"/>
              </a:spcAft>
              <a:buNone/>
            </a:pPr>
            <a:r>
              <a:t/>
            </a:r>
            <a:endParaRPr sz="6450"/>
          </a:p>
          <a:p>
            <a:pPr indent="0" lvl="0" marL="0" rtl="0" algn="l">
              <a:spcBef>
                <a:spcPts val="1000"/>
              </a:spcBef>
              <a:spcAft>
                <a:spcPts val="0"/>
              </a:spcAft>
              <a:buNone/>
            </a:pPr>
            <a:r>
              <a:t/>
            </a:r>
            <a:endParaRPr sz="6450"/>
          </a:p>
          <a:p>
            <a:pPr indent="0" lvl="0" marL="457200" rtl="0" algn="l">
              <a:spcBef>
                <a:spcPts val="1000"/>
              </a:spcBef>
              <a:spcAft>
                <a:spcPts val="0"/>
              </a:spcAft>
              <a:buNone/>
            </a:pPr>
            <a:r>
              <a:t/>
            </a:r>
            <a:endParaRPr sz="6450"/>
          </a:p>
        </p:txBody>
      </p:sp>
      <p:graphicFrame>
        <p:nvGraphicFramePr>
          <p:cNvPr id="383" name="Google Shape;383;gf516a97809_2_108"/>
          <p:cNvGraphicFramePr/>
          <p:nvPr/>
        </p:nvGraphicFramePr>
        <p:xfrm>
          <a:off x="115325" y="1180475"/>
          <a:ext cx="3000000" cy="3000000"/>
        </p:xfrm>
        <a:graphic>
          <a:graphicData uri="http://schemas.openxmlformats.org/drawingml/2006/table">
            <a:tbl>
              <a:tblPr>
                <a:noFill/>
                <a:tableStyleId>{CC00B279-0AFD-460A-AA0E-EB72A7496E1E}</a:tableStyleId>
              </a:tblPr>
              <a:tblGrid>
                <a:gridCol w="4879400"/>
              </a:tblGrid>
              <a:tr h="272975">
                <a:tc>
                  <a:txBody>
                    <a:bodyPr/>
                    <a:lstStyle/>
                    <a:p>
                      <a:pPr indent="0" lvl="0" marL="0" rtl="0" algn="ctr">
                        <a:spcBef>
                          <a:spcPts val="0"/>
                        </a:spcBef>
                        <a:spcAft>
                          <a:spcPts val="0"/>
                        </a:spcAft>
                        <a:buNone/>
                      </a:pPr>
                      <a:r>
                        <a:rPr b="1" lang="en-US" sz="1800"/>
                        <a:t>Important Interfaces</a:t>
                      </a:r>
                      <a:endParaRPr b="1" sz="1800"/>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762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CFB87C"/>
                    </a:solidFill>
                  </a:tcPr>
                </a:tc>
              </a:tr>
              <a:tr h="396200">
                <a:tc>
                  <a:txBody>
                    <a:bodyPr/>
                    <a:lstStyle/>
                    <a:p>
                      <a:pPr indent="0" lvl="0" marL="0" rtl="0" algn="l">
                        <a:spcBef>
                          <a:spcPts val="0"/>
                        </a:spcBef>
                        <a:spcAft>
                          <a:spcPts val="0"/>
                        </a:spcAft>
                        <a:buNone/>
                      </a:pPr>
                      <a:r>
                        <a:rPr lang="en-US"/>
                        <a:t>GPS Receiver Module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E06666"/>
                    </a:solidFill>
                  </a:tcPr>
                </a:tc>
              </a:tr>
              <a:tr h="396200">
                <a:tc>
                  <a:txBody>
                    <a:bodyPr/>
                    <a:lstStyle/>
                    <a:p>
                      <a:pPr indent="0" lvl="0" marL="0" rtl="0" algn="l">
                        <a:spcBef>
                          <a:spcPts val="0"/>
                        </a:spcBef>
                        <a:spcAft>
                          <a:spcPts val="0"/>
                        </a:spcAft>
                        <a:buNone/>
                      </a:pPr>
                      <a:r>
                        <a:rPr lang="en-US"/>
                        <a:t>Digital Airspeed Sensor (I</a:t>
                      </a:r>
                      <a:r>
                        <a:rPr baseline="30000" lang="en-US"/>
                        <a:t>2</a:t>
                      </a:r>
                      <a:r>
                        <a:rPr lang="en-US"/>
                        <a:t>C)</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E69138"/>
                    </a:solidFill>
                  </a:tcPr>
                </a:tc>
              </a:tr>
              <a:tr h="396200">
                <a:tc>
                  <a:txBody>
                    <a:bodyPr/>
                    <a:lstStyle/>
                    <a:p>
                      <a:pPr indent="0" lvl="0" marL="0" rtl="0" algn="l">
                        <a:spcBef>
                          <a:spcPts val="0"/>
                        </a:spcBef>
                        <a:spcAft>
                          <a:spcPts val="0"/>
                        </a:spcAft>
                        <a:buNone/>
                      </a:pPr>
                      <a:r>
                        <a:rPr lang="en-US"/>
                        <a:t>RC Receiver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00FFFF"/>
                    </a:solidFill>
                  </a:tcPr>
                </a:tc>
              </a:tr>
              <a:tr h="396200">
                <a:tc>
                  <a:txBody>
                    <a:bodyPr/>
                    <a:lstStyle/>
                    <a:p>
                      <a:pPr indent="0" lvl="0" marL="0" rtl="0" algn="l">
                        <a:spcBef>
                          <a:spcPts val="0"/>
                        </a:spcBef>
                        <a:spcAft>
                          <a:spcPts val="0"/>
                        </a:spcAft>
                        <a:buNone/>
                      </a:pPr>
                      <a:r>
                        <a:rPr lang="en-US"/>
                        <a:t>SD Card Insert</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6AA84F"/>
                    </a:solidFill>
                  </a:tcPr>
                </a:tc>
              </a:tr>
              <a:tr h="396200">
                <a:tc>
                  <a:txBody>
                    <a:bodyPr/>
                    <a:lstStyle/>
                    <a:p>
                      <a:pPr indent="0" lvl="0" marL="0" rtl="0" algn="l">
                        <a:spcBef>
                          <a:spcPts val="0"/>
                        </a:spcBef>
                        <a:spcAft>
                          <a:spcPts val="0"/>
                        </a:spcAft>
                        <a:buNone/>
                      </a:pPr>
                      <a:r>
                        <a:rPr lang="en-US"/>
                        <a:t>USB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8E7CC3"/>
                    </a:solidFill>
                  </a:tcPr>
                </a:tc>
              </a:tr>
              <a:tr h="396200">
                <a:tc>
                  <a:txBody>
                    <a:bodyPr/>
                    <a:lstStyle/>
                    <a:p>
                      <a:pPr indent="0" lvl="0" marL="0" rtl="0" algn="l">
                        <a:spcBef>
                          <a:spcPts val="0"/>
                        </a:spcBef>
                        <a:spcAft>
                          <a:spcPts val="0"/>
                        </a:spcAft>
                        <a:buNone/>
                      </a:pPr>
                      <a:r>
                        <a:rPr lang="en-US"/>
                        <a:t>Power Module</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FFFF00"/>
                    </a:solidFill>
                  </a:tcPr>
                </a:tc>
              </a:tr>
              <a:tr h="396200">
                <a:tc>
                  <a:txBody>
                    <a:bodyPr/>
                    <a:lstStyle/>
                    <a:p>
                      <a:pPr indent="0" lvl="0" marL="0" rtl="0" algn="l">
                        <a:spcBef>
                          <a:spcPts val="0"/>
                        </a:spcBef>
                        <a:spcAft>
                          <a:spcPts val="0"/>
                        </a:spcAft>
                        <a:buNone/>
                      </a:pPr>
                      <a:r>
                        <a:rPr lang="en-US"/>
                        <a:t>I/O Outputs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76200">
                      <a:solidFill>
                        <a:srgbClr val="CFB87C"/>
                      </a:solidFill>
                      <a:prstDash val="solid"/>
                      <a:round/>
                      <a:headEnd len="sm" w="sm" type="none"/>
                      <a:tailEnd len="sm" w="sm" type="none"/>
                    </a:lnB>
                    <a:solidFill>
                      <a:srgbClr val="FF00FF"/>
                    </a:solidFill>
                  </a:tcPr>
                </a:tc>
              </a:tr>
            </a:tbl>
          </a:graphicData>
        </a:graphic>
      </p:graphicFrame>
      <p:graphicFrame>
        <p:nvGraphicFramePr>
          <p:cNvPr id="384" name="Google Shape;384;gf516a97809_2_108"/>
          <p:cNvGraphicFramePr/>
          <p:nvPr/>
        </p:nvGraphicFramePr>
        <p:xfrm>
          <a:off x="115325" y="4453378"/>
          <a:ext cx="3000000" cy="3000000"/>
        </p:xfrm>
        <a:graphic>
          <a:graphicData uri="http://schemas.openxmlformats.org/drawingml/2006/table">
            <a:tbl>
              <a:tblPr>
                <a:noFill/>
                <a:tableStyleId>{CC00B279-0AFD-460A-AA0E-EB72A7496E1E}</a:tableStyleId>
              </a:tblPr>
              <a:tblGrid>
                <a:gridCol w="4879400"/>
              </a:tblGrid>
              <a:tr h="457175">
                <a:tc>
                  <a:txBody>
                    <a:bodyPr/>
                    <a:lstStyle/>
                    <a:p>
                      <a:pPr indent="0" lvl="0" marL="0" rtl="0" algn="ctr">
                        <a:spcBef>
                          <a:spcPts val="0"/>
                        </a:spcBef>
                        <a:spcAft>
                          <a:spcPts val="0"/>
                        </a:spcAft>
                        <a:buNone/>
                      </a:pPr>
                      <a:r>
                        <a:rPr b="1" lang="en-US" sz="1800"/>
                        <a:t>Integrated Sensors</a:t>
                      </a:r>
                      <a:endParaRPr b="1" sz="1800"/>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762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CFB87C"/>
                    </a:solidFill>
                  </a:tcPr>
                </a:tc>
              </a:tr>
              <a:tr h="396225">
                <a:tc>
                  <a:txBody>
                    <a:bodyPr/>
                    <a:lstStyle/>
                    <a:p>
                      <a:pPr indent="0" lvl="0" marL="0" rtl="0" algn="l">
                        <a:spcBef>
                          <a:spcPts val="0"/>
                        </a:spcBef>
                        <a:spcAft>
                          <a:spcPts val="0"/>
                        </a:spcAft>
                        <a:buNone/>
                      </a:pPr>
                      <a:r>
                        <a:rPr lang="en-US"/>
                        <a:t>2 Inertial Measurement Units (IMUs)</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396225">
                <a:tc>
                  <a:txBody>
                    <a:bodyPr/>
                    <a:lstStyle/>
                    <a:p>
                      <a:pPr indent="0" lvl="0" marL="0" rtl="0" algn="l">
                        <a:spcBef>
                          <a:spcPts val="0"/>
                        </a:spcBef>
                        <a:spcAft>
                          <a:spcPts val="0"/>
                        </a:spcAft>
                        <a:buNone/>
                      </a:pPr>
                      <a:r>
                        <a:rPr lang="en-US"/>
                        <a:t>Barometer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374875">
                <a:tc>
                  <a:txBody>
                    <a:bodyPr/>
                    <a:lstStyle/>
                    <a:p>
                      <a:pPr indent="0" lvl="0" marL="0" rtl="0" algn="l">
                        <a:lnSpc>
                          <a:spcPct val="90000"/>
                        </a:lnSpc>
                        <a:spcBef>
                          <a:spcPts val="500"/>
                        </a:spcBef>
                        <a:spcAft>
                          <a:spcPts val="0"/>
                        </a:spcAft>
                        <a:buNone/>
                      </a:pPr>
                      <a:r>
                        <a:rPr lang="en-US">
                          <a:solidFill>
                            <a:schemeClr val="dk1"/>
                          </a:solidFill>
                        </a:rPr>
                        <a:t>Magnetometer</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76200">
                      <a:solidFill>
                        <a:srgbClr val="CFB87C"/>
                      </a:solidFill>
                      <a:prstDash val="solid"/>
                      <a:round/>
                      <a:headEnd len="sm" w="sm" type="none"/>
                      <a:tailEnd len="sm" w="sm" type="none"/>
                    </a:lnB>
                  </a:tcPr>
                </a:tc>
              </a:tr>
            </a:tbl>
          </a:graphicData>
        </a:graphic>
      </p:graphicFrame>
      <p:pic>
        <p:nvPicPr>
          <p:cNvPr id="385" name="Google Shape;385;gf516a97809_2_108"/>
          <p:cNvPicPr preferRelativeResize="0"/>
          <p:nvPr/>
        </p:nvPicPr>
        <p:blipFill>
          <a:blip r:embed="rId3">
            <a:alphaModFix/>
          </a:blip>
          <a:stretch>
            <a:fillRect/>
          </a:stretch>
        </p:blipFill>
        <p:spPr>
          <a:xfrm>
            <a:off x="5157675" y="939275"/>
            <a:ext cx="6793032" cy="4990512"/>
          </a:xfrm>
          <a:prstGeom prst="rect">
            <a:avLst/>
          </a:prstGeom>
          <a:noFill/>
          <a:ln>
            <a:noFill/>
          </a:ln>
        </p:spPr>
      </p:pic>
      <p:sp>
        <p:nvSpPr>
          <p:cNvPr id="386" name="Google Shape;386;gf516a97809_2_108"/>
          <p:cNvSpPr/>
          <p:nvPr/>
        </p:nvSpPr>
        <p:spPr>
          <a:xfrm>
            <a:off x="7070550" y="3298950"/>
            <a:ext cx="836100" cy="278100"/>
          </a:xfrm>
          <a:prstGeom prst="rect">
            <a:avLst/>
          </a:prstGeom>
          <a:noFill/>
          <a:ln cap="flat" cmpd="sng" w="3810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f516a97809_2_108"/>
          <p:cNvSpPr/>
          <p:nvPr/>
        </p:nvSpPr>
        <p:spPr>
          <a:xfrm>
            <a:off x="6645450" y="3032250"/>
            <a:ext cx="425100" cy="278100"/>
          </a:xfrm>
          <a:prstGeom prst="roundRect">
            <a:avLst>
              <a:gd fmla="val 16667" name="adj"/>
            </a:avLst>
          </a:prstGeom>
          <a:noFill/>
          <a:ln cap="flat" cmpd="sng" w="38100">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f516a97809_2_108"/>
          <p:cNvSpPr/>
          <p:nvPr/>
        </p:nvSpPr>
        <p:spPr>
          <a:xfrm>
            <a:off x="7339750" y="2670750"/>
            <a:ext cx="609300" cy="365100"/>
          </a:xfrm>
          <a:prstGeom prst="roundRect">
            <a:avLst>
              <a:gd fmla="val 16667" name="adj"/>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f516a97809_2_108"/>
          <p:cNvSpPr/>
          <p:nvPr/>
        </p:nvSpPr>
        <p:spPr>
          <a:xfrm>
            <a:off x="5851975" y="4888450"/>
            <a:ext cx="836100" cy="365100"/>
          </a:xfrm>
          <a:prstGeom prst="roundRect">
            <a:avLst>
              <a:gd fmla="val 16667" name="adj"/>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f516a97809_2_108"/>
          <p:cNvSpPr/>
          <p:nvPr/>
        </p:nvSpPr>
        <p:spPr>
          <a:xfrm>
            <a:off x="6078675" y="1218575"/>
            <a:ext cx="609300" cy="278100"/>
          </a:xfrm>
          <a:prstGeom prst="roundRect">
            <a:avLst>
              <a:gd fmla="val 16667" name="adj"/>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f516a97809_2_108"/>
          <p:cNvSpPr/>
          <p:nvPr/>
        </p:nvSpPr>
        <p:spPr>
          <a:xfrm>
            <a:off x="6078675" y="2479650"/>
            <a:ext cx="510000" cy="278100"/>
          </a:xfrm>
          <a:prstGeom prst="roundRect">
            <a:avLst>
              <a:gd fmla="val 16667" name="adj"/>
            </a:avLst>
          </a:prstGeom>
          <a:noFill/>
          <a:ln cap="flat" cmpd="sng" w="38100">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f516a97809_2_108"/>
          <p:cNvSpPr/>
          <p:nvPr/>
        </p:nvSpPr>
        <p:spPr>
          <a:xfrm>
            <a:off x="6092850" y="3797400"/>
            <a:ext cx="1856100" cy="431100"/>
          </a:xfrm>
          <a:prstGeom prst="roundRect">
            <a:avLst>
              <a:gd fmla="val 16667" name="adj"/>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93" name="Google Shape;393;gf516a97809_2_108"/>
          <p:cNvGraphicFramePr/>
          <p:nvPr/>
        </p:nvGraphicFramePr>
        <p:xfrm>
          <a:off x="9595900" y="5306766"/>
          <a:ext cx="3000000" cy="3000000"/>
        </p:xfrm>
        <a:graphic>
          <a:graphicData uri="http://schemas.openxmlformats.org/drawingml/2006/table">
            <a:tbl>
              <a:tblPr>
                <a:noFill/>
                <a:tableStyleId>{CC00B279-0AFD-460A-AA0E-EB72A7496E1E}</a:tableStyleId>
              </a:tblPr>
              <a:tblGrid>
                <a:gridCol w="382850"/>
                <a:gridCol w="1496250"/>
                <a:gridCol w="652075"/>
              </a:tblGrid>
              <a:tr h="725400">
                <a:tc>
                  <a:txBody>
                    <a:bodyPr/>
                    <a:lstStyle/>
                    <a:p>
                      <a:pPr indent="0" lvl="0" marL="0" rtl="0" algn="ctr">
                        <a:lnSpc>
                          <a:spcPct val="90000"/>
                        </a:lnSpc>
                        <a:spcBef>
                          <a:spcPts val="1000"/>
                        </a:spcBef>
                        <a:spcAft>
                          <a:spcPts val="0"/>
                        </a:spcAft>
                        <a:buNone/>
                      </a:pPr>
                      <a:r>
                        <a:rPr lang="en-US" sz="1300">
                          <a:solidFill>
                            <a:schemeClr val="dk1"/>
                          </a:solidFill>
                        </a:rPr>
                        <a:t>2</a:t>
                      </a:r>
                      <a:endParaRPr sz="13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rPr lang="en-US" sz="1300">
                          <a:solidFill>
                            <a:schemeClr val="dk1"/>
                          </a:solidFill>
                        </a:rPr>
                        <a:t>Ability to integrate with GPS and airspeed sensor</a:t>
                      </a:r>
                      <a:endParaRPr sz="1300"/>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lnSpc>
                          <a:spcPct val="90000"/>
                        </a:lnSpc>
                        <a:spcBef>
                          <a:spcPts val="1000"/>
                        </a:spcBef>
                        <a:spcAft>
                          <a:spcPts val="0"/>
                        </a:spcAft>
                        <a:buNone/>
                      </a:pPr>
                      <a:r>
                        <a:t/>
                      </a:r>
                      <a:endParaRPr sz="13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bl>
          </a:graphicData>
        </a:graphic>
      </p:graphicFrame>
      <p:pic>
        <p:nvPicPr>
          <p:cNvPr id="394" name="Google Shape;394;gf516a97809_2_108"/>
          <p:cNvPicPr preferRelativeResize="0"/>
          <p:nvPr/>
        </p:nvPicPr>
        <p:blipFill>
          <a:blip r:embed="rId4">
            <a:alphaModFix/>
          </a:blip>
          <a:stretch>
            <a:fillRect/>
          </a:stretch>
        </p:blipFill>
        <p:spPr>
          <a:xfrm>
            <a:off x="11593693" y="5490963"/>
            <a:ext cx="357002" cy="3570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f1fb4d2549_0_15"/>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None/>
            </a:pPr>
            <a:r>
              <a:rPr lang="en-US"/>
              <a:t>Feasibility Analysis: Avionics- Power Integration </a:t>
            </a:r>
            <a:endParaRPr/>
          </a:p>
        </p:txBody>
      </p:sp>
      <p:sp>
        <p:nvSpPr>
          <p:cNvPr id="401" name="Google Shape;401;gf1fb4d2549_0_15"/>
          <p:cNvSpPr txBox="1"/>
          <p:nvPr>
            <p:ph idx="1" type="body"/>
          </p:nvPr>
        </p:nvSpPr>
        <p:spPr>
          <a:xfrm>
            <a:off x="187325" y="1054000"/>
            <a:ext cx="7549200" cy="45855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rPr b="1" lang="en-US" u="sng"/>
              <a:t>PM07 Power M</a:t>
            </a:r>
            <a:r>
              <a:rPr b="1" lang="en-US" u="sng"/>
              <a:t>anagement</a:t>
            </a:r>
            <a:r>
              <a:rPr b="1" lang="en-US" u="sng"/>
              <a:t> Board (PMB)</a:t>
            </a:r>
            <a:endParaRPr b="1" u="sng"/>
          </a:p>
          <a:p>
            <a:pPr indent="-361950" lvl="1" marL="914400" rtl="0" algn="l">
              <a:spcBef>
                <a:spcPts val="500"/>
              </a:spcBef>
              <a:spcAft>
                <a:spcPts val="0"/>
              </a:spcAft>
              <a:buSzPts val="2100"/>
              <a:buChar char="•"/>
            </a:pPr>
            <a:r>
              <a:rPr lang="en-US" sz="2100"/>
              <a:t>Recommended to be used with the P</a:t>
            </a:r>
            <a:r>
              <a:rPr lang="en-US" sz="2100"/>
              <a:t>ixhawk</a:t>
            </a:r>
            <a:r>
              <a:rPr lang="en-US" sz="2100"/>
              <a:t>4</a:t>
            </a:r>
            <a:endParaRPr sz="2100"/>
          </a:p>
          <a:p>
            <a:pPr indent="-361950" lvl="1" marL="914400" rtl="0" algn="l">
              <a:spcBef>
                <a:spcPts val="0"/>
              </a:spcBef>
              <a:spcAft>
                <a:spcPts val="0"/>
              </a:spcAft>
              <a:buSzPts val="2100"/>
              <a:buChar char="•"/>
            </a:pPr>
            <a:r>
              <a:rPr lang="en-US" sz="2100"/>
              <a:t>Connects the ESC and </a:t>
            </a:r>
            <a:r>
              <a:rPr lang="en-US" sz="2100"/>
              <a:t>propulsion</a:t>
            </a:r>
            <a:r>
              <a:rPr lang="en-US" sz="2100"/>
              <a:t> system, </a:t>
            </a:r>
            <a:r>
              <a:rPr lang="en-US" sz="2100"/>
              <a:t>flight controller</a:t>
            </a:r>
            <a:r>
              <a:rPr lang="en-US" sz="2100"/>
              <a:t> </a:t>
            </a:r>
            <a:endParaRPr sz="2100"/>
          </a:p>
          <a:p>
            <a:pPr indent="-361950" lvl="1" marL="914400" rtl="0" algn="l">
              <a:spcBef>
                <a:spcPts val="0"/>
              </a:spcBef>
              <a:spcAft>
                <a:spcPts val="0"/>
              </a:spcAft>
              <a:buSzPts val="2100"/>
              <a:buChar char="•"/>
            </a:pPr>
            <a:r>
              <a:rPr lang="en-US" sz="2100"/>
              <a:t>Sends information about battery voltage and </a:t>
            </a:r>
            <a:r>
              <a:rPr lang="en-US" sz="2100"/>
              <a:t>current</a:t>
            </a:r>
            <a:r>
              <a:rPr lang="en-US" sz="2100"/>
              <a:t> consumption</a:t>
            </a:r>
            <a:endParaRPr sz="2100"/>
          </a:p>
          <a:p>
            <a:pPr indent="0" lvl="0" marL="0" rtl="0" algn="l">
              <a:spcBef>
                <a:spcPts val="1000"/>
              </a:spcBef>
              <a:spcAft>
                <a:spcPts val="0"/>
              </a:spcAft>
              <a:buNone/>
            </a:pPr>
            <a:r>
              <a:rPr b="1" lang="en-US" u="sng"/>
              <a:t>UBEC Power Regulator</a:t>
            </a:r>
            <a:endParaRPr b="1" u="sng"/>
          </a:p>
          <a:p>
            <a:pPr indent="-368300" lvl="0" marL="914400" rtl="0" algn="l">
              <a:spcBef>
                <a:spcPts val="1000"/>
              </a:spcBef>
              <a:spcAft>
                <a:spcPts val="0"/>
              </a:spcAft>
              <a:buSzPts val="2200"/>
              <a:buChar char="•"/>
            </a:pPr>
            <a:r>
              <a:rPr lang="en-US" sz="2200"/>
              <a:t>5V/5A </a:t>
            </a:r>
            <a:endParaRPr sz="2200"/>
          </a:p>
          <a:p>
            <a:pPr indent="-368300" lvl="0" marL="914400" rtl="0" algn="l">
              <a:spcBef>
                <a:spcPts val="0"/>
              </a:spcBef>
              <a:spcAft>
                <a:spcPts val="0"/>
              </a:spcAft>
              <a:buSzPts val="2200"/>
              <a:buChar char="•"/>
            </a:pPr>
            <a:r>
              <a:rPr lang="en-US" sz="2200"/>
              <a:t>Powers servos</a:t>
            </a:r>
            <a:endParaRPr sz="2200"/>
          </a:p>
          <a:p>
            <a:pPr indent="-368300" lvl="0" marL="914400" rtl="0" algn="l">
              <a:spcBef>
                <a:spcPts val="0"/>
              </a:spcBef>
              <a:spcAft>
                <a:spcPts val="0"/>
              </a:spcAft>
              <a:buSzPts val="2200"/>
              <a:buChar char="•"/>
            </a:pPr>
            <a:r>
              <a:rPr lang="en-US" sz="2200"/>
              <a:t>Must ensure maximum current draw from servos do not exceed 5A</a:t>
            </a:r>
            <a:endParaRPr sz="2200"/>
          </a:p>
          <a:p>
            <a:pPr indent="0" lvl="0" marL="0" rtl="0" algn="l">
              <a:spcBef>
                <a:spcPts val="1000"/>
              </a:spcBef>
              <a:spcAft>
                <a:spcPts val="0"/>
              </a:spcAft>
              <a:buNone/>
            </a:pPr>
            <a:r>
              <a:rPr lang="en-US" sz="2500"/>
              <a:t>	</a:t>
            </a:r>
            <a:endParaRPr sz="2500"/>
          </a:p>
          <a:p>
            <a:pPr indent="0" lvl="0" marL="0" rtl="0" algn="l">
              <a:spcBef>
                <a:spcPts val="1000"/>
              </a:spcBef>
              <a:spcAft>
                <a:spcPts val="0"/>
              </a:spcAft>
              <a:buNone/>
            </a:pPr>
            <a:r>
              <a:t/>
            </a:r>
            <a:endParaRPr/>
          </a:p>
        </p:txBody>
      </p:sp>
      <p:sp>
        <p:nvSpPr>
          <p:cNvPr id="402" name="Google Shape;402;gf1fb4d2549_0_1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03" name="Google Shape;403;gf1fb4d2549_0_15"/>
          <p:cNvPicPr preferRelativeResize="0"/>
          <p:nvPr/>
        </p:nvPicPr>
        <p:blipFill>
          <a:blip r:embed="rId3">
            <a:alphaModFix/>
          </a:blip>
          <a:stretch>
            <a:fillRect/>
          </a:stretch>
        </p:blipFill>
        <p:spPr>
          <a:xfrm>
            <a:off x="8847663" y="1076086"/>
            <a:ext cx="3344325" cy="2415875"/>
          </a:xfrm>
          <a:prstGeom prst="rect">
            <a:avLst/>
          </a:prstGeom>
          <a:noFill/>
          <a:ln>
            <a:noFill/>
          </a:ln>
        </p:spPr>
      </p:pic>
      <p:pic>
        <p:nvPicPr>
          <p:cNvPr id="404" name="Google Shape;404;gf1fb4d2549_0_15"/>
          <p:cNvPicPr preferRelativeResize="0"/>
          <p:nvPr/>
        </p:nvPicPr>
        <p:blipFill>
          <a:blip r:embed="rId4">
            <a:alphaModFix/>
          </a:blip>
          <a:stretch>
            <a:fillRect/>
          </a:stretch>
        </p:blipFill>
        <p:spPr>
          <a:xfrm>
            <a:off x="9259525" y="3899318"/>
            <a:ext cx="2743200" cy="1921056"/>
          </a:xfrm>
          <a:prstGeom prst="rect">
            <a:avLst/>
          </a:prstGeom>
          <a:noFill/>
          <a:ln>
            <a:noFill/>
          </a:ln>
        </p:spPr>
      </p:pic>
      <p:graphicFrame>
        <p:nvGraphicFramePr>
          <p:cNvPr id="405" name="Google Shape;405;gf1fb4d2549_0_15"/>
          <p:cNvGraphicFramePr/>
          <p:nvPr/>
        </p:nvGraphicFramePr>
        <p:xfrm>
          <a:off x="115313" y="4956016"/>
          <a:ext cx="3000000" cy="3000000"/>
        </p:xfrm>
        <a:graphic>
          <a:graphicData uri="http://schemas.openxmlformats.org/drawingml/2006/table">
            <a:tbl>
              <a:tblPr>
                <a:noFill/>
                <a:tableStyleId>{CC00B279-0AFD-460A-AA0E-EB72A7496E1E}</a:tableStyleId>
              </a:tblPr>
              <a:tblGrid>
                <a:gridCol w="382850"/>
                <a:gridCol w="5894125"/>
                <a:gridCol w="510375"/>
              </a:tblGrid>
              <a:tr h="561550">
                <a:tc>
                  <a:txBody>
                    <a:bodyPr/>
                    <a:lstStyle/>
                    <a:p>
                      <a:pPr indent="0" lvl="0" marL="0" rtl="0" algn="ctr">
                        <a:lnSpc>
                          <a:spcPct val="90000"/>
                        </a:lnSpc>
                        <a:spcBef>
                          <a:spcPts val="1000"/>
                        </a:spcBef>
                        <a:spcAft>
                          <a:spcPts val="0"/>
                        </a:spcAft>
                        <a:buNone/>
                      </a:pPr>
                      <a:r>
                        <a:rPr lang="en-US" sz="1300">
                          <a:solidFill>
                            <a:schemeClr val="dk1"/>
                          </a:solidFill>
                        </a:rPr>
                        <a:t>3</a:t>
                      </a:r>
                      <a:endParaRPr sz="13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rPr lang="en-US" sz="1300">
                          <a:solidFill>
                            <a:schemeClr val="dk1"/>
                          </a:solidFill>
                        </a:rPr>
                        <a:t>Ability to integrate with Essential Control Surfaces (ECS) and propulsion system</a:t>
                      </a:r>
                      <a:endParaRPr sz="1300"/>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lnSpc>
                          <a:spcPct val="90000"/>
                        </a:lnSpc>
                        <a:spcBef>
                          <a:spcPts val="1000"/>
                        </a:spcBef>
                        <a:spcAft>
                          <a:spcPts val="0"/>
                        </a:spcAft>
                        <a:buNone/>
                      </a:pPr>
                      <a:r>
                        <a:t/>
                      </a:r>
                      <a:endParaRPr sz="13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425475">
                <a:tc>
                  <a:txBody>
                    <a:bodyPr/>
                    <a:lstStyle/>
                    <a:p>
                      <a:pPr indent="0" lvl="0" marL="0" rtl="0" algn="ctr">
                        <a:lnSpc>
                          <a:spcPct val="90000"/>
                        </a:lnSpc>
                        <a:spcBef>
                          <a:spcPts val="1000"/>
                        </a:spcBef>
                        <a:spcAft>
                          <a:spcPts val="0"/>
                        </a:spcAft>
                        <a:buNone/>
                      </a:pPr>
                      <a:r>
                        <a:rPr lang="en-US" sz="1300">
                          <a:solidFill>
                            <a:schemeClr val="dk1"/>
                          </a:solidFill>
                        </a:rPr>
                        <a:t>4</a:t>
                      </a:r>
                      <a:endParaRPr sz="13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rPr lang="en-US" sz="1300">
                          <a:solidFill>
                            <a:schemeClr val="dk1"/>
                          </a:solidFill>
                        </a:rPr>
                        <a:t>Ability to retrieve battery information and send it to the flight controller software</a:t>
                      </a:r>
                      <a:endParaRPr sz="1300"/>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lnSpc>
                          <a:spcPct val="90000"/>
                        </a:lnSpc>
                        <a:spcBef>
                          <a:spcPts val="1000"/>
                        </a:spcBef>
                        <a:spcAft>
                          <a:spcPts val="0"/>
                        </a:spcAft>
                        <a:buNone/>
                      </a:pPr>
                      <a:r>
                        <a:t/>
                      </a:r>
                      <a:endParaRPr sz="13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bl>
          </a:graphicData>
        </a:graphic>
      </p:graphicFrame>
      <p:pic>
        <p:nvPicPr>
          <p:cNvPr id="406" name="Google Shape;406;gf1fb4d2549_0_15"/>
          <p:cNvPicPr preferRelativeResize="0"/>
          <p:nvPr/>
        </p:nvPicPr>
        <p:blipFill>
          <a:blip r:embed="rId5">
            <a:alphaModFix/>
          </a:blip>
          <a:stretch>
            <a:fillRect/>
          </a:stretch>
        </p:blipFill>
        <p:spPr>
          <a:xfrm>
            <a:off x="6463143" y="5080038"/>
            <a:ext cx="357002" cy="357002"/>
          </a:xfrm>
          <a:prstGeom prst="rect">
            <a:avLst/>
          </a:prstGeom>
          <a:noFill/>
          <a:ln>
            <a:noFill/>
          </a:ln>
        </p:spPr>
      </p:pic>
      <p:pic>
        <p:nvPicPr>
          <p:cNvPr id="407" name="Google Shape;407;gf1fb4d2549_0_15"/>
          <p:cNvPicPr preferRelativeResize="0"/>
          <p:nvPr/>
        </p:nvPicPr>
        <p:blipFill>
          <a:blip r:embed="rId5">
            <a:alphaModFix/>
          </a:blip>
          <a:stretch>
            <a:fillRect/>
          </a:stretch>
        </p:blipFill>
        <p:spPr>
          <a:xfrm>
            <a:off x="6463143" y="5639488"/>
            <a:ext cx="357002" cy="3570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f516a97809_2_61"/>
          <p:cNvSpPr txBox="1"/>
          <p:nvPr>
            <p:ph type="ctrTitle"/>
          </p:nvPr>
        </p:nvSpPr>
        <p:spPr>
          <a:xfrm>
            <a:off x="1135000" y="585675"/>
            <a:ext cx="9958500" cy="5034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Project Description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f6090fad32_1_4"/>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None/>
            </a:pPr>
            <a:r>
              <a:rPr lang="en-US"/>
              <a:t>Feasibility Analysis: Avionics- PMB </a:t>
            </a:r>
            <a:r>
              <a:rPr lang="en-US"/>
              <a:t>integration</a:t>
            </a:r>
            <a:endParaRPr/>
          </a:p>
        </p:txBody>
      </p:sp>
      <p:sp>
        <p:nvSpPr>
          <p:cNvPr id="414" name="Google Shape;414;gf6090fad32_1_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15" name="Google Shape;415;gf6090fad32_1_4"/>
          <p:cNvPicPr preferRelativeResize="0"/>
          <p:nvPr/>
        </p:nvPicPr>
        <p:blipFill>
          <a:blip r:embed="rId3">
            <a:alphaModFix/>
          </a:blip>
          <a:stretch>
            <a:fillRect/>
          </a:stretch>
        </p:blipFill>
        <p:spPr>
          <a:xfrm>
            <a:off x="5540309" y="950900"/>
            <a:ext cx="6587940" cy="5179950"/>
          </a:xfrm>
          <a:prstGeom prst="rect">
            <a:avLst/>
          </a:prstGeom>
          <a:noFill/>
          <a:ln>
            <a:noFill/>
          </a:ln>
        </p:spPr>
      </p:pic>
      <p:pic>
        <p:nvPicPr>
          <p:cNvPr id="416" name="Google Shape;416;gf6090fad32_1_4"/>
          <p:cNvPicPr preferRelativeResize="0"/>
          <p:nvPr/>
        </p:nvPicPr>
        <p:blipFill>
          <a:blip r:embed="rId4">
            <a:alphaModFix/>
          </a:blip>
          <a:stretch>
            <a:fillRect/>
          </a:stretch>
        </p:blipFill>
        <p:spPr>
          <a:xfrm>
            <a:off x="1122325" y="839025"/>
            <a:ext cx="4229062" cy="5179950"/>
          </a:xfrm>
          <a:prstGeom prst="rect">
            <a:avLst/>
          </a:prstGeom>
          <a:noFill/>
          <a:ln>
            <a:noFill/>
          </a:ln>
        </p:spPr>
      </p:pic>
      <p:sp>
        <p:nvSpPr>
          <p:cNvPr id="417" name="Google Shape;417;gf6090fad32_1_4"/>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sp>
        <p:nvSpPr>
          <p:cNvPr id="418" name="Google Shape;418;gf6090fad32_1_4"/>
          <p:cNvSpPr/>
          <p:nvPr/>
        </p:nvSpPr>
        <p:spPr>
          <a:xfrm>
            <a:off x="1119375" y="5766950"/>
            <a:ext cx="4229100" cy="252000"/>
          </a:xfrm>
          <a:prstGeom prst="roundRect">
            <a:avLst>
              <a:gd fmla="val 16667" name="adj"/>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f6090fad32_1_4"/>
          <p:cNvSpPr/>
          <p:nvPr/>
        </p:nvSpPr>
        <p:spPr>
          <a:xfrm>
            <a:off x="6163700" y="2912400"/>
            <a:ext cx="666000" cy="1100100"/>
          </a:xfrm>
          <a:prstGeom prst="roundRect">
            <a:avLst>
              <a:gd fmla="val 16667" name="adj"/>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f6090fad32_1_4"/>
          <p:cNvSpPr/>
          <p:nvPr/>
        </p:nvSpPr>
        <p:spPr>
          <a:xfrm>
            <a:off x="1119375" y="3726550"/>
            <a:ext cx="4229100" cy="467700"/>
          </a:xfrm>
          <a:prstGeom prst="roundRect">
            <a:avLst>
              <a:gd fmla="val 16667" name="adj"/>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f6090fad32_1_4"/>
          <p:cNvSpPr/>
          <p:nvPr/>
        </p:nvSpPr>
        <p:spPr>
          <a:xfrm>
            <a:off x="8019900" y="1327475"/>
            <a:ext cx="1714500" cy="725400"/>
          </a:xfrm>
          <a:prstGeom prst="roundRect">
            <a:avLst>
              <a:gd fmla="val 16667" name="adj"/>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f6090fad32_1_4"/>
          <p:cNvSpPr/>
          <p:nvPr/>
        </p:nvSpPr>
        <p:spPr>
          <a:xfrm>
            <a:off x="6149525" y="1275250"/>
            <a:ext cx="708475" cy="1006025"/>
          </a:xfrm>
          <a:custGeom>
            <a:rect b="b" l="l" r="r" t="t"/>
            <a:pathLst>
              <a:path extrusionOk="0" h="40241" w="28339">
                <a:moveTo>
                  <a:pt x="0" y="40241"/>
                </a:moveTo>
                <a:lnTo>
                  <a:pt x="0" y="0"/>
                </a:lnTo>
                <a:lnTo>
                  <a:pt x="28339" y="0"/>
                </a:lnTo>
                <a:lnTo>
                  <a:pt x="28339" y="28339"/>
                </a:lnTo>
                <a:lnTo>
                  <a:pt x="13603" y="28339"/>
                </a:lnTo>
                <a:lnTo>
                  <a:pt x="14170" y="40241"/>
                </a:lnTo>
                <a:close/>
              </a:path>
            </a:pathLst>
          </a:custGeom>
          <a:noFill/>
          <a:ln cap="flat" cmpd="sng" w="38100">
            <a:solidFill>
              <a:srgbClr val="FF9900"/>
            </a:solidFill>
            <a:prstDash val="solid"/>
            <a:round/>
            <a:headEnd len="med" w="med" type="none"/>
            <a:tailEnd len="med" w="med" type="none"/>
          </a:ln>
        </p:spPr>
      </p:sp>
      <p:sp>
        <p:nvSpPr>
          <p:cNvPr id="423" name="Google Shape;423;gf6090fad32_1_4"/>
          <p:cNvSpPr/>
          <p:nvPr/>
        </p:nvSpPr>
        <p:spPr>
          <a:xfrm>
            <a:off x="1051450" y="1327475"/>
            <a:ext cx="4229100" cy="2186700"/>
          </a:xfrm>
          <a:prstGeom prst="roundRect">
            <a:avLst>
              <a:gd fmla="val 16667" name="adj"/>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f6090fad32_1_4"/>
          <p:cNvSpPr/>
          <p:nvPr/>
        </p:nvSpPr>
        <p:spPr>
          <a:xfrm>
            <a:off x="1119375" y="4704250"/>
            <a:ext cx="4229100" cy="552600"/>
          </a:xfrm>
          <a:prstGeom prst="roundRect">
            <a:avLst>
              <a:gd fmla="val 16667" name="adj"/>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gf201571ce5_0_45"/>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Full Avionics Setup</a:t>
            </a:r>
            <a:endParaRPr/>
          </a:p>
        </p:txBody>
      </p:sp>
      <p:sp>
        <p:nvSpPr>
          <p:cNvPr id="431" name="Google Shape;431;gf201571ce5_0_4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32" name="Google Shape;432;gf201571ce5_0_45"/>
          <p:cNvPicPr preferRelativeResize="0"/>
          <p:nvPr/>
        </p:nvPicPr>
        <p:blipFill>
          <a:blip r:embed="rId3">
            <a:alphaModFix/>
          </a:blip>
          <a:stretch>
            <a:fillRect/>
          </a:stretch>
        </p:blipFill>
        <p:spPr>
          <a:xfrm>
            <a:off x="6687975" y="941200"/>
            <a:ext cx="5426926" cy="5118925"/>
          </a:xfrm>
          <a:prstGeom prst="rect">
            <a:avLst/>
          </a:prstGeom>
          <a:noFill/>
          <a:ln cap="flat" cmpd="sng" w="38100">
            <a:solidFill>
              <a:srgbClr val="CFB87C"/>
            </a:solidFill>
            <a:prstDash val="solid"/>
            <a:round/>
            <a:headEnd len="sm" w="sm" type="none"/>
            <a:tailEnd len="sm" w="sm" type="none"/>
          </a:ln>
        </p:spPr>
      </p:pic>
      <p:graphicFrame>
        <p:nvGraphicFramePr>
          <p:cNvPr id="433" name="Google Shape;433;gf201571ce5_0_45"/>
          <p:cNvGraphicFramePr/>
          <p:nvPr/>
        </p:nvGraphicFramePr>
        <p:xfrm>
          <a:off x="115325" y="941200"/>
          <a:ext cx="3000000" cy="3000000"/>
        </p:xfrm>
        <a:graphic>
          <a:graphicData uri="http://schemas.openxmlformats.org/drawingml/2006/table">
            <a:tbl>
              <a:tblPr>
                <a:noFill/>
                <a:tableStyleId>{CC00B279-0AFD-460A-AA0E-EB72A7496E1E}</a:tableStyleId>
              </a:tblPr>
              <a:tblGrid>
                <a:gridCol w="5426925"/>
              </a:tblGrid>
              <a:tr h="724375">
                <a:tc>
                  <a:txBody>
                    <a:bodyPr/>
                    <a:lstStyle/>
                    <a:p>
                      <a:pPr indent="0" lvl="0" marL="0" rtl="0" algn="ctr">
                        <a:spcBef>
                          <a:spcPts val="0"/>
                        </a:spcBef>
                        <a:spcAft>
                          <a:spcPts val="0"/>
                        </a:spcAft>
                        <a:buNone/>
                      </a:pPr>
                      <a:r>
                        <a:rPr b="1" lang="en-US" sz="2800"/>
                        <a:t>Important Components </a:t>
                      </a:r>
                      <a:endParaRPr b="1" sz="2800"/>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762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CFB87C"/>
                    </a:solidFill>
                  </a:tcPr>
                </a:tc>
              </a:tr>
              <a:tr h="627800">
                <a:tc>
                  <a:txBody>
                    <a:bodyPr/>
                    <a:lstStyle/>
                    <a:p>
                      <a:pPr indent="0" lvl="0" marL="0" rtl="0" algn="l">
                        <a:spcBef>
                          <a:spcPts val="0"/>
                        </a:spcBef>
                        <a:spcAft>
                          <a:spcPts val="0"/>
                        </a:spcAft>
                        <a:buNone/>
                      </a:pPr>
                      <a:r>
                        <a:rPr lang="en-US"/>
                        <a:t>GPS Receiver Module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E06666"/>
                    </a:solidFill>
                  </a:tcPr>
                </a:tc>
              </a:tr>
              <a:tr h="627800">
                <a:tc>
                  <a:txBody>
                    <a:bodyPr/>
                    <a:lstStyle/>
                    <a:p>
                      <a:pPr indent="0" lvl="0" marL="0" rtl="0" algn="l">
                        <a:spcBef>
                          <a:spcPts val="0"/>
                        </a:spcBef>
                        <a:spcAft>
                          <a:spcPts val="0"/>
                        </a:spcAft>
                        <a:buNone/>
                      </a:pPr>
                      <a:r>
                        <a:rPr lang="en-US"/>
                        <a:t>Digital Airspeed Sensor (I</a:t>
                      </a:r>
                      <a:r>
                        <a:rPr baseline="30000" lang="en-US"/>
                        <a:t>2</a:t>
                      </a:r>
                      <a:r>
                        <a:rPr lang="en-US"/>
                        <a:t>C) and Pitot Tube</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E69138"/>
                    </a:solidFill>
                  </a:tcPr>
                </a:tc>
              </a:tr>
              <a:tr h="627800">
                <a:tc>
                  <a:txBody>
                    <a:bodyPr/>
                    <a:lstStyle/>
                    <a:p>
                      <a:pPr indent="0" lvl="0" marL="0" rtl="0" algn="l">
                        <a:spcBef>
                          <a:spcPts val="0"/>
                        </a:spcBef>
                        <a:spcAft>
                          <a:spcPts val="0"/>
                        </a:spcAft>
                        <a:buNone/>
                      </a:pPr>
                      <a:r>
                        <a:rPr lang="en-US"/>
                        <a:t>RC Receiver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00FFFF"/>
                    </a:solidFill>
                  </a:tcPr>
                </a:tc>
              </a:tr>
              <a:tr h="627800">
                <a:tc>
                  <a:txBody>
                    <a:bodyPr/>
                    <a:lstStyle/>
                    <a:p>
                      <a:pPr indent="0" lvl="0" marL="0" rtl="0" algn="l">
                        <a:spcBef>
                          <a:spcPts val="0"/>
                        </a:spcBef>
                        <a:spcAft>
                          <a:spcPts val="0"/>
                        </a:spcAft>
                        <a:buNone/>
                      </a:pPr>
                      <a:r>
                        <a:rPr lang="en-US"/>
                        <a:t>Power Management Board (PMB)</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6AA84F"/>
                    </a:solidFill>
                  </a:tcPr>
                </a:tc>
              </a:tr>
              <a:tr h="627800">
                <a:tc>
                  <a:txBody>
                    <a:bodyPr/>
                    <a:lstStyle/>
                    <a:p>
                      <a:pPr indent="0" lvl="0" marL="0" rtl="0" algn="l">
                        <a:spcBef>
                          <a:spcPts val="0"/>
                        </a:spcBef>
                        <a:spcAft>
                          <a:spcPts val="0"/>
                        </a:spcAft>
                        <a:buNone/>
                      </a:pPr>
                      <a:r>
                        <a:rPr lang="en-US"/>
                        <a:t>UBEC Voltage Regulator</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8E7CC3"/>
                    </a:solidFill>
                  </a:tcPr>
                </a:tc>
              </a:tr>
              <a:tr h="627800">
                <a:tc>
                  <a:txBody>
                    <a:bodyPr/>
                    <a:lstStyle/>
                    <a:p>
                      <a:pPr indent="0" lvl="0" marL="0" rtl="0" algn="l">
                        <a:spcBef>
                          <a:spcPts val="0"/>
                        </a:spcBef>
                        <a:spcAft>
                          <a:spcPts val="0"/>
                        </a:spcAft>
                        <a:buNone/>
                      </a:pPr>
                      <a:r>
                        <a:rPr lang="en-US"/>
                        <a:t>Servo Connection</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FFFF00"/>
                    </a:solidFill>
                  </a:tcPr>
                </a:tc>
              </a:tr>
              <a:tr h="627800">
                <a:tc>
                  <a:txBody>
                    <a:bodyPr/>
                    <a:lstStyle/>
                    <a:p>
                      <a:pPr indent="0" lvl="0" marL="0" rtl="0" algn="l">
                        <a:spcBef>
                          <a:spcPts val="0"/>
                        </a:spcBef>
                        <a:spcAft>
                          <a:spcPts val="0"/>
                        </a:spcAft>
                        <a:buNone/>
                      </a:pPr>
                      <a:r>
                        <a:rPr lang="en-US"/>
                        <a:t>Battery Connection</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76200">
                      <a:solidFill>
                        <a:srgbClr val="CFB87C"/>
                      </a:solidFill>
                      <a:prstDash val="solid"/>
                      <a:round/>
                      <a:headEnd len="sm" w="sm" type="none"/>
                      <a:tailEnd len="sm" w="sm" type="none"/>
                    </a:lnB>
                    <a:solidFill>
                      <a:srgbClr val="FF00FF"/>
                    </a:solidFill>
                  </a:tcPr>
                </a:tc>
              </a:tr>
            </a:tbl>
          </a:graphicData>
        </a:graphic>
      </p:graphicFrame>
      <p:sp>
        <p:nvSpPr>
          <p:cNvPr id="434" name="Google Shape;434;gf201571ce5_0_45"/>
          <p:cNvSpPr/>
          <p:nvPr/>
        </p:nvSpPr>
        <p:spPr>
          <a:xfrm>
            <a:off x="10116925" y="4959950"/>
            <a:ext cx="1416600" cy="503100"/>
          </a:xfrm>
          <a:prstGeom prst="roundRect">
            <a:avLst>
              <a:gd fmla="val 16667" name="adj"/>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f201571ce5_0_45"/>
          <p:cNvSpPr/>
          <p:nvPr/>
        </p:nvSpPr>
        <p:spPr>
          <a:xfrm>
            <a:off x="7594825" y="2213550"/>
            <a:ext cx="722700" cy="810300"/>
          </a:xfrm>
          <a:prstGeom prst="rect">
            <a:avLst/>
          </a:prstGeom>
          <a:noFill/>
          <a:ln cap="flat" cmpd="sng" w="3810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f201571ce5_0_45"/>
          <p:cNvSpPr/>
          <p:nvPr/>
        </p:nvSpPr>
        <p:spPr>
          <a:xfrm>
            <a:off x="9273900" y="2069850"/>
            <a:ext cx="1416600" cy="1996800"/>
          </a:xfrm>
          <a:prstGeom prst="roundRect">
            <a:avLst>
              <a:gd fmla="val 16667" name="adj"/>
            </a:avLst>
          </a:prstGeom>
          <a:noFill/>
          <a:ln cap="flat" cmpd="sng" w="38100">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f201571ce5_0_45"/>
          <p:cNvSpPr/>
          <p:nvPr/>
        </p:nvSpPr>
        <p:spPr>
          <a:xfrm>
            <a:off x="9422650" y="4716000"/>
            <a:ext cx="609300" cy="365100"/>
          </a:xfrm>
          <a:prstGeom prst="roundRect">
            <a:avLst>
              <a:gd fmla="val 16667" name="adj"/>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f201571ce5_0_45"/>
          <p:cNvSpPr/>
          <p:nvPr/>
        </p:nvSpPr>
        <p:spPr>
          <a:xfrm>
            <a:off x="7887900" y="5557000"/>
            <a:ext cx="783900" cy="503100"/>
          </a:xfrm>
          <a:prstGeom prst="roundRect">
            <a:avLst>
              <a:gd fmla="val 0" name="adj"/>
            </a:avLst>
          </a:prstGeom>
          <a:noFill/>
          <a:ln cap="flat" cmpd="sng" w="38100">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f201571ce5_0_45"/>
          <p:cNvSpPr/>
          <p:nvPr/>
        </p:nvSpPr>
        <p:spPr>
          <a:xfrm>
            <a:off x="8785025" y="5249803"/>
            <a:ext cx="722700" cy="810300"/>
          </a:xfrm>
          <a:prstGeom prst="roundRect">
            <a:avLst>
              <a:gd fmla="val 16667" name="adj"/>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f201571ce5_0_45"/>
          <p:cNvSpPr/>
          <p:nvPr/>
        </p:nvSpPr>
        <p:spPr>
          <a:xfrm rot="-527156">
            <a:off x="8557326" y="4117118"/>
            <a:ext cx="722781" cy="810184"/>
          </a:xfrm>
          <a:prstGeom prst="roundRect">
            <a:avLst>
              <a:gd fmla="val 16667" name="adj"/>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1" name="Google Shape;441;gf201571ce5_0_45"/>
          <p:cNvPicPr preferRelativeResize="0"/>
          <p:nvPr/>
        </p:nvPicPr>
        <p:blipFill>
          <a:blip r:embed="rId4">
            <a:alphaModFix/>
          </a:blip>
          <a:stretch>
            <a:fillRect/>
          </a:stretch>
        </p:blipFill>
        <p:spPr>
          <a:xfrm>
            <a:off x="11533518" y="1219101"/>
            <a:ext cx="357002" cy="357002"/>
          </a:xfrm>
          <a:prstGeom prst="rect">
            <a:avLst/>
          </a:prstGeom>
          <a:noFill/>
          <a:ln>
            <a:noFill/>
          </a:ln>
        </p:spPr>
      </p:pic>
      <p:graphicFrame>
        <p:nvGraphicFramePr>
          <p:cNvPr id="442" name="Google Shape;442;gf201571ce5_0_45"/>
          <p:cNvGraphicFramePr/>
          <p:nvPr/>
        </p:nvGraphicFramePr>
        <p:xfrm>
          <a:off x="8671800" y="1071528"/>
          <a:ext cx="3000000" cy="3000000"/>
        </p:xfrm>
        <a:graphic>
          <a:graphicData uri="http://schemas.openxmlformats.org/drawingml/2006/table">
            <a:tbl>
              <a:tblPr>
                <a:noFill/>
                <a:tableStyleId>{CC00B279-0AFD-460A-AA0E-EB72A7496E1E}</a:tableStyleId>
              </a:tblPr>
              <a:tblGrid>
                <a:gridCol w="382850"/>
                <a:gridCol w="2398325"/>
                <a:gridCol w="518350"/>
              </a:tblGrid>
              <a:tr h="652175">
                <a:tc>
                  <a:txBody>
                    <a:bodyPr/>
                    <a:lstStyle/>
                    <a:p>
                      <a:pPr indent="0" lvl="0" marL="0" rtl="0" algn="ctr">
                        <a:lnSpc>
                          <a:spcPct val="90000"/>
                        </a:lnSpc>
                        <a:spcBef>
                          <a:spcPts val="1000"/>
                        </a:spcBef>
                        <a:spcAft>
                          <a:spcPts val="0"/>
                        </a:spcAft>
                        <a:buNone/>
                      </a:pPr>
                      <a:r>
                        <a:rPr lang="en-US" sz="1500">
                          <a:solidFill>
                            <a:schemeClr val="dk1"/>
                          </a:solidFill>
                        </a:rPr>
                        <a:t>5</a:t>
                      </a:r>
                      <a:endParaRPr sz="15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76200">
                      <a:solidFill>
                        <a:srgbClr val="CFB87C"/>
                      </a:solidFill>
                      <a:prstDash val="solid"/>
                      <a:round/>
                      <a:headEnd len="sm" w="sm" type="none"/>
                      <a:tailEnd len="sm" w="sm" type="none"/>
                    </a:lnT>
                    <a:lnB cap="flat" cmpd="sng" w="76200">
                      <a:solidFill>
                        <a:srgbClr val="CFB87C"/>
                      </a:solidFill>
                      <a:prstDash val="solid"/>
                      <a:round/>
                      <a:headEnd len="sm" w="sm" type="none"/>
                      <a:tailEnd len="sm" w="sm" type="none"/>
                    </a:lnB>
                  </a:tcPr>
                </a:tc>
                <a:tc>
                  <a:txBody>
                    <a:bodyPr/>
                    <a:lstStyle/>
                    <a:p>
                      <a:pPr indent="0" lvl="0" marL="0" rtl="0" algn="l">
                        <a:lnSpc>
                          <a:spcPct val="90000"/>
                        </a:lnSpc>
                        <a:spcBef>
                          <a:spcPts val="1000"/>
                        </a:spcBef>
                        <a:spcAft>
                          <a:spcPts val="0"/>
                        </a:spcAft>
                        <a:buNone/>
                      </a:pPr>
                      <a:r>
                        <a:rPr lang="en-US" sz="1500">
                          <a:solidFill>
                            <a:schemeClr val="dk1"/>
                          </a:solidFill>
                        </a:rPr>
                        <a:t>Capability with COTS airframe </a:t>
                      </a:r>
                      <a:endParaRPr sz="15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76200">
                      <a:solidFill>
                        <a:srgbClr val="CFB87C"/>
                      </a:solidFill>
                      <a:prstDash val="solid"/>
                      <a:round/>
                      <a:headEnd len="sm" w="sm" type="none"/>
                      <a:tailEnd len="sm" w="sm" type="none"/>
                    </a:lnT>
                    <a:lnB cap="flat" cmpd="sng" w="76200">
                      <a:solidFill>
                        <a:srgbClr val="CFB87C"/>
                      </a:solidFill>
                      <a:prstDash val="solid"/>
                      <a:round/>
                      <a:headEnd len="sm" w="sm" type="none"/>
                      <a:tailEnd len="sm" w="sm" type="none"/>
                    </a:lnB>
                  </a:tcPr>
                </a:tc>
                <a:tc>
                  <a:txBody>
                    <a:bodyPr/>
                    <a:lstStyle/>
                    <a:p>
                      <a:pPr indent="0" lvl="0" marL="0" rtl="0" algn="ctr">
                        <a:lnSpc>
                          <a:spcPct val="90000"/>
                        </a:lnSpc>
                        <a:spcBef>
                          <a:spcPts val="1000"/>
                        </a:spcBef>
                        <a:spcAft>
                          <a:spcPts val="0"/>
                        </a:spcAft>
                        <a:buNone/>
                      </a:pPr>
                      <a:r>
                        <a:t/>
                      </a:r>
                      <a:endParaRPr sz="1500">
                        <a:solidFill>
                          <a:schemeClr val="dk1"/>
                        </a:solidFill>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76200">
                      <a:solidFill>
                        <a:srgbClr val="CFB87C"/>
                      </a:solidFill>
                      <a:prstDash val="solid"/>
                      <a:round/>
                      <a:headEnd len="sm" w="sm" type="none"/>
                      <a:tailEnd len="sm" w="sm" type="none"/>
                    </a:lnT>
                    <a:lnB cap="flat" cmpd="sng" w="76200">
                      <a:solidFill>
                        <a:srgbClr val="CFB87C"/>
                      </a:solidFill>
                      <a:prstDash val="solid"/>
                      <a:round/>
                      <a:headEnd len="sm" w="sm" type="none"/>
                      <a:tailEnd len="sm" w="sm" type="none"/>
                    </a:lnB>
                  </a:tcPr>
                </a:tc>
              </a:tr>
            </a:tbl>
          </a:graphicData>
        </a:graphic>
      </p:graphicFrame>
      <p:sp>
        <p:nvSpPr>
          <p:cNvPr id="443" name="Google Shape;443;gf201571ce5_0_45"/>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f516a97809_2_210"/>
          <p:cNvSpPr txBox="1"/>
          <p:nvPr>
            <p:ph type="ctrTitle"/>
          </p:nvPr>
        </p:nvSpPr>
        <p:spPr>
          <a:xfrm>
            <a:off x="1135000" y="585675"/>
            <a:ext cx="9958500" cy="5034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Summary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f201571ce5_3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aphicFrame>
        <p:nvGraphicFramePr>
          <p:cNvPr id="454" name="Google Shape;454;gf201571ce5_3_0"/>
          <p:cNvGraphicFramePr/>
          <p:nvPr/>
        </p:nvGraphicFramePr>
        <p:xfrm>
          <a:off x="3519775" y="888888"/>
          <a:ext cx="3000000" cy="3000000"/>
        </p:xfrm>
        <a:graphic>
          <a:graphicData uri="http://schemas.openxmlformats.org/drawingml/2006/table">
            <a:tbl>
              <a:tblPr>
                <a:noFill/>
                <a:tableStyleId>{CC00B279-0AFD-460A-AA0E-EB72A7496E1E}</a:tableStyleId>
              </a:tblPr>
              <a:tblGrid>
                <a:gridCol w="2743200"/>
                <a:gridCol w="2886525"/>
              </a:tblGrid>
              <a:tr h="772175">
                <a:tc>
                  <a:txBody>
                    <a:bodyPr/>
                    <a:lstStyle/>
                    <a:p>
                      <a:pPr indent="0" lvl="0" marL="0" rtl="0" algn="ctr">
                        <a:spcBef>
                          <a:spcPts val="0"/>
                        </a:spcBef>
                        <a:spcAft>
                          <a:spcPts val="0"/>
                        </a:spcAft>
                        <a:buNone/>
                      </a:pPr>
                      <a:r>
                        <a:rPr b="1" lang="en-US" sz="2000"/>
                        <a:t>System </a:t>
                      </a:r>
                      <a:endParaRPr b="1" sz="2000"/>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b="1" lang="en-US" sz="2000"/>
                        <a:t>Feasible </a:t>
                      </a:r>
                      <a:endParaRPr b="1" sz="2000"/>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r>
              <a:tr h="772175">
                <a:tc>
                  <a:txBody>
                    <a:bodyPr/>
                    <a:lstStyle/>
                    <a:p>
                      <a:pPr indent="0" lvl="0" marL="0" rtl="0" algn="ctr">
                        <a:spcBef>
                          <a:spcPts val="0"/>
                        </a:spcBef>
                        <a:spcAft>
                          <a:spcPts val="0"/>
                        </a:spcAft>
                        <a:buNone/>
                      </a:pPr>
                      <a:r>
                        <a:rPr b="1" lang="en-US"/>
                        <a:t>Controls </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t/>
                      </a:r>
                      <a:endParaRPr sz="2600">
                        <a:solidFill>
                          <a:srgbClr val="6AA84F"/>
                        </a:solidFill>
                      </a:endParaRPr>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r>
              <a:tr h="772175">
                <a:tc>
                  <a:txBody>
                    <a:bodyPr/>
                    <a:lstStyle/>
                    <a:p>
                      <a:pPr indent="0" lvl="0" marL="0" rtl="0" algn="ctr">
                        <a:spcBef>
                          <a:spcPts val="0"/>
                        </a:spcBef>
                        <a:spcAft>
                          <a:spcPts val="0"/>
                        </a:spcAft>
                        <a:buNone/>
                      </a:pPr>
                      <a:r>
                        <a:rPr b="1" lang="en-US"/>
                        <a:t>Avionics Package </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r>
              <a:tr h="961575">
                <a:tc>
                  <a:txBody>
                    <a:bodyPr/>
                    <a:lstStyle/>
                    <a:p>
                      <a:pPr indent="0" lvl="0" marL="0" rtl="0" algn="ctr">
                        <a:spcBef>
                          <a:spcPts val="0"/>
                        </a:spcBef>
                        <a:spcAft>
                          <a:spcPts val="0"/>
                        </a:spcAft>
                        <a:buNone/>
                      </a:pPr>
                      <a:r>
                        <a:rPr b="1" lang="en-US"/>
                        <a:t>Software </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r>
              <a:tr h="961575">
                <a:tc>
                  <a:txBody>
                    <a:bodyPr/>
                    <a:lstStyle/>
                    <a:p>
                      <a:pPr indent="0" lvl="0" marL="0" rtl="0" algn="ctr">
                        <a:spcBef>
                          <a:spcPts val="0"/>
                        </a:spcBef>
                        <a:spcAft>
                          <a:spcPts val="0"/>
                        </a:spcAft>
                        <a:buNone/>
                      </a:pPr>
                      <a:r>
                        <a:rPr b="1" lang="en-US"/>
                        <a:t>Budget </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r>
              <a:tr h="961575">
                <a:tc>
                  <a:txBody>
                    <a:bodyPr/>
                    <a:lstStyle/>
                    <a:p>
                      <a:pPr indent="0" lvl="0" marL="0" rtl="0" algn="ctr">
                        <a:spcBef>
                          <a:spcPts val="0"/>
                        </a:spcBef>
                        <a:spcAft>
                          <a:spcPts val="0"/>
                        </a:spcAft>
                        <a:buNone/>
                      </a:pPr>
                      <a:r>
                        <a:rPr b="1" lang="en-US"/>
                        <a:t>Communication</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t/>
                      </a:r>
                      <a:endParaRPr b="1"/>
                    </a:p>
                  </a:txBody>
                  <a:tcPr marT="91425" marB="91425" marR="91425" marL="91425" anchor="ctr">
                    <a:lnL cap="flat" cmpd="sng" w="19050">
                      <a:solidFill>
                        <a:srgbClr val="CFB87C"/>
                      </a:solidFill>
                      <a:prstDash val="solid"/>
                      <a:round/>
                      <a:headEnd len="sm" w="sm" type="none"/>
                      <a:tailEnd len="sm" w="sm" type="none"/>
                    </a:lnL>
                    <a:lnR cap="flat" cmpd="sng" w="19050">
                      <a:solidFill>
                        <a:srgbClr val="CFB87C"/>
                      </a:solidFill>
                      <a:prstDash val="solid"/>
                      <a:round/>
                      <a:headEnd len="sm" w="sm" type="none"/>
                      <a:tailEnd len="sm" w="sm" type="none"/>
                    </a:lnR>
                    <a:lnT cap="flat" cmpd="sng" w="19050">
                      <a:solidFill>
                        <a:srgbClr val="CFB87C"/>
                      </a:solidFill>
                      <a:prstDash val="solid"/>
                      <a:round/>
                      <a:headEnd len="sm" w="sm" type="none"/>
                      <a:tailEnd len="sm" w="sm" type="none"/>
                    </a:lnT>
                    <a:lnB cap="flat" cmpd="sng" w="19050">
                      <a:solidFill>
                        <a:srgbClr val="CFB87C"/>
                      </a:solidFill>
                      <a:prstDash val="solid"/>
                      <a:round/>
                      <a:headEnd len="sm" w="sm" type="none"/>
                      <a:tailEnd len="sm" w="sm" type="none"/>
                    </a:lnB>
                  </a:tcPr>
                </a:tc>
              </a:tr>
            </a:tbl>
          </a:graphicData>
        </a:graphic>
      </p:graphicFrame>
      <p:sp>
        <p:nvSpPr>
          <p:cNvPr id="455" name="Google Shape;455;gf201571ce5_3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Summary of Feasibility Analyses</a:t>
            </a:r>
            <a:endParaRPr/>
          </a:p>
        </p:txBody>
      </p:sp>
      <p:sp>
        <p:nvSpPr>
          <p:cNvPr id="456" name="Google Shape;456;gf201571ce5_3_0"/>
          <p:cNvSpPr txBox="1"/>
          <p:nvPr/>
        </p:nvSpPr>
        <p:spPr>
          <a:xfrm>
            <a:off x="0" y="59252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Feasibility Analysis</a:t>
            </a:r>
            <a:endParaRPr b="1" sz="1100">
              <a:solidFill>
                <a:schemeClr val="lt1"/>
              </a:solidFill>
              <a:latin typeface="Calibri"/>
              <a:ea typeface="Calibri"/>
              <a:cs typeface="Calibri"/>
              <a:sym typeface="Calibri"/>
            </a:endParaRPr>
          </a:p>
        </p:txBody>
      </p:sp>
      <p:pic>
        <p:nvPicPr>
          <p:cNvPr id="457" name="Google Shape;457;gf201571ce5_3_0"/>
          <p:cNvPicPr preferRelativeResize="0"/>
          <p:nvPr/>
        </p:nvPicPr>
        <p:blipFill>
          <a:blip r:embed="rId3">
            <a:alphaModFix/>
          </a:blip>
          <a:stretch>
            <a:fillRect/>
          </a:stretch>
        </p:blipFill>
        <p:spPr>
          <a:xfrm>
            <a:off x="7569718" y="1821813"/>
            <a:ext cx="357002" cy="357002"/>
          </a:xfrm>
          <a:prstGeom prst="rect">
            <a:avLst/>
          </a:prstGeom>
          <a:noFill/>
          <a:ln>
            <a:noFill/>
          </a:ln>
        </p:spPr>
      </p:pic>
      <p:pic>
        <p:nvPicPr>
          <p:cNvPr id="458" name="Google Shape;458;gf201571ce5_3_0"/>
          <p:cNvPicPr preferRelativeResize="0"/>
          <p:nvPr/>
        </p:nvPicPr>
        <p:blipFill>
          <a:blip r:embed="rId3">
            <a:alphaModFix/>
          </a:blip>
          <a:stretch>
            <a:fillRect/>
          </a:stretch>
        </p:blipFill>
        <p:spPr>
          <a:xfrm>
            <a:off x="7569718" y="2691413"/>
            <a:ext cx="357002" cy="357002"/>
          </a:xfrm>
          <a:prstGeom prst="rect">
            <a:avLst/>
          </a:prstGeom>
          <a:noFill/>
          <a:ln>
            <a:noFill/>
          </a:ln>
        </p:spPr>
      </p:pic>
      <p:pic>
        <p:nvPicPr>
          <p:cNvPr id="459" name="Google Shape;459;gf201571ce5_3_0"/>
          <p:cNvPicPr preferRelativeResize="0"/>
          <p:nvPr/>
        </p:nvPicPr>
        <p:blipFill>
          <a:blip r:embed="rId3">
            <a:alphaModFix/>
          </a:blip>
          <a:stretch>
            <a:fillRect/>
          </a:stretch>
        </p:blipFill>
        <p:spPr>
          <a:xfrm>
            <a:off x="7569718" y="3588388"/>
            <a:ext cx="357002" cy="357002"/>
          </a:xfrm>
          <a:prstGeom prst="rect">
            <a:avLst/>
          </a:prstGeom>
          <a:noFill/>
          <a:ln>
            <a:noFill/>
          </a:ln>
        </p:spPr>
      </p:pic>
      <p:pic>
        <p:nvPicPr>
          <p:cNvPr id="460" name="Google Shape;460;gf201571ce5_3_0"/>
          <p:cNvPicPr preferRelativeResize="0"/>
          <p:nvPr/>
        </p:nvPicPr>
        <p:blipFill>
          <a:blip r:embed="rId3">
            <a:alphaModFix/>
          </a:blip>
          <a:stretch>
            <a:fillRect/>
          </a:stretch>
        </p:blipFill>
        <p:spPr>
          <a:xfrm>
            <a:off x="7569718" y="4451138"/>
            <a:ext cx="357002" cy="357002"/>
          </a:xfrm>
          <a:prstGeom prst="rect">
            <a:avLst/>
          </a:prstGeom>
          <a:noFill/>
          <a:ln>
            <a:noFill/>
          </a:ln>
        </p:spPr>
      </p:pic>
      <p:pic>
        <p:nvPicPr>
          <p:cNvPr id="461" name="Google Shape;461;gf201571ce5_3_0"/>
          <p:cNvPicPr preferRelativeResize="0"/>
          <p:nvPr/>
        </p:nvPicPr>
        <p:blipFill>
          <a:blip r:embed="rId3">
            <a:alphaModFix/>
          </a:blip>
          <a:stretch>
            <a:fillRect/>
          </a:stretch>
        </p:blipFill>
        <p:spPr>
          <a:xfrm>
            <a:off x="7569718" y="5464213"/>
            <a:ext cx="357002" cy="3570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f5ca899508_1_5"/>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Baseline design summary</a:t>
            </a:r>
            <a:endParaRPr/>
          </a:p>
        </p:txBody>
      </p:sp>
      <p:sp>
        <p:nvSpPr>
          <p:cNvPr id="467" name="Google Shape;467;gf5ca899508_1_5"/>
          <p:cNvSpPr txBox="1"/>
          <p:nvPr>
            <p:ph idx="1" type="body"/>
          </p:nvPr>
        </p:nvSpPr>
        <p:spPr>
          <a:xfrm>
            <a:off x="522425" y="983751"/>
            <a:ext cx="11180700" cy="4927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lang="en-US"/>
              <a:t>Control System: LQT</a:t>
            </a:r>
            <a:endParaRPr/>
          </a:p>
          <a:p>
            <a:pPr indent="0" lvl="0" marL="0" rtl="0" algn="l">
              <a:spcBef>
                <a:spcPts val="1000"/>
              </a:spcBef>
              <a:spcAft>
                <a:spcPts val="0"/>
              </a:spcAft>
              <a:buNone/>
            </a:pPr>
            <a:r>
              <a:rPr lang="en-US"/>
              <a:t>Firmware: Ardupilot</a:t>
            </a:r>
            <a:endParaRPr/>
          </a:p>
          <a:p>
            <a:pPr indent="0" lvl="0" marL="0" rtl="0" algn="l">
              <a:spcBef>
                <a:spcPts val="1000"/>
              </a:spcBef>
              <a:spcAft>
                <a:spcPts val="0"/>
              </a:spcAft>
              <a:buNone/>
            </a:pPr>
            <a:r>
              <a:rPr lang="en-US"/>
              <a:t>Control Board: Pixhawk-4</a:t>
            </a:r>
            <a:endParaRPr/>
          </a:p>
          <a:p>
            <a:pPr indent="0" lvl="0" marL="0" rtl="0" algn="l">
              <a:spcBef>
                <a:spcPts val="1000"/>
              </a:spcBef>
              <a:spcAft>
                <a:spcPts val="0"/>
              </a:spcAft>
              <a:buNone/>
            </a:pPr>
            <a:r>
              <a:rPr lang="en-US"/>
              <a:t>Sensors: Sparkfun GPS-RTK board &amp; physical airspeed sensor</a:t>
            </a:r>
            <a:endParaRPr/>
          </a:p>
          <a:p>
            <a:pPr indent="0" lvl="0" marL="0" rtl="0" algn="l">
              <a:spcBef>
                <a:spcPts val="1000"/>
              </a:spcBef>
              <a:spcAft>
                <a:spcPts val="0"/>
              </a:spcAft>
              <a:buClr>
                <a:schemeClr val="dk1"/>
              </a:buClr>
              <a:buSzPts val="1100"/>
              <a:buFont typeface="Arial"/>
              <a:buNone/>
            </a:pPr>
            <a:r>
              <a:rPr lang="en-US"/>
              <a:t>GUI: Mission Planner</a:t>
            </a:r>
            <a:endParaRPr/>
          </a:p>
          <a:p>
            <a:pPr indent="0" lvl="0" marL="0" rtl="0" algn="l">
              <a:spcBef>
                <a:spcPts val="1000"/>
              </a:spcBef>
              <a:spcAft>
                <a:spcPts val="0"/>
              </a:spcAft>
              <a:buNone/>
            </a:pPr>
            <a:r>
              <a:rPr lang="en-US"/>
              <a:t>Airframe: Volantex Phoenix 2400</a:t>
            </a:r>
            <a:endParaRPr/>
          </a:p>
          <a:p>
            <a:pPr indent="0" lvl="0" marL="0" rtl="0" algn="l">
              <a:spcBef>
                <a:spcPts val="1000"/>
              </a:spcBef>
              <a:spcAft>
                <a:spcPts val="0"/>
              </a:spcAft>
              <a:buNone/>
            </a:pPr>
            <a:r>
              <a:rPr lang="en-US"/>
              <a:t>Power: Turnigy LiPo Pack + PM07 PMB</a:t>
            </a:r>
            <a:endParaRPr/>
          </a:p>
          <a:p>
            <a:pPr indent="0" lvl="0" marL="0" rtl="0" algn="l">
              <a:spcBef>
                <a:spcPts val="1000"/>
              </a:spcBef>
              <a:spcAft>
                <a:spcPts val="0"/>
              </a:spcAft>
              <a:buNone/>
            </a:pPr>
            <a:r>
              <a:t/>
            </a:r>
            <a:endParaRPr/>
          </a:p>
        </p:txBody>
      </p:sp>
      <p:sp>
        <p:nvSpPr>
          <p:cNvPr id="468" name="Google Shape;468;gf5ca899508_1_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69" name="Google Shape;469;gf5ca899508_1_5"/>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Summary</a:t>
            </a:r>
            <a:endParaRPr b="1" sz="11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gf69aeddcf4_3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Gantt Chart</a:t>
            </a:r>
            <a:endParaRPr/>
          </a:p>
        </p:txBody>
      </p:sp>
      <p:sp>
        <p:nvSpPr>
          <p:cNvPr id="476" name="Google Shape;476;gf69aeddcf4_3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77" name="Google Shape;477;gf69aeddcf4_3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Summary</a:t>
            </a:r>
            <a:endParaRPr b="1" sz="1100">
              <a:solidFill>
                <a:schemeClr val="lt1"/>
              </a:solidFill>
              <a:latin typeface="Calibri"/>
              <a:ea typeface="Calibri"/>
              <a:cs typeface="Calibri"/>
              <a:sym typeface="Calibri"/>
            </a:endParaRPr>
          </a:p>
        </p:txBody>
      </p:sp>
      <p:pic>
        <p:nvPicPr>
          <p:cNvPr id="478" name="Google Shape;478;gf69aeddcf4_3_0"/>
          <p:cNvPicPr preferRelativeResize="0"/>
          <p:nvPr/>
        </p:nvPicPr>
        <p:blipFill>
          <a:blip r:embed="rId3">
            <a:alphaModFix/>
          </a:blip>
          <a:stretch>
            <a:fillRect/>
          </a:stretch>
        </p:blipFill>
        <p:spPr>
          <a:xfrm>
            <a:off x="174250" y="1017312"/>
            <a:ext cx="11887201" cy="482337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gf69aeddcf4_2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Future work</a:t>
            </a:r>
            <a:endParaRPr/>
          </a:p>
        </p:txBody>
      </p:sp>
      <p:sp>
        <p:nvSpPr>
          <p:cNvPr id="485" name="Google Shape;485;gf69aeddcf4_2_0"/>
          <p:cNvSpPr txBox="1"/>
          <p:nvPr>
            <p:ph idx="1" type="body"/>
          </p:nvPr>
        </p:nvSpPr>
        <p:spPr>
          <a:xfrm>
            <a:off x="152400" y="908076"/>
            <a:ext cx="10515600" cy="5041500"/>
          </a:xfrm>
          <a:prstGeom prst="rect">
            <a:avLst/>
          </a:prstGeom>
        </p:spPr>
        <p:txBody>
          <a:bodyPr anchorCtr="0" anchor="t" bIns="45700" lIns="91425" spcFirstLastPara="1" rIns="91425" wrap="square" tIns="45700">
            <a:normAutofit/>
          </a:bodyPr>
          <a:lstStyle/>
          <a:p>
            <a:pPr indent="0" lvl="0" marL="0" rtl="0" algn="ctr">
              <a:lnSpc>
                <a:spcPct val="100000"/>
              </a:lnSpc>
              <a:spcBef>
                <a:spcPts val="0"/>
              </a:spcBef>
              <a:spcAft>
                <a:spcPts val="0"/>
              </a:spcAft>
              <a:buNone/>
            </a:pPr>
            <a:r>
              <a:rPr b="1" lang="en-US" sz="1100">
                <a:solidFill>
                  <a:schemeClr val="lt1"/>
                </a:solidFill>
                <a:latin typeface="Calibri"/>
                <a:ea typeface="Calibri"/>
                <a:cs typeface="Calibri"/>
                <a:sym typeface="Calibri"/>
              </a:rPr>
              <a:t>Summary</a:t>
            </a:r>
            <a:endParaRPr b="1" sz="1100">
              <a:solidFill>
                <a:schemeClr val="lt1"/>
              </a:solidFill>
              <a:latin typeface="Calibri"/>
              <a:ea typeface="Calibri"/>
              <a:cs typeface="Calibri"/>
              <a:sym typeface="Calibri"/>
            </a:endParaRPr>
          </a:p>
          <a:p>
            <a:pPr indent="-387350" lvl="0" marL="457200" rtl="0" algn="l">
              <a:spcBef>
                <a:spcPts val="1000"/>
              </a:spcBef>
              <a:spcAft>
                <a:spcPts val="0"/>
              </a:spcAft>
              <a:buSzPts val="2500"/>
              <a:buChar char="•"/>
            </a:pPr>
            <a:r>
              <a:rPr b="1" lang="en-US" sz="2500"/>
              <a:t>Controls</a:t>
            </a:r>
            <a:endParaRPr b="1" sz="2500"/>
          </a:p>
          <a:p>
            <a:pPr indent="-361950" lvl="1" marL="914400" rtl="0" algn="l">
              <a:spcBef>
                <a:spcPts val="0"/>
              </a:spcBef>
              <a:spcAft>
                <a:spcPts val="0"/>
              </a:spcAft>
              <a:buSzPts val="2100"/>
              <a:buChar char="•"/>
            </a:pPr>
            <a:r>
              <a:rPr lang="en-US" sz="2100"/>
              <a:t>Expanding baseline simulation to full aircraft state</a:t>
            </a:r>
            <a:endParaRPr sz="2100"/>
          </a:p>
          <a:p>
            <a:pPr indent="-361950" lvl="1" marL="914400" rtl="0" algn="l">
              <a:spcBef>
                <a:spcPts val="0"/>
              </a:spcBef>
              <a:spcAft>
                <a:spcPts val="0"/>
              </a:spcAft>
              <a:buSzPts val="2100"/>
              <a:buChar char="•"/>
            </a:pPr>
            <a:r>
              <a:rPr lang="en-US" sz="2100"/>
              <a:t>Tuning cost matrices based on simulation results</a:t>
            </a:r>
            <a:endParaRPr sz="2100"/>
          </a:p>
          <a:p>
            <a:pPr indent="-361950" lvl="1" marL="914400" rtl="0" algn="l">
              <a:spcBef>
                <a:spcPts val="0"/>
              </a:spcBef>
              <a:spcAft>
                <a:spcPts val="0"/>
              </a:spcAft>
              <a:buSzPts val="2100"/>
              <a:buChar char="•"/>
            </a:pPr>
            <a:r>
              <a:rPr lang="en-US" sz="2100"/>
              <a:t>Further analysis to determine optimal trajectories and velocities for endurance</a:t>
            </a:r>
            <a:endParaRPr sz="2100"/>
          </a:p>
          <a:p>
            <a:pPr indent="-387350" lvl="0" marL="457200" rtl="0" algn="l">
              <a:spcBef>
                <a:spcPts val="0"/>
              </a:spcBef>
              <a:spcAft>
                <a:spcPts val="0"/>
              </a:spcAft>
              <a:buSzPts val="2500"/>
              <a:buChar char="•"/>
            </a:pPr>
            <a:r>
              <a:rPr b="1" lang="en-US" sz="2500"/>
              <a:t>Softwar</a:t>
            </a:r>
            <a:r>
              <a:rPr b="1" lang="en-US" sz="2500"/>
              <a:t>e</a:t>
            </a:r>
            <a:endParaRPr b="1" sz="2500"/>
          </a:p>
          <a:p>
            <a:pPr indent="-361950" lvl="1" marL="914400" rtl="0" algn="l">
              <a:spcBef>
                <a:spcPts val="0"/>
              </a:spcBef>
              <a:spcAft>
                <a:spcPts val="0"/>
              </a:spcAft>
              <a:buSzPts val="2100"/>
              <a:buChar char="•"/>
            </a:pPr>
            <a:r>
              <a:rPr lang="en-US" sz="2100"/>
              <a:t>Familiarity with code</a:t>
            </a:r>
            <a:endParaRPr sz="2100"/>
          </a:p>
          <a:p>
            <a:pPr indent="-361950" lvl="1" marL="914400" rtl="0" algn="l">
              <a:spcBef>
                <a:spcPts val="0"/>
              </a:spcBef>
              <a:spcAft>
                <a:spcPts val="0"/>
              </a:spcAft>
              <a:buSzPts val="2100"/>
              <a:buChar char="•"/>
            </a:pPr>
            <a:r>
              <a:rPr lang="en-US" sz="2100"/>
              <a:t>Create code flow chart </a:t>
            </a:r>
            <a:endParaRPr sz="2100"/>
          </a:p>
          <a:p>
            <a:pPr indent="-361950" lvl="1" marL="914400" rtl="0" algn="l">
              <a:spcBef>
                <a:spcPts val="0"/>
              </a:spcBef>
              <a:spcAft>
                <a:spcPts val="0"/>
              </a:spcAft>
              <a:buSzPts val="2100"/>
              <a:buChar char="•"/>
            </a:pPr>
            <a:r>
              <a:rPr lang="en-US" sz="2100"/>
              <a:t>Code modification</a:t>
            </a:r>
            <a:endParaRPr sz="2100"/>
          </a:p>
          <a:p>
            <a:pPr indent="-361950" lvl="1" marL="914400" rtl="0" algn="l">
              <a:spcBef>
                <a:spcPts val="0"/>
              </a:spcBef>
              <a:spcAft>
                <a:spcPts val="0"/>
              </a:spcAft>
              <a:buSzPts val="2100"/>
              <a:buChar char="•"/>
            </a:pPr>
            <a:r>
              <a:rPr lang="en-US" sz="2100"/>
              <a:t>SITL simulation</a:t>
            </a:r>
            <a:endParaRPr sz="2100"/>
          </a:p>
          <a:p>
            <a:pPr indent="-361950" lvl="1" marL="914400" rtl="0" algn="l">
              <a:spcBef>
                <a:spcPts val="0"/>
              </a:spcBef>
              <a:spcAft>
                <a:spcPts val="0"/>
              </a:spcAft>
              <a:buSzPts val="2100"/>
              <a:buChar char="•"/>
            </a:pPr>
            <a:r>
              <a:rPr lang="en-US" sz="2100"/>
              <a:t>Sensors/Control law test</a:t>
            </a:r>
            <a:endParaRPr sz="2100"/>
          </a:p>
          <a:p>
            <a:pPr indent="-387350" lvl="0" marL="457200" rtl="0" algn="l">
              <a:spcBef>
                <a:spcPts val="0"/>
              </a:spcBef>
              <a:spcAft>
                <a:spcPts val="0"/>
              </a:spcAft>
              <a:buSzPts val="2500"/>
              <a:buChar char="•"/>
            </a:pPr>
            <a:r>
              <a:rPr b="1" lang="en-US" sz="2500"/>
              <a:t>Electronics &amp; Avionics</a:t>
            </a:r>
            <a:endParaRPr b="1" sz="2500"/>
          </a:p>
          <a:p>
            <a:pPr indent="-361950" lvl="1" marL="914400" marR="0" rtl="0" algn="l">
              <a:lnSpc>
                <a:spcPct val="90000"/>
              </a:lnSpc>
              <a:spcBef>
                <a:spcPts val="0"/>
              </a:spcBef>
              <a:spcAft>
                <a:spcPts val="0"/>
              </a:spcAft>
              <a:buSzPts val="2100"/>
              <a:buChar char="•"/>
            </a:pPr>
            <a:r>
              <a:rPr lang="en-US" sz="2100"/>
              <a:t>Draw the overall electrical diagram</a:t>
            </a:r>
            <a:endParaRPr sz="2100"/>
          </a:p>
          <a:p>
            <a:pPr indent="-361950" lvl="1" marL="914400" marR="0" rtl="0" algn="l">
              <a:lnSpc>
                <a:spcPct val="90000"/>
              </a:lnSpc>
              <a:spcBef>
                <a:spcPts val="0"/>
              </a:spcBef>
              <a:spcAft>
                <a:spcPts val="0"/>
              </a:spcAft>
              <a:buSzPts val="2100"/>
              <a:buChar char="•"/>
            </a:pPr>
            <a:r>
              <a:rPr lang="en-US" sz="2100"/>
              <a:t>RF analysis</a:t>
            </a:r>
            <a:endParaRPr sz="2100"/>
          </a:p>
          <a:p>
            <a:pPr indent="-387350" lvl="0" marL="457200" marR="0" rtl="0" algn="l">
              <a:lnSpc>
                <a:spcPct val="90000"/>
              </a:lnSpc>
              <a:spcBef>
                <a:spcPts val="0"/>
              </a:spcBef>
              <a:spcAft>
                <a:spcPts val="0"/>
              </a:spcAft>
              <a:buSzPts val="2500"/>
              <a:buChar char="•"/>
            </a:pPr>
            <a:r>
              <a:rPr b="1" lang="en-US" sz="2500"/>
              <a:t>Simulation</a:t>
            </a:r>
            <a:endParaRPr b="1" sz="2500"/>
          </a:p>
          <a:p>
            <a:pPr indent="-361950" lvl="1" marL="914400" marR="0" rtl="0" algn="l">
              <a:lnSpc>
                <a:spcPct val="90000"/>
              </a:lnSpc>
              <a:spcBef>
                <a:spcPts val="0"/>
              </a:spcBef>
              <a:spcAft>
                <a:spcPts val="0"/>
              </a:spcAft>
              <a:buSzPts val="2100"/>
              <a:buChar char="•"/>
            </a:pPr>
            <a:r>
              <a:rPr lang="en-US" sz="2100"/>
              <a:t>CFD data for chosen airframe</a:t>
            </a:r>
            <a:endParaRPr sz="2100"/>
          </a:p>
        </p:txBody>
      </p:sp>
      <p:sp>
        <p:nvSpPr>
          <p:cNvPr id="486" name="Google Shape;486;gf69aeddcf4_2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87" name="Google Shape;487;gf69aeddcf4_2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Summary</a:t>
            </a:r>
            <a:endParaRPr b="1" sz="11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f5ca899508_1_19"/>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Acknowledgements</a:t>
            </a:r>
            <a:endParaRPr/>
          </a:p>
        </p:txBody>
      </p:sp>
      <p:sp>
        <p:nvSpPr>
          <p:cNvPr id="494" name="Google Shape;494;gf5ca899508_1_19"/>
          <p:cNvSpPr txBox="1"/>
          <p:nvPr>
            <p:ph idx="1" type="body"/>
          </p:nvPr>
        </p:nvSpPr>
        <p:spPr>
          <a:xfrm>
            <a:off x="253325" y="975100"/>
            <a:ext cx="11670300" cy="3420900"/>
          </a:xfrm>
          <a:prstGeom prst="rect">
            <a:avLst/>
          </a:prstGeom>
        </p:spPr>
        <p:txBody>
          <a:bodyPr anchorCtr="0" anchor="t" bIns="45700" lIns="91425" spcFirstLastPara="1" rIns="91425" wrap="square" tIns="45700">
            <a:normAutofit/>
          </a:bodyPr>
          <a:lstStyle/>
          <a:p>
            <a:pPr indent="-387350" lvl="0" marL="457200" rtl="0" algn="l">
              <a:spcBef>
                <a:spcPts val="1000"/>
              </a:spcBef>
              <a:spcAft>
                <a:spcPts val="0"/>
              </a:spcAft>
              <a:buSzPts val="2500"/>
              <a:buChar char="•"/>
            </a:pPr>
            <a:r>
              <a:rPr lang="en-US" sz="2500"/>
              <a:t>We would like to thank to Dr. Rafi and the other PABs for </a:t>
            </a:r>
            <a:r>
              <a:rPr lang="en-US" sz="2500"/>
              <a:t>advising us on our design project process. </a:t>
            </a:r>
            <a:endParaRPr sz="2500"/>
          </a:p>
          <a:p>
            <a:pPr indent="0" lvl="0" marL="457200" rtl="0" algn="l">
              <a:spcBef>
                <a:spcPts val="1000"/>
              </a:spcBef>
              <a:spcAft>
                <a:spcPts val="0"/>
              </a:spcAft>
              <a:buNone/>
            </a:pPr>
            <a:r>
              <a:t/>
            </a:r>
            <a:endParaRPr sz="2500"/>
          </a:p>
          <a:p>
            <a:pPr indent="-387350" lvl="0" marL="457200" rtl="0" algn="l">
              <a:spcBef>
                <a:spcPts val="1000"/>
              </a:spcBef>
              <a:spcAft>
                <a:spcPts val="0"/>
              </a:spcAft>
              <a:buSzPts val="2500"/>
              <a:buChar char="•"/>
            </a:pPr>
            <a:r>
              <a:rPr lang="en-US" sz="2500"/>
              <a:t>We would also like to thank our TFs Emma and Colin for their support in advising our project. </a:t>
            </a:r>
            <a:endParaRPr sz="2500"/>
          </a:p>
          <a:p>
            <a:pPr indent="0" lvl="0" marL="0" rtl="0" algn="l">
              <a:spcBef>
                <a:spcPts val="1000"/>
              </a:spcBef>
              <a:spcAft>
                <a:spcPts val="0"/>
              </a:spcAft>
              <a:buNone/>
            </a:pPr>
            <a:r>
              <a:t/>
            </a:r>
            <a:endParaRPr sz="2500"/>
          </a:p>
          <a:p>
            <a:pPr indent="-387350" lvl="0" marL="457200" rtl="0" algn="l">
              <a:spcBef>
                <a:spcPts val="1000"/>
              </a:spcBef>
              <a:spcAft>
                <a:spcPts val="0"/>
              </a:spcAft>
              <a:buSzPts val="2500"/>
              <a:buChar char="•"/>
            </a:pPr>
            <a:r>
              <a:rPr lang="en-US" sz="2500"/>
              <a:t>Finally we would like to thank our customer Professor Mah.</a:t>
            </a:r>
            <a:endParaRPr sz="2500"/>
          </a:p>
        </p:txBody>
      </p:sp>
      <p:sp>
        <p:nvSpPr>
          <p:cNvPr id="495" name="Google Shape;495;gf5ca899508_1_1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96" name="Google Shape;496;gf5ca899508_1_19"/>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Summary</a:t>
            </a:r>
            <a:endParaRPr b="1" sz="1100">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f6d89e3f67_1_34"/>
          <p:cNvSpPr txBox="1"/>
          <p:nvPr>
            <p:ph idx="1" type="body"/>
          </p:nvPr>
        </p:nvSpPr>
        <p:spPr>
          <a:xfrm>
            <a:off x="1004325" y="1253395"/>
            <a:ext cx="10515600" cy="4351200"/>
          </a:xfrm>
          <a:prstGeom prst="rect">
            <a:avLst/>
          </a:prstGeom>
        </p:spPr>
        <p:txBody>
          <a:bodyPr anchorCtr="0" anchor="ctr" bIns="45700" lIns="91425" spcFirstLastPara="1" rIns="91425" wrap="square" tIns="45700">
            <a:normAutofit/>
          </a:bodyPr>
          <a:lstStyle/>
          <a:p>
            <a:pPr indent="0" lvl="0" marL="0" rtl="0" algn="l">
              <a:spcBef>
                <a:spcPts val="1000"/>
              </a:spcBef>
              <a:spcAft>
                <a:spcPts val="0"/>
              </a:spcAft>
              <a:buNone/>
            </a:pPr>
            <a:r>
              <a:rPr b="1" lang="en-US"/>
              <a:t>Questions?</a:t>
            </a:r>
            <a:endParaRPr b="1"/>
          </a:p>
        </p:txBody>
      </p:sp>
      <p:sp>
        <p:nvSpPr>
          <p:cNvPr id="503" name="Google Shape;503;gf6d89e3f67_1_3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04" name="Google Shape;504;gf6d89e3f67_1_34"/>
          <p:cNvPicPr preferRelativeResize="0"/>
          <p:nvPr/>
        </p:nvPicPr>
        <p:blipFill>
          <a:blip r:embed="rId3">
            <a:alphaModFix/>
          </a:blip>
          <a:stretch>
            <a:fillRect/>
          </a:stretch>
        </p:blipFill>
        <p:spPr>
          <a:xfrm>
            <a:off x="4544776" y="1335451"/>
            <a:ext cx="5582776" cy="41870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f516a97809_2_122"/>
          <p:cNvSpPr txBox="1"/>
          <p:nvPr>
            <p:ph type="ctrTitle"/>
          </p:nvPr>
        </p:nvSpPr>
        <p:spPr>
          <a:xfrm>
            <a:off x="1135000" y="585675"/>
            <a:ext cx="9958500" cy="5034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Backup Slides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gf516a97809_2_65"/>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Mission Statement</a:t>
            </a:r>
            <a:endParaRPr/>
          </a:p>
        </p:txBody>
      </p:sp>
      <p:sp>
        <p:nvSpPr>
          <p:cNvPr id="112" name="Google Shape;112;gf516a97809_2_65"/>
          <p:cNvSpPr txBox="1"/>
          <p:nvPr>
            <p:ph idx="1" type="body"/>
          </p:nvPr>
        </p:nvSpPr>
        <p:spPr>
          <a:xfrm>
            <a:off x="838200" y="1416270"/>
            <a:ext cx="10515600" cy="4351200"/>
          </a:xfrm>
          <a:prstGeom prst="rect">
            <a:avLst/>
          </a:prstGeom>
        </p:spPr>
        <p:txBody>
          <a:bodyPr anchorCtr="0" anchor="ctr" bIns="45700" lIns="91425" spcFirstLastPara="1" rIns="91425" wrap="square" tIns="45700">
            <a:normAutofit/>
          </a:bodyPr>
          <a:lstStyle/>
          <a:p>
            <a:pPr indent="0" lvl="0" marL="0" rtl="0" algn="ctr">
              <a:lnSpc>
                <a:spcPct val="100000"/>
              </a:lnSpc>
              <a:spcBef>
                <a:spcPts val="1000"/>
              </a:spcBef>
              <a:spcAft>
                <a:spcPts val="0"/>
              </a:spcAft>
              <a:buNone/>
            </a:pPr>
            <a:r>
              <a:rPr lang="en-US" sz="2700"/>
              <a:t>Rapid Autonomous Loiter Program for Highly Increased Endurance </a:t>
            </a:r>
            <a:r>
              <a:rPr b="1" lang="en-US" sz="2700"/>
              <a:t>(RALPHIE)</a:t>
            </a:r>
            <a:r>
              <a:rPr lang="en-US" sz="2700"/>
              <a:t> will provide the Ann &amp; H.J. Smead Department of Aerospace Engineering Sciences Department with an</a:t>
            </a:r>
            <a:r>
              <a:rPr b="1" lang="en-US" sz="2700"/>
              <a:t> autonomous flight controller that can improve upon the endurance of existing small UAS</a:t>
            </a:r>
            <a:r>
              <a:rPr lang="en-US" sz="2700"/>
              <a:t>.</a:t>
            </a:r>
            <a:endParaRPr sz="2700"/>
          </a:p>
        </p:txBody>
      </p:sp>
      <p:sp>
        <p:nvSpPr>
          <p:cNvPr id="113" name="Google Shape;113;gf516a97809_2_6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solidFill>
                <a:schemeClr val="lt1"/>
              </a:solidFill>
            </a:endParaRPr>
          </a:p>
        </p:txBody>
      </p:sp>
      <p:sp>
        <p:nvSpPr>
          <p:cNvPr id="114" name="Google Shape;114;gf516a97809_2_65"/>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Project Description</a:t>
            </a:r>
            <a:endParaRPr b="1" sz="1100">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gf1fb4d2549_4_2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Airframe</a:t>
            </a:r>
            <a:endParaRPr/>
          </a:p>
        </p:txBody>
      </p:sp>
      <p:sp>
        <p:nvSpPr>
          <p:cNvPr id="515" name="Google Shape;515;gf1fb4d2549_4_26"/>
          <p:cNvSpPr txBox="1"/>
          <p:nvPr>
            <p:ph idx="1" type="body"/>
          </p:nvPr>
        </p:nvSpPr>
        <p:spPr>
          <a:xfrm>
            <a:off x="177875" y="973650"/>
            <a:ext cx="7377900" cy="5044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u="sng"/>
              <a:t>Selected Design</a:t>
            </a:r>
            <a:endParaRPr/>
          </a:p>
          <a:p>
            <a:pPr indent="0" lvl="0" marL="0" rtl="0" algn="l">
              <a:spcBef>
                <a:spcPts val="1000"/>
              </a:spcBef>
              <a:spcAft>
                <a:spcPts val="0"/>
              </a:spcAft>
              <a:buNone/>
            </a:pPr>
            <a:r>
              <a:rPr lang="en-US"/>
              <a:t>Volantex 759-3 Phoenix 24</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n-US" u="sng"/>
              <a:t>Features</a:t>
            </a:r>
            <a:endParaRPr b="1" u="sng"/>
          </a:p>
          <a:p>
            <a:pPr indent="-406400" lvl="0" marL="457200" rtl="0" algn="l">
              <a:spcBef>
                <a:spcPts val="1000"/>
              </a:spcBef>
              <a:spcAft>
                <a:spcPts val="0"/>
              </a:spcAft>
              <a:buSzPts val="2800"/>
              <a:buChar char="•"/>
            </a:pPr>
            <a:r>
              <a:rPr lang="en-US"/>
              <a:t>Launchable by a Single User (FR-06)</a:t>
            </a:r>
            <a:endParaRPr/>
          </a:p>
          <a:p>
            <a:pPr indent="-406400" lvl="0" marL="457200" rtl="0" algn="l">
              <a:spcBef>
                <a:spcPts val="0"/>
              </a:spcBef>
              <a:spcAft>
                <a:spcPts val="0"/>
              </a:spcAft>
              <a:buSzPts val="2800"/>
              <a:buChar char="•"/>
            </a:pPr>
            <a:r>
              <a:rPr lang="en-US"/>
              <a:t>Light</a:t>
            </a:r>
            <a:endParaRPr/>
          </a:p>
          <a:p>
            <a:pPr indent="-406400" lvl="0" marL="457200" rtl="0" algn="l">
              <a:spcBef>
                <a:spcPts val="0"/>
              </a:spcBef>
              <a:spcAft>
                <a:spcPts val="0"/>
              </a:spcAft>
              <a:buSzPts val="2800"/>
              <a:buChar char="•"/>
            </a:pPr>
            <a:r>
              <a:rPr lang="en-US"/>
              <a:t>Standard Control surfaces</a:t>
            </a:r>
            <a:endParaRPr/>
          </a:p>
          <a:p>
            <a:pPr indent="-406400" lvl="0" marL="457200" rtl="0" algn="l">
              <a:spcBef>
                <a:spcPts val="0"/>
              </a:spcBef>
              <a:spcAft>
                <a:spcPts val="0"/>
              </a:spcAft>
              <a:buSzPts val="2800"/>
              <a:buChar char="•"/>
            </a:pPr>
            <a:r>
              <a:rPr lang="en-US"/>
              <a:t>Integrates with Flight Controller</a:t>
            </a:r>
            <a:endParaRPr/>
          </a:p>
          <a:p>
            <a:pPr indent="-406400" lvl="0" marL="457200" rtl="0" algn="l">
              <a:spcBef>
                <a:spcPts val="0"/>
              </a:spcBef>
              <a:spcAft>
                <a:spcPts val="0"/>
              </a:spcAft>
              <a:buSzPts val="2800"/>
              <a:buChar char="•"/>
            </a:pPr>
            <a:r>
              <a:rPr lang="en-US"/>
              <a:t>Large Capacity</a:t>
            </a:r>
            <a:endParaRPr/>
          </a:p>
          <a:p>
            <a:pPr indent="0" lvl="0" marL="457200" rtl="0" algn="l">
              <a:spcBef>
                <a:spcPts val="1000"/>
              </a:spcBef>
              <a:spcAft>
                <a:spcPts val="0"/>
              </a:spcAft>
              <a:buNone/>
            </a:pPr>
            <a:r>
              <a:t/>
            </a:r>
            <a:endParaRPr/>
          </a:p>
        </p:txBody>
      </p:sp>
      <p:sp>
        <p:nvSpPr>
          <p:cNvPr id="516" name="Google Shape;516;gf1fb4d2549_4_2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17" name="Google Shape;517;gf1fb4d2549_4_26"/>
          <p:cNvPicPr preferRelativeResize="0"/>
          <p:nvPr/>
        </p:nvPicPr>
        <p:blipFill>
          <a:blip r:embed="rId3">
            <a:alphaModFix/>
          </a:blip>
          <a:stretch>
            <a:fillRect/>
          </a:stretch>
        </p:blipFill>
        <p:spPr>
          <a:xfrm>
            <a:off x="8271725" y="1209650"/>
            <a:ext cx="3671099" cy="2424311"/>
          </a:xfrm>
          <a:prstGeom prst="rect">
            <a:avLst/>
          </a:prstGeom>
          <a:noFill/>
          <a:ln>
            <a:noFill/>
          </a:ln>
        </p:spPr>
      </p:pic>
      <p:pic>
        <p:nvPicPr>
          <p:cNvPr id="518" name="Google Shape;518;gf1fb4d2549_4_26"/>
          <p:cNvPicPr preferRelativeResize="0"/>
          <p:nvPr/>
        </p:nvPicPr>
        <p:blipFill>
          <a:blip r:embed="rId4">
            <a:alphaModFix/>
          </a:blip>
          <a:stretch>
            <a:fillRect/>
          </a:stretch>
        </p:blipFill>
        <p:spPr>
          <a:xfrm>
            <a:off x="7082471" y="4118196"/>
            <a:ext cx="4966825" cy="1364375"/>
          </a:xfrm>
          <a:prstGeom prst="rect">
            <a:avLst/>
          </a:prstGeom>
          <a:noFill/>
          <a:ln>
            <a:noFill/>
          </a:ln>
        </p:spPr>
      </p:pic>
      <p:sp>
        <p:nvSpPr>
          <p:cNvPr id="519" name="Google Shape;519;gf1fb4d2549_4_26"/>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gf1fb4d2549_4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Flight Controller Firmware</a:t>
            </a:r>
            <a:endParaRPr/>
          </a:p>
        </p:txBody>
      </p:sp>
      <p:sp>
        <p:nvSpPr>
          <p:cNvPr id="525" name="Google Shape;525;gf1fb4d2549_4_0"/>
          <p:cNvSpPr txBox="1"/>
          <p:nvPr>
            <p:ph idx="1" type="body"/>
          </p:nvPr>
        </p:nvSpPr>
        <p:spPr>
          <a:xfrm>
            <a:off x="115325" y="951613"/>
            <a:ext cx="11576100" cy="49728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u="sng"/>
              <a:t>Selected Design</a:t>
            </a:r>
            <a:endParaRPr b="1" u="sng"/>
          </a:p>
          <a:p>
            <a:pPr indent="0" lvl="0" marL="0" rtl="0" algn="l">
              <a:spcBef>
                <a:spcPts val="1000"/>
              </a:spcBef>
              <a:spcAft>
                <a:spcPts val="0"/>
              </a:spcAft>
              <a:buNone/>
            </a:pPr>
            <a:r>
              <a:rPr lang="en-US"/>
              <a:t>Ardupilot</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n-US" u="sng"/>
              <a:t>Features</a:t>
            </a:r>
            <a:endParaRPr b="1" u="sng"/>
          </a:p>
          <a:p>
            <a:pPr indent="-406400" lvl="0" marL="457200" rtl="0" algn="l">
              <a:spcBef>
                <a:spcPts val="1000"/>
              </a:spcBef>
              <a:spcAft>
                <a:spcPts val="0"/>
              </a:spcAft>
              <a:buSzPts val="2800"/>
              <a:buChar char="•"/>
            </a:pPr>
            <a:r>
              <a:rPr lang="en-US"/>
              <a:t>Open Source</a:t>
            </a:r>
            <a:endParaRPr/>
          </a:p>
          <a:p>
            <a:pPr indent="-406400" lvl="0" marL="457200" rtl="0" algn="l">
              <a:spcBef>
                <a:spcPts val="0"/>
              </a:spcBef>
              <a:spcAft>
                <a:spcPts val="0"/>
              </a:spcAft>
              <a:buSzPts val="2800"/>
              <a:buChar char="•"/>
            </a:pPr>
            <a:r>
              <a:rPr lang="en-US"/>
              <a:t>Simulation Capability</a:t>
            </a:r>
            <a:endParaRPr/>
          </a:p>
          <a:p>
            <a:pPr indent="-406400" lvl="0" marL="457200" rtl="0" algn="l">
              <a:spcBef>
                <a:spcPts val="0"/>
              </a:spcBef>
              <a:spcAft>
                <a:spcPts val="0"/>
              </a:spcAft>
              <a:buSzPts val="2800"/>
              <a:buChar char="•"/>
            </a:pPr>
            <a:r>
              <a:rPr lang="en-US"/>
              <a:t>Adaptable to a Variety of Vehicle Configurations (FR-04)</a:t>
            </a:r>
            <a:endParaRPr/>
          </a:p>
          <a:p>
            <a:pPr indent="-406400" lvl="0" marL="457200" rtl="0" algn="l">
              <a:spcBef>
                <a:spcPts val="0"/>
              </a:spcBef>
              <a:spcAft>
                <a:spcPts val="0"/>
              </a:spcAft>
              <a:buSzPts val="2800"/>
              <a:buChar char="•"/>
            </a:pPr>
            <a:r>
              <a:rPr lang="en-US"/>
              <a:t>Well Documented</a:t>
            </a:r>
            <a:endParaRPr/>
          </a:p>
          <a:p>
            <a:pPr indent="-406400" lvl="0" marL="457200" rtl="0" algn="l">
              <a:spcBef>
                <a:spcPts val="0"/>
              </a:spcBef>
              <a:spcAft>
                <a:spcPts val="0"/>
              </a:spcAft>
              <a:buSzPts val="2800"/>
              <a:buChar char="•"/>
            </a:pPr>
            <a:r>
              <a:rPr lang="en-US"/>
              <a:t>Supports Autonomous Flight</a:t>
            </a:r>
            <a:endParaRPr/>
          </a:p>
          <a:p>
            <a:pPr indent="-406400" lvl="0" marL="457200" rtl="0" algn="l">
              <a:spcBef>
                <a:spcPts val="0"/>
              </a:spcBef>
              <a:spcAft>
                <a:spcPts val="0"/>
              </a:spcAft>
              <a:buSzPts val="2800"/>
              <a:buChar char="•"/>
            </a:pPr>
            <a:r>
              <a:rPr lang="en-US"/>
              <a:t>Modifiable</a:t>
            </a:r>
            <a:endParaRPr/>
          </a:p>
        </p:txBody>
      </p:sp>
      <p:sp>
        <p:nvSpPr>
          <p:cNvPr id="526" name="Google Shape;526;gf1fb4d2549_4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27" name="Google Shape;527;gf1fb4d2549_4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f1fb4d2549_4_7"/>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Flight Control Board</a:t>
            </a:r>
            <a:endParaRPr/>
          </a:p>
        </p:txBody>
      </p:sp>
      <p:sp>
        <p:nvSpPr>
          <p:cNvPr id="534" name="Google Shape;534;gf1fb4d2549_4_7"/>
          <p:cNvSpPr txBox="1"/>
          <p:nvPr>
            <p:ph idx="1" type="body"/>
          </p:nvPr>
        </p:nvSpPr>
        <p:spPr>
          <a:xfrm>
            <a:off x="115325" y="1014300"/>
            <a:ext cx="8019600" cy="4829400"/>
          </a:xfrm>
          <a:prstGeom prst="rect">
            <a:avLst/>
          </a:prstGeom>
        </p:spPr>
        <p:txBody>
          <a:bodyPr anchorCtr="0" anchor="t" bIns="45700" lIns="91425" spcFirstLastPara="1" rIns="91425" wrap="square" tIns="45700">
            <a:normAutofit lnSpcReduction="20000"/>
          </a:bodyPr>
          <a:lstStyle/>
          <a:p>
            <a:pPr indent="0" lvl="0" marL="0" rtl="0" algn="l">
              <a:spcBef>
                <a:spcPts val="1000"/>
              </a:spcBef>
              <a:spcAft>
                <a:spcPts val="0"/>
              </a:spcAft>
              <a:buNone/>
            </a:pPr>
            <a:r>
              <a:rPr b="1" lang="en-US" u="sng"/>
              <a:t>Selected Design</a:t>
            </a:r>
            <a:endParaRPr b="1" u="sng"/>
          </a:p>
          <a:p>
            <a:pPr indent="0" lvl="0" marL="0" rtl="0" algn="l">
              <a:spcBef>
                <a:spcPts val="1000"/>
              </a:spcBef>
              <a:spcAft>
                <a:spcPts val="0"/>
              </a:spcAft>
              <a:buNone/>
            </a:pPr>
            <a:r>
              <a:rPr lang="en-US"/>
              <a:t>Pixhawk 4</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n-US" u="sng"/>
              <a:t>Features</a:t>
            </a:r>
            <a:endParaRPr b="1" u="sng"/>
          </a:p>
          <a:p>
            <a:pPr indent="-406400" lvl="0" marL="457200" rtl="0" algn="l">
              <a:lnSpc>
                <a:spcPct val="100000"/>
              </a:lnSpc>
              <a:spcBef>
                <a:spcPts val="1000"/>
              </a:spcBef>
              <a:spcAft>
                <a:spcPts val="0"/>
              </a:spcAft>
              <a:buSzPts val="2800"/>
              <a:buChar char="•"/>
            </a:pPr>
            <a:r>
              <a:rPr lang="en-US"/>
              <a:t>Pre-installed sensor suite</a:t>
            </a:r>
            <a:endParaRPr/>
          </a:p>
          <a:p>
            <a:pPr indent="-406400" lvl="0" marL="457200" rtl="0" algn="l">
              <a:lnSpc>
                <a:spcPct val="100000"/>
              </a:lnSpc>
              <a:spcBef>
                <a:spcPts val="0"/>
              </a:spcBef>
              <a:spcAft>
                <a:spcPts val="0"/>
              </a:spcAft>
              <a:buSzPts val="2800"/>
              <a:buChar char="•"/>
            </a:pPr>
            <a:r>
              <a:rPr lang="en-US"/>
              <a:t>Compatible with a variety of fixed wing aircraft and control surfaces (FR-04)</a:t>
            </a:r>
            <a:endParaRPr/>
          </a:p>
          <a:p>
            <a:pPr indent="-406400" lvl="0" marL="457200" rtl="0" algn="l">
              <a:lnSpc>
                <a:spcPct val="100000"/>
              </a:lnSpc>
              <a:spcBef>
                <a:spcPts val="0"/>
              </a:spcBef>
              <a:spcAft>
                <a:spcPts val="0"/>
              </a:spcAft>
              <a:buSzPts val="2800"/>
              <a:buChar char="•"/>
            </a:pPr>
            <a:r>
              <a:rPr lang="en-US"/>
              <a:t>Compatible with Ardupilot</a:t>
            </a:r>
            <a:endParaRPr/>
          </a:p>
          <a:p>
            <a:pPr indent="-406400" lvl="0" marL="457200" rtl="0" algn="l">
              <a:lnSpc>
                <a:spcPct val="100000"/>
              </a:lnSpc>
              <a:spcBef>
                <a:spcPts val="0"/>
              </a:spcBef>
              <a:spcAft>
                <a:spcPts val="0"/>
              </a:spcAft>
              <a:buSzPts val="2800"/>
              <a:buChar char="•"/>
            </a:pPr>
            <a:r>
              <a:rPr lang="en-US"/>
              <a:t>Vibration Isolated IMU</a:t>
            </a:r>
            <a:endParaRPr/>
          </a:p>
          <a:p>
            <a:pPr indent="-406400" lvl="0" marL="457200" rtl="0" algn="l">
              <a:lnSpc>
                <a:spcPct val="100000"/>
              </a:lnSpc>
              <a:spcBef>
                <a:spcPts val="0"/>
              </a:spcBef>
              <a:spcAft>
                <a:spcPts val="0"/>
              </a:spcAft>
              <a:buSzPts val="2800"/>
              <a:buChar char="•"/>
            </a:pPr>
            <a:r>
              <a:rPr lang="en-US"/>
              <a:t>Capable of On Board Storage</a:t>
            </a:r>
            <a:endParaRPr/>
          </a:p>
          <a:p>
            <a:pPr indent="-406400" lvl="0" marL="457200" rtl="0" algn="l">
              <a:lnSpc>
                <a:spcPct val="100000"/>
              </a:lnSpc>
              <a:spcBef>
                <a:spcPts val="0"/>
              </a:spcBef>
              <a:spcAft>
                <a:spcPts val="0"/>
              </a:spcAft>
              <a:buSzPts val="2800"/>
              <a:buChar char="•"/>
            </a:pPr>
            <a:r>
              <a:rPr lang="en-US"/>
              <a:t>Industry Standard</a:t>
            </a:r>
            <a:endParaRPr/>
          </a:p>
          <a:p>
            <a:pPr indent="0" lvl="0" marL="0" rtl="0" algn="l">
              <a:spcBef>
                <a:spcPts val="1000"/>
              </a:spcBef>
              <a:spcAft>
                <a:spcPts val="0"/>
              </a:spcAft>
              <a:buNone/>
            </a:pPr>
            <a:r>
              <a:t/>
            </a:r>
            <a:endParaRPr/>
          </a:p>
        </p:txBody>
      </p:sp>
      <p:sp>
        <p:nvSpPr>
          <p:cNvPr id="535" name="Google Shape;535;gf1fb4d2549_4_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36" name="Google Shape;536;gf1fb4d2549_4_7"/>
          <p:cNvPicPr preferRelativeResize="0"/>
          <p:nvPr/>
        </p:nvPicPr>
        <p:blipFill>
          <a:blip r:embed="rId3">
            <a:alphaModFix/>
          </a:blip>
          <a:stretch>
            <a:fillRect/>
          </a:stretch>
        </p:blipFill>
        <p:spPr>
          <a:xfrm>
            <a:off x="8408275" y="877800"/>
            <a:ext cx="3053748" cy="5120426"/>
          </a:xfrm>
          <a:prstGeom prst="rect">
            <a:avLst/>
          </a:prstGeom>
          <a:noFill/>
          <a:ln>
            <a:noFill/>
          </a:ln>
        </p:spPr>
      </p:pic>
      <p:sp>
        <p:nvSpPr>
          <p:cNvPr id="537" name="Google Shape;537;gf1fb4d2549_4_7"/>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gf516a97809_9_2"/>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Sensors - Altitude Sensor</a:t>
            </a:r>
            <a:endParaRPr/>
          </a:p>
        </p:txBody>
      </p:sp>
      <p:sp>
        <p:nvSpPr>
          <p:cNvPr id="544" name="Google Shape;544;gf516a97809_9_2"/>
          <p:cNvSpPr txBox="1"/>
          <p:nvPr>
            <p:ph idx="1" type="body"/>
          </p:nvPr>
        </p:nvSpPr>
        <p:spPr>
          <a:xfrm>
            <a:off x="115325" y="996525"/>
            <a:ext cx="6645300" cy="43512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rPr b="1" lang="en-US" u="sng"/>
              <a:t>Selected Design:</a:t>
            </a:r>
            <a:r>
              <a:rPr b="1" lang="en-US"/>
              <a:t> </a:t>
            </a:r>
            <a:r>
              <a:rPr lang="en-US"/>
              <a:t> On-Board Barometer</a:t>
            </a:r>
            <a:endParaRPr/>
          </a:p>
          <a:p>
            <a:pPr indent="0" lvl="0" marL="0" rtl="0" algn="l">
              <a:spcBef>
                <a:spcPts val="1000"/>
              </a:spcBef>
              <a:spcAft>
                <a:spcPts val="0"/>
              </a:spcAft>
              <a:buClr>
                <a:schemeClr val="dk1"/>
              </a:buClr>
              <a:buSzPts val="1100"/>
              <a:buFont typeface="Arial"/>
              <a:buNone/>
            </a:pPr>
            <a:r>
              <a:t/>
            </a:r>
            <a:endParaRPr/>
          </a:p>
          <a:p>
            <a:pPr indent="0" lvl="0" marL="0" rtl="0" algn="l">
              <a:spcBef>
                <a:spcPts val="1000"/>
              </a:spcBef>
              <a:spcAft>
                <a:spcPts val="0"/>
              </a:spcAft>
              <a:buClr>
                <a:schemeClr val="dk1"/>
              </a:buClr>
              <a:buSzPts val="1100"/>
              <a:buFont typeface="Arial"/>
              <a:buNone/>
            </a:pPr>
            <a:r>
              <a:rPr b="1" lang="en-US" u="sng"/>
              <a:t>Features:</a:t>
            </a:r>
            <a:endParaRPr b="1" u="sng"/>
          </a:p>
          <a:p>
            <a:pPr indent="-406400" lvl="0" marL="457200" rtl="0" algn="l">
              <a:spcBef>
                <a:spcPts val="1000"/>
              </a:spcBef>
              <a:spcAft>
                <a:spcPts val="0"/>
              </a:spcAft>
              <a:buSzPts val="2800"/>
              <a:buChar char="•"/>
            </a:pPr>
            <a:r>
              <a:rPr lang="en-US"/>
              <a:t>Provides altitude sensing to stay within the mission altitude block.</a:t>
            </a:r>
            <a:endParaRPr/>
          </a:p>
          <a:p>
            <a:pPr indent="-406400" lvl="0" marL="457200" rtl="0" algn="l">
              <a:spcBef>
                <a:spcPts val="0"/>
              </a:spcBef>
              <a:spcAft>
                <a:spcPts val="0"/>
              </a:spcAft>
              <a:buSzPts val="2800"/>
              <a:buChar char="•"/>
            </a:pPr>
            <a:r>
              <a:rPr lang="en-US"/>
              <a:t>Precise enough to fulfil mission requirements.</a:t>
            </a:r>
            <a:endParaRPr/>
          </a:p>
          <a:p>
            <a:pPr indent="-406400" lvl="0" marL="457200" rtl="0" algn="l">
              <a:spcBef>
                <a:spcPts val="0"/>
              </a:spcBef>
              <a:spcAft>
                <a:spcPts val="0"/>
              </a:spcAft>
              <a:buSzPts val="2800"/>
              <a:buChar char="•"/>
            </a:pPr>
            <a:r>
              <a:rPr lang="en-US"/>
              <a:t>Pre-included in the Pixhawk, no added weight or price.</a:t>
            </a:r>
            <a:endParaRPr/>
          </a:p>
          <a:p>
            <a:pPr indent="0" lvl="0" marL="0" rtl="0" algn="l">
              <a:spcBef>
                <a:spcPts val="1000"/>
              </a:spcBef>
              <a:spcAft>
                <a:spcPts val="0"/>
              </a:spcAft>
              <a:buNone/>
            </a:pPr>
            <a:r>
              <a:t/>
            </a:r>
            <a:endParaRPr/>
          </a:p>
        </p:txBody>
      </p:sp>
      <p:sp>
        <p:nvSpPr>
          <p:cNvPr id="545" name="Google Shape;545;gf516a97809_9_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46" name="Google Shape;546;gf516a97809_9_2"/>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pic>
        <p:nvPicPr>
          <p:cNvPr id="547" name="Google Shape;547;gf516a97809_9_2"/>
          <p:cNvPicPr preferRelativeResize="0"/>
          <p:nvPr/>
        </p:nvPicPr>
        <p:blipFill>
          <a:blip r:embed="rId3">
            <a:alphaModFix/>
          </a:blip>
          <a:stretch>
            <a:fillRect/>
          </a:stretch>
        </p:blipFill>
        <p:spPr>
          <a:xfrm>
            <a:off x="7012450" y="1966225"/>
            <a:ext cx="4403700" cy="294356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f5ca899508_3_2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Sensors - GPS Receiver </a:t>
            </a:r>
            <a:endParaRPr/>
          </a:p>
        </p:txBody>
      </p:sp>
      <p:sp>
        <p:nvSpPr>
          <p:cNvPr id="554" name="Google Shape;554;gf5ca899508_3_20"/>
          <p:cNvSpPr txBox="1"/>
          <p:nvPr>
            <p:ph idx="1" type="body"/>
          </p:nvPr>
        </p:nvSpPr>
        <p:spPr>
          <a:xfrm>
            <a:off x="115325" y="922220"/>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b="1" lang="en-US" u="sng"/>
              <a:t>Selected Design:</a:t>
            </a:r>
            <a:r>
              <a:rPr b="1" lang="en-US"/>
              <a:t> </a:t>
            </a:r>
            <a:r>
              <a:rPr lang="en-US"/>
              <a:t> Holybro M8N GPS Module</a:t>
            </a:r>
            <a:endParaRPr/>
          </a:p>
        </p:txBody>
      </p:sp>
      <p:sp>
        <p:nvSpPr>
          <p:cNvPr id="555" name="Google Shape;555;gf5ca899508_3_2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56" name="Google Shape;556;gf5ca899508_3_20"/>
          <p:cNvSpPr txBox="1"/>
          <p:nvPr/>
        </p:nvSpPr>
        <p:spPr>
          <a:xfrm>
            <a:off x="838200" y="2331375"/>
            <a:ext cx="5151000" cy="264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Clr>
                <a:schemeClr val="dk1"/>
              </a:buClr>
              <a:buSzPts val="1100"/>
              <a:buFont typeface="Arial"/>
              <a:buNone/>
            </a:pPr>
            <a:r>
              <a:rPr b="1" lang="en-US" sz="2800" u="sng">
                <a:solidFill>
                  <a:schemeClr val="dk1"/>
                </a:solidFill>
              </a:rPr>
              <a:t>Features:</a:t>
            </a:r>
            <a:endParaRPr b="1" sz="2800" u="sng">
              <a:solidFill>
                <a:schemeClr val="dk1"/>
              </a:solidFill>
            </a:endParaRPr>
          </a:p>
          <a:p>
            <a:pPr indent="-406400" lvl="0" marL="457200" rtl="0" algn="l">
              <a:lnSpc>
                <a:spcPct val="90000"/>
              </a:lnSpc>
              <a:spcBef>
                <a:spcPts val="1000"/>
              </a:spcBef>
              <a:spcAft>
                <a:spcPts val="0"/>
              </a:spcAft>
              <a:buClr>
                <a:schemeClr val="dk1"/>
              </a:buClr>
              <a:buSzPts val="2800"/>
              <a:buChar char="•"/>
            </a:pPr>
            <a:r>
              <a:rPr lang="en-US" sz="2800">
                <a:solidFill>
                  <a:schemeClr val="dk1"/>
                </a:solidFill>
              </a:rPr>
              <a:t>Built in compass </a:t>
            </a:r>
            <a:endParaRPr sz="2800">
              <a:solidFill>
                <a:schemeClr val="dk1"/>
              </a:solidFill>
            </a:endParaRPr>
          </a:p>
          <a:p>
            <a:pPr indent="-406400" lvl="0" marL="457200" rtl="0" algn="l">
              <a:lnSpc>
                <a:spcPct val="90000"/>
              </a:lnSpc>
              <a:spcBef>
                <a:spcPts val="0"/>
              </a:spcBef>
              <a:spcAft>
                <a:spcPts val="0"/>
              </a:spcAft>
              <a:buClr>
                <a:schemeClr val="dk1"/>
              </a:buClr>
              <a:buSzPts val="2800"/>
              <a:buChar char="•"/>
            </a:pPr>
            <a:r>
              <a:rPr lang="en-US" sz="2800">
                <a:solidFill>
                  <a:schemeClr val="dk1"/>
                </a:solidFill>
              </a:rPr>
              <a:t>Accuracy up to a few meters</a:t>
            </a:r>
            <a:endParaRPr sz="2800">
              <a:solidFill>
                <a:schemeClr val="dk1"/>
              </a:solidFill>
            </a:endParaRPr>
          </a:p>
          <a:p>
            <a:pPr indent="-406400" lvl="0" marL="457200" rtl="0" algn="l">
              <a:lnSpc>
                <a:spcPct val="90000"/>
              </a:lnSpc>
              <a:spcBef>
                <a:spcPts val="0"/>
              </a:spcBef>
              <a:spcAft>
                <a:spcPts val="0"/>
              </a:spcAft>
              <a:buClr>
                <a:schemeClr val="dk1"/>
              </a:buClr>
              <a:buSzPts val="2800"/>
              <a:buChar char="•"/>
            </a:pPr>
            <a:r>
              <a:rPr lang="en-US" sz="2800">
                <a:solidFill>
                  <a:schemeClr val="dk1"/>
                </a:solidFill>
              </a:rPr>
              <a:t>18 Hz update rate </a:t>
            </a:r>
            <a:endParaRPr sz="2800">
              <a:solidFill>
                <a:schemeClr val="dk1"/>
              </a:solidFill>
            </a:endParaRPr>
          </a:p>
          <a:p>
            <a:pPr indent="-406400" lvl="0" marL="457200" rtl="0" algn="l">
              <a:lnSpc>
                <a:spcPct val="90000"/>
              </a:lnSpc>
              <a:spcBef>
                <a:spcPts val="0"/>
              </a:spcBef>
              <a:spcAft>
                <a:spcPts val="0"/>
              </a:spcAft>
              <a:buClr>
                <a:schemeClr val="dk1"/>
              </a:buClr>
              <a:buSzPts val="2800"/>
              <a:buChar char="•"/>
            </a:pPr>
            <a:r>
              <a:rPr lang="en-US" sz="2800">
                <a:solidFill>
                  <a:schemeClr val="dk1"/>
                </a:solidFill>
              </a:rPr>
              <a:t>Protective case</a:t>
            </a:r>
            <a:endParaRPr sz="2800">
              <a:solidFill>
                <a:schemeClr val="dk1"/>
              </a:solidFill>
            </a:endParaRPr>
          </a:p>
          <a:p>
            <a:pPr indent="-406400" lvl="0" marL="457200" rtl="0" algn="l">
              <a:lnSpc>
                <a:spcPct val="90000"/>
              </a:lnSpc>
              <a:spcBef>
                <a:spcPts val="0"/>
              </a:spcBef>
              <a:spcAft>
                <a:spcPts val="0"/>
              </a:spcAft>
              <a:buClr>
                <a:schemeClr val="dk1"/>
              </a:buClr>
              <a:buSzPts val="2800"/>
              <a:buChar char="•"/>
            </a:pPr>
            <a:r>
              <a:rPr lang="en-US" sz="2800">
                <a:solidFill>
                  <a:schemeClr val="dk1"/>
                </a:solidFill>
              </a:rPr>
              <a:t>Plug and play with Pixhawk</a:t>
            </a:r>
            <a:endParaRPr sz="2800">
              <a:solidFill>
                <a:schemeClr val="dk1"/>
              </a:solidFill>
            </a:endParaRPr>
          </a:p>
        </p:txBody>
      </p:sp>
      <p:pic>
        <p:nvPicPr>
          <p:cNvPr id="557" name="Google Shape;557;gf5ca899508_3_20"/>
          <p:cNvPicPr preferRelativeResize="0"/>
          <p:nvPr/>
        </p:nvPicPr>
        <p:blipFill>
          <a:blip r:embed="rId3">
            <a:alphaModFix/>
          </a:blip>
          <a:stretch>
            <a:fillRect/>
          </a:stretch>
        </p:blipFill>
        <p:spPr>
          <a:xfrm>
            <a:off x="7493975" y="2051888"/>
            <a:ext cx="3512910" cy="3537175"/>
          </a:xfrm>
          <a:prstGeom prst="rect">
            <a:avLst/>
          </a:prstGeom>
          <a:noFill/>
          <a:ln>
            <a:noFill/>
          </a:ln>
        </p:spPr>
      </p:pic>
      <p:sp>
        <p:nvSpPr>
          <p:cNvPr id="558" name="Google Shape;558;gf5ca899508_3_2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f1fb4d2549_4_39"/>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Sensors - RTK - GPS</a:t>
            </a:r>
            <a:endParaRPr/>
          </a:p>
        </p:txBody>
      </p:sp>
      <p:sp>
        <p:nvSpPr>
          <p:cNvPr id="565" name="Google Shape;565;gf1fb4d2549_4_39"/>
          <p:cNvSpPr txBox="1"/>
          <p:nvPr>
            <p:ph idx="1" type="body"/>
          </p:nvPr>
        </p:nvSpPr>
        <p:spPr>
          <a:xfrm>
            <a:off x="115325" y="921013"/>
            <a:ext cx="11184000" cy="5034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u="sng"/>
              <a:t>Selected Design</a:t>
            </a:r>
            <a:endParaRPr b="1" u="sng"/>
          </a:p>
          <a:p>
            <a:pPr indent="0" lvl="0" marL="0" rtl="0" algn="l">
              <a:spcBef>
                <a:spcPts val="1000"/>
              </a:spcBef>
              <a:spcAft>
                <a:spcPts val="0"/>
              </a:spcAft>
              <a:buNone/>
            </a:pPr>
            <a:r>
              <a:rPr lang="en-US"/>
              <a:t>Sparkfun GPS-RTK Board - NEO-M8P - 2</a:t>
            </a:r>
            <a:endParaRPr/>
          </a:p>
          <a:p>
            <a:pPr indent="0" lvl="0" marL="0" rtl="0" algn="l">
              <a:spcBef>
                <a:spcPts val="1000"/>
              </a:spcBef>
              <a:spcAft>
                <a:spcPts val="0"/>
              </a:spcAft>
              <a:buNone/>
            </a:pPr>
            <a:r>
              <a:t/>
            </a:r>
            <a:endParaRPr/>
          </a:p>
          <a:p>
            <a:pPr indent="0" lvl="0" marL="0" rtl="0" algn="l">
              <a:spcBef>
                <a:spcPts val="1000"/>
              </a:spcBef>
              <a:spcAft>
                <a:spcPts val="0"/>
              </a:spcAft>
              <a:buClr>
                <a:schemeClr val="dk1"/>
              </a:buClr>
              <a:buSzPts val="1100"/>
              <a:buFont typeface="Arial"/>
              <a:buNone/>
            </a:pPr>
            <a:r>
              <a:rPr b="1" lang="en-US" u="sng"/>
              <a:t>Features</a:t>
            </a:r>
            <a:endParaRPr b="1" u="sng"/>
          </a:p>
          <a:p>
            <a:pPr indent="-406400" lvl="0" marL="457200" rtl="0" algn="l">
              <a:spcBef>
                <a:spcPts val="1000"/>
              </a:spcBef>
              <a:spcAft>
                <a:spcPts val="0"/>
              </a:spcAft>
              <a:buSzPts val="2800"/>
              <a:buChar char="•"/>
            </a:pPr>
            <a:r>
              <a:rPr lang="en-US"/>
              <a:t>Real Time Kinematics upgrade</a:t>
            </a:r>
            <a:endParaRPr/>
          </a:p>
          <a:p>
            <a:pPr indent="-406400" lvl="0" marL="457200" rtl="0" algn="l">
              <a:spcBef>
                <a:spcPts val="0"/>
              </a:spcBef>
              <a:spcAft>
                <a:spcPts val="0"/>
              </a:spcAft>
              <a:buSzPts val="2800"/>
              <a:buChar char="•"/>
            </a:pPr>
            <a:r>
              <a:rPr lang="en-US"/>
              <a:t>Positioning accuracy of 1 centimeter</a:t>
            </a:r>
            <a:endParaRPr/>
          </a:p>
          <a:p>
            <a:pPr indent="-406400" lvl="0" marL="457200" rtl="0" algn="l">
              <a:spcBef>
                <a:spcPts val="0"/>
              </a:spcBef>
              <a:spcAft>
                <a:spcPts val="0"/>
              </a:spcAft>
              <a:buSzPts val="2800"/>
              <a:buChar char="•"/>
            </a:pPr>
            <a:r>
              <a:rPr lang="en-US"/>
              <a:t>Used as a base station to provide correction data</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566" name="Google Shape;566;gf1fb4d2549_4_3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67" name="Google Shape;567;gf1fb4d2549_4_39"/>
          <p:cNvPicPr preferRelativeResize="0"/>
          <p:nvPr/>
        </p:nvPicPr>
        <p:blipFill>
          <a:blip r:embed="rId3">
            <a:alphaModFix/>
          </a:blip>
          <a:stretch>
            <a:fillRect/>
          </a:stretch>
        </p:blipFill>
        <p:spPr>
          <a:xfrm>
            <a:off x="8093750" y="962200"/>
            <a:ext cx="3613325" cy="2893801"/>
          </a:xfrm>
          <a:prstGeom prst="rect">
            <a:avLst/>
          </a:prstGeom>
          <a:noFill/>
          <a:ln>
            <a:noFill/>
          </a:ln>
        </p:spPr>
      </p:pic>
      <p:sp>
        <p:nvSpPr>
          <p:cNvPr id="568" name="Google Shape;568;gf1fb4d2549_4_39"/>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pic>
        <p:nvPicPr>
          <p:cNvPr id="569" name="Google Shape;569;gf1fb4d2549_4_39"/>
          <p:cNvPicPr preferRelativeResize="0"/>
          <p:nvPr/>
        </p:nvPicPr>
        <p:blipFill>
          <a:blip r:embed="rId4">
            <a:alphaModFix/>
          </a:blip>
          <a:stretch>
            <a:fillRect/>
          </a:stretch>
        </p:blipFill>
        <p:spPr>
          <a:xfrm>
            <a:off x="9166094" y="3856000"/>
            <a:ext cx="2540975" cy="21213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gf1fb4d2549_4_48"/>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Sensors - Airspeed Sensor</a:t>
            </a:r>
            <a:endParaRPr/>
          </a:p>
        </p:txBody>
      </p:sp>
      <p:sp>
        <p:nvSpPr>
          <p:cNvPr id="576" name="Google Shape;576;gf1fb4d2549_4_48"/>
          <p:cNvSpPr txBox="1"/>
          <p:nvPr>
            <p:ph idx="1" type="body"/>
          </p:nvPr>
        </p:nvSpPr>
        <p:spPr>
          <a:xfrm>
            <a:off x="115325" y="910224"/>
            <a:ext cx="11238600" cy="4651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u="sng"/>
              <a:t>Selected Design</a:t>
            </a:r>
            <a:endParaRPr b="1" u="sng"/>
          </a:p>
          <a:p>
            <a:pPr indent="0" lvl="0" marL="0" rtl="0" algn="l">
              <a:spcBef>
                <a:spcPts val="1000"/>
              </a:spcBef>
              <a:spcAft>
                <a:spcPts val="0"/>
              </a:spcAft>
              <a:buNone/>
            </a:pPr>
            <a:r>
              <a:rPr lang="en-US"/>
              <a:t>Tuned Extended Kalman Filter (EKF) with physical airspeed sensor</a:t>
            </a:r>
            <a:endParaRPr/>
          </a:p>
          <a:p>
            <a:pPr indent="0" lvl="0" marL="0" rtl="0" algn="l">
              <a:spcBef>
                <a:spcPts val="1000"/>
              </a:spcBef>
              <a:spcAft>
                <a:spcPts val="0"/>
              </a:spcAft>
              <a:buNone/>
            </a:pPr>
            <a:r>
              <a:t/>
            </a:r>
            <a:endParaRPr/>
          </a:p>
          <a:p>
            <a:pPr indent="0" lvl="0" marL="0" rtl="0" algn="l">
              <a:spcBef>
                <a:spcPts val="1000"/>
              </a:spcBef>
              <a:spcAft>
                <a:spcPts val="0"/>
              </a:spcAft>
              <a:buClr>
                <a:schemeClr val="dk1"/>
              </a:buClr>
              <a:buSzPts val="1100"/>
              <a:buFont typeface="Arial"/>
              <a:buNone/>
            </a:pPr>
            <a:r>
              <a:rPr b="1" lang="en-US" u="sng"/>
              <a:t>Features</a:t>
            </a:r>
            <a:endParaRPr b="1" u="sng"/>
          </a:p>
          <a:p>
            <a:pPr indent="-406400" lvl="0" marL="457200" rtl="0" algn="l">
              <a:spcBef>
                <a:spcPts val="1000"/>
              </a:spcBef>
              <a:spcAft>
                <a:spcPts val="0"/>
              </a:spcAft>
              <a:buSzPts val="2800"/>
              <a:buChar char="•"/>
            </a:pPr>
            <a:r>
              <a:rPr lang="en-US"/>
              <a:t>Physical pitot tube - pressure transducer</a:t>
            </a:r>
            <a:endParaRPr b="1" u="sng"/>
          </a:p>
          <a:p>
            <a:pPr indent="-406400" lvl="0" marL="457200" rtl="0" algn="l">
              <a:spcBef>
                <a:spcPts val="0"/>
              </a:spcBef>
              <a:spcAft>
                <a:spcPts val="0"/>
              </a:spcAft>
              <a:buSzPts val="2800"/>
              <a:buChar char="•"/>
            </a:pPr>
            <a:r>
              <a:rPr lang="en-US"/>
              <a:t>Ardupilot has a base extended Kalman filter included in the software</a:t>
            </a:r>
            <a:endParaRPr/>
          </a:p>
          <a:p>
            <a:pPr indent="-406400" lvl="0" marL="457200" rtl="0" algn="l">
              <a:spcBef>
                <a:spcPts val="0"/>
              </a:spcBef>
              <a:spcAft>
                <a:spcPts val="0"/>
              </a:spcAft>
              <a:buSzPts val="2800"/>
              <a:buChar char="•"/>
            </a:pPr>
            <a:r>
              <a:rPr lang="en-US"/>
              <a:t>Tuning the EKF will allow us to optimize the endurance of the UAS</a:t>
            </a:r>
            <a:endParaRPr/>
          </a:p>
          <a:p>
            <a:pPr indent="0" lvl="0" marL="0" rtl="0" algn="l">
              <a:spcBef>
                <a:spcPts val="1000"/>
              </a:spcBef>
              <a:spcAft>
                <a:spcPts val="0"/>
              </a:spcAft>
              <a:buNone/>
            </a:pPr>
            <a:r>
              <a:t/>
            </a:r>
            <a:endParaRPr/>
          </a:p>
        </p:txBody>
      </p:sp>
      <p:sp>
        <p:nvSpPr>
          <p:cNvPr id="577" name="Google Shape;577;gf1fb4d2549_4_4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78" name="Google Shape;578;gf1fb4d2549_4_48"/>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gf1fb4d2549_4_1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Ground Controller and UI</a:t>
            </a:r>
            <a:endParaRPr/>
          </a:p>
        </p:txBody>
      </p:sp>
      <p:sp>
        <p:nvSpPr>
          <p:cNvPr id="585" name="Google Shape;585;gf1fb4d2549_4_16"/>
          <p:cNvSpPr txBox="1"/>
          <p:nvPr>
            <p:ph idx="1" type="body"/>
          </p:nvPr>
        </p:nvSpPr>
        <p:spPr>
          <a:xfrm>
            <a:off x="115325" y="947262"/>
            <a:ext cx="11238600" cy="4981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u="sng"/>
              <a:t>Selected Design</a:t>
            </a:r>
            <a:endParaRPr b="1" u="sng"/>
          </a:p>
          <a:p>
            <a:pPr indent="0" lvl="0" marL="0" rtl="0" algn="l">
              <a:spcBef>
                <a:spcPts val="1000"/>
              </a:spcBef>
              <a:spcAft>
                <a:spcPts val="0"/>
              </a:spcAft>
              <a:buNone/>
            </a:pPr>
            <a:r>
              <a:rPr lang="en-US"/>
              <a:t>Mission Planner</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n-US" u="sng"/>
              <a:t>Features</a:t>
            </a:r>
            <a:endParaRPr b="1" u="sng"/>
          </a:p>
          <a:p>
            <a:pPr indent="-406400" lvl="0" marL="457200" rtl="0" algn="l">
              <a:spcBef>
                <a:spcPts val="1000"/>
              </a:spcBef>
              <a:spcAft>
                <a:spcPts val="0"/>
              </a:spcAft>
              <a:buSzPts val="2800"/>
              <a:buChar char="•"/>
            </a:pPr>
            <a:r>
              <a:rPr lang="en-US"/>
              <a:t>Open Source</a:t>
            </a:r>
            <a:endParaRPr/>
          </a:p>
          <a:p>
            <a:pPr indent="-406400" lvl="0" marL="457200" rtl="0" algn="l">
              <a:spcBef>
                <a:spcPts val="0"/>
              </a:spcBef>
              <a:spcAft>
                <a:spcPts val="0"/>
              </a:spcAft>
              <a:buSzPts val="2800"/>
              <a:buChar char="•"/>
            </a:pPr>
            <a:r>
              <a:rPr lang="en-US"/>
              <a:t>Compatible with Ardupilot</a:t>
            </a:r>
            <a:endParaRPr/>
          </a:p>
          <a:p>
            <a:pPr indent="-406400" lvl="0" marL="457200" rtl="0" algn="l">
              <a:spcBef>
                <a:spcPts val="0"/>
              </a:spcBef>
              <a:spcAft>
                <a:spcPts val="0"/>
              </a:spcAft>
              <a:buSzPts val="2800"/>
              <a:buChar char="•"/>
            </a:pPr>
            <a:r>
              <a:rPr lang="en-US"/>
              <a:t>Endorsed by Ardupilot</a:t>
            </a:r>
            <a:endParaRPr/>
          </a:p>
          <a:p>
            <a:pPr indent="-406400" lvl="0" marL="457200" rtl="0" algn="l">
              <a:spcBef>
                <a:spcPts val="0"/>
              </a:spcBef>
              <a:spcAft>
                <a:spcPts val="0"/>
              </a:spcAft>
              <a:buSzPts val="2800"/>
              <a:buChar char="•"/>
            </a:pPr>
            <a:r>
              <a:rPr lang="en-US"/>
              <a:t>Customizable</a:t>
            </a:r>
            <a:endParaRPr/>
          </a:p>
          <a:p>
            <a:pPr indent="-406400" lvl="0" marL="457200" rtl="0" algn="l">
              <a:spcBef>
                <a:spcPts val="0"/>
              </a:spcBef>
              <a:spcAft>
                <a:spcPts val="0"/>
              </a:spcAft>
              <a:buSzPts val="2800"/>
              <a:buChar char="•"/>
            </a:pPr>
            <a:r>
              <a:rPr lang="en-US"/>
              <a:t>Well Documented</a:t>
            </a:r>
            <a:endParaRPr/>
          </a:p>
          <a:p>
            <a:pPr indent="0" lvl="0" marL="0" rtl="0" algn="l">
              <a:spcBef>
                <a:spcPts val="1000"/>
              </a:spcBef>
              <a:spcAft>
                <a:spcPts val="0"/>
              </a:spcAft>
              <a:buNone/>
            </a:pPr>
            <a:r>
              <a:t/>
            </a:r>
            <a:endParaRPr/>
          </a:p>
        </p:txBody>
      </p:sp>
      <p:sp>
        <p:nvSpPr>
          <p:cNvPr id="586" name="Google Shape;586;gf1fb4d2549_4_1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87" name="Google Shape;587;gf1fb4d2549_4_16"/>
          <p:cNvPicPr preferRelativeResize="0"/>
          <p:nvPr/>
        </p:nvPicPr>
        <p:blipFill>
          <a:blip r:embed="rId3">
            <a:alphaModFix/>
          </a:blip>
          <a:stretch>
            <a:fillRect/>
          </a:stretch>
        </p:blipFill>
        <p:spPr>
          <a:xfrm>
            <a:off x="8189125" y="995003"/>
            <a:ext cx="3924301" cy="2325797"/>
          </a:xfrm>
          <a:prstGeom prst="rect">
            <a:avLst/>
          </a:prstGeom>
          <a:noFill/>
          <a:ln>
            <a:noFill/>
          </a:ln>
        </p:spPr>
      </p:pic>
      <p:pic>
        <p:nvPicPr>
          <p:cNvPr id="588" name="Google Shape;588;gf1fb4d2549_4_16"/>
          <p:cNvPicPr preferRelativeResize="0"/>
          <p:nvPr/>
        </p:nvPicPr>
        <p:blipFill>
          <a:blip r:embed="rId4">
            <a:alphaModFix/>
          </a:blip>
          <a:stretch>
            <a:fillRect/>
          </a:stretch>
        </p:blipFill>
        <p:spPr>
          <a:xfrm>
            <a:off x="8189125" y="3590388"/>
            <a:ext cx="3924300" cy="2385974"/>
          </a:xfrm>
          <a:prstGeom prst="rect">
            <a:avLst/>
          </a:prstGeom>
          <a:noFill/>
          <a:ln>
            <a:noFill/>
          </a:ln>
        </p:spPr>
      </p:pic>
      <p:sp>
        <p:nvSpPr>
          <p:cNvPr id="589" name="Google Shape;589;gf1fb4d2549_4_16"/>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f6090fad32_1_1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None/>
            </a:pPr>
            <a:r>
              <a:rPr lang="en-US"/>
              <a:t>Feasibility Analysis: Avionics - Battery (Turnigy)</a:t>
            </a:r>
            <a:endParaRPr/>
          </a:p>
        </p:txBody>
      </p:sp>
      <p:sp>
        <p:nvSpPr>
          <p:cNvPr id="596" name="Google Shape;596;gf6090fad32_1_1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97" name="Google Shape;597;gf6090fad32_1_16"/>
          <p:cNvSpPr txBox="1"/>
          <p:nvPr>
            <p:ph idx="1" type="body"/>
          </p:nvPr>
        </p:nvSpPr>
        <p:spPr>
          <a:xfrm>
            <a:off x="356450" y="964750"/>
            <a:ext cx="6930300" cy="4816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u="sng"/>
              <a:t>Battery Specifications</a:t>
            </a:r>
            <a:endParaRPr b="1" u="sng"/>
          </a:p>
          <a:p>
            <a:pPr indent="0" lvl="0" marL="45720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n-US" u="sng"/>
              <a:t>Features</a:t>
            </a:r>
            <a:endParaRPr b="1" u="sng"/>
          </a:p>
          <a:p>
            <a:pPr indent="-349250" lvl="0" marL="457200" rtl="0" algn="l">
              <a:spcBef>
                <a:spcPts val="1000"/>
              </a:spcBef>
              <a:spcAft>
                <a:spcPts val="0"/>
              </a:spcAft>
              <a:buSzPts val="1900"/>
              <a:buChar char="•"/>
            </a:pPr>
            <a:r>
              <a:rPr lang="en-US" sz="1900"/>
              <a:t>Lightweight </a:t>
            </a:r>
            <a:endParaRPr sz="1900"/>
          </a:p>
          <a:p>
            <a:pPr indent="-349250" lvl="0" marL="457200" rtl="0" algn="l">
              <a:spcBef>
                <a:spcPts val="0"/>
              </a:spcBef>
              <a:spcAft>
                <a:spcPts val="0"/>
              </a:spcAft>
              <a:buSzPts val="1900"/>
              <a:buChar char="•"/>
            </a:pPr>
            <a:r>
              <a:rPr lang="en-US" sz="1900"/>
              <a:t>Large capacity</a:t>
            </a:r>
            <a:endParaRPr sz="1900"/>
          </a:p>
          <a:p>
            <a:pPr indent="-330200" lvl="0" marL="457200" rtl="0" algn="l">
              <a:spcBef>
                <a:spcPts val="0"/>
              </a:spcBef>
              <a:spcAft>
                <a:spcPts val="0"/>
              </a:spcAft>
              <a:buSzPts val="1600"/>
              <a:buChar char="•"/>
            </a:pPr>
            <a:r>
              <a:rPr lang="en-US" sz="1900"/>
              <a:t>Medium discharge rate to ensure motor and system as a whole powering </a:t>
            </a:r>
            <a:r>
              <a:rPr lang="en-US" sz="1900"/>
              <a:t>capabilities</a:t>
            </a:r>
            <a:r>
              <a:rPr lang="en-US" sz="1600"/>
              <a:t> </a:t>
            </a:r>
            <a:endParaRPr sz="1600"/>
          </a:p>
        </p:txBody>
      </p:sp>
      <p:sp>
        <p:nvSpPr>
          <p:cNvPr id="598" name="Google Shape;598;gf6090fad32_1_16"/>
          <p:cNvSpPr txBox="1"/>
          <p:nvPr>
            <p:ph idx="1" type="body"/>
          </p:nvPr>
        </p:nvSpPr>
        <p:spPr>
          <a:xfrm>
            <a:off x="7855950" y="1644875"/>
            <a:ext cx="53853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a:t>Turnigy LiPo Pack</a:t>
            </a:r>
            <a:endParaRPr b="1"/>
          </a:p>
        </p:txBody>
      </p:sp>
      <p:pic>
        <p:nvPicPr>
          <p:cNvPr id="599" name="Google Shape;599;gf6090fad32_1_16"/>
          <p:cNvPicPr preferRelativeResize="0"/>
          <p:nvPr/>
        </p:nvPicPr>
        <p:blipFill>
          <a:blip r:embed="rId3">
            <a:alphaModFix/>
          </a:blip>
          <a:stretch>
            <a:fillRect/>
          </a:stretch>
        </p:blipFill>
        <p:spPr>
          <a:xfrm>
            <a:off x="7286625" y="2216949"/>
            <a:ext cx="5154180" cy="3779125"/>
          </a:xfrm>
          <a:prstGeom prst="rect">
            <a:avLst/>
          </a:prstGeom>
          <a:noFill/>
          <a:ln>
            <a:noFill/>
          </a:ln>
        </p:spPr>
      </p:pic>
      <p:graphicFrame>
        <p:nvGraphicFramePr>
          <p:cNvPr id="600" name="Google Shape;600;gf6090fad32_1_16"/>
          <p:cNvGraphicFramePr/>
          <p:nvPr/>
        </p:nvGraphicFramePr>
        <p:xfrm>
          <a:off x="356450" y="1480125"/>
          <a:ext cx="3000000" cy="3000000"/>
        </p:xfrm>
        <a:graphic>
          <a:graphicData uri="http://schemas.openxmlformats.org/drawingml/2006/table">
            <a:tbl>
              <a:tblPr>
                <a:noFill/>
                <a:tableStyleId>{CC00B279-0AFD-460A-AA0E-EB72A7496E1E}</a:tableStyleId>
              </a:tblPr>
              <a:tblGrid>
                <a:gridCol w="3429000"/>
                <a:gridCol w="3429000"/>
              </a:tblGrid>
              <a:tr h="622475">
                <a:tc>
                  <a:txBody>
                    <a:bodyPr/>
                    <a:lstStyle/>
                    <a:p>
                      <a:pPr indent="0" lvl="0" marL="0" rtl="0" algn="ctr">
                        <a:spcBef>
                          <a:spcPts val="0"/>
                        </a:spcBef>
                        <a:spcAft>
                          <a:spcPts val="0"/>
                        </a:spcAft>
                        <a:buNone/>
                      </a:pPr>
                      <a:r>
                        <a:rPr b="1" lang="en-US" sz="2600"/>
                        <a:t>Capacity </a:t>
                      </a:r>
                      <a:endParaRPr b="1" sz="2600"/>
                    </a:p>
                  </a:txBody>
                  <a:tcPr marT="91425" marB="91425" marR="91425" marL="91425"/>
                </a:tc>
                <a:tc>
                  <a:txBody>
                    <a:bodyPr/>
                    <a:lstStyle/>
                    <a:p>
                      <a:pPr indent="0" lvl="0" marL="0" rtl="0" algn="ctr">
                        <a:spcBef>
                          <a:spcPts val="0"/>
                        </a:spcBef>
                        <a:spcAft>
                          <a:spcPts val="0"/>
                        </a:spcAft>
                        <a:buNone/>
                      </a:pPr>
                      <a:r>
                        <a:rPr lang="en-US" sz="1900"/>
                        <a:t>5000mAh</a:t>
                      </a:r>
                      <a:endParaRPr sz="1900"/>
                    </a:p>
                  </a:txBody>
                  <a:tcPr marT="91425" marB="91425" marR="91425" marL="91425"/>
                </a:tc>
              </a:tr>
              <a:tr h="622475">
                <a:tc>
                  <a:txBody>
                    <a:bodyPr/>
                    <a:lstStyle/>
                    <a:p>
                      <a:pPr indent="0" lvl="0" marL="0" rtl="0" algn="ctr">
                        <a:spcBef>
                          <a:spcPts val="0"/>
                        </a:spcBef>
                        <a:spcAft>
                          <a:spcPts val="0"/>
                        </a:spcAft>
                        <a:buNone/>
                      </a:pPr>
                      <a:r>
                        <a:rPr b="1" lang="en-US" sz="2600"/>
                        <a:t>Discharge Rate</a:t>
                      </a:r>
                      <a:endParaRPr b="1" sz="2600"/>
                    </a:p>
                  </a:txBody>
                  <a:tcPr marT="91425" marB="91425" marR="91425" marL="91425"/>
                </a:tc>
                <a:tc>
                  <a:txBody>
                    <a:bodyPr/>
                    <a:lstStyle/>
                    <a:p>
                      <a:pPr indent="0" lvl="0" marL="0" rtl="0" algn="ctr">
                        <a:spcBef>
                          <a:spcPts val="0"/>
                        </a:spcBef>
                        <a:spcAft>
                          <a:spcPts val="0"/>
                        </a:spcAft>
                        <a:buNone/>
                      </a:pPr>
                      <a:r>
                        <a:rPr lang="en-US" sz="1900"/>
                        <a:t>20C</a:t>
                      </a:r>
                      <a:endParaRPr sz="1900"/>
                    </a:p>
                  </a:txBody>
                  <a:tcPr marT="91425" marB="91425" marR="91425" marL="91425"/>
                </a:tc>
              </a:tr>
              <a:tr h="598575">
                <a:tc>
                  <a:txBody>
                    <a:bodyPr/>
                    <a:lstStyle/>
                    <a:p>
                      <a:pPr indent="0" lvl="0" marL="0" rtl="0" algn="ctr">
                        <a:spcBef>
                          <a:spcPts val="0"/>
                        </a:spcBef>
                        <a:spcAft>
                          <a:spcPts val="0"/>
                        </a:spcAft>
                        <a:buNone/>
                      </a:pPr>
                      <a:r>
                        <a:rPr b="1" lang="en-US" sz="2600"/>
                        <a:t>Size</a:t>
                      </a:r>
                      <a:endParaRPr b="1" sz="2600"/>
                    </a:p>
                  </a:txBody>
                  <a:tcPr marT="91425" marB="91425" marR="91425" marL="91425"/>
                </a:tc>
                <a:tc>
                  <a:txBody>
                    <a:bodyPr/>
                    <a:lstStyle/>
                    <a:p>
                      <a:pPr indent="0" lvl="0" marL="0" rtl="0" algn="ctr">
                        <a:spcBef>
                          <a:spcPts val="0"/>
                        </a:spcBef>
                        <a:spcAft>
                          <a:spcPts val="0"/>
                        </a:spcAft>
                        <a:buNone/>
                      </a:pPr>
                      <a:r>
                        <a:rPr lang="en-US" sz="1900"/>
                        <a:t>143 x 51 x 23mm</a:t>
                      </a:r>
                      <a:endParaRPr sz="1900"/>
                    </a:p>
                  </a:txBody>
                  <a:tcPr marT="91425" marB="91425" marR="91425" marL="91425"/>
                </a:tc>
              </a:tr>
              <a:tr h="598575">
                <a:tc>
                  <a:txBody>
                    <a:bodyPr/>
                    <a:lstStyle/>
                    <a:p>
                      <a:pPr indent="0" lvl="0" marL="0" rtl="0" algn="ctr">
                        <a:spcBef>
                          <a:spcPts val="0"/>
                        </a:spcBef>
                        <a:spcAft>
                          <a:spcPts val="0"/>
                        </a:spcAft>
                        <a:buNone/>
                      </a:pPr>
                      <a:r>
                        <a:rPr b="1" lang="en-US" sz="2600"/>
                        <a:t>Weight</a:t>
                      </a:r>
                      <a:endParaRPr b="1" sz="2600"/>
                    </a:p>
                  </a:txBody>
                  <a:tcPr marT="91425" marB="91425" marR="91425" marL="91425"/>
                </a:tc>
                <a:tc>
                  <a:txBody>
                    <a:bodyPr/>
                    <a:lstStyle/>
                    <a:p>
                      <a:pPr indent="0" lvl="0" marL="0" rtl="0" algn="ctr">
                        <a:spcBef>
                          <a:spcPts val="0"/>
                        </a:spcBef>
                        <a:spcAft>
                          <a:spcPts val="0"/>
                        </a:spcAft>
                        <a:buNone/>
                      </a:pPr>
                      <a:r>
                        <a:rPr lang="en-US" sz="1900"/>
                        <a:t>360g</a:t>
                      </a:r>
                      <a:endParaRPr sz="1900"/>
                    </a:p>
                  </a:txBody>
                  <a:tcPr marT="91425" marB="91425" marR="91425" marL="91425"/>
                </a:tc>
              </a:tr>
            </a:tbl>
          </a:graphicData>
        </a:graphic>
      </p:graphicFrame>
      <p:sp>
        <p:nvSpPr>
          <p:cNvPr id="601" name="Google Shape;601;gf6090fad32_1_16"/>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f1fb4d2549_0_23"/>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None/>
            </a:pPr>
            <a:r>
              <a:rPr lang="en-US"/>
              <a:t>Feasibility Analysis: Avionics - Battery (Turnigy)</a:t>
            </a:r>
            <a:endParaRPr/>
          </a:p>
        </p:txBody>
      </p:sp>
      <p:sp>
        <p:nvSpPr>
          <p:cNvPr id="608" name="Google Shape;608;gf1fb4d2549_0_2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609" name="Google Shape;609;gf1fb4d2549_0_23"/>
          <p:cNvSpPr txBox="1"/>
          <p:nvPr>
            <p:ph idx="1" type="body"/>
          </p:nvPr>
        </p:nvSpPr>
        <p:spPr>
          <a:xfrm>
            <a:off x="356450" y="964750"/>
            <a:ext cx="6930300" cy="4816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u="sng"/>
              <a:t>Battery Specifications</a:t>
            </a:r>
            <a:endParaRPr b="1" u="sng"/>
          </a:p>
          <a:p>
            <a:pPr indent="0" lvl="0" marL="45720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n-US" u="sng"/>
              <a:t>Features</a:t>
            </a:r>
            <a:endParaRPr b="1" u="sng"/>
          </a:p>
          <a:p>
            <a:pPr indent="-349250" lvl="0" marL="457200" rtl="0" algn="l">
              <a:spcBef>
                <a:spcPts val="1000"/>
              </a:spcBef>
              <a:spcAft>
                <a:spcPts val="0"/>
              </a:spcAft>
              <a:buSzPts val="1900"/>
              <a:buChar char="•"/>
            </a:pPr>
            <a:r>
              <a:rPr lang="en-US" sz="1900"/>
              <a:t>Lightweight </a:t>
            </a:r>
            <a:endParaRPr sz="1900"/>
          </a:p>
          <a:p>
            <a:pPr indent="-349250" lvl="0" marL="457200" rtl="0" algn="l">
              <a:spcBef>
                <a:spcPts val="0"/>
              </a:spcBef>
              <a:spcAft>
                <a:spcPts val="0"/>
              </a:spcAft>
              <a:buSzPts val="1900"/>
              <a:buChar char="•"/>
            </a:pPr>
            <a:r>
              <a:rPr lang="en-US" sz="1900"/>
              <a:t>Medium capacity</a:t>
            </a:r>
            <a:endParaRPr sz="1900"/>
          </a:p>
          <a:p>
            <a:pPr indent="-330200" lvl="0" marL="457200" rtl="0" algn="l">
              <a:spcBef>
                <a:spcPts val="0"/>
              </a:spcBef>
              <a:spcAft>
                <a:spcPts val="0"/>
              </a:spcAft>
              <a:buSzPts val="1600"/>
              <a:buChar char="•"/>
            </a:pPr>
            <a:r>
              <a:rPr lang="en-US" sz="1900"/>
              <a:t>High discharge rate to ensure motor and system as a whole powering capabilities</a:t>
            </a:r>
            <a:r>
              <a:rPr lang="en-US" sz="1600"/>
              <a:t> </a:t>
            </a:r>
            <a:endParaRPr sz="1600"/>
          </a:p>
        </p:txBody>
      </p:sp>
      <p:sp>
        <p:nvSpPr>
          <p:cNvPr id="610" name="Google Shape;610;gf1fb4d2549_0_23"/>
          <p:cNvSpPr txBox="1"/>
          <p:nvPr>
            <p:ph idx="1" type="body"/>
          </p:nvPr>
        </p:nvSpPr>
        <p:spPr>
          <a:xfrm>
            <a:off x="7855950" y="1644875"/>
            <a:ext cx="53853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b="1" lang="en-US"/>
              <a:t>ZIPPY Compact</a:t>
            </a:r>
            <a:endParaRPr b="1"/>
          </a:p>
          <a:p>
            <a:pPr indent="0" lvl="0" marL="0" rtl="0" algn="l">
              <a:spcBef>
                <a:spcPts val="1000"/>
              </a:spcBef>
              <a:spcAft>
                <a:spcPts val="0"/>
              </a:spcAft>
              <a:buNone/>
            </a:pPr>
            <a:r>
              <a:t/>
            </a:r>
            <a:endParaRPr b="1"/>
          </a:p>
        </p:txBody>
      </p:sp>
      <p:graphicFrame>
        <p:nvGraphicFramePr>
          <p:cNvPr id="611" name="Google Shape;611;gf1fb4d2549_0_23"/>
          <p:cNvGraphicFramePr/>
          <p:nvPr/>
        </p:nvGraphicFramePr>
        <p:xfrm>
          <a:off x="356450" y="1480125"/>
          <a:ext cx="3000000" cy="3000000"/>
        </p:xfrm>
        <a:graphic>
          <a:graphicData uri="http://schemas.openxmlformats.org/drawingml/2006/table">
            <a:tbl>
              <a:tblPr>
                <a:noFill/>
                <a:tableStyleId>{CC00B279-0AFD-460A-AA0E-EB72A7496E1E}</a:tableStyleId>
              </a:tblPr>
              <a:tblGrid>
                <a:gridCol w="3429000"/>
                <a:gridCol w="3429000"/>
              </a:tblGrid>
              <a:tr h="622475">
                <a:tc>
                  <a:txBody>
                    <a:bodyPr/>
                    <a:lstStyle/>
                    <a:p>
                      <a:pPr indent="0" lvl="0" marL="0" rtl="0" algn="ctr">
                        <a:spcBef>
                          <a:spcPts val="0"/>
                        </a:spcBef>
                        <a:spcAft>
                          <a:spcPts val="0"/>
                        </a:spcAft>
                        <a:buNone/>
                      </a:pPr>
                      <a:r>
                        <a:rPr b="1" lang="en-US" sz="2600"/>
                        <a:t>Capacity </a:t>
                      </a:r>
                      <a:endParaRPr b="1" sz="2600"/>
                    </a:p>
                  </a:txBody>
                  <a:tcPr marT="91425" marB="91425" marR="91425" marL="91425"/>
                </a:tc>
                <a:tc>
                  <a:txBody>
                    <a:bodyPr/>
                    <a:lstStyle/>
                    <a:p>
                      <a:pPr indent="0" lvl="0" marL="0" rtl="0" algn="ctr">
                        <a:spcBef>
                          <a:spcPts val="0"/>
                        </a:spcBef>
                        <a:spcAft>
                          <a:spcPts val="0"/>
                        </a:spcAft>
                        <a:buNone/>
                      </a:pPr>
                      <a:r>
                        <a:rPr lang="en-US" sz="1900"/>
                        <a:t>2200</a:t>
                      </a:r>
                      <a:r>
                        <a:rPr lang="en-US" sz="1900"/>
                        <a:t>mAh</a:t>
                      </a:r>
                      <a:endParaRPr sz="1900"/>
                    </a:p>
                  </a:txBody>
                  <a:tcPr marT="91425" marB="91425" marR="91425" marL="91425"/>
                </a:tc>
              </a:tr>
              <a:tr h="622475">
                <a:tc>
                  <a:txBody>
                    <a:bodyPr/>
                    <a:lstStyle/>
                    <a:p>
                      <a:pPr indent="0" lvl="0" marL="0" rtl="0" algn="ctr">
                        <a:spcBef>
                          <a:spcPts val="0"/>
                        </a:spcBef>
                        <a:spcAft>
                          <a:spcPts val="0"/>
                        </a:spcAft>
                        <a:buNone/>
                      </a:pPr>
                      <a:r>
                        <a:rPr b="1" lang="en-US" sz="2600"/>
                        <a:t>Discharge Rate</a:t>
                      </a:r>
                      <a:endParaRPr b="1" sz="2600"/>
                    </a:p>
                  </a:txBody>
                  <a:tcPr marT="91425" marB="91425" marR="91425" marL="91425"/>
                </a:tc>
                <a:tc>
                  <a:txBody>
                    <a:bodyPr/>
                    <a:lstStyle/>
                    <a:p>
                      <a:pPr indent="0" lvl="0" marL="0" rtl="0" algn="ctr">
                        <a:spcBef>
                          <a:spcPts val="0"/>
                        </a:spcBef>
                        <a:spcAft>
                          <a:spcPts val="0"/>
                        </a:spcAft>
                        <a:buNone/>
                      </a:pPr>
                      <a:r>
                        <a:rPr lang="en-US" sz="1900"/>
                        <a:t>4</a:t>
                      </a:r>
                      <a:r>
                        <a:rPr lang="en-US" sz="1900"/>
                        <a:t>0C</a:t>
                      </a:r>
                      <a:endParaRPr sz="1900"/>
                    </a:p>
                  </a:txBody>
                  <a:tcPr marT="91425" marB="91425" marR="91425" marL="91425"/>
                </a:tc>
              </a:tr>
              <a:tr h="598575">
                <a:tc>
                  <a:txBody>
                    <a:bodyPr/>
                    <a:lstStyle/>
                    <a:p>
                      <a:pPr indent="0" lvl="0" marL="0" rtl="0" algn="ctr">
                        <a:spcBef>
                          <a:spcPts val="0"/>
                        </a:spcBef>
                        <a:spcAft>
                          <a:spcPts val="0"/>
                        </a:spcAft>
                        <a:buNone/>
                      </a:pPr>
                      <a:r>
                        <a:rPr b="1" lang="en-US" sz="2600"/>
                        <a:t>Size</a:t>
                      </a:r>
                      <a:endParaRPr b="1" sz="2600"/>
                    </a:p>
                  </a:txBody>
                  <a:tcPr marT="91425" marB="91425" marR="91425" marL="91425"/>
                </a:tc>
                <a:tc>
                  <a:txBody>
                    <a:bodyPr/>
                    <a:lstStyle/>
                    <a:p>
                      <a:pPr indent="0" lvl="0" marL="0" rtl="0" algn="ctr">
                        <a:spcBef>
                          <a:spcPts val="0"/>
                        </a:spcBef>
                        <a:spcAft>
                          <a:spcPts val="0"/>
                        </a:spcAft>
                        <a:buNone/>
                      </a:pPr>
                      <a:r>
                        <a:rPr lang="en-US" sz="1900"/>
                        <a:t>109 x 34 x 27mm</a:t>
                      </a:r>
                      <a:endParaRPr sz="1900"/>
                    </a:p>
                  </a:txBody>
                  <a:tcPr marT="91425" marB="91425" marR="91425" marL="91425"/>
                </a:tc>
              </a:tr>
              <a:tr h="598575">
                <a:tc>
                  <a:txBody>
                    <a:bodyPr/>
                    <a:lstStyle/>
                    <a:p>
                      <a:pPr indent="0" lvl="0" marL="0" rtl="0" algn="ctr">
                        <a:spcBef>
                          <a:spcPts val="0"/>
                        </a:spcBef>
                        <a:spcAft>
                          <a:spcPts val="0"/>
                        </a:spcAft>
                        <a:buNone/>
                      </a:pPr>
                      <a:r>
                        <a:rPr b="1" lang="en-US" sz="2600"/>
                        <a:t>Weight</a:t>
                      </a:r>
                      <a:endParaRPr b="1" sz="2600"/>
                    </a:p>
                  </a:txBody>
                  <a:tcPr marT="91425" marB="91425" marR="91425" marL="91425"/>
                </a:tc>
                <a:tc>
                  <a:txBody>
                    <a:bodyPr/>
                    <a:lstStyle/>
                    <a:p>
                      <a:pPr indent="0" lvl="0" marL="0" rtl="0" algn="ctr">
                        <a:spcBef>
                          <a:spcPts val="0"/>
                        </a:spcBef>
                        <a:spcAft>
                          <a:spcPts val="0"/>
                        </a:spcAft>
                        <a:buNone/>
                      </a:pPr>
                      <a:r>
                        <a:rPr lang="en-US" sz="1900"/>
                        <a:t>196</a:t>
                      </a:r>
                      <a:r>
                        <a:rPr lang="en-US" sz="1900"/>
                        <a:t>g</a:t>
                      </a:r>
                      <a:endParaRPr sz="1900"/>
                    </a:p>
                  </a:txBody>
                  <a:tcPr marT="91425" marB="91425" marR="91425" marL="91425"/>
                </a:tc>
              </a:tr>
            </a:tbl>
          </a:graphicData>
        </a:graphic>
      </p:graphicFrame>
      <p:pic>
        <p:nvPicPr>
          <p:cNvPr id="612" name="Google Shape;612;gf1fb4d2549_0_23"/>
          <p:cNvPicPr preferRelativeResize="0"/>
          <p:nvPr/>
        </p:nvPicPr>
        <p:blipFill>
          <a:blip r:embed="rId3">
            <a:alphaModFix/>
          </a:blip>
          <a:stretch>
            <a:fillRect/>
          </a:stretch>
        </p:blipFill>
        <p:spPr>
          <a:xfrm>
            <a:off x="7465825" y="2102598"/>
            <a:ext cx="4566750" cy="3348412"/>
          </a:xfrm>
          <a:prstGeom prst="rect">
            <a:avLst/>
          </a:prstGeom>
          <a:noFill/>
          <a:ln>
            <a:noFill/>
          </a:ln>
        </p:spPr>
      </p:pic>
      <p:sp>
        <p:nvSpPr>
          <p:cNvPr id="613" name="Google Shape;613;gf1fb4d2549_0_23"/>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gf516a97809_2_75"/>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Verification CONOPS</a:t>
            </a:r>
            <a:endParaRPr/>
          </a:p>
        </p:txBody>
      </p:sp>
      <p:sp>
        <p:nvSpPr>
          <p:cNvPr id="120" name="Google Shape;120;gf516a97809_2_7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21" name="Google Shape;121;gf516a97809_2_75"/>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Project Description</a:t>
            </a:r>
            <a:endParaRPr b="1" sz="1100">
              <a:solidFill>
                <a:schemeClr val="lt1"/>
              </a:solidFill>
              <a:latin typeface="Calibri"/>
              <a:ea typeface="Calibri"/>
              <a:cs typeface="Calibri"/>
              <a:sym typeface="Calibri"/>
            </a:endParaRPr>
          </a:p>
        </p:txBody>
      </p:sp>
      <p:pic>
        <p:nvPicPr>
          <p:cNvPr id="122" name="Google Shape;122;gf516a97809_2_75"/>
          <p:cNvPicPr preferRelativeResize="0"/>
          <p:nvPr/>
        </p:nvPicPr>
        <p:blipFill>
          <a:blip r:embed="rId3">
            <a:alphaModFix/>
          </a:blip>
          <a:stretch>
            <a:fillRect/>
          </a:stretch>
        </p:blipFill>
        <p:spPr>
          <a:xfrm>
            <a:off x="1516650" y="905088"/>
            <a:ext cx="9158692" cy="515313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gf1fb4f1778_0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None/>
            </a:pPr>
            <a:r>
              <a:rPr lang="en-US"/>
              <a:t>Feasibility Analysis: Power Management</a:t>
            </a:r>
            <a:endParaRPr/>
          </a:p>
        </p:txBody>
      </p:sp>
      <p:sp>
        <p:nvSpPr>
          <p:cNvPr id="620" name="Google Shape;620;gf1fb4f1778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aphicFrame>
        <p:nvGraphicFramePr>
          <p:cNvPr id="621" name="Google Shape;621;gf1fb4f1778_0_0"/>
          <p:cNvGraphicFramePr/>
          <p:nvPr/>
        </p:nvGraphicFramePr>
        <p:xfrm>
          <a:off x="1944125" y="2042263"/>
          <a:ext cx="3000000" cy="3000000"/>
        </p:xfrm>
        <a:graphic>
          <a:graphicData uri="http://schemas.openxmlformats.org/drawingml/2006/table">
            <a:tbl>
              <a:tblPr>
                <a:noFill/>
                <a:tableStyleId>{CC00B279-0AFD-460A-AA0E-EB72A7496E1E}</a:tableStyleId>
              </a:tblPr>
              <a:tblGrid>
                <a:gridCol w="3429000"/>
                <a:gridCol w="3429000"/>
              </a:tblGrid>
              <a:tr h="381000">
                <a:tc>
                  <a:txBody>
                    <a:bodyPr/>
                    <a:lstStyle/>
                    <a:p>
                      <a:pPr indent="0" lvl="0" marL="0" rtl="0" algn="l">
                        <a:spcBef>
                          <a:spcPts val="0"/>
                        </a:spcBef>
                        <a:spcAft>
                          <a:spcPts val="0"/>
                        </a:spcAft>
                        <a:buNone/>
                      </a:pPr>
                      <a:r>
                        <a:rPr b="1" lang="en-US"/>
                        <a:t>Component</a:t>
                      </a:r>
                      <a:endParaRPr b="1"/>
                    </a:p>
                  </a:txBody>
                  <a:tcPr marT="91425" marB="91425" marR="91425" marL="91425"/>
                </a:tc>
                <a:tc>
                  <a:txBody>
                    <a:bodyPr/>
                    <a:lstStyle/>
                    <a:p>
                      <a:pPr indent="0" lvl="0" marL="0" rtl="0" algn="l">
                        <a:spcBef>
                          <a:spcPts val="0"/>
                        </a:spcBef>
                        <a:spcAft>
                          <a:spcPts val="0"/>
                        </a:spcAft>
                        <a:buNone/>
                      </a:pPr>
                      <a:r>
                        <a:rPr b="1" lang="en-US"/>
                        <a:t>Current Draw(mA)</a:t>
                      </a:r>
                      <a:endParaRPr b="1"/>
                    </a:p>
                  </a:txBody>
                  <a:tcPr marT="91425" marB="91425" marR="91425" marL="91425"/>
                </a:tc>
              </a:tr>
              <a:tr h="381000">
                <a:tc>
                  <a:txBody>
                    <a:bodyPr/>
                    <a:lstStyle/>
                    <a:p>
                      <a:pPr indent="0" lvl="0" marL="0" rtl="0" algn="l">
                        <a:spcBef>
                          <a:spcPts val="0"/>
                        </a:spcBef>
                        <a:spcAft>
                          <a:spcPts val="0"/>
                        </a:spcAft>
                        <a:buNone/>
                      </a:pPr>
                      <a:r>
                        <a:rPr lang="en-US"/>
                        <a:t>Pixhawk 4</a:t>
                      </a:r>
                      <a:endParaRPr/>
                    </a:p>
                  </a:txBody>
                  <a:tcPr marT="91425" marB="91425" marR="91425" marL="91425"/>
                </a:tc>
                <a:tc>
                  <a:txBody>
                    <a:bodyPr/>
                    <a:lstStyle/>
                    <a:p>
                      <a:pPr indent="0" lvl="0" marL="0" rtl="0" algn="l">
                        <a:spcBef>
                          <a:spcPts val="0"/>
                        </a:spcBef>
                        <a:spcAft>
                          <a:spcPts val="0"/>
                        </a:spcAft>
                        <a:buNone/>
                      </a:pPr>
                      <a:r>
                        <a:rPr lang="en-US"/>
                        <a:t>175</a:t>
                      </a:r>
                      <a:endParaRPr/>
                    </a:p>
                  </a:txBody>
                  <a:tcPr marT="91425" marB="91425" marR="91425" marL="91425"/>
                </a:tc>
              </a:tr>
              <a:tr h="381000">
                <a:tc>
                  <a:txBody>
                    <a:bodyPr/>
                    <a:lstStyle/>
                    <a:p>
                      <a:pPr indent="0" lvl="0" marL="0" rtl="0" algn="l">
                        <a:spcBef>
                          <a:spcPts val="0"/>
                        </a:spcBef>
                        <a:spcAft>
                          <a:spcPts val="0"/>
                        </a:spcAft>
                        <a:buNone/>
                      </a:pPr>
                      <a:r>
                        <a:rPr lang="en-US"/>
                        <a:t>Servos/Propeller</a:t>
                      </a:r>
                      <a:endParaRPr/>
                    </a:p>
                  </a:txBody>
                  <a:tcPr marT="91425" marB="91425" marR="91425" marL="91425"/>
                </a:tc>
                <a:tc>
                  <a:txBody>
                    <a:bodyPr/>
                    <a:lstStyle/>
                    <a:p>
                      <a:pPr indent="0" lvl="0" marL="0" rtl="0" algn="l">
                        <a:spcBef>
                          <a:spcPts val="0"/>
                        </a:spcBef>
                        <a:spcAft>
                          <a:spcPts val="0"/>
                        </a:spcAft>
                        <a:buNone/>
                      </a:pPr>
                      <a:r>
                        <a:rPr lang="en-US"/>
                        <a:t>~2000(based off of a 70 W/lb. </a:t>
                      </a:r>
                      <a:r>
                        <a:rPr lang="en-US"/>
                        <a:t>requirement</a:t>
                      </a:r>
                      <a:r>
                        <a:rPr lang="en-US"/>
                        <a:t>)</a:t>
                      </a:r>
                      <a:endParaRPr/>
                    </a:p>
                  </a:txBody>
                  <a:tcPr marT="91425" marB="91425" marR="91425" marL="91425"/>
                </a:tc>
              </a:tr>
              <a:tr h="381000">
                <a:tc>
                  <a:txBody>
                    <a:bodyPr/>
                    <a:lstStyle/>
                    <a:p>
                      <a:pPr indent="0" lvl="0" marL="0" rtl="0" algn="l">
                        <a:spcBef>
                          <a:spcPts val="0"/>
                        </a:spcBef>
                        <a:spcAft>
                          <a:spcPts val="0"/>
                        </a:spcAft>
                        <a:buNone/>
                      </a:pPr>
                      <a:r>
                        <a:rPr lang="en-US"/>
                        <a:t>Sensors</a:t>
                      </a:r>
                      <a:endParaRPr/>
                    </a:p>
                  </a:txBody>
                  <a:tcPr marT="91425" marB="91425" marR="91425" marL="91425">
                    <a:lnB cap="flat" cmpd="sng" w="9525">
                      <a:solidFill>
                        <a:srgbClr val="FF0000"/>
                      </a:solidFill>
                      <a:prstDash val="solid"/>
                      <a:round/>
                      <a:headEnd len="sm" w="sm" type="none"/>
                      <a:tailEnd len="sm" w="sm" type="none"/>
                    </a:lnB>
                  </a:tcPr>
                </a:tc>
                <a:tc>
                  <a:txBody>
                    <a:bodyPr/>
                    <a:lstStyle/>
                    <a:p>
                      <a:pPr indent="0" lvl="0" marL="0" rtl="0" algn="l">
                        <a:spcBef>
                          <a:spcPts val="0"/>
                        </a:spcBef>
                        <a:spcAft>
                          <a:spcPts val="0"/>
                        </a:spcAft>
                        <a:buNone/>
                      </a:pPr>
                      <a:r>
                        <a:rPr lang="en-US"/>
                        <a:t>110</a:t>
                      </a:r>
                      <a:endParaRPr/>
                    </a:p>
                  </a:txBody>
                  <a:tcPr marT="91425" marB="91425" marR="91425" marL="91425">
                    <a:lnB cap="flat" cmpd="sng" w="9525">
                      <a:solidFill>
                        <a:srgbClr val="FF0000"/>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US"/>
                        <a:t>Total Current Draw(mA):</a:t>
                      </a:r>
                      <a:endParaRPr b="1"/>
                    </a:p>
                  </a:txBody>
                  <a:tcPr marT="91425" marB="91425" marR="91425" marL="91425">
                    <a:lnT cap="flat" cmpd="sng" w="9525">
                      <a:solidFill>
                        <a:srgbClr val="FF0000"/>
                      </a:solidFill>
                      <a:prstDash val="solid"/>
                      <a:round/>
                      <a:headEnd len="sm" w="sm" type="none"/>
                      <a:tailEnd len="sm" w="sm" type="none"/>
                    </a:lnT>
                  </a:tcPr>
                </a:tc>
                <a:tc>
                  <a:txBody>
                    <a:bodyPr/>
                    <a:lstStyle/>
                    <a:p>
                      <a:pPr indent="0" lvl="0" marL="0" rtl="0" algn="l">
                        <a:spcBef>
                          <a:spcPts val="0"/>
                        </a:spcBef>
                        <a:spcAft>
                          <a:spcPts val="0"/>
                        </a:spcAft>
                        <a:buNone/>
                      </a:pPr>
                      <a:r>
                        <a:rPr lang="en-US"/>
                        <a:t>2285</a:t>
                      </a:r>
                      <a:endParaRPr/>
                    </a:p>
                  </a:txBody>
                  <a:tcPr marT="91425" marB="91425" marR="91425" marL="91425">
                    <a:lnT cap="flat" cmpd="sng" w="9525">
                      <a:solidFill>
                        <a:srgbClr val="FF0000"/>
                      </a:solidFill>
                      <a:prstDash val="solid"/>
                      <a:round/>
                      <a:headEnd len="sm" w="sm" type="none"/>
                      <a:tailEnd len="sm" w="sm" type="none"/>
                    </a:lnT>
                  </a:tcPr>
                </a:tc>
              </a:tr>
              <a:tr h="381000">
                <a:tc>
                  <a:txBody>
                    <a:bodyPr/>
                    <a:lstStyle/>
                    <a:p>
                      <a:pPr indent="0" lvl="0" marL="0" rtl="0" algn="l">
                        <a:spcBef>
                          <a:spcPts val="0"/>
                        </a:spcBef>
                        <a:spcAft>
                          <a:spcPts val="0"/>
                        </a:spcAft>
                        <a:buNone/>
                      </a:pPr>
                      <a:r>
                        <a:rPr b="1" lang="en-US"/>
                        <a:t>Battery Capacity(mAh):</a:t>
                      </a:r>
                      <a:endParaRPr b="1"/>
                    </a:p>
                  </a:txBody>
                  <a:tcPr marT="91425" marB="91425" marR="91425" marL="91425"/>
                </a:tc>
                <a:tc>
                  <a:txBody>
                    <a:bodyPr/>
                    <a:lstStyle/>
                    <a:p>
                      <a:pPr indent="0" lvl="0" marL="0" rtl="0" algn="l">
                        <a:spcBef>
                          <a:spcPts val="0"/>
                        </a:spcBef>
                        <a:spcAft>
                          <a:spcPts val="0"/>
                        </a:spcAft>
                        <a:buNone/>
                      </a:pPr>
                      <a:r>
                        <a:rPr lang="en-US"/>
                        <a:t>5000</a:t>
                      </a:r>
                      <a:endParaRPr/>
                    </a:p>
                  </a:txBody>
                  <a:tcPr marT="91425" marB="91425" marR="91425" marL="91425"/>
                </a:tc>
              </a:tr>
              <a:tr h="381000">
                <a:tc>
                  <a:txBody>
                    <a:bodyPr/>
                    <a:lstStyle/>
                    <a:p>
                      <a:pPr indent="0" lvl="0" marL="0" rtl="0" algn="l">
                        <a:spcBef>
                          <a:spcPts val="0"/>
                        </a:spcBef>
                        <a:spcAft>
                          <a:spcPts val="0"/>
                        </a:spcAft>
                        <a:buNone/>
                      </a:pPr>
                      <a:r>
                        <a:rPr b="1" lang="en-US"/>
                        <a:t>Battery Life(hours):</a:t>
                      </a:r>
                      <a:endParaRPr b="1"/>
                    </a:p>
                  </a:txBody>
                  <a:tcPr marT="91425" marB="91425" marR="91425" marL="91425"/>
                </a:tc>
                <a:tc>
                  <a:txBody>
                    <a:bodyPr/>
                    <a:lstStyle/>
                    <a:p>
                      <a:pPr indent="0" lvl="0" marL="0" rtl="0" algn="l">
                        <a:spcBef>
                          <a:spcPts val="0"/>
                        </a:spcBef>
                        <a:spcAft>
                          <a:spcPts val="0"/>
                        </a:spcAft>
                        <a:buNone/>
                      </a:pPr>
                      <a:r>
                        <a:rPr lang="en-US"/>
                        <a:t>~2.2</a:t>
                      </a:r>
                      <a:endParaRPr/>
                    </a:p>
                  </a:txBody>
                  <a:tcPr marT="91425" marB="91425" marR="91425" marL="91425"/>
                </a:tc>
              </a:tr>
            </a:tbl>
          </a:graphicData>
        </a:graphic>
      </p:graphicFrame>
      <p:sp>
        <p:nvSpPr>
          <p:cNvPr id="622" name="Google Shape;622;gf1fb4f1778_0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
        <p:nvSpPr>
          <p:cNvPr id="623" name="Google Shape;623;gf1fb4f1778_0_0"/>
          <p:cNvSpPr txBox="1"/>
          <p:nvPr/>
        </p:nvSpPr>
        <p:spPr>
          <a:xfrm>
            <a:off x="21850" y="1273500"/>
            <a:ext cx="12170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latin typeface="Calibri"/>
                <a:ea typeface="Calibri"/>
                <a:cs typeface="Calibri"/>
                <a:sym typeface="Calibri"/>
              </a:rPr>
              <a:t>Using the Turnigy LiPo 5000 mAh battery pack and researching the average power draw for our aircraft and the pixhawk, the </a:t>
            </a:r>
            <a:r>
              <a:rPr lang="en-US" sz="2000">
                <a:latin typeface="Calibri"/>
                <a:ea typeface="Calibri"/>
                <a:cs typeface="Calibri"/>
                <a:sym typeface="Calibri"/>
              </a:rPr>
              <a:t>following results were found:</a:t>
            </a:r>
            <a:endParaRPr sz="200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gf1a1781c4a_2_10"/>
          <p:cNvSpPr txBox="1"/>
          <p:nvPr>
            <p:ph type="title"/>
          </p:nvPr>
        </p:nvSpPr>
        <p:spPr>
          <a:xfrm>
            <a:off x="115325" y="0"/>
            <a:ext cx="10515600" cy="725400"/>
          </a:xfrm>
          <a:prstGeom prst="rect">
            <a:avLst/>
          </a:prstGeom>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None/>
            </a:pPr>
            <a:r>
              <a:rPr lang="en-US"/>
              <a:t>Feasibility Analysis: Avionics - Power Management Board</a:t>
            </a:r>
            <a:endParaRPr/>
          </a:p>
        </p:txBody>
      </p:sp>
      <p:sp>
        <p:nvSpPr>
          <p:cNvPr id="630" name="Google Shape;630;gf1a1781c4a_2_10"/>
          <p:cNvSpPr txBox="1"/>
          <p:nvPr>
            <p:ph idx="1" type="body"/>
          </p:nvPr>
        </p:nvSpPr>
        <p:spPr>
          <a:xfrm>
            <a:off x="427300" y="1593225"/>
            <a:ext cx="53853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Electrical Specifications of Pixhawk 4:</a:t>
            </a:r>
            <a:endParaRPr/>
          </a:p>
          <a:p>
            <a:pPr indent="-406400" lvl="0" marL="457200" rtl="0" algn="l">
              <a:spcBef>
                <a:spcPts val="1000"/>
              </a:spcBef>
              <a:spcAft>
                <a:spcPts val="0"/>
              </a:spcAft>
              <a:buSzPts val="2800"/>
              <a:buChar char="●"/>
            </a:pPr>
            <a:r>
              <a:rPr lang="en-US"/>
              <a:t>Specifications:</a:t>
            </a:r>
            <a:endParaRPr/>
          </a:p>
          <a:p>
            <a:pPr indent="-381000" lvl="1" marL="914400" rtl="0" algn="l">
              <a:spcBef>
                <a:spcPts val="0"/>
              </a:spcBef>
              <a:spcAft>
                <a:spcPts val="0"/>
              </a:spcAft>
              <a:buSzPts val="2400"/>
              <a:buChar char="○"/>
            </a:pPr>
            <a:r>
              <a:rPr lang="en-US"/>
              <a:t>Power module output: 4.8-5.5V</a:t>
            </a:r>
            <a:endParaRPr/>
          </a:p>
          <a:p>
            <a:pPr indent="-381000" lvl="1" marL="914400" rtl="0" algn="l">
              <a:spcBef>
                <a:spcPts val="0"/>
              </a:spcBef>
              <a:spcAft>
                <a:spcPts val="0"/>
              </a:spcAft>
              <a:buSzPts val="2400"/>
              <a:buChar char="○"/>
            </a:pPr>
            <a:r>
              <a:rPr lang="en-US"/>
              <a:t>Max input voltage: 6V</a:t>
            </a:r>
            <a:endParaRPr/>
          </a:p>
          <a:p>
            <a:pPr indent="-381000" lvl="1" marL="914400" rtl="0" algn="l">
              <a:spcBef>
                <a:spcPts val="0"/>
              </a:spcBef>
              <a:spcAft>
                <a:spcPts val="0"/>
              </a:spcAft>
              <a:buSzPts val="2400"/>
              <a:buChar char="○"/>
            </a:pPr>
            <a:r>
              <a:rPr lang="en-US"/>
              <a:t>Max current sensing: 120A</a:t>
            </a:r>
            <a:endParaRPr/>
          </a:p>
          <a:p>
            <a:pPr indent="-381000" lvl="1" marL="914400" rtl="0" algn="l">
              <a:spcBef>
                <a:spcPts val="0"/>
              </a:spcBef>
              <a:spcAft>
                <a:spcPts val="0"/>
              </a:spcAft>
              <a:buSzPts val="2400"/>
              <a:buChar char="○"/>
            </a:pPr>
            <a:r>
              <a:rPr lang="en-US"/>
              <a:t>USB power input: 4.75-5.25V</a:t>
            </a:r>
            <a:endParaRPr/>
          </a:p>
          <a:p>
            <a:pPr indent="-381000" lvl="1" marL="914400" rtl="0" algn="l">
              <a:spcBef>
                <a:spcPts val="0"/>
              </a:spcBef>
              <a:spcAft>
                <a:spcPts val="0"/>
              </a:spcAft>
              <a:buSzPts val="2400"/>
              <a:buChar char="○"/>
            </a:pPr>
            <a:r>
              <a:rPr lang="en-US"/>
              <a:t>Servo Rail Input: 0-36V</a:t>
            </a:r>
            <a:endParaRPr/>
          </a:p>
          <a:p>
            <a:pPr indent="0" lvl="0" marL="0" rtl="0" algn="l">
              <a:spcBef>
                <a:spcPts val="1000"/>
              </a:spcBef>
              <a:spcAft>
                <a:spcPts val="0"/>
              </a:spcAft>
              <a:buNone/>
            </a:pPr>
            <a:r>
              <a:t/>
            </a:r>
            <a:endParaRPr/>
          </a:p>
        </p:txBody>
      </p:sp>
      <p:sp>
        <p:nvSpPr>
          <p:cNvPr id="631" name="Google Shape;631;gf1a1781c4a_2_1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632" name="Google Shape;632;gf1a1781c4a_2_10"/>
          <p:cNvSpPr txBox="1"/>
          <p:nvPr>
            <p:ph idx="1" type="body"/>
          </p:nvPr>
        </p:nvSpPr>
        <p:spPr>
          <a:xfrm>
            <a:off x="5812600" y="1593225"/>
            <a:ext cx="5664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Electrical Specifications of PM07 Power Management Board(PMB):</a:t>
            </a:r>
            <a:endParaRPr/>
          </a:p>
          <a:p>
            <a:pPr indent="-406400" lvl="0" marL="457200" rtl="0" algn="l">
              <a:spcBef>
                <a:spcPts val="1000"/>
              </a:spcBef>
              <a:spcAft>
                <a:spcPts val="0"/>
              </a:spcAft>
              <a:buSzPts val="2800"/>
              <a:buChar char="●"/>
            </a:pPr>
            <a:r>
              <a:rPr lang="en-US"/>
              <a:t>Specifications:</a:t>
            </a:r>
            <a:endParaRPr/>
          </a:p>
          <a:p>
            <a:pPr indent="-381000" lvl="1" marL="914400" rtl="0" algn="l">
              <a:spcBef>
                <a:spcPts val="0"/>
              </a:spcBef>
              <a:spcAft>
                <a:spcPts val="0"/>
              </a:spcAft>
              <a:buSzPts val="2400"/>
              <a:buChar char="○"/>
            </a:pPr>
            <a:r>
              <a:rPr lang="en-US"/>
              <a:t>PCB Current: 120A max output</a:t>
            </a:r>
            <a:endParaRPr/>
          </a:p>
          <a:p>
            <a:pPr indent="-381000" lvl="1" marL="914400" rtl="0" algn="l">
              <a:spcBef>
                <a:spcPts val="0"/>
              </a:spcBef>
              <a:spcAft>
                <a:spcPts val="0"/>
              </a:spcAft>
              <a:buSzPts val="2400"/>
              <a:buChar char="○"/>
            </a:pPr>
            <a:r>
              <a:rPr lang="en-US"/>
              <a:t>UBEC 5v output current :3A</a:t>
            </a:r>
            <a:endParaRPr/>
          </a:p>
          <a:p>
            <a:pPr indent="-381000" lvl="1" marL="914400" rtl="0" algn="l">
              <a:spcBef>
                <a:spcPts val="0"/>
              </a:spcBef>
              <a:spcAft>
                <a:spcPts val="0"/>
              </a:spcAft>
              <a:buSzPts val="2400"/>
              <a:buChar char="○"/>
            </a:pPr>
            <a:r>
              <a:rPr lang="en-US"/>
              <a:t>UBEC input voltage : 7~51v (2~12s LiPo)</a:t>
            </a:r>
            <a:endParaRPr/>
          </a:p>
          <a:p>
            <a:pPr indent="0" lvl="0" marL="0" rtl="0" algn="l">
              <a:spcBef>
                <a:spcPts val="1000"/>
              </a:spcBef>
              <a:spcAft>
                <a:spcPts val="0"/>
              </a:spcAft>
              <a:buNone/>
            </a:pPr>
            <a:r>
              <a:t/>
            </a:r>
            <a:endParaRPr/>
          </a:p>
        </p:txBody>
      </p:sp>
      <p:pic>
        <p:nvPicPr>
          <p:cNvPr id="633" name="Google Shape;633;gf1a1781c4a_2_10"/>
          <p:cNvPicPr preferRelativeResize="0"/>
          <p:nvPr/>
        </p:nvPicPr>
        <p:blipFill>
          <a:blip r:embed="rId3">
            <a:alphaModFix/>
          </a:blip>
          <a:stretch>
            <a:fillRect/>
          </a:stretch>
        </p:blipFill>
        <p:spPr>
          <a:xfrm>
            <a:off x="9418725" y="4408025"/>
            <a:ext cx="2362201" cy="1706425"/>
          </a:xfrm>
          <a:prstGeom prst="rect">
            <a:avLst/>
          </a:prstGeom>
          <a:noFill/>
          <a:ln>
            <a:noFill/>
          </a:ln>
        </p:spPr>
      </p:pic>
      <p:sp>
        <p:nvSpPr>
          <p:cNvPr id="634" name="Google Shape;634;gf1a1781c4a_2_1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gf1fb4d2549_0_37"/>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PM07 Wiring Diagram </a:t>
            </a:r>
            <a:endParaRPr/>
          </a:p>
        </p:txBody>
      </p:sp>
      <p:sp>
        <p:nvSpPr>
          <p:cNvPr id="641" name="Google Shape;641;gf1fb4d2549_0_3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42" name="Google Shape;642;gf1fb4d2549_0_37"/>
          <p:cNvPicPr preferRelativeResize="0"/>
          <p:nvPr/>
        </p:nvPicPr>
        <p:blipFill>
          <a:blip r:embed="rId3">
            <a:alphaModFix/>
          </a:blip>
          <a:stretch>
            <a:fillRect/>
          </a:stretch>
        </p:blipFill>
        <p:spPr>
          <a:xfrm>
            <a:off x="3584273" y="984000"/>
            <a:ext cx="5196824" cy="4890000"/>
          </a:xfrm>
          <a:prstGeom prst="rect">
            <a:avLst/>
          </a:prstGeom>
          <a:noFill/>
          <a:ln>
            <a:noFill/>
          </a:ln>
        </p:spPr>
      </p:pic>
      <p:sp>
        <p:nvSpPr>
          <p:cNvPr id="643" name="Google Shape;643;gf1fb4d2549_0_37"/>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gf1fb4d2549_0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Pixhawk 4: Previous Work </a:t>
            </a:r>
            <a:endParaRPr/>
          </a:p>
        </p:txBody>
      </p:sp>
      <p:sp>
        <p:nvSpPr>
          <p:cNvPr id="650" name="Google Shape;650;gf1fb4d2549_0_0"/>
          <p:cNvSpPr txBox="1"/>
          <p:nvPr>
            <p:ph idx="1" type="body"/>
          </p:nvPr>
        </p:nvSpPr>
        <p:spPr>
          <a:xfrm>
            <a:off x="838200" y="1365270"/>
            <a:ext cx="10515600" cy="4351200"/>
          </a:xfrm>
          <a:prstGeom prst="rect">
            <a:avLst/>
          </a:prstGeom>
        </p:spPr>
        <p:txBody>
          <a:bodyPr anchorCtr="0" anchor="t" bIns="45700" lIns="91425" spcFirstLastPara="1" rIns="91425" wrap="square" tIns="45700">
            <a:normAutofit lnSpcReduction="20000"/>
          </a:bodyPr>
          <a:lstStyle/>
          <a:p>
            <a:pPr indent="-406400" lvl="0" marL="457200" rtl="0" algn="l">
              <a:spcBef>
                <a:spcPts val="1000"/>
              </a:spcBef>
              <a:spcAft>
                <a:spcPts val="0"/>
              </a:spcAft>
              <a:buSzPts val="2800"/>
              <a:buChar char="•"/>
            </a:pPr>
            <a:r>
              <a:rPr lang="en-US"/>
              <a:t>Industry </a:t>
            </a:r>
            <a:r>
              <a:rPr lang="en-US"/>
              <a:t>standard</a:t>
            </a:r>
            <a:r>
              <a:rPr lang="en-US"/>
              <a:t> </a:t>
            </a:r>
            <a:endParaRPr/>
          </a:p>
          <a:p>
            <a:pPr indent="0" lvl="0" marL="0" rtl="0" algn="l">
              <a:spcBef>
                <a:spcPts val="1000"/>
              </a:spcBef>
              <a:spcAft>
                <a:spcPts val="0"/>
              </a:spcAft>
              <a:buNone/>
            </a:pPr>
            <a:r>
              <a:t/>
            </a:r>
            <a:endParaRPr/>
          </a:p>
          <a:p>
            <a:pPr indent="-406400" lvl="0" marL="457200" rtl="0" algn="l">
              <a:spcBef>
                <a:spcPts val="1000"/>
              </a:spcBef>
              <a:spcAft>
                <a:spcPts val="0"/>
              </a:spcAft>
              <a:buSzPts val="2800"/>
              <a:buChar char="•"/>
            </a:pPr>
            <a:r>
              <a:rPr lang="en-US"/>
              <a:t>Used in past senior p</a:t>
            </a:r>
            <a:r>
              <a:rPr lang="en-US"/>
              <a:t>rojects</a:t>
            </a:r>
            <a:r>
              <a:rPr lang="en-US"/>
              <a:t> </a:t>
            </a:r>
            <a:endParaRPr/>
          </a:p>
          <a:p>
            <a:pPr indent="-381000" lvl="1" marL="914400" rtl="0" algn="l">
              <a:spcBef>
                <a:spcPts val="0"/>
              </a:spcBef>
              <a:spcAft>
                <a:spcPts val="0"/>
              </a:spcAft>
              <a:buSzPts val="2400"/>
              <a:buChar char="•"/>
            </a:pPr>
            <a:r>
              <a:rPr lang="en-US"/>
              <a:t>Votrex, EMU, NESSIE, </a:t>
            </a:r>
            <a:r>
              <a:rPr lang="en-US"/>
              <a:t>BUBO BUBO</a:t>
            </a:r>
            <a:endParaRPr/>
          </a:p>
          <a:p>
            <a:pPr indent="0" lvl="0" marL="0" rtl="0" algn="l">
              <a:spcBef>
                <a:spcPts val="1000"/>
              </a:spcBef>
              <a:spcAft>
                <a:spcPts val="0"/>
              </a:spcAft>
              <a:buNone/>
            </a:pPr>
            <a:r>
              <a:t/>
            </a:r>
            <a:endParaRPr/>
          </a:p>
          <a:p>
            <a:pPr indent="-406400" lvl="0" marL="457200" rtl="0" algn="l">
              <a:spcBef>
                <a:spcPts val="1000"/>
              </a:spcBef>
              <a:spcAft>
                <a:spcPts val="0"/>
              </a:spcAft>
              <a:buSzPts val="2800"/>
              <a:buChar char="•"/>
            </a:pPr>
            <a:r>
              <a:rPr lang="en-US"/>
              <a:t>Other projects</a:t>
            </a:r>
            <a:endParaRPr/>
          </a:p>
          <a:p>
            <a:pPr indent="-355600" lvl="1" marL="914400" rtl="0" algn="l">
              <a:lnSpc>
                <a:spcPct val="100000"/>
              </a:lnSpc>
              <a:spcBef>
                <a:spcPts val="0"/>
              </a:spcBef>
              <a:spcAft>
                <a:spcPts val="0"/>
              </a:spcAft>
              <a:buSzPts val="2000"/>
              <a:buChar char="•"/>
            </a:pPr>
            <a:r>
              <a:rPr lang="en-US" sz="2000">
                <a:highlight>
                  <a:srgbClr val="FFFFFF"/>
                </a:highlight>
              </a:rPr>
              <a:t>S500 V2 - holybro</a:t>
            </a:r>
            <a:endParaRPr sz="2000">
              <a:highlight>
                <a:srgbClr val="FFFFFF"/>
              </a:highlight>
            </a:endParaRPr>
          </a:p>
          <a:p>
            <a:pPr indent="-355600" lvl="1" marL="914400" rtl="0" algn="l">
              <a:lnSpc>
                <a:spcPct val="100000"/>
              </a:lnSpc>
              <a:spcBef>
                <a:spcPts val="0"/>
              </a:spcBef>
              <a:spcAft>
                <a:spcPts val="0"/>
              </a:spcAft>
              <a:buSzPts val="2000"/>
              <a:buChar char="•"/>
            </a:pPr>
            <a:r>
              <a:rPr lang="en-US" sz="2000">
                <a:highlight>
                  <a:srgbClr val="FFFFFF"/>
                </a:highlight>
              </a:rPr>
              <a:t>X500 - holybro</a:t>
            </a:r>
            <a:endParaRPr sz="2000">
              <a:highlight>
                <a:srgbClr val="FFFFFF"/>
              </a:highlight>
            </a:endParaRPr>
          </a:p>
          <a:p>
            <a:pPr indent="-355600" lvl="1" marL="914400" rtl="0" algn="l">
              <a:spcBef>
                <a:spcPts val="0"/>
              </a:spcBef>
              <a:spcAft>
                <a:spcPts val="0"/>
              </a:spcAft>
              <a:buSzPts val="2000"/>
              <a:buChar char="•"/>
            </a:pPr>
            <a:r>
              <a:rPr lang="en-US" sz="2000"/>
              <a:t>IRSS</a:t>
            </a:r>
            <a:endParaRPr sz="2000"/>
          </a:p>
          <a:p>
            <a:pPr indent="-355600" lvl="1" marL="914400" rtl="0" algn="l">
              <a:spcBef>
                <a:spcPts val="0"/>
              </a:spcBef>
              <a:spcAft>
                <a:spcPts val="0"/>
              </a:spcAft>
              <a:buSzPts val="2000"/>
              <a:buChar char="•"/>
            </a:pPr>
            <a:r>
              <a:rPr lang="en-US" sz="2000"/>
              <a:t>DeltaQuad</a:t>
            </a:r>
            <a:endParaRPr sz="2000"/>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651" name="Google Shape;651;gf1fb4d2549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52" name="Google Shape;652;gf1fb4d2549_0_0"/>
          <p:cNvPicPr preferRelativeResize="0"/>
          <p:nvPr/>
        </p:nvPicPr>
        <p:blipFill>
          <a:blip r:embed="rId3">
            <a:alphaModFix/>
          </a:blip>
          <a:stretch>
            <a:fillRect/>
          </a:stretch>
        </p:blipFill>
        <p:spPr>
          <a:xfrm>
            <a:off x="1219200" y="4682775"/>
            <a:ext cx="9753600" cy="1295400"/>
          </a:xfrm>
          <a:prstGeom prst="rect">
            <a:avLst/>
          </a:prstGeom>
          <a:noFill/>
          <a:ln>
            <a:noFill/>
          </a:ln>
        </p:spPr>
      </p:pic>
      <p:sp>
        <p:nvSpPr>
          <p:cNvPr id="653" name="Google Shape;653;gf1fb4d2549_0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f516a97809_2_12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Coms</a:t>
            </a:r>
            <a:endParaRPr/>
          </a:p>
        </p:txBody>
      </p:sp>
      <p:sp>
        <p:nvSpPr>
          <p:cNvPr id="659" name="Google Shape;659;gf516a97809_2_126"/>
          <p:cNvSpPr txBox="1"/>
          <p:nvPr>
            <p:ph idx="1" type="body"/>
          </p:nvPr>
        </p:nvSpPr>
        <p:spPr>
          <a:xfrm>
            <a:off x="225050" y="931545"/>
            <a:ext cx="10515600" cy="4351200"/>
          </a:xfrm>
          <a:prstGeom prst="rect">
            <a:avLst/>
          </a:prstGeom>
        </p:spPr>
        <p:txBody>
          <a:bodyPr anchorCtr="0" anchor="t" bIns="45700" lIns="91425" spcFirstLastPara="1" rIns="91425" wrap="square" tIns="45700">
            <a:normAutofit/>
          </a:bodyPr>
          <a:lstStyle/>
          <a:p>
            <a:pPr indent="0" lvl="0" marL="0" rtl="0" algn="l">
              <a:lnSpc>
                <a:spcPct val="115000"/>
              </a:lnSpc>
              <a:spcBef>
                <a:spcPts val="1000"/>
              </a:spcBef>
              <a:spcAft>
                <a:spcPts val="0"/>
              </a:spcAft>
              <a:buNone/>
            </a:pPr>
            <a:r>
              <a:rPr b="1" lang="en-US" u="sng"/>
              <a:t>Considerations</a:t>
            </a:r>
            <a:endParaRPr b="1" u="sng"/>
          </a:p>
          <a:p>
            <a:pPr indent="-406400" lvl="0" marL="457200" rtl="0" algn="l">
              <a:lnSpc>
                <a:spcPct val="115000"/>
              </a:lnSpc>
              <a:spcBef>
                <a:spcPts val="1000"/>
              </a:spcBef>
              <a:spcAft>
                <a:spcPts val="0"/>
              </a:spcAft>
              <a:buSzPts val="2800"/>
              <a:buChar char="•"/>
            </a:pPr>
            <a:r>
              <a:rPr lang="en-US"/>
              <a:t>Receiving</a:t>
            </a:r>
            <a:r>
              <a:rPr lang="en-US"/>
              <a:t> input from manual control at ground station</a:t>
            </a:r>
            <a:endParaRPr/>
          </a:p>
          <a:p>
            <a:pPr indent="-381000" lvl="1" marL="914400" rtl="0" algn="l">
              <a:lnSpc>
                <a:spcPct val="115000"/>
              </a:lnSpc>
              <a:spcBef>
                <a:spcPts val="0"/>
              </a:spcBef>
              <a:spcAft>
                <a:spcPts val="0"/>
              </a:spcAft>
              <a:buSzPts val="2400"/>
              <a:buChar char="•"/>
            </a:pPr>
            <a:r>
              <a:rPr lang="en-US"/>
              <a:t>This includes </a:t>
            </a:r>
            <a:r>
              <a:rPr lang="en-US"/>
              <a:t>controlling</a:t>
            </a:r>
            <a:r>
              <a:rPr lang="en-US"/>
              <a:t> the aircraft using a manual controller from the ground, also includes initial configuration of system to allow for user input</a:t>
            </a:r>
            <a:endParaRPr/>
          </a:p>
          <a:p>
            <a:pPr indent="-406400" lvl="0" marL="457200" rtl="0" algn="l">
              <a:lnSpc>
                <a:spcPct val="115000"/>
              </a:lnSpc>
              <a:spcBef>
                <a:spcPts val="0"/>
              </a:spcBef>
              <a:spcAft>
                <a:spcPts val="0"/>
              </a:spcAft>
              <a:buSzPts val="2800"/>
              <a:buChar char="•"/>
            </a:pPr>
            <a:r>
              <a:rPr lang="en-US"/>
              <a:t>Telemetry logging, either streaming data live or saving to onboard flash </a:t>
            </a:r>
            <a:r>
              <a:rPr lang="en-US"/>
              <a:t>memory</a:t>
            </a:r>
            <a:endParaRPr/>
          </a:p>
        </p:txBody>
      </p:sp>
      <p:sp>
        <p:nvSpPr>
          <p:cNvPr id="660" name="Google Shape;660;gf516a97809_2_12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661" name="Google Shape;661;gf516a97809_2_126"/>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gf580175630_0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Coms - Telemetry and Data Communication</a:t>
            </a:r>
            <a:endParaRPr/>
          </a:p>
        </p:txBody>
      </p:sp>
      <p:sp>
        <p:nvSpPr>
          <p:cNvPr id="668" name="Google Shape;668;gf580175630_0_0"/>
          <p:cNvSpPr txBox="1"/>
          <p:nvPr>
            <p:ph idx="1" type="body"/>
          </p:nvPr>
        </p:nvSpPr>
        <p:spPr>
          <a:xfrm>
            <a:off x="292150" y="1059825"/>
            <a:ext cx="5675400" cy="4998600"/>
          </a:xfrm>
          <a:prstGeom prst="rect">
            <a:avLst/>
          </a:prstGeom>
        </p:spPr>
        <p:txBody>
          <a:bodyPr anchorCtr="0" anchor="t" bIns="45700" lIns="91425" spcFirstLastPara="1" rIns="91425" wrap="square" tIns="45700">
            <a:normAutofit fontScale="92500" lnSpcReduction="20000"/>
          </a:bodyPr>
          <a:lstStyle/>
          <a:p>
            <a:pPr indent="-375443" lvl="0" marL="457200" rtl="0" algn="l">
              <a:lnSpc>
                <a:spcPct val="115000"/>
              </a:lnSpc>
              <a:spcBef>
                <a:spcPts val="1000"/>
              </a:spcBef>
              <a:spcAft>
                <a:spcPts val="0"/>
              </a:spcAft>
              <a:buSzPct val="100000"/>
              <a:buChar char="•"/>
            </a:pPr>
            <a:r>
              <a:rPr lang="en-US" sz="2500"/>
              <a:t>Wireless</a:t>
            </a:r>
            <a:endParaRPr sz="2500"/>
          </a:p>
          <a:p>
            <a:pPr indent="-351948" lvl="1" marL="914400" rtl="0" algn="l">
              <a:lnSpc>
                <a:spcPct val="115000"/>
              </a:lnSpc>
              <a:spcBef>
                <a:spcPts val="0"/>
              </a:spcBef>
              <a:spcAft>
                <a:spcPts val="0"/>
              </a:spcAft>
              <a:buSzPct val="100000"/>
              <a:buChar char="•"/>
            </a:pPr>
            <a:r>
              <a:rPr lang="en-US" sz="2100"/>
              <a:t>Pixhawk 4 has a built in telemetry port that can be used to data transmission during flight</a:t>
            </a:r>
            <a:endParaRPr sz="2100"/>
          </a:p>
          <a:p>
            <a:pPr indent="-351948" lvl="1" marL="914400" rtl="0" algn="l">
              <a:lnSpc>
                <a:spcPct val="115000"/>
              </a:lnSpc>
              <a:spcBef>
                <a:spcPts val="0"/>
              </a:spcBef>
              <a:spcAft>
                <a:spcPts val="0"/>
              </a:spcAft>
              <a:buSzPct val="100000"/>
              <a:buChar char="•"/>
            </a:pPr>
            <a:r>
              <a:rPr lang="en-US" sz="2100"/>
              <a:t>SiK Radio($50) can be used to send telemetry data to Mission Planner during flight</a:t>
            </a:r>
            <a:endParaRPr sz="2100"/>
          </a:p>
          <a:p>
            <a:pPr indent="-375443" lvl="0" marL="457200" rtl="0" algn="l">
              <a:lnSpc>
                <a:spcPct val="115000"/>
              </a:lnSpc>
              <a:spcBef>
                <a:spcPts val="0"/>
              </a:spcBef>
              <a:spcAft>
                <a:spcPts val="0"/>
              </a:spcAft>
              <a:buSzPct val="100000"/>
              <a:buChar char="•"/>
            </a:pPr>
            <a:r>
              <a:rPr lang="en-US" sz="2500"/>
              <a:t>Wired</a:t>
            </a:r>
            <a:endParaRPr sz="2500"/>
          </a:p>
          <a:p>
            <a:pPr indent="-351948" lvl="1" marL="914400" rtl="0" algn="l">
              <a:lnSpc>
                <a:spcPct val="115000"/>
              </a:lnSpc>
              <a:spcBef>
                <a:spcPts val="0"/>
              </a:spcBef>
              <a:spcAft>
                <a:spcPts val="0"/>
              </a:spcAft>
              <a:buSzPct val="100000"/>
              <a:buChar char="•"/>
            </a:pPr>
            <a:r>
              <a:rPr lang="en-US" sz="2100"/>
              <a:t>Pixhawk 4 has a built in SD card(Free) that can store telemetry data, this data can then be loaded and into Mission Planner for analysis</a:t>
            </a:r>
            <a:endParaRPr sz="2100"/>
          </a:p>
          <a:p>
            <a:pPr indent="-375443" lvl="0" marL="457200" rtl="0" algn="l">
              <a:lnSpc>
                <a:spcPct val="115000"/>
              </a:lnSpc>
              <a:spcBef>
                <a:spcPts val="0"/>
              </a:spcBef>
              <a:spcAft>
                <a:spcPts val="0"/>
              </a:spcAft>
              <a:buSzPct val="100000"/>
              <a:buChar char="•"/>
            </a:pPr>
            <a:r>
              <a:rPr lang="en-US" sz="2500"/>
              <a:t>Both of these options cost no more than $50 and Ardupilot has created extensive walkthroughs for implementation of both</a:t>
            </a:r>
            <a:endParaRPr sz="2500"/>
          </a:p>
        </p:txBody>
      </p:sp>
      <p:sp>
        <p:nvSpPr>
          <p:cNvPr id="669" name="Google Shape;669;gf580175630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70" name="Google Shape;670;gf580175630_0_0"/>
          <p:cNvPicPr preferRelativeResize="0"/>
          <p:nvPr/>
        </p:nvPicPr>
        <p:blipFill>
          <a:blip r:embed="rId3">
            <a:alphaModFix/>
          </a:blip>
          <a:stretch>
            <a:fillRect/>
          </a:stretch>
        </p:blipFill>
        <p:spPr>
          <a:xfrm>
            <a:off x="5967550" y="1059825"/>
            <a:ext cx="3051399" cy="2278325"/>
          </a:xfrm>
          <a:prstGeom prst="rect">
            <a:avLst/>
          </a:prstGeom>
          <a:noFill/>
          <a:ln>
            <a:noFill/>
          </a:ln>
        </p:spPr>
      </p:pic>
      <p:pic>
        <p:nvPicPr>
          <p:cNvPr id="671" name="Google Shape;671;gf580175630_0_0"/>
          <p:cNvPicPr preferRelativeResize="0"/>
          <p:nvPr/>
        </p:nvPicPr>
        <p:blipFill>
          <a:blip r:embed="rId4">
            <a:alphaModFix/>
          </a:blip>
          <a:stretch>
            <a:fillRect/>
          </a:stretch>
        </p:blipFill>
        <p:spPr>
          <a:xfrm>
            <a:off x="9185175" y="1596100"/>
            <a:ext cx="2210875" cy="3665799"/>
          </a:xfrm>
          <a:prstGeom prst="rect">
            <a:avLst/>
          </a:prstGeom>
          <a:noFill/>
          <a:ln>
            <a:noFill/>
          </a:ln>
        </p:spPr>
      </p:pic>
      <p:sp>
        <p:nvSpPr>
          <p:cNvPr id="672" name="Google Shape;672;gf580175630_0_0"/>
          <p:cNvSpPr/>
          <p:nvPr/>
        </p:nvSpPr>
        <p:spPr>
          <a:xfrm>
            <a:off x="9867725" y="3061725"/>
            <a:ext cx="611100" cy="409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3" name="Google Shape;673;gf580175630_0_0"/>
          <p:cNvPicPr preferRelativeResize="0"/>
          <p:nvPr/>
        </p:nvPicPr>
        <p:blipFill>
          <a:blip r:embed="rId5">
            <a:alphaModFix/>
          </a:blip>
          <a:stretch>
            <a:fillRect/>
          </a:stretch>
        </p:blipFill>
        <p:spPr>
          <a:xfrm>
            <a:off x="5967550" y="3471213"/>
            <a:ext cx="3308078" cy="1960037"/>
          </a:xfrm>
          <a:prstGeom prst="rect">
            <a:avLst/>
          </a:prstGeom>
          <a:noFill/>
          <a:ln>
            <a:noFill/>
          </a:ln>
        </p:spPr>
      </p:pic>
      <p:sp>
        <p:nvSpPr>
          <p:cNvPr id="674" name="Google Shape;674;gf580175630_0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gf580175630_0_12"/>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Coms - Manual Control &amp; User Input</a:t>
            </a:r>
            <a:endParaRPr/>
          </a:p>
        </p:txBody>
      </p:sp>
      <p:sp>
        <p:nvSpPr>
          <p:cNvPr id="681" name="Google Shape;681;gf580175630_0_12"/>
          <p:cNvSpPr txBox="1"/>
          <p:nvPr>
            <p:ph idx="1" type="body"/>
          </p:nvPr>
        </p:nvSpPr>
        <p:spPr>
          <a:xfrm>
            <a:off x="292150" y="1059825"/>
            <a:ext cx="5675400" cy="4998600"/>
          </a:xfrm>
          <a:prstGeom prst="rect">
            <a:avLst/>
          </a:prstGeom>
        </p:spPr>
        <p:txBody>
          <a:bodyPr anchorCtr="0" anchor="t" bIns="45700" lIns="91425" spcFirstLastPara="1" rIns="91425" wrap="square" tIns="45700">
            <a:normAutofit fontScale="85000" lnSpcReduction="20000"/>
          </a:bodyPr>
          <a:lstStyle/>
          <a:p>
            <a:pPr indent="-363537" lvl="0" marL="457200" rtl="0" algn="l">
              <a:lnSpc>
                <a:spcPct val="115000"/>
              </a:lnSpc>
              <a:spcBef>
                <a:spcPts val="1000"/>
              </a:spcBef>
              <a:spcAft>
                <a:spcPts val="0"/>
              </a:spcAft>
              <a:buSzPct val="100000"/>
              <a:buChar char="•"/>
            </a:pPr>
            <a:r>
              <a:rPr lang="en-US" sz="2500"/>
              <a:t>Pixhawk 4 has a built in DSM/SBUS RC port that can be used to input manual control</a:t>
            </a:r>
            <a:endParaRPr sz="2500"/>
          </a:p>
          <a:p>
            <a:pPr indent="-363537" lvl="0" marL="457200" rtl="0" algn="l">
              <a:lnSpc>
                <a:spcPct val="115000"/>
              </a:lnSpc>
              <a:spcBef>
                <a:spcPts val="0"/>
              </a:spcBef>
              <a:spcAft>
                <a:spcPts val="0"/>
              </a:spcAft>
              <a:buSzPct val="100000"/>
              <a:buChar char="•"/>
            </a:pPr>
            <a:r>
              <a:rPr lang="en-US" sz="2500"/>
              <a:t>Components that are needed: Controller and RC </a:t>
            </a:r>
            <a:r>
              <a:rPr lang="en-US" sz="2500"/>
              <a:t>Receiver</a:t>
            </a:r>
            <a:endParaRPr sz="2500"/>
          </a:p>
          <a:p>
            <a:pPr indent="-363537" lvl="1" marL="914400" rtl="0" algn="l">
              <a:lnSpc>
                <a:spcPct val="115000"/>
              </a:lnSpc>
              <a:spcBef>
                <a:spcPts val="0"/>
              </a:spcBef>
              <a:spcAft>
                <a:spcPts val="0"/>
              </a:spcAft>
              <a:buSzPct val="100000"/>
              <a:buChar char="•"/>
            </a:pPr>
            <a:r>
              <a:rPr lang="en-US" sz="2500"/>
              <a:t>AT10II or AT9S from RadioLink, both of which come with RC Receivers to be used with Pixhawk 4</a:t>
            </a:r>
            <a:endParaRPr sz="2500"/>
          </a:p>
          <a:p>
            <a:pPr indent="-363537" lvl="0" marL="457200" rtl="0" algn="l">
              <a:lnSpc>
                <a:spcPct val="115000"/>
              </a:lnSpc>
              <a:spcBef>
                <a:spcPts val="0"/>
              </a:spcBef>
              <a:spcAft>
                <a:spcPts val="0"/>
              </a:spcAft>
              <a:buSzPct val="100000"/>
              <a:buChar char="•"/>
            </a:pPr>
            <a:r>
              <a:rPr lang="en-US" sz="2500"/>
              <a:t>All initial use parameters can be entered through Mission Planner using the parameter tree feature</a:t>
            </a:r>
            <a:endParaRPr sz="2500"/>
          </a:p>
          <a:p>
            <a:pPr indent="-363537" lvl="0" marL="457200" rtl="0" algn="l">
              <a:lnSpc>
                <a:spcPct val="115000"/>
              </a:lnSpc>
              <a:spcBef>
                <a:spcPts val="0"/>
              </a:spcBef>
              <a:spcAft>
                <a:spcPts val="0"/>
              </a:spcAft>
              <a:buSzPct val="100000"/>
              <a:buChar char="•"/>
            </a:pPr>
            <a:r>
              <a:rPr lang="en-US" sz="2500"/>
              <a:t>ArduPilot has extensive information and walkthroughs for RC Controller setup and parameter input to make these processes easy</a:t>
            </a:r>
            <a:endParaRPr sz="2500"/>
          </a:p>
        </p:txBody>
      </p:sp>
      <p:sp>
        <p:nvSpPr>
          <p:cNvPr id="682" name="Google Shape;682;gf580175630_0_1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83" name="Google Shape;683;gf580175630_0_12"/>
          <p:cNvPicPr preferRelativeResize="0"/>
          <p:nvPr/>
        </p:nvPicPr>
        <p:blipFill>
          <a:blip r:embed="rId3">
            <a:alphaModFix/>
          </a:blip>
          <a:stretch>
            <a:fillRect/>
          </a:stretch>
        </p:blipFill>
        <p:spPr>
          <a:xfrm>
            <a:off x="9185175" y="1596100"/>
            <a:ext cx="2210875" cy="3665799"/>
          </a:xfrm>
          <a:prstGeom prst="rect">
            <a:avLst/>
          </a:prstGeom>
          <a:noFill/>
          <a:ln>
            <a:noFill/>
          </a:ln>
        </p:spPr>
      </p:pic>
      <p:sp>
        <p:nvSpPr>
          <p:cNvPr id="684" name="Google Shape;684;gf580175630_0_12"/>
          <p:cNvSpPr/>
          <p:nvPr/>
        </p:nvSpPr>
        <p:spPr>
          <a:xfrm>
            <a:off x="10446275" y="3386750"/>
            <a:ext cx="611100" cy="409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5" name="Google Shape;685;gf580175630_0_12"/>
          <p:cNvPicPr preferRelativeResize="0"/>
          <p:nvPr/>
        </p:nvPicPr>
        <p:blipFill>
          <a:blip r:embed="rId4">
            <a:alphaModFix/>
          </a:blip>
          <a:stretch>
            <a:fillRect/>
          </a:stretch>
        </p:blipFill>
        <p:spPr>
          <a:xfrm>
            <a:off x="6119950" y="877800"/>
            <a:ext cx="2777751" cy="2473804"/>
          </a:xfrm>
          <a:prstGeom prst="rect">
            <a:avLst/>
          </a:prstGeom>
          <a:noFill/>
          <a:ln>
            <a:noFill/>
          </a:ln>
        </p:spPr>
      </p:pic>
      <p:pic>
        <p:nvPicPr>
          <p:cNvPr id="686" name="Google Shape;686;gf580175630_0_12"/>
          <p:cNvPicPr preferRelativeResize="0"/>
          <p:nvPr/>
        </p:nvPicPr>
        <p:blipFill>
          <a:blip r:embed="rId5">
            <a:alphaModFix/>
          </a:blip>
          <a:stretch>
            <a:fillRect/>
          </a:stretch>
        </p:blipFill>
        <p:spPr>
          <a:xfrm>
            <a:off x="6263625" y="3248419"/>
            <a:ext cx="2634075" cy="2853081"/>
          </a:xfrm>
          <a:prstGeom prst="rect">
            <a:avLst/>
          </a:prstGeom>
          <a:noFill/>
          <a:ln>
            <a:noFill/>
          </a:ln>
        </p:spPr>
      </p:pic>
      <p:sp>
        <p:nvSpPr>
          <p:cNvPr id="687" name="Google Shape;687;gf580175630_0_12"/>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gf580175630_0_2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en-US"/>
              <a:t>Coms - Manual Control &amp; User Input</a:t>
            </a:r>
            <a:endParaRPr/>
          </a:p>
        </p:txBody>
      </p:sp>
      <p:sp>
        <p:nvSpPr>
          <p:cNvPr id="694" name="Google Shape;694;gf580175630_0_2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95" name="Google Shape;695;gf580175630_0_26"/>
          <p:cNvPicPr preferRelativeResize="0"/>
          <p:nvPr/>
        </p:nvPicPr>
        <p:blipFill>
          <a:blip r:embed="rId3">
            <a:alphaModFix/>
          </a:blip>
          <a:stretch>
            <a:fillRect/>
          </a:stretch>
        </p:blipFill>
        <p:spPr>
          <a:xfrm>
            <a:off x="0" y="845050"/>
            <a:ext cx="6365948" cy="2960595"/>
          </a:xfrm>
          <a:prstGeom prst="rect">
            <a:avLst/>
          </a:prstGeom>
          <a:noFill/>
          <a:ln>
            <a:noFill/>
          </a:ln>
        </p:spPr>
      </p:pic>
      <p:pic>
        <p:nvPicPr>
          <p:cNvPr id="696" name="Google Shape;696;gf580175630_0_26"/>
          <p:cNvPicPr preferRelativeResize="0"/>
          <p:nvPr/>
        </p:nvPicPr>
        <p:blipFill>
          <a:blip r:embed="rId4">
            <a:alphaModFix/>
          </a:blip>
          <a:stretch>
            <a:fillRect/>
          </a:stretch>
        </p:blipFill>
        <p:spPr>
          <a:xfrm>
            <a:off x="6365950" y="2890848"/>
            <a:ext cx="5826050" cy="3245601"/>
          </a:xfrm>
          <a:prstGeom prst="rect">
            <a:avLst/>
          </a:prstGeom>
          <a:noFill/>
          <a:ln>
            <a:noFill/>
          </a:ln>
        </p:spPr>
      </p:pic>
      <p:sp>
        <p:nvSpPr>
          <p:cNvPr id="697" name="Google Shape;697;gf580175630_0_26"/>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gf6c4b74a15_0_1"/>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Controls - Control Laws Comparison</a:t>
            </a:r>
            <a:endParaRPr/>
          </a:p>
        </p:txBody>
      </p:sp>
      <p:sp>
        <p:nvSpPr>
          <p:cNvPr id="704" name="Google Shape;704;gf6c4b74a15_0_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aphicFrame>
        <p:nvGraphicFramePr>
          <p:cNvPr id="705" name="Google Shape;705;gf6c4b74a15_0_1"/>
          <p:cNvGraphicFramePr/>
          <p:nvPr/>
        </p:nvGraphicFramePr>
        <p:xfrm>
          <a:off x="952500" y="1371600"/>
          <a:ext cx="3000000" cy="3000000"/>
        </p:xfrm>
        <a:graphic>
          <a:graphicData uri="http://schemas.openxmlformats.org/drawingml/2006/table">
            <a:tbl>
              <a:tblPr>
                <a:noFill/>
                <a:tableStyleId>{CC00B279-0AFD-460A-AA0E-EB72A7496E1E}</a:tableStyleId>
              </a:tblPr>
              <a:tblGrid>
                <a:gridCol w="3429000"/>
                <a:gridCol w="3429000"/>
                <a:gridCol w="3429000"/>
              </a:tblGrid>
              <a:tr h="381000">
                <a:tc>
                  <a:txBody>
                    <a:bodyPr/>
                    <a:lstStyle/>
                    <a:p>
                      <a:pPr indent="0" lvl="0" marL="0" rtl="0" algn="ctr">
                        <a:spcBef>
                          <a:spcPts val="0"/>
                        </a:spcBef>
                        <a:spcAft>
                          <a:spcPts val="0"/>
                        </a:spcAft>
                        <a:buNone/>
                      </a:pPr>
                      <a:r>
                        <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a:t>Pros</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US"/>
                        <a:t>Cons</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US"/>
                        <a:t>PID</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317500" lvl="0" marL="457200" rtl="0" algn="l">
                        <a:spcBef>
                          <a:spcPts val="0"/>
                        </a:spcBef>
                        <a:spcAft>
                          <a:spcPts val="0"/>
                        </a:spcAft>
                        <a:buSzPts val="1400"/>
                        <a:buChar char="●"/>
                      </a:pPr>
                      <a:r>
                        <a:rPr lang="en-US"/>
                        <a:t>Improved Stability</a:t>
                      </a:r>
                      <a:endParaRPr/>
                    </a:p>
                    <a:p>
                      <a:pPr indent="-317500" lvl="0" marL="457200" rtl="0" algn="l">
                        <a:spcBef>
                          <a:spcPts val="0"/>
                        </a:spcBef>
                        <a:spcAft>
                          <a:spcPts val="0"/>
                        </a:spcAft>
                        <a:buSzPts val="1400"/>
                        <a:buChar char="●"/>
                      </a:pPr>
                      <a:r>
                        <a:rPr lang="en-US"/>
                        <a:t>Simple to implement</a:t>
                      </a:r>
                      <a:endParaRPr/>
                    </a:p>
                    <a:p>
                      <a:pPr indent="-317500" lvl="0" marL="457200" rtl="0" algn="l">
                        <a:spcBef>
                          <a:spcPts val="0"/>
                        </a:spcBef>
                        <a:spcAft>
                          <a:spcPts val="0"/>
                        </a:spcAft>
                        <a:buSzPts val="1400"/>
                        <a:buChar char="●"/>
                      </a:pPr>
                      <a:r>
                        <a:rPr lang="en-US"/>
                        <a:t>Reduces steady-state error</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317500" lvl="0" marL="457200" rtl="0" algn="l">
                        <a:spcBef>
                          <a:spcPts val="0"/>
                        </a:spcBef>
                        <a:spcAft>
                          <a:spcPts val="0"/>
                        </a:spcAft>
                        <a:buSzPts val="1400"/>
                        <a:buChar char="●"/>
                      </a:pPr>
                      <a:r>
                        <a:rPr lang="en-US"/>
                        <a:t>Performance of controller will vary in non-linear systems</a:t>
                      </a:r>
                      <a:endParaRPr/>
                    </a:p>
                    <a:p>
                      <a:pPr indent="-317500" lvl="0" marL="457200" rtl="0" algn="l">
                        <a:spcBef>
                          <a:spcPts val="0"/>
                        </a:spcBef>
                        <a:spcAft>
                          <a:spcPts val="0"/>
                        </a:spcAft>
                        <a:buSzPts val="1400"/>
                        <a:buChar char="●"/>
                      </a:pPr>
                      <a:r>
                        <a:rPr lang="en-US"/>
                        <a:t>High noise in derivative portion</a:t>
                      </a:r>
                      <a:endParaRPr/>
                    </a:p>
                    <a:p>
                      <a:pPr indent="-317500" lvl="0" marL="457200" rtl="0" algn="l">
                        <a:spcBef>
                          <a:spcPts val="0"/>
                        </a:spcBef>
                        <a:spcAft>
                          <a:spcPts val="0"/>
                        </a:spcAft>
                        <a:buSzPts val="1400"/>
                        <a:buChar char="●"/>
                      </a:pPr>
                      <a:r>
                        <a:rPr lang="en-US"/>
                        <a:t>Low robustness</a:t>
                      </a:r>
                      <a:endParaRPr/>
                    </a:p>
                    <a:p>
                      <a:pPr indent="-317500" lvl="0" marL="457200" rtl="0" algn="l">
                        <a:spcBef>
                          <a:spcPts val="0"/>
                        </a:spcBef>
                        <a:spcAft>
                          <a:spcPts val="0"/>
                        </a:spcAft>
                        <a:buSzPts val="1400"/>
                        <a:buChar char="●"/>
                      </a:pPr>
                      <a:r>
                        <a:rPr lang="en-US"/>
                        <a:t>Difficult to tune </a:t>
                      </a:r>
                      <a:r>
                        <a:rPr lang="en-US"/>
                        <a:t>parameters</a:t>
                      </a:r>
                      <a:r>
                        <a:rPr lang="en-US"/>
                        <a:t> for unstable systems</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US"/>
                        <a:t>LQR</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317500" lvl="0" marL="457200" rtl="0" algn="l">
                        <a:spcBef>
                          <a:spcPts val="0"/>
                        </a:spcBef>
                        <a:spcAft>
                          <a:spcPts val="0"/>
                        </a:spcAft>
                        <a:buSzPts val="1400"/>
                        <a:buChar char="●"/>
                      </a:pPr>
                      <a:r>
                        <a:rPr lang="en-US"/>
                        <a:t>Computationally efficient</a:t>
                      </a:r>
                      <a:endParaRPr/>
                    </a:p>
                    <a:p>
                      <a:pPr indent="-317500" lvl="0" marL="457200" rtl="0" algn="l">
                        <a:spcBef>
                          <a:spcPts val="0"/>
                        </a:spcBef>
                        <a:spcAft>
                          <a:spcPts val="0"/>
                        </a:spcAft>
                        <a:buSzPts val="1400"/>
                        <a:buChar char="●"/>
                      </a:pPr>
                      <a:r>
                        <a:rPr lang="en-US"/>
                        <a:t>Robust</a:t>
                      </a:r>
                      <a:endParaRPr/>
                    </a:p>
                    <a:p>
                      <a:pPr indent="-317500" lvl="0" marL="457200" rtl="0" algn="l">
                        <a:spcBef>
                          <a:spcPts val="0"/>
                        </a:spcBef>
                        <a:spcAft>
                          <a:spcPts val="0"/>
                        </a:spcAft>
                        <a:buSzPts val="1400"/>
                        <a:buChar char="●"/>
                      </a:pPr>
                      <a:r>
                        <a:rPr lang="en-US"/>
                        <a:t>Fixed control gain can be used for each trajectory</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317500" lvl="0" marL="457200" rtl="0" algn="l">
                        <a:spcBef>
                          <a:spcPts val="0"/>
                        </a:spcBef>
                        <a:spcAft>
                          <a:spcPts val="0"/>
                        </a:spcAft>
                        <a:buSzPts val="1400"/>
                        <a:buChar char="●"/>
                      </a:pPr>
                      <a:r>
                        <a:rPr lang="en-US"/>
                        <a:t>Not as useful for non-linear systems</a:t>
                      </a:r>
                      <a:endParaRPr/>
                    </a:p>
                    <a:p>
                      <a:pPr indent="-317500" lvl="0" marL="457200" rtl="0" algn="l">
                        <a:spcBef>
                          <a:spcPts val="0"/>
                        </a:spcBef>
                        <a:spcAft>
                          <a:spcPts val="0"/>
                        </a:spcAft>
                        <a:buSzPts val="1400"/>
                        <a:buChar char="●"/>
                      </a:pPr>
                      <a:r>
                        <a:rPr lang="en-US"/>
                        <a:t>Requires knowledge about the state of the object which is not always possible</a:t>
                      </a:r>
                      <a:endParaRPr/>
                    </a:p>
                    <a:p>
                      <a:pPr indent="-317500" lvl="0" marL="457200" rtl="0" algn="l">
                        <a:spcBef>
                          <a:spcPts val="0"/>
                        </a:spcBef>
                        <a:spcAft>
                          <a:spcPts val="0"/>
                        </a:spcAft>
                        <a:buSzPts val="1400"/>
                        <a:buChar char="●"/>
                      </a:pPr>
                      <a:r>
                        <a:rPr lang="en-US"/>
                        <a:t>Increased energy consumption</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US"/>
                        <a:t>LQT</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317500" lvl="0" marL="457200" rtl="0" algn="l">
                        <a:spcBef>
                          <a:spcPts val="0"/>
                        </a:spcBef>
                        <a:spcAft>
                          <a:spcPts val="0"/>
                        </a:spcAft>
                        <a:buSzPts val="1400"/>
                        <a:buChar char="●"/>
                      </a:pPr>
                      <a:r>
                        <a:rPr lang="en-US"/>
                        <a:t>Decreased energy consumption</a:t>
                      </a:r>
                      <a:endParaRPr/>
                    </a:p>
                    <a:p>
                      <a:pPr indent="-317500" lvl="0" marL="457200" rtl="0" algn="l">
                        <a:spcBef>
                          <a:spcPts val="0"/>
                        </a:spcBef>
                        <a:spcAft>
                          <a:spcPts val="0"/>
                        </a:spcAft>
                        <a:buSzPts val="1400"/>
                        <a:buChar char="●"/>
                      </a:pPr>
                      <a:r>
                        <a:rPr lang="en-US"/>
                        <a:t>More accurate tracking</a:t>
                      </a:r>
                      <a:endParaRPr/>
                    </a:p>
                    <a:p>
                      <a:pPr indent="-317500" lvl="0" marL="457200" rtl="0" algn="l">
                        <a:spcBef>
                          <a:spcPts val="0"/>
                        </a:spcBef>
                        <a:spcAft>
                          <a:spcPts val="0"/>
                        </a:spcAft>
                        <a:buSzPts val="1400"/>
                        <a:buChar char="●"/>
                      </a:pPr>
                      <a:r>
                        <a:rPr lang="en-US"/>
                        <a:t>Control gains already contain trajectory info</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317500" lvl="0" marL="457200" rtl="0" algn="l">
                        <a:spcBef>
                          <a:spcPts val="0"/>
                        </a:spcBef>
                        <a:spcAft>
                          <a:spcPts val="0"/>
                        </a:spcAft>
                        <a:buSzPts val="1400"/>
                        <a:buChar char="●"/>
                      </a:pPr>
                      <a:r>
                        <a:rPr lang="en-US"/>
                        <a:t>Each trajectory requires separate control gain calculations</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706" name="Google Shape;706;gf6c4b74a15_0_1"/>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gf182b97368_6_34"/>
          <p:cNvSpPr txBox="1"/>
          <p:nvPr>
            <p:ph idx="1" type="body"/>
          </p:nvPr>
        </p:nvSpPr>
        <p:spPr>
          <a:xfrm>
            <a:off x="838200" y="3211173"/>
            <a:ext cx="10515600" cy="27849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The above is the discrete time finite horizon cost function</a:t>
            </a:r>
            <a:endParaRPr/>
          </a:p>
          <a:p>
            <a:pPr indent="-406400" lvl="0" marL="457200" rtl="0" algn="l">
              <a:spcBef>
                <a:spcPts val="1000"/>
              </a:spcBef>
              <a:spcAft>
                <a:spcPts val="0"/>
              </a:spcAft>
              <a:buSzPts val="2800"/>
              <a:buChar char="•"/>
            </a:pPr>
            <a:r>
              <a:rPr lang="en-US"/>
              <a:t>Q, R set relative weights of state deviation and input usage</a:t>
            </a:r>
            <a:endParaRPr/>
          </a:p>
          <a:p>
            <a:pPr indent="-406400" lvl="0" marL="457200" rtl="0" algn="l">
              <a:spcBef>
                <a:spcPts val="0"/>
              </a:spcBef>
              <a:spcAft>
                <a:spcPts val="0"/>
              </a:spcAft>
              <a:buSzPts val="2800"/>
              <a:buChar char="•"/>
            </a:pPr>
            <a:r>
              <a:rPr lang="en-US"/>
              <a:t>Minimized to find u* the ideal input using the algorithm described in </a:t>
            </a:r>
            <a:r>
              <a:rPr lang="en-US"/>
              <a:t>feasibility</a:t>
            </a:r>
            <a:r>
              <a:rPr lang="en-US"/>
              <a:t> analysis.</a:t>
            </a:r>
            <a:endParaRPr/>
          </a:p>
          <a:p>
            <a:pPr indent="0" lvl="0" marL="457200" rtl="0" algn="l">
              <a:spcBef>
                <a:spcPts val="1000"/>
              </a:spcBef>
              <a:spcAft>
                <a:spcPts val="0"/>
              </a:spcAft>
              <a:buNone/>
            </a:pPr>
            <a:r>
              <a:t/>
            </a:r>
            <a:endParaRPr/>
          </a:p>
        </p:txBody>
      </p:sp>
      <p:sp>
        <p:nvSpPr>
          <p:cNvPr id="713" name="Google Shape;713;gf182b97368_6_3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14" name="Google Shape;714;gf182b97368_6_34"/>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Controls - Cost Function</a:t>
            </a:r>
            <a:endParaRPr/>
          </a:p>
        </p:txBody>
      </p:sp>
      <p:pic>
        <p:nvPicPr>
          <p:cNvPr id="715" name="Google Shape;715;gf182b97368_6_34"/>
          <p:cNvPicPr preferRelativeResize="0"/>
          <p:nvPr/>
        </p:nvPicPr>
        <p:blipFill>
          <a:blip r:embed="rId3">
            <a:alphaModFix/>
          </a:blip>
          <a:stretch>
            <a:fillRect/>
          </a:stretch>
        </p:blipFill>
        <p:spPr>
          <a:xfrm>
            <a:off x="1261400" y="1198275"/>
            <a:ext cx="9669199" cy="1944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gf516a97809_2_7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Use Case CONOPS</a:t>
            </a:r>
            <a:endParaRPr/>
          </a:p>
        </p:txBody>
      </p:sp>
      <p:sp>
        <p:nvSpPr>
          <p:cNvPr id="128" name="Google Shape;128;gf516a97809_2_7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29" name="Google Shape;129;gf516a97809_2_7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Project Description</a:t>
            </a:r>
            <a:endParaRPr b="1" sz="1100">
              <a:solidFill>
                <a:schemeClr val="lt1"/>
              </a:solidFill>
              <a:latin typeface="Calibri"/>
              <a:ea typeface="Calibri"/>
              <a:cs typeface="Calibri"/>
              <a:sym typeface="Calibri"/>
            </a:endParaRPr>
          </a:p>
        </p:txBody>
      </p:sp>
      <p:pic>
        <p:nvPicPr>
          <p:cNvPr id="130" name="Google Shape;130;gf516a97809_2_70"/>
          <p:cNvPicPr preferRelativeResize="0"/>
          <p:nvPr/>
        </p:nvPicPr>
        <p:blipFill>
          <a:blip r:embed="rId3">
            <a:alphaModFix/>
          </a:blip>
          <a:stretch>
            <a:fillRect/>
          </a:stretch>
        </p:blipFill>
        <p:spPr>
          <a:xfrm>
            <a:off x="1510338" y="863225"/>
            <a:ext cx="9171324" cy="51495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gf182b97368_6_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722" name="Google Shape;722;gf182b97368_6_4"/>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Controls - Additional Simulation Results</a:t>
            </a:r>
            <a:endParaRPr/>
          </a:p>
        </p:txBody>
      </p:sp>
      <p:pic>
        <p:nvPicPr>
          <p:cNvPr id="723" name="Google Shape;723;gf182b97368_6_4"/>
          <p:cNvPicPr preferRelativeResize="0"/>
          <p:nvPr/>
        </p:nvPicPr>
        <p:blipFill>
          <a:blip r:embed="rId3">
            <a:alphaModFix/>
          </a:blip>
          <a:stretch>
            <a:fillRect/>
          </a:stretch>
        </p:blipFill>
        <p:spPr>
          <a:xfrm>
            <a:off x="351525" y="1238750"/>
            <a:ext cx="5535625" cy="4151725"/>
          </a:xfrm>
          <a:prstGeom prst="rect">
            <a:avLst/>
          </a:prstGeom>
          <a:noFill/>
          <a:ln>
            <a:noFill/>
          </a:ln>
        </p:spPr>
      </p:pic>
      <p:pic>
        <p:nvPicPr>
          <p:cNvPr id="724" name="Google Shape;724;gf182b97368_6_4"/>
          <p:cNvPicPr preferRelativeResize="0"/>
          <p:nvPr/>
        </p:nvPicPr>
        <p:blipFill>
          <a:blip r:embed="rId4">
            <a:alphaModFix/>
          </a:blip>
          <a:stretch>
            <a:fillRect/>
          </a:stretch>
        </p:blipFill>
        <p:spPr>
          <a:xfrm>
            <a:off x="6161000" y="1180150"/>
            <a:ext cx="5691899" cy="426892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gf182b97368_6_1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31" name="Google Shape;731;gf182b97368_6_13"/>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Controls - Additional Simulation Results</a:t>
            </a:r>
            <a:endParaRPr/>
          </a:p>
        </p:txBody>
      </p:sp>
      <p:pic>
        <p:nvPicPr>
          <p:cNvPr id="732" name="Google Shape;732;gf182b97368_6_13"/>
          <p:cNvPicPr preferRelativeResize="0"/>
          <p:nvPr/>
        </p:nvPicPr>
        <p:blipFill>
          <a:blip r:embed="rId3">
            <a:alphaModFix/>
          </a:blip>
          <a:stretch>
            <a:fillRect/>
          </a:stretch>
        </p:blipFill>
        <p:spPr>
          <a:xfrm>
            <a:off x="115325" y="910825"/>
            <a:ext cx="5747224" cy="4310424"/>
          </a:xfrm>
          <a:prstGeom prst="rect">
            <a:avLst/>
          </a:prstGeom>
          <a:noFill/>
          <a:ln>
            <a:noFill/>
          </a:ln>
        </p:spPr>
      </p:pic>
      <p:pic>
        <p:nvPicPr>
          <p:cNvPr id="733" name="Google Shape;733;gf182b97368_6_13"/>
          <p:cNvPicPr preferRelativeResize="0"/>
          <p:nvPr/>
        </p:nvPicPr>
        <p:blipFill>
          <a:blip r:embed="rId4">
            <a:alphaModFix/>
          </a:blip>
          <a:stretch>
            <a:fillRect/>
          </a:stretch>
        </p:blipFill>
        <p:spPr>
          <a:xfrm>
            <a:off x="6198325" y="910837"/>
            <a:ext cx="5659125" cy="42443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gf182b97368_6_2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40" name="Google Shape;740;gf182b97368_6_2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Controls - Additional Simulation Results</a:t>
            </a:r>
            <a:endParaRPr/>
          </a:p>
        </p:txBody>
      </p:sp>
      <p:pic>
        <p:nvPicPr>
          <p:cNvPr id="741" name="Google Shape;741;gf182b97368_6_20"/>
          <p:cNvPicPr preferRelativeResize="0"/>
          <p:nvPr/>
        </p:nvPicPr>
        <p:blipFill>
          <a:blip r:embed="rId3">
            <a:alphaModFix/>
          </a:blip>
          <a:stretch>
            <a:fillRect/>
          </a:stretch>
        </p:blipFill>
        <p:spPr>
          <a:xfrm>
            <a:off x="544675" y="1100425"/>
            <a:ext cx="5691000" cy="4268250"/>
          </a:xfrm>
          <a:prstGeom prst="rect">
            <a:avLst/>
          </a:prstGeom>
          <a:noFill/>
          <a:ln>
            <a:noFill/>
          </a:ln>
        </p:spPr>
      </p:pic>
      <p:pic>
        <p:nvPicPr>
          <p:cNvPr id="742" name="Google Shape;742;gf182b97368_6_20"/>
          <p:cNvPicPr preferRelativeResize="0"/>
          <p:nvPr/>
        </p:nvPicPr>
        <p:blipFill>
          <a:blip r:embed="rId4">
            <a:alphaModFix/>
          </a:blip>
          <a:stretch>
            <a:fillRect/>
          </a:stretch>
        </p:blipFill>
        <p:spPr>
          <a:xfrm>
            <a:off x="6235675" y="1100425"/>
            <a:ext cx="5121099" cy="384082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gf516a97809_2_13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Verification</a:t>
            </a:r>
            <a:r>
              <a:rPr lang="en-US"/>
              <a:t> and Validation </a:t>
            </a:r>
            <a:r>
              <a:rPr lang="en-US"/>
              <a:t>Feasibility</a:t>
            </a:r>
            <a:endParaRPr/>
          </a:p>
        </p:txBody>
      </p:sp>
      <p:sp>
        <p:nvSpPr>
          <p:cNvPr id="748" name="Google Shape;748;gf516a97809_2_13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749" name="Google Shape;749;gf516a97809_2_136"/>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graphicFrame>
        <p:nvGraphicFramePr>
          <p:cNvPr id="750" name="Google Shape;750;gf516a97809_2_136"/>
          <p:cNvGraphicFramePr/>
          <p:nvPr/>
        </p:nvGraphicFramePr>
        <p:xfrm>
          <a:off x="667550" y="1129788"/>
          <a:ext cx="3000000" cy="3000000"/>
        </p:xfrm>
        <a:graphic>
          <a:graphicData uri="http://schemas.openxmlformats.org/drawingml/2006/table">
            <a:tbl>
              <a:tblPr>
                <a:noFill/>
                <a:tableStyleId>{FC31BD98-61FD-49C5-85CF-C71705AA7A88}</a:tableStyleId>
              </a:tblPr>
              <a:tblGrid>
                <a:gridCol w="2363250"/>
                <a:gridCol w="4281050"/>
                <a:gridCol w="4256300"/>
              </a:tblGrid>
              <a:tr h="12700">
                <a:tc>
                  <a:txBody>
                    <a:bodyPr/>
                    <a:lstStyle/>
                    <a:p>
                      <a:pPr indent="0" lvl="0" marL="0" rtl="0" algn="ctr">
                        <a:spcBef>
                          <a:spcPts val="0"/>
                        </a:spcBef>
                        <a:spcAft>
                          <a:spcPts val="0"/>
                        </a:spcAft>
                        <a:buNone/>
                      </a:pPr>
                      <a:r>
                        <a:rPr b="1" lang="en-US" sz="1100"/>
                        <a:t>Functional Requirement</a:t>
                      </a:r>
                      <a:endParaRPr b="1" sz="1100"/>
                    </a:p>
                  </a:txBody>
                  <a:tcPr marT="63500" marB="63500" marR="63500" marL="63500"/>
                </a:tc>
                <a:tc>
                  <a:txBody>
                    <a:bodyPr/>
                    <a:lstStyle/>
                    <a:p>
                      <a:pPr indent="0" lvl="0" marL="0" rtl="0" algn="ctr">
                        <a:spcBef>
                          <a:spcPts val="0"/>
                        </a:spcBef>
                        <a:spcAft>
                          <a:spcPts val="0"/>
                        </a:spcAft>
                        <a:buNone/>
                      </a:pPr>
                      <a:r>
                        <a:rPr b="1" lang="en-US" sz="1100"/>
                        <a:t>Test 1</a:t>
                      </a:r>
                      <a:endParaRPr b="1" sz="1100"/>
                    </a:p>
                  </a:txBody>
                  <a:tcPr marT="63500" marB="63500" marR="63500" marL="63500"/>
                </a:tc>
                <a:tc>
                  <a:txBody>
                    <a:bodyPr/>
                    <a:lstStyle/>
                    <a:p>
                      <a:pPr indent="0" lvl="0" marL="0" rtl="0" algn="ctr">
                        <a:spcBef>
                          <a:spcPts val="0"/>
                        </a:spcBef>
                        <a:spcAft>
                          <a:spcPts val="0"/>
                        </a:spcAft>
                        <a:buNone/>
                      </a:pPr>
                      <a:r>
                        <a:rPr b="1" lang="en-US" sz="1100"/>
                        <a:t>Test 2</a:t>
                      </a:r>
                      <a:endParaRPr b="1" sz="1100"/>
                    </a:p>
                  </a:txBody>
                  <a:tcPr marT="63500" marB="63500" marR="63500" marL="63500"/>
                </a:tc>
              </a:tr>
              <a:tr h="12700">
                <a:tc>
                  <a:txBody>
                    <a:bodyPr/>
                    <a:lstStyle/>
                    <a:p>
                      <a:pPr indent="0" lvl="0" marL="0" rtl="0" algn="l">
                        <a:spcBef>
                          <a:spcPts val="0"/>
                        </a:spcBef>
                        <a:spcAft>
                          <a:spcPts val="0"/>
                        </a:spcAft>
                        <a:buNone/>
                      </a:pPr>
                      <a:r>
                        <a:rPr b="1" lang="en-US" sz="1100"/>
                        <a:t>FR-01: Cost</a:t>
                      </a:r>
                      <a:endParaRPr b="1" sz="1100"/>
                    </a:p>
                  </a:txBody>
                  <a:tcPr marT="63500" marB="63500" marR="63500" marL="63500"/>
                </a:tc>
                <a:tc>
                  <a:txBody>
                    <a:bodyPr/>
                    <a:lstStyle/>
                    <a:p>
                      <a:pPr indent="0" lvl="0" marL="0" rtl="0" algn="l">
                        <a:spcBef>
                          <a:spcPts val="0"/>
                        </a:spcBef>
                        <a:spcAft>
                          <a:spcPts val="0"/>
                        </a:spcAft>
                        <a:buNone/>
                      </a:pPr>
                      <a:r>
                        <a:rPr b="1" lang="en-US" sz="1100"/>
                        <a:t>Inspection:</a:t>
                      </a:r>
                      <a:r>
                        <a:rPr lang="en-US" sz="1100"/>
                        <a:t> Finance officer will verify the cost does not exceed $1000 USD for the package</a:t>
                      </a:r>
                      <a:endParaRPr sz="1100"/>
                    </a:p>
                  </a:txBody>
                  <a:tcPr marT="63500" marB="63500" marR="63500" marL="63500"/>
                </a:tc>
                <a:tc>
                  <a:txBody>
                    <a:bodyPr/>
                    <a:lstStyle/>
                    <a:p>
                      <a:pPr indent="0" lvl="0" marL="0" rtl="0" algn="l">
                        <a:spcBef>
                          <a:spcPts val="0"/>
                        </a:spcBef>
                        <a:spcAft>
                          <a:spcPts val="0"/>
                        </a:spcAft>
                        <a:buNone/>
                      </a:pPr>
                      <a:r>
                        <a:t/>
                      </a:r>
                      <a:endParaRPr sz="1100"/>
                    </a:p>
                  </a:txBody>
                  <a:tcPr marT="63500" marB="63500" marR="63500" marL="63500"/>
                </a:tc>
              </a:tr>
              <a:tr h="12700">
                <a:tc>
                  <a:txBody>
                    <a:bodyPr/>
                    <a:lstStyle/>
                    <a:p>
                      <a:pPr indent="0" lvl="0" marL="0" rtl="0" algn="l">
                        <a:spcBef>
                          <a:spcPts val="0"/>
                        </a:spcBef>
                        <a:spcAft>
                          <a:spcPts val="0"/>
                        </a:spcAft>
                        <a:buNone/>
                      </a:pPr>
                      <a:r>
                        <a:rPr b="1" lang="en-US" sz="1100"/>
                        <a:t>FR-02: Software</a:t>
                      </a:r>
                      <a:endParaRPr sz="1100"/>
                    </a:p>
                  </a:txBody>
                  <a:tcPr marT="63500" marB="63500" marR="63500" marL="63500"/>
                </a:tc>
                <a:tc>
                  <a:txBody>
                    <a:bodyPr/>
                    <a:lstStyle/>
                    <a:p>
                      <a:pPr indent="0" lvl="0" marL="0" rtl="0" algn="l">
                        <a:spcBef>
                          <a:spcPts val="0"/>
                        </a:spcBef>
                        <a:spcAft>
                          <a:spcPts val="0"/>
                        </a:spcAft>
                        <a:buNone/>
                      </a:pPr>
                      <a:r>
                        <a:rPr b="1" lang="en-US" sz="1100"/>
                        <a:t>Demonstration:</a:t>
                      </a:r>
                      <a:r>
                        <a:rPr lang="en-US" sz="1100"/>
                        <a:t> The mission parameters will be inputted into the Flight Software and the test team will verify that the UAS software optimizes flight trajectory.</a:t>
                      </a:r>
                      <a:endParaRPr sz="1100"/>
                    </a:p>
                  </a:txBody>
                  <a:tcPr marT="63500" marB="63500" marR="63500" marL="63500"/>
                </a:tc>
                <a:tc>
                  <a:txBody>
                    <a:bodyPr/>
                    <a:lstStyle/>
                    <a:p>
                      <a:pPr indent="0" lvl="0" marL="0" rtl="0" algn="l">
                        <a:spcBef>
                          <a:spcPts val="0"/>
                        </a:spcBef>
                        <a:spcAft>
                          <a:spcPts val="0"/>
                        </a:spcAft>
                        <a:buNone/>
                      </a:pPr>
                      <a:r>
                        <a:rPr b="1" lang="en-US" sz="1100"/>
                        <a:t>Test/Analysis: </a:t>
                      </a:r>
                      <a:r>
                        <a:rPr lang="en-US" sz="1100"/>
                        <a:t>The UAS will undertake the same mission profile being flown manually and autonomously. The flight time and battery usage will be monitored and compared between the two flights.</a:t>
                      </a:r>
                      <a:endParaRPr sz="1100"/>
                    </a:p>
                  </a:txBody>
                  <a:tcPr marT="63500" marB="63500" marR="63500" marL="63500"/>
                </a:tc>
              </a:tr>
              <a:tr h="12700">
                <a:tc>
                  <a:txBody>
                    <a:bodyPr/>
                    <a:lstStyle/>
                    <a:p>
                      <a:pPr indent="0" lvl="0" marL="0" rtl="0" algn="l">
                        <a:spcBef>
                          <a:spcPts val="0"/>
                        </a:spcBef>
                        <a:spcAft>
                          <a:spcPts val="0"/>
                        </a:spcAft>
                        <a:buNone/>
                      </a:pPr>
                      <a:r>
                        <a:rPr b="1" lang="en-US" sz="1100"/>
                        <a:t>FR-03: FAA Guidelines</a:t>
                      </a:r>
                      <a:endParaRPr sz="1100"/>
                    </a:p>
                  </a:txBody>
                  <a:tcPr marT="63500" marB="63500" marR="63500" marL="63500"/>
                </a:tc>
                <a:tc>
                  <a:txBody>
                    <a:bodyPr/>
                    <a:lstStyle/>
                    <a:p>
                      <a:pPr indent="0" lvl="0" marL="0" rtl="0" algn="l">
                        <a:spcBef>
                          <a:spcPts val="0"/>
                        </a:spcBef>
                        <a:spcAft>
                          <a:spcPts val="0"/>
                        </a:spcAft>
                        <a:buNone/>
                      </a:pPr>
                      <a:r>
                        <a:rPr b="1" lang="en-US" sz="1100"/>
                        <a:t>Inspection: </a:t>
                      </a:r>
                      <a:r>
                        <a:rPr lang="en-US" sz="1100"/>
                        <a:t>The UAS will be weighed to show that it is less than 55 lbs as per FAA guidelines.</a:t>
                      </a:r>
                      <a:endParaRPr sz="1100"/>
                    </a:p>
                  </a:txBody>
                  <a:tcPr marT="63500" marB="63500" marR="63500" marL="63500"/>
                </a:tc>
                <a:tc>
                  <a:txBody>
                    <a:bodyPr/>
                    <a:lstStyle/>
                    <a:p>
                      <a:pPr indent="0" lvl="0" marL="0" rtl="0" algn="l">
                        <a:spcBef>
                          <a:spcPts val="0"/>
                        </a:spcBef>
                        <a:spcAft>
                          <a:spcPts val="0"/>
                        </a:spcAft>
                        <a:buNone/>
                      </a:pPr>
                      <a:r>
                        <a:t/>
                      </a:r>
                      <a:endParaRPr sz="1100"/>
                    </a:p>
                  </a:txBody>
                  <a:tcPr marT="63500" marB="63500" marR="63500" marL="63500"/>
                </a:tc>
              </a:tr>
              <a:tr h="12700">
                <a:tc>
                  <a:txBody>
                    <a:bodyPr/>
                    <a:lstStyle/>
                    <a:p>
                      <a:pPr indent="0" lvl="0" marL="0" rtl="0" algn="l">
                        <a:spcBef>
                          <a:spcPts val="0"/>
                        </a:spcBef>
                        <a:spcAft>
                          <a:spcPts val="0"/>
                        </a:spcAft>
                        <a:buNone/>
                      </a:pPr>
                      <a:r>
                        <a:rPr b="1" lang="en-US" sz="1100"/>
                        <a:t>FR-04: Adaptability</a:t>
                      </a:r>
                      <a:endParaRPr sz="1100"/>
                    </a:p>
                  </a:txBody>
                  <a:tcPr marT="63500" marB="63500" marR="63500" marL="63500"/>
                </a:tc>
                <a:tc>
                  <a:txBody>
                    <a:bodyPr/>
                    <a:lstStyle/>
                    <a:p>
                      <a:pPr indent="0" lvl="0" marL="0" rtl="0" algn="l">
                        <a:spcBef>
                          <a:spcPts val="0"/>
                        </a:spcBef>
                        <a:spcAft>
                          <a:spcPts val="0"/>
                        </a:spcAft>
                        <a:buNone/>
                      </a:pPr>
                      <a:r>
                        <a:rPr b="1" lang="en-US" sz="1100"/>
                        <a:t>Demonstration: </a:t>
                      </a:r>
                      <a:r>
                        <a:rPr lang="en-US" sz="1100"/>
                        <a:t>The UAS will undergo static and non-static testing on the standard aircraft picked in the trade studies and HERD-CU Phase 1a’s aircraft to demonstrate that the software can be used on different systems.</a:t>
                      </a:r>
                      <a:endParaRPr sz="1100"/>
                    </a:p>
                  </a:txBody>
                  <a:tcPr marT="63500" marB="63500" marR="63500" marL="63500"/>
                </a:tc>
                <a:tc>
                  <a:txBody>
                    <a:bodyPr/>
                    <a:lstStyle/>
                    <a:p>
                      <a:pPr indent="0" lvl="0" marL="0" rtl="0" algn="l">
                        <a:spcBef>
                          <a:spcPts val="0"/>
                        </a:spcBef>
                        <a:spcAft>
                          <a:spcPts val="0"/>
                        </a:spcAft>
                        <a:buNone/>
                      </a:pPr>
                      <a:r>
                        <a:rPr b="1" lang="en-US" sz="1100"/>
                        <a:t>Analysis: </a:t>
                      </a:r>
                      <a:r>
                        <a:rPr lang="en-US" sz="1100"/>
                        <a:t>The control algorithms used will have software scripts created to show that the control laws in the software will correctly respond to inputs and output signals that would control the control surfaces and propulsion system.</a:t>
                      </a:r>
                      <a:endParaRPr sz="1100"/>
                    </a:p>
                  </a:txBody>
                  <a:tcPr marT="63500" marB="63500" marR="63500" marL="63500"/>
                </a:tc>
              </a:tr>
              <a:tr h="12700">
                <a:tc>
                  <a:txBody>
                    <a:bodyPr/>
                    <a:lstStyle/>
                    <a:p>
                      <a:pPr indent="0" lvl="0" marL="0" rtl="0" algn="l">
                        <a:spcBef>
                          <a:spcPts val="0"/>
                        </a:spcBef>
                        <a:spcAft>
                          <a:spcPts val="0"/>
                        </a:spcAft>
                        <a:buNone/>
                      </a:pPr>
                      <a:r>
                        <a:rPr b="1" lang="en-US" sz="1100"/>
                        <a:t>FR-05: Mission Capability</a:t>
                      </a:r>
                      <a:endParaRPr sz="1100"/>
                    </a:p>
                  </a:txBody>
                  <a:tcPr marT="63500" marB="63500" marR="63500" marL="63500"/>
                </a:tc>
                <a:tc>
                  <a:txBody>
                    <a:bodyPr/>
                    <a:lstStyle/>
                    <a:p>
                      <a:pPr indent="0" lvl="0" marL="0" rtl="0" algn="l">
                        <a:spcBef>
                          <a:spcPts val="0"/>
                        </a:spcBef>
                        <a:spcAft>
                          <a:spcPts val="0"/>
                        </a:spcAft>
                        <a:buNone/>
                      </a:pPr>
                      <a:r>
                        <a:rPr b="1" lang="en-US" sz="1100"/>
                        <a:t>Test: </a:t>
                      </a:r>
                      <a:r>
                        <a:rPr lang="en-US" sz="1100"/>
                        <a:t>The UAS shall be left on standby mode aircraft and then be operated after 4 hours to show that the mission capability is maintained. </a:t>
                      </a:r>
                      <a:endParaRPr sz="1100"/>
                    </a:p>
                  </a:txBody>
                  <a:tcPr marT="63500" marB="63500" marR="63500" marL="63500"/>
                </a:tc>
                <a:tc>
                  <a:txBody>
                    <a:bodyPr/>
                    <a:lstStyle/>
                    <a:p>
                      <a:pPr indent="0" lvl="0" marL="0" rtl="0" algn="l">
                        <a:spcBef>
                          <a:spcPts val="0"/>
                        </a:spcBef>
                        <a:spcAft>
                          <a:spcPts val="0"/>
                        </a:spcAft>
                        <a:buNone/>
                      </a:pPr>
                      <a:r>
                        <a:t/>
                      </a:r>
                      <a:endParaRPr sz="1100"/>
                    </a:p>
                  </a:txBody>
                  <a:tcPr marT="63500" marB="63500" marR="63500" marL="63500"/>
                </a:tc>
              </a:tr>
              <a:tr h="12700">
                <a:tc>
                  <a:txBody>
                    <a:bodyPr/>
                    <a:lstStyle/>
                    <a:p>
                      <a:pPr indent="0" lvl="0" marL="0" rtl="0" algn="l">
                        <a:spcBef>
                          <a:spcPts val="0"/>
                        </a:spcBef>
                        <a:spcAft>
                          <a:spcPts val="0"/>
                        </a:spcAft>
                        <a:buNone/>
                      </a:pPr>
                      <a:r>
                        <a:rPr b="1" lang="en-US" sz="1100"/>
                        <a:t>FR-06: Ease of Operation</a:t>
                      </a:r>
                      <a:endParaRPr sz="1100"/>
                    </a:p>
                  </a:txBody>
                  <a:tcPr marT="63500" marB="63500" marR="63500" marL="63500"/>
                </a:tc>
                <a:tc>
                  <a:txBody>
                    <a:bodyPr/>
                    <a:lstStyle/>
                    <a:p>
                      <a:pPr indent="0" lvl="0" marL="0" rtl="0" algn="l">
                        <a:spcBef>
                          <a:spcPts val="0"/>
                        </a:spcBef>
                        <a:spcAft>
                          <a:spcPts val="0"/>
                        </a:spcAft>
                        <a:buNone/>
                      </a:pPr>
                      <a:r>
                        <a:rPr b="1" lang="en-US" sz="1100"/>
                        <a:t>Demonstration: </a:t>
                      </a:r>
                      <a:r>
                        <a:rPr lang="en-US" sz="1100"/>
                        <a:t>A single operator will operate the UAS through a full mission profile from loading the parameters to recovering the UAS.</a:t>
                      </a:r>
                      <a:endParaRPr sz="1100"/>
                    </a:p>
                  </a:txBody>
                  <a:tcPr marT="63500" marB="63500" marR="63500" marL="63500"/>
                </a:tc>
                <a:tc>
                  <a:txBody>
                    <a:bodyPr/>
                    <a:lstStyle/>
                    <a:p>
                      <a:pPr indent="0" lvl="0" marL="0" rtl="0" algn="l">
                        <a:spcBef>
                          <a:spcPts val="0"/>
                        </a:spcBef>
                        <a:spcAft>
                          <a:spcPts val="0"/>
                        </a:spcAft>
                        <a:buNone/>
                      </a:pPr>
                      <a:r>
                        <a:t/>
                      </a:r>
                      <a:endParaRPr sz="1100"/>
                    </a:p>
                  </a:txBody>
                  <a:tcPr marT="63500" marB="63500" marR="63500" marL="63500"/>
                </a:tc>
              </a:tr>
              <a:tr h="12700">
                <a:tc>
                  <a:txBody>
                    <a:bodyPr/>
                    <a:lstStyle/>
                    <a:p>
                      <a:pPr indent="0" lvl="0" marL="0" rtl="0" algn="l">
                        <a:spcBef>
                          <a:spcPts val="0"/>
                        </a:spcBef>
                        <a:spcAft>
                          <a:spcPts val="0"/>
                        </a:spcAft>
                        <a:buNone/>
                      </a:pPr>
                      <a:r>
                        <a:rPr b="1" lang="en-US" sz="1100"/>
                        <a:t>FR-07: Recovery &amp; Return</a:t>
                      </a:r>
                      <a:endParaRPr b="1" sz="1100"/>
                    </a:p>
                  </a:txBody>
                  <a:tcPr marT="63500" marB="63500" marR="63500" marL="63500"/>
                </a:tc>
                <a:tc>
                  <a:txBody>
                    <a:bodyPr/>
                    <a:lstStyle/>
                    <a:p>
                      <a:pPr indent="0" lvl="0" marL="0" rtl="0" algn="l">
                        <a:spcBef>
                          <a:spcPts val="0"/>
                        </a:spcBef>
                        <a:spcAft>
                          <a:spcPts val="0"/>
                        </a:spcAft>
                        <a:buNone/>
                      </a:pPr>
                      <a:r>
                        <a:rPr b="1" lang="en-US" sz="1100"/>
                        <a:t>Demonstration:</a:t>
                      </a:r>
                      <a:r>
                        <a:rPr lang="en-US" sz="1100"/>
                        <a:t> Verify that the UAS autonomously returns to a recoverable state when switched into the recovery software mode. </a:t>
                      </a:r>
                      <a:endParaRPr sz="1100"/>
                    </a:p>
                  </a:txBody>
                  <a:tcPr marT="63500" marB="63500" marR="63500" marL="63500"/>
                </a:tc>
                <a:tc>
                  <a:txBody>
                    <a:bodyPr/>
                    <a:lstStyle/>
                    <a:p>
                      <a:pPr indent="0" lvl="0" marL="0" rtl="0" algn="l">
                        <a:spcBef>
                          <a:spcPts val="0"/>
                        </a:spcBef>
                        <a:spcAft>
                          <a:spcPts val="0"/>
                        </a:spcAft>
                        <a:buNone/>
                      </a:pPr>
                      <a:r>
                        <a:t/>
                      </a:r>
                      <a:endParaRPr sz="1100"/>
                    </a:p>
                  </a:txBody>
                  <a:tcPr marT="63500" marB="63500" marR="63500" marL="63500"/>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gf6fbf9a173_0_8"/>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None/>
            </a:pPr>
            <a:r>
              <a:rPr lang="en-US"/>
              <a:t>Financials</a:t>
            </a:r>
            <a:endParaRPr/>
          </a:p>
        </p:txBody>
      </p:sp>
      <p:sp>
        <p:nvSpPr>
          <p:cNvPr id="756" name="Google Shape;756;gf6fbf9a173_0_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757" name="Google Shape;757;gf6fbf9a173_0_8"/>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graphicFrame>
        <p:nvGraphicFramePr>
          <p:cNvPr id="758" name="Google Shape;758;gf6fbf9a173_0_8"/>
          <p:cNvGraphicFramePr/>
          <p:nvPr/>
        </p:nvGraphicFramePr>
        <p:xfrm>
          <a:off x="838188" y="1265878"/>
          <a:ext cx="3000000" cy="3000000"/>
        </p:xfrm>
        <a:graphic>
          <a:graphicData uri="http://schemas.openxmlformats.org/drawingml/2006/table">
            <a:tbl>
              <a:tblPr>
                <a:noFill/>
                <a:tableStyleId>{59AFFC67-7F89-431B-832A-2FCA779DD633}</a:tableStyleId>
              </a:tblPr>
              <a:tblGrid>
                <a:gridCol w="467350"/>
                <a:gridCol w="4857225"/>
                <a:gridCol w="5191025"/>
              </a:tblGrid>
              <a:tr h="293850">
                <a:tc gridSpan="2">
                  <a:txBody>
                    <a:bodyPr/>
                    <a:lstStyle/>
                    <a:p>
                      <a:pPr indent="0" lvl="0" marL="0" rtl="0" algn="ctr">
                        <a:lnSpc>
                          <a:spcPct val="115000"/>
                        </a:lnSpc>
                        <a:spcBef>
                          <a:spcPts val="0"/>
                        </a:spcBef>
                        <a:spcAft>
                          <a:spcPts val="0"/>
                        </a:spcAft>
                        <a:buNone/>
                      </a:pPr>
                      <a:r>
                        <a:rPr b="1" lang="en-US" sz="1100"/>
                        <a:t>System</a:t>
                      </a:r>
                      <a:endParaRPr b="1" sz="11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758:0:0"/>
                      </a:ext>
                    </a:extLst>
                  </a:tcPr>
                </a:tc>
                <a:tc hMerge="1"/>
                <a:tc>
                  <a:txBody>
                    <a:bodyPr/>
                    <a:lstStyle/>
                    <a:p>
                      <a:pPr indent="0" lvl="0" marL="0" rtl="0" algn="ctr">
                        <a:lnSpc>
                          <a:spcPct val="115000"/>
                        </a:lnSpc>
                        <a:spcBef>
                          <a:spcPts val="0"/>
                        </a:spcBef>
                        <a:spcAft>
                          <a:spcPts val="0"/>
                        </a:spcAft>
                        <a:buNone/>
                      </a:pPr>
                      <a:r>
                        <a:rPr b="1" lang="en-US" sz="1100"/>
                        <a:t>Cost</a:t>
                      </a:r>
                      <a:endParaRPr b="1" sz="11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758:0:2"/>
                      </a:ext>
                    </a:extLst>
                  </a:tcPr>
                </a:tc>
              </a:tr>
              <a:tr h="269375">
                <a:tc gridSpan="2">
                  <a:txBody>
                    <a:bodyPr/>
                    <a:lstStyle/>
                    <a:p>
                      <a:pPr indent="0" lvl="0" marL="0" rtl="0" algn="l">
                        <a:lnSpc>
                          <a:spcPct val="115000"/>
                        </a:lnSpc>
                        <a:spcBef>
                          <a:spcPts val="0"/>
                        </a:spcBef>
                        <a:spcAft>
                          <a:spcPts val="0"/>
                        </a:spcAft>
                        <a:buNone/>
                      </a:pPr>
                      <a:r>
                        <a:rPr b="1" lang="en-US" sz="1000"/>
                        <a:t>Unit Cost (x2)</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1:0"/>
                      </a:ext>
                    </a:extLst>
                  </a:tcPr>
                </a:tc>
                <a:tc hMerge="1"/>
                <a:tc>
                  <a:txBody>
                    <a:bodyPr/>
                    <a:lstStyle/>
                    <a:p>
                      <a:pPr indent="0" lvl="0" marL="0" rtl="0" algn="r">
                        <a:lnSpc>
                          <a:spcPct val="115000"/>
                        </a:lnSpc>
                        <a:spcBef>
                          <a:spcPts val="0"/>
                        </a:spcBef>
                        <a:spcAft>
                          <a:spcPts val="0"/>
                        </a:spcAft>
                        <a:buNone/>
                      </a:pPr>
                      <a:r>
                        <a:rPr b="1" lang="en-US" sz="1000"/>
                        <a:t>$1,806</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1:2"/>
                      </a:ext>
                    </a:extLst>
                  </a:tcPr>
                </a:tc>
              </a:tr>
              <a:tr h="323250">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extLst>
                      <a:ext uri="http://customooxmlschemas.google.com/">
                        <go:slidesCustomData xmlns:go="http://customooxmlschemas.google.com/" cellId="758:2:0"/>
                      </a:ext>
                    </a:extLst>
                  </a:tcPr>
                </a:tc>
                <a:tc>
                  <a:txBody>
                    <a:bodyPr/>
                    <a:lstStyle/>
                    <a:p>
                      <a:pPr indent="0" lvl="0" marL="0" rtl="0" algn="l">
                        <a:lnSpc>
                          <a:spcPct val="115000"/>
                        </a:lnSpc>
                        <a:spcBef>
                          <a:spcPts val="0"/>
                        </a:spcBef>
                        <a:spcAft>
                          <a:spcPts val="0"/>
                        </a:spcAft>
                        <a:buNone/>
                      </a:pPr>
                      <a:r>
                        <a:rPr lang="en-US" sz="1000"/>
                        <a:t>Flight Controller Package</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extLst>
                      <a:ext uri="http://customooxmlschemas.google.com/">
                        <go:slidesCustomData xmlns:go="http://customooxmlschemas.google.com/" cellId="758:2:1"/>
                      </a:ext>
                    </a:extLst>
                  </a:tcPr>
                </a:tc>
                <a:tc>
                  <a:txBody>
                    <a:bodyPr/>
                    <a:lstStyle/>
                    <a:p>
                      <a:pPr indent="0" lvl="0" marL="0" rtl="0" algn="r">
                        <a:lnSpc>
                          <a:spcPct val="115000"/>
                        </a:lnSpc>
                        <a:spcBef>
                          <a:spcPts val="0"/>
                        </a:spcBef>
                        <a:spcAft>
                          <a:spcPts val="0"/>
                        </a:spcAft>
                        <a:buNone/>
                      </a:pPr>
                      <a:r>
                        <a:rPr lang="en-US" sz="1000"/>
                        <a:t>$280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extLst>
                      <a:ext uri="http://customooxmlschemas.google.com/">
                        <go:slidesCustomData xmlns:go="http://customooxmlschemas.google.com/" cellId="758:2:2"/>
                      </a:ext>
                    </a:extLst>
                  </a:tcPr>
                </a:tc>
              </a:tr>
              <a:tr h="323250">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3:0"/>
                      </a:ext>
                    </a:extLst>
                  </a:tcPr>
                </a:tc>
                <a:tc>
                  <a:txBody>
                    <a:bodyPr/>
                    <a:lstStyle/>
                    <a:p>
                      <a:pPr indent="0" lvl="0" marL="0" rtl="0" algn="l">
                        <a:lnSpc>
                          <a:spcPct val="115000"/>
                        </a:lnSpc>
                        <a:spcBef>
                          <a:spcPts val="0"/>
                        </a:spcBef>
                        <a:spcAft>
                          <a:spcPts val="0"/>
                        </a:spcAft>
                        <a:buNone/>
                      </a:pPr>
                      <a:r>
                        <a:rPr lang="en-US" sz="1000"/>
                        <a:t>Air Speed Sensor</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3:1"/>
                      </a:ext>
                    </a:extLst>
                  </a:tcPr>
                </a:tc>
                <a:tc>
                  <a:txBody>
                    <a:bodyPr/>
                    <a:lstStyle/>
                    <a:p>
                      <a:pPr indent="0" lvl="0" marL="0" rtl="0" algn="r">
                        <a:lnSpc>
                          <a:spcPct val="115000"/>
                        </a:lnSpc>
                        <a:spcBef>
                          <a:spcPts val="0"/>
                        </a:spcBef>
                        <a:spcAft>
                          <a:spcPts val="0"/>
                        </a:spcAft>
                        <a:buNone/>
                      </a:pPr>
                      <a:r>
                        <a:rPr lang="en-US" sz="1000"/>
                        <a:t>$49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3:2"/>
                      </a:ext>
                    </a:extLst>
                  </a:tcPr>
                </a:tc>
              </a:tr>
              <a:tr h="323250">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extLst>
                      <a:ext uri="http://customooxmlschemas.google.com/">
                        <go:slidesCustomData xmlns:go="http://customooxmlschemas.google.com/" cellId="758:4:0"/>
                      </a:ext>
                    </a:extLst>
                  </a:tcPr>
                </a:tc>
                <a:tc>
                  <a:txBody>
                    <a:bodyPr/>
                    <a:lstStyle/>
                    <a:p>
                      <a:pPr indent="0" lvl="0" marL="0" rtl="0" algn="l">
                        <a:lnSpc>
                          <a:spcPct val="115000"/>
                        </a:lnSpc>
                        <a:spcBef>
                          <a:spcPts val="0"/>
                        </a:spcBef>
                        <a:spcAft>
                          <a:spcPts val="0"/>
                        </a:spcAft>
                        <a:buNone/>
                      </a:pPr>
                      <a:r>
                        <a:rPr lang="en-US" sz="1000"/>
                        <a:t>GPS-RTK Board Ground</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extLst>
                      <a:ext uri="http://customooxmlschemas.google.com/">
                        <go:slidesCustomData xmlns:go="http://customooxmlschemas.google.com/" cellId="758:4:1"/>
                      </a:ext>
                    </a:extLst>
                  </a:tcPr>
                </a:tc>
                <a:tc>
                  <a:txBody>
                    <a:bodyPr/>
                    <a:lstStyle/>
                    <a:p>
                      <a:pPr indent="0" lvl="0" marL="0" rtl="0" algn="r">
                        <a:lnSpc>
                          <a:spcPct val="115000"/>
                        </a:lnSpc>
                        <a:spcBef>
                          <a:spcPts val="0"/>
                        </a:spcBef>
                        <a:spcAft>
                          <a:spcPts val="0"/>
                        </a:spcAft>
                        <a:buNone/>
                      </a:pPr>
                      <a:r>
                        <a:rPr lang="en-US" sz="1000"/>
                        <a:t>$224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extLst>
                      <a:ext uri="http://customooxmlschemas.google.com/">
                        <go:slidesCustomData xmlns:go="http://customooxmlschemas.google.com/" cellId="758:4:2"/>
                      </a:ext>
                    </a:extLst>
                  </a:tcPr>
                </a:tc>
              </a:tr>
              <a:tr h="323250">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5:0"/>
                      </a:ext>
                    </a:extLst>
                  </a:tcPr>
                </a:tc>
                <a:tc>
                  <a:txBody>
                    <a:bodyPr/>
                    <a:lstStyle/>
                    <a:p>
                      <a:pPr indent="0" lvl="0" marL="0" rtl="0" algn="l">
                        <a:lnSpc>
                          <a:spcPct val="115000"/>
                        </a:lnSpc>
                        <a:spcBef>
                          <a:spcPts val="0"/>
                        </a:spcBef>
                        <a:spcAft>
                          <a:spcPts val="0"/>
                        </a:spcAft>
                        <a:buNone/>
                      </a:pPr>
                      <a:r>
                        <a:rPr lang="en-US" sz="1000"/>
                        <a:t>Battery</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5:1"/>
                      </a:ext>
                    </a:extLst>
                  </a:tcPr>
                </a:tc>
                <a:tc>
                  <a:txBody>
                    <a:bodyPr/>
                    <a:lstStyle/>
                    <a:p>
                      <a:pPr indent="0" lvl="0" marL="0" rtl="0" algn="r">
                        <a:lnSpc>
                          <a:spcPct val="115000"/>
                        </a:lnSpc>
                        <a:spcBef>
                          <a:spcPts val="0"/>
                        </a:spcBef>
                        <a:spcAft>
                          <a:spcPts val="0"/>
                        </a:spcAft>
                        <a:buNone/>
                      </a:pPr>
                      <a:r>
                        <a:rPr lang="en-US" sz="1000"/>
                        <a:t>$25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5:2"/>
                      </a:ext>
                    </a:extLst>
                  </a:tcPr>
                </a:tc>
              </a:tr>
              <a:tr h="323250">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extLst>
                      <a:ext uri="http://customooxmlschemas.google.com/">
                        <go:slidesCustomData xmlns:go="http://customooxmlschemas.google.com/" cellId="758:6:0"/>
                      </a:ext>
                    </a:extLst>
                  </a:tcPr>
                </a:tc>
                <a:tc>
                  <a:txBody>
                    <a:bodyPr/>
                    <a:lstStyle/>
                    <a:p>
                      <a:pPr indent="0" lvl="0" marL="0" rtl="0" algn="l">
                        <a:lnSpc>
                          <a:spcPct val="115000"/>
                        </a:lnSpc>
                        <a:spcBef>
                          <a:spcPts val="0"/>
                        </a:spcBef>
                        <a:spcAft>
                          <a:spcPts val="0"/>
                        </a:spcAft>
                        <a:buNone/>
                      </a:pPr>
                      <a:r>
                        <a:rPr lang="en-US" sz="1000"/>
                        <a:t>Ground Controller</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extLst>
                      <a:ext uri="http://customooxmlschemas.google.com/">
                        <go:slidesCustomData xmlns:go="http://customooxmlschemas.google.com/" cellId="758:6:1"/>
                      </a:ext>
                    </a:extLst>
                  </a:tcPr>
                </a:tc>
                <a:tc>
                  <a:txBody>
                    <a:bodyPr/>
                    <a:lstStyle/>
                    <a:p>
                      <a:pPr indent="0" lvl="0" marL="0" rtl="0" algn="r">
                        <a:lnSpc>
                          <a:spcPct val="115000"/>
                        </a:lnSpc>
                        <a:spcBef>
                          <a:spcPts val="0"/>
                        </a:spcBef>
                        <a:spcAft>
                          <a:spcPts val="0"/>
                        </a:spcAft>
                        <a:buNone/>
                      </a:pPr>
                      <a:r>
                        <a:rPr lang="en-US" sz="1000"/>
                        <a:t>$160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extLst>
                      <a:ext uri="http://customooxmlschemas.google.com/">
                        <go:slidesCustomData xmlns:go="http://customooxmlschemas.google.com/" cellId="758:6:2"/>
                      </a:ext>
                    </a:extLst>
                  </a:tcPr>
                </a:tc>
              </a:tr>
              <a:tr h="323250">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7:0"/>
                      </a:ext>
                    </a:extLst>
                  </a:tcPr>
                </a:tc>
                <a:tc>
                  <a:txBody>
                    <a:bodyPr/>
                    <a:lstStyle/>
                    <a:p>
                      <a:pPr indent="0" lvl="0" marL="0" rtl="0" algn="l">
                        <a:lnSpc>
                          <a:spcPct val="115000"/>
                        </a:lnSpc>
                        <a:spcBef>
                          <a:spcPts val="0"/>
                        </a:spcBef>
                        <a:spcAft>
                          <a:spcPts val="0"/>
                        </a:spcAft>
                        <a:buNone/>
                      </a:pPr>
                      <a:r>
                        <a:rPr lang="en-US" sz="1000"/>
                        <a:t>Telemetry System</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7:1"/>
                      </a:ext>
                    </a:extLst>
                  </a:tcPr>
                </a:tc>
                <a:tc>
                  <a:txBody>
                    <a:bodyPr/>
                    <a:lstStyle/>
                    <a:p>
                      <a:pPr indent="0" lvl="0" marL="0" rtl="0" algn="r">
                        <a:lnSpc>
                          <a:spcPct val="115000"/>
                        </a:lnSpc>
                        <a:spcBef>
                          <a:spcPts val="0"/>
                        </a:spcBef>
                        <a:spcAft>
                          <a:spcPts val="0"/>
                        </a:spcAft>
                        <a:buNone/>
                      </a:pPr>
                      <a:r>
                        <a:rPr lang="en-US" sz="1000"/>
                        <a:t>$40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7:2"/>
                      </a:ext>
                    </a:extLst>
                  </a:tcPr>
                </a:tc>
              </a:tr>
              <a:tr h="323250">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extLst>
                      <a:ext uri="http://customooxmlschemas.google.com/">
                        <go:slidesCustomData xmlns:go="http://customooxmlschemas.google.com/" cellId="758:8:0"/>
                      </a:ext>
                    </a:extLst>
                  </a:tcPr>
                </a:tc>
                <a:tc>
                  <a:txBody>
                    <a:bodyPr/>
                    <a:lstStyle/>
                    <a:p>
                      <a:pPr indent="0" lvl="0" marL="0" rtl="0" algn="l">
                        <a:lnSpc>
                          <a:spcPct val="115000"/>
                        </a:lnSpc>
                        <a:spcBef>
                          <a:spcPts val="0"/>
                        </a:spcBef>
                        <a:spcAft>
                          <a:spcPts val="0"/>
                        </a:spcAft>
                        <a:buNone/>
                      </a:pPr>
                      <a:r>
                        <a:rPr lang="en-US" sz="1000"/>
                        <a:t>Misc/Shipping</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extLst>
                      <a:ext uri="http://customooxmlschemas.google.com/">
                        <go:slidesCustomData xmlns:go="http://customooxmlschemas.google.com/" cellId="758:8:1"/>
                      </a:ext>
                    </a:extLst>
                  </a:tcPr>
                </a:tc>
                <a:tc>
                  <a:txBody>
                    <a:bodyPr/>
                    <a:lstStyle/>
                    <a:p>
                      <a:pPr indent="0" lvl="0" marL="0" rtl="0" algn="r">
                        <a:lnSpc>
                          <a:spcPct val="115000"/>
                        </a:lnSpc>
                        <a:spcBef>
                          <a:spcPts val="0"/>
                        </a:spcBef>
                        <a:spcAft>
                          <a:spcPts val="0"/>
                        </a:spcAft>
                        <a:buNone/>
                      </a:pPr>
                      <a:r>
                        <a:rPr lang="en-US" sz="1000"/>
                        <a:t>$125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extLst>
                      <a:ext uri="http://customooxmlschemas.google.com/">
                        <go:slidesCustomData xmlns:go="http://customooxmlschemas.google.com/" cellId="758:8:2"/>
                      </a:ext>
                    </a:extLst>
                  </a:tcPr>
                </a:tc>
              </a:tr>
              <a:tr h="269375">
                <a:tc gridSpan="2">
                  <a:txBody>
                    <a:bodyPr/>
                    <a:lstStyle/>
                    <a:p>
                      <a:pPr indent="0" lvl="0" marL="0" rtl="0" algn="l">
                        <a:lnSpc>
                          <a:spcPct val="115000"/>
                        </a:lnSpc>
                        <a:spcBef>
                          <a:spcPts val="0"/>
                        </a:spcBef>
                        <a:spcAft>
                          <a:spcPts val="0"/>
                        </a:spcAft>
                        <a:buNone/>
                      </a:pPr>
                      <a:r>
                        <a:rPr b="1" lang="en-US" sz="1000"/>
                        <a:t>Testing</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9:0"/>
                      </a:ext>
                    </a:extLst>
                  </a:tcPr>
                </a:tc>
                <a:tc hMerge="1"/>
                <a:tc>
                  <a:txBody>
                    <a:bodyPr/>
                    <a:lstStyle/>
                    <a:p>
                      <a:pPr indent="0" lvl="0" marL="0" rtl="0" algn="r">
                        <a:lnSpc>
                          <a:spcPct val="115000"/>
                        </a:lnSpc>
                        <a:spcBef>
                          <a:spcPts val="0"/>
                        </a:spcBef>
                        <a:spcAft>
                          <a:spcPts val="0"/>
                        </a:spcAft>
                        <a:buNone/>
                      </a:pPr>
                      <a:r>
                        <a:rPr b="1" lang="en-US" sz="1000"/>
                        <a:t>$506</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9:2"/>
                      </a:ext>
                    </a:extLst>
                  </a:tcPr>
                </a:tc>
              </a:tr>
              <a:tr h="323250">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extLst>
                      <a:ext uri="http://customooxmlschemas.google.com/">
                        <go:slidesCustomData xmlns:go="http://customooxmlschemas.google.com/" cellId="758:10:0"/>
                      </a:ext>
                    </a:extLst>
                  </a:tcPr>
                </a:tc>
                <a:tc>
                  <a:txBody>
                    <a:bodyPr/>
                    <a:lstStyle/>
                    <a:p>
                      <a:pPr indent="0" lvl="0" marL="0" rtl="0" algn="l">
                        <a:lnSpc>
                          <a:spcPct val="115000"/>
                        </a:lnSpc>
                        <a:spcBef>
                          <a:spcPts val="0"/>
                        </a:spcBef>
                        <a:spcAft>
                          <a:spcPts val="0"/>
                        </a:spcAft>
                        <a:buNone/>
                      </a:pPr>
                      <a:r>
                        <a:rPr lang="en-US" sz="1000"/>
                        <a:t>Airframe (x2)</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extLst>
                      <a:ext uri="http://customooxmlschemas.google.com/">
                        <go:slidesCustomData xmlns:go="http://customooxmlschemas.google.com/" cellId="758:10:1"/>
                      </a:ext>
                    </a:extLst>
                  </a:tcPr>
                </a:tc>
                <a:tc>
                  <a:txBody>
                    <a:bodyPr/>
                    <a:lstStyle/>
                    <a:p>
                      <a:pPr indent="0" lvl="0" marL="0" rtl="0" algn="r">
                        <a:lnSpc>
                          <a:spcPct val="115000"/>
                        </a:lnSpc>
                        <a:spcBef>
                          <a:spcPts val="0"/>
                        </a:spcBef>
                        <a:spcAft>
                          <a:spcPts val="0"/>
                        </a:spcAft>
                        <a:buNone/>
                      </a:pPr>
                      <a:r>
                        <a:rPr lang="en-US" sz="1000"/>
                        <a:t>$306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extLst>
                      <a:ext uri="http://customooxmlschemas.google.com/">
                        <go:slidesCustomData xmlns:go="http://customooxmlschemas.google.com/" cellId="758:10:2"/>
                      </a:ext>
                    </a:extLst>
                  </a:tcPr>
                </a:tc>
              </a:tr>
              <a:tr h="323250">
                <a:tc>
                  <a:txBody>
                    <a:bodyPr/>
                    <a:lstStyle/>
                    <a:p>
                      <a:pPr indent="0" lvl="0" marL="0" rtl="0" algn="l">
                        <a:spcBef>
                          <a:spcPts val="0"/>
                        </a:spcBef>
                        <a:spcAft>
                          <a:spcPts val="0"/>
                        </a:spcAft>
                        <a:buNone/>
                      </a:pPr>
                      <a:r>
                        <a:t/>
                      </a:r>
                      <a:endParaRPr/>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11:0"/>
                      </a:ext>
                    </a:extLst>
                  </a:tcPr>
                </a:tc>
                <a:tc>
                  <a:txBody>
                    <a:bodyPr/>
                    <a:lstStyle/>
                    <a:p>
                      <a:pPr indent="0" lvl="0" marL="0" rtl="0" algn="l">
                        <a:lnSpc>
                          <a:spcPct val="115000"/>
                        </a:lnSpc>
                        <a:spcBef>
                          <a:spcPts val="0"/>
                        </a:spcBef>
                        <a:spcAft>
                          <a:spcPts val="0"/>
                        </a:spcAft>
                        <a:buNone/>
                      </a:pPr>
                      <a:r>
                        <a:rPr lang="en-US" sz="1000"/>
                        <a:t>FAA License</a:t>
                      </a:r>
                      <a:endParaRPr sz="1000"/>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11:1"/>
                      </a:ext>
                    </a:extLst>
                  </a:tcPr>
                </a:tc>
                <a:tc>
                  <a:txBody>
                    <a:bodyPr/>
                    <a:lstStyle/>
                    <a:p>
                      <a:pPr indent="0" lvl="0" marL="0" rtl="0" algn="r">
                        <a:lnSpc>
                          <a:spcPct val="115000"/>
                        </a:lnSpc>
                        <a:spcBef>
                          <a:spcPts val="0"/>
                        </a:spcBef>
                        <a:spcAft>
                          <a:spcPts val="0"/>
                        </a:spcAft>
                        <a:buNone/>
                      </a:pPr>
                      <a:r>
                        <a:rPr lang="en-US" sz="1000"/>
                        <a:t>$200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11:2"/>
                      </a:ext>
                    </a:extLst>
                  </a:tcPr>
                </a:tc>
              </a:tr>
              <a:tr h="269375">
                <a:tc gridSpan="2">
                  <a:txBody>
                    <a:bodyPr/>
                    <a:lstStyle/>
                    <a:p>
                      <a:pPr indent="0" lvl="0" marL="0" rtl="0" algn="l">
                        <a:lnSpc>
                          <a:spcPct val="115000"/>
                        </a:lnSpc>
                        <a:spcBef>
                          <a:spcPts val="0"/>
                        </a:spcBef>
                        <a:spcAft>
                          <a:spcPts val="0"/>
                        </a:spcAft>
                        <a:buNone/>
                      </a:pPr>
                      <a:r>
                        <a:rPr b="1" lang="en-US" sz="1000"/>
                        <a:t>Miscellaneous</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extLst>
                      <a:ext uri="http://customooxmlschemas.google.com/">
                        <go:slidesCustomData xmlns:go="http://customooxmlschemas.google.com/" cellId="758:12:0"/>
                      </a:ext>
                    </a:extLst>
                  </a:tcPr>
                </a:tc>
                <a:tc hMerge="1"/>
                <a:tc>
                  <a:txBody>
                    <a:bodyPr/>
                    <a:lstStyle/>
                    <a:p>
                      <a:pPr indent="0" lvl="0" marL="0" rtl="0" algn="r">
                        <a:lnSpc>
                          <a:spcPct val="115000"/>
                        </a:lnSpc>
                        <a:spcBef>
                          <a:spcPts val="0"/>
                        </a:spcBef>
                        <a:spcAft>
                          <a:spcPts val="0"/>
                        </a:spcAft>
                        <a:buNone/>
                      </a:pPr>
                      <a:r>
                        <a:rPr b="1" lang="en-US" sz="1000"/>
                        <a:t>$1,000</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3F3F3"/>
                    </a:solidFill>
                    <a:extLst>
                      <a:ext uri="http://customooxmlschemas.google.com/">
                        <go:slidesCustomData xmlns:go="http://customooxmlschemas.google.com/" cellId="758:12:2"/>
                      </a:ext>
                    </a:extLst>
                  </a:tcPr>
                </a:tc>
              </a:tr>
              <a:tr h="269375">
                <a:tc gridSpan="2">
                  <a:txBody>
                    <a:bodyPr/>
                    <a:lstStyle/>
                    <a:p>
                      <a:pPr indent="0" lvl="0" marL="0" rtl="0" algn="l">
                        <a:lnSpc>
                          <a:spcPct val="115000"/>
                        </a:lnSpc>
                        <a:spcBef>
                          <a:spcPts val="0"/>
                        </a:spcBef>
                        <a:spcAft>
                          <a:spcPts val="0"/>
                        </a:spcAft>
                        <a:buNone/>
                      </a:pPr>
                      <a:r>
                        <a:rPr b="1" lang="en-US" sz="1000"/>
                        <a:t>Total</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758:13:0"/>
                      </a:ext>
                    </a:extLst>
                  </a:tcPr>
                </a:tc>
                <a:tc hMerge="1"/>
                <a:tc>
                  <a:txBody>
                    <a:bodyPr/>
                    <a:lstStyle/>
                    <a:p>
                      <a:pPr indent="0" lvl="0" marL="0" rtl="0" algn="r">
                        <a:lnSpc>
                          <a:spcPct val="115000"/>
                        </a:lnSpc>
                        <a:spcBef>
                          <a:spcPts val="0"/>
                        </a:spcBef>
                        <a:spcAft>
                          <a:spcPts val="0"/>
                        </a:spcAft>
                        <a:buNone/>
                      </a:pPr>
                      <a:r>
                        <a:rPr b="1" lang="en-US" sz="1000"/>
                        <a:t>$3,312</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758:13:2"/>
                      </a:ext>
                    </a:extLst>
                  </a:tcPr>
                </a:tc>
              </a:tr>
              <a:tr h="269375">
                <a:tc gridSpan="2">
                  <a:txBody>
                    <a:bodyPr/>
                    <a:lstStyle/>
                    <a:p>
                      <a:pPr indent="0" lvl="0" marL="0" rtl="0" algn="l">
                        <a:lnSpc>
                          <a:spcPct val="115000"/>
                        </a:lnSpc>
                        <a:spcBef>
                          <a:spcPts val="0"/>
                        </a:spcBef>
                        <a:spcAft>
                          <a:spcPts val="0"/>
                        </a:spcAft>
                        <a:buNone/>
                      </a:pPr>
                      <a:r>
                        <a:rPr b="1" lang="en-US" sz="1000"/>
                        <a:t>Excess</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14:0"/>
                      </a:ext>
                    </a:extLst>
                  </a:tcPr>
                </a:tc>
                <a:tc hMerge="1"/>
                <a:tc>
                  <a:txBody>
                    <a:bodyPr/>
                    <a:lstStyle/>
                    <a:p>
                      <a:pPr indent="0" lvl="0" marL="0" rtl="0" algn="r">
                        <a:lnSpc>
                          <a:spcPct val="115000"/>
                        </a:lnSpc>
                        <a:spcBef>
                          <a:spcPts val="0"/>
                        </a:spcBef>
                        <a:spcAft>
                          <a:spcPts val="0"/>
                        </a:spcAft>
                        <a:buNone/>
                      </a:pPr>
                      <a:r>
                        <a:rPr b="1" lang="en-US" sz="1000"/>
                        <a:t>$1,688</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758:14:2"/>
                      </a:ext>
                    </a:extLst>
                  </a:tcPr>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gf71642aec1_12_1"/>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Functional Block Diagram - With Flow Labeled</a:t>
            </a:r>
            <a:endParaRPr/>
          </a:p>
        </p:txBody>
      </p:sp>
      <p:sp>
        <p:nvSpPr>
          <p:cNvPr id="764" name="Google Shape;764;gf71642aec1_12_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65" name="Google Shape;765;gf71642aec1_12_1"/>
          <p:cNvPicPr preferRelativeResize="0"/>
          <p:nvPr/>
        </p:nvPicPr>
        <p:blipFill>
          <a:blip r:embed="rId3">
            <a:alphaModFix/>
          </a:blip>
          <a:stretch>
            <a:fillRect/>
          </a:stretch>
        </p:blipFill>
        <p:spPr>
          <a:xfrm>
            <a:off x="152400" y="1593450"/>
            <a:ext cx="11932917" cy="3703312"/>
          </a:xfrm>
          <a:prstGeom prst="rect">
            <a:avLst/>
          </a:prstGeom>
          <a:noFill/>
          <a:ln>
            <a:noFill/>
          </a:ln>
        </p:spPr>
      </p:pic>
      <p:sp>
        <p:nvSpPr>
          <p:cNvPr id="766" name="Google Shape;766;gf71642aec1_12_1"/>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gf5ca899508_11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a:t>
            </a:r>
            <a:r>
              <a:rPr lang="en-US"/>
              <a:t>cronyms Part 1</a:t>
            </a:r>
            <a:endParaRPr/>
          </a:p>
        </p:txBody>
      </p:sp>
      <p:sp>
        <p:nvSpPr>
          <p:cNvPr id="773" name="Google Shape;773;gf5ca899508_11_0"/>
          <p:cNvSpPr txBox="1"/>
          <p:nvPr>
            <p:ph idx="1" type="body"/>
          </p:nvPr>
        </p:nvSpPr>
        <p:spPr>
          <a:xfrm>
            <a:off x="115325" y="982300"/>
            <a:ext cx="11982300" cy="51237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2400"/>
              <a:t>RALPHIE</a:t>
            </a:r>
            <a:r>
              <a:rPr lang="en-US" sz="2400"/>
              <a:t> - Rapid </a:t>
            </a:r>
            <a:r>
              <a:rPr lang="en-US" sz="2400"/>
              <a:t>Autonomous</a:t>
            </a:r>
            <a:r>
              <a:rPr lang="en-US" sz="2400"/>
              <a:t> Loiter Program for Highly Increased Endurance</a:t>
            </a:r>
            <a:endParaRPr sz="2400"/>
          </a:p>
          <a:p>
            <a:pPr indent="0" lvl="0" marL="0" rtl="0" algn="l">
              <a:spcBef>
                <a:spcPts val="1000"/>
              </a:spcBef>
              <a:spcAft>
                <a:spcPts val="0"/>
              </a:spcAft>
              <a:buNone/>
            </a:pPr>
            <a:r>
              <a:rPr b="1" lang="en-US" sz="2400"/>
              <a:t>UAS</a:t>
            </a:r>
            <a:r>
              <a:rPr lang="en-US" sz="2400"/>
              <a:t> - Unmanned Aerial System</a:t>
            </a:r>
            <a:endParaRPr sz="2400"/>
          </a:p>
          <a:p>
            <a:pPr indent="0" lvl="0" marL="0" rtl="0" algn="l">
              <a:spcBef>
                <a:spcPts val="1000"/>
              </a:spcBef>
              <a:spcAft>
                <a:spcPts val="0"/>
              </a:spcAft>
              <a:buNone/>
            </a:pPr>
            <a:r>
              <a:rPr b="1" lang="en-US" sz="2400"/>
              <a:t>RMC </a:t>
            </a:r>
            <a:r>
              <a:rPr lang="en-US" sz="2400"/>
              <a:t>- Full Mission Capable Rate </a:t>
            </a:r>
            <a:endParaRPr sz="2400"/>
          </a:p>
          <a:p>
            <a:pPr indent="0" lvl="0" marL="0" rtl="0" algn="l">
              <a:spcBef>
                <a:spcPts val="1000"/>
              </a:spcBef>
              <a:spcAft>
                <a:spcPts val="0"/>
              </a:spcAft>
              <a:buNone/>
            </a:pPr>
            <a:r>
              <a:rPr b="1" lang="en-US" sz="2400"/>
              <a:t>IMC</a:t>
            </a:r>
            <a:r>
              <a:rPr lang="en-US" sz="2400"/>
              <a:t> - Instrument Meteorological Conditions</a:t>
            </a:r>
            <a:endParaRPr sz="2400"/>
          </a:p>
          <a:p>
            <a:pPr indent="0" lvl="0" marL="0" rtl="0" algn="l">
              <a:spcBef>
                <a:spcPts val="1000"/>
              </a:spcBef>
              <a:spcAft>
                <a:spcPts val="0"/>
              </a:spcAft>
              <a:buNone/>
            </a:pPr>
            <a:r>
              <a:rPr b="1" lang="en-US" sz="2400"/>
              <a:t>LQT </a:t>
            </a:r>
            <a:r>
              <a:rPr lang="en-US" sz="2400"/>
              <a:t>- Linear Quadratic Tracker</a:t>
            </a:r>
            <a:endParaRPr sz="2400"/>
          </a:p>
          <a:p>
            <a:pPr indent="0" lvl="0" marL="0" rtl="0" algn="l">
              <a:spcBef>
                <a:spcPts val="1000"/>
              </a:spcBef>
              <a:spcAft>
                <a:spcPts val="0"/>
              </a:spcAft>
              <a:buNone/>
            </a:pPr>
            <a:r>
              <a:rPr b="1" lang="en-US" sz="2400"/>
              <a:t>EKF </a:t>
            </a:r>
            <a:r>
              <a:rPr lang="en-US" sz="2400"/>
              <a:t>- Extended Kalman Filter</a:t>
            </a:r>
            <a:endParaRPr sz="2400"/>
          </a:p>
          <a:p>
            <a:pPr indent="0" lvl="0" marL="0" rtl="0" algn="l">
              <a:spcBef>
                <a:spcPts val="1000"/>
              </a:spcBef>
              <a:spcAft>
                <a:spcPts val="0"/>
              </a:spcAft>
              <a:buNone/>
            </a:pPr>
            <a:r>
              <a:rPr b="1" lang="en-US" sz="2400"/>
              <a:t>PMB </a:t>
            </a:r>
            <a:r>
              <a:rPr lang="en-US" sz="2400"/>
              <a:t>- Power Management Board</a:t>
            </a:r>
            <a:endParaRPr sz="2400"/>
          </a:p>
          <a:p>
            <a:pPr indent="0" lvl="0" marL="0" rtl="0" algn="l">
              <a:spcBef>
                <a:spcPts val="1000"/>
              </a:spcBef>
              <a:spcAft>
                <a:spcPts val="0"/>
              </a:spcAft>
              <a:buNone/>
            </a:pPr>
            <a:r>
              <a:rPr b="1" lang="en-US" sz="2400"/>
              <a:t>RC </a:t>
            </a:r>
            <a:r>
              <a:rPr lang="en-US" sz="2400"/>
              <a:t>- Radio Control</a:t>
            </a:r>
            <a:endParaRPr sz="2400"/>
          </a:p>
          <a:p>
            <a:pPr indent="0" lvl="0" marL="0" rtl="0" algn="l">
              <a:spcBef>
                <a:spcPts val="1000"/>
              </a:spcBef>
              <a:spcAft>
                <a:spcPts val="0"/>
              </a:spcAft>
              <a:buNone/>
            </a:pPr>
            <a:r>
              <a:rPr b="1" lang="en-US" sz="2400"/>
              <a:t>IMU </a:t>
            </a:r>
            <a:r>
              <a:rPr lang="en-US" sz="2400"/>
              <a:t>- Inertial Measurement Unit</a:t>
            </a:r>
            <a:endParaRPr sz="2400"/>
          </a:p>
          <a:p>
            <a:pPr indent="0" lvl="0" marL="0" rtl="0" algn="l">
              <a:spcBef>
                <a:spcPts val="1000"/>
              </a:spcBef>
              <a:spcAft>
                <a:spcPts val="0"/>
              </a:spcAft>
              <a:buNone/>
            </a:pPr>
            <a:r>
              <a:rPr b="1" lang="en-US" sz="2400"/>
              <a:t>RAM </a:t>
            </a:r>
            <a:r>
              <a:rPr lang="en-US" sz="2400"/>
              <a:t>- Random Access Memory</a:t>
            </a:r>
            <a:endParaRPr sz="2400"/>
          </a:p>
          <a:p>
            <a:pPr indent="0" lvl="0" marL="0" rtl="0" algn="l">
              <a:spcBef>
                <a:spcPts val="1000"/>
              </a:spcBef>
              <a:spcAft>
                <a:spcPts val="0"/>
              </a:spcAft>
              <a:buNone/>
            </a:pPr>
            <a:r>
              <a:rPr b="1" lang="en-US" sz="2400"/>
              <a:t>GPS </a:t>
            </a:r>
            <a:r>
              <a:rPr lang="en-US" sz="2400"/>
              <a:t>- Global Positioning System</a:t>
            </a:r>
            <a:endParaRPr sz="2400"/>
          </a:p>
        </p:txBody>
      </p:sp>
      <p:sp>
        <p:nvSpPr>
          <p:cNvPr id="774" name="Google Shape;774;gf5ca899508_11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775" name="Google Shape;775;gf5ca899508_11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gf6b17c87ca_0_3"/>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Acronyms Part 2</a:t>
            </a:r>
            <a:endParaRPr/>
          </a:p>
        </p:txBody>
      </p:sp>
      <p:sp>
        <p:nvSpPr>
          <p:cNvPr id="782" name="Google Shape;782;gf6b17c87ca_0_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783" name="Google Shape;783;gf6b17c87ca_0_3"/>
          <p:cNvSpPr txBox="1"/>
          <p:nvPr>
            <p:ph idx="1" type="body"/>
          </p:nvPr>
        </p:nvSpPr>
        <p:spPr>
          <a:xfrm>
            <a:off x="115325" y="982300"/>
            <a:ext cx="11982300" cy="51237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2400"/>
              <a:t>RTK</a:t>
            </a:r>
            <a:r>
              <a:rPr lang="en-US" sz="2400"/>
              <a:t> - R</a:t>
            </a:r>
            <a:r>
              <a:rPr lang="en-US" sz="2400"/>
              <a:t>eal Time Kinematics</a:t>
            </a:r>
            <a:endParaRPr sz="2400"/>
          </a:p>
          <a:p>
            <a:pPr indent="0" lvl="0" marL="0" rtl="0" algn="l">
              <a:spcBef>
                <a:spcPts val="1000"/>
              </a:spcBef>
              <a:spcAft>
                <a:spcPts val="0"/>
              </a:spcAft>
              <a:buNone/>
            </a:pPr>
            <a:r>
              <a:rPr b="1" lang="en-US" sz="2400"/>
              <a:t>FAA </a:t>
            </a:r>
            <a:r>
              <a:rPr lang="en-US" sz="2400"/>
              <a:t>- Federal Aviation Administration</a:t>
            </a:r>
            <a:endParaRPr sz="2400"/>
          </a:p>
          <a:p>
            <a:pPr indent="0" lvl="0" marL="0" rtl="0" algn="l">
              <a:spcBef>
                <a:spcPts val="1000"/>
              </a:spcBef>
              <a:spcAft>
                <a:spcPts val="0"/>
              </a:spcAft>
              <a:buNone/>
            </a:pPr>
            <a:r>
              <a:rPr b="1" lang="en-US" sz="2400"/>
              <a:t>GUI </a:t>
            </a:r>
            <a:r>
              <a:rPr lang="en-US" sz="2400"/>
              <a:t>- Graphical User Interface</a:t>
            </a:r>
            <a:endParaRPr sz="2400"/>
          </a:p>
          <a:p>
            <a:pPr indent="0" lvl="0" marL="0" rtl="0" algn="l">
              <a:spcBef>
                <a:spcPts val="1000"/>
              </a:spcBef>
              <a:spcAft>
                <a:spcPts val="0"/>
              </a:spcAft>
              <a:buNone/>
            </a:pPr>
            <a:r>
              <a:rPr b="1" lang="en-US" sz="2400"/>
              <a:t>PWM </a:t>
            </a:r>
            <a:r>
              <a:rPr lang="en-US" sz="2400"/>
              <a:t>- Pulse Width Modulation</a:t>
            </a:r>
            <a:endParaRPr sz="2400"/>
          </a:p>
          <a:p>
            <a:pPr indent="0" lvl="0" marL="0" rtl="0" algn="l">
              <a:spcBef>
                <a:spcPts val="1000"/>
              </a:spcBef>
              <a:spcAft>
                <a:spcPts val="0"/>
              </a:spcAft>
              <a:buNone/>
            </a:pPr>
            <a:r>
              <a:rPr b="1" lang="en-US" sz="2400"/>
              <a:t>DSM </a:t>
            </a:r>
            <a:r>
              <a:rPr lang="en-US" sz="2400"/>
              <a:t>- Digital Spectrum Modulation</a:t>
            </a:r>
            <a:endParaRPr sz="2400"/>
          </a:p>
          <a:p>
            <a:pPr indent="0" lvl="0" marL="0" rtl="0" algn="l">
              <a:spcBef>
                <a:spcPts val="1000"/>
              </a:spcBef>
              <a:spcAft>
                <a:spcPts val="0"/>
              </a:spcAft>
              <a:buNone/>
            </a:pPr>
            <a:r>
              <a:rPr b="1" lang="en-US" sz="2400"/>
              <a:t>COTS </a:t>
            </a:r>
            <a:r>
              <a:rPr lang="en-US" sz="2400"/>
              <a:t>- Commercial Off-The-Shelf</a:t>
            </a:r>
            <a:endParaRPr sz="2400"/>
          </a:p>
          <a:p>
            <a:pPr indent="0" lvl="0" marL="0" rtl="0" algn="l">
              <a:spcBef>
                <a:spcPts val="1000"/>
              </a:spcBef>
              <a:spcAft>
                <a:spcPts val="0"/>
              </a:spcAft>
              <a:buNone/>
            </a:pPr>
            <a:r>
              <a:rPr b="1" lang="en-US" sz="2400"/>
              <a:t>ECS - </a:t>
            </a:r>
            <a:r>
              <a:rPr lang="en-US" sz="2400"/>
              <a:t>Essential Control Surfaces</a:t>
            </a:r>
            <a:endParaRPr sz="2400"/>
          </a:p>
          <a:p>
            <a:pPr indent="0" lvl="0" marL="0" rtl="0" algn="l">
              <a:spcBef>
                <a:spcPts val="1000"/>
              </a:spcBef>
              <a:spcAft>
                <a:spcPts val="0"/>
              </a:spcAft>
              <a:buNone/>
            </a:pPr>
            <a:r>
              <a:rPr b="1" lang="en-US" sz="2400"/>
              <a:t>I/O </a:t>
            </a:r>
            <a:r>
              <a:rPr lang="en-US" sz="2400"/>
              <a:t>- Input/Output</a:t>
            </a:r>
            <a:endParaRPr sz="2400"/>
          </a:p>
          <a:p>
            <a:pPr indent="0" lvl="0" marL="0" rtl="0" algn="l">
              <a:spcBef>
                <a:spcPts val="1000"/>
              </a:spcBef>
              <a:spcAft>
                <a:spcPts val="0"/>
              </a:spcAft>
              <a:buClr>
                <a:schemeClr val="dk1"/>
              </a:buClr>
              <a:buSzPts val="1100"/>
              <a:buFont typeface="Arial"/>
              <a:buNone/>
            </a:pPr>
            <a:r>
              <a:rPr b="1" lang="en-US" sz="2400"/>
              <a:t>UBEC</a:t>
            </a:r>
            <a:r>
              <a:rPr lang="en-US" sz="2400"/>
              <a:t> - universal battery eliminator circuit</a:t>
            </a:r>
            <a:endParaRPr sz="2400"/>
          </a:p>
          <a:p>
            <a:pPr indent="0" lvl="0" marL="0" rtl="0" algn="l">
              <a:spcBef>
                <a:spcPts val="1000"/>
              </a:spcBef>
              <a:spcAft>
                <a:spcPts val="0"/>
              </a:spcAft>
              <a:buClr>
                <a:schemeClr val="dk1"/>
              </a:buClr>
              <a:buSzPts val="1100"/>
              <a:buFont typeface="Arial"/>
              <a:buNone/>
            </a:pPr>
            <a:r>
              <a:rPr b="1" lang="en-US" sz="2400"/>
              <a:t>PCB</a:t>
            </a:r>
            <a:r>
              <a:rPr lang="en-US" sz="2400"/>
              <a:t> - Printed Circuit Board</a:t>
            </a:r>
            <a:endParaRPr sz="2400"/>
          </a:p>
          <a:p>
            <a:pPr indent="0" lvl="0" marL="0" rtl="0" algn="l">
              <a:spcBef>
                <a:spcPts val="1000"/>
              </a:spcBef>
              <a:spcAft>
                <a:spcPts val="0"/>
              </a:spcAft>
              <a:buNone/>
            </a:pPr>
            <a:r>
              <a:rPr b="1" lang="en-US" sz="2400"/>
              <a:t>LiPo</a:t>
            </a:r>
            <a:r>
              <a:rPr lang="en-US" sz="2400"/>
              <a:t> - Lithium Polymer</a:t>
            </a:r>
            <a:endParaRPr sz="2400"/>
          </a:p>
        </p:txBody>
      </p:sp>
      <p:sp>
        <p:nvSpPr>
          <p:cNvPr id="784" name="Google Shape;784;gf6b17c87ca_0_3"/>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gf6c3dadd0a_0_1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Acronyms Part 3</a:t>
            </a:r>
            <a:endParaRPr/>
          </a:p>
        </p:txBody>
      </p:sp>
      <p:sp>
        <p:nvSpPr>
          <p:cNvPr id="791" name="Google Shape;791;gf6c3dadd0a_0_1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792" name="Google Shape;792;gf6c3dadd0a_0_16"/>
          <p:cNvSpPr txBox="1"/>
          <p:nvPr>
            <p:ph idx="1" type="body"/>
          </p:nvPr>
        </p:nvSpPr>
        <p:spPr>
          <a:xfrm>
            <a:off x="115325" y="982300"/>
            <a:ext cx="11982300" cy="51237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2400"/>
              <a:t>LQR</a:t>
            </a:r>
            <a:r>
              <a:rPr lang="en-US" sz="2400"/>
              <a:t> - Linear Quadratic Regulator</a:t>
            </a:r>
            <a:endParaRPr sz="2400"/>
          </a:p>
          <a:p>
            <a:pPr indent="0" lvl="0" marL="0" rtl="0" algn="l">
              <a:spcBef>
                <a:spcPts val="1000"/>
              </a:spcBef>
              <a:spcAft>
                <a:spcPts val="0"/>
              </a:spcAft>
              <a:buNone/>
            </a:pPr>
            <a:r>
              <a:rPr b="1" lang="en-US" sz="2400"/>
              <a:t>PID </a:t>
            </a:r>
            <a:r>
              <a:rPr lang="en-US" sz="2400"/>
              <a:t>- Proportional Integral Derivative</a:t>
            </a:r>
            <a:endParaRPr sz="2400"/>
          </a:p>
          <a:p>
            <a:pPr indent="0" lvl="0" marL="0" rtl="0" algn="l">
              <a:spcBef>
                <a:spcPts val="1000"/>
              </a:spcBef>
              <a:spcAft>
                <a:spcPts val="0"/>
              </a:spcAft>
              <a:buNone/>
            </a:pPr>
            <a:r>
              <a:rPr b="1" lang="en-US" sz="2400"/>
              <a:t>FSW </a:t>
            </a:r>
            <a:r>
              <a:rPr lang="en-US" sz="2400"/>
              <a:t>- Flight Software</a:t>
            </a:r>
            <a:endParaRPr sz="2400"/>
          </a:p>
          <a:p>
            <a:pPr indent="0" lvl="0" marL="0" rtl="0" algn="l">
              <a:spcBef>
                <a:spcPts val="1000"/>
              </a:spcBef>
              <a:spcAft>
                <a:spcPts val="0"/>
              </a:spcAft>
              <a:buNone/>
            </a:pPr>
            <a:r>
              <a:rPr lang="en-US" sz="2400"/>
              <a:t> </a:t>
            </a:r>
            <a:endParaRPr sz="2400"/>
          </a:p>
        </p:txBody>
      </p:sp>
      <p:sp>
        <p:nvSpPr>
          <p:cNvPr id="793" name="Google Shape;793;gf6c3dadd0a_0_16"/>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gf5ca899508_1_2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References</a:t>
            </a:r>
            <a:endParaRPr/>
          </a:p>
        </p:txBody>
      </p:sp>
      <p:sp>
        <p:nvSpPr>
          <p:cNvPr id="800" name="Google Shape;800;gf5ca899508_1_26"/>
          <p:cNvSpPr txBox="1"/>
          <p:nvPr>
            <p:ph idx="1" type="body"/>
          </p:nvPr>
        </p:nvSpPr>
        <p:spPr>
          <a:xfrm>
            <a:off x="58500" y="851800"/>
            <a:ext cx="12032400" cy="4351200"/>
          </a:xfrm>
          <a:prstGeom prst="rect">
            <a:avLst/>
          </a:prstGeom>
        </p:spPr>
        <p:txBody>
          <a:bodyPr anchorCtr="0" anchor="t" bIns="45700" lIns="91425" spcFirstLastPara="1" rIns="91425" wrap="square" tIns="45700">
            <a:normAutofit lnSpcReduction="10000"/>
          </a:bodyPr>
          <a:lstStyle/>
          <a:p>
            <a:pPr indent="-304800" lvl="0" marL="457200" rtl="0" algn="l">
              <a:spcBef>
                <a:spcPts val="1000"/>
              </a:spcBef>
              <a:spcAft>
                <a:spcPts val="0"/>
              </a:spcAft>
              <a:buSzPts val="1200"/>
              <a:buChar char="•"/>
            </a:pPr>
            <a:r>
              <a:rPr lang="en-US" sz="1200"/>
              <a:t>Coms:</a:t>
            </a:r>
            <a:endParaRPr sz="1200"/>
          </a:p>
          <a:p>
            <a:pPr indent="-304800" lvl="1" marL="914400" rtl="0" algn="l">
              <a:spcBef>
                <a:spcPts val="0"/>
              </a:spcBef>
              <a:spcAft>
                <a:spcPts val="0"/>
              </a:spcAft>
              <a:buSzPts val="1200"/>
              <a:buChar char="•"/>
            </a:pPr>
            <a:r>
              <a:rPr lang="en-US" sz="1200"/>
              <a:t>Radiolink.com. AT10II 12 channels transmitter for racing drone, fixed wing, helicopter, glider, cars and boats. [online] Available at: &lt;https://www.radiolink.com/at10ii&gt; [Accessed 11 October 2021].</a:t>
            </a:r>
            <a:endParaRPr sz="1200"/>
          </a:p>
          <a:p>
            <a:pPr indent="-304800" lvl="1" marL="914400" rtl="0" algn="l">
              <a:spcBef>
                <a:spcPts val="0"/>
              </a:spcBef>
              <a:spcAft>
                <a:spcPts val="0"/>
              </a:spcAft>
              <a:buSzPts val="1200"/>
              <a:buChar char="•"/>
            </a:pPr>
            <a:r>
              <a:rPr lang="en-US" sz="1200"/>
              <a:t>Ardupilot.org. 2021. Mission Planner Features/Screens — Mission Planner documentation. [online] Available at: &lt;https://ardupilot.org/planner/docs/mission-planner-features.html&gt; [Accessed 11 October 2021].</a:t>
            </a:r>
            <a:endParaRPr sz="1200"/>
          </a:p>
          <a:p>
            <a:pPr indent="-304800" lvl="1" marL="914400" rtl="0" algn="l">
              <a:spcBef>
                <a:spcPts val="0"/>
              </a:spcBef>
              <a:spcAft>
                <a:spcPts val="0"/>
              </a:spcAft>
              <a:buSzPts val="1200"/>
              <a:buChar char="•"/>
            </a:pPr>
            <a:r>
              <a:rPr lang="en-US" sz="1200"/>
              <a:t>Serial Telemetry Radio Kit - 915MHz, 1., 2021. Serial Telemetry Radio Kit - 915MHz, 100mW - WRL-15007 - SparkFun Electronics. [online] Sparkfun.com. Available at: &lt;https://www.sparkfun.com/products/15007&gt; [Accessed 11 October 2021].</a:t>
            </a:r>
            <a:endParaRPr sz="1200"/>
          </a:p>
          <a:p>
            <a:pPr indent="-304800" lvl="0" marL="457200" rtl="0" algn="l">
              <a:spcBef>
                <a:spcPts val="0"/>
              </a:spcBef>
              <a:spcAft>
                <a:spcPts val="0"/>
              </a:spcAft>
              <a:buSzPts val="1200"/>
              <a:buChar char="•"/>
            </a:pPr>
            <a:r>
              <a:rPr lang="en-US" sz="1200"/>
              <a:t>Avionics:</a:t>
            </a:r>
            <a:endParaRPr sz="1200"/>
          </a:p>
          <a:p>
            <a:pPr indent="-304800" lvl="1" marL="914400" rtl="0" algn="l">
              <a:spcBef>
                <a:spcPts val="0"/>
              </a:spcBef>
              <a:spcAft>
                <a:spcPts val="0"/>
              </a:spcAft>
              <a:buSzPts val="1200"/>
              <a:buChar char="•"/>
            </a:pPr>
            <a:r>
              <a:rPr lang="en-US" sz="1200"/>
              <a:t>Hobbyking. Turnigy 5000mAh 3S 20C LiPo Pack w/XT-60. [online] Available at: &lt;https://hobbyking.com/en_us/turnigy-5000mah-3s-20c-lipo-pack-xt-90.html&gt; [Accessed 11 October 2021].</a:t>
            </a:r>
            <a:endParaRPr sz="1200"/>
          </a:p>
          <a:p>
            <a:pPr indent="-304800" lvl="1" marL="914400" rtl="0" algn="l">
              <a:spcBef>
                <a:spcPts val="0"/>
              </a:spcBef>
              <a:spcAft>
                <a:spcPts val="0"/>
              </a:spcAft>
              <a:buSzPts val="1200"/>
              <a:buChar char="•"/>
            </a:pPr>
            <a:r>
              <a:rPr lang="en-US" sz="1200"/>
              <a:t>diydrones. 2021. Pixhawk (and APM) Power Consumption. [online] Available at: &lt;https://diydrones.com/profiles/blogs/pixhawk-and-apm-power-consumption&gt; [Accessed 11 October 2021].</a:t>
            </a:r>
            <a:endParaRPr sz="1200"/>
          </a:p>
          <a:p>
            <a:pPr indent="-304800" lvl="1" marL="914400" rtl="0" algn="l">
              <a:spcBef>
                <a:spcPts val="0"/>
              </a:spcBef>
              <a:spcAft>
                <a:spcPts val="0"/>
              </a:spcAft>
              <a:buSzPts val="1200"/>
              <a:buChar char="•"/>
            </a:pPr>
            <a:r>
              <a:rPr lang="en-US" sz="1200"/>
              <a:t>theParkPilot.org. Brushless Motor Basics. [online] Available at: &lt;https://www.theparkpilot.org/brushless-motor-basics&gt; [Accessed 11 October 2021].</a:t>
            </a:r>
            <a:endParaRPr sz="1200"/>
          </a:p>
          <a:p>
            <a:pPr indent="-304800" lvl="1" marL="914400" rtl="0" algn="l">
              <a:spcBef>
                <a:spcPts val="0"/>
              </a:spcBef>
              <a:spcAft>
                <a:spcPts val="0"/>
              </a:spcAft>
              <a:buSzPts val="1200"/>
              <a:buChar char="•"/>
            </a:pPr>
            <a:r>
              <a:rPr lang="en-US" sz="1200"/>
              <a:t>Holybro.com. [online] Available at: &lt;http://www.holybro.com/manual/PM07-Quick-Start-Guide.pdf&gt; [Accessed 11 October 2021].</a:t>
            </a:r>
            <a:endParaRPr sz="1200"/>
          </a:p>
          <a:p>
            <a:pPr indent="-304800" lvl="0" marL="457200" rtl="0" algn="l">
              <a:spcBef>
                <a:spcPts val="0"/>
              </a:spcBef>
              <a:spcAft>
                <a:spcPts val="0"/>
              </a:spcAft>
              <a:buSzPts val="1200"/>
              <a:buChar char="•"/>
            </a:pPr>
            <a:r>
              <a:rPr lang="en-US" sz="1200"/>
              <a:t>Controls:</a:t>
            </a:r>
            <a:endParaRPr sz="1200"/>
          </a:p>
          <a:p>
            <a:pPr indent="-304800" lvl="1" marL="914400" rtl="0" algn="l">
              <a:spcBef>
                <a:spcPts val="0"/>
              </a:spcBef>
              <a:spcAft>
                <a:spcPts val="0"/>
              </a:spcAft>
              <a:buSzPts val="1200"/>
              <a:buChar char="•"/>
            </a:pPr>
            <a:r>
              <a:rPr lang="en-US" sz="1200"/>
              <a:t>Automaticaddison.com. Linear Quadratic Regulator (LQR) With Python Code Example – Automatic Addison. [online] Available at: &lt;https://automaticaddison.com/linear-quadratic-regulator-lqr-with-python-code-example/&gt; [Accessed 11 October 2021].</a:t>
            </a:r>
            <a:endParaRPr sz="1200"/>
          </a:p>
          <a:p>
            <a:pPr indent="-304800" lvl="1" marL="914400" rtl="0" algn="l">
              <a:spcBef>
                <a:spcPts val="0"/>
              </a:spcBef>
              <a:spcAft>
                <a:spcPts val="0"/>
              </a:spcAft>
              <a:buSzPts val="1200"/>
              <a:buChar char="•"/>
            </a:pPr>
            <a:r>
              <a:rPr lang="en-US" sz="1200"/>
              <a:t>Etd.lib.metu.edu.tr. 2021. [online] Available at: &lt;https://etd.lib.metu.edu.tr/upload/12617592/index.pdf&gt; [Accessed 11 October 2021].</a:t>
            </a:r>
            <a:endParaRPr sz="1200"/>
          </a:p>
          <a:p>
            <a:pPr indent="-304800" lvl="1" marL="914400" rtl="0" algn="l">
              <a:spcBef>
                <a:spcPts val="0"/>
              </a:spcBef>
              <a:spcAft>
                <a:spcPts val="0"/>
              </a:spcAft>
              <a:buSzPts val="1200"/>
              <a:buChar char="•"/>
            </a:pPr>
            <a:r>
              <a:rPr lang="en-US" sz="1200"/>
              <a:t>Stanford.edu. 2021. [online] Available at: &lt;https://stanford.edu/class/ee363/lectures/dlqr.pdf&gt; [Accessed 11 October 2021].</a:t>
            </a:r>
            <a:endParaRPr sz="1200"/>
          </a:p>
          <a:p>
            <a:pPr indent="-304800" lvl="0" marL="457200" rtl="0" algn="l">
              <a:spcBef>
                <a:spcPts val="0"/>
              </a:spcBef>
              <a:spcAft>
                <a:spcPts val="0"/>
              </a:spcAft>
              <a:buSzPts val="1200"/>
              <a:buChar char="•"/>
            </a:pPr>
            <a:r>
              <a:rPr lang="en-US" sz="1200"/>
              <a:t>Software:</a:t>
            </a:r>
            <a:endParaRPr sz="1200"/>
          </a:p>
          <a:p>
            <a:pPr indent="-304800" lvl="1" marL="914400" rtl="0" algn="l">
              <a:spcBef>
                <a:spcPts val="0"/>
              </a:spcBef>
              <a:spcAft>
                <a:spcPts val="0"/>
              </a:spcAft>
              <a:buSzPts val="1200"/>
              <a:buChar char="•"/>
            </a:pPr>
            <a:r>
              <a:t/>
            </a:r>
            <a:endParaRPr sz="1200"/>
          </a:p>
          <a:p>
            <a:pPr indent="-304800" lvl="0" marL="457200" rtl="0" algn="l">
              <a:spcBef>
                <a:spcPts val="0"/>
              </a:spcBef>
              <a:spcAft>
                <a:spcPts val="0"/>
              </a:spcAft>
              <a:buSzPts val="1200"/>
              <a:buChar char="•"/>
            </a:pPr>
            <a:r>
              <a:rPr lang="en-US" sz="1200"/>
              <a:t>Sensors:</a:t>
            </a:r>
            <a:endParaRPr sz="1200"/>
          </a:p>
          <a:p>
            <a:pPr indent="-304800" lvl="1" marL="914400" rtl="0" algn="l">
              <a:spcBef>
                <a:spcPts val="0"/>
              </a:spcBef>
              <a:spcAft>
                <a:spcPts val="0"/>
              </a:spcAft>
              <a:buSzPts val="1200"/>
              <a:buChar char="•"/>
            </a:pPr>
            <a:r>
              <a:rPr lang="en-US" sz="1200"/>
              <a:t>Learn.sparkfun.com. Setting up a Rover Base RTK System - learn.sparkfun.com. [online] Available at: &lt;https://learn.sparkfun.com/tutorials/setting-up-a-rover-base-rtk-system/all&gt; [Accessed 11 October 2021].</a:t>
            </a:r>
            <a:endParaRPr sz="1200"/>
          </a:p>
          <a:p>
            <a:pPr indent="-304800" lvl="1" marL="914400" rtl="0" algn="l">
              <a:spcBef>
                <a:spcPts val="0"/>
              </a:spcBef>
              <a:spcAft>
                <a:spcPts val="0"/>
              </a:spcAft>
              <a:buSzPts val="1200"/>
              <a:buChar char="•"/>
            </a:pPr>
            <a:r>
              <a:rPr lang="en-US" sz="1200"/>
              <a:t>Ardupilot.org. Using an Airspeed Sensor — Plane documentation. [online] Available at: &lt;https://ardupilot.org/plane/docs/airspeed.html#arspd-sensor-list&gt; [Accessed 11 October 2021].</a:t>
            </a:r>
            <a:endParaRPr sz="1200"/>
          </a:p>
          <a:p>
            <a:pPr indent="-304800" lvl="0" marL="457200" rtl="0" algn="l">
              <a:spcBef>
                <a:spcPts val="0"/>
              </a:spcBef>
              <a:spcAft>
                <a:spcPts val="0"/>
              </a:spcAft>
              <a:buSzPts val="1200"/>
              <a:buChar char="•"/>
            </a:pPr>
            <a:r>
              <a:rPr lang="en-US" sz="1200"/>
              <a:t>Miscellaneous</a:t>
            </a:r>
            <a:r>
              <a:rPr lang="en-US" sz="1200"/>
              <a:t>:</a:t>
            </a:r>
            <a:endParaRPr sz="1200"/>
          </a:p>
          <a:p>
            <a:pPr indent="0" lvl="0" marL="914400" rtl="0" algn="l">
              <a:spcBef>
                <a:spcPts val="1000"/>
              </a:spcBef>
              <a:spcAft>
                <a:spcPts val="0"/>
              </a:spcAft>
              <a:buNone/>
            </a:pPr>
            <a:r>
              <a:t/>
            </a:r>
            <a:endParaRPr sz="1200"/>
          </a:p>
        </p:txBody>
      </p:sp>
      <p:sp>
        <p:nvSpPr>
          <p:cNvPr id="801" name="Google Shape;801;gf5ca899508_1_2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802" name="Google Shape;802;gf5ca899508_1_26"/>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f516a97809_2_8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Functional Block Diagram</a:t>
            </a:r>
            <a:endParaRPr/>
          </a:p>
        </p:txBody>
      </p:sp>
      <p:sp>
        <p:nvSpPr>
          <p:cNvPr id="136" name="Google Shape;136;gf516a97809_2_8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37" name="Google Shape;137;gf516a97809_2_8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Project Description</a:t>
            </a:r>
            <a:endParaRPr b="1" sz="1100">
              <a:solidFill>
                <a:schemeClr val="lt1"/>
              </a:solidFill>
              <a:latin typeface="Calibri"/>
              <a:ea typeface="Calibri"/>
              <a:cs typeface="Calibri"/>
              <a:sym typeface="Calibri"/>
            </a:endParaRPr>
          </a:p>
        </p:txBody>
      </p:sp>
      <p:pic>
        <p:nvPicPr>
          <p:cNvPr id="138" name="Google Shape;138;gf516a97809_2_80"/>
          <p:cNvPicPr preferRelativeResize="0"/>
          <p:nvPr/>
        </p:nvPicPr>
        <p:blipFill>
          <a:blip r:embed="rId3">
            <a:alphaModFix/>
          </a:blip>
          <a:stretch>
            <a:fillRect/>
          </a:stretch>
        </p:blipFill>
        <p:spPr>
          <a:xfrm>
            <a:off x="10925" y="1283425"/>
            <a:ext cx="12170150" cy="4410658"/>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6" name="Shape 806"/>
        <p:cNvGrpSpPr/>
        <p:nvPr/>
      </p:nvGrpSpPr>
      <p:grpSpPr>
        <a:xfrm>
          <a:off x="0" y="0"/>
          <a:ext cx="0" cy="0"/>
          <a:chOff x="0" y="0"/>
          <a:chExt cx="0" cy="0"/>
        </a:xfrm>
      </p:grpSpPr>
      <p:sp>
        <p:nvSpPr>
          <p:cNvPr id="807" name="Google Shape;807;gf516a97809_2_5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Project Feasibility</a:t>
            </a:r>
            <a:endParaRPr/>
          </a:p>
        </p:txBody>
      </p:sp>
      <p:sp>
        <p:nvSpPr>
          <p:cNvPr id="808" name="Google Shape;808;gf516a97809_2_56"/>
          <p:cNvSpPr txBox="1"/>
          <p:nvPr>
            <p:ph idx="1" type="body"/>
          </p:nvPr>
        </p:nvSpPr>
        <p:spPr>
          <a:xfrm>
            <a:off x="838200" y="1644870"/>
            <a:ext cx="10515600" cy="4351200"/>
          </a:xfrm>
          <a:prstGeom prst="rect">
            <a:avLst/>
          </a:prstGeom>
        </p:spPr>
        <p:txBody>
          <a:bodyPr anchorCtr="0" anchor="t" bIns="45700" lIns="91425" spcFirstLastPara="1" rIns="91425" wrap="square" tIns="45700">
            <a:normAutofit/>
          </a:bodyPr>
          <a:lstStyle/>
          <a:p>
            <a:pPr indent="0" lvl="0" marL="0" rtl="0" algn="l">
              <a:lnSpc>
                <a:spcPct val="70000"/>
              </a:lnSpc>
              <a:spcBef>
                <a:spcPts val="1000"/>
              </a:spcBef>
              <a:spcAft>
                <a:spcPts val="0"/>
              </a:spcAft>
              <a:buSzPts val="935"/>
              <a:buNone/>
            </a:pPr>
            <a:r>
              <a:rPr lang="en-US" sz="1779"/>
              <a:t>Mission Statement /Use case conops/verification conops(Andreas)</a:t>
            </a:r>
            <a:r>
              <a:rPr b="1" lang="en-US" sz="1779"/>
              <a:t> </a:t>
            </a:r>
            <a:r>
              <a:rPr lang="en-US" sz="1779"/>
              <a:t>/FBD/functional requirements - </a:t>
            </a:r>
            <a:r>
              <a:rPr b="1" lang="en-US" sz="1779"/>
              <a:t>Sunny</a:t>
            </a:r>
            <a:endParaRPr b="1" sz="1779"/>
          </a:p>
          <a:p>
            <a:pPr indent="0" lvl="0" marL="0" rtl="0" algn="l">
              <a:lnSpc>
                <a:spcPct val="70000"/>
              </a:lnSpc>
              <a:spcBef>
                <a:spcPts val="1000"/>
              </a:spcBef>
              <a:spcAft>
                <a:spcPts val="0"/>
              </a:spcAft>
              <a:buSzPts val="935"/>
              <a:buNone/>
            </a:pPr>
            <a:r>
              <a:rPr lang="en-US" sz="1779"/>
              <a:t>Baseline design - go through CDD </a:t>
            </a:r>
            <a:r>
              <a:rPr b="1" lang="en-US" sz="1779"/>
              <a:t>Sean</a:t>
            </a:r>
            <a:endParaRPr b="1" sz="1779"/>
          </a:p>
          <a:p>
            <a:pPr indent="0" lvl="0" marL="0" rtl="0" algn="l">
              <a:lnSpc>
                <a:spcPct val="70000"/>
              </a:lnSpc>
              <a:spcBef>
                <a:spcPts val="1000"/>
              </a:spcBef>
              <a:spcAft>
                <a:spcPts val="0"/>
              </a:spcAft>
              <a:buSzPts val="935"/>
              <a:buNone/>
            </a:pPr>
            <a:r>
              <a:rPr lang="en-US" sz="1779"/>
              <a:t>Feasibility Analysis</a:t>
            </a:r>
            <a:endParaRPr sz="1779"/>
          </a:p>
          <a:p>
            <a:pPr indent="609600" lvl="0" marL="0" rtl="0" algn="l">
              <a:lnSpc>
                <a:spcPct val="70000"/>
              </a:lnSpc>
              <a:spcBef>
                <a:spcPts val="1000"/>
              </a:spcBef>
              <a:spcAft>
                <a:spcPts val="0"/>
              </a:spcAft>
              <a:buSzPts val="935"/>
              <a:buNone/>
            </a:pPr>
            <a:r>
              <a:rPr lang="en-US" sz="1779"/>
              <a:t>Controls - Kidd Gina </a:t>
            </a:r>
            <a:r>
              <a:rPr b="1" lang="en-US" sz="1779"/>
              <a:t>Lorenzo</a:t>
            </a:r>
            <a:endParaRPr b="1" sz="1779"/>
          </a:p>
          <a:p>
            <a:pPr indent="609600" lvl="0" marL="0" rtl="0" algn="l">
              <a:lnSpc>
                <a:spcPct val="70000"/>
              </a:lnSpc>
              <a:spcBef>
                <a:spcPts val="1000"/>
              </a:spcBef>
              <a:spcAft>
                <a:spcPts val="0"/>
              </a:spcAft>
              <a:buSzPts val="935"/>
              <a:buNone/>
            </a:pPr>
            <a:r>
              <a:rPr lang="en-US" sz="1779"/>
              <a:t>Power Usage/Avionics/Computational Power, </a:t>
            </a:r>
            <a:r>
              <a:rPr b="1" lang="en-US" sz="1779"/>
              <a:t>Sam</a:t>
            </a:r>
            <a:r>
              <a:rPr lang="en-US" sz="1779"/>
              <a:t> Carson</a:t>
            </a:r>
            <a:endParaRPr b="1" sz="1779"/>
          </a:p>
          <a:p>
            <a:pPr indent="609600" lvl="0" marL="0" rtl="0" algn="l">
              <a:lnSpc>
                <a:spcPct val="70000"/>
              </a:lnSpc>
              <a:spcBef>
                <a:spcPts val="1000"/>
              </a:spcBef>
              <a:spcAft>
                <a:spcPts val="0"/>
              </a:spcAft>
              <a:buSzPts val="935"/>
              <a:buNone/>
            </a:pPr>
            <a:r>
              <a:rPr lang="en-US" sz="1779"/>
              <a:t>Software - Andrew </a:t>
            </a:r>
            <a:r>
              <a:rPr b="1" lang="en-US" sz="1779"/>
              <a:t>Cooper</a:t>
            </a:r>
            <a:endParaRPr b="1" sz="1779"/>
          </a:p>
          <a:p>
            <a:pPr indent="0" lvl="0" marL="0" rtl="0" algn="l">
              <a:lnSpc>
                <a:spcPct val="70000"/>
              </a:lnSpc>
              <a:spcBef>
                <a:spcPts val="1000"/>
              </a:spcBef>
              <a:spcAft>
                <a:spcPts val="0"/>
              </a:spcAft>
              <a:buSzPts val="935"/>
              <a:buNone/>
            </a:pPr>
            <a:r>
              <a:rPr lang="en-US" sz="1779"/>
              <a:t>Summary </a:t>
            </a:r>
            <a:r>
              <a:rPr b="1" lang="en-US" sz="1779"/>
              <a:t>Dawei</a:t>
            </a:r>
            <a:endParaRPr b="1" sz="1779"/>
          </a:p>
          <a:p>
            <a:pPr indent="0" lvl="0" marL="0" rtl="0" algn="l">
              <a:lnSpc>
                <a:spcPct val="70000"/>
              </a:lnSpc>
              <a:spcBef>
                <a:spcPts val="1000"/>
              </a:spcBef>
              <a:spcAft>
                <a:spcPts val="0"/>
              </a:spcAft>
              <a:buSzPts val="935"/>
              <a:buNone/>
            </a:pPr>
            <a:r>
              <a:rPr lang="en-US" sz="1779"/>
              <a:t>Backup slides - environmental, spec sheets in backup</a:t>
            </a:r>
            <a:endParaRPr b="1" sz="1779"/>
          </a:p>
          <a:p>
            <a:pPr indent="609600" lvl="0" marL="0" rtl="0" algn="l">
              <a:lnSpc>
                <a:spcPct val="70000"/>
              </a:lnSpc>
              <a:spcBef>
                <a:spcPts val="1000"/>
              </a:spcBef>
              <a:spcAft>
                <a:spcPts val="0"/>
              </a:spcAft>
              <a:buSzPts val="935"/>
              <a:buNone/>
            </a:pPr>
            <a:r>
              <a:rPr lang="en-US" sz="1779"/>
              <a:t>budget/time/Gantt chart, Carson </a:t>
            </a:r>
            <a:r>
              <a:rPr b="1" lang="en-US" sz="1779"/>
              <a:t>Sunny</a:t>
            </a:r>
            <a:endParaRPr b="1" sz="1779"/>
          </a:p>
          <a:p>
            <a:pPr indent="609600" lvl="0" marL="0" rtl="0" algn="l">
              <a:lnSpc>
                <a:spcPct val="70000"/>
              </a:lnSpc>
              <a:spcBef>
                <a:spcPts val="1000"/>
              </a:spcBef>
              <a:spcAft>
                <a:spcPts val="0"/>
              </a:spcAft>
              <a:buSzPts val="935"/>
              <a:buNone/>
            </a:pPr>
            <a:r>
              <a:rPr lang="en-US" sz="1779"/>
              <a:t>testing, Andreas </a:t>
            </a:r>
            <a:r>
              <a:rPr b="1" lang="en-US" sz="1779"/>
              <a:t>Sean</a:t>
            </a:r>
            <a:endParaRPr b="1" sz="1779"/>
          </a:p>
          <a:p>
            <a:pPr indent="609600" lvl="0" marL="0" rtl="0" algn="l">
              <a:lnSpc>
                <a:spcPct val="70000"/>
              </a:lnSpc>
              <a:spcBef>
                <a:spcPts val="1000"/>
              </a:spcBef>
              <a:spcAft>
                <a:spcPts val="0"/>
              </a:spcAft>
              <a:buSzPts val="935"/>
              <a:buNone/>
            </a:pPr>
            <a:r>
              <a:rPr lang="en-US" sz="1779"/>
              <a:t>Coms  - Quinn </a:t>
            </a:r>
            <a:r>
              <a:rPr b="1" lang="en-US" sz="1779"/>
              <a:t>Dawei</a:t>
            </a:r>
            <a:endParaRPr b="1" sz="1779"/>
          </a:p>
        </p:txBody>
      </p:sp>
      <p:sp>
        <p:nvSpPr>
          <p:cNvPr id="809" name="Google Shape;809;gf516a97809_2_5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810" name="Google Shape;810;gf516a97809_2_56"/>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gf516a97809_2_94"/>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Functional Requirements</a:t>
            </a:r>
            <a:endParaRPr/>
          </a:p>
        </p:txBody>
      </p:sp>
      <p:sp>
        <p:nvSpPr>
          <p:cNvPr id="144" name="Google Shape;144;gf516a97809_2_9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aphicFrame>
        <p:nvGraphicFramePr>
          <p:cNvPr id="145" name="Google Shape;145;gf516a97809_2_94"/>
          <p:cNvGraphicFramePr/>
          <p:nvPr/>
        </p:nvGraphicFramePr>
        <p:xfrm>
          <a:off x="484975" y="1441250"/>
          <a:ext cx="3000000" cy="3000000"/>
        </p:xfrm>
        <a:graphic>
          <a:graphicData uri="http://schemas.openxmlformats.org/drawingml/2006/table">
            <a:tbl>
              <a:tblPr>
                <a:noFill/>
                <a:tableStyleId>{FC31BD98-61FD-49C5-85CF-C71705AA7A88}</a:tableStyleId>
              </a:tblPr>
              <a:tblGrid>
                <a:gridCol w="889400"/>
                <a:gridCol w="10471300"/>
              </a:tblGrid>
              <a:tr h="875075">
                <a:tc>
                  <a:txBody>
                    <a:bodyPr/>
                    <a:lstStyle/>
                    <a:p>
                      <a:pPr indent="0" lvl="0" marL="0" rtl="0" algn="l">
                        <a:spcBef>
                          <a:spcPts val="0"/>
                        </a:spcBef>
                        <a:spcAft>
                          <a:spcPts val="0"/>
                        </a:spcAft>
                        <a:buNone/>
                      </a:pPr>
                      <a:r>
                        <a:rPr lang="en-US" sz="1600">
                          <a:latin typeface="Calibri"/>
                          <a:ea typeface="Calibri"/>
                          <a:cs typeface="Calibri"/>
                          <a:sym typeface="Calibri"/>
                        </a:rPr>
                        <a:t>FR-01</a:t>
                      </a:r>
                      <a:endParaRPr sz="1600">
                        <a:latin typeface="Calibri"/>
                        <a:ea typeface="Calibri"/>
                        <a:cs typeface="Calibri"/>
                        <a:sym typeface="Calibri"/>
                      </a:endParaRPr>
                    </a:p>
                  </a:txBody>
                  <a:tcPr marT="63500" marB="63500" marR="63500" marL="63500"/>
                </a:tc>
                <a:tc>
                  <a:txBody>
                    <a:bodyPr/>
                    <a:lstStyle/>
                    <a:p>
                      <a:pPr indent="0" lvl="0" marL="0" rtl="0" algn="l">
                        <a:lnSpc>
                          <a:spcPct val="115000"/>
                        </a:lnSpc>
                        <a:spcBef>
                          <a:spcPts val="0"/>
                        </a:spcBef>
                        <a:spcAft>
                          <a:spcPts val="0"/>
                        </a:spcAft>
                        <a:buNone/>
                      </a:pPr>
                      <a:r>
                        <a:rPr lang="en-US" sz="1600">
                          <a:latin typeface="Calibri"/>
                          <a:ea typeface="Calibri"/>
                          <a:cs typeface="Calibri"/>
                          <a:sym typeface="Calibri"/>
                        </a:rPr>
                        <a:t>The total flyaway cost for flight controller hardware, flight controller software, and a ground station shall be based on current day consumer level UAS flight hardware costs to enable ease of purchase and replacement by smaller organizations.</a:t>
                      </a:r>
                      <a:endParaRPr sz="1600">
                        <a:latin typeface="Calibri"/>
                        <a:ea typeface="Calibri"/>
                        <a:cs typeface="Calibri"/>
                        <a:sym typeface="Calibri"/>
                      </a:endParaRPr>
                    </a:p>
                  </a:txBody>
                  <a:tcPr marT="63500" marB="63500" marR="63500" marL="63500"/>
                </a:tc>
              </a:tr>
              <a:tr h="473700">
                <a:tc>
                  <a:txBody>
                    <a:bodyPr/>
                    <a:lstStyle/>
                    <a:p>
                      <a:pPr indent="0" lvl="0" marL="0" rtl="0" algn="l">
                        <a:spcBef>
                          <a:spcPts val="0"/>
                        </a:spcBef>
                        <a:spcAft>
                          <a:spcPts val="0"/>
                        </a:spcAft>
                        <a:buNone/>
                      </a:pPr>
                      <a:r>
                        <a:rPr lang="en-US" sz="1600">
                          <a:latin typeface="Calibri"/>
                          <a:ea typeface="Calibri"/>
                          <a:cs typeface="Calibri"/>
                          <a:sym typeface="Calibri"/>
                        </a:rPr>
                        <a:t>FR-02</a:t>
                      </a:r>
                      <a:endParaRPr b="1" sz="1600">
                        <a:solidFill>
                          <a:srgbClr val="FF0000"/>
                        </a:solidFill>
                        <a:latin typeface="Calibri"/>
                        <a:ea typeface="Calibri"/>
                        <a:cs typeface="Calibri"/>
                        <a:sym typeface="Calibri"/>
                      </a:endParaRPr>
                    </a:p>
                  </a:txBody>
                  <a:tcPr marT="63500" marB="63500" marR="63500" marL="63500"/>
                </a:tc>
                <a:tc>
                  <a:txBody>
                    <a:bodyPr/>
                    <a:lstStyle/>
                    <a:p>
                      <a:pPr indent="0" lvl="0" marL="0" rtl="0" algn="l">
                        <a:lnSpc>
                          <a:spcPct val="115000"/>
                        </a:lnSpc>
                        <a:spcBef>
                          <a:spcPts val="0"/>
                        </a:spcBef>
                        <a:spcAft>
                          <a:spcPts val="0"/>
                        </a:spcAft>
                        <a:buNone/>
                      </a:pPr>
                      <a:r>
                        <a:rPr lang="en-US" sz="1600">
                          <a:latin typeface="Calibri"/>
                          <a:ea typeface="Calibri"/>
                          <a:cs typeface="Calibri"/>
                          <a:sym typeface="Calibri"/>
                        </a:rPr>
                        <a:t>The UAS software shall optimize flight trajectory for optimal endurance and energy use.</a:t>
                      </a:r>
                      <a:endParaRPr sz="1600">
                        <a:latin typeface="Calibri"/>
                        <a:ea typeface="Calibri"/>
                        <a:cs typeface="Calibri"/>
                        <a:sym typeface="Calibri"/>
                      </a:endParaRPr>
                    </a:p>
                  </a:txBody>
                  <a:tcPr marT="63500" marB="63500" marR="63500" marL="63500"/>
                </a:tc>
              </a:tr>
              <a:tr h="473700">
                <a:tc>
                  <a:txBody>
                    <a:bodyPr/>
                    <a:lstStyle/>
                    <a:p>
                      <a:pPr indent="0" lvl="0" marL="0" rtl="0" algn="l">
                        <a:spcBef>
                          <a:spcPts val="0"/>
                        </a:spcBef>
                        <a:spcAft>
                          <a:spcPts val="0"/>
                        </a:spcAft>
                        <a:buNone/>
                      </a:pPr>
                      <a:r>
                        <a:rPr lang="en-US" sz="1600">
                          <a:latin typeface="Calibri"/>
                          <a:ea typeface="Calibri"/>
                          <a:cs typeface="Calibri"/>
                          <a:sym typeface="Calibri"/>
                        </a:rPr>
                        <a:t>FR-03</a:t>
                      </a:r>
                      <a:endParaRPr sz="1600">
                        <a:latin typeface="Calibri"/>
                        <a:ea typeface="Calibri"/>
                        <a:cs typeface="Calibri"/>
                        <a:sym typeface="Calibri"/>
                      </a:endParaRPr>
                    </a:p>
                  </a:txBody>
                  <a:tcPr marT="63500" marB="63500" marR="63500" marL="63500"/>
                </a:tc>
                <a:tc>
                  <a:txBody>
                    <a:bodyPr/>
                    <a:lstStyle/>
                    <a:p>
                      <a:pPr indent="0" lvl="0" marL="0" rtl="0" algn="l">
                        <a:lnSpc>
                          <a:spcPct val="115000"/>
                        </a:lnSpc>
                        <a:spcBef>
                          <a:spcPts val="0"/>
                        </a:spcBef>
                        <a:spcAft>
                          <a:spcPts val="0"/>
                        </a:spcAft>
                        <a:buNone/>
                      </a:pPr>
                      <a:r>
                        <a:rPr lang="en-US" sz="1600">
                          <a:latin typeface="Calibri"/>
                          <a:ea typeface="Calibri"/>
                          <a:cs typeface="Calibri"/>
                          <a:sym typeface="Calibri"/>
                        </a:rPr>
                        <a:t>The UAS shall adhere to FAA guidelines outlined in 14 CFR Part 107, SMALL UNMANNED AIRCRAFT SYSTEMS.</a:t>
                      </a:r>
                      <a:endParaRPr sz="1600">
                        <a:latin typeface="Calibri"/>
                        <a:ea typeface="Calibri"/>
                        <a:cs typeface="Calibri"/>
                        <a:sym typeface="Calibri"/>
                      </a:endParaRPr>
                    </a:p>
                  </a:txBody>
                  <a:tcPr marT="63500" marB="63500" marR="63500" marL="63500"/>
                </a:tc>
              </a:tr>
              <a:tr h="473700">
                <a:tc>
                  <a:txBody>
                    <a:bodyPr/>
                    <a:lstStyle/>
                    <a:p>
                      <a:pPr indent="0" lvl="0" marL="0" rtl="0" algn="l">
                        <a:spcBef>
                          <a:spcPts val="0"/>
                        </a:spcBef>
                        <a:spcAft>
                          <a:spcPts val="0"/>
                        </a:spcAft>
                        <a:buNone/>
                      </a:pPr>
                      <a:r>
                        <a:rPr lang="en-US" sz="1600">
                          <a:latin typeface="Calibri"/>
                          <a:ea typeface="Calibri"/>
                          <a:cs typeface="Calibri"/>
                          <a:sym typeface="Calibri"/>
                        </a:rPr>
                        <a:t>FR-04</a:t>
                      </a:r>
                      <a:endParaRPr sz="1600">
                        <a:latin typeface="Calibri"/>
                        <a:ea typeface="Calibri"/>
                        <a:cs typeface="Calibri"/>
                        <a:sym typeface="Calibri"/>
                      </a:endParaRPr>
                    </a:p>
                  </a:txBody>
                  <a:tcPr marT="63500" marB="63500" marR="63500" marL="63500"/>
                </a:tc>
                <a:tc>
                  <a:txBody>
                    <a:bodyPr/>
                    <a:lstStyle/>
                    <a:p>
                      <a:pPr indent="0" lvl="0" marL="0" rtl="0" algn="l">
                        <a:lnSpc>
                          <a:spcPct val="115000"/>
                        </a:lnSpc>
                        <a:spcBef>
                          <a:spcPts val="0"/>
                        </a:spcBef>
                        <a:spcAft>
                          <a:spcPts val="0"/>
                        </a:spcAft>
                        <a:buNone/>
                      </a:pPr>
                      <a:r>
                        <a:rPr lang="en-US" sz="1600">
                          <a:latin typeface="Calibri"/>
                          <a:ea typeface="Calibri"/>
                          <a:cs typeface="Calibri"/>
                          <a:sym typeface="Calibri"/>
                        </a:rPr>
                        <a:t>The flight control system shall be adaptable to a variety of fixed wing air vehicles.</a:t>
                      </a:r>
                      <a:endParaRPr sz="1600">
                        <a:latin typeface="Calibri"/>
                        <a:ea typeface="Calibri"/>
                        <a:cs typeface="Calibri"/>
                        <a:sym typeface="Calibri"/>
                      </a:endParaRPr>
                    </a:p>
                  </a:txBody>
                  <a:tcPr marT="63500" marB="63500" marR="63500" marL="63500"/>
                </a:tc>
              </a:tr>
              <a:tr h="875075">
                <a:tc>
                  <a:txBody>
                    <a:bodyPr/>
                    <a:lstStyle/>
                    <a:p>
                      <a:pPr indent="0" lvl="0" marL="0" rtl="0" algn="l">
                        <a:spcBef>
                          <a:spcPts val="0"/>
                        </a:spcBef>
                        <a:spcAft>
                          <a:spcPts val="0"/>
                        </a:spcAft>
                        <a:buNone/>
                      </a:pPr>
                      <a:r>
                        <a:rPr lang="en-US" sz="1600">
                          <a:latin typeface="Calibri"/>
                          <a:ea typeface="Calibri"/>
                          <a:cs typeface="Calibri"/>
                          <a:sym typeface="Calibri"/>
                        </a:rPr>
                        <a:t>FR-05</a:t>
                      </a:r>
                      <a:endParaRPr sz="1600">
                        <a:latin typeface="Calibri"/>
                        <a:ea typeface="Calibri"/>
                        <a:cs typeface="Calibri"/>
                        <a:sym typeface="Calibri"/>
                      </a:endParaRPr>
                    </a:p>
                  </a:txBody>
                  <a:tcPr marT="63500" marB="63500" marR="63500" marL="63500"/>
                </a:tc>
                <a:tc>
                  <a:txBody>
                    <a:bodyPr/>
                    <a:lstStyle/>
                    <a:p>
                      <a:pPr indent="0" lvl="0" marL="0" rtl="0" algn="l">
                        <a:lnSpc>
                          <a:spcPct val="115000"/>
                        </a:lnSpc>
                        <a:spcBef>
                          <a:spcPts val="0"/>
                        </a:spcBef>
                        <a:spcAft>
                          <a:spcPts val="0"/>
                        </a:spcAft>
                        <a:buNone/>
                      </a:pPr>
                      <a:r>
                        <a:rPr lang="en-US" sz="1600">
                          <a:latin typeface="Calibri"/>
                          <a:ea typeface="Calibri"/>
                          <a:cs typeface="Calibri"/>
                          <a:sym typeface="Calibri"/>
                        </a:rPr>
                        <a:t>The UAS shall </a:t>
                      </a:r>
                      <a:endParaRPr sz="1600">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lphaUcParenR"/>
                      </a:pPr>
                      <a:r>
                        <a:rPr lang="en-US" sz="1600">
                          <a:latin typeface="Calibri"/>
                          <a:ea typeface="Calibri"/>
                          <a:cs typeface="Calibri"/>
                          <a:sym typeface="Calibri"/>
                        </a:rPr>
                        <a:t>be capable of sustaining an 80% Full Mission Capable rate (RMC) under Instrument Meteorological Conditions (IMC).</a:t>
                      </a:r>
                      <a:endParaRPr sz="1600">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lphaUcParenR"/>
                      </a:pPr>
                      <a:r>
                        <a:rPr lang="en-US" sz="1600">
                          <a:latin typeface="Calibri"/>
                          <a:ea typeface="Calibri"/>
                          <a:cs typeface="Calibri"/>
                          <a:sym typeface="Calibri"/>
                        </a:rPr>
                        <a:t>be capable of maintaining a continual 100% standby posture.</a:t>
                      </a:r>
                      <a:endParaRPr sz="1600">
                        <a:latin typeface="Calibri"/>
                        <a:ea typeface="Calibri"/>
                        <a:cs typeface="Calibri"/>
                        <a:sym typeface="Calibri"/>
                      </a:endParaRPr>
                    </a:p>
                  </a:txBody>
                  <a:tcPr marT="63500" marB="63500" marR="63500" marL="63500"/>
                </a:tc>
              </a:tr>
              <a:tr h="473700">
                <a:tc>
                  <a:txBody>
                    <a:bodyPr/>
                    <a:lstStyle/>
                    <a:p>
                      <a:pPr indent="0" lvl="0" marL="0" rtl="0" algn="l">
                        <a:spcBef>
                          <a:spcPts val="0"/>
                        </a:spcBef>
                        <a:spcAft>
                          <a:spcPts val="0"/>
                        </a:spcAft>
                        <a:buNone/>
                      </a:pPr>
                      <a:r>
                        <a:rPr lang="en-US" sz="1600">
                          <a:latin typeface="Calibri"/>
                          <a:ea typeface="Calibri"/>
                          <a:cs typeface="Calibri"/>
                          <a:sym typeface="Calibri"/>
                        </a:rPr>
                        <a:t>FR-06</a:t>
                      </a:r>
                      <a:endParaRPr sz="1600">
                        <a:latin typeface="Calibri"/>
                        <a:ea typeface="Calibri"/>
                        <a:cs typeface="Calibri"/>
                        <a:sym typeface="Calibri"/>
                      </a:endParaRPr>
                    </a:p>
                  </a:txBody>
                  <a:tcPr marT="63500" marB="63500" marR="63500" marL="63500"/>
                </a:tc>
                <a:tc>
                  <a:txBody>
                    <a:bodyPr/>
                    <a:lstStyle/>
                    <a:p>
                      <a:pPr indent="0" lvl="0" marL="0" rtl="0" algn="l">
                        <a:lnSpc>
                          <a:spcPct val="115000"/>
                        </a:lnSpc>
                        <a:spcBef>
                          <a:spcPts val="0"/>
                        </a:spcBef>
                        <a:spcAft>
                          <a:spcPts val="0"/>
                        </a:spcAft>
                        <a:buNone/>
                      </a:pPr>
                      <a:r>
                        <a:rPr lang="en-US" sz="1600">
                          <a:latin typeface="Calibri"/>
                          <a:ea typeface="Calibri"/>
                          <a:cs typeface="Calibri"/>
                          <a:sym typeface="Calibri"/>
                        </a:rPr>
                        <a:t>The UAS shall be operable by a single operator for the entire duration of the mission.</a:t>
                      </a:r>
                      <a:endParaRPr sz="1600">
                        <a:latin typeface="Calibri"/>
                        <a:ea typeface="Calibri"/>
                        <a:cs typeface="Calibri"/>
                        <a:sym typeface="Calibri"/>
                      </a:endParaRPr>
                    </a:p>
                  </a:txBody>
                  <a:tcPr marT="63500" marB="63500" marR="63500" marL="63500"/>
                </a:tc>
              </a:tr>
              <a:tr h="473700">
                <a:tc>
                  <a:txBody>
                    <a:bodyPr/>
                    <a:lstStyle/>
                    <a:p>
                      <a:pPr indent="0" lvl="0" marL="0" rtl="0" algn="l">
                        <a:spcBef>
                          <a:spcPts val="0"/>
                        </a:spcBef>
                        <a:spcAft>
                          <a:spcPts val="0"/>
                        </a:spcAft>
                        <a:buNone/>
                      </a:pPr>
                      <a:r>
                        <a:rPr lang="en-US" sz="1600">
                          <a:latin typeface="Calibri"/>
                          <a:ea typeface="Calibri"/>
                          <a:cs typeface="Calibri"/>
                          <a:sym typeface="Calibri"/>
                        </a:rPr>
                        <a:t>FR-07</a:t>
                      </a:r>
                      <a:endParaRPr sz="1600">
                        <a:latin typeface="Calibri"/>
                        <a:ea typeface="Calibri"/>
                        <a:cs typeface="Calibri"/>
                        <a:sym typeface="Calibri"/>
                      </a:endParaRPr>
                    </a:p>
                  </a:txBody>
                  <a:tcPr marT="63500" marB="63500" marR="63500" marL="63500"/>
                </a:tc>
                <a:tc>
                  <a:txBody>
                    <a:bodyPr/>
                    <a:lstStyle/>
                    <a:p>
                      <a:pPr indent="0" lvl="0" marL="0" rtl="0" algn="l">
                        <a:lnSpc>
                          <a:spcPct val="115000"/>
                        </a:lnSpc>
                        <a:spcBef>
                          <a:spcPts val="0"/>
                        </a:spcBef>
                        <a:spcAft>
                          <a:spcPts val="0"/>
                        </a:spcAft>
                        <a:buNone/>
                      </a:pPr>
                      <a:r>
                        <a:rPr lang="en-US" sz="1600">
                          <a:latin typeface="Calibri"/>
                          <a:ea typeface="Calibri"/>
                          <a:cs typeface="Calibri"/>
                          <a:sym typeface="Calibri"/>
                        </a:rPr>
                        <a:t>The UAS software shall be capable of a recovery and return mode to maintain the safety of the aircraft.</a:t>
                      </a:r>
                      <a:endParaRPr sz="1600">
                        <a:latin typeface="Calibri"/>
                        <a:ea typeface="Calibri"/>
                        <a:cs typeface="Calibri"/>
                        <a:sym typeface="Calibri"/>
                      </a:endParaRPr>
                    </a:p>
                  </a:txBody>
                  <a:tcPr marT="63500" marB="63500" marR="63500" marL="63500"/>
                </a:tc>
              </a:tr>
            </a:tbl>
          </a:graphicData>
        </a:graphic>
      </p:graphicFrame>
      <p:sp>
        <p:nvSpPr>
          <p:cNvPr id="146" name="Google Shape;146;gf516a97809_2_94"/>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Project Description</a:t>
            </a:r>
            <a:endParaRPr b="1" sz="11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f516a97809_2_90"/>
          <p:cNvSpPr txBox="1"/>
          <p:nvPr>
            <p:ph type="ctrTitle"/>
          </p:nvPr>
        </p:nvSpPr>
        <p:spPr>
          <a:xfrm>
            <a:off x="1135000" y="585675"/>
            <a:ext cx="9958500" cy="5034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Baseline Design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2017-08-18T02:11:48Z</dcterms:created>
  <dc:creator>Lewis Groswald</dc:creator>
</cp:coreProperties>
</file>