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2" r:id="rId3"/>
    <p:sldId id="261" r:id="rId4"/>
    <p:sldId id="260" r:id="rId5"/>
    <p:sldId id="259" r:id="rId6"/>
    <p:sldId id="263" r:id="rId7"/>
    <p:sldId id="304" r:id="rId8"/>
    <p:sldId id="305" r:id="rId9"/>
    <p:sldId id="266" r:id="rId10"/>
    <p:sldId id="264" r:id="rId11"/>
    <p:sldId id="265" r:id="rId12"/>
    <p:sldId id="269" r:id="rId13"/>
    <p:sldId id="276" r:id="rId14"/>
    <p:sldId id="296" r:id="rId15"/>
    <p:sldId id="270" r:id="rId16"/>
    <p:sldId id="281" r:id="rId17"/>
    <p:sldId id="282" r:id="rId18"/>
    <p:sldId id="283" r:id="rId19"/>
    <p:sldId id="303" r:id="rId20"/>
    <p:sldId id="284" r:id="rId21"/>
    <p:sldId id="293" r:id="rId22"/>
    <p:sldId id="285" r:id="rId23"/>
    <p:sldId id="301" r:id="rId24"/>
    <p:sldId id="302" r:id="rId25"/>
    <p:sldId id="267" r:id="rId26"/>
    <p:sldId id="286" r:id="rId27"/>
    <p:sldId id="291" r:id="rId28"/>
    <p:sldId id="287" r:id="rId29"/>
    <p:sldId id="290" r:id="rId30"/>
    <p:sldId id="288" r:id="rId31"/>
    <p:sldId id="289" r:id="rId32"/>
    <p:sldId id="292" r:id="rId33"/>
    <p:sldId id="268" r:id="rId34"/>
    <p:sldId id="278" r:id="rId35"/>
    <p:sldId id="279" r:id="rId36"/>
    <p:sldId id="294" r:id="rId37"/>
    <p:sldId id="295" r:id="rId38"/>
    <p:sldId id="275" r:id="rId39"/>
    <p:sldId id="274" r:id="rId40"/>
    <p:sldId id="272" r:id="rId41"/>
    <p:sldId id="297" r:id="rId42"/>
    <p:sldId id="306" r:id="rId43"/>
    <p:sldId id="307" r:id="rId44"/>
    <p:sldId id="299" r:id="rId45"/>
    <p:sldId id="298"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54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FA9C98-A172-4187-894A-299C02052128}"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D087DB-E599-4C6E-A324-8B1179BDD9EA}"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1B27C-355A-4B30-AEE9-4D6592582644}"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5449963-7CBA-4804-BBE9-ABE6339A142A}" type="datetime1">
              <a:rPr lang="en-US" smtClean="0"/>
              <a:t>3/2/2020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PROS8</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1FE46F-C607-465C-9320-1774C7F5046D}"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6D3C00D-AB3D-4F29-96EA-737D55FB54BB}"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550A13F-5346-4494-A30E-AC0C91BB3FF6}" type="datetime1">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C0D4CBA-A509-4DD9-9B8D-0E52A4E31A6E}" type="datetime1">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AAC6D12-9330-4CF0-A4B4-FBB2FBB95F6D}" type="datetime1">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E9300C-D2D9-48E1-8C4B-CDCC17A5F925}"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349A4E-7D9D-4404-A646-A1D64D626164}"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255"/>
            <a:ext cx="10515600" cy="11844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342768"/>
            <a:ext cx="10515600" cy="4834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 y="6400456"/>
            <a:ext cx="12191999" cy="457200"/>
          </a:xfrm>
          <a:prstGeom prst="rect">
            <a:avLst/>
          </a:prstGeom>
          <a:solidFill>
            <a:schemeClr val="accent1"/>
          </a:solidFill>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48799" y="6575947"/>
            <a:ext cx="2743200" cy="281709"/>
          </a:xfrm>
          <a:prstGeom prst="rect">
            <a:avLst/>
          </a:prstGeom>
        </p:spPr>
        <p:txBody>
          <a:bodyPr vert="horz" lIns="91440" tIns="45720" rIns="91440" bIns="45720" rtlCol="0" anchor="ctr"/>
          <a:lstStyle>
            <a:lvl1pPr algn="r">
              <a:defRPr sz="1200">
                <a:solidFill>
                  <a:schemeClr val="bg1"/>
                </a:solidFill>
              </a:defRPr>
            </a:lvl1pPr>
          </a:lstStyle>
          <a:p>
            <a:fld id="{330EA680-D336-4FF7-8B7A-9848BB0A1C32}"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83374" y="4690"/>
            <a:ext cx="608626" cy="586437"/>
          </a:xfrm>
          <a:prstGeom prst="rect">
            <a:avLst/>
          </a:prstGeom>
        </p:spPr>
      </p:pic>
      <p:pic>
        <p:nvPicPr>
          <p:cNvPr id="8" name="Picture 7"/>
          <p:cNvPicPr>
            <a:picLocks noChangeAspect="1"/>
          </p:cNvPicPr>
          <p:nvPr userDrawn="1"/>
        </p:nvPicPr>
        <p:blipFill>
          <a:blip r:embed="rId14"/>
          <a:stretch>
            <a:fillRect/>
          </a:stretch>
        </p:blipFill>
        <p:spPr>
          <a:xfrm>
            <a:off x="1" y="4690"/>
            <a:ext cx="498764" cy="586781"/>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pace-track.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37541"/>
            <a:ext cx="9144000" cy="949643"/>
          </a:xfrm>
        </p:spPr>
        <p:txBody>
          <a:bodyPr>
            <a:noAutofit/>
          </a:bodyPr>
          <a:lstStyle/>
          <a:p>
            <a:r>
              <a:rPr lang="en-US" sz="8000" b="1">
                <a:latin typeface="3ds" panose="02000503020000020004" pitchFamily="2" charset="0"/>
              </a:rPr>
              <a:t>PROS8</a:t>
            </a:r>
          </a:p>
        </p:txBody>
      </p:sp>
      <p:sp>
        <p:nvSpPr>
          <p:cNvPr id="3" name="Subtitle 2"/>
          <p:cNvSpPr>
            <a:spLocks noGrp="1"/>
          </p:cNvSpPr>
          <p:nvPr>
            <p:ph type="subTitle" idx="1"/>
          </p:nvPr>
        </p:nvSpPr>
        <p:spPr>
          <a:xfrm>
            <a:off x="1524000" y="5595725"/>
            <a:ext cx="9144000" cy="949643"/>
          </a:xfrm>
        </p:spPr>
        <p:txBody>
          <a:bodyPr/>
          <a:lstStyle/>
          <a:p>
            <a:r>
              <a:rPr lang="en-US">
                <a:cs typeface="Calibri"/>
              </a:rPr>
              <a:t>Quinton Nietfeld, Kieran </a:t>
            </a:r>
            <a:r>
              <a:rPr lang="en-US" err="1">
                <a:cs typeface="Calibri"/>
              </a:rPr>
              <a:t>O’Day</a:t>
            </a:r>
            <a:r>
              <a:rPr lang="en-US">
                <a:cs typeface="Calibri"/>
              </a:rPr>
              <a:t>, Colton Ord, Ryan Cameron, Yang Lee, </a:t>
            </a:r>
            <a:r>
              <a:rPr lang="en-US" err="1">
                <a:cs typeface="Calibri"/>
              </a:rPr>
              <a:t>Zaki</a:t>
            </a:r>
            <a:r>
              <a:rPr lang="en-US">
                <a:cs typeface="Calibri"/>
              </a:rPr>
              <a:t> </a:t>
            </a:r>
            <a:r>
              <a:rPr lang="en-US" err="1">
                <a:cs typeface="Calibri"/>
              </a:rPr>
              <a:t>Laouar</a:t>
            </a:r>
            <a:r>
              <a:rPr lang="en-US">
                <a:cs typeface="Calibri"/>
              </a:rPr>
              <a:t>, Zachary Arbogast, </a:t>
            </a:r>
            <a:r>
              <a:rPr lang="en-US" err="1">
                <a:cs typeface="Calibri"/>
              </a:rPr>
              <a:t>Mamdooh</a:t>
            </a:r>
            <a:r>
              <a:rPr lang="en-US">
                <a:cs typeface="Calibri"/>
              </a:rPr>
              <a:t> </a:t>
            </a:r>
            <a:r>
              <a:rPr lang="en-US" err="1">
                <a:cs typeface="Calibri"/>
              </a:rPr>
              <a:t>Alkalbani</a:t>
            </a:r>
            <a:endParaRPr lang="en-US">
              <a:cs typeface="Calibri"/>
            </a:endParaRPr>
          </a:p>
          <a:p>
            <a:endParaRPr lang="en-US"/>
          </a:p>
        </p:txBody>
      </p:sp>
      <p:sp>
        <p:nvSpPr>
          <p:cNvPr id="12" name="Footer Placeholder 11"/>
          <p:cNvSpPr>
            <a:spLocks noGrp="1"/>
          </p:cNvSpPr>
          <p:nvPr>
            <p:ph type="ftr" sz="quarter" idx="11"/>
          </p:nvPr>
        </p:nvSpPr>
        <p:spPr/>
        <p:txBody>
          <a:bodyPr/>
          <a:lstStyle/>
          <a:p>
            <a:r>
              <a:rPr lang="en-US"/>
              <a:t>  </a:t>
            </a:r>
          </a:p>
        </p:txBody>
      </p:sp>
      <p:sp>
        <p:nvSpPr>
          <p:cNvPr id="11" name="Slide Number Placeholder 10">
            <a:extLst>
              <a:ext uri="{FF2B5EF4-FFF2-40B4-BE49-F238E27FC236}">
                <a16:creationId xmlns:a16="http://schemas.microsoft.com/office/drawing/2014/main" id="{D9400439-7C68-4930-B67F-2BC1C41BEADB}"/>
              </a:ext>
            </a:extLst>
          </p:cNvPr>
          <p:cNvSpPr>
            <a:spLocks noGrp="1"/>
          </p:cNvSpPr>
          <p:nvPr>
            <p:ph type="sldNum" sz="quarter" idx="12"/>
          </p:nvPr>
        </p:nvSpPr>
        <p:spPr/>
        <p:txBody>
          <a:bodyPr/>
          <a:lstStyle/>
          <a:p>
            <a:fld id="{330EA680-D336-4FF7-8B7A-9848BB0A1C32}" type="slidenum">
              <a:rPr lang="en-US" smtClean="0"/>
              <a:t>1</a:t>
            </a:fld>
            <a:endParaRPr lang="en-US"/>
          </a:p>
        </p:txBody>
      </p:sp>
      <p:pic>
        <p:nvPicPr>
          <p:cNvPr id="4" name="Picture 3" descr="A close up of a logo&#10;&#10;Description automatically generated">
            <a:extLst>
              <a:ext uri="{FF2B5EF4-FFF2-40B4-BE49-F238E27FC236}">
                <a16:creationId xmlns:a16="http://schemas.microsoft.com/office/drawing/2014/main" id="{E10CAB6E-AF30-436A-A35B-EEC957899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504" y="1247086"/>
            <a:ext cx="2408991" cy="2849132"/>
          </a:xfrm>
          <a:prstGeom prst="rect">
            <a:avLst/>
          </a:prstGeom>
        </p:spPr>
      </p:pic>
      <p:sp>
        <p:nvSpPr>
          <p:cNvPr id="5" name="TextBox 4">
            <a:extLst>
              <a:ext uri="{FF2B5EF4-FFF2-40B4-BE49-F238E27FC236}">
                <a16:creationId xmlns:a16="http://schemas.microsoft.com/office/drawing/2014/main" id="{BA9EA6D4-7852-41A8-A09E-274B78316EF3}"/>
              </a:ext>
            </a:extLst>
          </p:cNvPr>
          <p:cNvSpPr txBox="1"/>
          <p:nvPr/>
        </p:nvSpPr>
        <p:spPr>
          <a:xfrm>
            <a:off x="1608298" y="281546"/>
            <a:ext cx="8975404" cy="769441"/>
          </a:xfrm>
          <a:prstGeom prst="rect">
            <a:avLst/>
          </a:prstGeom>
          <a:noFill/>
        </p:spPr>
        <p:txBody>
          <a:bodyPr wrap="square" rtlCol="0" anchor="t">
            <a:spAutoFit/>
          </a:bodyPr>
          <a:lstStyle/>
          <a:p>
            <a:pPr algn="ctr"/>
            <a:r>
              <a:rPr lang="en-US" sz="4400"/>
              <a:t>Test Readiness Review</a:t>
            </a:r>
          </a:p>
        </p:txBody>
      </p:sp>
      <p:pic>
        <p:nvPicPr>
          <p:cNvPr id="6" name="Picture 5" descr="A picture containing object&#10;&#10;Description automatically generated">
            <a:extLst>
              <a:ext uri="{FF2B5EF4-FFF2-40B4-BE49-F238E27FC236}">
                <a16:creationId xmlns:a16="http://schemas.microsoft.com/office/drawing/2014/main" id="{9F809800-9466-4155-B2D3-7ABC4F119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40" y="1886573"/>
            <a:ext cx="3052472" cy="785079"/>
          </a:xfrm>
          <a:prstGeom prst="rect">
            <a:avLst/>
          </a:prstGeom>
        </p:spPr>
      </p:pic>
      <p:pic>
        <p:nvPicPr>
          <p:cNvPr id="7" name="Picture 6" descr="A close up of a logo&#10;&#10;Description automatically generated">
            <a:extLst>
              <a:ext uri="{FF2B5EF4-FFF2-40B4-BE49-F238E27FC236}">
                <a16:creationId xmlns:a16="http://schemas.microsoft.com/office/drawing/2014/main" id="{B734FEB3-9B5B-4885-9D97-979ADE8B2D34}"/>
              </a:ext>
            </a:extLst>
          </p:cNvPr>
          <p:cNvPicPr>
            <a:picLocks noChangeAspect="1"/>
          </p:cNvPicPr>
          <p:nvPr/>
        </p:nvPicPr>
        <p:blipFill rotWithShape="1">
          <a:blip r:embed="rId4">
            <a:extLst>
              <a:ext uri="{28A0092B-C50C-407E-A947-70E740481C1C}">
                <a14:useLocalDpi xmlns:a14="http://schemas.microsoft.com/office/drawing/2010/main" val="0"/>
              </a:ext>
            </a:extLst>
          </a:blip>
          <a:srcRect t="23058" r="2307" b="29015"/>
          <a:stretch/>
        </p:blipFill>
        <p:spPr>
          <a:xfrm>
            <a:off x="8587047" y="1963013"/>
            <a:ext cx="3174834" cy="819656"/>
          </a:xfrm>
          <a:prstGeom prst="rect">
            <a:avLst/>
          </a:prstGeom>
        </p:spPr>
      </p:pic>
      <p:sp>
        <p:nvSpPr>
          <p:cNvPr id="8" name="TextBox 7">
            <a:extLst>
              <a:ext uri="{FF2B5EF4-FFF2-40B4-BE49-F238E27FC236}">
                <a16:creationId xmlns:a16="http://schemas.microsoft.com/office/drawing/2014/main" id="{852F3994-50D4-41D4-8FE6-117A232521CE}"/>
              </a:ext>
            </a:extLst>
          </p:cNvPr>
          <p:cNvSpPr txBox="1"/>
          <p:nvPr/>
        </p:nvSpPr>
        <p:spPr>
          <a:xfrm>
            <a:off x="8587047" y="2857376"/>
            <a:ext cx="3174834" cy="646331"/>
          </a:xfrm>
          <a:prstGeom prst="rect">
            <a:avLst/>
          </a:prstGeom>
          <a:noFill/>
        </p:spPr>
        <p:txBody>
          <a:bodyPr wrap="square" rtlCol="0">
            <a:spAutoFit/>
          </a:bodyPr>
          <a:lstStyle/>
          <a:p>
            <a:pPr algn="ctr"/>
            <a:r>
              <a:rPr lang="en-US"/>
              <a:t>Team Advisor:</a:t>
            </a:r>
          </a:p>
          <a:p>
            <a:pPr algn="ctr"/>
            <a:r>
              <a:rPr lang="en-US" b="1"/>
              <a:t>Zoltan </a:t>
            </a:r>
            <a:r>
              <a:rPr lang="en-US" b="1" err="1"/>
              <a:t>Sternovsky</a:t>
            </a:r>
            <a:endParaRPr lang="en-US" b="1"/>
          </a:p>
        </p:txBody>
      </p:sp>
      <p:sp>
        <p:nvSpPr>
          <p:cNvPr id="9" name="TextBox 8">
            <a:extLst>
              <a:ext uri="{FF2B5EF4-FFF2-40B4-BE49-F238E27FC236}">
                <a16:creationId xmlns:a16="http://schemas.microsoft.com/office/drawing/2014/main" id="{D63013ED-4C8F-4C0C-AB80-B1DB51B5A39B}"/>
              </a:ext>
            </a:extLst>
          </p:cNvPr>
          <p:cNvSpPr txBox="1"/>
          <p:nvPr/>
        </p:nvSpPr>
        <p:spPr>
          <a:xfrm>
            <a:off x="294440" y="2857376"/>
            <a:ext cx="3052472" cy="646331"/>
          </a:xfrm>
          <a:prstGeom prst="rect">
            <a:avLst/>
          </a:prstGeom>
          <a:noFill/>
        </p:spPr>
        <p:txBody>
          <a:bodyPr wrap="square" rtlCol="0">
            <a:spAutoFit/>
          </a:bodyPr>
          <a:lstStyle/>
          <a:p>
            <a:pPr algn="ctr"/>
            <a:r>
              <a:rPr lang="en-US"/>
              <a:t>Point of Contact:</a:t>
            </a:r>
          </a:p>
          <a:p>
            <a:pPr algn="ctr"/>
            <a:r>
              <a:rPr lang="en-US" b="1"/>
              <a:t>Sam </a:t>
            </a:r>
            <a:r>
              <a:rPr lang="en-US" b="1" err="1"/>
              <a:t>Gagnard</a:t>
            </a:r>
            <a:endParaRPr lang="en-US" b="1"/>
          </a:p>
        </p:txBody>
      </p:sp>
      <p:sp>
        <p:nvSpPr>
          <p:cNvPr id="10" name="TextBox 9">
            <a:extLst>
              <a:ext uri="{FF2B5EF4-FFF2-40B4-BE49-F238E27FC236}">
                <a16:creationId xmlns:a16="http://schemas.microsoft.com/office/drawing/2014/main" id="{740A55AA-5C09-4264-A2F0-B473DC3D2682}"/>
              </a:ext>
            </a:extLst>
          </p:cNvPr>
          <p:cNvSpPr txBox="1"/>
          <p:nvPr/>
        </p:nvSpPr>
        <p:spPr>
          <a:xfrm>
            <a:off x="2992582" y="4911182"/>
            <a:ext cx="6122079" cy="461665"/>
          </a:xfrm>
          <a:prstGeom prst="rect">
            <a:avLst/>
          </a:prstGeom>
          <a:noFill/>
        </p:spPr>
        <p:txBody>
          <a:bodyPr wrap="square" rtlCol="0">
            <a:spAutoFit/>
          </a:bodyPr>
          <a:lstStyle/>
          <a:p>
            <a:pPr algn="ctr"/>
            <a:r>
              <a:rPr lang="en-US" sz="2400" b="1"/>
              <a:t>P</a:t>
            </a:r>
            <a:r>
              <a:rPr lang="en-US" sz="2400"/>
              <a:t>assive </a:t>
            </a:r>
            <a:r>
              <a:rPr lang="en-US" sz="2400" b="1"/>
              <a:t>R</a:t>
            </a:r>
            <a:r>
              <a:rPr lang="en-US" sz="2400"/>
              <a:t>adio Frequency </a:t>
            </a:r>
            <a:r>
              <a:rPr lang="en-US" sz="2400" b="1"/>
              <a:t>O</a:t>
            </a:r>
            <a:r>
              <a:rPr lang="en-US" sz="2400"/>
              <a:t>bservation </a:t>
            </a:r>
            <a:r>
              <a:rPr lang="en-US" sz="2400" b="1"/>
              <a:t>S</a:t>
            </a:r>
            <a:r>
              <a:rPr lang="en-US" sz="2400"/>
              <a:t>ystem 8</a:t>
            </a:r>
          </a:p>
        </p:txBody>
      </p:sp>
    </p:spTree>
    <p:extLst>
      <p:ext uri="{BB962C8B-B14F-4D97-AF65-F5344CB8AC3E}">
        <p14:creationId xmlns:p14="http://schemas.microsoft.com/office/powerpoint/2010/main" val="212892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A screenshot of a social media post&#10;&#10;Description automatically generated">
            <a:extLst>
              <a:ext uri="{FF2B5EF4-FFF2-40B4-BE49-F238E27FC236}">
                <a16:creationId xmlns:a16="http://schemas.microsoft.com/office/drawing/2014/main" id="{125EB66C-7301-4485-8D06-268C18FC99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799" y="647529"/>
            <a:ext cx="10515600" cy="5693184"/>
          </a:xfrm>
        </p:spPr>
      </p:pic>
      <p:sp>
        <p:nvSpPr>
          <p:cNvPr id="2" name="Title 1">
            <a:extLst>
              <a:ext uri="{FF2B5EF4-FFF2-40B4-BE49-F238E27FC236}">
                <a16:creationId xmlns:a16="http://schemas.microsoft.com/office/drawing/2014/main" id="{4B403CFB-855D-4557-8DD8-6668647F99B0}"/>
              </a:ext>
            </a:extLst>
          </p:cNvPr>
          <p:cNvSpPr>
            <a:spLocks noGrp="1"/>
          </p:cNvSpPr>
          <p:nvPr>
            <p:ph type="title"/>
          </p:nvPr>
        </p:nvSpPr>
        <p:spPr>
          <a:xfrm>
            <a:off x="838200" y="9742"/>
            <a:ext cx="10515600" cy="1031217"/>
          </a:xfrm>
        </p:spPr>
        <p:txBody>
          <a:bodyPr/>
          <a:lstStyle/>
          <a:p>
            <a:r>
              <a:rPr lang="en-US">
                <a:cs typeface="Calibri Light"/>
              </a:rPr>
              <a:t>Gantt Chart</a:t>
            </a:r>
            <a:endParaRPr lang="en-US"/>
          </a:p>
        </p:txBody>
      </p:sp>
      <p:sp>
        <p:nvSpPr>
          <p:cNvPr id="4" name="Footer Placeholder 3">
            <a:extLst>
              <a:ext uri="{FF2B5EF4-FFF2-40B4-BE49-F238E27FC236}">
                <a16:creationId xmlns:a16="http://schemas.microsoft.com/office/drawing/2014/main" id="{94F25EB4-0669-4FBF-9BBA-FBA33929E0EB}"/>
              </a:ext>
            </a:extLst>
          </p:cNvPr>
          <p:cNvSpPr>
            <a:spLocks noGrp="1"/>
          </p:cNvSpPr>
          <p:nvPr>
            <p:ph type="ftr" sz="quarter" idx="11"/>
          </p:nvPr>
        </p:nvSpPr>
        <p:spPr/>
        <p:txBody>
          <a:bodyPr/>
          <a:lstStyle/>
          <a:p>
            <a:r>
              <a:rPr lang="en-US" dirty="0"/>
              <a:t>Schedule</a:t>
            </a:r>
          </a:p>
        </p:txBody>
      </p:sp>
      <p:sp>
        <p:nvSpPr>
          <p:cNvPr id="5" name="Slide Number Placeholder 4">
            <a:extLst>
              <a:ext uri="{FF2B5EF4-FFF2-40B4-BE49-F238E27FC236}">
                <a16:creationId xmlns:a16="http://schemas.microsoft.com/office/drawing/2014/main" id="{DF709C73-50A9-4061-BDC6-2C6C59B29149}"/>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10" name="Arrow: Right 9">
            <a:extLst>
              <a:ext uri="{FF2B5EF4-FFF2-40B4-BE49-F238E27FC236}">
                <a16:creationId xmlns:a16="http://schemas.microsoft.com/office/drawing/2014/main" id="{322A5870-38C9-431B-BD8D-E42E6DFB872A}"/>
              </a:ext>
            </a:extLst>
          </p:cNvPr>
          <p:cNvSpPr/>
          <p:nvPr/>
        </p:nvSpPr>
        <p:spPr>
          <a:xfrm>
            <a:off x="2310062" y="1093915"/>
            <a:ext cx="2292564" cy="2887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11" name="Arrow: Down 10">
            <a:extLst>
              <a:ext uri="{FF2B5EF4-FFF2-40B4-BE49-F238E27FC236}">
                <a16:creationId xmlns:a16="http://schemas.microsoft.com/office/drawing/2014/main" id="{5D4FAE5A-7A6C-4AE2-AB68-2B529387026B}"/>
              </a:ext>
            </a:extLst>
          </p:cNvPr>
          <p:cNvSpPr/>
          <p:nvPr/>
        </p:nvSpPr>
        <p:spPr>
          <a:xfrm>
            <a:off x="4517494" y="1382673"/>
            <a:ext cx="319384" cy="9450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9EFC046-F4D1-4E3D-9D17-38C42D092A14}"/>
              </a:ext>
            </a:extLst>
          </p:cNvPr>
          <p:cNvSpPr/>
          <p:nvPr/>
        </p:nvSpPr>
        <p:spPr>
          <a:xfrm>
            <a:off x="4915902" y="2162052"/>
            <a:ext cx="1398580" cy="263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FA86CF2-6620-4CAB-BB54-6868FA564A74}"/>
              </a:ext>
            </a:extLst>
          </p:cNvPr>
          <p:cNvSpPr/>
          <p:nvPr/>
        </p:nvSpPr>
        <p:spPr>
          <a:xfrm>
            <a:off x="6274970" y="2393190"/>
            <a:ext cx="249382" cy="19152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312BBCD-DBEC-4DB9-8A13-F86389FF7D47}"/>
              </a:ext>
            </a:extLst>
          </p:cNvPr>
          <p:cNvSpPr/>
          <p:nvPr/>
        </p:nvSpPr>
        <p:spPr>
          <a:xfrm>
            <a:off x="6524352" y="4342244"/>
            <a:ext cx="3840306" cy="2924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9479DABC-EA9F-45D4-9F9D-43E3E07B8A73}"/>
              </a:ext>
            </a:extLst>
          </p:cNvPr>
          <p:cNvSpPr/>
          <p:nvPr/>
        </p:nvSpPr>
        <p:spPr>
          <a:xfrm>
            <a:off x="10297208" y="4634719"/>
            <a:ext cx="319384" cy="1452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0BC81D24-C70A-4010-A44C-CFE10ABF7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662" y="647529"/>
            <a:ext cx="2459567" cy="2658533"/>
          </a:xfrm>
          <a:prstGeom prst="rect">
            <a:avLst/>
          </a:prstGeom>
        </p:spPr>
      </p:pic>
      <p:sp>
        <p:nvSpPr>
          <p:cNvPr id="22" name="Rectangle 21">
            <a:extLst>
              <a:ext uri="{FF2B5EF4-FFF2-40B4-BE49-F238E27FC236}">
                <a16:creationId xmlns:a16="http://schemas.microsoft.com/office/drawing/2014/main" id="{2E710B36-33E5-411B-BEF6-F7CE8FD46010}"/>
              </a:ext>
            </a:extLst>
          </p:cNvPr>
          <p:cNvSpPr/>
          <p:nvPr/>
        </p:nvSpPr>
        <p:spPr>
          <a:xfrm>
            <a:off x="5974813" y="3263462"/>
            <a:ext cx="1080256"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23" name="TextBox 22">
            <a:extLst>
              <a:ext uri="{FF2B5EF4-FFF2-40B4-BE49-F238E27FC236}">
                <a16:creationId xmlns:a16="http://schemas.microsoft.com/office/drawing/2014/main" id="{EF6850BC-6DD6-4555-8A94-F79EDFCF80BA}"/>
              </a:ext>
            </a:extLst>
          </p:cNvPr>
          <p:cNvSpPr txBox="1"/>
          <p:nvPr/>
        </p:nvSpPr>
        <p:spPr>
          <a:xfrm>
            <a:off x="6558304" y="2524444"/>
            <a:ext cx="1911379" cy="1477328"/>
          </a:xfrm>
          <a:prstGeom prst="rect">
            <a:avLst/>
          </a:prstGeom>
          <a:noFill/>
        </p:spPr>
        <p:txBody>
          <a:bodyPr wrap="square" rtlCol="0">
            <a:spAutoFit/>
          </a:bodyPr>
          <a:lstStyle/>
          <a:p>
            <a:r>
              <a:rPr lang="en-US" dirty="0"/>
              <a:t>Testing</a:t>
            </a:r>
          </a:p>
          <a:p>
            <a:r>
              <a:rPr lang="en-US" dirty="0"/>
              <a:t>Manufacturing</a:t>
            </a:r>
          </a:p>
          <a:p>
            <a:endParaRPr lang="en-US" dirty="0"/>
          </a:p>
          <a:p>
            <a:endParaRPr lang="en-US" dirty="0"/>
          </a:p>
          <a:p>
            <a:r>
              <a:rPr lang="en-US" dirty="0"/>
              <a:t>Integration</a:t>
            </a:r>
          </a:p>
        </p:txBody>
      </p:sp>
      <p:sp>
        <p:nvSpPr>
          <p:cNvPr id="24" name="TextBox 23">
            <a:extLst>
              <a:ext uri="{FF2B5EF4-FFF2-40B4-BE49-F238E27FC236}">
                <a16:creationId xmlns:a16="http://schemas.microsoft.com/office/drawing/2014/main" id="{A7B7D7C9-E1CE-402F-BF1D-F6AEA183798D}"/>
              </a:ext>
            </a:extLst>
          </p:cNvPr>
          <p:cNvSpPr txBox="1"/>
          <p:nvPr/>
        </p:nvSpPr>
        <p:spPr>
          <a:xfrm>
            <a:off x="10581544" y="4450053"/>
            <a:ext cx="1824425" cy="369332"/>
          </a:xfrm>
          <a:prstGeom prst="rect">
            <a:avLst/>
          </a:prstGeom>
          <a:noFill/>
        </p:spPr>
        <p:txBody>
          <a:bodyPr wrap="square" rtlCol="0">
            <a:spAutoFit/>
          </a:bodyPr>
          <a:lstStyle/>
          <a:p>
            <a:r>
              <a:rPr lang="en-US" dirty="0"/>
              <a:t>Data Collection</a:t>
            </a:r>
          </a:p>
        </p:txBody>
      </p:sp>
      <p:sp>
        <p:nvSpPr>
          <p:cNvPr id="26" name="TextBox 25">
            <a:extLst>
              <a:ext uri="{FF2B5EF4-FFF2-40B4-BE49-F238E27FC236}">
                <a16:creationId xmlns:a16="http://schemas.microsoft.com/office/drawing/2014/main" id="{7BA729D9-A185-49C7-BB5F-3E8F45831A1F}"/>
              </a:ext>
            </a:extLst>
          </p:cNvPr>
          <p:cNvSpPr txBox="1"/>
          <p:nvPr/>
        </p:nvSpPr>
        <p:spPr>
          <a:xfrm>
            <a:off x="3473573" y="2020460"/>
            <a:ext cx="612517" cy="369332"/>
          </a:xfrm>
          <a:prstGeom prst="rect">
            <a:avLst/>
          </a:prstGeom>
          <a:noFill/>
        </p:spPr>
        <p:txBody>
          <a:bodyPr wrap="square" rtlCol="0">
            <a:spAutoFit/>
          </a:bodyPr>
          <a:lstStyle/>
          <a:p>
            <a:r>
              <a:rPr lang="en-US" dirty="0"/>
              <a:t>TRR</a:t>
            </a:r>
          </a:p>
        </p:txBody>
      </p:sp>
      <p:sp>
        <p:nvSpPr>
          <p:cNvPr id="27" name="TextBox 26">
            <a:extLst>
              <a:ext uri="{FF2B5EF4-FFF2-40B4-BE49-F238E27FC236}">
                <a16:creationId xmlns:a16="http://schemas.microsoft.com/office/drawing/2014/main" id="{F2F9B90C-A5D8-45C0-A0AF-642AF45555C0}"/>
              </a:ext>
            </a:extLst>
          </p:cNvPr>
          <p:cNvSpPr txBox="1"/>
          <p:nvPr/>
        </p:nvSpPr>
        <p:spPr>
          <a:xfrm>
            <a:off x="4086091" y="4432755"/>
            <a:ext cx="2345372" cy="369332"/>
          </a:xfrm>
          <a:prstGeom prst="rect">
            <a:avLst/>
          </a:prstGeom>
          <a:noFill/>
        </p:spPr>
        <p:txBody>
          <a:bodyPr wrap="square" rtlCol="0">
            <a:spAutoFit/>
          </a:bodyPr>
          <a:lstStyle/>
          <a:p>
            <a:r>
              <a:rPr lang="en-US" dirty="0"/>
              <a:t>Data Collection Begins</a:t>
            </a:r>
          </a:p>
        </p:txBody>
      </p:sp>
      <p:sp>
        <p:nvSpPr>
          <p:cNvPr id="28" name="TextBox 27">
            <a:extLst>
              <a:ext uri="{FF2B5EF4-FFF2-40B4-BE49-F238E27FC236}">
                <a16:creationId xmlns:a16="http://schemas.microsoft.com/office/drawing/2014/main" id="{BA0EEB7C-0CF0-456F-ABF7-42B6EF248202}"/>
              </a:ext>
            </a:extLst>
          </p:cNvPr>
          <p:cNvSpPr txBox="1"/>
          <p:nvPr/>
        </p:nvSpPr>
        <p:spPr>
          <a:xfrm>
            <a:off x="8337977" y="4806814"/>
            <a:ext cx="612517" cy="369332"/>
          </a:xfrm>
          <a:prstGeom prst="rect">
            <a:avLst/>
          </a:prstGeom>
          <a:noFill/>
        </p:spPr>
        <p:txBody>
          <a:bodyPr wrap="square" rtlCol="0">
            <a:spAutoFit/>
          </a:bodyPr>
          <a:lstStyle/>
          <a:p>
            <a:r>
              <a:rPr lang="en-US" dirty="0"/>
              <a:t>SFR</a:t>
            </a:r>
          </a:p>
        </p:txBody>
      </p:sp>
      <p:sp>
        <p:nvSpPr>
          <p:cNvPr id="29" name="TextBox 28">
            <a:extLst>
              <a:ext uri="{FF2B5EF4-FFF2-40B4-BE49-F238E27FC236}">
                <a16:creationId xmlns:a16="http://schemas.microsoft.com/office/drawing/2014/main" id="{B8EC43C6-199E-4F62-898A-09C257450E75}"/>
              </a:ext>
            </a:extLst>
          </p:cNvPr>
          <p:cNvSpPr txBox="1"/>
          <p:nvPr/>
        </p:nvSpPr>
        <p:spPr>
          <a:xfrm>
            <a:off x="9538773" y="5180926"/>
            <a:ext cx="707757" cy="369332"/>
          </a:xfrm>
          <a:prstGeom prst="rect">
            <a:avLst/>
          </a:prstGeom>
          <a:noFill/>
        </p:spPr>
        <p:txBody>
          <a:bodyPr wrap="square" rtlCol="0">
            <a:spAutoFit/>
          </a:bodyPr>
          <a:lstStyle/>
          <a:p>
            <a:r>
              <a:rPr lang="en-US" dirty="0"/>
              <a:t>Expo</a:t>
            </a:r>
          </a:p>
        </p:txBody>
      </p:sp>
      <p:sp>
        <p:nvSpPr>
          <p:cNvPr id="30" name="TextBox 29">
            <a:extLst>
              <a:ext uri="{FF2B5EF4-FFF2-40B4-BE49-F238E27FC236}">
                <a16:creationId xmlns:a16="http://schemas.microsoft.com/office/drawing/2014/main" id="{EFEAEA91-5A66-4BEE-85ED-8C17A13324DD}"/>
              </a:ext>
            </a:extLst>
          </p:cNvPr>
          <p:cNvSpPr txBox="1"/>
          <p:nvPr/>
        </p:nvSpPr>
        <p:spPr>
          <a:xfrm>
            <a:off x="10597542" y="6001253"/>
            <a:ext cx="1425287" cy="369332"/>
          </a:xfrm>
          <a:prstGeom prst="rect">
            <a:avLst/>
          </a:prstGeom>
          <a:noFill/>
        </p:spPr>
        <p:txBody>
          <a:bodyPr wrap="square" rtlCol="0">
            <a:spAutoFit/>
          </a:bodyPr>
          <a:lstStyle/>
          <a:p>
            <a:r>
              <a:rPr lang="en-US" dirty="0"/>
              <a:t>Project Close</a:t>
            </a:r>
          </a:p>
        </p:txBody>
      </p:sp>
    </p:spTree>
    <p:extLst>
      <p:ext uri="{BB962C8B-B14F-4D97-AF65-F5344CB8AC3E}">
        <p14:creationId xmlns:p14="http://schemas.microsoft.com/office/powerpoint/2010/main" val="302086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071A93-5CCA-4668-AF7B-96B9A2F9F2D5}"/>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DBE87B4E-BAB3-490C-AD1E-C6B078E73F1E}"/>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7" name="Title 1">
            <a:extLst>
              <a:ext uri="{FF2B5EF4-FFF2-40B4-BE49-F238E27FC236}">
                <a16:creationId xmlns:a16="http://schemas.microsoft.com/office/drawing/2014/main" id="{BDC3ADE7-3C7B-4AE9-992D-32403C4501F8}"/>
              </a:ext>
            </a:extLst>
          </p:cNvPr>
          <p:cNvSpPr>
            <a:spLocks noGrp="1"/>
          </p:cNvSpPr>
          <p:nvPr>
            <p:ph type="title"/>
          </p:nvPr>
        </p:nvSpPr>
        <p:spPr>
          <a:xfrm>
            <a:off x="838200" y="2836765"/>
            <a:ext cx="10515600" cy="1184469"/>
          </a:xfrm>
        </p:spPr>
        <p:txBody>
          <a:bodyPr/>
          <a:lstStyle/>
          <a:p>
            <a:pPr algn="ctr"/>
            <a:r>
              <a:rPr lang="en-US">
                <a:cs typeface="Calibri Light"/>
              </a:rPr>
              <a:t>Test Readiness</a:t>
            </a:r>
          </a:p>
        </p:txBody>
      </p:sp>
    </p:spTree>
    <p:extLst>
      <p:ext uri="{BB962C8B-B14F-4D97-AF65-F5344CB8AC3E}">
        <p14:creationId xmlns:p14="http://schemas.microsoft.com/office/powerpoint/2010/main" val="291629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77E94DE2-E100-4285-9CD5-1E7AB526BBED}"/>
              </a:ext>
            </a:extLst>
          </p:cNvPr>
          <p:cNvSpPr>
            <a:spLocks noGrp="1"/>
          </p:cNvSpPr>
          <p:nvPr>
            <p:ph type="ftr" sz="quarter" idx="11"/>
          </p:nvPr>
        </p:nvSpPr>
        <p:spPr>
          <a:xfrm>
            <a:off x="1" y="6400456"/>
            <a:ext cx="12191999" cy="457200"/>
          </a:xfrm>
        </p:spPr>
        <p:txBody>
          <a:bodyPr/>
          <a:lstStyle/>
          <a:p>
            <a:r>
              <a:rPr lang="en-US" dirty="0"/>
              <a:t>Test Readiness</a:t>
            </a:r>
          </a:p>
        </p:txBody>
      </p:sp>
      <p:sp>
        <p:nvSpPr>
          <p:cNvPr id="7" name="Slide Number Placeholder 4">
            <a:extLst>
              <a:ext uri="{FF2B5EF4-FFF2-40B4-BE49-F238E27FC236}">
                <a16:creationId xmlns:a16="http://schemas.microsoft.com/office/drawing/2014/main" id="{3436F884-CF18-4A23-9669-CCA7193A73EC}"/>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12</a:t>
            </a:fld>
            <a:endParaRPr lang="en-US"/>
          </a:p>
        </p:txBody>
      </p:sp>
      <p:sp>
        <p:nvSpPr>
          <p:cNvPr id="8" name="Title 1">
            <a:extLst>
              <a:ext uri="{FF2B5EF4-FFF2-40B4-BE49-F238E27FC236}">
                <a16:creationId xmlns:a16="http://schemas.microsoft.com/office/drawing/2014/main" id="{13FEDBDB-49A4-4E7B-A751-478D4AE9B38B}"/>
              </a:ext>
            </a:extLst>
          </p:cNvPr>
          <p:cNvSpPr>
            <a:spLocks noGrp="1"/>
          </p:cNvSpPr>
          <p:nvPr>
            <p:ph type="title"/>
          </p:nvPr>
        </p:nvSpPr>
        <p:spPr>
          <a:xfrm>
            <a:off x="838200" y="1608040"/>
            <a:ext cx="10515600" cy="1184469"/>
          </a:xfrm>
        </p:spPr>
        <p:txBody>
          <a:bodyPr/>
          <a:lstStyle/>
          <a:p>
            <a:pPr algn="ctr"/>
            <a:r>
              <a:rPr lang="en-US">
                <a:cs typeface="Calibri Light"/>
              </a:rPr>
              <a:t>Functional Requirement 3</a:t>
            </a:r>
          </a:p>
        </p:txBody>
      </p:sp>
      <p:graphicFrame>
        <p:nvGraphicFramePr>
          <p:cNvPr id="9" name="Table 7">
            <a:extLst>
              <a:ext uri="{FF2B5EF4-FFF2-40B4-BE49-F238E27FC236}">
                <a16:creationId xmlns:a16="http://schemas.microsoft.com/office/drawing/2014/main" id="{D32D1514-8F02-418E-9CBC-A6A48F2E6812}"/>
              </a:ext>
            </a:extLst>
          </p:cNvPr>
          <p:cNvGraphicFramePr>
            <a:graphicFrameLocks noGrp="1"/>
          </p:cNvGraphicFramePr>
          <p:nvPr>
            <p:extLst>
              <p:ext uri="{D42A27DB-BD31-4B8C-83A1-F6EECF244321}">
                <p14:modId xmlns:p14="http://schemas.microsoft.com/office/powerpoint/2010/main" val="2879693638"/>
              </p:ext>
            </p:extLst>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en-US" b="0">
                          <a:solidFill>
                            <a:schemeClr val="tx1"/>
                          </a:solidFill>
                        </a:rPr>
                        <a:t>Convert L1 band analog RF signal into a digital signal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400039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DFFA-CB7A-4FA3-A4C7-02B5B80FF1F4}"/>
              </a:ext>
            </a:extLst>
          </p:cNvPr>
          <p:cNvSpPr>
            <a:spLocks noGrp="1"/>
          </p:cNvSpPr>
          <p:nvPr>
            <p:ph type="title"/>
          </p:nvPr>
        </p:nvSpPr>
        <p:spPr>
          <a:xfrm>
            <a:off x="838200" y="102476"/>
            <a:ext cx="10515600" cy="1100248"/>
          </a:xfrm>
        </p:spPr>
        <p:txBody>
          <a:bodyPr>
            <a:normAutofit fontScale="90000"/>
          </a:bodyPr>
          <a:lstStyle/>
          <a:p>
            <a:r>
              <a:rPr lang="en-US" dirty="0"/>
              <a:t>Monitoring the internal status of the software receiver</a:t>
            </a:r>
          </a:p>
        </p:txBody>
      </p:sp>
      <p:sp>
        <p:nvSpPr>
          <p:cNvPr id="3" name="Content Placeholder 2">
            <a:extLst>
              <a:ext uri="{FF2B5EF4-FFF2-40B4-BE49-F238E27FC236}">
                <a16:creationId xmlns:a16="http://schemas.microsoft.com/office/drawing/2014/main" id="{535D7FE2-6CE8-473E-955A-25666686C678}"/>
              </a:ext>
            </a:extLst>
          </p:cNvPr>
          <p:cNvSpPr>
            <a:spLocks noGrp="1"/>
          </p:cNvSpPr>
          <p:nvPr>
            <p:ph idx="1"/>
          </p:nvPr>
        </p:nvSpPr>
        <p:spPr>
          <a:xfrm>
            <a:off x="838200" y="1342768"/>
            <a:ext cx="10515600" cy="3953132"/>
          </a:xfrm>
        </p:spPr>
        <p:txBody>
          <a:bodyPr>
            <a:normAutofit/>
          </a:bodyPr>
          <a:lstStyle/>
          <a:p>
            <a:r>
              <a:rPr lang="en-US" b="1" dirty="0">
                <a:ea typeface="+mn-lt"/>
                <a:cs typeface="+mn-lt"/>
              </a:rPr>
              <a:t>Objective/Rationale: </a:t>
            </a:r>
            <a:r>
              <a:rPr lang="en-US" dirty="0">
                <a:ea typeface="+mn-lt"/>
                <a:cs typeface="+mn-lt"/>
              </a:rPr>
              <a:t>Receive Doppler frequency shift of a given GPS satellite</a:t>
            </a:r>
            <a:endParaRPr lang="en-US" dirty="0">
              <a:cs typeface="Calibri" panose="020F0502020204030204"/>
            </a:endParaRPr>
          </a:p>
          <a:p>
            <a:r>
              <a:rPr lang="en-US" b="1" dirty="0">
                <a:ea typeface="+mn-lt"/>
                <a:cs typeface="+mn-lt"/>
              </a:rPr>
              <a:t>Design:</a:t>
            </a:r>
            <a:r>
              <a:rPr lang="en-US" dirty="0">
                <a:ea typeface="+mn-lt"/>
                <a:cs typeface="+mn-lt"/>
              </a:rPr>
              <a:t> </a:t>
            </a:r>
          </a:p>
        </p:txBody>
      </p:sp>
      <p:sp>
        <p:nvSpPr>
          <p:cNvPr id="4" name="Footer Placeholder 3">
            <a:extLst>
              <a:ext uri="{FF2B5EF4-FFF2-40B4-BE49-F238E27FC236}">
                <a16:creationId xmlns:a16="http://schemas.microsoft.com/office/drawing/2014/main" id="{FA2AAEE5-87E9-4B9B-8CBB-6A11E42F442D}"/>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C95C8BC4-A479-48BE-A68C-EF9851FD3F90}"/>
              </a:ext>
            </a:extLst>
          </p:cNvPr>
          <p:cNvSpPr>
            <a:spLocks noGrp="1"/>
          </p:cNvSpPr>
          <p:nvPr>
            <p:ph type="sldNum" sz="quarter" idx="12"/>
          </p:nvPr>
        </p:nvSpPr>
        <p:spPr/>
        <p:txBody>
          <a:bodyPr/>
          <a:lstStyle/>
          <a:p>
            <a:fld id="{330EA680-D336-4FF7-8B7A-9848BB0A1C32}" type="slidenum">
              <a:rPr lang="en-US" smtClean="0"/>
              <a:t>13</a:t>
            </a:fld>
            <a:endParaRPr lang="en-US"/>
          </a:p>
        </p:txBody>
      </p:sp>
      <p:pic>
        <p:nvPicPr>
          <p:cNvPr id="9" name="Picture 8">
            <a:extLst>
              <a:ext uri="{FF2B5EF4-FFF2-40B4-BE49-F238E27FC236}">
                <a16:creationId xmlns:a16="http://schemas.microsoft.com/office/drawing/2014/main" id="{1AD1CCC9-72F9-407B-88F5-D9E344E6264B}"/>
              </a:ext>
            </a:extLst>
          </p:cNvPr>
          <p:cNvPicPr>
            <a:picLocks noChangeAspect="1"/>
          </p:cNvPicPr>
          <p:nvPr/>
        </p:nvPicPr>
        <p:blipFill>
          <a:blip r:embed="rId2"/>
          <a:stretch>
            <a:fillRect/>
          </a:stretch>
        </p:blipFill>
        <p:spPr>
          <a:xfrm>
            <a:off x="2321526" y="3028777"/>
            <a:ext cx="7127273" cy="2819401"/>
          </a:xfrm>
          <a:prstGeom prst="rect">
            <a:avLst/>
          </a:prstGeom>
        </p:spPr>
      </p:pic>
    </p:spTree>
    <p:extLst>
      <p:ext uri="{BB962C8B-B14F-4D97-AF65-F5344CB8AC3E}">
        <p14:creationId xmlns:p14="http://schemas.microsoft.com/office/powerpoint/2010/main" val="319050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358F6-B521-4895-A850-E616CEEABEF1}"/>
              </a:ext>
            </a:extLst>
          </p:cNvPr>
          <p:cNvSpPr>
            <a:spLocks noGrp="1"/>
          </p:cNvSpPr>
          <p:nvPr>
            <p:ph idx="1"/>
          </p:nvPr>
        </p:nvSpPr>
        <p:spPr>
          <a:xfrm>
            <a:off x="838200" y="690306"/>
            <a:ext cx="10515600" cy="5410457"/>
          </a:xfrm>
        </p:spPr>
        <p:txBody>
          <a:bodyPr>
            <a:normAutofit fontScale="92500"/>
          </a:bodyPr>
          <a:lstStyle/>
          <a:p>
            <a:r>
              <a:rPr lang="en-US" b="1">
                <a:ea typeface="+mn-lt"/>
                <a:cs typeface="+mn-lt"/>
              </a:rPr>
              <a:t>Facilities Needed: </a:t>
            </a:r>
            <a:r>
              <a:rPr lang="en-US">
                <a:ea typeface="+mn-lt"/>
                <a:cs typeface="+mn-lt"/>
              </a:rPr>
              <a:t>None</a:t>
            </a:r>
            <a:endParaRPr lang="en-US">
              <a:cs typeface="Calibri" panose="020F0502020204030204"/>
            </a:endParaRPr>
          </a:p>
          <a:p>
            <a:r>
              <a:rPr lang="en-US" b="1">
                <a:ea typeface="+mn-lt"/>
                <a:cs typeface="+mn-lt"/>
              </a:rPr>
              <a:t>Expected Results: </a:t>
            </a:r>
            <a:r>
              <a:rPr lang="en-US">
                <a:ea typeface="+mn-lt"/>
                <a:cs typeface="+mn-lt"/>
              </a:rPr>
              <a:t>P</a:t>
            </a:r>
            <a:r>
              <a:rPr lang="en-US"/>
              <a:t>rint and update the PRN, CN0 and Doppler frequency shift for each channel on a terminal window while the receiver is running with the Monitor block activated</a:t>
            </a: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endParaRPr lang="en-US" b="1">
              <a:ea typeface="+mn-lt"/>
              <a:cs typeface="+mn-lt"/>
            </a:endParaRPr>
          </a:p>
          <a:p>
            <a:r>
              <a:rPr lang="en-US" b="1">
                <a:ea typeface="+mn-lt"/>
                <a:cs typeface="+mn-lt"/>
              </a:rPr>
              <a:t>Risk Reduction: </a:t>
            </a:r>
            <a:r>
              <a:rPr lang="en-US">
                <a:ea typeface="+mn-lt"/>
                <a:cs typeface="+mn-lt"/>
              </a:rPr>
              <a:t>This test can confirm functionality of the software GPS receiver before full scale signal reception/processing is carried out</a:t>
            </a:r>
            <a:endParaRPr lang="en-US"/>
          </a:p>
          <a:p>
            <a:pPr marL="0" indent="0">
              <a:buNone/>
            </a:pPr>
            <a:endParaRPr lang="en-US"/>
          </a:p>
        </p:txBody>
      </p:sp>
      <p:sp>
        <p:nvSpPr>
          <p:cNvPr id="4" name="Footer Placeholder 3">
            <a:extLst>
              <a:ext uri="{FF2B5EF4-FFF2-40B4-BE49-F238E27FC236}">
                <a16:creationId xmlns:a16="http://schemas.microsoft.com/office/drawing/2014/main" id="{8EA40816-9C48-4422-9C87-BC95547A64F4}"/>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67462C45-26B6-4150-AC25-78E041A8C5A3}"/>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7" name="Picture 6" descr="A close up of text on a black background&#10;&#10;Description automatically generated">
            <a:extLst>
              <a:ext uri="{FF2B5EF4-FFF2-40B4-BE49-F238E27FC236}">
                <a16:creationId xmlns:a16="http://schemas.microsoft.com/office/drawing/2014/main" id="{4B99295F-57DB-4DB1-B1C6-3D3535F9C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94" y="2609850"/>
            <a:ext cx="4138411" cy="2295525"/>
          </a:xfrm>
          <a:prstGeom prst="rect">
            <a:avLst/>
          </a:prstGeom>
        </p:spPr>
      </p:pic>
    </p:spTree>
    <p:extLst>
      <p:ext uri="{BB962C8B-B14F-4D97-AF65-F5344CB8AC3E}">
        <p14:creationId xmlns:p14="http://schemas.microsoft.com/office/powerpoint/2010/main" val="79566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81FDA815-2189-4033-A43D-F91303262310}"/>
              </a:ext>
            </a:extLst>
          </p:cNvPr>
          <p:cNvSpPr>
            <a:spLocks noGrp="1"/>
          </p:cNvSpPr>
          <p:nvPr>
            <p:ph type="ftr" sz="quarter" idx="11"/>
          </p:nvPr>
        </p:nvSpPr>
        <p:spPr>
          <a:xfrm>
            <a:off x="1" y="6400456"/>
            <a:ext cx="12191999" cy="457200"/>
          </a:xfrm>
        </p:spPr>
        <p:txBody>
          <a:bodyPr/>
          <a:lstStyle/>
          <a:p>
            <a:r>
              <a:rPr lang="en-US" dirty="0"/>
              <a:t>Test Readiness</a:t>
            </a:r>
          </a:p>
        </p:txBody>
      </p:sp>
      <p:sp>
        <p:nvSpPr>
          <p:cNvPr id="7" name="Slide Number Placeholder 4">
            <a:extLst>
              <a:ext uri="{FF2B5EF4-FFF2-40B4-BE49-F238E27FC236}">
                <a16:creationId xmlns:a16="http://schemas.microsoft.com/office/drawing/2014/main" id="{E36D47C4-2A0A-4076-B374-2862BA0586FE}"/>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15</a:t>
            </a:fld>
            <a:endParaRPr lang="en-US"/>
          </a:p>
        </p:txBody>
      </p:sp>
      <p:sp>
        <p:nvSpPr>
          <p:cNvPr id="8" name="Title 1">
            <a:extLst>
              <a:ext uri="{FF2B5EF4-FFF2-40B4-BE49-F238E27FC236}">
                <a16:creationId xmlns:a16="http://schemas.microsoft.com/office/drawing/2014/main" id="{D318AC3B-FFF6-4C1F-99AB-ECA54D81308D}"/>
              </a:ext>
            </a:extLst>
          </p:cNvPr>
          <p:cNvSpPr>
            <a:spLocks noGrp="1"/>
          </p:cNvSpPr>
          <p:nvPr>
            <p:ph type="title"/>
          </p:nvPr>
        </p:nvSpPr>
        <p:spPr>
          <a:xfrm>
            <a:off x="838200" y="1608040"/>
            <a:ext cx="10515600" cy="1184469"/>
          </a:xfrm>
        </p:spPr>
        <p:txBody>
          <a:bodyPr/>
          <a:lstStyle/>
          <a:p>
            <a:pPr algn="ctr"/>
            <a:r>
              <a:rPr lang="en-US">
                <a:cs typeface="Calibri Light"/>
              </a:rPr>
              <a:t>Functional Requirement 4</a:t>
            </a:r>
          </a:p>
        </p:txBody>
      </p:sp>
      <p:graphicFrame>
        <p:nvGraphicFramePr>
          <p:cNvPr id="9" name="Table 7">
            <a:extLst>
              <a:ext uri="{FF2B5EF4-FFF2-40B4-BE49-F238E27FC236}">
                <a16:creationId xmlns:a16="http://schemas.microsoft.com/office/drawing/2014/main" id="{90B56496-7523-4A92-B873-016263117C81}"/>
              </a:ext>
            </a:extLst>
          </p:cNvPr>
          <p:cNvGraphicFramePr>
            <a:graphicFrameLocks noGrp="1"/>
          </p:cNvGraphicFramePr>
          <p:nvPr>
            <p:extLst>
              <p:ext uri="{D42A27DB-BD31-4B8C-83A1-F6EECF244321}">
                <p14:modId xmlns:p14="http://schemas.microsoft.com/office/powerpoint/2010/main" val="2075942309"/>
              </p:ext>
            </p:extLst>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The scoring software shall provide scores for each planned observation and update orbit estimates after observation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306203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B702A-A7CD-4EEE-B91E-3C2E600277BE}"/>
              </a:ext>
            </a:extLst>
          </p:cNvPr>
          <p:cNvSpPr>
            <a:spLocks noGrp="1"/>
          </p:cNvSpPr>
          <p:nvPr>
            <p:ph type="title"/>
          </p:nvPr>
        </p:nvSpPr>
        <p:spPr/>
        <p:txBody>
          <a:bodyPr/>
          <a:lstStyle/>
          <a:p>
            <a:r>
              <a:rPr lang="en-US">
                <a:cs typeface="Calibri Light"/>
              </a:rPr>
              <a:t>Propagation Functional Test (Completed)</a:t>
            </a:r>
            <a:endParaRPr lang="en-US"/>
          </a:p>
        </p:txBody>
      </p:sp>
      <p:sp>
        <p:nvSpPr>
          <p:cNvPr id="3" name="Content Placeholder 2">
            <a:extLst>
              <a:ext uri="{FF2B5EF4-FFF2-40B4-BE49-F238E27FC236}">
                <a16:creationId xmlns:a16="http://schemas.microsoft.com/office/drawing/2014/main" id="{221B085A-C318-4408-AD45-1760B53ABB97}"/>
              </a:ext>
            </a:extLst>
          </p:cNvPr>
          <p:cNvSpPr>
            <a:spLocks noGrp="1"/>
          </p:cNvSpPr>
          <p:nvPr>
            <p:ph idx="1"/>
          </p:nvPr>
        </p:nvSpPr>
        <p:spPr/>
        <p:txBody>
          <a:bodyPr vert="horz" lIns="91440" tIns="45720" rIns="91440" bIns="45720" rtlCol="0" anchor="t">
            <a:normAutofit/>
          </a:bodyPr>
          <a:lstStyle/>
          <a:p>
            <a:r>
              <a:rPr lang="en-US">
                <a:cs typeface="Calibri"/>
              </a:rPr>
              <a:t>Retrieve TLE Data from </a:t>
            </a:r>
            <a:r>
              <a:rPr lang="en-US">
                <a:ea typeface="+mn-lt"/>
                <a:cs typeface="+mn-lt"/>
                <a:hlinkClick r:id="rId2"/>
              </a:rPr>
              <a:t>www.space-track.org</a:t>
            </a:r>
            <a:endParaRPr lang="en-US"/>
          </a:p>
          <a:p>
            <a:r>
              <a:rPr lang="en-US">
                <a:cs typeface="Calibri"/>
              </a:rPr>
              <a:t>Propagate TLE Data into a complete orbit using SGP4 algorithm (Simplified General Perturbation) </a:t>
            </a:r>
          </a:p>
          <a:p>
            <a:r>
              <a:rPr lang="en-US">
                <a:cs typeface="Calibri"/>
              </a:rPr>
              <a:t>Compare propagated satellite position (azimuth, elevation, range) and the data available on online satellite tracking websites </a:t>
            </a:r>
          </a:p>
          <a:p>
            <a:pPr lvl="1"/>
            <a:r>
              <a:rPr lang="en-US">
                <a:cs typeface="Calibri"/>
              </a:rPr>
              <a:t>Success: data matches up</a:t>
            </a:r>
          </a:p>
          <a:p>
            <a:pPr lvl="1"/>
            <a:r>
              <a:rPr lang="en-US">
                <a:cs typeface="Calibri"/>
              </a:rPr>
              <a:t>Fail: else</a:t>
            </a:r>
          </a:p>
          <a:p>
            <a:endParaRPr lang="en-US">
              <a:cs typeface="Calibri"/>
            </a:endParaRPr>
          </a:p>
        </p:txBody>
      </p:sp>
      <p:sp>
        <p:nvSpPr>
          <p:cNvPr id="4" name="Footer Placeholder 3">
            <a:extLst>
              <a:ext uri="{FF2B5EF4-FFF2-40B4-BE49-F238E27FC236}">
                <a16:creationId xmlns:a16="http://schemas.microsoft.com/office/drawing/2014/main" id="{C1A31867-73EB-48B9-BE2D-1A9BE7FAD973}"/>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D2B96D23-022F-42A5-8488-1CE420A9077A}"/>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384275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566F-533F-4A66-BE88-4ECC1798A967}"/>
              </a:ext>
            </a:extLst>
          </p:cNvPr>
          <p:cNvSpPr>
            <a:spLocks noGrp="1"/>
          </p:cNvSpPr>
          <p:nvPr>
            <p:ph type="title"/>
          </p:nvPr>
        </p:nvSpPr>
        <p:spPr/>
        <p:txBody>
          <a:bodyPr/>
          <a:lstStyle/>
          <a:p>
            <a:r>
              <a:rPr lang="en-US">
                <a:cs typeface="Calibri Light"/>
              </a:rPr>
              <a:t>Scoring Functional Test </a:t>
            </a:r>
            <a:r>
              <a:rPr lang="en-US">
                <a:ea typeface="+mj-lt"/>
                <a:cs typeface="+mj-lt"/>
              </a:rPr>
              <a:t> (In Progress)</a:t>
            </a:r>
          </a:p>
        </p:txBody>
      </p:sp>
      <p:sp>
        <p:nvSpPr>
          <p:cNvPr id="3" name="Content Placeholder 2">
            <a:extLst>
              <a:ext uri="{FF2B5EF4-FFF2-40B4-BE49-F238E27FC236}">
                <a16:creationId xmlns:a16="http://schemas.microsoft.com/office/drawing/2014/main" id="{3F8C487F-D9DA-4093-AA86-F4AD1F7B01B6}"/>
              </a:ext>
            </a:extLst>
          </p:cNvPr>
          <p:cNvSpPr>
            <a:spLocks noGrp="1"/>
          </p:cNvSpPr>
          <p:nvPr>
            <p:ph idx="1"/>
          </p:nvPr>
        </p:nvSpPr>
        <p:spPr/>
        <p:txBody>
          <a:bodyPr vert="horz" lIns="91440" tIns="45720" rIns="91440" bIns="45720" rtlCol="0" anchor="t">
            <a:normAutofit/>
          </a:bodyPr>
          <a:lstStyle/>
          <a:p>
            <a:r>
              <a:rPr lang="en-US">
                <a:cs typeface="Calibri"/>
              </a:rPr>
              <a:t>Set up conditions where scores = 0 in software </a:t>
            </a:r>
          </a:p>
          <a:p>
            <a:pPr lvl="1"/>
            <a:r>
              <a:rPr lang="en-US">
                <a:cs typeface="Calibri"/>
              </a:rPr>
              <a:t>No Line-of-Sight, below minimum elevation, weak signal ...etc. </a:t>
            </a:r>
          </a:p>
          <a:p>
            <a:pPr lvl="1"/>
            <a:r>
              <a:rPr lang="en-US">
                <a:cs typeface="Calibri"/>
              </a:rPr>
              <a:t>Score should return 0</a:t>
            </a:r>
          </a:p>
          <a:p>
            <a:r>
              <a:rPr lang="en-US">
                <a:cs typeface="Calibri"/>
              </a:rPr>
              <a:t>Other regular conditions</a:t>
            </a:r>
          </a:p>
          <a:p>
            <a:pPr lvl="1"/>
            <a:r>
              <a:rPr lang="en-US">
                <a:cs typeface="Calibri"/>
              </a:rPr>
              <a:t>Each data point should return a score less than max score (100)</a:t>
            </a:r>
          </a:p>
          <a:p>
            <a:r>
              <a:rPr lang="en-US">
                <a:cs typeface="Calibri"/>
              </a:rPr>
              <a:t>Expected results:</a:t>
            </a:r>
          </a:p>
          <a:p>
            <a:pPr lvl="1"/>
            <a:r>
              <a:rPr lang="en-US">
                <a:cs typeface="Calibri"/>
              </a:rPr>
              <a:t>0 or number less than 100 for every data point</a:t>
            </a:r>
          </a:p>
        </p:txBody>
      </p:sp>
      <p:sp>
        <p:nvSpPr>
          <p:cNvPr id="4" name="Footer Placeholder 3">
            <a:extLst>
              <a:ext uri="{FF2B5EF4-FFF2-40B4-BE49-F238E27FC236}">
                <a16:creationId xmlns:a16="http://schemas.microsoft.com/office/drawing/2014/main" id="{8136B07F-E1E9-4935-BE34-72BC913A0CDE}"/>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A974BD7D-2654-4AE9-8774-246B780D8863}"/>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190068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E06-E965-4B24-A422-7260AF526CCA}"/>
              </a:ext>
            </a:extLst>
          </p:cNvPr>
          <p:cNvSpPr>
            <a:spLocks noGrp="1"/>
          </p:cNvSpPr>
          <p:nvPr>
            <p:ph type="title"/>
          </p:nvPr>
        </p:nvSpPr>
        <p:spPr/>
        <p:txBody>
          <a:bodyPr/>
          <a:lstStyle/>
          <a:p>
            <a:r>
              <a:rPr lang="en-US">
                <a:cs typeface="Calibri Light"/>
              </a:rPr>
              <a:t>Scheduling Functional Test (In Progress)</a:t>
            </a:r>
            <a:endParaRPr lang="en-US"/>
          </a:p>
        </p:txBody>
      </p:sp>
      <p:sp>
        <p:nvSpPr>
          <p:cNvPr id="3" name="Content Placeholder 2">
            <a:extLst>
              <a:ext uri="{FF2B5EF4-FFF2-40B4-BE49-F238E27FC236}">
                <a16:creationId xmlns:a16="http://schemas.microsoft.com/office/drawing/2014/main" id="{12830D4D-AD72-43B3-AB0D-66E2ACB0234F}"/>
              </a:ext>
            </a:extLst>
          </p:cNvPr>
          <p:cNvSpPr>
            <a:spLocks noGrp="1"/>
          </p:cNvSpPr>
          <p:nvPr>
            <p:ph idx="1"/>
          </p:nvPr>
        </p:nvSpPr>
        <p:spPr/>
        <p:txBody>
          <a:bodyPr vert="horz" lIns="91440" tIns="45720" rIns="91440" bIns="45720" rtlCol="0" anchor="t">
            <a:normAutofit/>
          </a:bodyPr>
          <a:lstStyle/>
          <a:p>
            <a:r>
              <a:rPr lang="en-US">
                <a:cs typeface="Calibri"/>
              </a:rPr>
              <a:t>Input a list of three satellites for initial testing</a:t>
            </a:r>
          </a:p>
          <a:p>
            <a:pPr lvl="1"/>
            <a:r>
              <a:rPr lang="en-US">
                <a:cs typeface="Calibri"/>
              </a:rPr>
              <a:t>Set observation time frame </a:t>
            </a:r>
          </a:p>
          <a:p>
            <a:pPr lvl="1"/>
            <a:r>
              <a:rPr lang="en-US">
                <a:cs typeface="Calibri"/>
              </a:rPr>
              <a:t>Set priority</a:t>
            </a:r>
          </a:p>
          <a:p>
            <a:pPr lvl="1"/>
            <a:r>
              <a:rPr lang="en-US">
                <a:cs typeface="Calibri"/>
              </a:rPr>
              <a:t>Begin scheduling </a:t>
            </a:r>
          </a:p>
          <a:p>
            <a:r>
              <a:rPr lang="en-US">
                <a:cs typeface="Calibri"/>
              </a:rPr>
              <a:t>Test cases</a:t>
            </a:r>
          </a:p>
          <a:p>
            <a:pPr lvl="1"/>
            <a:r>
              <a:rPr lang="en-US">
                <a:cs typeface="Calibri"/>
              </a:rPr>
              <a:t>Completely unable to observe (no passes) </a:t>
            </a:r>
          </a:p>
          <a:p>
            <a:pPr lvl="1"/>
            <a:r>
              <a:rPr lang="en-US">
                <a:cs typeface="Calibri"/>
              </a:rPr>
              <a:t>Prioritize satellite with highest priority (when observation time overlap)</a:t>
            </a:r>
          </a:p>
          <a:p>
            <a:r>
              <a:rPr lang="en-US">
                <a:cs typeface="Calibri"/>
              </a:rPr>
              <a:t>Test Gantt Chart Generation </a:t>
            </a:r>
          </a:p>
          <a:p>
            <a:pPr lvl="1"/>
            <a:r>
              <a:rPr lang="en-US">
                <a:cs typeface="Calibri"/>
              </a:rPr>
              <a:t>Should have a list of satellites to be observed and the time for observation </a:t>
            </a:r>
          </a:p>
          <a:p>
            <a:r>
              <a:rPr lang="en-US">
                <a:cs typeface="Calibri"/>
              </a:rPr>
              <a:t>Expected Results:</a:t>
            </a:r>
          </a:p>
          <a:p>
            <a:pPr lvl="1"/>
            <a:r>
              <a:rPr lang="en-US">
                <a:cs typeface="Calibri"/>
              </a:rPr>
              <a:t>Populated Gantt Chart for Choosen Satellites </a:t>
            </a:r>
          </a:p>
          <a:p>
            <a:pPr lvl="1"/>
            <a:endParaRPr lang="en-US">
              <a:cs typeface="Calibri"/>
            </a:endParaRPr>
          </a:p>
        </p:txBody>
      </p:sp>
      <p:sp>
        <p:nvSpPr>
          <p:cNvPr id="4" name="Footer Placeholder 3">
            <a:extLst>
              <a:ext uri="{FF2B5EF4-FFF2-40B4-BE49-F238E27FC236}">
                <a16:creationId xmlns:a16="http://schemas.microsoft.com/office/drawing/2014/main" id="{09BEAA74-300D-4A22-A935-E40770C91E31}"/>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238EF112-EB8D-4193-8E60-A0C0DA906183}"/>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979796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A9EC-1760-4946-B46A-C34731E9D391}"/>
              </a:ext>
            </a:extLst>
          </p:cNvPr>
          <p:cNvSpPr>
            <a:spLocks noGrp="1"/>
          </p:cNvSpPr>
          <p:nvPr>
            <p:ph type="title"/>
          </p:nvPr>
        </p:nvSpPr>
        <p:spPr/>
        <p:txBody>
          <a:bodyPr/>
          <a:lstStyle/>
          <a:p>
            <a:r>
              <a:rPr lang="en-US" dirty="0"/>
              <a:t>Observation Schedule</a:t>
            </a:r>
          </a:p>
        </p:txBody>
      </p:sp>
      <p:pic>
        <p:nvPicPr>
          <p:cNvPr id="6" name="Picture 6" descr="A picture containing animal, bird&#10;&#10;Description generated with very high confidence">
            <a:extLst>
              <a:ext uri="{FF2B5EF4-FFF2-40B4-BE49-F238E27FC236}">
                <a16:creationId xmlns:a16="http://schemas.microsoft.com/office/drawing/2014/main" id="{9EB52DA4-4F60-4065-8466-52BF4957553C}"/>
              </a:ext>
            </a:extLst>
          </p:cNvPr>
          <p:cNvPicPr>
            <a:picLocks noGrp="1" noChangeAspect="1"/>
          </p:cNvPicPr>
          <p:nvPr>
            <p:ph idx="1"/>
          </p:nvPr>
        </p:nvPicPr>
        <p:blipFill>
          <a:blip r:embed="rId2"/>
          <a:stretch>
            <a:fillRect/>
          </a:stretch>
        </p:blipFill>
        <p:spPr>
          <a:xfrm>
            <a:off x="606972" y="927471"/>
            <a:ext cx="10809890" cy="5385240"/>
          </a:xfrm>
        </p:spPr>
      </p:pic>
      <p:sp>
        <p:nvSpPr>
          <p:cNvPr id="4" name="Footer Placeholder 3">
            <a:extLst>
              <a:ext uri="{FF2B5EF4-FFF2-40B4-BE49-F238E27FC236}">
                <a16:creationId xmlns:a16="http://schemas.microsoft.com/office/drawing/2014/main" id="{3845E36A-DF74-4293-BF5D-0D39793FD900}"/>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8A2996DF-7B5D-4477-A8B0-D909115BA2AE}"/>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57313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520B-65AA-4BE7-A882-5FC5EDE116CF}"/>
              </a:ext>
            </a:extLst>
          </p:cNvPr>
          <p:cNvSpPr>
            <a:spLocks noGrp="1"/>
          </p:cNvSpPr>
          <p:nvPr>
            <p:ph type="title"/>
          </p:nvPr>
        </p:nvSpPr>
        <p:spPr>
          <a:xfrm>
            <a:off x="875907" y="82848"/>
            <a:ext cx="10515600" cy="1184469"/>
          </a:xfrm>
        </p:spPr>
        <p:txBody>
          <a:bodyPr/>
          <a:lstStyle/>
          <a:p>
            <a:r>
              <a:rPr lang="en-US"/>
              <a:t>Specific Objective</a:t>
            </a:r>
          </a:p>
        </p:txBody>
      </p:sp>
      <p:sp>
        <p:nvSpPr>
          <p:cNvPr id="3" name="Content Placeholder 2">
            <a:extLst>
              <a:ext uri="{FF2B5EF4-FFF2-40B4-BE49-F238E27FC236}">
                <a16:creationId xmlns:a16="http://schemas.microsoft.com/office/drawing/2014/main" id="{5B78F963-A960-4C31-8A76-50115705309D}"/>
              </a:ext>
            </a:extLst>
          </p:cNvPr>
          <p:cNvSpPr>
            <a:spLocks noGrp="1"/>
          </p:cNvSpPr>
          <p:nvPr>
            <p:ph idx="1"/>
          </p:nvPr>
        </p:nvSpPr>
        <p:spPr>
          <a:xfrm>
            <a:off x="838200" y="2789237"/>
            <a:ext cx="10515600" cy="2289175"/>
          </a:xfrm>
        </p:spPr>
        <p:txBody>
          <a:bodyPr/>
          <a:lstStyle/>
          <a:p>
            <a:pPr marL="0" indent="0" algn="ctr">
              <a:buNone/>
            </a:pPr>
            <a:r>
              <a:rPr lang="en-US" b="1"/>
              <a:t>PROS8 is a satellite observation scoring and scheduling software that uses a passive radio frequency (RF) ground-station to determine and compare satellite observation opportunities. </a:t>
            </a:r>
            <a:r>
              <a:rPr lang="en-US"/>
              <a:t>​​</a:t>
            </a:r>
          </a:p>
        </p:txBody>
      </p:sp>
      <p:sp>
        <p:nvSpPr>
          <p:cNvPr id="4" name="Footer Placeholder 3">
            <a:extLst>
              <a:ext uri="{FF2B5EF4-FFF2-40B4-BE49-F238E27FC236}">
                <a16:creationId xmlns:a16="http://schemas.microsoft.com/office/drawing/2014/main" id="{B5193E00-C861-4CFE-8079-26C5001FFA1E}"/>
              </a:ext>
            </a:extLst>
          </p:cNvPr>
          <p:cNvSpPr>
            <a:spLocks noGrp="1"/>
          </p:cNvSpPr>
          <p:nvPr>
            <p:ph type="ftr" sz="quarter" idx="11"/>
          </p:nvPr>
        </p:nvSpPr>
        <p:spPr/>
        <p:txBody>
          <a:bodyPr/>
          <a:lstStyle/>
          <a:p>
            <a:r>
              <a:rPr lang="en-US">
                <a:solidFill>
                  <a:schemeClr val="bg1"/>
                </a:solidFill>
              </a:rPr>
              <a:t>Overview</a:t>
            </a:r>
          </a:p>
        </p:txBody>
      </p:sp>
      <p:sp>
        <p:nvSpPr>
          <p:cNvPr id="5" name="Slide Number Placeholder 4">
            <a:extLst>
              <a:ext uri="{FF2B5EF4-FFF2-40B4-BE49-F238E27FC236}">
                <a16:creationId xmlns:a16="http://schemas.microsoft.com/office/drawing/2014/main" id="{5B3B83EF-C179-450E-90BD-E0A686C39813}"/>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99154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375-5993-4C2F-BCEA-1AF3748C5BDA}"/>
              </a:ext>
            </a:extLst>
          </p:cNvPr>
          <p:cNvSpPr>
            <a:spLocks noGrp="1"/>
          </p:cNvSpPr>
          <p:nvPr>
            <p:ph type="title"/>
          </p:nvPr>
        </p:nvSpPr>
        <p:spPr/>
        <p:txBody>
          <a:bodyPr>
            <a:normAutofit fontScale="90000"/>
          </a:bodyPr>
          <a:lstStyle/>
          <a:p>
            <a:r>
              <a:rPr lang="en-US">
                <a:cs typeface="Calibri Light"/>
              </a:rPr>
              <a:t>Orbit Determination Functional Test (Completed) </a:t>
            </a:r>
            <a:endParaRPr lang="en-US"/>
          </a:p>
        </p:txBody>
      </p:sp>
      <p:sp>
        <p:nvSpPr>
          <p:cNvPr id="3" name="Content Placeholder 2">
            <a:extLst>
              <a:ext uri="{FF2B5EF4-FFF2-40B4-BE49-F238E27FC236}">
                <a16:creationId xmlns:a16="http://schemas.microsoft.com/office/drawing/2014/main" id="{29C9A4F8-4CB3-4AA6-BB5C-98B14F25F81F}"/>
              </a:ext>
            </a:extLst>
          </p:cNvPr>
          <p:cNvSpPr>
            <a:spLocks noGrp="1"/>
          </p:cNvSpPr>
          <p:nvPr>
            <p:ph idx="1"/>
          </p:nvPr>
        </p:nvSpPr>
        <p:spPr/>
        <p:txBody>
          <a:bodyPr vert="horz" lIns="91440" tIns="45720" rIns="91440" bIns="45720" rtlCol="0" anchor="t">
            <a:normAutofit/>
          </a:bodyPr>
          <a:lstStyle/>
          <a:p>
            <a:r>
              <a:rPr lang="en-US">
                <a:cs typeface="Calibri"/>
              </a:rPr>
              <a:t>Method</a:t>
            </a:r>
          </a:p>
          <a:p>
            <a:pPr lvl="1"/>
            <a:r>
              <a:rPr lang="en-US">
                <a:cs typeface="Calibri"/>
              </a:rPr>
              <a:t>Use propogation algorithm to generate test data (6 frequencies) </a:t>
            </a:r>
          </a:p>
          <a:p>
            <a:pPr lvl="1"/>
            <a:r>
              <a:rPr lang="en-US">
                <a:cs typeface="Calibri"/>
              </a:rPr>
              <a:t>Put generated data through an orbit determination algorithm</a:t>
            </a:r>
          </a:p>
          <a:p>
            <a:pPr lvl="1"/>
            <a:r>
              <a:rPr lang="en-US">
                <a:cs typeface="Calibri"/>
              </a:rPr>
              <a:t>Output position and velocity vectors at nominal </a:t>
            </a:r>
          </a:p>
          <a:p>
            <a:pPr lvl="1"/>
            <a:r>
              <a:rPr lang="en-US">
                <a:cs typeface="Calibri"/>
              </a:rPr>
              <a:t>Convert vectors to orbit elements</a:t>
            </a:r>
          </a:p>
          <a:p>
            <a:r>
              <a:rPr lang="en-US">
                <a:cs typeface="Calibri"/>
              </a:rPr>
              <a:t>Expected Result</a:t>
            </a:r>
          </a:p>
          <a:p>
            <a:pPr lvl="1"/>
            <a:r>
              <a:rPr lang="en-US">
                <a:cs typeface="Calibri"/>
              </a:rPr>
              <a:t>A complete set of orbital elements resembling test data input</a:t>
            </a:r>
          </a:p>
          <a:p>
            <a:pPr lvl="1"/>
            <a:endParaRPr lang="en-US">
              <a:cs typeface="Calibri"/>
            </a:endParaRPr>
          </a:p>
        </p:txBody>
      </p:sp>
      <p:sp>
        <p:nvSpPr>
          <p:cNvPr id="4" name="Footer Placeholder 3">
            <a:extLst>
              <a:ext uri="{FF2B5EF4-FFF2-40B4-BE49-F238E27FC236}">
                <a16:creationId xmlns:a16="http://schemas.microsoft.com/office/drawing/2014/main" id="{277AC0EC-B3C2-421A-8EB2-D12300C5C232}"/>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4C3332EF-A25A-4ABB-9D82-954457CF8D3D}"/>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129083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80E8-204D-4961-BD6A-E3E9DDDD9BE3}"/>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F1A139C7-C1B4-44C1-BB55-4F23399063DC}"/>
              </a:ext>
            </a:extLst>
          </p:cNvPr>
          <p:cNvGraphicFramePr>
            <a:graphicFrameLocks noGrp="1"/>
          </p:cNvGraphicFramePr>
          <p:nvPr>
            <p:ph idx="1"/>
            <p:extLst>
              <p:ext uri="{D42A27DB-BD31-4B8C-83A1-F6EECF244321}">
                <p14:modId xmlns:p14="http://schemas.microsoft.com/office/powerpoint/2010/main" val="1140605339"/>
              </p:ext>
            </p:extLst>
          </p:nvPr>
        </p:nvGraphicFramePr>
        <p:xfrm>
          <a:off x="838200" y="-3523"/>
          <a:ext cx="10515596" cy="6431280"/>
        </p:xfrm>
        <a:graphic>
          <a:graphicData uri="http://schemas.openxmlformats.org/drawingml/2006/table">
            <a:tbl>
              <a:tblPr firstRow="1" bandRow="1">
                <a:tableStyleId>{5C22544A-7EE6-4342-B048-85BDC9FD1C3A}</a:tableStyleId>
              </a:tblPr>
              <a:tblGrid>
                <a:gridCol w="1502228">
                  <a:extLst>
                    <a:ext uri="{9D8B030D-6E8A-4147-A177-3AD203B41FA5}">
                      <a16:colId xmlns:a16="http://schemas.microsoft.com/office/drawing/2014/main" val="3789652999"/>
                    </a:ext>
                  </a:extLst>
                </a:gridCol>
                <a:gridCol w="1502228">
                  <a:extLst>
                    <a:ext uri="{9D8B030D-6E8A-4147-A177-3AD203B41FA5}">
                      <a16:colId xmlns:a16="http://schemas.microsoft.com/office/drawing/2014/main" val="137986101"/>
                    </a:ext>
                  </a:extLst>
                </a:gridCol>
                <a:gridCol w="1502228">
                  <a:extLst>
                    <a:ext uri="{9D8B030D-6E8A-4147-A177-3AD203B41FA5}">
                      <a16:colId xmlns:a16="http://schemas.microsoft.com/office/drawing/2014/main" val="4050423935"/>
                    </a:ext>
                  </a:extLst>
                </a:gridCol>
                <a:gridCol w="1502228">
                  <a:extLst>
                    <a:ext uri="{9D8B030D-6E8A-4147-A177-3AD203B41FA5}">
                      <a16:colId xmlns:a16="http://schemas.microsoft.com/office/drawing/2014/main" val="982843715"/>
                    </a:ext>
                  </a:extLst>
                </a:gridCol>
                <a:gridCol w="1502228">
                  <a:extLst>
                    <a:ext uri="{9D8B030D-6E8A-4147-A177-3AD203B41FA5}">
                      <a16:colId xmlns:a16="http://schemas.microsoft.com/office/drawing/2014/main" val="1405999112"/>
                    </a:ext>
                  </a:extLst>
                </a:gridCol>
                <a:gridCol w="1502228">
                  <a:extLst>
                    <a:ext uri="{9D8B030D-6E8A-4147-A177-3AD203B41FA5}">
                      <a16:colId xmlns:a16="http://schemas.microsoft.com/office/drawing/2014/main" val="273156989"/>
                    </a:ext>
                  </a:extLst>
                </a:gridCol>
                <a:gridCol w="1502228">
                  <a:extLst>
                    <a:ext uri="{9D8B030D-6E8A-4147-A177-3AD203B41FA5}">
                      <a16:colId xmlns:a16="http://schemas.microsoft.com/office/drawing/2014/main" val="3303948847"/>
                    </a:ext>
                  </a:extLst>
                </a:gridCol>
              </a:tblGrid>
              <a:tr h="361950">
                <a:tc gridSpan="7">
                  <a:txBody>
                    <a:bodyPr/>
                    <a:lstStyle/>
                    <a:p>
                      <a:pPr algn="ctr" fontAlgn="base"/>
                      <a:r>
                        <a:rPr lang="en-US" sz="2600" u="none" strike="noStrike">
                          <a:effectLst/>
                        </a:rPr>
                        <a:t>Orbit Simulation Example (GPS BIIR 8)</a:t>
                      </a:r>
                      <a:r>
                        <a:rPr lang="en-US" sz="2600">
                          <a:effectLst/>
                        </a:rPr>
                        <a:t>​</a:t>
                      </a:r>
                      <a:endParaRPr lang="en-US" b="1" i="0">
                        <a:solidFill>
                          <a:srgbClr val="FFFFFF"/>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4317019"/>
                  </a:ext>
                </a:extLst>
              </a:tr>
              <a:tr h="361950">
                <a:tc>
                  <a:txBody>
                    <a:bodyPr/>
                    <a:lstStyle/>
                    <a:p>
                      <a:pPr algn="l" fontAlgn="auto"/>
                      <a:r>
                        <a:rPr lang="en-US" sz="1800">
                          <a:effectLst/>
                        </a:rPr>
                        <a:t>​</a:t>
                      </a:r>
                      <a:endParaRPr lang="en-US" sz="1800" b="0" i="0">
                        <a:solidFill>
                          <a:srgbClr val="000000"/>
                        </a:solidFill>
                        <a:effectLst/>
                        <a:latin typeface="Calibri" panose="020F0502020204030204" pitchFamily="34" charset="0"/>
                      </a:endParaRPr>
                    </a:p>
                  </a:txBody>
                  <a:tcPr/>
                </a:tc>
                <a:tc>
                  <a:txBody>
                    <a:bodyPr/>
                    <a:lstStyle/>
                    <a:p>
                      <a:pPr algn="l" fontAlgn="base"/>
                      <a:r>
                        <a:rPr lang="en-US" sz="1800">
                          <a:effectLst/>
                        </a:rPr>
                        <a:t>Rx (km)​</a:t>
                      </a:r>
                      <a:endParaRPr lang="en-US" b="0" i="0">
                        <a:solidFill>
                          <a:srgbClr val="000000"/>
                        </a:solidFill>
                        <a:effectLst/>
                      </a:endParaRPr>
                    </a:p>
                  </a:txBody>
                  <a:tcPr/>
                </a:tc>
                <a:tc>
                  <a:txBody>
                    <a:bodyPr/>
                    <a:lstStyle/>
                    <a:p>
                      <a:pPr algn="l" fontAlgn="base"/>
                      <a:r>
                        <a:rPr lang="en-US" sz="1800">
                          <a:effectLst/>
                        </a:rPr>
                        <a:t>Ry </a:t>
                      </a:r>
                      <a:r>
                        <a:rPr lang="en-US" sz="1800" u="none" strike="noStrike">
                          <a:effectLst/>
                        </a:rPr>
                        <a:t>(km)</a:t>
                      </a:r>
                      <a:r>
                        <a:rPr lang="en-US" sz="1800">
                          <a:effectLst/>
                        </a:rPr>
                        <a:t>​</a:t>
                      </a:r>
                      <a:endParaRPr lang="en-US" b="0" i="0">
                        <a:solidFill>
                          <a:srgbClr val="000000"/>
                        </a:solidFill>
                        <a:effectLst/>
                      </a:endParaRPr>
                    </a:p>
                  </a:txBody>
                  <a:tcPr/>
                </a:tc>
                <a:tc>
                  <a:txBody>
                    <a:bodyPr/>
                    <a:lstStyle/>
                    <a:p>
                      <a:pPr algn="l" fontAlgn="base"/>
                      <a:r>
                        <a:rPr lang="en-US" sz="1800">
                          <a:effectLst/>
                        </a:rPr>
                        <a:t>Rz </a:t>
                      </a:r>
                      <a:r>
                        <a:rPr lang="en-US" sz="1800" u="none" strike="noStrike">
                          <a:effectLst/>
                        </a:rPr>
                        <a:t>(km)</a:t>
                      </a:r>
                      <a:r>
                        <a:rPr lang="en-US" sz="1800">
                          <a:effectLst/>
                        </a:rPr>
                        <a:t>​</a:t>
                      </a:r>
                      <a:endParaRPr lang="en-US" b="0" i="0">
                        <a:solidFill>
                          <a:srgbClr val="000000"/>
                        </a:solidFill>
                        <a:effectLst/>
                      </a:endParaRPr>
                    </a:p>
                  </a:txBody>
                  <a:tcPr/>
                </a:tc>
                <a:tc>
                  <a:txBody>
                    <a:bodyPr/>
                    <a:lstStyle/>
                    <a:p>
                      <a:pPr algn="l" fontAlgn="base"/>
                      <a:r>
                        <a:rPr lang="en-US" sz="1800">
                          <a:effectLst/>
                        </a:rPr>
                        <a:t>Vx </a:t>
                      </a:r>
                      <a:r>
                        <a:rPr lang="en-US" sz="1800" u="none" strike="noStrike">
                          <a:effectLst/>
                        </a:rPr>
                        <a:t>(m/s)</a:t>
                      </a:r>
                      <a:r>
                        <a:rPr lang="en-US" sz="1800">
                          <a:effectLst/>
                        </a:rPr>
                        <a:t>​</a:t>
                      </a:r>
                      <a:endParaRPr lang="en-US" b="0" i="0">
                        <a:solidFill>
                          <a:srgbClr val="000000"/>
                        </a:solidFill>
                        <a:effectLst/>
                      </a:endParaRPr>
                    </a:p>
                  </a:txBody>
                  <a:tcPr/>
                </a:tc>
                <a:tc>
                  <a:txBody>
                    <a:bodyPr/>
                    <a:lstStyle/>
                    <a:p>
                      <a:pPr algn="l" fontAlgn="base"/>
                      <a:r>
                        <a:rPr lang="en-US" sz="1800">
                          <a:effectLst/>
                        </a:rPr>
                        <a:t>Vy </a:t>
                      </a:r>
                      <a:r>
                        <a:rPr lang="en-US" sz="1800" u="none" strike="noStrike">
                          <a:effectLst/>
                        </a:rPr>
                        <a:t>(m/s)</a:t>
                      </a:r>
                      <a:r>
                        <a:rPr lang="en-US" sz="1800">
                          <a:effectLst/>
                        </a:rPr>
                        <a:t>​</a:t>
                      </a:r>
                      <a:endParaRPr lang="en-US" b="0" i="0">
                        <a:solidFill>
                          <a:srgbClr val="000000"/>
                        </a:solidFill>
                        <a:effectLst/>
                      </a:endParaRPr>
                    </a:p>
                  </a:txBody>
                  <a:tcPr/>
                </a:tc>
                <a:tc>
                  <a:txBody>
                    <a:bodyPr/>
                    <a:lstStyle/>
                    <a:p>
                      <a:pPr algn="l" fontAlgn="base"/>
                      <a:r>
                        <a:rPr lang="en-US" sz="1800">
                          <a:effectLst/>
                        </a:rPr>
                        <a:t>Vz </a:t>
                      </a:r>
                      <a:r>
                        <a:rPr lang="en-US" sz="1800" u="none" strike="noStrike">
                          <a:effectLst/>
                        </a:rPr>
                        <a:t>(m/s)</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128412854"/>
                  </a:ext>
                </a:extLst>
              </a:tr>
              <a:tr h="361950">
                <a:tc>
                  <a:txBody>
                    <a:bodyPr/>
                    <a:lstStyle/>
                    <a:p>
                      <a:pPr algn="l" fontAlgn="base"/>
                      <a:r>
                        <a:rPr lang="en-US" sz="1800">
                          <a:effectLst/>
                        </a:rPr>
                        <a:t>Truth​</a:t>
                      </a:r>
                      <a:endParaRPr lang="en-US">
                        <a:effectLst/>
                      </a:endParaRPr>
                    </a:p>
                    <a:p>
                      <a:pPr algn="l" fontAlgn="base"/>
                      <a:r>
                        <a:rPr lang="en-US" sz="1800">
                          <a:effectLst/>
                        </a:rPr>
                        <a:t>Position &amp;Velocity​</a:t>
                      </a:r>
                      <a:endParaRPr lang="en-US" b="0" i="0">
                        <a:solidFill>
                          <a:srgbClr val="000000"/>
                        </a:solidFill>
                        <a:effectLst/>
                      </a:endParaRPr>
                    </a:p>
                  </a:txBody>
                  <a:tcPr/>
                </a:tc>
                <a:tc>
                  <a:txBody>
                    <a:bodyPr/>
                    <a:lstStyle/>
                    <a:p>
                      <a:pPr algn="l" fontAlgn="base"/>
                      <a:r>
                        <a:rPr lang="en-US" sz="1800">
                          <a:effectLst/>
                        </a:rPr>
                        <a:t>8192.2​</a:t>
                      </a:r>
                      <a:endParaRPr lang="en-US" b="0" i="0">
                        <a:solidFill>
                          <a:srgbClr val="000000"/>
                        </a:solidFill>
                        <a:effectLst/>
                      </a:endParaRPr>
                    </a:p>
                  </a:txBody>
                  <a:tcPr/>
                </a:tc>
                <a:tc>
                  <a:txBody>
                    <a:bodyPr/>
                    <a:lstStyle/>
                    <a:p>
                      <a:pPr algn="l" fontAlgn="base"/>
                      <a:r>
                        <a:rPr lang="en-US" sz="1800" u="none" strike="noStrike">
                          <a:effectLst/>
                        </a:rPr>
                        <a:t>12225.3</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21925.6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-2554.96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2940.54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-80.33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483054044"/>
                  </a:ext>
                </a:extLst>
              </a:tr>
              <a:tr h="361950">
                <a:tc>
                  <a:txBody>
                    <a:bodyPr/>
                    <a:lstStyle/>
                    <a:p>
                      <a:pPr algn="l" fontAlgn="base"/>
                      <a:r>
                        <a:rPr lang="en-US" sz="1800">
                          <a:effectLst/>
                        </a:rPr>
                        <a:t>PropagatedPosition &amp;Velocity​</a:t>
                      </a:r>
                      <a:endParaRPr lang="en-US" b="0" i="0">
                        <a:solidFill>
                          <a:srgbClr val="000000"/>
                        </a:solidFill>
                        <a:effectLst/>
                      </a:endParaRPr>
                    </a:p>
                  </a:txBody>
                  <a:tcPr/>
                </a:tc>
                <a:tc>
                  <a:txBody>
                    <a:bodyPr/>
                    <a:lstStyle/>
                    <a:p>
                      <a:pPr algn="l" fontAlgn="base"/>
                      <a:r>
                        <a:rPr lang="en-US" sz="1800" u="none" strike="noStrike">
                          <a:effectLst/>
                        </a:rPr>
                        <a:t>8192.2</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12225.3</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21925.6</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-2554.96</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2940.54</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-91.54</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1336940601"/>
                  </a:ext>
                </a:extLst>
              </a:tr>
              <a:tr h="361950">
                <a:tc>
                  <a:txBody>
                    <a:bodyPr/>
                    <a:lstStyle/>
                    <a:p>
                      <a:pPr algn="l" fontAlgn="base"/>
                      <a:r>
                        <a:rPr lang="en-US" sz="1800">
                          <a:effectLst/>
                        </a:rPr>
                        <a:t>Percent Error (%)​</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a:t>
                      </a:r>
                      <a:endParaRPr lang="en-US" b="0" i="0">
                        <a:solidFill>
                          <a:srgbClr val="000000"/>
                        </a:solidFill>
                        <a:effectLst/>
                      </a:endParaRPr>
                    </a:p>
                  </a:txBody>
                  <a:tcPr/>
                </a:tc>
                <a:tc>
                  <a:txBody>
                    <a:bodyPr/>
                    <a:lstStyle/>
                    <a:p>
                      <a:pPr algn="l" fontAlgn="base"/>
                      <a:r>
                        <a:rPr lang="en-US" sz="1800">
                          <a:effectLst/>
                        </a:rPr>
                        <a:t>0 ​</a:t>
                      </a:r>
                      <a:endParaRPr lang="en-US" b="0" i="0">
                        <a:solidFill>
                          <a:srgbClr val="000000"/>
                        </a:solidFill>
                        <a:effectLst/>
                      </a:endParaRPr>
                    </a:p>
                  </a:txBody>
                  <a:tcPr/>
                </a:tc>
                <a:tc>
                  <a:txBody>
                    <a:bodyPr/>
                    <a:lstStyle/>
                    <a:p>
                      <a:pPr algn="l" fontAlgn="base"/>
                      <a:r>
                        <a:rPr lang="en-US" sz="1800">
                          <a:effectLst/>
                        </a:rPr>
                        <a:t>13.96 ​</a:t>
                      </a:r>
                      <a:endParaRPr lang="en-US" b="0" i="0">
                        <a:solidFill>
                          <a:srgbClr val="000000"/>
                        </a:solidFill>
                        <a:effectLst/>
                      </a:endParaRPr>
                    </a:p>
                  </a:txBody>
                  <a:tcPr/>
                </a:tc>
                <a:extLst>
                  <a:ext uri="{0D108BD9-81ED-4DB2-BD59-A6C34878D82A}">
                    <a16:rowId xmlns:a16="http://schemas.microsoft.com/office/drawing/2014/main" val="2792852285"/>
                  </a:ext>
                </a:extLst>
              </a:tr>
              <a:tr h="361950">
                <a:tc>
                  <a:txBody>
                    <a:bodyPr/>
                    <a:lstStyle/>
                    <a:p>
                      <a:pPr algn="l" fontAlgn="auto"/>
                      <a:r>
                        <a:rPr lang="en-US" sz="1800">
                          <a:effectLst/>
                        </a:rPr>
                        <a:t>​</a:t>
                      </a:r>
                      <a:endParaRPr lang="en-US" sz="1800" b="0" i="0">
                        <a:solidFill>
                          <a:srgbClr val="000000"/>
                        </a:solidFill>
                        <a:effectLst/>
                        <a:latin typeface="Calibri" panose="020F0502020204030204" pitchFamily="34" charset="0"/>
                      </a:endParaRPr>
                    </a:p>
                  </a:txBody>
                  <a:tcPr/>
                </a:tc>
                <a:tc>
                  <a:txBody>
                    <a:bodyPr/>
                    <a:lstStyle/>
                    <a:p>
                      <a:pPr algn="l" fontAlgn="base"/>
                      <a:r>
                        <a:rPr lang="en-US" sz="1800">
                          <a:effectLst/>
                        </a:rPr>
                        <a:t>i (deg)​</a:t>
                      </a:r>
                      <a:endParaRPr lang="en-US" b="0" i="0">
                        <a:solidFill>
                          <a:srgbClr val="000000"/>
                        </a:solidFill>
                        <a:effectLst/>
                      </a:endParaRPr>
                    </a:p>
                  </a:txBody>
                  <a:tcPr/>
                </a:tc>
                <a:tc>
                  <a:txBody>
                    <a:bodyPr/>
                    <a:lstStyle/>
                    <a:p>
                      <a:pPr algn="l" fontAlgn="base"/>
                      <a:r>
                        <a:rPr lang="en-US" sz="1800">
                          <a:effectLst/>
                        </a:rPr>
                        <a:t>e(dim less)​</a:t>
                      </a:r>
                      <a:endParaRPr lang="en-US" b="0" i="0">
                        <a:solidFill>
                          <a:srgbClr val="000000"/>
                        </a:solidFill>
                        <a:effectLst/>
                      </a:endParaRPr>
                    </a:p>
                  </a:txBody>
                  <a:tcPr/>
                </a:tc>
                <a:tc>
                  <a:txBody>
                    <a:bodyPr/>
                    <a:lstStyle/>
                    <a:p>
                      <a:pPr algn="l" fontAlgn="base"/>
                      <a:r>
                        <a:rPr lang="el-GR" sz="1800" u="none" strike="noStrike">
                          <a:effectLst/>
                        </a:rPr>
                        <a:t>ω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l-GR" sz="1800" u="none" strike="noStrike">
                          <a:effectLst/>
                        </a:rPr>
                        <a:t>Ω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l-GR" sz="1800" u="none" strike="noStrike">
                          <a:effectLst/>
                        </a:rPr>
                        <a:t>Θ (</a:t>
                      </a:r>
                      <a:r>
                        <a:rPr lang="en-US" sz="1800" u="none" strike="noStrike">
                          <a:effectLst/>
                        </a:rPr>
                        <a:t>deg)</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a(km)</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428699760"/>
                  </a:ext>
                </a:extLst>
              </a:tr>
              <a:tr h="361950">
                <a:tc>
                  <a:txBody>
                    <a:bodyPr/>
                    <a:lstStyle/>
                    <a:p>
                      <a:pPr algn="l" fontAlgn="base"/>
                      <a:r>
                        <a:rPr lang="en-US" sz="1800">
                          <a:effectLst/>
                        </a:rPr>
                        <a:t>Truth OrbitElements​</a:t>
                      </a:r>
                      <a:endParaRPr lang="en-US" b="0" i="0">
                        <a:solidFill>
                          <a:srgbClr val="000000"/>
                        </a:solidFill>
                        <a:effectLst/>
                      </a:endParaRPr>
                    </a:p>
                  </a:txBody>
                  <a:tcPr/>
                </a:tc>
                <a:tc>
                  <a:txBody>
                    <a:bodyPr/>
                    <a:lstStyle/>
                    <a:p>
                      <a:pPr algn="l" fontAlgn="base"/>
                      <a:r>
                        <a:rPr lang="en-US" sz="1800" u="none" strike="noStrike">
                          <a:effectLst/>
                        </a:rPr>
                        <a:t>57.16</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0.129</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3.92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310.22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94.88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26558.3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2114491431"/>
                  </a:ext>
                </a:extLst>
              </a:tr>
              <a:tr h="361950">
                <a:tc>
                  <a:txBody>
                    <a:bodyPr/>
                    <a:lstStyle/>
                    <a:p>
                      <a:pPr algn="l" fontAlgn="base"/>
                      <a:r>
                        <a:rPr lang="en-US" sz="1800">
                          <a:effectLst/>
                        </a:rPr>
                        <a:t>Propagated</a:t>
                      </a:r>
                      <a:r>
                        <a:rPr lang="en-US" sz="1800" u="none" strike="noStrike">
                          <a:effectLst/>
                        </a:rPr>
                        <a:t>Orbit </a:t>
                      </a:r>
                      <a:r>
                        <a:rPr lang="en-US" sz="1800">
                          <a:effectLst/>
                        </a:rPr>
                        <a:t>​</a:t>
                      </a:r>
                      <a:br>
                        <a:rPr lang="en-US" sz="1800">
                          <a:effectLst/>
                        </a:rPr>
                      </a:br>
                      <a:r>
                        <a:rPr lang="en-US" sz="1800" u="none" strike="noStrike">
                          <a:effectLst/>
                        </a:rPr>
                        <a:t>Elements</a:t>
                      </a:r>
                      <a:r>
                        <a:rPr lang="en-US" sz="1800">
                          <a:effectLst/>
                        </a:rPr>
                        <a:t>​</a:t>
                      </a:r>
                      <a:endParaRPr lang="en-US">
                        <a:effectLst/>
                      </a:endParaRPr>
                    </a:p>
                    <a:p>
                      <a:pPr algn="l" fontAlgn="base"/>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57.18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0.127</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4.23</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310.11</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94.64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26561.7</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1625056732"/>
                  </a:ext>
                </a:extLst>
              </a:tr>
              <a:tr h="361950">
                <a:tc>
                  <a:txBody>
                    <a:bodyPr/>
                    <a:lstStyle/>
                    <a:p>
                      <a:pPr algn="l" fontAlgn="base"/>
                      <a:r>
                        <a:rPr lang="en-US" sz="1800">
                          <a:effectLst/>
                        </a:rPr>
                        <a:t>Percent Error (%)​</a:t>
                      </a:r>
                      <a:endParaRPr lang="en-US" b="0" i="0">
                        <a:solidFill>
                          <a:srgbClr val="000000"/>
                        </a:solidFill>
                        <a:effectLst/>
                      </a:endParaRPr>
                    </a:p>
                  </a:txBody>
                  <a:tcPr/>
                </a:tc>
                <a:tc>
                  <a:txBody>
                    <a:bodyPr/>
                    <a:lstStyle/>
                    <a:p>
                      <a:pPr algn="l" fontAlgn="base"/>
                      <a:r>
                        <a:rPr lang="en-US" sz="1800" u="none" strike="noStrike">
                          <a:effectLst/>
                        </a:rPr>
                        <a:t>0.0242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1.852</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7.69</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0.034</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0.28</a:t>
                      </a:r>
                      <a:r>
                        <a:rPr lang="en-US" sz="1800">
                          <a:effectLst/>
                        </a:rPr>
                        <a:t>​</a:t>
                      </a:r>
                      <a:endParaRPr lang="en-US" b="0" i="0">
                        <a:solidFill>
                          <a:srgbClr val="000000"/>
                        </a:solidFill>
                        <a:effectLst/>
                      </a:endParaRPr>
                    </a:p>
                  </a:txBody>
                  <a:tcPr/>
                </a:tc>
                <a:tc>
                  <a:txBody>
                    <a:bodyPr/>
                    <a:lstStyle/>
                    <a:p>
                      <a:pPr algn="l" fontAlgn="base"/>
                      <a:r>
                        <a:rPr lang="en-US" sz="1800" u="none" strike="noStrike">
                          <a:effectLst/>
                        </a:rPr>
                        <a:t>0.013</a:t>
                      </a:r>
                      <a:r>
                        <a:rPr lang="en-US" sz="1800">
                          <a:effectLst/>
                        </a:rPr>
                        <a:t>​</a:t>
                      </a:r>
                      <a:endParaRPr lang="en-US" b="0" i="0">
                        <a:solidFill>
                          <a:srgbClr val="000000"/>
                        </a:solidFill>
                        <a:effectLst/>
                      </a:endParaRPr>
                    </a:p>
                  </a:txBody>
                  <a:tcPr/>
                </a:tc>
                <a:extLst>
                  <a:ext uri="{0D108BD9-81ED-4DB2-BD59-A6C34878D82A}">
                    <a16:rowId xmlns:a16="http://schemas.microsoft.com/office/drawing/2014/main" val="492554496"/>
                  </a:ext>
                </a:extLst>
              </a:tr>
            </a:tbl>
          </a:graphicData>
        </a:graphic>
      </p:graphicFrame>
      <p:sp>
        <p:nvSpPr>
          <p:cNvPr id="4" name="Footer Placeholder 3">
            <a:extLst>
              <a:ext uri="{FF2B5EF4-FFF2-40B4-BE49-F238E27FC236}">
                <a16:creationId xmlns:a16="http://schemas.microsoft.com/office/drawing/2014/main" id="{A45CEEB1-DCD0-4E8E-AE10-A5580EE7FD26}"/>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7187F2AA-76B0-4C8E-99A5-50A05646DD35}"/>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496272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7807-1D74-4F95-B8E2-92E92F5BA7EC}"/>
              </a:ext>
            </a:extLst>
          </p:cNvPr>
          <p:cNvSpPr>
            <a:spLocks noGrp="1"/>
          </p:cNvSpPr>
          <p:nvPr>
            <p:ph type="title"/>
          </p:nvPr>
        </p:nvSpPr>
        <p:spPr/>
        <p:txBody>
          <a:bodyPr/>
          <a:lstStyle/>
          <a:p>
            <a:r>
              <a:rPr lang="en-US">
                <a:cs typeface="Calibri Light"/>
              </a:rPr>
              <a:t>Software Integration Test </a:t>
            </a:r>
            <a:r>
              <a:rPr lang="en-US">
                <a:ea typeface="+mj-lt"/>
                <a:cs typeface="+mj-lt"/>
              </a:rPr>
              <a:t> (In Progress)</a:t>
            </a:r>
          </a:p>
        </p:txBody>
      </p:sp>
      <p:sp>
        <p:nvSpPr>
          <p:cNvPr id="3" name="Content Placeholder 2">
            <a:extLst>
              <a:ext uri="{FF2B5EF4-FFF2-40B4-BE49-F238E27FC236}">
                <a16:creationId xmlns:a16="http://schemas.microsoft.com/office/drawing/2014/main" id="{F8215021-C47A-41DA-96AC-352357017CAE}"/>
              </a:ext>
            </a:extLst>
          </p:cNvPr>
          <p:cNvSpPr>
            <a:spLocks noGrp="1"/>
          </p:cNvSpPr>
          <p:nvPr>
            <p:ph idx="1"/>
          </p:nvPr>
        </p:nvSpPr>
        <p:spPr/>
        <p:txBody>
          <a:bodyPr vert="horz" lIns="91440" tIns="45720" rIns="91440" bIns="45720" rtlCol="0" anchor="t">
            <a:normAutofit/>
          </a:bodyPr>
          <a:lstStyle/>
          <a:p>
            <a:r>
              <a:rPr lang="en-US">
                <a:cs typeface="Calibri"/>
              </a:rPr>
              <a:t>Once all the individual components are tested and integrated</a:t>
            </a:r>
          </a:p>
          <a:p>
            <a:pPr lvl="1"/>
            <a:r>
              <a:rPr lang="en-US">
                <a:cs typeface="Calibri"/>
              </a:rPr>
              <a:t>Test the entire software as a singular package</a:t>
            </a:r>
          </a:p>
          <a:p>
            <a:pPr lvl="1"/>
            <a:r>
              <a:rPr lang="en-US">
                <a:cs typeface="Calibri"/>
              </a:rPr>
              <a:t>Perform all aforementioned functions</a:t>
            </a:r>
          </a:p>
          <a:p>
            <a:pPr lvl="2"/>
            <a:r>
              <a:rPr lang="en-US">
                <a:cs typeface="Calibri"/>
              </a:rPr>
              <a:t>Not all functions produce outputs</a:t>
            </a:r>
          </a:p>
          <a:p>
            <a:pPr lvl="2"/>
            <a:r>
              <a:rPr lang="en-US">
                <a:cs typeface="Calibri"/>
              </a:rPr>
              <a:t>Need to purposely modify for testing purposes </a:t>
            </a:r>
          </a:p>
          <a:p>
            <a:r>
              <a:rPr lang="en-US">
                <a:cs typeface="Calibri"/>
              </a:rPr>
              <a:t>Reduce Project Risks by</a:t>
            </a:r>
          </a:p>
          <a:p>
            <a:pPr lvl="1"/>
            <a:r>
              <a:rPr lang="en-US">
                <a:cs typeface="Calibri"/>
              </a:rPr>
              <a:t>Identifying potential bugs</a:t>
            </a:r>
          </a:p>
          <a:p>
            <a:pPr lvl="1"/>
            <a:r>
              <a:rPr lang="en-US">
                <a:cs typeface="Calibri"/>
              </a:rPr>
              <a:t>Eliminate bugs</a:t>
            </a:r>
          </a:p>
          <a:p>
            <a:pPr lvl="1"/>
            <a:r>
              <a:rPr lang="en-US">
                <a:cs typeface="Calibri"/>
              </a:rPr>
              <a:t>Improve functionality/effectiveness if deemed necessary </a:t>
            </a:r>
          </a:p>
        </p:txBody>
      </p:sp>
      <p:sp>
        <p:nvSpPr>
          <p:cNvPr id="4" name="Footer Placeholder 3">
            <a:extLst>
              <a:ext uri="{FF2B5EF4-FFF2-40B4-BE49-F238E27FC236}">
                <a16:creationId xmlns:a16="http://schemas.microsoft.com/office/drawing/2014/main" id="{6AA3E05A-F90D-4C08-9109-3AED263BDF76}"/>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DB3728AF-178D-4A18-98E4-C9F08C99E965}"/>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61057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4ECE7-2C5E-40ED-863F-0BC34D26C6AD}"/>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B008C9C2-4A9D-406E-B1A7-8EBE69C34BCB}"/>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10EFEAFA-4A03-405E-B010-CB700B7B463F}"/>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10" name="Picture 10" descr="A screenshot of a cell phone&#10;&#10;Description generated with very high confidence">
            <a:extLst>
              <a:ext uri="{FF2B5EF4-FFF2-40B4-BE49-F238E27FC236}">
                <a16:creationId xmlns:a16="http://schemas.microsoft.com/office/drawing/2014/main" id="{B4A5A612-9AA7-4639-870F-5001088772EA}"/>
              </a:ext>
            </a:extLst>
          </p:cNvPr>
          <p:cNvPicPr>
            <a:picLocks noGrp="1" noChangeAspect="1"/>
          </p:cNvPicPr>
          <p:nvPr>
            <p:ph idx="1"/>
          </p:nvPr>
        </p:nvPicPr>
        <p:blipFill>
          <a:blip r:embed="rId2"/>
          <a:stretch>
            <a:fillRect/>
          </a:stretch>
        </p:blipFill>
        <p:spPr>
          <a:xfrm>
            <a:off x="838160" y="365108"/>
            <a:ext cx="10501300" cy="5394911"/>
          </a:xfrm>
        </p:spPr>
      </p:pic>
    </p:spTree>
    <p:extLst>
      <p:ext uri="{BB962C8B-B14F-4D97-AF65-F5344CB8AC3E}">
        <p14:creationId xmlns:p14="http://schemas.microsoft.com/office/powerpoint/2010/main" val="795396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032F-5F22-473A-8ABE-182ABEFD4594}"/>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8F3A095-1D8D-45E9-AA6B-100637FB1146}"/>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4B0E9B4C-9ADB-44D5-997A-7D143EEC7C45}"/>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10" name="Picture 10" descr="A screenshot of a social media post&#10;&#10;Description generated with very high confidence">
            <a:extLst>
              <a:ext uri="{FF2B5EF4-FFF2-40B4-BE49-F238E27FC236}">
                <a16:creationId xmlns:a16="http://schemas.microsoft.com/office/drawing/2014/main" id="{545878A3-988A-46F2-9C5C-7BE54A7102B4}"/>
              </a:ext>
            </a:extLst>
          </p:cNvPr>
          <p:cNvPicPr>
            <a:picLocks noGrp="1" noChangeAspect="1"/>
          </p:cNvPicPr>
          <p:nvPr>
            <p:ph idx="1"/>
          </p:nvPr>
        </p:nvPicPr>
        <p:blipFill>
          <a:blip r:embed="rId2"/>
          <a:stretch>
            <a:fillRect/>
          </a:stretch>
        </p:blipFill>
        <p:spPr>
          <a:xfrm>
            <a:off x="842939" y="365108"/>
            <a:ext cx="10520499" cy="5423666"/>
          </a:xfrm>
        </p:spPr>
      </p:pic>
    </p:spTree>
    <p:extLst>
      <p:ext uri="{BB962C8B-B14F-4D97-AF65-F5344CB8AC3E}">
        <p14:creationId xmlns:p14="http://schemas.microsoft.com/office/powerpoint/2010/main" val="1196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A66E4D-CC54-41B6-893F-1BA8890D71C1}"/>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7E3E5555-7557-4EE8-ADB2-7D5BB38B921F}"/>
              </a:ext>
            </a:extLst>
          </p:cNvPr>
          <p:cNvSpPr>
            <a:spLocks noGrp="1"/>
          </p:cNvSpPr>
          <p:nvPr>
            <p:ph type="sldNum" sz="quarter" idx="12"/>
          </p:nvPr>
        </p:nvSpPr>
        <p:spPr/>
        <p:txBody>
          <a:bodyPr/>
          <a:lstStyle/>
          <a:p>
            <a:fld id="{330EA680-D336-4FF7-8B7A-9848BB0A1C32}" type="slidenum">
              <a:rPr lang="en-US" smtClean="0"/>
              <a:t>25</a:t>
            </a:fld>
            <a:endParaRPr lang="en-US"/>
          </a:p>
        </p:txBody>
      </p:sp>
      <p:sp>
        <p:nvSpPr>
          <p:cNvPr id="6" name="Title 1">
            <a:extLst>
              <a:ext uri="{FF2B5EF4-FFF2-40B4-BE49-F238E27FC236}">
                <a16:creationId xmlns:a16="http://schemas.microsoft.com/office/drawing/2014/main" id="{EEE1C9D3-B0A1-4A5C-A9FE-B7716FA59F36}"/>
              </a:ext>
            </a:extLst>
          </p:cNvPr>
          <p:cNvSpPr>
            <a:spLocks noGrp="1"/>
          </p:cNvSpPr>
          <p:nvPr>
            <p:ph type="title"/>
          </p:nvPr>
        </p:nvSpPr>
        <p:spPr>
          <a:xfrm>
            <a:off x="838200" y="1608040"/>
            <a:ext cx="10515600" cy="1184469"/>
          </a:xfrm>
        </p:spPr>
        <p:txBody>
          <a:bodyPr/>
          <a:lstStyle/>
          <a:p>
            <a:pPr algn="ctr"/>
            <a:r>
              <a:rPr lang="en-US">
                <a:cs typeface="Calibri Light"/>
              </a:rPr>
              <a:t>Functional Requirement 1</a:t>
            </a:r>
          </a:p>
        </p:txBody>
      </p:sp>
      <p:graphicFrame>
        <p:nvGraphicFramePr>
          <p:cNvPr id="7" name="Table 7">
            <a:extLst>
              <a:ext uri="{FF2B5EF4-FFF2-40B4-BE49-F238E27FC236}">
                <a16:creationId xmlns:a16="http://schemas.microsoft.com/office/drawing/2014/main" id="{19C89BAE-F3FE-43F1-BECF-E21579680469}"/>
              </a:ext>
            </a:extLst>
          </p:cNvPr>
          <p:cNvGraphicFramePr>
            <a:graphicFrameLocks noGrp="1"/>
          </p:cNvGraphicFramePr>
          <p:nvPr>
            <p:extLst>
              <p:ext uri="{D42A27DB-BD31-4B8C-83A1-F6EECF244321}">
                <p14:modId xmlns:p14="http://schemas.microsoft.com/office/powerpoint/2010/main" val="3686073157"/>
              </p:ext>
            </p:extLst>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a:solidFill>
                            <a:schemeClr val="tx1"/>
                          </a:solidFill>
                        </a:rPr>
                        <a:t>Receive RF signals from satellites in various conditions, with various orbital geometries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150563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D939-7349-43D4-B817-E4AF4FF3EF32}"/>
              </a:ext>
            </a:extLst>
          </p:cNvPr>
          <p:cNvSpPr>
            <a:spLocks noGrp="1"/>
          </p:cNvSpPr>
          <p:nvPr>
            <p:ph type="title"/>
          </p:nvPr>
        </p:nvSpPr>
        <p:spPr/>
        <p:txBody>
          <a:bodyPr/>
          <a:lstStyle/>
          <a:p>
            <a:r>
              <a:rPr lang="en-US">
                <a:cs typeface="Calibri Light"/>
              </a:rPr>
              <a:t>Electrical Continuity</a:t>
            </a:r>
            <a:endParaRPr lang="en-US"/>
          </a:p>
        </p:txBody>
      </p:sp>
      <p:sp>
        <p:nvSpPr>
          <p:cNvPr id="3" name="Content Placeholder 2">
            <a:extLst>
              <a:ext uri="{FF2B5EF4-FFF2-40B4-BE49-F238E27FC236}">
                <a16:creationId xmlns:a16="http://schemas.microsoft.com/office/drawing/2014/main" id="{D4906F2A-1AD0-4BE1-A5D9-2E7DDA6C18D3}"/>
              </a:ext>
            </a:extLst>
          </p:cNvPr>
          <p:cNvSpPr>
            <a:spLocks noGrp="1"/>
          </p:cNvSpPr>
          <p:nvPr>
            <p:ph idx="1"/>
          </p:nvPr>
        </p:nvSpPr>
        <p:spPr/>
        <p:txBody>
          <a:bodyPr vert="horz" lIns="91440" tIns="45720" rIns="91440" bIns="45720" rtlCol="0" anchor="t">
            <a:normAutofit fontScale="92500" lnSpcReduction="10000"/>
          </a:bodyPr>
          <a:lstStyle/>
          <a:p>
            <a:r>
              <a:rPr lang="en-US" b="1">
                <a:ea typeface="+mn-lt"/>
                <a:cs typeface="+mn-lt"/>
              </a:rPr>
              <a:t>Objective/Rationale:</a:t>
            </a:r>
            <a:r>
              <a:rPr lang="en-US">
                <a:ea typeface="+mn-lt"/>
                <a:cs typeface="+mn-lt"/>
              </a:rPr>
              <a:t> Confirm that all ordered parts transfer electrical signals as expected.</a:t>
            </a:r>
            <a:endParaRPr lang="en-US">
              <a:cs typeface="Calibri" panose="020F0502020204030204"/>
            </a:endParaRPr>
          </a:p>
          <a:p>
            <a:r>
              <a:rPr lang="en-US" b="1">
                <a:ea typeface="+mn-lt"/>
                <a:cs typeface="+mn-lt"/>
              </a:rPr>
              <a:t>Design:</a:t>
            </a:r>
            <a:r>
              <a:rPr lang="en-US">
                <a:ea typeface="+mn-lt"/>
                <a:cs typeface="+mn-lt"/>
              </a:rPr>
              <a:t> For all "wire" portions, confirm that they output signals that are given as input. For all "PSU" portions, confirm the output voltages. For LNA confirm its gain. For external clock confirm output of 10 Mhz.</a:t>
            </a:r>
            <a:endParaRPr lang="en-US">
              <a:cs typeface="Calibri" panose="020F0502020204030204"/>
            </a:endParaRPr>
          </a:p>
          <a:p>
            <a:r>
              <a:rPr lang="en-US" b="1">
                <a:ea typeface="+mn-lt"/>
                <a:cs typeface="+mn-lt"/>
              </a:rPr>
              <a:t>Facilities Needed:</a:t>
            </a:r>
            <a:r>
              <a:rPr lang="en-US">
                <a:ea typeface="+mn-lt"/>
                <a:cs typeface="+mn-lt"/>
              </a:rPr>
              <a:t> Aero electrical room next to pilot room, (multimeter, oscilloscope)</a:t>
            </a:r>
            <a:endParaRPr lang="en-US">
              <a:cs typeface="Calibri" panose="020F0502020204030204"/>
            </a:endParaRPr>
          </a:p>
          <a:p>
            <a:r>
              <a:rPr lang="en-US" b="1">
                <a:ea typeface="+mn-lt"/>
                <a:cs typeface="+mn-lt"/>
              </a:rPr>
              <a:t>Expected Results:</a:t>
            </a:r>
            <a:r>
              <a:rPr lang="en-US">
                <a:ea typeface="+mn-lt"/>
                <a:cs typeface="+mn-lt"/>
              </a:rPr>
              <a:t> All components will function as listed in their data sheets (PSU will output correct voltages, clock will output 10Mhz, LNA will have ~14dB gain, wires transmit input signals)</a:t>
            </a:r>
            <a:endParaRPr lang="en-US">
              <a:cs typeface="Calibri" panose="020F0502020204030204"/>
            </a:endParaRPr>
          </a:p>
          <a:p>
            <a:r>
              <a:rPr lang="en-US" b="1">
                <a:ea typeface="+mn-lt"/>
                <a:cs typeface="+mn-lt"/>
              </a:rPr>
              <a:t>Risk Reduction:</a:t>
            </a:r>
            <a:r>
              <a:rPr lang="en-US">
                <a:ea typeface="+mn-lt"/>
                <a:cs typeface="+mn-lt"/>
              </a:rPr>
              <a:t> This will narrow our debugging efforts when looking into our software bugs</a:t>
            </a:r>
            <a:endParaRPr lang="en-US">
              <a:cs typeface="Calibri" panose="020F0502020204030204"/>
            </a:endParaRPr>
          </a:p>
        </p:txBody>
      </p:sp>
      <p:sp>
        <p:nvSpPr>
          <p:cNvPr id="4" name="Footer Placeholder 3">
            <a:extLst>
              <a:ext uri="{FF2B5EF4-FFF2-40B4-BE49-F238E27FC236}">
                <a16:creationId xmlns:a16="http://schemas.microsoft.com/office/drawing/2014/main" id="{BA7E9A6B-D372-4C26-99CE-8A70AA2A59D2}"/>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78BEE5B-DDE3-4BA4-9585-649457D28C18}"/>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224629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EA44-2A4F-4DD3-8D6A-DFBB1A7BE736}"/>
              </a:ext>
            </a:extLst>
          </p:cNvPr>
          <p:cNvSpPr>
            <a:spLocks noGrp="1"/>
          </p:cNvSpPr>
          <p:nvPr>
            <p:ph type="title"/>
          </p:nvPr>
        </p:nvSpPr>
        <p:spPr/>
        <p:txBody>
          <a:bodyPr/>
          <a:lstStyle/>
          <a:p>
            <a:r>
              <a:rPr lang="en-US">
                <a:cs typeface="Calibri Light"/>
              </a:rPr>
              <a:t>Electrical Continuity (Completion)</a:t>
            </a:r>
            <a:endParaRPr lang="en-US"/>
          </a:p>
        </p:txBody>
      </p:sp>
      <p:sp>
        <p:nvSpPr>
          <p:cNvPr id="3" name="Content Placeholder 2">
            <a:extLst>
              <a:ext uri="{FF2B5EF4-FFF2-40B4-BE49-F238E27FC236}">
                <a16:creationId xmlns:a16="http://schemas.microsoft.com/office/drawing/2014/main" id="{82549E4F-9263-4C99-AA11-984C0D191966}"/>
              </a:ext>
            </a:extLst>
          </p:cNvPr>
          <p:cNvSpPr>
            <a:spLocks noGrp="1"/>
          </p:cNvSpPr>
          <p:nvPr>
            <p:ph idx="1"/>
          </p:nvPr>
        </p:nvSpPr>
        <p:spPr/>
        <p:txBody>
          <a:bodyPr vert="horz" lIns="91440" tIns="45720" rIns="91440" bIns="45720" rtlCol="0" anchor="t">
            <a:normAutofit/>
          </a:bodyPr>
          <a:lstStyle/>
          <a:p>
            <a:r>
              <a:rPr lang="en-US">
                <a:cs typeface="Calibri"/>
              </a:rPr>
              <a:t>"Wire" portions - Complete</a:t>
            </a:r>
          </a:p>
          <a:p>
            <a:r>
              <a:rPr lang="en-US">
                <a:cs typeface="Calibri"/>
              </a:rPr>
              <a:t>"PSU" portions – Complete</a:t>
            </a:r>
          </a:p>
          <a:p>
            <a:r>
              <a:rPr lang="en-US">
                <a:cs typeface="Calibri"/>
              </a:rPr>
              <a:t>LNA – Incomplete (March 6th Projected)</a:t>
            </a:r>
          </a:p>
          <a:p>
            <a:r>
              <a:rPr lang="en-US">
                <a:cs typeface="Calibri"/>
              </a:rPr>
              <a:t>External Clock – Incomplete (March 26th Projected)</a:t>
            </a:r>
          </a:p>
          <a:p>
            <a:endParaRPr lang="en-US">
              <a:cs typeface="Calibri"/>
            </a:endParaRPr>
          </a:p>
          <a:p>
            <a:endParaRPr lang="en-US">
              <a:cs typeface="Calibri"/>
            </a:endParaRPr>
          </a:p>
        </p:txBody>
      </p:sp>
      <p:sp>
        <p:nvSpPr>
          <p:cNvPr id="4" name="Footer Placeholder 3">
            <a:extLst>
              <a:ext uri="{FF2B5EF4-FFF2-40B4-BE49-F238E27FC236}">
                <a16:creationId xmlns:a16="http://schemas.microsoft.com/office/drawing/2014/main" id="{6EE59289-A850-4902-95B5-0437A97AC924}"/>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F1F3D821-3858-468A-B4B9-5A819501B6AF}"/>
              </a:ext>
            </a:extLst>
          </p:cNvPr>
          <p:cNvSpPr>
            <a:spLocks noGrp="1"/>
          </p:cNvSpPr>
          <p:nvPr>
            <p:ph type="sldNum" sz="quarter" idx="12"/>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425193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2261-900E-4C01-8A07-1FCC59920874}"/>
              </a:ext>
            </a:extLst>
          </p:cNvPr>
          <p:cNvSpPr>
            <a:spLocks noGrp="1"/>
          </p:cNvSpPr>
          <p:nvPr>
            <p:ph type="title"/>
          </p:nvPr>
        </p:nvSpPr>
        <p:spPr/>
        <p:txBody>
          <a:bodyPr/>
          <a:lstStyle/>
          <a:p>
            <a:r>
              <a:rPr lang="en-US">
                <a:cs typeface="Calibri Light"/>
              </a:rPr>
              <a:t>FEKO simulation</a:t>
            </a:r>
            <a:endParaRPr lang="en-US"/>
          </a:p>
        </p:txBody>
      </p:sp>
      <p:sp>
        <p:nvSpPr>
          <p:cNvPr id="3" name="Content Placeholder 2">
            <a:extLst>
              <a:ext uri="{FF2B5EF4-FFF2-40B4-BE49-F238E27FC236}">
                <a16:creationId xmlns:a16="http://schemas.microsoft.com/office/drawing/2014/main" id="{80724F68-8316-4396-B05B-8D43FAA949E3}"/>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en-US">
              <a:ea typeface="+mn-lt"/>
              <a:cs typeface="+mn-lt"/>
            </a:endParaRPr>
          </a:p>
          <a:p>
            <a:pPr>
              <a:buFont typeface="Arial"/>
              <a:buChar char="•"/>
            </a:pPr>
            <a:r>
              <a:rPr lang="en-US" b="1">
                <a:ea typeface="+mn-lt"/>
                <a:cs typeface="+mn-lt"/>
              </a:rPr>
              <a:t>Objective/Rationale: </a:t>
            </a:r>
            <a:r>
              <a:rPr lang="en-US">
                <a:ea typeface="+mn-lt"/>
                <a:cs typeface="+mn-lt"/>
              </a:rPr>
              <a:t>To explore the sensitivity of our antenna pickup location</a:t>
            </a:r>
            <a:endParaRPr lang="en-US">
              <a:cs typeface="Calibri" panose="020F0502020204030204"/>
            </a:endParaRPr>
          </a:p>
          <a:p>
            <a:r>
              <a:rPr lang="en-US" b="1">
                <a:ea typeface="+mn-lt"/>
                <a:cs typeface="+mn-lt"/>
              </a:rPr>
              <a:t>Design:</a:t>
            </a:r>
            <a:r>
              <a:rPr lang="en-US">
                <a:ea typeface="+mn-lt"/>
                <a:cs typeface="+mn-lt"/>
              </a:rPr>
              <a:t> FEKO is a CAD based software that uses meshes and solves Maxwell's equations iteratively. We will build our antenna within the program and vary our antenna pickup location according to the possible mounting locations on the given clamp.</a:t>
            </a:r>
          </a:p>
          <a:p>
            <a:r>
              <a:rPr lang="en-US" b="1">
                <a:ea typeface="+mn-lt"/>
                <a:cs typeface="+mn-lt"/>
              </a:rPr>
              <a:t>Facilities Needed: </a:t>
            </a:r>
            <a:r>
              <a:rPr lang="en-US">
                <a:ea typeface="+mn-lt"/>
                <a:cs typeface="+mn-lt"/>
              </a:rPr>
              <a:t>FEKO simulation software</a:t>
            </a:r>
          </a:p>
          <a:p>
            <a:r>
              <a:rPr lang="en-US" b="1">
                <a:ea typeface="+mn-lt"/>
                <a:cs typeface="+mn-lt"/>
              </a:rPr>
              <a:t>Expected Results:</a:t>
            </a:r>
            <a:r>
              <a:rPr lang="en-US">
                <a:ea typeface="+mn-lt"/>
                <a:cs typeface="+mn-lt"/>
              </a:rPr>
              <a:t> Sensitivity will allow for mounting with the provided focus point mount</a:t>
            </a:r>
          </a:p>
          <a:p>
            <a:r>
              <a:rPr lang="en-US" b="1">
                <a:ea typeface="+mn-lt"/>
                <a:cs typeface="+mn-lt"/>
              </a:rPr>
              <a:t>Risk Reduction:</a:t>
            </a:r>
            <a:r>
              <a:rPr lang="en-US">
                <a:ea typeface="+mn-lt"/>
                <a:cs typeface="+mn-lt"/>
              </a:rPr>
              <a:t> This will reduce the risk that we obtain have lower gain values than we expect due to either a change in the offset angle of our dish or a reduction in its overall gain.</a:t>
            </a:r>
          </a:p>
        </p:txBody>
      </p:sp>
      <p:sp>
        <p:nvSpPr>
          <p:cNvPr id="4" name="Footer Placeholder 3">
            <a:extLst>
              <a:ext uri="{FF2B5EF4-FFF2-40B4-BE49-F238E27FC236}">
                <a16:creationId xmlns:a16="http://schemas.microsoft.com/office/drawing/2014/main" id="{574B214A-D09B-473A-BAF5-DFC6B69771E4}"/>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2FFCE3C-F23C-4989-9EB8-BBF87339D390}"/>
              </a:ext>
            </a:extLst>
          </p:cNvPr>
          <p:cNvSpPr>
            <a:spLocks noGrp="1"/>
          </p:cNvSpPr>
          <p:nvPr>
            <p:ph type="sldNum" sz="quarter" idx="12"/>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338130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close up of a map&#10;&#10;Description generated with very high confidence">
            <a:extLst>
              <a:ext uri="{FF2B5EF4-FFF2-40B4-BE49-F238E27FC236}">
                <a16:creationId xmlns:a16="http://schemas.microsoft.com/office/drawing/2014/main" id="{53216485-1E91-4D8E-99C9-232182A9F64C}"/>
              </a:ext>
            </a:extLst>
          </p:cNvPr>
          <p:cNvPicPr>
            <a:picLocks noGrp="1" noChangeAspect="1"/>
          </p:cNvPicPr>
          <p:nvPr>
            <p:ph idx="1"/>
          </p:nvPr>
        </p:nvPicPr>
        <p:blipFill>
          <a:blip r:embed="rId2"/>
          <a:stretch>
            <a:fillRect/>
          </a:stretch>
        </p:blipFill>
        <p:spPr>
          <a:xfrm>
            <a:off x="53148" y="3342158"/>
            <a:ext cx="4922031" cy="3037963"/>
          </a:xfrm>
        </p:spPr>
      </p:pic>
      <p:sp>
        <p:nvSpPr>
          <p:cNvPr id="4" name="Footer Placeholder 3">
            <a:extLst>
              <a:ext uri="{FF2B5EF4-FFF2-40B4-BE49-F238E27FC236}">
                <a16:creationId xmlns:a16="http://schemas.microsoft.com/office/drawing/2014/main" id="{DF4D32DD-3B49-4D7E-B03E-803429CF1A4E}"/>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E32820B6-8C29-4C90-BDFA-85009DC41DCB}"/>
              </a:ext>
            </a:extLst>
          </p:cNvPr>
          <p:cNvSpPr>
            <a:spLocks noGrp="1"/>
          </p:cNvSpPr>
          <p:nvPr>
            <p:ph type="sldNum" sz="quarter" idx="12"/>
          </p:nvPr>
        </p:nvSpPr>
        <p:spPr/>
        <p:txBody>
          <a:bodyPr/>
          <a:lstStyle/>
          <a:p>
            <a:fld id="{330EA680-D336-4FF7-8B7A-9848BB0A1C32}" type="slidenum">
              <a:rPr lang="en-US" smtClean="0"/>
              <a:t>29</a:t>
            </a:fld>
            <a:endParaRPr lang="en-US"/>
          </a:p>
        </p:txBody>
      </p:sp>
      <p:pic>
        <p:nvPicPr>
          <p:cNvPr id="8" name="Picture 8" descr="A close up of a map&#10;&#10;Description generated with very high confidence">
            <a:extLst>
              <a:ext uri="{FF2B5EF4-FFF2-40B4-BE49-F238E27FC236}">
                <a16:creationId xmlns:a16="http://schemas.microsoft.com/office/drawing/2014/main" id="{AD8667D8-FE8A-48AD-91DD-CE6A66F8F41D}"/>
              </a:ext>
            </a:extLst>
          </p:cNvPr>
          <p:cNvPicPr>
            <a:picLocks noChangeAspect="1"/>
          </p:cNvPicPr>
          <p:nvPr/>
        </p:nvPicPr>
        <p:blipFill>
          <a:blip r:embed="rId3"/>
          <a:stretch>
            <a:fillRect/>
          </a:stretch>
        </p:blipFill>
        <p:spPr>
          <a:xfrm>
            <a:off x="3834254" y="3542103"/>
            <a:ext cx="4532243" cy="2830543"/>
          </a:xfrm>
          <a:prstGeom prst="rect">
            <a:avLst/>
          </a:prstGeom>
        </p:spPr>
      </p:pic>
      <p:pic>
        <p:nvPicPr>
          <p:cNvPr id="10" name="Picture 10" descr="A close up of a map&#10;&#10;Description generated with high confidence">
            <a:extLst>
              <a:ext uri="{FF2B5EF4-FFF2-40B4-BE49-F238E27FC236}">
                <a16:creationId xmlns:a16="http://schemas.microsoft.com/office/drawing/2014/main" id="{518F18E3-519E-4C63-8718-7FF07F657724}"/>
              </a:ext>
            </a:extLst>
          </p:cNvPr>
          <p:cNvPicPr>
            <a:picLocks noChangeAspect="1"/>
          </p:cNvPicPr>
          <p:nvPr/>
        </p:nvPicPr>
        <p:blipFill>
          <a:blip r:embed="rId4"/>
          <a:stretch>
            <a:fillRect/>
          </a:stretch>
        </p:blipFill>
        <p:spPr>
          <a:xfrm>
            <a:off x="7755431" y="3653483"/>
            <a:ext cx="4316895" cy="2681456"/>
          </a:xfrm>
          <a:prstGeom prst="rect">
            <a:avLst/>
          </a:prstGeom>
        </p:spPr>
      </p:pic>
      <p:pic>
        <p:nvPicPr>
          <p:cNvPr id="12" name="Picture 12" descr="A close up of a map&#10;&#10;Description generated with high confidence">
            <a:extLst>
              <a:ext uri="{FF2B5EF4-FFF2-40B4-BE49-F238E27FC236}">
                <a16:creationId xmlns:a16="http://schemas.microsoft.com/office/drawing/2014/main" id="{7CE559B1-4866-4593-9681-C01F28DAB48B}"/>
              </a:ext>
            </a:extLst>
          </p:cNvPr>
          <p:cNvPicPr>
            <a:picLocks noChangeAspect="1"/>
          </p:cNvPicPr>
          <p:nvPr/>
        </p:nvPicPr>
        <p:blipFill>
          <a:blip r:embed="rId5"/>
          <a:stretch>
            <a:fillRect/>
          </a:stretch>
        </p:blipFill>
        <p:spPr>
          <a:xfrm>
            <a:off x="3593320" y="16407"/>
            <a:ext cx="4565373" cy="2822261"/>
          </a:xfrm>
          <a:prstGeom prst="rect">
            <a:avLst/>
          </a:prstGeom>
        </p:spPr>
      </p:pic>
      <p:sp>
        <p:nvSpPr>
          <p:cNvPr id="14" name="TextBox 13">
            <a:extLst>
              <a:ext uri="{FF2B5EF4-FFF2-40B4-BE49-F238E27FC236}">
                <a16:creationId xmlns:a16="http://schemas.microsoft.com/office/drawing/2014/main" id="{0257BC87-014C-4891-8861-47AD95A7FF74}"/>
              </a:ext>
            </a:extLst>
          </p:cNvPr>
          <p:cNvSpPr txBox="1"/>
          <p:nvPr/>
        </p:nvSpPr>
        <p:spPr>
          <a:xfrm>
            <a:off x="2173357" y="2968487"/>
            <a:ext cx="88557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Z                                                           (+-) Y                                                                (+-) X</a:t>
            </a:r>
          </a:p>
        </p:txBody>
      </p:sp>
      <p:sp>
        <p:nvSpPr>
          <p:cNvPr id="16" name="Title 15">
            <a:extLst>
              <a:ext uri="{FF2B5EF4-FFF2-40B4-BE49-F238E27FC236}">
                <a16:creationId xmlns:a16="http://schemas.microsoft.com/office/drawing/2014/main" id="{5CB3EA5E-14AE-4646-9B62-BA62A8F8E51F}"/>
              </a:ext>
            </a:extLst>
          </p:cNvPr>
          <p:cNvSpPr>
            <a:spLocks noGrp="1"/>
          </p:cNvSpPr>
          <p:nvPr>
            <p:ph type="title"/>
          </p:nvPr>
        </p:nvSpPr>
        <p:spPr/>
        <p:txBody>
          <a:bodyPr/>
          <a:lstStyle/>
          <a:p>
            <a:r>
              <a:rPr lang="en-US">
                <a:cs typeface="Calibri Light"/>
              </a:rPr>
              <a:t>Complete</a:t>
            </a:r>
            <a:endParaRPr lang="en-US"/>
          </a:p>
        </p:txBody>
      </p:sp>
      <p:sp>
        <p:nvSpPr>
          <p:cNvPr id="17" name="TextBox 16">
            <a:extLst>
              <a:ext uri="{FF2B5EF4-FFF2-40B4-BE49-F238E27FC236}">
                <a16:creationId xmlns:a16="http://schemas.microsoft.com/office/drawing/2014/main" id="{786CF47B-2B55-48BB-8E24-D2D1F26EE682}"/>
              </a:ext>
            </a:extLst>
          </p:cNvPr>
          <p:cNvSpPr txBox="1"/>
          <p:nvPr/>
        </p:nvSpPr>
        <p:spPr>
          <a:xfrm>
            <a:off x="883341" y="133060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NOTES: </a:t>
            </a:r>
            <a:r>
              <a:rPr lang="en-US"/>
              <a:t>All three changes showed less than a dB of gain affected/lost and next to no change in </a:t>
            </a:r>
            <a:r>
              <a:rPr lang="en-US" err="1"/>
              <a:t>beamwidth</a:t>
            </a:r>
            <a:endParaRPr lang="en-US" err="1">
              <a:cs typeface="Calibri"/>
            </a:endParaRPr>
          </a:p>
        </p:txBody>
      </p:sp>
      <p:pic>
        <p:nvPicPr>
          <p:cNvPr id="18" name="Picture 18" descr="A close up of a logo&#10;&#10;Description generated with very high confidence">
            <a:extLst>
              <a:ext uri="{FF2B5EF4-FFF2-40B4-BE49-F238E27FC236}">
                <a16:creationId xmlns:a16="http://schemas.microsoft.com/office/drawing/2014/main" id="{4470E457-F072-49FC-875A-46718FEAF96B}"/>
              </a:ext>
            </a:extLst>
          </p:cNvPr>
          <p:cNvPicPr>
            <a:picLocks noChangeAspect="1"/>
          </p:cNvPicPr>
          <p:nvPr/>
        </p:nvPicPr>
        <p:blipFill>
          <a:blip r:embed="rId6"/>
          <a:stretch>
            <a:fillRect/>
          </a:stretch>
        </p:blipFill>
        <p:spPr>
          <a:xfrm>
            <a:off x="8128552" y="489728"/>
            <a:ext cx="3463786" cy="2151369"/>
          </a:xfrm>
          <a:prstGeom prst="rect">
            <a:avLst/>
          </a:prstGeom>
        </p:spPr>
      </p:pic>
    </p:spTree>
    <p:extLst>
      <p:ext uri="{BB962C8B-B14F-4D97-AF65-F5344CB8AC3E}">
        <p14:creationId xmlns:p14="http://schemas.microsoft.com/office/powerpoint/2010/main" val="50280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FA77-24AB-4594-9541-AE6542A20515}"/>
              </a:ext>
            </a:extLst>
          </p:cNvPr>
          <p:cNvSpPr>
            <a:spLocks noGrp="1"/>
          </p:cNvSpPr>
          <p:nvPr>
            <p:ph type="title"/>
          </p:nvPr>
        </p:nvSpPr>
        <p:spPr/>
        <p:txBody>
          <a:bodyPr/>
          <a:lstStyle/>
          <a:p>
            <a:r>
              <a:rPr lang="en-US"/>
              <a:t>Key Terms</a:t>
            </a:r>
          </a:p>
        </p:txBody>
      </p:sp>
      <p:sp>
        <p:nvSpPr>
          <p:cNvPr id="3" name="Content Placeholder 2">
            <a:extLst>
              <a:ext uri="{FF2B5EF4-FFF2-40B4-BE49-F238E27FC236}">
                <a16:creationId xmlns:a16="http://schemas.microsoft.com/office/drawing/2014/main" id="{BCD66483-FA25-4CDF-82A4-940BA72E9FC4}"/>
              </a:ext>
            </a:extLst>
          </p:cNvPr>
          <p:cNvSpPr>
            <a:spLocks noGrp="1"/>
          </p:cNvSpPr>
          <p:nvPr>
            <p:ph idx="1"/>
          </p:nvPr>
        </p:nvSpPr>
        <p:spPr>
          <a:xfrm>
            <a:off x="424206" y="1276780"/>
            <a:ext cx="9024593" cy="4666820"/>
          </a:xfrm>
        </p:spPr>
        <p:txBody>
          <a:bodyPr vert="horz" lIns="91440" tIns="45720" rIns="91440" bIns="45720" rtlCol="0" anchor="t">
            <a:normAutofit lnSpcReduction="10000"/>
          </a:bodyPr>
          <a:lstStyle/>
          <a:p>
            <a:pPr fontAlgn="base"/>
            <a:r>
              <a:rPr lang="en-US" b="1"/>
              <a:t>Two Line Element (TLE) Data</a:t>
            </a:r>
            <a:r>
              <a:rPr lang="en-US"/>
              <a:t> – a data format encoding a list of orbital elements for Earth orbiting satellites​</a:t>
            </a:r>
          </a:p>
          <a:p>
            <a:pPr marL="0" indent="0" fontAlgn="base">
              <a:buNone/>
            </a:pPr>
            <a:endParaRPr lang="en-US"/>
          </a:p>
          <a:p>
            <a:pPr fontAlgn="base"/>
            <a:r>
              <a:rPr lang="en-US"/>
              <a:t> </a:t>
            </a:r>
            <a:r>
              <a:rPr lang="en-US" b="1"/>
              <a:t>Doppler Shift</a:t>
            </a:r>
            <a:r>
              <a:rPr lang="en-US"/>
              <a:t> - change in frequency of a wave in relation to an observer who is moving relative to the wave source​</a:t>
            </a:r>
          </a:p>
          <a:p>
            <a:pPr marL="0" indent="0" fontAlgn="base">
              <a:buNone/>
            </a:pPr>
            <a:endParaRPr lang="en-US"/>
          </a:p>
          <a:p>
            <a:pPr fontAlgn="base"/>
            <a:r>
              <a:rPr lang="en-US" b="1"/>
              <a:t>Radio Frequency (RF)</a:t>
            </a:r>
            <a:r>
              <a:rPr lang="en-US"/>
              <a:t> – Electromagnetic waves with frequency ranging from 20kHz to 300 GHz. ​</a:t>
            </a:r>
          </a:p>
          <a:p>
            <a:pPr marL="0" indent="0" fontAlgn="base">
              <a:buNone/>
            </a:pPr>
            <a:endParaRPr lang="en-US"/>
          </a:p>
          <a:p>
            <a:pPr fontAlgn="base"/>
            <a:r>
              <a:rPr lang="en-US" b="1"/>
              <a:t>L1 Band</a:t>
            </a:r>
            <a:r>
              <a:rPr lang="en-US"/>
              <a:t> – Subset of Radio Frequency with a range of 1 – 2 GHz</a:t>
            </a:r>
          </a:p>
          <a:p>
            <a:pPr marL="0" indent="0">
              <a:buNone/>
            </a:pPr>
            <a:endParaRPr lang="en-US"/>
          </a:p>
        </p:txBody>
      </p:sp>
      <p:sp>
        <p:nvSpPr>
          <p:cNvPr id="4" name="Footer Placeholder 3">
            <a:extLst>
              <a:ext uri="{FF2B5EF4-FFF2-40B4-BE49-F238E27FC236}">
                <a16:creationId xmlns:a16="http://schemas.microsoft.com/office/drawing/2014/main" id="{76006D20-0A8C-48BC-912D-1417B18312A0}"/>
              </a:ext>
            </a:extLst>
          </p:cNvPr>
          <p:cNvSpPr>
            <a:spLocks noGrp="1"/>
          </p:cNvSpPr>
          <p:nvPr>
            <p:ph type="ftr" sz="quarter" idx="11"/>
          </p:nvPr>
        </p:nvSpPr>
        <p:spPr/>
        <p:txBody>
          <a:bodyPr/>
          <a:lstStyle/>
          <a:p>
            <a:r>
              <a:rPr lang="en-US">
                <a:solidFill>
                  <a:schemeClr val="bg1"/>
                </a:solidFill>
              </a:rPr>
              <a:t>Overview</a:t>
            </a:r>
          </a:p>
        </p:txBody>
      </p:sp>
      <p:sp>
        <p:nvSpPr>
          <p:cNvPr id="5" name="Slide Number Placeholder 4">
            <a:extLst>
              <a:ext uri="{FF2B5EF4-FFF2-40B4-BE49-F238E27FC236}">
                <a16:creationId xmlns:a16="http://schemas.microsoft.com/office/drawing/2014/main" id="{073A217E-ACB1-4BC5-8D58-B883DFF7AB84}"/>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7" name="Picture 6">
            <a:extLst>
              <a:ext uri="{FF2B5EF4-FFF2-40B4-BE49-F238E27FC236}">
                <a16:creationId xmlns:a16="http://schemas.microsoft.com/office/drawing/2014/main" id="{1C2C434B-3A08-4A76-B4EC-7E03A284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357440" y="2191148"/>
            <a:ext cx="6277040" cy="2094322"/>
          </a:xfrm>
          <a:prstGeom prst="rect">
            <a:avLst/>
          </a:prstGeom>
        </p:spPr>
      </p:pic>
      <p:sp>
        <p:nvSpPr>
          <p:cNvPr id="9" name="Rectangle 8">
            <a:extLst>
              <a:ext uri="{FF2B5EF4-FFF2-40B4-BE49-F238E27FC236}">
                <a16:creationId xmlns:a16="http://schemas.microsoft.com/office/drawing/2014/main" id="{97F2E979-336A-46FB-BDD3-6F474C5F575E}"/>
              </a:ext>
            </a:extLst>
          </p:cNvPr>
          <p:cNvSpPr/>
          <p:nvPr/>
        </p:nvSpPr>
        <p:spPr>
          <a:xfrm>
            <a:off x="9827443" y="2427402"/>
            <a:ext cx="1117077" cy="7070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928A1FB-FB15-4E3C-813B-057245DE1817}"/>
              </a:ext>
            </a:extLst>
          </p:cNvPr>
          <p:cNvSpPr/>
          <p:nvPr/>
        </p:nvSpPr>
        <p:spPr>
          <a:xfrm rot="18357845">
            <a:off x="7857767" y="3750181"/>
            <a:ext cx="3182062" cy="127730"/>
          </a:xfrm>
          <a:prstGeom prst="rightArrow">
            <a:avLst>
              <a:gd name="adj1" fmla="val 50000"/>
              <a:gd name="adj2" fmla="val 18006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0C545A-D38B-4DE2-874F-1932ADB0A9D8}"/>
              </a:ext>
            </a:extLst>
          </p:cNvPr>
          <p:cNvSpPr txBox="1"/>
          <p:nvPr/>
        </p:nvSpPr>
        <p:spPr>
          <a:xfrm>
            <a:off x="8213887" y="6138846"/>
            <a:ext cx="2469823" cy="261610"/>
          </a:xfrm>
          <a:prstGeom prst="rect">
            <a:avLst/>
          </a:prstGeom>
          <a:noFill/>
        </p:spPr>
        <p:txBody>
          <a:bodyPr wrap="square" rtlCol="0">
            <a:spAutoFit/>
          </a:bodyPr>
          <a:lstStyle/>
          <a:p>
            <a:r>
              <a:rPr lang="en-US" sz="1100"/>
              <a:t>Image Credit: NASA</a:t>
            </a:r>
          </a:p>
        </p:txBody>
      </p:sp>
    </p:spTree>
    <p:extLst>
      <p:ext uri="{BB962C8B-B14F-4D97-AF65-F5344CB8AC3E}">
        <p14:creationId xmlns:p14="http://schemas.microsoft.com/office/powerpoint/2010/main" val="186121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A25-4DDF-4E6B-8779-E1A1B27E4FCB}"/>
              </a:ext>
            </a:extLst>
          </p:cNvPr>
          <p:cNvSpPr>
            <a:spLocks noGrp="1"/>
          </p:cNvSpPr>
          <p:nvPr>
            <p:ph type="title"/>
          </p:nvPr>
        </p:nvSpPr>
        <p:spPr/>
        <p:txBody>
          <a:bodyPr/>
          <a:lstStyle/>
          <a:p>
            <a:r>
              <a:rPr lang="en-US">
                <a:cs typeface="Calibri Light"/>
              </a:rPr>
              <a:t>Gain</a:t>
            </a:r>
            <a:endParaRPr lang="en-US"/>
          </a:p>
        </p:txBody>
      </p:sp>
      <p:sp>
        <p:nvSpPr>
          <p:cNvPr id="3" name="Content Placeholder 2">
            <a:extLst>
              <a:ext uri="{FF2B5EF4-FFF2-40B4-BE49-F238E27FC236}">
                <a16:creationId xmlns:a16="http://schemas.microsoft.com/office/drawing/2014/main" id="{175043CB-15DC-4218-B88D-66B45A8D3DB6}"/>
              </a:ext>
            </a:extLst>
          </p:cNvPr>
          <p:cNvSpPr>
            <a:spLocks noGrp="1"/>
          </p:cNvSpPr>
          <p:nvPr>
            <p:ph idx="1"/>
          </p:nvPr>
        </p:nvSpPr>
        <p:spPr/>
        <p:txBody>
          <a:bodyPr vert="horz" lIns="91440" tIns="45720" rIns="91440" bIns="45720" rtlCol="0" anchor="t">
            <a:normAutofit lnSpcReduction="10000"/>
          </a:bodyPr>
          <a:lstStyle/>
          <a:p>
            <a:r>
              <a:rPr lang="en-US" b="1" dirty="0">
                <a:ea typeface="+mn-lt"/>
                <a:cs typeface="+mn-lt"/>
              </a:rPr>
              <a:t>Objective/Rationale: </a:t>
            </a:r>
            <a:r>
              <a:rPr lang="en-US" dirty="0">
                <a:ea typeface="+mn-lt"/>
                <a:cs typeface="+mn-lt"/>
              </a:rPr>
              <a:t>To verify the gain of our antenna</a:t>
            </a:r>
            <a:endParaRPr lang="en-US" dirty="0">
              <a:cs typeface="Calibri" panose="020F0502020204030204"/>
            </a:endParaRPr>
          </a:p>
          <a:p>
            <a:r>
              <a:rPr lang="en-US" b="1" dirty="0">
                <a:ea typeface="+mn-lt"/>
                <a:cs typeface="+mn-lt"/>
              </a:rPr>
              <a:t>Design:</a:t>
            </a:r>
            <a:r>
              <a:rPr lang="en-US" dirty="0">
                <a:ea typeface="+mn-lt"/>
                <a:cs typeface="+mn-lt"/>
              </a:rPr>
              <a:t> We will assemble the antenna and plug its output into our laptop. We will then manually point it at a GPS satellite using a protractor, compass. We will fine tune pointing by hand to discover the maximum gain our antenna is capable of. We will need a live FFT of the GPS signal viewable on our laptop in order to fine tune our pointing</a:t>
            </a:r>
            <a:endParaRPr lang="en-US" dirty="0"/>
          </a:p>
          <a:p>
            <a:r>
              <a:rPr lang="en-US" b="1" dirty="0">
                <a:ea typeface="+mn-lt"/>
                <a:cs typeface="+mn-lt"/>
              </a:rPr>
              <a:t>Facilities Needed: </a:t>
            </a:r>
            <a:r>
              <a:rPr lang="en-US" dirty="0">
                <a:ea typeface="+mn-lt"/>
                <a:cs typeface="+mn-lt"/>
              </a:rPr>
              <a:t>Area with clear view of sky and hard ground, at least two people</a:t>
            </a:r>
            <a:endParaRPr lang="en-US" dirty="0">
              <a:cs typeface="Calibri" panose="020F0502020204030204"/>
            </a:endParaRPr>
          </a:p>
          <a:p>
            <a:r>
              <a:rPr lang="en-US" b="1" dirty="0">
                <a:ea typeface="+mn-lt"/>
                <a:cs typeface="+mn-lt"/>
              </a:rPr>
              <a:t>Expected Results:</a:t>
            </a:r>
            <a:r>
              <a:rPr lang="en-US" dirty="0">
                <a:ea typeface="+mn-lt"/>
                <a:cs typeface="+mn-lt"/>
              </a:rPr>
              <a:t> Total gain of our antenna will be &gt;15dBi</a:t>
            </a:r>
            <a:endParaRPr lang="en-US" dirty="0"/>
          </a:p>
          <a:p>
            <a:r>
              <a:rPr lang="en-US" b="1" dirty="0">
                <a:ea typeface="+mn-lt"/>
                <a:cs typeface="+mn-lt"/>
              </a:rPr>
              <a:t>Risk Reduction:</a:t>
            </a:r>
            <a:r>
              <a:rPr lang="en-US" dirty="0">
                <a:ea typeface="+mn-lt"/>
                <a:cs typeface="+mn-lt"/>
              </a:rPr>
              <a:t> This will guarantee that our view of GPS satellites won't be limited by our antenna's gain</a:t>
            </a:r>
            <a:endParaRPr lang="en-US" dirty="0"/>
          </a:p>
        </p:txBody>
      </p:sp>
      <p:sp>
        <p:nvSpPr>
          <p:cNvPr id="4" name="Footer Placeholder 3">
            <a:extLst>
              <a:ext uri="{FF2B5EF4-FFF2-40B4-BE49-F238E27FC236}">
                <a16:creationId xmlns:a16="http://schemas.microsoft.com/office/drawing/2014/main" id="{06BB4770-F12F-41E6-A2F4-AD8F50C5EFB0}"/>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B5302F77-EF89-4CE4-9F45-DDF5D1AB2A9B}"/>
              </a:ext>
            </a:extLst>
          </p:cNvPr>
          <p:cNvSpPr>
            <a:spLocks noGrp="1"/>
          </p:cNvSpPr>
          <p:nvPr>
            <p:ph type="sldNum" sz="quarter" idx="12"/>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139482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4B1F-1092-4EB7-A838-887FE2828843}"/>
              </a:ext>
            </a:extLst>
          </p:cNvPr>
          <p:cNvSpPr>
            <a:spLocks noGrp="1"/>
          </p:cNvSpPr>
          <p:nvPr>
            <p:ph type="title"/>
          </p:nvPr>
        </p:nvSpPr>
        <p:spPr/>
        <p:txBody>
          <a:bodyPr/>
          <a:lstStyle/>
          <a:p>
            <a:r>
              <a:rPr lang="en-US" err="1">
                <a:cs typeface="Calibri Light"/>
              </a:rPr>
              <a:t>Beamwidth</a:t>
            </a:r>
            <a:endParaRPr lang="en-US"/>
          </a:p>
        </p:txBody>
      </p:sp>
      <p:sp>
        <p:nvSpPr>
          <p:cNvPr id="3" name="Content Placeholder 2">
            <a:extLst>
              <a:ext uri="{FF2B5EF4-FFF2-40B4-BE49-F238E27FC236}">
                <a16:creationId xmlns:a16="http://schemas.microsoft.com/office/drawing/2014/main" id="{6BC1259F-9520-4248-BD68-FF3A11EBC3B4}"/>
              </a:ext>
            </a:extLst>
          </p:cNvPr>
          <p:cNvSpPr>
            <a:spLocks noGrp="1"/>
          </p:cNvSpPr>
          <p:nvPr>
            <p:ph idx="1"/>
          </p:nvPr>
        </p:nvSpPr>
        <p:spPr/>
        <p:txBody>
          <a:bodyPr vert="horz" lIns="91440" tIns="45720" rIns="91440" bIns="45720" rtlCol="0" anchor="t">
            <a:normAutofit lnSpcReduction="10000"/>
          </a:bodyPr>
          <a:lstStyle/>
          <a:p>
            <a:r>
              <a:rPr lang="en-US" b="1">
                <a:ea typeface="+mn-lt"/>
                <a:cs typeface="+mn-lt"/>
              </a:rPr>
              <a:t>Objective/Rationale: </a:t>
            </a:r>
            <a:r>
              <a:rPr lang="en-US">
                <a:ea typeface="+mn-lt"/>
                <a:cs typeface="+mn-lt"/>
              </a:rPr>
              <a:t>To verify the </a:t>
            </a:r>
            <a:r>
              <a:rPr lang="en-US" err="1">
                <a:ea typeface="+mn-lt"/>
                <a:cs typeface="+mn-lt"/>
              </a:rPr>
              <a:t>beamwidth</a:t>
            </a:r>
            <a:r>
              <a:rPr lang="en-US">
                <a:ea typeface="+mn-lt"/>
                <a:cs typeface="+mn-lt"/>
              </a:rPr>
              <a:t> of our antenna</a:t>
            </a:r>
            <a:endParaRPr lang="en-US">
              <a:cs typeface="Calibri" panose="020F0502020204030204"/>
            </a:endParaRPr>
          </a:p>
          <a:p>
            <a:r>
              <a:rPr lang="en-US" b="1">
                <a:ea typeface="+mn-lt"/>
                <a:cs typeface="+mn-lt"/>
              </a:rPr>
              <a:t>Design:</a:t>
            </a:r>
            <a:r>
              <a:rPr lang="en-US">
                <a:ea typeface="+mn-lt"/>
                <a:cs typeface="+mn-lt"/>
              </a:rPr>
              <a:t> From the gain test, we will have two pieces of scrap wood to mark elevation and azimuth of the maximum gain. We then change its azimuth and elevation until finding the -3dB point respectively, marking each on the wood. We will then use a protractor to conclude what our horizontal and vertical </a:t>
            </a:r>
            <a:r>
              <a:rPr lang="en-US" err="1">
                <a:ea typeface="+mn-lt"/>
                <a:cs typeface="+mn-lt"/>
              </a:rPr>
              <a:t>beamwidths</a:t>
            </a:r>
            <a:r>
              <a:rPr lang="en-US">
                <a:ea typeface="+mn-lt"/>
                <a:cs typeface="+mn-lt"/>
              </a:rPr>
              <a:t> are.</a:t>
            </a:r>
            <a:endParaRPr lang="en-US"/>
          </a:p>
          <a:p>
            <a:r>
              <a:rPr lang="en-US" b="1">
                <a:ea typeface="+mn-lt"/>
                <a:cs typeface="+mn-lt"/>
              </a:rPr>
              <a:t>Facilities Needed: </a:t>
            </a:r>
            <a:r>
              <a:rPr lang="en-US">
                <a:ea typeface="+mn-lt"/>
                <a:cs typeface="+mn-lt"/>
              </a:rPr>
              <a:t>Area with clear view of sky and hard ground, at least two people</a:t>
            </a:r>
            <a:endParaRPr lang="en-US">
              <a:cs typeface="Calibri" panose="020F0502020204030204"/>
            </a:endParaRPr>
          </a:p>
          <a:p>
            <a:r>
              <a:rPr lang="en-US" b="1">
                <a:ea typeface="+mn-lt"/>
                <a:cs typeface="+mn-lt"/>
              </a:rPr>
              <a:t>Expected Results:</a:t>
            </a:r>
            <a:r>
              <a:rPr lang="en-US">
                <a:ea typeface="+mn-lt"/>
                <a:cs typeface="+mn-lt"/>
              </a:rPr>
              <a:t> </a:t>
            </a:r>
            <a:r>
              <a:rPr lang="en-US" err="1">
                <a:ea typeface="+mn-lt"/>
                <a:cs typeface="+mn-lt"/>
              </a:rPr>
              <a:t>beamwidth</a:t>
            </a:r>
            <a:r>
              <a:rPr lang="en-US">
                <a:ea typeface="+mn-lt"/>
                <a:cs typeface="+mn-lt"/>
              </a:rPr>
              <a:t> of our antenna will be 3&lt;theta&lt;20 degrees</a:t>
            </a:r>
            <a:endParaRPr lang="en-US"/>
          </a:p>
          <a:p>
            <a:r>
              <a:rPr lang="en-US" b="1">
                <a:ea typeface="+mn-lt"/>
                <a:cs typeface="+mn-lt"/>
              </a:rPr>
              <a:t>Risk Reduction:</a:t>
            </a:r>
            <a:r>
              <a:rPr lang="en-US">
                <a:ea typeface="+mn-lt"/>
                <a:cs typeface="+mn-lt"/>
              </a:rPr>
              <a:t> This will validate our conditions for viewability in our scheduling software</a:t>
            </a:r>
            <a:endParaRPr lang="en-US"/>
          </a:p>
        </p:txBody>
      </p:sp>
      <p:sp>
        <p:nvSpPr>
          <p:cNvPr id="4" name="Footer Placeholder 3">
            <a:extLst>
              <a:ext uri="{FF2B5EF4-FFF2-40B4-BE49-F238E27FC236}">
                <a16:creationId xmlns:a16="http://schemas.microsoft.com/office/drawing/2014/main" id="{00B9E26C-B259-44C8-B2B9-8F8AC46406AB}"/>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9A2C23E4-FD57-4B8C-8ACC-2677FEBFF7B4}"/>
              </a:ext>
            </a:extLst>
          </p:cNvPr>
          <p:cNvSpPr>
            <a:spLocks noGrp="1"/>
          </p:cNvSpPr>
          <p:nvPr>
            <p:ph type="sldNum" sz="quarter" idx="12"/>
          </p:nvPr>
        </p:nvSpPr>
        <p:spPr/>
        <p:txBody>
          <a:bodyPr/>
          <a:lstStyle/>
          <a:p>
            <a:fld id="{330EA680-D336-4FF7-8B7A-9848BB0A1C32}" type="slidenum">
              <a:rPr lang="en-US" smtClean="0"/>
              <a:t>31</a:t>
            </a:fld>
            <a:endParaRPr lang="en-US"/>
          </a:p>
        </p:txBody>
      </p:sp>
    </p:spTree>
    <p:extLst>
      <p:ext uri="{BB962C8B-B14F-4D97-AF65-F5344CB8AC3E}">
        <p14:creationId xmlns:p14="http://schemas.microsoft.com/office/powerpoint/2010/main" val="2735208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B452-FF00-45E5-8615-94DCF38654B7}"/>
              </a:ext>
            </a:extLst>
          </p:cNvPr>
          <p:cNvSpPr>
            <a:spLocks noGrp="1"/>
          </p:cNvSpPr>
          <p:nvPr>
            <p:ph type="title"/>
          </p:nvPr>
        </p:nvSpPr>
        <p:spPr/>
        <p:txBody>
          <a:bodyPr/>
          <a:lstStyle/>
          <a:p>
            <a:r>
              <a:rPr lang="en-US">
                <a:cs typeface="Calibri Light"/>
              </a:rPr>
              <a:t>Status</a:t>
            </a:r>
            <a:endParaRPr lang="en-US"/>
          </a:p>
        </p:txBody>
      </p:sp>
      <p:sp>
        <p:nvSpPr>
          <p:cNvPr id="3" name="Content Placeholder 2">
            <a:extLst>
              <a:ext uri="{FF2B5EF4-FFF2-40B4-BE49-F238E27FC236}">
                <a16:creationId xmlns:a16="http://schemas.microsoft.com/office/drawing/2014/main" id="{7B66D2B7-6037-472C-B316-9A30307651E3}"/>
              </a:ext>
            </a:extLst>
          </p:cNvPr>
          <p:cNvSpPr>
            <a:spLocks noGrp="1"/>
          </p:cNvSpPr>
          <p:nvPr>
            <p:ph idx="1"/>
          </p:nvPr>
        </p:nvSpPr>
        <p:spPr>
          <a:xfrm>
            <a:off x="838200" y="1342768"/>
            <a:ext cx="3326296" cy="4834195"/>
          </a:xfrm>
        </p:spPr>
        <p:txBody>
          <a:bodyPr vert="horz" lIns="91440" tIns="45720" rIns="91440" bIns="45720" rtlCol="0" anchor="t">
            <a:normAutofit/>
          </a:bodyPr>
          <a:lstStyle/>
          <a:p>
            <a:r>
              <a:rPr lang="en-US">
                <a:cs typeface="Calibri"/>
              </a:rPr>
              <a:t>Incomplete (March 14th Projected)</a:t>
            </a:r>
            <a:endParaRPr lang="en-US"/>
          </a:p>
        </p:txBody>
      </p:sp>
      <p:sp>
        <p:nvSpPr>
          <p:cNvPr id="4" name="Footer Placeholder 3">
            <a:extLst>
              <a:ext uri="{FF2B5EF4-FFF2-40B4-BE49-F238E27FC236}">
                <a16:creationId xmlns:a16="http://schemas.microsoft.com/office/drawing/2014/main" id="{15103284-31E0-4793-8350-6AA486EB7EAA}"/>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67F31F65-352F-4FA1-B38F-7981A004B862}"/>
              </a:ext>
            </a:extLst>
          </p:cNvPr>
          <p:cNvSpPr>
            <a:spLocks noGrp="1"/>
          </p:cNvSpPr>
          <p:nvPr>
            <p:ph type="sldNum" sz="quarter" idx="12"/>
          </p:nvPr>
        </p:nvSpPr>
        <p:spPr/>
        <p:txBody>
          <a:bodyPr/>
          <a:lstStyle/>
          <a:p>
            <a:fld id="{330EA680-D336-4FF7-8B7A-9848BB0A1C32}" type="slidenum">
              <a:rPr lang="en-US" smtClean="0"/>
              <a:t>32</a:t>
            </a:fld>
            <a:endParaRPr lang="en-US"/>
          </a:p>
        </p:txBody>
      </p:sp>
      <p:pic>
        <p:nvPicPr>
          <p:cNvPr id="6" name="Picture 6" descr="A picture containing clock&#10;&#10;Description generated with very high confidence">
            <a:extLst>
              <a:ext uri="{FF2B5EF4-FFF2-40B4-BE49-F238E27FC236}">
                <a16:creationId xmlns:a16="http://schemas.microsoft.com/office/drawing/2014/main" id="{A0E3C6F4-77D5-490B-B415-9FEBBAAF8D18}"/>
              </a:ext>
            </a:extLst>
          </p:cNvPr>
          <p:cNvPicPr>
            <a:picLocks noChangeAspect="1"/>
          </p:cNvPicPr>
          <p:nvPr/>
        </p:nvPicPr>
        <p:blipFill>
          <a:blip r:embed="rId2"/>
          <a:stretch>
            <a:fillRect/>
          </a:stretch>
        </p:blipFill>
        <p:spPr>
          <a:xfrm>
            <a:off x="2925133" y="567560"/>
            <a:ext cx="8716901" cy="5470130"/>
          </a:xfrm>
          <a:prstGeom prst="rect">
            <a:avLst/>
          </a:prstGeom>
        </p:spPr>
      </p:pic>
    </p:spTree>
    <p:extLst>
      <p:ext uri="{BB962C8B-B14F-4D97-AF65-F5344CB8AC3E}">
        <p14:creationId xmlns:p14="http://schemas.microsoft.com/office/powerpoint/2010/main" val="270761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72E4F21-0306-46EA-A015-A4392353DCB8}"/>
              </a:ext>
            </a:extLst>
          </p:cNvPr>
          <p:cNvSpPr>
            <a:spLocks noGrp="1"/>
          </p:cNvSpPr>
          <p:nvPr>
            <p:ph type="ftr" sz="quarter" idx="11"/>
          </p:nvPr>
        </p:nvSpPr>
        <p:spPr>
          <a:xfrm>
            <a:off x="1" y="6400456"/>
            <a:ext cx="12191999" cy="457200"/>
          </a:xfrm>
        </p:spPr>
        <p:txBody>
          <a:bodyPr/>
          <a:lstStyle/>
          <a:p>
            <a:r>
              <a:rPr lang="en-US" dirty="0"/>
              <a:t>Test Readiness</a:t>
            </a:r>
          </a:p>
        </p:txBody>
      </p:sp>
      <p:sp>
        <p:nvSpPr>
          <p:cNvPr id="11" name="Slide Number Placeholder 4">
            <a:extLst>
              <a:ext uri="{FF2B5EF4-FFF2-40B4-BE49-F238E27FC236}">
                <a16:creationId xmlns:a16="http://schemas.microsoft.com/office/drawing/2014/main" id="{A4631FCE-23CC-40B9-BC8F-7C9ABF42D8B8}"/>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33</a:t>
            </a:fld>
            <a:endParaRPr lang="en-US"/>
          </a:p>
        </p:txBody>
      </p:sp>
      <p:sp>
        <p:nvSpPr>
          <p:cNvPr id="12" name="Title 1">
            <a:extLst>
              <a:ext uri="{FF2B5EF4-FFF2-40B4-BE49-F238E27FC236}">
                <a16:creationId xmlns:a16="http://schemas.microsoft.com/office/drawing/2014/main" id="{B26D4AC7-1523-4536-90A3-DDA1B49197D2}"/>
              </a:ext>
            </a:extLst>
          </p:cNvPr>
          <p:cNvSpPr>
            <a:spLocks noGrp="1"/>
          </p:cNvSpPr>
          <p:nvPr>
            <p:ph type="title"/>
          </p:nvPr>
        </p:nvSpPr>
        <p:spPr>
          <a:xfrm>
            <a:off x="838200" y="1608040"/>
            <a:ext cx="10515600" cy="1184469"/>
          </a:xfrm>
        </p:spPr>
        <p:txBody>
          <a:bodyPr/>
          <a:lstStyle/>
          <a:p>
            <a:pPr algn="ctr"/>
            <a:r>
              <a:rPr lang="en-US">
                <a:cs typeface="Calibri Light"/>
              </a:rPr>
              <a:t>Functional Requirement 2</a:t>
            </a:r>
          </a:p>
        </p:txBody>
      </p:sp>
      <p:graphicFrame>
        <p:nvGraphicFramePr>
          <p:cNvPr id="13" name="Table 7">
            <a:extLst>
              <a:ext uri="{FF2B5EF4-FFF2-40B4-BE49-F238E27FC236}">
                <a16:creationId xmlns:a16="http://schemas.microsoft.com/office/drawing/2014/main" id="{ACA0B8FA-6667-437C-886F-48B113BD8216}"/>
              </a:ext>
            </a:extLst>
          </p:cNvPr>
          <p:cNvGraphicFramePr>
            <a:graphicFrameLocks noGrp="1"/>
          </p:cNvGraphicFramePr>
          <p:nvPr>
            <p:extLst>
              <p:ext uri="{D42A27DB-BD31-4B8C-83A1-F6EECF244321}">
                <p14:modId xmlns:p14="http://schemas.microsoft.com/office/powerpoint/2010/main" val="1585584785"/>
              </p:ext>
            </p:extLst>
          </p:nvPr>
        </p:nvGraphicFramePr>
        <p:xfrm>
          <a:off x="2032000" y="2792509"/>
          <a:ext cx="8128000" cy="895244"/>
        </p:xfrm>
        <a:graphic>
          <a:graphicData uri="http://schemas.openxmlformats.org/drawingml/2006/table">
            <a:tbl>
              <a:tblPr firstRow="1" bandRow="1">
                <a:tableStyleId>{5C22544A-7EE6-4342-B048-85BDC9FD1C3A}</a:tableStyleId>
              </a:tblPr>
              <a:tblGrid>
                <a:gridCol w="1582737">
                  <a:extLst>
                    <a:ext uri="{9D8B030D-6E8A-4147-A177-3AD203B41FA5}">
                      <a16:colId xmlns:a16="http://schemas.microsoft.com/office/drawing/2014/main" val="2395811625"/>
                    </a:ext>
                  </a:extLst>
                </a:gridCol>
                <a:gridCol w="6545263">
                  <a:extLst>
                    <a:ext uri="{9D8B030D-6E8A-4147-A177-3AD203B41FA5}">
                      <a16:colId xmlns:a16="http://schemas.microsoft.com/office/drawing/2014/main" val="3145687285"/>
                    </a:ext>
                  </a:extLst>
                </a:gridCol>
              </a:tblGrid>
              <a:tr h="895244">
                <a:tc>
                  <a:txBody>
                    <a:bodyPr/>
                    <a:lstStyle/>
                    <a:p>
                      <a:r>
                        <a:rPr lang="en-US">
                          <a:solidFill>
                            <a:schemeClr val="tx1"/>
                          </a:solidFill>
                        </a:rPr>
                        <a:t>FR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b="0" dirty="0">
                          <a:solidFill>
                            <a:schemeClr val="tx1"/>
                          </a:solidFill>
                        </a:rPr>
                        <a:t>Point system along orbit path from manual input within a few degrees pointing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01853250"/>
                  </a:ext>
                </a:extLst>
              </a:tr>
            </a:tbl>
          </a:graphicData>
        </a:graphic>
      </p:graphicFrame>
    </p:spTree>
    <p:extLst>
      <p:ext uri="{BB962C8B-B14F-4D97-AF65-F5344CB8AC3E}">
        <p14:creationId xmlns:p14="http://schemas.microsoft.com/office/powerpoint/2010/main" val="2339782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520B-65AA-4BE7-A882-5FC5EDE116CF}"/>
              </a:ext>
            </a:extLst>
          </p:cNvPr>
          <p:cNvSpPr>
            <a:spLocks noGrp="1"/>
          </p:cNvSpPr>
          <p:nvPr>
            <p:ph type="title"/>
          </p:nvPr>
        </p:nvSpPr>
        <p:spPr>
          <a:xfrm>
            <a:off x="875907" y="82848"/>
            <a:ext cx="10515600" cy="1184469"/>
          </a:xfrm>
        </p:spPr>
        <p:txBody>
          <a:bodyPr>
            <a:normAutofit fontScale="90000"/>
          </a:bodyPr>
          <a:lstStyle/>
          <a:p>
            <a:r>
              <a:rPr lang="en-US" dirty="0"/>
              <a:t>Pointing Controls Sub-System Test (In progress)</a:t>
            </a:r>
          </a:p>
        </p:txBody>
      </p:sp>
      <p:sp>
        <p:nvSpPr>
          <p:cNvPr id="3" name="Content Placeholder 2">
            <a:extLst>
              <a:ext uri="{FF2B5EF4-FFF2-40B4-BE49-F238E27FC236}">
                <a16:creationId xmlns:a16="http://schemas.microsoft.com/office/drawing/2014/main" id="{5B78F963-A960-4C31-8A76-50115705309D}"/>
              </a:ext>
            </a:extLst>
          </p:cNvPr>
          <p:cNvSpPr>
            <a:spLocks noGrp="1"/>
          </p:cNvSpPr>
          <p:nvPr>
            <p:ph idx="1"/>
          </p:nvPr>
        </p:nvSpPr>
        <p:spPr>
          <a:xfrm>
            <a:off x="496615" y="1158767"/>
            <a:ext cx="11295992" cy="5241689"/>
          </a:xfrm>
        </p:spPr>
        <p:txBody>
          <a:bodyPr vert="horz" lIns="91440" tIns="45720" rIns="91440" bIns="45720" rtlCol="0" anchor="t">
            <a:normAutofit lnSpcReduction="10000"/>
          </a:bodyPr>
          <a:lstStyle/>
          <a:p>
            <a:r>
              <a:rPr lang="en-US" b="1" dirty="0">
                <a:ea typeface="+mn-lt"/>
                <a:cs typeface="+mn-lt"/>
              </a:rPr>
              <a:t>Objective: </a:t>
            </a:r>
            <a:r>
              <a:rPr lang="en-US" dirty="0">
                <a:ea typeface="+mn-lt"/>
                <a:cs typeface="+mn-lt"/>
              </a:rPr>
              <a:t>Ensure the pointing control system responds to commands and accurately points the antenna dish &amp; receiver to a point in the sky (within a few degrees).</a:t>
            </a:r>
            <a:endParaRPr lang="en-US" dirty="0">
              <a:cs typeface="Calibri" panose="020F0502020204030204"/>
            </a:endParaRPr>
          </a:p>
          <a:p>
            <a:r>
              <a:rPr lang="en-US" b="1" dirty="0">
                <a:ea typeface="+mn-lt"/>
                <a:cs typeface="+mn-lt"/>
              </a:rPr>
              <a:t>Design:</a:t>
            </a:r>
            <a:r>
              <a:rPr lang="en-US" dirty="0">
                <a:ea typeface="+mn-lt"/>
                <a:cs typeface="+mn-lt"/>
              </a:rPr>
              <a:t> The controller and rotor will be connected and powered via wall outlet. </a:t>
            </a:r>
            <a:r>
              <a:rPr lang="en-US">
                <a:ea typeface="+mn-lt"/>
                <a:cs typeface="+mn-lt"/>
              </a:rPr>
              <a:t>The dish will be mounted to the rotor to simulate true testing conditions. Manual</a:t>
            </a:r>
            <a:r>
              <a:rPr lang="en-US" dirty="0">
                <a:ea typeface="+mn-lt"/>
                <a:cs typeface="+mn-lt"/>
              </a:rPr>
              <a:t> inputs of corner cases of elevation and azimuth (</a:t>
            </a:r>
            <a:r>
              <a:rPr lang="en-US" dirty="0"/>
              <a:t>true north, straight up, 180 degrees azimuth).</a:t>
            </a:r>
            <a:r>
              <a:rPr lang="en-US"/>
              <a:t> </a:t>
            </a:r>
            <a:endParaRPr lang="en-US" dirty="0">
              <a:ea typeface="+mn-lt"/>
              <a:cs typeface="+mn-lt"/>
            </a:endParaRPr>
          </a:p>
          <a:p>
            <a:r>
              <a:rPr lang="en-US" b="1" dirty="0">
                <a:ea typeface="+mn-lt"/>
                <a:cs typeface="+mn-lt"/>
              </a:rPr>
              <a:t>Facilities Needed: </a:t>
            </a:r>
            <a:r>
              <a:rPr lang="en-US" dirty="0">
                <a:ea typeface="+mn-lt"/>
                <a:cs typeface="+mn-lt"/>
              </a:rPr>
              <a:t>Power Supply (Wall outlet), senior projects room</a:t>
            </a:r>
            <a:endParaRPr lang="en-US" b="1" dirty="0">
              <a:ea typeface="+mn-lt"/>
              <a:cs typeface="+mn-lt"/>
            </a:endParaRPr>
          </a:p>
          <a:p>
            <a:r>
              <a:rPr lang="en-US" b="1" dirty="0">
                <a:ea typeface="+mn-lt"/>
                <a:cs typeface="+mn-lt"/>
              </a:rPr>
              <a:t>Expected Results:</a:t>
            </a:r>
            <a:r>
              <a:rPr lang="en-US" dirty="0">
                <a:ea typeface="+mn-lt"/>
                <a:cs typeface="+mn-lt"/>
              </a:rPr>
              <a:t> Manual input into the pointing controls causes the dish and receiver to point to a specified point in the sky to be able to collect the RF signal. </a:t>
            </a:r>
            <a:endParaRPr lang="en-US" dirty="0"/>
          </a:p>
          <a:p>
            <a:r>
              <a:rPr lang="en-US" b="1" dirty="0">
                <a:ea typeface="+mn-lt"/>
                <a:cs typeface="+mn-lt"/>
              </a:rPr>
              <a:t>Risk Reduction:</a:t>
            </a:r>
            <a:r>
              <a:rPr lang="en-US" dirty="0">
                <a:ea typeface="+mn-lt"/>
                <a:cs typeface="+mn-lt"/>
              </a:rPr>
              <a:t> This test will ensure that we will be able to have our dish and receiver “see” the RF signal to allow for confident signal acquisition.</a:t>
            </a:r>
            <a:endParaRPr lang="en-US" dirty="0"/>
          </a:p>
          <a:p>
            <a:pPr marL="0" indent="0" algn="ctr">
              <a:buNone/>
            </a:pPr>
            <a:endParaRPr lang="en-US" dirty="0">
              <a:cs typeface="Calibri"/>
            </a:endParaRPr>
          </a:p>
        </p:txBody>
      </p:sp>
      <p:sp>
        <p:nvSpPr>
          <p:cNvPr id="4" name="Footer Placeholder 3">
            <a:extLst>
              <a:ext uri="{FF2B5EF4-FFF2-40B4-BE49-F238E27FC236}">
                <a16:creationId xmlns:a16="http://schemas.microsoft.com/office/drawing/2014/main" id="{B5193E00-C861-4CFE-8079-26C5001FFA1E}"/>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B3B83EF-C179-450E-90BD-E0A686C39813}"/>
              </a:ext>
            </a:extLst>
          </p:cNvPr>
          <p:cNvSpPr>
            <a:spLocks noGrp="1"/>
          </p:cNvSpPr>
          <p:nvPr>
            <p:ph type="sldNum" sz="quarter" idx="12"/>
          </p:nvPr>
        </p:nvSpPr>
        <p:spPr/>
        <p:txBody>
          <a:bodyPr/>
          <a:lstStyle/>
          <a:p>
            <a:fld id="{330EA680-D336-4FF7-8B7A-9848BB0A1C32}" type="slidenum">
              <a:rPr lang="en-US" smtClean="0"/>
              <a:t>34</a:t>
            </a:fld>
            <a:endParaRPr lang="en-US"/>
          </a:p>
        </p:txBody>
      </p:sp>
    </p:spTree>
    <p:extLst>
      <p:ext uri="{BB962C8B-B14F-4D97-AF65-F5344CB8AC3E}">
        <p14:creationId xmlns:p14="http://schemas.microsoft.com/office/powerpoint/2010/main" val="250109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520B-65AA-4BE7-A882-5FC5EDE116CF}"/>
              </a:ext>
            </a:extLst>
          </p:cNvPr>
          <p:cNvSpPr>
            <a:spLocks noGrp="1"/>
          </p:cNvSpPr>
          <p:nvPr>
            <p:ph type="title"/>
          </p:nvPr>
        </p:nvSpPr>
        <p:spPr>
          <a:xfrm>
            <a:off x="875907" y="82848"/>
            <a:ext cx="10515600" cy="1184469"/>
          </a:xfrm>
        </p:spPr>
        <p:txBody>
          <a:bodyPr/>
          <a:lstStyle/>
          <a:p>
            <a:r>
              <a:rPr lang="en-US"/>
              <a:t>Fit Testing/Assembly Plan</a:t>
            </a:r>
          </a:p>
        </p:txBody>
      </p:sp>
      <p:sp>
        <p:nvSpPr>
          <p:cNvPr id="3" name="Content Placeholder 2">
            <a:extLst>
              <a:ext uri="{FF2B5EF4-FFF2-40B4-BE49-F238E27FC236}">
                <a16:creationId xmlns:a16="http://schemas.microsoft.com/office/drawing/2014/main" id="{5B78F963-A960-4C31-8A76-50115705309D}"/>
              </a:ext>
            </a:extLst>
          </p:cNvPr>
          <p:cNvSpPr>
            <a:spLocks noGrp="1"/>
          </p:cNvSpPr>
          <p:nvPr>
            <p:ph idx="1"/>
          </p:nvPr>
        </p:nvSpPr>
        <p:spPr>
          <a:xfrm>
            <a:off x="838200" y="1334510"/>
            <a:ext cx="10515600" cy="3743902"/>
          </a:xfrm>
        </p:spPr>
        <p:txBody>
          <a:bodyPr vert="horz" lIns="91440" tIns="45720" rIns="91440" bIns="45720" rtlCol="0" anchor="t">
            <a:normAutofit fontScale="92500" lnSpcReduction="10000"/>
          </a:bodyPr>
          <a:lstStyle/>
          <a:p>
            <a:pPr marL="0" indent="0">
              <a:buNone/>
            </a:pPr>
            <a:r>
              <a:rPr lang="en-US" b="1">
                <a:cs typeface="Calibri"/>
              </a:rPr>
              <a:t>Objective: </a:t>
            </a:r>
            <a:r>
              <a:rPr lang="en-US">
                <a:cs typeface="Calibri"/>
              </a:rPr>
              <a:t>Ensure that everything can connect and assemble as expected.</a:t>
            </a:r>
            <a:endParaRPr lang="en-US" b="1">
              <a:cs typeface="Calibri"/>
            </a:endParaRPr>
          </a:p>
          <a:p>
            <a:pPr marL="0" indent="0">
              <a:buNone/>
            </a:pPr>
            <a:r>
              <a:rPr lang="en-US" b="1">
                <a:cs typeface="Calibri"/>
              </a:rPr>
              <a:t>Facilities:</a:t>
            </a:r>
            <a:r>
              <a:rPr lang="en-US">
                <a:cs typeface="Calibri"/>
              </a:rPr>
              <a:t> Projects room, workbench, wall outlet.</a:t>
            </a:r>
          </a:p>
          <a:p>
            <a:pPr marL="0" indent="0">
              <a:buNone/>
            </a:pPr>
            <a:r>
              <a:rPr lang="en-US" b="1">
                <a:cs typeface="Calibri"/>
              </a:rPr>
              <a:t>Procedures overview:</a:t>
            </a:r>
            <a:r>
              <a:rPr lang="en-US">
                <a:cs typeface="Calibri"/>
              </a:rPr>
              <a:t> Test all integration steps.</a:t>
            </a:r>
          </a:p>
          <a:p>
            <a:r>
              <a:rPr lang="en-US">
                <a:cs typeface="Calibri"/>
              </a:rPr>
              <a:t>Connect controller cables to rotor</a:t>
            </a:r>
          </a:p>
          <a:p>
            <a:r>
              <a:rPr lang="en-US">
                <a:cs typeface="Calibri"/>
              </a:rPr>
              <a:t>Connect rotor to tripod</a:t>
            </a:r>
          </a:p>
          <a:p>
            <a:r>
              <a:rPr lang="en-US">
                <a:cs typeface="Calibri"/>
              </a:rPr>
              <a:t>Connect rotor to antenna dish</a:t>
            </a:r>
          </a:p>
          <a:p>
            <a:r>
              <a:rPr lang="en-US">
                <a:cs typeface="Calibri"/>
              </a:rPr>
              <a:t>Connect pickup to antenna dish</a:t>
            </a:r>
          </a:p>
          <a:p>
            <a:r>
              <a:rPr lang="en-US">
                <a:cs typeface="Calibri"/>
              </a:rPr>
              <a:t>Connect all power cables (rotor, controller, antenna)</a:t>
            </a:r>
          </a:p>
          <a:p>
            <a:pPr marL="0" indent="0">
              <a:buNone/>
            </a:pPr>
            <a:endParaRPr lang="en-US">
              <a:cs typeface="Calibri"/>
            </a:endParaRPr>
          </a:p>
        </p:txBody>
      </p:sp>
      <p:sp>
        <p:nvSpPr>
          <p:cNvPr id="4" name="Footer Placeholder 3">
            <a:extLst>
              <a:ext uri="{FF2B5EF4-FFF2-40B4-BE49-F238E27FC236}">
                <a16:creationId xmlns:a16="http://schemas.microsoft.com/office/drawing/2014/main" id="{B5193E00-C861-4CFE-8079-26C5001FFA1E}"/>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B3B83EF-C179-450E-90BD-E0A686C39813}"/>
              </a:ext>
            </a:extLst>
          </p:cNvPr>
          <p:cNvSpPr>
            <a:spLocks noGrp="1"/>
          </p:cNvSpPr>
          <p:nvPr>
            <p:ph type="sldNum" sz="quarter" idx="12"/>
          </p:nvPr>
        </p:nvSpPr>
        <p:spPr/>
        <p:txBody>
          <a:bodyPr/>
          <a:lstStyle/>
          <a:p>
            <a:fld id="{330EA680-D336-4FF7-8B7A-9848BB0A1C32}" type="slidenum">
              <a:rPr lang="en-US" smtClean="0"/>
              <a:t>35</a:t>
            </a:fld>
            <a:endParaRPr lang="en-US"/>
          </a:p>
        </p:txBody>
      </p:sp>
    </p:spTree>
    <p:extLst>
      <p:ext uri="{BB962C8B-B14F-4D97-AF65-F5344CB8AC3E}">
        <p14:creationId xmlns:p14="http://schemas.microsoft.com/office/powerpoint/2010/main" val="1768699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C070-21C3-409D-98CA-C0DB8EC54D0C}"/>
              </a:ext>
            </a:extLst>
          </p:cNvPr>
          <p:cNvSpPr>
            <a:spLocks noGrp="1"/>
          </p:cNvSpPr>
          <p:nvPr>
            <p:ph type="title"/>
          </p:nvPr>
        </p:nvSpPr>
        <p:spPr/>
        <p:txBody>
          <a:bodyPr/>
          <a:lstStyle/>
          <a:p>
            <a:r>
              <a:rPr lang="en-US">
                <a:cs typeface="Calibri Light"/>
              </a:rPr>
              <a:t>Fit Testing/Assembly Plan</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CCAC880C-033E-441B-BC0A-2508784BD1D1}"/>
              </a:ext>
            </a:extLst>
          </p:cNvPr>
          <p:cNvPicPr>
            <a:picLocks noGrp="1" noChangeAspect="1"/>
          </p:cNvPicPr>
          <p:nvPr>
            <p:ph idx="1"/>
          </p:nvPr>
        </p:nvPicPr>
        <p:blipFill>
          <a:blip r:embed="rId2"/>
          <a:stretch>
            <a:fillRect/>
          </a:stretch>
        </p:blipFill>
        <p:spPr>
          <a:xfrm>
            <a:off x="6646431" y="1368636"/>
            <a:ext cx="4707485" cy="3665437"/>
          </a:xfrm>
        </p:spPr>
      </p:pic>
      <p:sp>
        <p:nvSpPr>
          <p:cNvPr id="4" name="Footer Placeholder 3">
            <a:extLst>
              <a:ext uri="{FF2B5EF4-FFF2-40B4-BE49-F238E27FC236}">
                <a16:creationId xmlns:a16="http://schemas.microsoft.com/office/drawing/2014/main" id="{BD5C3132-64D0-4C8D-9098-A3A6BA11E9C4}"/>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BAABD85-CAF4-4C56-8E55-7258507862DE}"/>
              </a:ext>
            </a:extLst>
          </p:cNvPr>
          <p:cNvSpPr>
            <a:spLocks noGrp="1"/>
          </p:cNvSpPr>
          <p:nvPr>
            <p:ph type="sldNum" sz="quarter" idx="12"/>
          </p:nvPr>
        </p:nvSpPr>
        <p:spPr/>
        <p:txBody>
          <a:bodyPr/>
          <a:lstStyle/>
          <a:p>
            <a:fld id="{330EA680-D336-4FF7-8B7A-9848BB0A1C32}" type="slidenum">
              <a:rPr lang="en-US" smtClean="0"/>
              <a:t>36</a:t>
            </a:fld>
            <a:endParaRPr lang="en-US"/>
          </a:p>
        </p:txBody>
      </p:sp>
      <p:sp>
        <p:nvSpPr>
          <p:cNvPr id="8" name="TextBox 7">
            <a:extLst>
              <a:ext uri="{FF2B5EF4-FFF2-40B4-BE49-F238E27FC236}">
                <a16:creationId xmlns:a16="http://schemas.microsoft.com/office/drawing/2014/main" id="{31E2619C-B3EF-40E7-A1A2-39D700434C66}"/>
              </a:ext>
            </a:extLst>
          </p:cNvPr>
          <p:cNvSpPr txBox="1"/>
          <p:nvPr/>
        </p:nvSpPr>
        <p:spPr>
          <a:xfrm>
            <a:off x="840059" y="1416204"/>
            <a:ext cx="525222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cs typeface="Calibri"/>
              </a:rPr>
              <a:t>Risk Reduction: </a:t>
            </a:r>
            <a:r>
              <a:rPr lang="en-US" sz="2600">
                <a:cs typeface="Calibri"/>
              </a:rPr>
              <a:t>This reduces the risk of Mech-2, which had to do with integration of parts taking too long. </a:t>
            </a:r>
          </a:p>
          <a:p>
            <a:endParaRPr lang="en-US" sz="2600">
              <a:cs typeface="Calibri"/>
            </a:endParaRPr>
          </a:p>
          <a:p>
            <a:r>
              <a:rPr lang="en-US" sz="2600">
                <a:cs typeface="Calibri"/>
              </a:rPr>
              <a:t>Will verify the CAD model based off specs given to us during conversations directly with the supplier.</a:t>
            </a:r>
          </a:p>
        </p:txBody>
      </p:sp>
      <p:sp>
        <p:nvSpPr>
          <p:cNvPr id="9" name="Oval 8">
            <a:extLst>
              <a:ext uri="{FF2B5EF4-FFF2-40B4-BE49-F238E27FC236}">
                <a16:creationId xmlns:a16="http://schemas.microsoft.com/office/drawing/2014/main" id="{AB483729-20DC-4D99-8DF6-703E8A3C1450}"/>
              </a:ext>
            </a:extLst>
          </p:cNvPr>
          <p:cNvSpPr/>
          <p:nvPr/>
        </p:nvSpPr>
        <p:spPr>
          <a:xfrm>
            <a:off x="8059016" y="2872220"/>
            <a:ext cx="841410" cy="1110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160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2027-9AA1-4F0C-A33D-1EB120991549}"/>
              </a:ext>
            </a:extLst>
          </p:cNvPr>
          <p:cNvSpPr>
            <a:spLocks noGrp="1"/>
          </p:cNvSpPr>
          <p:nvPr>
            <p:ph type="title"/>
          </p:nvPr>
        </p:nvSpPr>
        <p:spPr/>
        <p:txBody>
          <a:bodyPr/>
          <a:lstStyle/>
          <a:p>
            <a:r>
              <a:rPr lang="en-US">
                <a:cs typeface="Calibri Light"/>
              </a:rPr>
              <a:t>Fit Testing/Assembly Plan Status</a:t>
            </a:r>
          </a:p>
        </p:txBody>
      </p:sp>
      <p:sp>
        <p:nvSpPr>
          <p:cNvPr id="3" name="Content Placeholder 2">
            <a:extLst>
              <a:ext uri="{FF2B5EF4-FFF2-40B4-BE49-F238E27FC236}">
                <a16:creationId xmlns:a16="http://schemas.microsoft.com/office/drawing/2014/main" id="{8CE89144-1F81-4C47-8043-2DF470D77E7C}"/>
              </a:ext>
            </a:extLst>
          </p:cNvPr>
          <p:cNvSpPr>
            <a:spLocks noGrp="1"/>
          </p:cNvSpPr>
          <p:nvPr>
            <p:ph idx="1"/>
          </p:nvPr>
        </p:nvSpPr>
        <p:spPr>
          <a:xfrm>
            <a:off x="838201" y="1342768"/>
            <a:ext cx="5257800" cy="4834195"/>
          </a:xfrm>
        </p:spPr>
        <p:txBody>
          <a:bodyPr vert="horz" lIns="91440" tIns="45720" rIns="91440" bIns="45720" rtlCol="0" anchor="t">
            <a:normAutofit/>
          </a:bodyPr>
          <a:lstStyle/>
          <a:p>
            <a:r>
              <a:rPr lang="en-US">
                <a:cs typeface="Calibri" panose="020F0502020204030204"/>
              </a:rPr>
              <a:t>All mechanical parts have been received.</a:t>
            </a:r>
          </a:p>
          <a:p>
            <a:r>
              <a:rPr lang="en-US">
                <a:cs typeface="Calibri" panose="020F0502020204030204"/>
              </a:rPr>
              <a:t>Necessary cables have come in to connect power and data (Rot2Prog)</a:t>
            </a:r>
          </a:p>
          <a:p>
            <a:r>
              <a:rPr lang="en-US">
                <a:cs typeface="Calibri" panose="020F0502020204030204"/>
              </a:rPr>
              <a:t>Aluminum block has come</a:t>
            </a:r>
          </a:p>
          <a:p>
            <a:pPr lvl="1"/>
            <a:r>
              <a:rPr lang="en-US">
                <a:cs typeface="Calibri" panose="020F0502020204030204"/>
              </a:rPr>
              <a:t>Need to machine the Rotor to Antenna mount.</a:t>
            </a:r>
          </a:p>
        </p:txBody>
      </p:sp>
      <p:sp>
        <p:nvSpPr>
          <p:cNvPr id="4" name="Footer Placeholder 3">
            <a:extLst>
              <a:ext uri="{FF2B5EF4-FFF2-40B4-BE49-F238E27FC236}">
                <a16:creationId xmlns:a16="http://schemas.microsoft.com/office/drawing/2014/main" id="{245D2350-591F-4158-BA39-A72CF8BF3166}"/>
              </a:ext>
            </a:extLst>
          </p:cNvPr>
          <p:cNvSpPr>
            <a:spLocks noGrp="1"/>
          </p:cNvSpPr>
          <p:nvPr>
            <p:ph type="ftr" sz="quarter" idx="11"/>
          </p:nvPr>
        </p:nvSpPr>
        <p:spPr/>
        <p:txBody>
          <a:bodyPr/>
          <a:lstStyle/>
          <a:p>
            <a:r>
              <a:rPr lang="en-US" dirty="0"/>
              <a:t>Test Readiness</a:t>
            </a:r>
          </a:p>
        </p:txBody>
      </p:sp>
      <p:sp>
        <p:nvSpPr>
          <p:cNvPr id="5" name="Slide Number Placeholder 4">
            <a:extLst>
              <a:ext uri="{FF2B5EF4-FFF2-40B4-BE49-F238E27FC236}">
                <a16:creationId xmlns:a16="http://schemas.microsoft.com/office/drawing/2014/main" id="{55B8C1E5-F83B-4961-B64E-091D9068E2E1}"/>
              </a:ext>
            </a:extLst>
          </p:cNvPr>
          <p:cNvSpPr>
            <a:spLocks noGrp="1"/>
          </p:cNvSpPr>
          <p:nvPr>
            <p:ph type="sldNum" sz="quarter" idx="12"/>
          </p:nvPr>
        </p:nvSpPr>
        <p:spPr/>
        <p:txBody>
          <a:bodyPr/>
          <a:lstStyle/>
          <a:p>
            <a:fld id="{330EA680-D336-4FF7-8B7A-9848BB0A1C32}" type="slidenum">
              <a:rPr lang="en-US" smtClean="0"/>
              <a:t>37</a:t>
            </a:fld>
            <a:endParaRPr lang="en-US"/>
          </a:p>
        </p:txBody>
      </p:sp>
      <p:pic>
        <p:nvPicPr>
          <p:cNvPr id="8" name="Picture 7">
            <a:extLst>
              <a:ext uri="{FF2B5EF4-FFF2-40B4-BE49-F238E27FC236}">
                <a16:creationId xmlns:a16="http://schemas.microsoft.com/office/drawing/2014/main" id="{AB32CED9-F1B2-4D23-80CC-785CB7E9B3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812" b="11407"/>
          <a:stretch/>
        </p:blipFill>
        <p:spPr>
          <a:xfrm>
            <a:off x="6428281" y="1971255"/>
            <a:ext cx="5458288" cy="2915489"/>
          </a:xfrm>
          <a:prstGeom prst="rect">
            <a:avLst/>
          </a:prstGeom>
        </p:spPr>
      </p:pic>
    </p:spTree>
    <p:extLst>
      <p:ext uri="{BB962C8B-B14F-4D97-AF65-F5344CB8AC3E}">
        <p14:creationId xmlns:p14="http://schemas.microsoft.com/office/powerpoint/2010/main" val="259213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849D-C08E-4181-9E98-501C82B9C21C}"/>
              </a:ext>
            </a:extLst>
          </p:cNvPr>
          <p:cNvSpPr>
            <a:spLocks noGrp="1"/>
          </p:cNvSpPr>
          <p:nvPr>
            <p:ph type="title"/>
          </p:nvPr>
        </p:nvSpPr>
        <p:spPr/>
        <p:txBody>
          <a:bodyPr/>
          <a:lstStyle/>
          <a:p>
            <a:r>
              <a:rPr lang="en-US">
                <a:cs typeface="Calibri Light"/>
              </a:rPr>
              <a:t>Budget</a:t>
            </a:r>
            <a:endParaRPr lang="en-US"/>
          </a:p>
        </p:txBody>
      </p:sp>
      <p:sp>
        <p:nvSpPr>
          <p:cNvPr id="4" name="Footer Placeholder 3">
            <a:extLst>
              <a:ext uri="{FF2B5EF4-FFF2-40B4-BE49-F238E27FC236}">
                <a16:creationId xmlns:a16="http://schemas.microsoft.com/office/drawing/2014/main" id="{8C38BA09-4C2E-40A5-959A-C809F6F8C8C8}"/>
              </a:ext>
            </a:extLst>
          </p:cNvPr>
          <p:cNvSpPr>
            <a:spLocks noGrp="1"/>
          </p:cNvSpPr>
          <p:nvPr>
            <p:ph type="ftr" sz="quarter" idx="11"/>
          </p:nvPr>
        </p:nvSpPr>
        <p:spPr/>
        <p:txBody>
          <a:bodyPr/>
          <a:lstStyle/>
          <a:p>
            <a:r>
              <a:rPr lang="en-US" dirty="0"/>
              <a:t>Budget</a:t>
            </a:r>
          </a:p>
        </p:txBody>
      </p:sp>
      <p:sp>
        <p:nvSpPr>
          <p:cNvPr id="5" name="Slide Number Placeholder 4">
            <a:extLst>
              <a:ext uri="{FF2B5EF4-FFF2-40B4-BE49-F238E27FC236}">
                <a16:creationId xmlns:a16="http://schemas.microsoft.com/office/drawing/2014/main" id="{861F3AC4-F87E-4C20-9599-42B304B42AD2}"/>
              </a:ext>
            </a:extLst>
          </p:cNvPr>
          <p:cNvSpPr>
            <a:spLocks noGrp="1"/>
          </p:cNvSpPr>
          <p:nvPr>
            <p:ph type="sldNum" sz="quarter" idx="12"/>
          </p:nvPr>
        </p:nvSpPr>
        <p:spPr/>
        <p:txBody>
          <a:bodyPr/>
          <a:lstStyle/>
          <a:p>
            <a:fld id="{330EA680-D336-4FF7-8B7A-9848BB0A1C32}" type="slidenum">
              <a:rPr lang="en-US" smtClean="0"/>
              <a:t>38</a:t>
            </a:fld>
            <a:endParaRPr lang="en-US"/>
          </a:p>
        </p:txBody>
      </p:sp>
      <p:graphicFrame>
        <p:nvGraphicFramePr>
          <p:cNvPr id="15" name="Content Placeholder 14">
            <a:extLst>
              <a:ext uri="{FF2B5EF4-FFF2-40B4-BE49-F238E27FC236}">
                <a16:creationId xmlns:a16="http://schemas.microsoft.com/office/drawing/2014/main" id="{724121AA-CDC9-4A2C-A0AC-12C1923CA278}"/>
              </a:ext>
            </a:extLst>
          </p:cNvPr>
          <p:cNvGraphicFramePr>
            <a:graphicFrameLocks noGrp="1"/>
          </p:cNvGraphicFramePr>
          <p:nvPr>
            <p:ph idx="1"/>
            <p:extLst>
              <p:ext uri="{D42A27DB-BD31-4B8C-83A1-F6EECF244321}">
                <p14:modId xmlns:p14="http://schemas.microsoft.com/office/powerpoint/2010/main" val="3859032709"/>
              </p:ext>
            </p:extLst>
          </p:nvPr>
        </p:nvGraphicFramePr>
        <p:xfrm>
          <a:off x="838200" y="1343025"/>
          <a:ext cx="4084695" cy="3474720"/>
        </p:xfrm>
        <a:graphic>
          <a:graphicData uri="http://schemas.openxmlformats.org/drawingml/2006/table">
            <a:tbl>
              <a:tblPr firstRow="1" bandRow="1">
                <a:tableStyleId>{5C22544A-7EE6-4342-B048-85BDC9FD1C3A}</a:tableStyleId>
              </a:tblPr>
              <a:tblGrid>
                <a:gridCol w="1361565">
                  <a:extLst>
                    <a:ext uri="{9D8B030D-6E8A-4147-A177-3AD203B41FA5}">
                      <a16:colId xmlns:a16="http://schemas.microsoft.com/office/drawing/2014/main" val="463363810"/>
                    </a:ext>
                  </a:extLst>
                </a:gridCol>
                <a:gridCol w="1361565">
                  <a:extLst>
                    <a:ext uri="{9D8B030D-6E8A-4147-A177-3AD203B41FA5}">
                      <a16:colId xmlns:a16="http://schemas.microsoft.com/office/drawing/2014/main" val="2239929021"/>
                    </a:ext>
                  </a:extLst>
                </a:gridCol>
                <a:gridCol w="1361565">
                  <a:extLst>
                    <a:ext uri="{9D8B030D-6E8A-4147-A177-3AD203B41FA5}">
                      <a16:colId xmlns:a16="http://schemas.microsoft.com/office/drawing/2014/main" val="3890028960"/>
                    </a:ext>
                  </a:extLst>
                </a:gridCol>
              </a:tblGrid>
              <a:tr h="361950">
                <a:tc>
                  <a:txBody>
                    <a:bodyPr/>
                    <a:lstStyle/>
                    <a:p>
                      <a:pPr algn="l" fontAlgn="base"/>
                      <a:r>
                        <a:rPr lang="en-US" sz="1800">
                          <a:effectLst/>
                        </a:rPr>
                        <a:t>Group​</a:t>
                      </a:r>
                      <a:endParaRPr lang="en-US" b="1" i="0">
                        <a:solidFill>
                          <a:srgbClr val="FFFFFF"/>
                        </a:solidFill>
                        <a:effectLst/>
                      </a:endParaRPr>
                    </a:p>
                  </a:txBody>
                  <a:tcPr/>
                </a:tc>
                <a:tc>
                  <a:txBody>
                    <a:bodyPr/>
                    <a:lstStyle/>
                    <a:p>
                      <a:pPr algn="l" fontAlgn="base"/>
                      <a:r>
                        <a:rPr lang="en-US" sz="1800">
                          <a:effectLst/>
                        </a:rPr>
                        <a:t>Previous Cost</a:t>
                      </a:r>
                      <a:endParaRPr lang="en-US" b="1" i="0">
                        <a:solidFill>
                          <a:srgbClr val="FFFFFF"/>
                        </a:solidFill>
                        <a:effectLst/>
                      </a:endParaRPr>
                    </a:p>
                  </a:txBody>
                  <a:tcPr/>
                </a:tc>
                <a:tc>
                  <a:txBody>
                    <a:bodyPr/>
                    <a:lstStyle/>
                    <a:p>
                      <a:pPr lvl="0" algn="l">
                        <a:buNone/>
                      </a:pPr>
                      <a:r>
                        <a:rPr lang="en-US" sz="1800">
                          <a:effectLst/>
                        </a:rPr>
                        <a:t>Current Cost*</a:t>
                      </a:r>
                    </a:p>
                  </a:txBody>
                  <a:tcPr/>
                </a:tc>
                <a:extLst>
                  <a:ext uri="{0D108BD9-81ED-4DB2-BD59-A6C34878D82A}">
                    <a16:rowId xmlns:a16="http://schemas.microsoft.com/office/drawing/2014/main" val="2226068199"/>
                  </a:ext>
                </a:extLst>
              </a:tr>
              <a:tr h="361950">
                <a:tc>
                  <a:txBody>
                    <a:bodyPr/>
                    <a:lstStyle/>
                    <a:p>
                      <a:pPr algn="l" fontAlgn="base"/>
                      <a:r>
                        <a:rPr lang="en-US" sz="1800">
                          <a:effectLst/>
                        </a:rPr>
                        <a:t>Antenna​</a:t>
                      </a:r>
                      <a:endParaRPr lang="en-US" b="0" i="0">
                        <a:solidFill>
                          <a:srgbClr val="000000"/>
                        </a:solidFill>
                        <a:effectLst/>
                      </a:endParaRPr>
                    </a:p>
                  </a:txBody>
                  <a:tcPr/>
                </a:tc>
                <a:tc>
                  <a:txBody>
                    <a:bodyPr/>
                    <a:lstStyle/>
                    <a:p>
                      <a:pPr algn="l" fontAlgn="base"/>
                      <a:r>
                        <a:rPr lang="en-US" sz="1800">
                          <a:effectLst/>
                        </a:rPr>
                        <a:t>$463.61​</a:t>
                      </a:r>
                      <a:endParaRPr lang="en-US" b="0" i="0">
                        <a:solidFill>
                          <a:srgbClr val="000000"/>
                        </a:solidFill>
                        <a:effectLst/>
                      </a:endParaRPr>
                    </a:p>
                  </a:txBody>
                  <a:tcPr/>
                </a:tc>
                <a:tc>
                  <a:txBody>
                    <a:bodyPr/>
                    <a:lstStyle/>
                    <a:p>
                      <a:pPr lvl="0" algn="l">
                        <a:buNone/>
                      </a:pPr>
                      <a:r>
                        <a:rPr lang="en-US" sz="1800">
                          <a:effectLst/>
                        </a:rPr>
                        <a:t>$625.01</a:t>
                      </a:r>
                    </a:p>
                  </a:txBody>
                  <a:tcPr/>
                </a:tc>
                <a:extLst>
                  <a:ext uri="{0D108BD9-81ED-4DB2-BD59-A6C34878D82A}">
                    <a16:rowId xmlns:a16="http://schemas.microsoft.com/office/drawing/2014/main" val="3812411375"/>
                  </a:ext>
                </a:extLst>
              </a:tr>
              <a:tr h="361950">
                <a:tc>
                  <a:txBody>
                    <a:bodyPr/>
                    <a:lstStyle/>
                    <a:p>
                      <a:pPr algn="l" fontAlgn="base"/>
                      <a:r>
                        <a:rPr lang="en-US" sz="1800">
                          <a:effectLst/>
                        </a:rPr>
                        <a:t>Pointing Controls​</a:t>
                      </a:r>
                      <a:endParaRPr lang="en-US" b="0" i="0">
                        <a:solidFill>
                          <a:srgbClr val="000000"/>
                        </a:solidFill>
                        <a:effectLst/>
                      </a:endParaRPr>
                    </a:p>
                  </a:txBody>
                  <a:tcPr/>
                </a:tc>
                <a:tc>
                  <a:txBody>
                    <a:bodyPr/>
                    <a:lstStyle/>
                    <a:p>
                      <a:pPr algn="l" fontAlgn="base"/>
                      <a:r>
                        <a:rPr lang="en-US" sz="1800">
                          <a:effectLst/>
                        </a:rPr>
                        <a:t>$937.22​</a:t>
                      </a:r>
                      <a:endParaRPr lang="en-US" b="0" i="0">
                        <a:solidFill>
                          <a:srgbClr val="000000"/>
                        </a:solidFill>
                        <a:effectLst/>
                      </a:endParaRPr>
                    </a:p>
                  </a:txBody>
                  <a:tcPr/>
                </a:tc>
                <a:tc>
                  <a:txBody>
                    <a:bodyPr/>
                    <a:lstStyle/>
                    <a:p>
                      <a:pPr lvl="0" algn="l">
                        <a:buNone/>
                      </a:pPr>
                      <a:r>
                        <a:rPr lang="en-US" sz="1800">
                          <a:effectLst/>
                        </a:rPr>
                        <a:t>$1122.58</a:t>
                      </a:r>
                    </a:p>
                  </a:txBody>
                  <a:tcPr/>
                </a:tc>
                <a:extLst>
                  <a:ext uri="{0D108BD9-81ED-4DB2-BD59-A6C34878D82A}">
                    <a16:rowId xmlns:a16="http://schemas.microsoft.com/office/drawing/2014/main" val="951167240"/>
                  </a:ext>
                </a:extLst>
              </a:tr>
              <a:tr h="361950">
                <a:tc>
                  <a:txBody>
                    <a:bodyPr/>
                    <a:lstStyle/>
                    <a:p>
                      <a:pPr algn="l" fontAlgn="base"/>
                      <a:r>
                        <a:rPr lang="en-US" sz="1800">
                          <a:effectLst/>
                        </a:rPr>
                        <a:t>Mounting​</a:t>
                      </a:r>
                      <a:endParaRPr lang="en-US" b="0" i="0">
                        <a:solidFill>
                          <a:srgbClr val="000000"/>
                        </a:solidFill>
                        <a:effectLst/>
                      </a:endParaRPr>
                    </a:p>
                  </a:txBody>
                  <a:tcPr/>
                </a:tc>
                <a:tc>
                  <a:txBody>
                    <a:bodyPr/>
                    <a:lstStyle/>
                    <a:p>
                      <a:pPr algn="l" fontAlgn="base"/>
                      <a:r>
                        <a:rPr lang="en-US" sz="1800">
                          <a:effectLst/>
                        </a:rPr>
                        <a:t>$125.08​</a:t>
                      </a:r>
                      <a:endParaRPr lang="en-US" b="0" i="0">
                        <a:solidFill>
                          <a:srgbClr val="000000"/>
                        </a:solidFill>
                        <a:effectLst/>
                      </a:endParaRPr>
                    </a:p>
                  </a:txBody>
                  <a:tcPr/>
                </a:tc>
                <a:tc>
                  <a:txBody>
                    <a:bodyPr/>
                    <a:lstStyle/>
                    <a:p>
                      <a:pPr lvl="0" algn="l">
                        <a:buNone/>
                      </a:pPr>
                      <a:r>
                        <a:rPr lang="en-US" sz="1800">
                          <a:effectLst/>
                        </a:rPr>
                        <a:t>$130.32</a:t>
                      </a:r>
                    </a:p>
                  </a:txBody>
                  <a:tcPr/>
                </a:tc>
                <a:extLst>
                  <a:ext uri="{0D108BD9-81ED-4DB2-BD59-A6C34878D82A}">
                    <a16:rowId xmlns:a16="http://schemas.microsoft.com/office/drawing/2014/main" val="3077919432"/>
                  </a:ext>
                </a:extLst>
              </a:tr>
              <a:tr h="361950">
                <a:tc>
                  <a:txBody>
                    <a:bodyPr/>
                    <a:lstStyle/>
                    <a:p>
                      <a:pPr algn="l" fontAlgn="base"/>
                      <a:r>
                        <a:rPr lang="en-US" sz="1800">
                          <a:effectLst/>
                        </a:rPr>
                        <a:t>SDR​</a:t>
                      </a:r>
                      <a:endParaRPr lang="en-US" b="0" i="0">
                        <a:solidFill>
                          <a:srgbClr val="000000"/>
                        </a:solidFill>
                        <a:effectLst/>
                      </a:endParaRPr>
                    </a:p>
                  </a:txBody>
                  <a:tcPr/>
                </a:tc>
                <a:tc>
                  <a:txBody>
                    <a:bodyPr/>
                    <a:lstStyle/>
                    <a:p>
                      <a:pPr algn="l" fontAlgn="base"/>
                      <a:r>
                        <a:rPr lang="en-US" sz="1800">
                          <a:effectLst/>
                        </a:rPr>
                        <a:t>$1734.03​</a:t>
                      </a:r>
                      <a:endParaRPr lang="en-US" b="0" i="0">
                        <a:solidFill>
                          <a:srgbClr val="000000"/>
                        </a:solidFill>
                        <a:effectLst/>
                      </a:endParaRPr>
                    </a:p>
                  </a:txBody>
                  <a:tcPr/>
                </a:tc>
                <a:tc>
                  <a:txBody>
                    <a:bodyPr/>
                    <a:lstStyle/>
                    <a:p>
                      <a:pPr lvl="0" algn="l">
                        <a:buNone/>
                      </a:pPr>
                      <a:r>
                        <a:rPr lang="en-US" sz="1800">
                          <a:effectLst/>
                        </a:rPr>
                        <a:t>$1782.90</a:t>
                      </a:r>
                    </a:p>
                  </a:txBody>
                  <a:tcPr/>
                </a:tc>
                <a:extLst>
                  <a:ext uri="{0D108BD9-81ED-4DB2-BD59-A6C34878D82A}">
                    <a16:rowId xmlns:a16="http://schemas.microsoft.com/office/drawing/2014/main" val="2897996655"/>
                  </a:ext>
                </a:extLst>
              </a:tr>
              <a:tr h="361950">
                <a:tc>
                  <a:txBody>
                    <a:bodyPr/>
                    <a:lstStyle/>
                    <a:p>
                      <a:pPr algn="l" fontAlgn="base"/>
                      <a:r>
                        <a:rPr lang="en-US" sz="1800">
                          <a:effectLst/>
                        </a:rPr>
                        <a:t>Tripod​</a:t>
                      </a:r>
                      <a:endParaRPr lang="en-US" b="0" i="0">
                        <a:solidFill>
                          <a:srgbClr val="000000"/>
                        </a:solidFill>
                        <a:effectLst/>
                      </a:endParaRPr>
                    </a:p>
                  </a:txBody>
                  <a:tcPr/>
                </a:tc>
                <a:tc>
                  <a:txBody>
                    <a:bodyPr/>
                    <a:lstStyle/>
                    <a:p>
                      <a:pPr algn="l" fontAlgn="base"/>
                      <a:r>
                        <a:rPr lang="en-US" sz="1800">
                          <a:effectLst/>
                        </a:rPr>
                        <a:t>$419.80​</a:t>
                      </a:r>
                      <a:endParaRPr lang="en-US" b="0" i="0">
                        <a:solidFill>
                          <a:srgbClr val="000000"/>
                        </a:solidFill>
                        <a:effectLst/>
                      </a:endParaRPr>
                    </a:p>
                  </a:txBody>
                  <a:tcPr/>
                </a:tc>
                <a:tc>
                  <a:txBody>
                    <a:bodyPr/>
                    <a:lstStyle/>
                    <a:p>
                      <a:pPr lvl="0" algn="l">
                        <a:buNone/>
                      </a:pPr>
                      <a:r>
                        <a:rPr lang="en-US" sz="1800">
                          <a:effectLst/>
                        </a:rPr>
                        <a:t>$481.59</a:t>
                      </a:r>
                    </a:p>
                  </a:txBody>
                  <a:tcPr/>
                </a:tc>
                <a:extLst>
                  <a:ext uri="{0D108BD9-81ED-4DB2-BD59-A6C34878D82A}">
                    <a16:rowId xmlns:a16="http://schemas.microsoft.com/office/drawing/2014/main" val="2662119024"/>
                  </a:ext>
                </a:extLst>
              </a:tr>
              <a:tr h="361950">
                <a:tc>
                  <a:txBody>
                    <a:bodyPr/>
                    <a:lstStyle/>
                    <a:p>
                      <a:pPr algn="l" fontAlgn="base"/>
                      <a:r>
                        <a:rPr lang="en-US" sz="1800">
                          <a:effectLst/>
                        </a:rPr>
                        <a:t>M</a:t>
                      </a:r>
                      <a:r>
                        <a:rPr lang="en-US" sz="1800" u="none" strike="noStrike">
                          <a:effectLst/>
                        </a:rPr>
                        <a:t>isc.</a:t>
                      </a:r>
                      <a:r>
                        <a:rPr lang="en-US" sz="1800">
                          <a:effectLst/>
                        </a:rPr>
                        <a:t>​</a:t>
                      </a:r>
                      <a:endParaRPr lang="en-US" b="0" i="0">
                        <a:solidFill>
                          <a:srgbClr val="000000"/>
                        </a:solidFill>
                        <a:effectLst/>
                      </a:endParaRPr>
                    </a:p>
                  </a:txBody>
                  <a:tcPr/>
                </a:tc>
                <a:tc>
                  <a:txBody>
                    <a:bodyPr/>
                    <a:lstStyle/>
                    <a:p>
                      <a:pPr algn="l" fontAlgn="base"/>
                      <a:r>
                        <a:rPr lang="en-US" sz="1800">
                          <a:effectLst/>
                        </a:rPr>
                        <a:t>$42​</a:t>
                      </a:r>
                      <a:endParaRPr lang="en-US" b="0" i="0">
                        <a:solidFill>
                          <a:srgbClr val="000000"/>
                        </a:solidFill>
                        <a:effectLst/>
                      </a:endParaRPr>
                    </a:p>
                  </a:txBody>
                  <a:tcPr/>
                </a:tc>
                <a:tc>
                  <a:txBody>
                    <a:bodyPr/>
                    <a:lstStyle/>
                    <a:p>
                      <a:pPr lvl="0" algn="l">
                        <a:buNone/>
                      </a:pPr>
                      <a:r>
                        <a:rPr lang="en-US" sz="1800">
                          <a:effectLst/>
                        </a:rPr>
                        <a:t>$44.28</a:t>
                      </a:r>
                    </a:p>
                  </a:txBody>
                  <a:tcPr/>
                </a:tc>
                <a:extLst>
                  <a:ext uri="{0D108BD9-81ED-4DB2-BD59-A6C34878D82A}">
                    <a16:rowId xmlns:a16="http://schemas.microsoft.com/office/drawing/2014/main" val="3402622005"/>
                  </a:ext>
                </a:extLst>
              </a:tr>
              <a:tr h="361950">
                <a:tc>
                  <a:txBody>
                    <a:bodyPr/>
                    <a:lstStyle/>
                    <a:p>
                      <a:pPr algn="l" fontAlgn="base"/>
                      <a:r>
                        <a:rPr lang="en-US" sz="1800">
                          <a:effectLst/>
                        </a:rPr>
                        <a:t>Total​</a:t>
                      </a:r>
                      <a:endParaRPr lang="en-US" b="0" i="0">
                        <a:solidFill>
                          <a:srgbClr val="000000"/>
                        </a:solidFill>
                        <a:effectLst/>
                      </a:endParaRPr>
                    </a:p>
                  </a:txBody>
                  <a:tcPr/>
                </a:tc>
                <a:tc>
                  <a:txBody>
                    <a:bodyPr/>
                    <a:lstStyle/>
                    <a:p>
                      <a:pPr algn="l" fontAlgn="base"/>
                      <a:r>
                        <a:rPr lang="en-US" sz="1800">
                          <a:effectLst/>
                        </a:rPr>
                        <a:t>$3771.74​</a:t>
                      </a:r>
                      <a:endParaRPr lang="en-US" b="0" i="0">
                        <a:solidFill>
                          <a:srgbClr val="000000"/>
                        </a:solidFill>
                        <a:effectLst/>
                      </a:endParaRPr>
                    </a:p>
                  </a:txBody>
                  <a:tcPr/>
                </a:tc>
                <a:tc>
                  <a:txBody>
                    <a:bodyPr/>
                    <a:lstStyle/>
                    <a:p>
                      <a:pPr lvl="0" algn="l">
                        <a:buNone/>
                      </a:pPr>
                      <a:r>
                        <a:rPr lang="en-US" sz="1800">
                          <a:effectLst/>
                        </a:rPr>
                        <a:t>$4186.67</a:t>
                      </a:r>
                    </a:p>
                  </a:txBody>
                  <a:tcPr/>
                </a:tc>
                <a:extLst>
                  <a:ext uri="{0D108BD9-81ED-4DB2-BD59-A6C34878D82A}">
                    <a16:rowId xmlns:a16="http://schemas.microsoft.com/office/drawing/2014/main" val="2976784418"/>
                  </a:ext>
                </a:extLst>
              </a:tr>
            </a:tbl>
          </a:graphicData>
        </a:graphic>
      </p:graphicFrame>
      <p:graphicFrame>
        <p:nvGraphicFramePr>
          <p:cNvPr id="17" name="Table 16">
            <a:extLst>
              <a:ext uri="{FF2B5EF4-FFF2-40B4-BE49-F238E27FC236}">
                <a16:creationId xmlns:a16="http://schemas.microsoft.com/office/drawing/2014/main" id="{7EB3249C-9B63-4D01-AFB6-3CF809052569}"/>
              </a:ext>
            </a:extLst>
          </p:cNvPr>
          <p:cNvGraphicFramePr>
            <a:graphicFrameLocks noGrp="1"/>
          </p:cNvGraphicFramePr>
          <p:nvPr>
            <p:extLst>
              <p:ext uri="{D42A27DB-BD31-4B8C-83A1-F6EECF244321}">
                <p14:modId xmlns:p14="http://schemas.microsoft.com/office/powerpoint/2010/main" val="558598639"/>
              </p:ext>
            </p:extLst>
          </p:nvPr>
        </p:nvGraphicFramePr>
        <p:xfrm>
          <a:off x="812556" y="4931313"/>
          <a:ext cx="3562350" cy="365760"/>
        </p:xfrm>
        <a:graphic>
          <a:graphicData uri="http://schemas.openxmlformats.org/drawingml/2006/table">
            <a:tbl>
              <a:tblPr firstRow="1" bandRow="1">
                <a:tableStyleId>{5C22544A-7EE6-4342-B048-85BDC9FD1C3A}</a:tableStyleId>
              </a:tblPr>
              <a:tblGrid>
                <a:gridCol w="3562350">
                  <a:extLst>
                    <a:ext uri="{9D8B030D-6E8A-4147-A177-3AD203B41FA5}">
                      <a16:colId xmlns:a16="http://schemas.microsoft.com/office/drawing/2014/main" val="2830229891"/>
                    </a:ext>
                  </a:extLst>
                </a:gridCol>
              </a:tblGrid>
              <a:tr h="361950">
                <a:tc>
                  <a:txBody>
                    <a:bodyPr/>
                    <a:lstStyle/>
                    <a:p>
                      <a:pPr algn="l" fontAlgn="base"/>
                      <a:r>
                        <a:rPr lang="en-US" sz="1800">
                          <a:effectLst/>
                        </a:rPr>
                        <a:t>Current Budget Margin: 16.27%​</a:t>
                      </a:r>
                      <a:endParaRPr lang="en-US" b="1" i="0">
                        <a:solidFill>
                          <a:srgbClr val="FFFFFF"/>
                        </a:solidFill>
                        <a:effectLst/>
                      </a:endParaRPr>
                    </a:p>
                  </a:txBody>
                  <a:tcPr/>
                </a:tc>
                <a:extLst>
                  <a:ext uri="{0D108BD9-81ED-4DB2-BD59-A6C34878D82A}">
                    <a16:rowId xmlns:a16="http://schemas.microsoft.com/office/drawing/2014/main" val="1152373532"/>
                  </a:ext>
                </a:extLst>
              </a:tr>
            </a:tbl>
          </a:graphicData>
        </a:graphic>
      </p:graphicFrame>
      <p:graphicFrame>
        <p:nvGraphicFramePr>
          <p:cNvPr id="19" name="Table 18">
            <a:extLst>
              <a:ext uri="{FF2B5EF4-FFF2-40B4-BE49-F238E27FC236}">
                <a16:creationId xmlns:a16="http://schemas.microsoft.com/office/drawing/2014/main" id="{AE9B7754-BE1F-4B1E-AD2C-A3A2D6A6A28E}"/>
              </a:ext>
            </a:extLst>
          </p:cNvPr>
          <p:cNvGraphicFramePr>
            <a:graphicFrameLocks noGrp="1"/>
          </p:cNvGraphicFramePr>
          <p:nvPr>
            <p:extLst>
              <p:ext uri="{D42A27DB-BD31-4B8C-83A1-F6EECF244321}">
                <p14:modId xmlns:p14="http://schemas.microsoft.com/office/powerpoint/2010/main" val="823024869"/>
              </p:ext>
            </p:extLst>
          </p:nvPr>
        </p:nvGraphicFramePr>
        <p:xfrm>
          <a:off x="802787" y="5444197"/>
          <a:ext cx="3562350" cy="365760"/>
        </p:xfrm>
        <a:graphic>
          <a:graphicData uri="http://schemas.openxmlformats.org/drawingml/2006/table">
            <a:tbl>
              <a:tblPr firstRow="1" bandRow="1">
                <a:tableStyleId>{5C22544A-7EE6-4342-B048-85BDC9FD1C3A}</a:tableStyleId>
              </a:tblPr>
              <a:tblGrid>
                <a:gridCol w="3562350">
                  <a:extLst>
                    <a:ext uri="{9D8B030D-6E8A-4147-A177-3AD203B41FA5}">
                      <a16:colId xmlns:a16="http://schemas.microsoft.com/office/drawing/2014/main" val="3404477943"/>
                    </a:ext>
                  </a:extLst>
                </a:gridCol>
              </a:tblGrid>
              <a:tr h="361950">
                <a:tc>
                  <a:txBody>
                    <a:bodyPr/>
                    <a:lstStyle/>
                    <a:p>
                      <a:pPr algn="l" fontAlgn="base"/>
                      <a:r>
                        <a:rPr lang="en-US" sz="1800">
                          <a:effectLst/>
                        </a:rPr>
                        <a:t>Shipping and Fees Cost: ​$340.59</a:t>
                      </a:r>
                      <a:endParaRPr lang="en-US" b="1" i="0">
                        <a:solidFill>
                          <a:srgbClr val="FFFFFF"/>
                        </a:solidFill>
                        <a:effectLst/>
                      </a:endParaRPr>
                    </a:p>
                  </a:txBody>
                  <a:tcPr/>
                </a:tc>
                <a:extLst>
                  <a:ext uri="{0D108BD9-81ED-4DB2-BD59-A6C34878D82A}">
                    <a16:rowId xmlns:a16="http://schemas.microsoft.com/office/drawing/2014/main" val="3863620327"/>
                  </a:ext>
                </a:extLst>
              </a:tr>
            </a:tbl>
          </a:graphicData>
        </a:graphic>
      </p:graphicFrame>
      <p:sp>
        <p:nvSpPr>
          <p:cNvPr id="20" name="TextBox 19">
            <a:extLst>
              <a:ext uri="{FF2B5EF4-FFF2-40B4-BE49-F238E27FC236}">
                <a16:creationId xmlns:a16="http://schemas.microsoft.com/office/drawing/2014/main" id="{141425A6-537C-4FA5-9D64-6F9AA1687DE3}"/>
              </a:ext>
            </a:extLst>
          </p:cNvPr>
          <p:cNvSpPr txBox="1"/>
          <p:nvPr/>
        </p:nvSpPr>
        <p:spPr>
          <a:xfrm>
            <a:off x="720350" y="5822437"/>
            <a:ext cx="43097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*The cost now includes all charges (credit card fees, shipping, etc.)</a:t>
            </a:r>
          </a:p>
        </p:txBody>
      </p:sp>
      <p:sp>
        <p:nvSpPr>
          <p:cNvPr id="21" name="TextBox 20">
            <a:extLst>
              <a:ext uri="{FF2B5EF4-FFF2-40B4-BE49-F238E27FC236}">
                <a16:creationId xmlns:a16="http://schemas.microsoft.com/office/drawing/2014/main" id="{8F60DEF9-AD75-4B7E-8BD0-C78B21356C40}"/>
              </a:ext>
            </a:extLst>
          </p:cNvPr>
          <p:cNvSpPr txBox="1"/>
          <p:nvPr/>
        </p:nvSpPr>
        <p:spPr>
          <a:xfrm>
            <a:off x="6726425" y="2144958"/>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Note when doing shipping and such, if needed just divide the total by number of items and add</a:t>
            </a:r>
          </a:p>
        </p:txBody>
      </p:sp>
      <p:pic>
        <p:nvPicPr>
          <p:cNvPr id="3" name="Picture 5">
            <a:extLst>
              <a:ext uri="{FF2B5EF4-FFF2-40B4-BE49-F238E27FC236}">
                <a16:creationId xmlns:a16="http://schemas.microsoft.com/office/drawing/2014/main" id="{CC84D538-4D82-42C1-9D75-56EA1A30B242}"/>
              </a:ext>
            </a:extLst>
          </p:cNvPr>
          <p:cNvPicPr>
            <a:picLocks noChangeAspect="1"/>
          </p:cNvPicPr>
          <p:nvPr/>
        </p:nvPicPr>
        <p:blipFill>
          <a:blip r:embed="rId2"/>
          <a:stretch>
            <a:fillRect/>
          </a:stretch>
        </p:blipFill>
        <p:spPr>
          <a:xfrm>
            <a:off x="5140897" y="1340836"/>
            <a:ext cx="6846640" cy="4564427"/>
          </a:xfrm>
          <a:prstGeom prst="rect">
            <a:avLst/>
          </a:prstGeom>
        </p:spPr>
      </p:pic>
    </p:spTree>
    <p:extLst>
      <p:ext uri="{BB962C8B-B14F-4D97-AF65-F5344CB8AC3E}">
        <p14:creationId xmlns:p14="http://schemas.microsoft.com/office/powerpoint/2010/main" val="1082698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57FC-4798-4A2C-B4FD-EAB9F06267C9}"/>
              </a:ext>
            </a:extLst>
          </p:cNvPr>
          <p:cNvSpPr>
            <a:spLocks noGrp="1"/>
          </p:cNvSpPr>
          <p:nvPr>
            <p:ph type="title"/>
          </p:nvPr>
        </p:nvSpPr>
        <p:spPr/>
        <p:txBody>
          <a:bodyPr/>
          <a:lstStyle/>
          <a:p>
            <a:r>
              <a:rPr lang="en-US">
                <a:cs typeface="Calibri Light"/>
              </a:rPr>
              <a:t>Status of Items</a:t>
            </a:r>
            <a:endParaRPr lang="en-US"/>
          </a:p>
        </p:txBody>
      </p:sp>
      <p:graphicFrame>
        <p:nvGraphicFramePr>
          <p:cNvPr id="6" name="Table 6">
            <a:extLst>
              <a:ext uri="{FF2B5EF4-FFF2-40B4-BE49-F238E27FC236}">
                <a16:creationId xmlns:a16="http://schemas.microsoft.com/office/drawing/2014/main" id="{F702ED5B-6C35-4615-AFCF-B3A721721F08}"/>
              </a:ext>
            </a:extLst>
          </p:cNvPr>
          <p:cNvGraphicFramePr>
            <a:graphicFrameLocks noGrp="1"/>
          </p:cNvGraphicFramePr>
          <p:nvPr>
            <p:ph idx="1"/>
            <p:extLst>
              <p:ext uri="{D42A27DB-BD31-4B8C-83A1-F6EECF244321}">
                <p14:modId xmlns:p14="http://schemas.microsoft.com/office/powerpoint/2010/main" val="1850735053"/>
              </p:ext>
            </p:extLst>
          </p:nvPr>
        </p:nvGraphicFramePr>
        <p:xfrm>
          <a:off x="838200" y="1343025"/>
          <a:ext cx="10515597" cy="3708397"/>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024843083"/>
                    </a:ext>
                  </a:extLst>
                </a:gridCol>
                <a:gridCol w="3505199">
                  <a:extLst>
                    <a:ext uri="{9D8B030D-6E8A-4147-A177-3AD203B41FA5}">
                      <a16:colId xmlns:a16="http://schemas.microsoft.com/office/drawing/2014/main" val="1448504879"/>
                    </a:ext>
                  </a:extLst>
                </a:gridCol>
                <a:gridCol w="3505199">
                  <a:extLst>
                    <a:ext uri="{9D8B030D-6E8A-4147-A177-3AD203B41FA5}">
                      <a16:colId xmlns:a16="http://schemas.microsoft.com/office/drawing/2014/main" val="158218147"/>
                    </a:ext>
                  </a:extLst>
                </a:gridCol>
              </a:tblGrid>
              <a:tr h="370840">
                <a:tc>
                  <a:txBody>
                    <a:bodyPr/>
                    <a:lstStyle/>
                    <a:p>
                      <a:r>
                        <a:rPr lang="en-US"/>
                        <a:t>Vendors</a:t>
                      </a:r>
                    </a:p>
                  </a:txBody>
                  <a:tcPr/>
                </a:tc>
                <a:tc>
                  <a:txBody>
                    <a:bodyPr/>
                    <a:lstStyle/>
                    <a:p>
                      <a:r>
                        <a:rPr lang="en-US"/>
                        <a:t>Status of Order</a:t>
                      </a:r>
                    </a:p>
                  </a:txBody>
                  <a:tcPr/>
                </a:tc>
                <a:tc>
                  <a:txBody>
                    <a:bodyPr/>
                    <a:lstStyle/>
                    <a:p>
                      <a:pPr lvl="0">
                        <a:buNone/>
                      </a:pPr>
                      <a:r>
                        <a:rPr lang="en-US"/>
                        <a:t>Item Type</a:t>
                      </a:r>
                    </a:p>
                  </a:txBody>
                  <a:tcPr/>
                </a:tc>
                <a:extLst>
                  <a:ext uri="{0D108BD9-81ED-4DB2-BD59-A6C34878D82A}">
                    <a16:rowId xmlns:a16="http://schemas.microsoft.com/office/drawing/2014/main" val="555130814"/>
                  </a:ext>
                </a:extLst>
              </a:tr>
              <a:tr h="370840">
                <a:tc>
                  <a:txBody>
                    <a:bodyPr/>
                    <a:lstStyle/>
                    <a:p>
                      <a:r>
                        <a:rPr lang="en-US"/>
                        <a:t>Satellite Shop</a:t>
                      </a:r>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sz="1800" b="0" i="0" u="none" strike="noStrike" noProof="0">
                          <a:latin typeface="Calibri"/>
                        </a:rPr>
                        <a:t>Antenna</a:t>
                      </a:r>
                    </a:p>
                  </a:txBody>
                  <a:tcPr/>
                </a:tc>
                <a:extLst>
                  <a:ext uri="{0D108BD9-81ED-4DB2-BD59-A6C34878D82A}">
                    <a16:rowId xmlns:a16="http://schemas.microsoft.com/office/drawing/2014/main" val="3189068703"/>
                  </a:ext>
                </a:extLst>
              </a:tr>
              <a:tr h="370840">
                <a:tc>
                  <a:txBody>
                    <a:bodyPr/>
                    <a:lstStyle/>
                    <a:p>
                      <a:r>
                        <a:rPr lang="en-US"/>
                        <a:t>RF </a:t>
                      </a:r>
                      <a:r>
                        <a:rPr lang="en-US" err="1"/>
                        <a:t>Hamdesign</a:t>
                      </a:r>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sz="1800" b="0" i="0" u="none" strike="noStrike" noProof="0">
                          <a:latin typeface="Calibri"/>
                        </a:rPr>
                        <a:t>Pointing Controls/Tripod</a:t>
                      </a:r>
                    </a:p>
                  </a:txBody>
                  <a:tcPr/>
                </a:tc>
                <a:extLst>
                  <a:ext uri="{0D108BD9-81ED-4DB2-BD59-A6C34878D82A}">
                    <a16:rowId xmlns:a16="http://schemas.microsoft.com/office/drawing/2014/main" val="1183758"/>
                  </a:ext>
                </a:extLst>
              </a:tr>
              <a:tr h="370840">
                <a:tc>
                  <a:txBody>
                    <a:bodyPr/>
                    <a:lstStyle/>
                    <a:p>
                      <a:r>
                        <a:rPr lang="en-US"/>
                        <a:t>Amazon</a:t>
                      </a:r>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sz="1800" b="0" i="0" u="none" strike="noStrike" noProof="0">
                          <a:latin typeface="Calibri"/>
                        </a:rPr>
                        <a:t>Antenna/SDR/Misc.</a:t>
                      </a:r>
                    </a:p>
                  </a:txBody>
                  <a:tcPr/>
                </a:tc>
                <a:extLst>
                  <a:ext uri="{0D108BD9-81ED-4DB2-BD59-A6C34878D82A}">
                    <a16:rowId xmlns:a16="http://schemas.microsoft.com/office/drawing/2014/main" val="3911787315"/>
                  </a:ext>
                </a:extLst>
              </a:tr>
              <a:tr h="370840">
                <a:tc>
                  <a:txBody>
                    <a:bodyPr/>
                    <a:lstStyle/>
                    <a:p>
                      <a:pPr lvl="0">
                        <a:buNone/>
                      </a:pPr>
                      <a:r>
                        <a:rPr lang="en-US"/>
                        <a:t>Ettus</a:t>
                      </a:r>
                    </a:p>
                  </a:txBody>
                  <a:tcPr/>
                </a:tc>
                <a:tc>
                  <a:txBody>
                    <a:bodyPr/>
                    <a:lstStyle/>
                    <a:p>
                      <a:r>
                        <a:rPr lang="en-US"/>
                        <a:t>Shipped</a:t>
                      </a:r>
                    </a:p>
                  </a:txBody>
                  <a:tcPr/>
                </a:tc>
                <a:tc>
                  <a:txBody>
                    <a:bodyPr/>
                    <a:lstStyle/>
                    <a:p>
                      <a:pPr lvl="0">
                        <a:buNone/>
                      </a:pPr>
                      <a:r>
                        <a:rPr lang="en-US"/>
                        <a:t>SDR</a:t>
                      </a:r>
                    </a:p>
                  </a:txBody>
                  <a:tcPr/>
                </a:tc>
                <a:extLst>
                  <a:ext uri="{0D108BD9-81ED-4DB2-BD59-A6C34878D82A}">
                    <a16:rowId xmlns:a16="http://schemas.microsoft.com/office/drawing/2014/main" val="492803204"/>
                  </a:ext>
                </a:extLst>
              </a:tr>
              <a:tr h="370840">
                <a:tc>
                  <a:txBody>
                    <a:bodyPr/>
                    <a:lstStyle/>
                    <a:p>
                      <a:r>
                        <a:rPr lang="en-US"/>
                        <a:t>Taoglas</a:t>
                      </a:r>
                      <a:endParaRPr lang="en-US" err="1"/>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a:t>Antenna</a:t>
                      </a:r>
                    </a:p>
                  </a:txBody>
                  <a:tcPr/>
                </a:tc>
                <a:extLst>
                  <a:ext uri="{0D108BD9-81ED-4DB2-BD59-A6C34878D82A}">
                    <a16:rowId xmlns:a16="http://schemas.microsoft.com/office/drawing/2014/main" val="2751913181"/>
                  </a:ext>
                </a:extLst>
              </a:tr>
              <a:tr h="370840">
                <a:tc>
                  <a:txBody>
                    <a:bodyPr/>
                    <a:lstStyle/>
                    <a:p>
                      <a:r>
                        <a:rPr lang="en-US"/>
                        <a:t>Pasternack</a:t>
                      </a:r>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a:t>SDR</a:t>
                      </a:r>
                    </a:p>
                  </a:txBody>
                  <a:tcPr/>
                </a:tc>
                <a:extLst>
                  <a:ext uri="{0D108BD9-81ED-4DB2-BD59-A6C34878D82A}">
                    <a16:rowId xmlns:a16="http://schemas.microsoft.com/office/drawing/2014/main" val="2903549658"/>
                  </a:ext>
                </a:extLst>
              </a:tr>
              <a:tr h="370840">
                <a:tc>
                  <a:txBody>
                    <a:bodyPr/>
                    <a:lstStyle/>
                    <a:p>
                      <a:r>
                        <a:rPr lang="en-US"/>
                        <a:t>MetalsDepot</a:t>
                      </a:r>
                      <a:endParaRPr lang="en-US" err="1"/>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a:t>Mounting</a:t>
                      </a:r>
                    </a:p>
                  </a:txBody>
                  <a:tcPr/>
                </a:tc>
                <a:extLst>
                  <a:ext uri="{0D108BD9-81ED-4DB2-BD59-A6C34878D82A}">
                    <a16:rowId xmlns:a16="http://schemas.microsoft.com/office/drawing/2014/main" val="2690612017"/>
                  </a:ext>
                </a:extLst>
              </a:tr>
              <a:tr h="370839">
                <a:tc>
                  <a:txBody>
                    <a:bodyPr/>
                    <a:lstStyle/>
                    <a:p>
                      <a:pPr lvl="0">
                        <a:buNone/>
                      </a:pPr>
                      <a:r>
                        <a:rPr lang="en-US"/>
                        <a:t>Minicircuts</a:t>
                      </a:r>
                      <a:endParaRPr lang="en-US" err="1"/>
                    </a:p>
                  </a:txBody>
                  <a:tcPr/>
                </a:tc>
                <a:tc>
                  <a:txBody>
                    <a:bodyPr/>
                    <a:lstStyle/>
                    <a:p>
                      <a:pPr lvl="0">
                        <a:buNone/>
                      </a:pPr>
                      <a:r>
                        <a:rPr lang="en-US" sz="1800" b="0" i="0" u="none" strike="noStrike" noProof="0">
                          <a:latin typeface="Calibri"/>
                        </a:rPr>
                        <a:t>Received</a:t>
                      </a:r>
                      <a:endParaRPr lang="en-US"/>
                    </a:p>
                  </a:txBody>
                  <a:tcPr/>
                </a:tc>
                <a:tc>
                  <a:txBody>
                    <a:bodyPr/>
                    <a:lstStyle/>
                    <a:p>
                      <a:pPr lvl="0">
                        <a:buNone/>
                      </a:pPr>
                      <a:r>
                        <a:rPr lang="en-US"/>
                        <a:t>Antenna</a:t>
                      </a:r>
                    </a:p>
                  </a:txBody>
                  <a:tcPr/>
                </a:tc>
                <a:extLst>
                  <a:ext uri="{0D108BD9-81ED-4DB2-BD59-A6C34878D82A}">
                    <a16:rowId xmlns:a16="http://schemas.microsoft.com/office/drawing/2014/main" val="4281920014"/>
                  </a:ext>
                </a:extLst>
              </a:tr>
              <a:tr h="370838">
                <a:tc>
                  <a:txBody>
                    <a:bodyPr/>
                    <a:lstStyle/>
                    <a:p>
                      <a:pPr lvl="0">
                        <a:buNone/>
                      </a:pPr>
                      <a:r>
                        <a:rPr lang="en-US"/>
                        <a:t>Novus</a:t>
                      </a:r>
                    </a:p>
                  </a:txBody>
                  <a:tcPr/>
                </a:tc>
                <a:tc>
                  <a:txBody>
                    <a:bodyPr/>
                    <a:lstStyle/>
                    <a:p>
                      <a:pPr lvl="0">
                        <a:buNone/>
                      </a:pPr>
                      <a:r>
                        <a:rPr lang="en-US" sz="1800" b="0" i="0" u="none" strike="noStrike" noProof="0">
                          <a:latin typeface="Calibri"/>
                        </a:rPr>
                        <a:t>Shipped</a:t>
                      </a:r>
                    </a:p>
                  </a:txBody>
                  <a:tcPr/>
                </a:tc>
                <a:tc>
                  <a:txBody>
                    <a:bodyPr/>
                    <a:lstStyle/>
                    <a:p>
                      <a:pPr lvl="0">
                        <a:buNone/>
                      </a:pPr>
                      <a:r>
                        <a:rPr lang="en-US"/>
                        <a:t>SDR</a:t>
                      </a:r>
                    </a:p>
                  </a:txBody>
                  <a:tcPr/>
                </a:tc>
                <a:extLst>
                  <a:ext uri="{0D108BD9-81ED-4DB2-BD59-A6C34878D82A}">
                    <a16:rowId xmlns:a16="http://schemas.microsoft.com/office/drawing/2014/main" val="3178379930"/>
                  </a:ext>
                </a:extLst>
              </a:tr>
            </a:tbl>
          </a:graphicData>
        </a:graphic>
      </p:graphicFrame>
      <p:sp>
        <p:nvSpPr>
          <p:cNvPr id="4" name="Footer Placeholder 3">
            <a:extLst>
              <a:ext uri="{FF2B5EF4-FFF2-40B4-BE49-F238E27FC236}">
                <a16:creationId xmlns:a16="http://schemas.microsoft.com/office/drawing/2014/main" id="{3C27D842-AA83-4F85-8F24-8344B646F8EE}"/>
              </a:ext>
            </a:extLst>
          </p:cNvPr>
          <p:cNvSpPr>
            <a:spLocks noGrp="1"/>
          </p:cNvSpPr>
          <p:nvPr>
            <p:ph type="ftr" sz="quarter" idx="11"/>
          </p:nvPr>
        </p:nvSpPr>
        <p:spPr/>
        <p:txBody>
          <a:bodyPr/>
          <a:lstStyle/>
          <a:p>
            <a:r>
              <a:rPr lang="en-US" dirty="0"/>
              <a:t>Budget</a:t>
            </a:r>
          </a:p>
        </p:txBody>
      </p:sp>
      <p:sp>
        <p:nvSpPr>
          <p:cNvPr id="5" name="Slide Number Placeholder 4">
            <a:extLst>
              <a:ext uri="{FF2B5EF4-FFF2-40B4-BE49-F238E27FC236}">
                <a16:creationId xmlns:a16="http://schemas.microsoft.com/office/drawing/2014/main" id="{DD6CCC8A-79E8-48A5-9C25-A75BE775EF3D}"/>
              </a:ext>
            </a:extLst>
          </p:cNvPr>
          <p:cNvSpPr>
            <a:spLocks noGrp="1"/>
          </p:cNvSpPr>
          <p:nvPr>
            <p:ph type="sldNum" sz="quarter" idx="12"/>
          </p:nvPr>
        </p:nvSpPr>
        <p:spPr/>
        <p:txBody>
          <a:bodyPr/>
          <a:lstStyle/>
          <a:p>
            <a:fld id="{330EA680-D336-4FF7-8B7A-9848BB0A1C32}" type="slidenum">
              <a:rPr lang="en-US" smtClean="0"/>
              <a:t>39</a:t>
            </a:fld>
            <a:endParaRPr lang="en-US"/>
          </a:p>
        </p:txBody>
      </p:sp>
    </p:spTree>
    <p:extLst>
      <p:ext uri="{BB962C8B-B14F-4D97-AF65-F5344CB8AC3E}">
        <p14:creationId xmlns:p14="http://schemas.microsoft.com/office/powerpoint/2010/main" val="339099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ADEBF0-5A70-4B8D-85B6-7F439C49CD8E}"/>
              </a:ext>
            </a:extLst>
          </p:cNvPr>
          <p:cNvSpPr>
            <a:spLocks noGrp="1"/>
          </p:cNvSpPr>
          <p:nvPr>
            <p:ph type="ftr" sz="quarter" idx="11"/>
          </p:nvPr>
        </p:nvSpPr>
        <p:spPr>
          <a:xfrm>
            <a:off x="1" y="6400456"/>
            <a:ext cx="12191999" cy="457200"/>
          </a:xfrm>
        </p:spPr>
        <p:txBody>
          <a:bodyPr/>
          <a:lstStyle/>
          <a:p>
            <a:r>
              <a:rPr lang="en-US"/>
              <a:t>Overview</a:t>
            </a:r>
          </a:p>
        </p:txBody>
      </p:sp>
      <p:sp>
        <p:nvSpPr>
          <p:cNvPr id="5" name="Slide Number Placeholder 4">
            <a:extLst>
              <a:ext uri="{FF2B5EF4-FFF2-40B4-BE49-F238E27FC236}">
                <a16:creationId xmlns:a16="http://schemas.microsoft.com/office/drawing/2014/main" id="{44A230AB-F234-4105-A18D-246A31B8A214}"/>
              </a:ext>
            </a:extLst>
          </p:cNvPr>
          <p:cNvSpPr>
            <a:spLocks noGrp="1"/>
          </p:cNvSpPr>
          <p:nvPr>
            <p:ph type="sldNum" sz="quarter" idx="12"/>
          </p:nvPr>
        </p:nvSpPr>
        <p:spPr>
          <a:xfrm>
            <a:off x="9448799" y="6575947"/>
            <a:ext cx="2743200" cy="281709"/>
          </a:xfrm>
        </p:spPr>
        <p:txBody>
          <a:bodyPr/>
          <a:lstStyle/>
          <a:p>
            <a:fld id="{330EA680-D336-4FF7-8B7A-9848BB0A1C32}" type="slidenum">
              <a:rPr lang="en-US" smtClean="0"/>
              <a:t>4</a:t>
            </a:fld>
            <a:endParaRPr lang="en-US"/>
          </a:p>
        </p:txBody>
      </p:sp>
      <p:pic>
        <p:nvPicPr>
          <p:cNvPr id="11" name="Picture 10" descr="A screenshot of a cell phone&#10;&#10;Description automatically generated">
            <a:extLst>
              <a:ext uri="{FF2B5EF4-FFF2-40B4-BE49-F238E27FC236}">
                <a16:creationId xmlns:a16="http://schemas.microsoft.com/office/drawing/2014/main" id="{98C0F571-1E8C-48F3-8BF5-A03370DD1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124" y="212295"/>
            <a:ext cx="9585435" cy="6126166"/>
          </a:xfrm>
          <a:prstGeom prst="rect">
            <a:avLst/>
          </a:prstGeom>
        </p:spPr>
      </p:pic>
    </p:spTree>
    <p:extLst>
      <p:ext uri="{BB962C8B-B14F-4D97-AF65-F5344CB8AC3E}">
        <p14:creationId xmlns:p14="http://schemas.microsoft.com/office/powerpoint/2010/main" val="3119561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1BA-B760-4C83-B747-D32FD0022BAC}"/>
              </a:ext>
            </a:extLst>
          </p:cNvPr>
          <p:cNvSpPr>
            <a:spLocks noGrp="1"/>
          </p:cNvSpPr>
          <p:nvPr>
            <p:ph type="title"/>
          </p:nvPr>
        </p:nvSpPr>
        <p:spPr/>
        <p:txBody>
          <a:bodyPr/>
          <a:lstStyle/>
          <a:p>
            <a:r>
              <a:rPr lang="en-US"/>
              <a:t>Major Items</a:t>
            </a:r>
          </a:p>
        </p:txBody>
      </p:sp>
      <p:graphicFrame>
        <p:nvGraphicFramePr>
          <p:cNvPr id="6" name="Table 6">
            <a:extLst>
              <a:ext uri="{FF2B5EF4-FFF2-40B4-BE49-F238E27FC236}">
                <a16:creationId xmlns:a16="http://schemas.microsoft.com/office/drawing/2014/main" id="{5AC440CB-574C-4449-8B42-09E9BA180390}"/>
              </a:ext>
            </a:extLst>
          </p:cNvPr>
          <p:cNvGraphicFramePr>
            <a:graphicFrameLocks noGrp="1"/>
          </p:cNvGraphicFramePr>
          <p:nvPr>
            <p:ph idx="1"/>
            <p:extLst>
              <p:ext uri="{D42A27DB-BD31-4B8C-83A1-F6EECF244321}">
                <p14:modId xmlns:p14="http://schemas.microsoft.com/office/powerpoint/2010/main" val="315908210"/>
              </p:ext>
            </p:extLst>
          </p:nvPr>
        </p:nvGraphicFramePr>
        <p:xfrm>
          <a:off x="838200" y="1825625"/>
          <a:ext cx="10515600" cy="296671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21584787"/>
                    </a:ext>
                  </a:extLst>
                </a:gridCol>
                <a:gridCol w="3505200">
                  <a:extLst>
                    <a:ext uri="{9D8B030D-6E8A-4147-A177-3AD203B41FA5}">
                      <a16:colId xmlns:a16="http://schemas.microsoft.com/office/drawing/2014/main" val="2087875144"/>
                    </a:ext>
                  </a:extLst>
                </a:gridCol>
                <a:gridCol w="3505200">
                  <a:extLst>
                    <a:ext uri="{9D8B030D-6E8A-4147-A177-3AD203B41FA5}">
                      <a16:colId xmlns:a16="http://schemas.microsoft.com/office/drawing/2014/main" val="3597080910"/>
                    </a:ext>
                  </a:extLst>
                </a:gridCol>
              </a:tblGrid>
              <a:tr h="370840">
                <a:tc>
                  <a:txBody>
                    <a:bodyPr/>
                    <a:lstStyle/>
                    <a:p>
                      <a:pPr lvl="0">
                        <a:buNone/>
                      </a:pPr>
                      <a:r>
                        <a:rPr lang="en-US"/>
                        <a:t>Item</a:t>
                      </a:r>
                    </a:p>
                  </a:txBody>
                  <a:tcPr/>
                </a:tc>
                <a:tc>
                  <a:txBody>
                    <a:bodyPr/>
                    <a:lstStyle/>
                    <a:p>
                      <a:r>
                        <a:rPr lang="en-US"/>
                        <a:t>Group</a:t>
                      </a:r>
                    </a:p>
                  </a:txBody>
                  <a:tcPr/>
                </a:tc>
                <a:tc>
                  <a:txBody>
                    <a:bodyPr/>
                    <a:lstStyle/>
                    <a:p>
                      <a:r>
                        <a:rPr lang="en-US"/>
                        <a:t>Status of Order</a:t>
                      </a:r>
                    </a:p>
                  </a:txBody>
                  <a:tcPr/>
                </a:tc>
                <a:extLst>
                  <a:ext uri="{0D108BD9-81ED-4DB2-BD59-A6C34878D82A}">
                    <a16:rowId xmlns:a16="http://schemas.microsoft.com/office/drawing/2014/main" val="1046083019"/>
                  </a:ext>
                </a:extLst>
              </a:tr>
              <a:tr h="370840">
                <a:tc>
                  <a:txBody>
                    <a:bodyPr/>
                    <a:lstStyle/>
                    <a:p>
                      <a:r>
                        <a:rPr lang="en-US"/>
                        <a:t>Log Antenna</a:t>
                      </a:r>
                    </a:p>
                  </a:txBody>
                  <a:tcPr/>
                </a:tc>
                <a:tc>
                  <a:txBody>
                    <a:bodyPr/>
                    <a:lstStyle/>
                    <a:p>
                      <a:r>
                        <a:rPr lang="en-US"/>
                        <a:t>Antenna</a:t>
                      </a:r>
                    </a:p>
                  </a:txBody>
                  <a:tcPr/>
                </a:tc>
                <a:tc>
                  <a:txBody>
                    <a:bodyPr/>
                    <a:lstStyle/>
                    <a:p>
                      <a:pPr lvl="0" algn="l">
                        <a:buNone/>
                      </a:pPr>
                      <a:r>
                        <a:rPr lang="en-US" sz="1800" b="0" i="0" u="none" strike="noStrike" noProof="0">
                          <a:latin typeface="Calibri"/>
                        </a:rPr>
                        <a:t>Received</a:t>
                      </a:r>
                    </a:p>
                  </a:txBody>
                  <a:tcPr/>
                </a:tc>
                <a:extLst>
                  <a:ext uri="{0D108BD9-81ED-4DB2-BD59-A6C34878D82A}">
                    <a16:rowId xmlns:a16="http://schemas.microsoft.com/office/drawing/2014/main" val="438988691"/>
                  </a:ext>
                </a:extLst>
              </a:tr>
              <a:tr h="370840">
                <a:tc>
                  <a:txBody>
                    <a:bodyPr/>
                    <a:lstStyle/>
                    <a:p>
                      <a:r>
                        <a:rPr lang="en-US"/>
                        <a:t>Offset (Dish)</a:t>
                      </a:r>
                    </a:p>
                  </a:txBody>
                  <a:tcPr/>
                </a:tc>
                <a:tc>
                  <a:txBody>
                    <a:bodyPr/>
                    <a:lstStyle/>
                    <a:p>
                      <a:r>
                        <a:rPr lang="en-US"/>
                        <a:t>Antenna</a:t>
                      </a:r>
                    </a:p>
                  </a:txBody>
                  <a:tcPr/>
                </a:tc>
                <a:tc>
                  <a:txBody>
                    <a:bodyPr/>
                    <a:lstStyle/>
                    <a:p>
                      <a:pPr lvl="0">
                        <a:buNone/>
                      </a:pPr>
                      <a:r>
                        <a:rPr lang="en-US" sz="1800" b="0" i="0" u="none" strike="noStrike" noProof="0">
                          <a:latin typeface="Calibri"/>
                        </a:rPr>
                        <a:t>Received</a:t>
                      </a:r>
                      <a:endParaRPr lang="en-US"/>
                    </a:p>
                  </a:txBody>
                  <a:tcPr/>
                </a:tc>
                <a:extLst>
                  <a:ext uri="{0D108BD9-81ED-4DB2-BD59-A6C34878D82A}">
                    <a16:rowId xmlns:a16="http://schemas.microsoft.com/office/drawing/2014/main" val="3086576876"/>
                  </a:ext>
                </a:extLst>
              </a:tr>
              <a:tr h="370840">
                <a:tc>
                  <a:txBody>
                    <a:bodyPr/>
                    <a:lstStyle/>
                    <a:p>
                      <a:r>
                        <a:rPr lang="en-US"/>
                        <a:t>Controls</a:t>
                      </a:r>
                    </a:p>
                  </a:txBody>
                  <a:tcPr/>
                </a:tc>
                <a:tc>
                  <a:txBody>
                    <a:bodyPr/>
                    <a:lstStyle/>
                    <a:p>
                      <a:r>
                        <a:rPr lang="en-US"/>
                        <a:t>Pointing Controls</a:t>
                      </a:r>
                    </a:p>
                  </a:txBody>
                  <a:tcPr/>
                </a:tc>
                <a:tc>
                  <a:txBody>
                    <a:bodyPr/>
                    <a:lstStyle/>
                    <a:p>
                      <a:pPr lvl="0">
                        <a:buNone/>
                      </a:pPr>
                      <a:r>
                        <a:rPr lang="en-US" sz="1800" b="0" i="0" u="none" strike="noStrike" noProof="0">
                          <a:latin typeface="Calibri"/>
                        </a:rPr>
                        <a:t>Received</a:t>
                      </a:r>
                      <a:endParaRPr lang="en-US"/>
                    </a:p>
                  </a:txBody>
                  <a:tcPr/>
                </a:tc>
                <a:extLst>
                  <a:ext uri="{0D108BD9-81ED-4DB2-BD59-A6C34878D82A}">
                    <a16:rowId xmlns:a16="http://schemas.microsoft.com/office/drawing/2014/main" val="1072853451"/>
                  </a:ext>
                </a:extLst>
              </a:tr>
              <a:tr h="370840">
                <a:tc>
                  <a:txBody>
                    <a:bodyPr/>
                    <a:lstStyle/>
                    <a:p>
                      <a:r>
                        <a:rPr lang="en-US"/>
                        <a:t>Controls Power Supply</a:t>
                      </a:r>
                    </a:p>
                  </a:txBody>
                  <a:tcPr/>
                </a:tc>
                <a:tc>
                  <a:txBody>
                    <a:bodyPr/>
                    <a:lstStyle/>
                    <a:p>
                      <a:r>
                        <a:rPr lang="en-US"/>
                        <a:t>Pointing Controls</a:t>
                      </a:r>
                    </a:p>
                  </a:txBody>
                  <a:tcPr/>
                </a:tc>
                <a:tc>
                  <a:txBody>
                    <a:bodyPr/>
                    <a:lstStyle/>
                    <a:p>
                      <a:pPr lvl="0">
                        <a:buNone/>
                      </a:pPr>
                      <a:r>
                        <a:rPr lang="en-US" sz="1800" b="0" i="0" u="none" strike="noStrike" noProof="0">
                          <a:latin typeface="Calibri"/>
                        </a:rPr>
                        <a:t>Received</a:t>
                      </a:r>
                      <a:endParaRPr lang="en-US"/>
                    </a:p>
                  </a:txBody>
                  <a:tcPr/>
                </a:tc>
                <a:extLst>
                  <a:ext uri="{0D108BD9-81ED-4DB2-BD59-A6C34878D82A}">
                    <a16:rowId xmlns:a16="http://schemas.microsoft.com/office/drawing/2014/main" val="2669388092"/>
                  </a:ext>
                </a:extLst>
              </a:tr>
              <a:tr h="370839">
                <a:tc>
                  <a:txBody>
                    <a:bodyPr/>
                    <a:lstStyle/>
                    <a:p>
                      <a:pPr lvl="0">
                        <a:buNone/>
                      </a:pPr>
                      <a:r>
                        <a:rPr lang="en-US" sz="1800" b="0" i="0" u="none" strike="noStrike" noProof="0">
                          <a:latin typeface="Calibri"/>
                        </a:rPr>
                        <a:t>Aluminum Metal</a:t>
                      </a:r>
                      <a:endParaRPr lang="en-US"/>
                    </a:p>
                  </a:txBody>
                  <a:tcPr/>
                </a:tc>
                <a:tc>
                  <a:txBody>
                    <a:bodyPr/>
                    <a:lstStyle/>
                    <a:p>
                      <a:pPr lvl="0">
                        <a:buNone/>
                      </a:pPr>
                      <a:r>
                        <a:rPr lang="en-US"/>
                        <a:t>Mounting</a:t>
                      </a:r>
                    </a:p>
                  </a:txBody>
                  <a:tcPr/>
                </a:tc>
                <a:tc>
                  <a:txBody>
                    <a:bodyPr/>
                    <a:lstStyle/>
                    <a:p>
                      <a:pPr lvl="0">
                        <a:buNone/>
                      </a:pPr>
                      <a:r>
                        <a:rPr lang="en-US" sz="1800" b="0" i="0" u="none" strike="noStrike" noProof="0">
                          <a:latin typeface="Calibri"/>
                        </a:rPr>
                        <a:t>Received</a:t>
                      </a:r>
                      <a:endParaRPr lang="en-US"/>
                    </a:p>
                  </a:txBody>
                  <a:tcPr/>
                </a:tc>
                <a:extLst>
                  <a:ext uri="{0D108BD9-81ED-4DB2-BD59-A6C34878D82A}">
                    <a16:rowId xmlns:a16="http://schemas.microsoft.com/office/drawing/2014/main" val="56527228"/>
                  </a:ext>
                </a:extLst>
              </a:tr>
              <a:tr h="370838">
                <a:tc>
                  <a:txBody>
                    <a:bodyPr/>
                    <a:lstStyle/>
                    <a:p>
                      <a:pPr lvl="0">
                        <a:buNone/>
                      </a:pPr>
                      <a:r>
                        <a:rPr lang="en-US" sz="1800" b="0" i="0" u="none" strike="noStrike" noProof="0">
                          <a:latin typeface="Calibri"/>
                        </a:rPr>
                        <a:t>SDR</a:t>
                      </a:r>
                    </a:p>
                  </a:txBody>
                  <a:tcPr/>
                </a:tc>
                <a:tc>
                  <a:txBody>
                    <a:bodyPr/>
                    <a:lstStyle/>
                    <a:p>
                      <a:pPr lvl="0">
                        <a:buNone/>
                      </a:pPr>
                      <a:r>
                        <a:rPr lang="en-US"/>
                        <a:t>SDR</a:t>
                      </a:r>
                    </a:p>
                  </a:txBody>
                  <a:tcPr/>
                </a:tc>
                <a:tc>
                  <a:txBody>
                    <a:bodyPr/>
                    <a:lstStyle/>
                    <a:p>
                      <a:pPr lvl="0">
                        <a:buNone/>
                      </a:pPr>
                      <a:r>
                        <a:rPr lang="en-US"/>
                        <a:t>Expect Delivery: March 6th</a:t>
                      </a:r>
                    </a:p>
                  </a:txBody>
                  <a:tcPr/>
                </a:tc>
                <a:extLst>
                  <a:ext uri="{0D108BD9-81ED-4DB2-BD59-A6C34878D82A}">
                    <a16:rowId xmlns:a16="http://schemas.microsoft.com/office/drawing/2014/main" val="2406957486"/>
                  </a:ext>
                </a:extLst>
              </a:tr>
              <a:tr h="370840">
                <a:tc>
                  <a:txBody>
                    <a:bodyPr/>
                    <a:lstStyle/>
                    <a:p>
                      <a:r>
                        <a:rPr lang="en-US"/>
                        <a:t>Tripod</a:t>
                      </a:r>
                    </a:p>
                  </a:txBody>
                  <a:tcPr/>
                </a:tc>
                <a:tc>
                  <a:txBody>
                    <a:bodyPr/>
                    <a:lstStyle/>
                    <a:p>
                      <a:r>
                        <a:rPr lang="en-US"/>
                        <a:t>Tripod</a:t>
                      </a:r>
                    </a:p>
                  </a:txBody>
                  <a:tcPr/>
                </a:tc>
                <a:tc>
                  <a:txBody>
                    <a:bodyPr/>
                    <a:lstStyle/>
                    <a:p>
                      <a:pPr lvl="0">
                        <a:buNone/>
                      </a:pPr>
                      <a:r>
                        <a:rPr lang="en-US" sz="1800" b="0" i="0" u="none" strike="noStrike" noProof="0">
                          <a:latin typeface="Calibri"/>
                        </a:rPr>
                        <a:t>Received</a:t>
                      </a:r>
                      <a:endParaRPr lang="en-US"/>
                    </a:p>
                  </a:txBody>
                  <a:tcPr/>
                </a:tc>
                <a:extLst>
                  <a:ext uri="{0D108BD9-81ED-4DB2-BD59-A6C34878D82A}">
                    <a16:rowId xmlns:a16="http://schemas.microsoft.com/office/drawing/2014/main" val="3598310785"/>
                  </a:ext>
                </a:extLst>
              </a:tr>
            </a:tbl>
          </a:graphicData>
        </a:graphic>
      </p:graphicFrame>
      <p:sp>
        <p:nvSpPr>
          <p:cNvPr id="4" name="Footer Placeholder 3">
            <a:extLst>
              <a:ext uri="{FF2B5EF4-FFF2-40B4-BE49-F238E27FC236}">
                <a16:creationId xmlns:a16="http://schemas.microsoft.com/office/drawing/2014/main" id="{A40AB048-7E9D-4D51-A587-64CDF338998E}"/>
              </a:ext>
            </a:extLst>
          </p:cNvPr>
          <p:cNvSpPr>
            <a:spLocks noGrp="1"/>
          </p:cNvSpPr>
          <p:nvPr>
            <p:ph type="ftr" sz="quarter" idx="11"/>
          </p:nvPr>
        </p:nvSpPr>
        <p:spPr/>
        <p:txBody>
          <a:bodyPr/>
          <a:lstStyle/>
          <a:p>
            <a:r>
              <a:rPr lang="en-US" dirty="0"/>
              <a:t>Budget</a:t>
            </a:r>
          </a:p>
        </p:txBody>
      </p:sp>
      <p:sp>
        <p:nvSpPr>
          <p:cNvPr id="5" name="Slide Number Placeholder 4">
            <a:extLst>
              <a:ext uri="{FF2B5EF4-FFF2-40B4-BE49-F238E27FC236}">
                <a16:creationId xmlns:a16="http://schemas.microsoft.com/office/drawing/2014/main" id="{42221ED7-EC45-4B66-AD7B-96C62645BEF5}"/>
              </a:ext>
            </a:extLst>
          </p:cNvPr>
          <p:cNvSpPr>
            <a:spLocks noGrp="1"/>
          </p:cNvSpPr>
          <p:nvPr>
            <p:ph type="sldNum" sz="quarter" idx="12"/>
          </p:nvPr>
        </p:nvSpPr>
        <p:spPr/>
        <p:txBody>
          <a:bodyPr/>
          <a:lstStyle/>
          <a:p>
            <a:fld id="{330EA680-D336-4FF7-8B7A-9848BB0A1C32}" type="slidenum">
              <a:rPr lang="en-US" smtClean="0"/>
              <a:t>40</a:t>
            </a:fld>
            <a:endParaRPr lang="en-US"/>
          </a:p>
        </p:txBody>
      </p:sp>
    </p:spTree>
    <p:extLst>
      <p:ext uri="{BB962C8B-B14F-4D97-AF65-F5344CB8AC3E}">
        <p14:creationId xmlns:p14="http://schemas.microsoft.com/office/powerpoint/2010/main" val="3514490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7F07D-4D6E-4AF7-8864-FE223BFA03BA}"/>
              </a:ext>
            </a:extLst>
          </p:cNvPr>
          <p:cNvSpPr>
            <a:spLocks noGrp="1"/>
          </p:cNvSpPr>
          <p:nvPr>
            <p:ph type="ctrTitle"/>
          </p:nvPr>
        </p:nvSpPr>
        <p:spPr/>
        <p:txBody>
          <a:bodyPr/>
          <a:lstStyle/>
          <a:p>
            <a:r>
              <a:rPr lang="en-US">
                <a:cs typeface="Calibri Light"/>
              </a:rPr>
              <a:t>Backup Slides</a:t>
            </a:r>
            <a:endParaRPr lang="en-US"/>
          </a:p>
        </p:txBody>
      </p:sp>
      <p:sp>
        <p:nvSpPr>
          <p:cNvPr id="4" name="Footer Placeholder 3">
            <a:extLst>
              <a:ext uri="{FF2B5EF4-FFF2-40B4-BE49-F238E27FC236}">
                <a16:creationId xmlns:a16="http://schemas.microsoft.com/office/drawing/2014/main" id="{8620A091-2F82-4655-BF1D-5CC6977FA36E}"/>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E3A55F63-6512-4A0B-9A3D-1C8EFB4357C1}"/>
              </a:ext>
            </a:extLst>
          </p:cNvPr>
          <p:cNvSpPr>
            <a:spLocks noGrp="1"/>
          </p:cNvSpPr>
          <p:nvPr>
            <p:ph type="sldNum" sz="quarter" idx="12"/>
          </p:nvPr>
        </p:nvSpPr>
        <p:spPr/>
        <p:txBody>
          <a:bodyPr/>
          <a:lstStyle/>
          <a:p>
            <a:fld id="{330EA680-D336-4FF7-8B7A-9848BB0A1C32}" type="slidenum">
              <a:rPr lang="en-US" smtClean="0"/>
              <a:t>41</a:t>
            </a:fld>
            <a:endParaRPr lang="en-US"/>
          </a:p>
        </p:txBody>
      </p:sp>
    </p:spTree>
    <p:extLst>
      <p:ext uri="{BB962C8B-B14F-4D97-AF65-F5344CB8AC3E}">
        <p14:creationId xmlns:p14="http://schemas.microsoft.com/office/powerpoint/2010/main" val="2359563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DBE1-FF4F-467F-A1DD-FAF266EFD7A2}"/>
              </a:ext>
            </a:extLst>
          </p:cNvPr>
          <p:cNvSpPr>
            <a:spLocks noGrp="1"/>
          </p:cNvSpPr>
          <p:nvPr>
            <p:ph type="title"/>
          </p:nvPr>
        </p:nvSpPr>
        <p:spPr/>
        <p:txBody>
          <a:bodyPr/>
          <a:lstStyle/>
          <a:p>
            <a:r>
              <a:rPr lang="en-US" dirty="0"/>
              <a:t>Full Spring Schedule</a:t>
            </a:r>
          </a:p>
        </p:txBody>
      </p:sp>
      <p:pic>
        <p:nvPicPr>
          <p:cNvPr id="7" name="Content Placeholder 6" descr="A screenshot of a social media post&#10;&#10;Description automatically generated">
            <a:extLst>
              <a:ext uri="{FF2B5EF4-FFF2-40B4-BE49-F238E27FC236}">
                <a16:creationId xmlns:a16="http://schemas.microsoft.com/office/drawing/2014/main" id="{D7A4DA0F-3922-426C-90F2-32A3158529A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735" y="901020"/>
            <a:ext cx="10240347" cy="5540255"/>
          </a:xfrm>
        </p:spPr>
      </p:pic>
      <p:sp>
        <p:nvSpPr>
          <p:cNvPr id="4" name="Footer Placeholder 3">
            <a:extLst>
              <a:ext uri="{FF2B5EF4-FFF2-40B4-BE49-F238E27FC236}">
                <a16:creationId xmlns:a16="http://schemas.microsoft.com/office/drawing/2014/main" id="{CA53BA65-B52E-436F-AEE1-CCCE0E06069C}"/>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BD78A77C-2BC5-41DF-A38C-99DE0830F0CE}"/>
              </a:ext>
            </a:extLst>
          </p:cNvPr>
          <p:cNvSpPr>
            <a:spLocks noGrp="1"/>
          </p:cNvSpPr>
          <p:nvPr>
            <p:ph type="sldNum" sz="quarter" idx="12"/>
          </p:nvPr>
        </p:nvSpPr>
        <p:spPr/>
        <p:txBody>
          <a:bodyPr/>
          <a:lstStyle/>
          <a:p>
            <a:fld id="{330EA680-D336-4FF7-8B7A-9848BB0A1C32}" type="slidenum">
              <a:rPr lang="en-US" smtClean="0"/>
              <a:t>42</a:t>
            </a:fld>
            <a:endParaRPr lang="en-US"/>
          </a:p>
        </p:txBody>
      </p:sp>
    </p:spTree>
    <p:extLst>
      <p:ext uri="{BB962C8B-B14F-4D97-AF65-F5344CB8AC3E}">
        <p14:creationId xmlns:p14="http://schemas.microsoft.com/office/powerpoint/2010/main" val="2149277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A09BD807-F5C7-4C6F-8EFE-C74113BC5B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6264" y="185012"/>
            <a:ext cx="9363270" cy="6303190"/>
          </a:xfrm>
        </p:spPr>
      </p:pic>
      <p:sp>
        <p:nvSpPr>
          <p:cNvPr id="4" name="Footer Placeholder 3">
            <a:extLst>
              <a:ext uri="{FF2B5EF4-FFF2-40B4-BE49-F238E27FC236}">
                <a16:creationId xmlns:a16="http://schemas.microsoft.com/office/drawing/2014/main" id="{B7BCAEC2-FFFC-464A-AE17-BA74E2166908}"/>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4E05400C-D278-4FCD-9826-4EA5F54E2F48}"/>
              </a:ext>
            </a:extLst>
          </p:cNvPr>
          <p:cNvSpPr>
            <a:spLocks noGrp="1"/>
          </p:cNvSpPr>
          <p:nvPr>
            <p:ph type="sldNum" sz="quarter" idx="12"/>
          </p:nvPr>
        </p:nvSpPr>
        <p:spPr/>
        <p:txBody>
          <a:bodyPr/>
          <a:lstStyle/>
          <a:p>
            <a:fld id="{330EA680-D336-4FF7-8B7A-9848BB0A1C32}" type="slidenum">
              <a:rPr lang="en-US" smtClean="0"/>
              <a:t>43</a:t>
            </a:fld>
            <a:endParaRPr lang="en-US"/>
          </a:p>
        </p:txBody>
      </p:sp>
    </p:spTree>
    <p:extLst>
      <p:ext uri="{BB962C8B-B14F-4D97-AF65-F5344CB8AC3E}">
        <p14:creationId xmlns:p14="http://schemas.microsoft.com/office/powerpoint/2010/main" val="398911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E100-0532-437D-BE24-3D0CA8520431}"/>
              </a:ext>
            </a:extLst>
          </p:cNvPr>
          <p:cNvSpPr>
            <a:spLocks noGrp="1"/>
          </p:cNvSpPr>
          <p:nvPr>
            <p:ph type="title"/>
          </p:nvPr>
        </p:nvSpPr>
        <p:spPr/>
        <p:txBody>
          <a:bodyPr/>
          <a:lstStyle/>
          <a:p>
            <a:r>
              <a:rPr lang="en-US"/>
              <a:t>Rotor to Tripod</a:t>
            </a:r>
          </a:p>
        </p:txBody>
      </p:sp>
      <p:sp>
        <p:nvSpPr>
          <p:cNvPr id="3" name="Content Placeholder 2">
            <a:extLst>
              <a:ext uri="{FF2B5EF4-FFF2-40B4-BE49-F238E27FC236}">
                <a16:creationId xmlns:a16="http://schemas.microsoft.com/office/drawing/2014/main" id="{5DA951C3-CF38-4DA4-A244-D147DFC90055}"/>
              </a:ext>
            </a:extLst>
          </p:cNvPr>
          <p:cNvSpPr>
            <a:spLocks noGrp="1"/>
          </p:cNvSpPr>
          <p:nvPr>
            <p:ph idx="1"/>
          </p:nvPr>
        </p:nvSpPr>
        <p:spPr>
          <a:xfrm>
            <a:off x="838200" y="1342768"/>
            <a:ext cx="6182802" cy="4834195"/>
          </a:xfrm>
        </p:spPr>
        <p:txBody>
          <a:bodyPr/>
          <a:lstStyle/>
          <a:p>
            <a:pPr marL="0" indent="0">
              <a:buNone/>
            </a:pPr>
            <a:r>
              <a:rPr lang="en-US" b="1"/>
              <a:t>Plan A: </a:t>
            </a:r>
            <a:r>
              <a:rPr lang="en-US"/>
              <a:t>Buy additional parts from RF Ham Design to attach the rotor to the tripod that they provided as well.</a:t>
            </a:r>
          </a:p>
          <a:p>
            <a:r>
              <a:rPr lang="en-US"/>
              <a:t>Risk of long lead time</a:t>
            </a:r>
          </a:p>
          <a:p>
            <a:r>
              <a:rPr lang="en-US"/>
              <a:t>Risk of budget restrictions</a:t>
            </a:r>
          </a:p>
          <a:p>
            <a:pPr marL="0" indent="0">
              <a:buNone/>
            </a:pPr>
            <a:endParaRPr lang="en-US"/>
          </a:p>
          <a:p>
            <a:pPr marL="0" indent="0">
              <a:buNone/>
            </a:pPr>
            <a:r>
              <a:rPr lang="en-US" b="1"/>
              <a:t>Plan B</a:t>
            </a:r>
            <a:r>
              <a:rPr lang="en-US"/>
              <a:t>: Machine an extra part to attach the rotor to the antenna. Part is shown to the right.</a:t>
            </a:r>
            <a:endParaRPr lang="en-US" b="1"/>
          </a:p>
        </p:txBody>
      </p:sp>
      <p:sp>
        <p:nvSpPr>
          <p:cNvPr id="4" name="Footer Placeholder 3">
            <a:extLst>
              <a:ext uri="{FF2B5EF4-FFF2-40B4-BE49-F238E27FC236}">
                <a16:creationId xmlns:a16="http://schemas.microsoft.com/office/drawing/2014/main" id="{8EFF1BCF-91E5-4ED3-A7EE-0BBCAD7A7137}"/>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1C567BA7-60FC-4C1E-8674-F6610DDBBA66}"/>
              </a:ext>
            </a:extLst>
          </p:cNvPr>
          <p:cNvSpPr>
            <a:spLocks noGrp="1"/>
          </p:cNvSpPr>
          <p:nvPr>
            <p:ph type="sldNum" sz="quarter" idx="12"/>
          </p:nvPr>
        </p:nvSpPr>
        <p:spPr/>
        <p:txBody>
          <a:bodyPr/>
          <a:lstStyle/>
          <a:p>
            <a:fld id="{330EA680-D336-4FF7-8B7A-9848BB0A1C32}" type="slidenum">
              <a:rPr lang="en-US" smtClean="0"/>
              <a:t>44</a:t>
            </a:fld>
            <a:endParaRPr lang="en-US"/>
          </a:p>
        </p:txBody>
      </p:sp>
      <p:pic>
        <p:nvPicPr>
          <p:cNvPr id="7" name="Picture 6">
            <a:extLst>
              <a:ext uri="{FF2B5EF4-FFF2-40B4-BE49-F238E27FC236}">
                <a16:creationId xmlns:a16="http://schemas.microsoft.com/office/drawing/2014/main" id="{C63128B3-DA38-43FE-8933-3A6BBC212B2E}"/>
              </a:ext>
            </a:extLst>
          </p:cNvPr>
          <p:cNvPicPr>
            <a:picLocks noChangeAspect="1"/>
          </p:cNvPicPr>
          <p:nvPr/>
        </p:nvPicPr>
        <p:blipFill rotWithShape="1">
          <a:blip r:embed="rId2">
            <a:extLst>
              <a:ext uri="{28A0092B-C50C-407E-A947-70E740481C1C}">
                <a14:useLocalDpi xmlns:a14="http://schemas.microsoft.com/office/drawing/2010/main" val="0"/>
              </a:ext>
            </a:extLst>
          </a:blip>
          <a:srcRect l="17794" r="25710"/>
          <a:stretch/>
        </p:blipFill>
        <p:spPr>
          <a:xfrm>
            <a:off x="7170526" y="1484899"/>
            <a:ext cx="4183274" cy="3888202"/>
          </a:xfrm>
          <a:prstGeom prst="rect">
            <a:avLst/>
          </a:prstGeom>
        </p:spPr>
      </p:pic>
    </p:spTree>
    <p:extLst>
      <p:ext uri="{BB962C8B-B14F-4D97-AF65-F5344CB8AC3E}">
        <p14:creationId xmlns:p14="http://schemas.microsoft.com/office/powerpoint/2010/main" val="3232926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B740-49A3-4A73-ADBC-E3A4894CCA78}"/>
              </a:ext>
            </a:extLst>
          </p:cNvPr>
          <p:cNvSpPr>
            <a:spLocks noGrp="1"/>
          </p:cNvSpPr>
          <p:nvPr>
            <p:ph type="title"/>
          </p:nvPr>
        </p:nvSpPr>
        <p:spPr/>
        <p:txBody>
          <a:bodyPr/>
          <a:lstStyle/>
          <a:p>
            <a:r>
              <a:rPr lang="en-US">
                <a:cs typeface="Calibri Light"/>
              </a:rPr>
              <a:t>Rotor to Antenna Plan</a:t>
            </a:r>
            <a:endParaRPr lang="en-US"/>
          </a:p>
        </p:txBody>
      </p:sp>
      <p:sp>
        <p:nvSpPr>
          <p:cNvPr id="4" name="Footer Placeholder 3">
            <a:extLst>
              <a:ext uri="{FF2B5EF4-FFF2-40B4-BE49-F238E27FC236}">
                <a16:creationId xmlns:a16="http://schemas.microsoft.com/office/drawing/2014/main" id="{F7B52978-158D-4045-A403-54BC74454206}"/>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9A4E2BE8-A122-4037-BD14-3A7EE0D2DD62}"/>
              </a:ext>
            </a:extLst>
          </p:cNvPr>
          <p:cNvSpPr>
            <a:spLocks noGrp="1"/>
          </p:cNvSpPr>
          <p:nvPr>
            <p:ph type="sldNum" sz="quarter" idx="12"/>
          </p:nvPr>
        </p:nvSpPr>
        <p:spPr/>
        <p:txBody>
          <a:bodyPr/>
          <a:lstStyle/>
          <a:p>
            <a:fld id="{330EA680-D336-4FF7-8B7A-9848BB0A1C32}" type="slidenum">
              <a:rPr lang="en-US" smtClean="0"/>
              <a:t>45</a:t>
            </a:fld>
            <a:endParaRPr lang="en-US"/>
          </a:p>
        </p:txBody>
      </p:sp>
      <p:pic>
        <p:nvPicPr>
          <p:cNvPr id="6" name="Full_Assem_Explode">
            <a:hlinkClick r:id="" action="ppaction://media"/>
            <a:extLst>
              <a:ext uri="{FF2B5EF4-FFF2-40B4-BE49-F238E27FC236}">
                <a16:creationId xmlns:a16="http://schemas.microsoft.com/office/drawing/2014/main" id="{00C0D60D-6EB9-4269-9E17-D905FF75D15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4700" r="24108"/>
          <a:stretch/>
        </p:blipFill>
        <p:spPr>
          <a:xfrm>
            <a:off x="6525086" y="2048336"/>
            <a:ext cx="5264460" cy="2761327"/>
          </a:xfrm>
          <a:prstGeom prst="rect">
            <a:avLst/>
          </a:prstGeom>
        </p:spPr>
      </p:pic>
      <p:sp>
        <p:nvSpPr>
          <p:cNvPr id="3" name="Content Placeholder 2">
            <a:extLst>
              <a:ext uri="{FF2B5EF4-FFF2-40B4-BE49-F238E27FC236}">
                <a16:creationId xmlns:a16="http://schemas.microsoft.com/office/drawing/2014/main" id="{BBD02978-C072-4069-96BF-5BEE771A9D2E}"/>
              </a:ext>
            </a:extLst>
          </p:cNvPr>
          <p:cNvSpPr>
            <a:spLocks noGrp="1"/>
          </p:cNvSpPr>
          <p:nvPr>
            <p:ph idx="1"/>
          </p:nvPr>
        </p:nvSpPr>
        <p:spPr>
          <a:xfrm>
            <a:off x="838200" y="1342768"/>
            <a:ext cx="6346005" cy="4834195"/>
          </a:xfrm>
        </p:spPr>
        <p:txBody>
          <a:bodyPr vert="horz" lIns="91440" tIns="45720" rIns="91440" bIns="45720" rtlCol="0" anchor="t">
            <a:normAutofit fontScale="55000" lnSpcReduction="20000"/>
          </a:bodyPr>
          <a:lstStyle/>
          <a:p>
            <a:pPr marL="514350" indent="-514350">
              <a:buAutoNum type="arabicPeriod"/>
            </a:pPr>
            <a:r>
              <a:rPr lang="en-US">
                <a:ea typeface="+mn-lt"/>
                <a:cs typeface="+mn-lt"/>
              </a:rPr>
              <a:t>Place top left ¼”-20 bolt through the top left (front facing) hole of the mounting plate and through the rotor bracket. </a:t>
            </a:r>
            <a:endParaRPr lang="en-US">
              <a:cs typeface="Calibri" panose="020F0502020204030204"/>
            </a:endParaRPr>
          </a:p>
          <a:p>
            <a:pPr marL="514350" indent="-514350">
              <a:buAutoNum type="arabicPeriod"/>
            </a:pPr>
            <a:r>
              <a:rPr lang="en-US">
                <a:ea typeface="+mn-lt"/>
                <a:cs typeface="+mn-lt"/>
              </a:rPr>
              <a:t>Thread the nut onto bolt 1 from the back.</a:t>
            </a:r>
            <a:endParaRPr lang="en-US">
              <a:cs typeface="Calibri" panose="020F0502020204030204"/>
            </a:endParaRPr>
          </a:p>
          <a:p>
            <a:pPr marL="514350" indent="-514350">
              <a:buAutoNum type="arabicPeriod"/>
            </a:pPr>
            <a:r>
              <a:rPr lang="en-US">
                <a:ea typeface="+mn-lt"/>
                <a:cs typeface="+mn-lt"/>
              </a:rPr>
              <a:t>Repeat steps 1 and 2 for the other 3 corner bolts.</a:t>
            </a:r>
            <a:endParaRPr lang="en-US">
              <a:cs typeface="Calibri" panose="020F0502020204030204"/>
            </a:endParaRPr>
          </a:p>
          <a:p>
            <a:pPr marL="514350" indent="-514350">
              <a:buAutoNum type="arabicPeriod"/>
            </a:pPr>
            <a:r>
              <a:rPr lang="en-US">
                <a:ea typeface="+mn-lt"/>
                <a:cs typeface="+mn-lt"/>
              </a:rPr>
              <a:t>Place the Antenna Pipe through the center hole.</a:t>
            </a:r>
            <a:endParaRPr lang="en-US">
              <a:cs typeface="Calibri" panose="020F0502020204030204"/>
            </a:endParaRPr>
          </a:p>
          <a:p>
            <a:pPr marL="514350" indent="-514350">
              <a:buAutoNum type="arabicPeriod"/>
            </a:pPr>
            <a:r>
              <a:rPr lang="en-US">
                <a:ea typeface="+mn-lt"/>
                <a:cs typeface="+mn-lt"/>
              </a:rPr>
              <a:t>Align the hole in the side of the pipe with the ¼”-20 size hole through the center hole.</a:t>
            </a:r>
            <a:endParaRPr lang="en-US">
              <a:cs typeface="Calibri" panose="020F0502020204030204"/>
            </a:endParaRPr>
          </a:p>
          <a:p>
            <a:pPr marL="514350" indent="-514350">
              <a:buAutoNum type="arabicPeriod"/>
            </a:pPr>
            <a:r>
              <a:rPr lang="en-US">
                <a:ea typeface="+mn-lt"/>
                <a:cs typeface="+mn-lt"/>
              </a:rPr>
              <a:t>Place the long ¼”-20 bolt through the through-hole.</a:t>
            </a:r>
            <a:endParaRPr lang="en-US">
              <a:cs typeface="Calibri" panose="020F0502020204030204"/>
            </a:endParaRPr>
          </a:p>
          <a:p>
            <a:pPr marL="514350" indent="-514350">
              <a:buAutoNum type="arabicPeriod"/>
            </a:pPr>
            <a:r>
              <a:rPr lang="en-US">
                <a:ea typeface="+mn-lt"/>
                <a:cs typeface="+mn-lt"/>
              </a:rPr>
              <a:t>Thread the nut from the other side.</a:t>
            </a:r>
            <a:endParaRPr lang="en-US">
              <a:cs typeface="Calibri" panose="020F0502020204030204"/>
            </a:endParaRPr>
          </a:p>
          <a:p>
            <a:pPr marL="514350" indent="-514350">
              <a:buAutoNum type="arabicPeriod"/>
            </a:pPr>
            <a:r>
              <a:rPr lang="en-US">
                <a:ea typeface="+mn-lt"/>
                <a:cs typeface="+mn-lt"/>
              </a:rPr>
              <a:t>Tighten.</a:t>
            </a:r>
            <a:endParaRPr lang="en-US">
              <a:cs typeface="Calibri" panose="020F0502020204030204"/>
            </a:endParaRPr>
          </a:p>
          <a:p>
            <a:pPr marL="514350" indent="-514350">
              <a:buAutoNum type="arabicPeriod"/>
            </a:pPr>
            <a:r>
              <a:rPr lang="en-US">
                <a:ea typeface="+mn-lt"/>
                <a:cs typeface="+mn-lt"/>
              </a:rPr>
              <a:t>Place the Post Clamp onto the Antenna Rod.</a:t>
            </a:r>
            <a:endParaRPr lang="en-US">
              <a:cs typeface="Calibri" panose="020F0502020204030204"/>
            </a:endParaRPr>
          </a:p>
          <a:p>
            <a:pPr marL="514350" indent="-514350">
              <a:buAutoNum type="arabicPeriod"/>
            </a:pPr>
            <a:r>
              <a:rPr lang="en-US">
                <a:ea typeface="+mn-lt"/>
                <a:cs typeface="+mn-lt"/>
              </a:rPr>
              <a:t>Tighten using the provided ¼” bolt and hex nut (4 &amp; 9)</a:t>
            </a:r>
            <a:endParaRPr lang="en-US">
              <a:cs typeface="Calibri" panose="020F0502020204030204"/>
            </a:endParaRPr>
          </a:p>
          <a:p>
            <a:pPr marL="514350" indent="-514350">
              <a:buAutoNum type="arabicPeriod"/>
            </a:pPr>
            <a:r>
              <a:rPr lang="en-US">
                <a:ea typeface="+mn-lt"/>
                <a:cs typeface="+mn-lt"/>
              </a:rPr>
              <a:t>Attach the Post Clamp to the Elevation Bracket using bolt 6.</a:t>
            </a:r>
            <a:endParaRPr lang="en-US">
              <a:cs typeface="Calibri" panose="020F0502020204030204"/>
            </a:endParaRPr>
          </a:p>
          <a:p>
            <a:pPr marL="514350" indent="-514350">
              <a:buAutoNum type="arabicPeriod"/>
            </a:pPr>
            <a:r>
              <a:rPr lang="en-US">
                <a:ea typeface="+mn-lt"/>
                <a:cs typeface="+mn-lt"/>
              </a:rPr>
              <a:t>Insert adjustable elevation bolt (1) and nut and washer (4 &amp; 8).</a:t>
            </a:r>
            <a:endParaRPr lang="en-US">
              <a:cs typeface="Calibri" panose="020F0502020204030204"/>
            </a:endParaRPr>
          </a:p>
          <a:p>
            <a:pPr marL="514350" indent="-514350">
              <a:buAutoNum type="arabicPeriod"/>
            </a:pPr>
            <a:r>
              <a:rPr lang="en-US">
                <a:ea typeface="+mn-lt"/>
                <a:cs typeface="+mn-lt"/>
              </a:rPr>
              <a:t>Attach the Elevation Bracket to the Antenna Dish using 4 ¼” bolt and nuts (1&amp;4).</a:t>
            </a:r>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286913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C40B-8939-4A61-9030-D2A81E0BF531}"/>
              </a:ext>
            </a:extLst>
          </p:cNvPr>
          <p:cNvSpPr>
            <a:spLocks noGrp="1"/>
          </p:cNvSpPr>
          <p:nvPr>
            <p:ph type="title"/>
          </p:nvPr>
        </p:nvSpPr>
        <p:spPr/>
        <p:txBody>
          <a:bodyPr/>
          <a:lstStyle/>
          <a:p>
            <a:r>
              <a:rPr lang="en-US"/>
              <a:t>Pickup to Antenna</a:t>
            </a:r>
          </a:p>
        </p:txBody>
      </p:sp>
      <p:sp>
        <p:nvSpPr>
          <p:cNvPr id="3" name="Content Placeholder 2">
            <a:extLst>
              <a:ext uri="{FF2B5EF4-FFF2-40B4-BE49-F238E27FC236}">
                <a16:creationId xmlns:a16="http://schemas.microsoft.com/office/drawing/2014/main" id="{2968DF24-FF14-468B-A340-B5D9D704FF64}"/>
              </a:ext>
            </a:extLst>
          </p:cNvPr>
          <p:cNvSpPr>
            <a:spLocks noGrp="1"/>
          </p:cNvSpPr>
          <p:nvPr>
            <p:ph idx="1"/>
          </p:nvPr>
        </p:nvSpPr>
        <p:spPr/>
        <p:txBody>
          <a:bodyPr/>
          <a:lstStyle/>
          <a:p>
            <a:pPr marL="514350" lvl="0" indent="-514350">
              <a:buFont typeface="+mj-lt"/>
              <a:buAutoNum type="arabicPeriod"/>
            </a:pPr>
            <a:r>
              <a:rPr lang="en-US"/>
              <a:t>Place pickup into donut shim</a:t>
            </a:r>
          </a:p>
          <a:p>
            <a:pPr marL="514350" lvl="0" indent="-514350">
              <a:buFont typeface="+mj-lt"/>
              <a:buAutoNum type="arabicPeriod"/>
            </a:pPr>
            <a:r>
              <a:rPr lang="en-US"/>
              <a:t>Place donut shim into the LNBF clamp.</a:t>
            </a:r>
          </a:p>
          <a:p>
            <a:pPr marL="514350" lvl="0" indent="-514350">
              <a:buFont typeface="+mj-lt"/>
              <a:buAutoNum type="arabicPeriod"/>
            </a:pPr>
            <a:r>
              <a:rPr lang="en-US"/>
              <a:t>Tighten using two provided M4*16mm nuts and bolts.</a:t>
            </a:r>
          </a:p>
          <a:p>
            <a:pPr marL="514350" lvl="0" indent="-514350">
              <a:buFont typeface="+mj-lt"/>
              <a:buAutoNum type="arabicPeriod"/>
            </a:pPr>
            <a:r>
              <a:rPr lang="en-US"/>
              <a:t>Attach the coax cable to the back of the pickup.</a:t>
            </a:r>
          </a:p>
          <a:p>
            <a:pPr marL="514350" lvl="0" indent="-514350">
              <a:buFont typeface="+mj-lt"/>
              <a:buAutoNum type="arabicPeriod"/>
            </a:pPr>
            <a:r>
              <a:rPr lang="en-US"/>
              <a:t>Place tape around the pickup, taping to the donut shim.</a:t>
            </a:r>
          </a:p>
          <a:p>
            <a:pPr marL="514350" lvl="0" indent="-514350">
              <a:buFont typeface="+mj-lt"/>
              <a:buAutoNum type="arabicPeriod"/>
            </a:pPr>
            <a:r>
              <a:rPr lang="en-US"/>
              <a:t>Lightly pull the coax cable to ensure pickup remains stationary in the clamp.</a:t>
            </a:r>
          </a:p>
          <a:p>
            <a:endParaRPr lang="en-US"/>
          </a:p>
        </p:txBody>
      </p:sp>
      <p:sp>
        <p:nvSpPr>
          <p:cNvPr id="4" name="Footer Placeholder 3">
            <a:extLst>
              <a:ext uri="{FF2B5EF4-FFF2-40B4-BE49-F238E27FC236}">
                <a16:creationId xmlns:a16="http://schemas.microsoft.com/office/drawing/2014/main" id="{E4406A6B-042C-48F7-B9DE-EC7AC10BD88C}"/>
              </a:ext>
            </a:extLst>
          </p:cNvPr>
          <p:cNvSpPr>
            <a:spLocks noGrp="1"/>
          </p:cNvSpPr>
          <p:nvPr>
            <p:ph type="ftr" sz="quarter" idx="11"/>
          </p:nvPr>
        </p:nvSpPr>
        <p:spPr/>
        <p:txBody>
          <a:bodyPr/>
          <a:lstStyle/>
          <a:p>
            <a:r>
              <a:rPr lang="en-US"/>
              <a:t>PROS8</a:t>
            </a:r>
          </a:p>
        </p:txBody>
      </p:sp>
      <p:sp>
        <p:nvSpPr>
          <p:cNvPr id="5" name="Slide Number Placeholder 4">
            <a:extLst>
              <a:ext uri="{FF2B5EF4-FFF2-40B4-BE49-F238E27FC236}">
                <a16:creationId xmlns:a16="http://schemas.microsoft.com/office/drawing/2014/main" id="{B8BC5198-6D3B-43EF-AD37-629AAACEDB88}"/>
              </a:ext>
            </a:extLst>
          </p:cNvPr>
          <p:cNvSpPr>
            <a:spLocks noGrp="1"/>
          </p:cNvSpPr>
          <p:nvPr>
            <p:ph type="sldNum" sz="quarter" idx="12"/>
          </p:nvPr>
        </p:nvSpPr>
        <p:spPr/>
        <p:txBody>
          <a:bodyPr/>
          <a:lstStyle/>
          <a:p>
            <a:fld id="{330EA680-D336-4FF7-8B7A-9848BB0A1C32}" type="slidenum">
              <a:rPr lang="en-US" smtClean="0"/>
              <a:t>46</a:t>
            </a:fld>
            <a:endParaRPr lang="en-US"/>
          </a:p>
        </p:txBody>
      </p:sp>
    </p:spTree>
    <p:extLst>
      <p:ext uri="{BB962C8B-B14F-4D97-AF65-F5344CB8AC3E}">
        <p14:creationId xmlns:p14="http://schemas.microsoft.com/office/powerpoint/2010/main" val="282039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CF30-0225-4E5B-B366-EDFA37D5AA4B}"/>
              </a:ext>
            </a:extLst>
          </p:cNvPr>
          <p:cNvSpPr>
            <a:spLocks noGrp="1"/>
          </p:cNvSpPr>
          <p:nvPr>
            <p:ph type="title"/>
          </p:nvPr>
        </p:nvSpPr>
        <p:spPr>
          <a:xfrm>
            <a:off x="217190" y="1162843"/>
            <a:ext cx="2702044" cy="1325563"/>
          </a:xfrm>
        </p:spPr>
        <p:txBody>
          <a:bodyPr>
            <a:normAutofit fontScale="90000"/>
          </a:bodyPr>
          <a:lstStyle/>
          <a:p>
            <a:r>
              <a:rPr lang="en-US"/>
              <a:t>Functional Block Diagram</a:t>
            </a:r>
          </a:p>
        </p:txBody>
      </p:sp>
      <p:pic>
        <p:nvPicPr>
          <p:cNvPr id="7" name="Content Placeholder 6" descr="A screenshot of a cell phone&#10;&#10;Description automatically generated">
            <a:extLst>
              <a:ext uri="{FF2B5EF4-FFF2-40B4-BE49-F238E27FC236}">
                <a16:creationId xmlns:a16="http://schemas.microsoft.com/office/drawing/2014/main" id="{4AA0F8EB-1A3E-4EEE-BF36-CF96DE179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077" y="0"/>
            <a:ext cx="8779139" cy="6371681"/>
          </a:xfrm>
        </p:spPr>
      </p:pic>
      <p:sp>
        <p:nvSpPr>
          <p:cNvPr id="4" name="Footer Placeholder 3">
            <a:extLst>
              <a:ext uri="{FF2B5EF4-FFF2-40B4-BE49-F238E27FC236}">
                <a16:creationId xmlns:a16="http://schemas.microsoft.com/office/drawing/2014/main" id="{3D2771AB-5F0C-47D4-9C96-CF2A960CE8D2}"/>
              </a:ext>
            </a:extLst>
          </p:cNvPr>
          <p:cNvSpPr>
            <a:spLocks noGrp="1"/>
          </p:cNvSpPr>
          <p:nvPr>
            <p:ph type="ftr" sz="quarter" idx="11"/>
          </p:nvPr>
        </p:nvSpPr>
        <p:spPr/>
        <p:txBody>
          <a:bodyPr/>
          <a:lstStyle/>
          <a:p>
            <a:r>
              <a:rPr lang="en-US"/>
              <a:t>Overview</a:t>
            </a:r>
          </a:p>
        </p:txBody>
      </p:sp>
      <p:sp>
        <p:nvSpPr>
          <p:cNvPr id="5" name="Slide Number Placeholder 4">
            <a:extLst>
              <a:ext uri="{FF2B5EF4-FFF2-40B4-BE49-F238E27FC236}">
                <a16:creationId xmlns:a16="http://schemas.microsoft.com/office/drawing/2014/main" id="{762A4096-AF1A-4196-B6DF-EA0B0B3F79BA}"/>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87516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1906-8B26-44D1-A61F-9722A101BEC7}"/>
              </a:ext>
            </a:extLst>
          </p:cNvPr>
          <p:cNvSpPr>
            <a:spLocks noGrp="1"/>
          </p:cNvSpPr>
          <p:nvPr>
            <p:ph type="title"/>
          </p:nvPr>
        </p:nvSpPr>
        <p:spPr>
          <a:xfrm>
            <a:off x="838200" y="59818"/>
            <a:ext cx="10515600" cy="1325563"/>
          </a:xfrm>
        </p:spPr>
        <p:txBody>
          <a:bodyPr/>
          <a:lstStyle/>
          <a:p>
            <a:r>
              <a:rPr lang="en-US"/>
              <a:t>Critical Project Elements</a:t>
            </a:r>
          </a:p>
        </p:txBody>
      </p:sp>
      <p:pic>
        <p:nvPicPr>
          <p:cNvPr id="7" name="Content Placeholder 6" descr="A screenshot of a cell phone&#10;&#10;Description automatically generated">
            <a:extLst>
              <a:ext uri="{FF2B5EF4-FFF2-40B4-BE49-F238E27FC236}">
                <a16:creationId xmlns:a16="http://schemas.microsoft.com/office/drawing/2014/main" id="{B5E2A299-39A6-4D8A-AC75-AAD3DA475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85" y="1039091"/>
            <a:ext cx="11584230" cy="5071371"/>
          </a:xfrm>
        </p:spPr>
      </p:pic>
      <p:sp>
        <p:nvSpPr>
          <p:cNvPr id="4" name="Footer Placeholder 3">
            <a:extLst>
              <a:ext uri="{FF2B5EF4-FFF2-40B4-BE49-F238E27FC236}">
                <a16:creationId xmlns:a16="http://schemas.microsoft.com/office/drawing/2014/main" id="{21452460-8FC2-4C4D-A51D-01F9AB4045CA}"/>
              </a:ext>
            </a:extLst>
          </p:cNvPr>
          <p:cNvSpPr>
            <a:spLocks noGrp="1"/>
          </p:cNvSpPr>
          <p:nvPr>
            <p:ph type="ftr" sz="quarter" idx="11"/>
          </p:nvPr>
        </p:nvSpPr>
        <p:spPr/>
        <p:txBody>
          <a:bodyPr/>
          <a:lstStyle/>
          <a:p>
            <a:r>
              <a:rPr lang="en-US"/>
              <a:t>Overview</a:t>
            </a:r>
          </a:p>
        </p:txBody>
      </p:sp>
      <p:sp>
        <p:nvSpPr>
          <p:cNvPr id="5" name="Slide Number Placeholder 4">
            <a:extLst>
              <a:ext uri="{FF2B5EF4-FFF2-40B4-BE49-F238E27FC236}">
                <a16:creationId xmlns:a16="http://schemas.microsoft.com/office/drawing/2014/main" id="{2FCF698D-AC7C-46FD-877A-08147320E4B7}"/>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81689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7913-E621-4457-B5DA-ACD5D3E56EC7}"/>
              </a:ext>
            </a:extLst>
          </p:cNvPr>
          <p:cNvSpPr>
            <a:spLocks noGrp="1"/>
          </p:cNvSpPr>
          <p:nvPr>
            <p:ph type="title"/>
          </p:nvPr>
        </p:nvSpPr>
        <p:spPr/>
        <p:txBody>
          <a:bodyPr/>
          <a:lstStyle/>
          <a:p>
            <a:r>
              <a:rPr lang="en-US" dirty="0"/>
              <a:t>Ground Station Design</a:t>
            </a:r>
          </a:p>
        </p:txBody>
      </p:sp>
      <p:pic>
        <p:nvPicPr>
          <p:cNvPr id="6" name="Full_Assem_Animation">
            <a:hlinkClick r:id="" action="ppaction://media"/>
            <a:extLst>
              <a:ext uri="{FF2B5EF4-FFF2-40B4-BE49-F238E27FC236}">
                <a16:creationId xmlns:a16="http://schemas.microsoft.com/office/drawing/2014/main" id="{80DA0149-BD3C-4E8B-A904-4D6BB3F060E9}"/>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l="26172" r="30822"/>
          <a:stretch/>
        </p:blipFill>
        <p:spPr>
          <a:xfrm>
            <a:off x="6032731" y="1106146"/>
            <a:ext cx="5656689" cy="4448159"/>
          </a:xfrm>
        </p:spPr>
      </p:pic>
      <p:sp>
        <p:nvSpPr>
          <p:cNvPr id="4" name="Footer Placeholder 3">
            <a:extLst>
              <a:ext uri="{FF2B5EF4-FFF2-40B4-BE49-F238E27FC236}">
                <a16:creationId xmlns:a16="http://schemas.microsoft.com/office/drawing/2014/main" id="{4B94A87F-7212-4A31-89D9-9E23E12AB6B4}"/>
              </a:ext>
            </a:extLst>
          </p:cNvPr>
          <p:cNvSpPr>
            <a:spLocks noGrp="1"/>
          </p:cNvSpPr>
          <p:nvPr>
            <p:ph type="ftr" sz="quarter" idx="11"/>
          </p:nvPr>
        </p:nvSpPr>
        <p:spPr/>
        <p:txBody>
          <a:bodyPr/>
          <a:lstStyle/>
          <a:p>
            <a:r>
              <a:rPr lang="en-US" dirty="0"/>
              <a:t>Overview</a:t>
            </a:r>
          </a:p>
        </p:txBody>
      </p:sp>
      <p:sp>
        <p:nvSpPr>
          <p:cNvPr id="5" name="Slide Number Placeholder 4">
            <a:extLst>
              <a:ext uri="{FF2B5EF4-FFF2-40B4-BE49-F238E27FC236}">
                <a16:creationId xmlns:a16="http://schemas.microsoft.com/office/drawing/2014/main" id="{C3E6D6F5-8BF6-482B-8673-71284F50A774}"/>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7" name="TextBox 6">
            <a:extLst>
              <a:ext uri="{FF2B5EF4-FFF2-40B4-BE49-F238E27FC236}">
                <a16:creationId xmlns:a16="http://schemas.microsoft.com/office/drawing/2014/main" id="{300A5F17-C45A-464F-8ACA-E0460A3A3959}"/>
              </a:ext>
            </a:extLst>
          </p:cNvPr>
          <p:cNvSpPr txBox="1"/>
          <p:nvPr/>
        </p:nvSpPr>
        <p:spPr>
          <a:xfrm>
            <a:off x="838200" y="1167978"/>
            <a:ext cx="5530151" cy="5170646"/>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a:t>Signal Reception – CPE1</a:t>
            </a:r>
          </a:p>
          <a:p>
            <a:pPr marL="742950" lvl="1" indent="-285750" fontAlgn="base">
              <a:buFont typeface="Arial" panose="020B0604020202020204" pitchFamily="34" charset="0"/>
              <a:buChar char="•"/>
            </a:pPr>
            <a:r>
              <a:rPr lang="en-US" sz="2400" dirty="0"/>
              <a:t>Antenna Feed</a:t>
            </a:r>
          </a:p>
          <a:p>
            <a:pPr marL="742950" lvl="1" indent="-285750" fontAlgn="base">
              <a:buFont typeface="Arial" panose="020B0604020202020204" pitchFamily="34" charset="0"/>
              <a:buChar char="•"/>
            </a:pPr>
            <a:r>
              <a:rPr lang="en-US" sz="2400" dirty="0"/>
              <a:t>Antenna Dish</a:t>
            </a:r>
          </a:p>
          <a:p>
            <a:pPr marL="742950" lvl="1" indent="-285750" fontAlgn="base">
              <a:buFont typeface="Arial" panose="020B0604020202020204" pitchFamily="34" charset="0"/>
              <a:buChar char="•"/>
            </a:pPr>
            <a:r>
              <a:rPr lang="en-US" sz="2400" dirty="0"/>
              <a:t>Lowpass Filter</a:t>
            </a:r>
          </a:p>
          <a:p>
            <a:pPr marL="742950" lvl="1" indent="-285750" fontAlgn="base">
              <a:buFont typeface="Arial" panose="020B0604020202020204" pitchFamily="34" charset="0"/>
              <a:buChar char="•"/>
            </a:pPr>
            <a:r>
              <a:rPr lang="en-US" sz="2400" dirty="0"/>
              <a:t>Low Noise Amplifier</a:t>
            </a:r>
          </a:p>
          <a:p>
            <a:pPr lvl="1" fontAlgn="base"/>
            <a:endParaRPr lang="en-US" sz="2400" dirty="0"/>
          </a:p>
          <a:p>
            <a:pPr marL="285750" indent="-285750" fontAlgn="base">
              <a:buFont typeface="Arial" panose="020B0604020202020204" pitchFamily="34" charset="0"/>
              <a:buChar char="•"/>
            </a:pPr>
            <a:r>
              <a:rPr lang="en-US" sz="2400" dirty="0"/>
              <a:t>Pointing Controls – CPE2​</a:t>
            </a:r>
          </a:p>
          <a:p>
            <a:pPr marL="742950" lvl="1" indent="-285750" fontAlgn="base">
              <a:buFont typeface="Arial" panose="020B0604020202020204" pitchFamily="34" charset="0"/>
              <a:buChar char="•"/>
            </a:pPr>
            <a:r>
              <a:rPr lang="en-US" sz="2400" dirty="0"/>
              <a:t>Rotor</a:t>
            </a:r>
          </a:p>
          <a:p>
            <a:pPr marL="742950" lvl="1" indent="-285750" fontAlgn="base">
              <a:buFont typeface="Arial" panose="020B0604020202020204" pitchFamily="34" charset="0"/>
              <a:buChar char="•"/>
            </a:pPr>
            <a:r>
              <a:rPr lang="en-US" sz="2400" dirty="0"/>
              <a:t>Controller</a:t>
            </a:r>
          </a:p>
          <a:p>
            <a:pPr lvl="1" fontAlgn="base"/>
            <a:endParaRPr lang="en-US" sz="2400" dirty="0"/>
          </a:p>
          <a:p>
            <a:pPr marL="285750" indent="-285750" fontAlgn="base">
              <a:buFont typeface="Arial" panose="020B0604020202020204" pitchFamily="34" charset="0"/>
              <a:buChar char="•"/>
            </a:pPr>
            <a:r>
              <a:rPr lang="en-US" sz="2400" dirty="0"/>
              <a:t>Signal Processing – CPE3</a:t>
            </a:r>
          </a:p>
          <a:p>
            <a:pPr marL="742950" lvl="1" indent="-285750" fontAlgn="base">
              <a:buFont typeface="Arial" panose="020B0604020202020204" pitchFamily="34" charset="0"/>
              <a:buChar char="•"/>
            </a:pPr>
            <a:r>
              <a:rPr lang="en-US" sz="2400" dirty="0"/>
              <a:t>Software Defined Radio</a:t>
            </a:r>
          </a:p>
          <a:p>
            <a:pPr marL="742950" lvl="1" indent="-285750" fontAlgn="base">
              <a:buFont typeface="Arial" panose="020B0604020202020204" pitchFamily="34" charset="0"/>
              <a:buChar char="•"/>
            </a:pPr>
            <a:r>
              <a:rPr lang="en-US" sz="2400" dirty="0"/>
              <a:t>GPS Disciplined Clock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15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A015-2416-4BB4-8245-5492EB537163}"/>
              </a:ext>
            </a:extLst>
          </p:cNvPr>
          <p:cNvSpPr>
            <a:spLocks noGrp="1"/>
          </p:cNvSpPr>
          <p:nvPr>
            <p:ph type="title"/>
          </p:nvPr>
        </p:nvSpPr>
        <p:spPr/>
        <p:txBody>
          <a:bodyPr/>
          <a:lstStyle/>
          <a:p>
            <a:r>
              <a:rPr lang="en-US" dirty="0"/>
              <a:t>Software Design</a:t>
            </a:r>
          </a:p>
        </p:txBody>
      </p:sp>
      <p:sp>
        <p:nvSpPr>
          <p:cNvPr id="3" name="Content Placeholder 2">
            <a:extLst>
              <a:ext uri="{FF2B5EF4-FFF2-40B4-BE49-F238E27FC236}">
                <a16:creationId xmlns:a16="http://schemas.microsoft.com/office/drawing/2014/main" id="{1D084B4B-A547-489F-9CE9-65DF0559D6FB}"/>
              </a:ext>
            </a:extLst>
          </p:cNvPr>
          <p:cNvSpPr>
            <a:spLocks noGrp="1"/>
          </p:cNvSpPr>
          <p:nvPr>
            <p:ph idx="1"/>
          </p:nvPr>
        </p:nvSpPr>
        <p:spPr>
          <a:xfrm>
            <a:off x="671900" y="1300655"/>
            <a:ext cx="4307950" cy="4782903"/>
          </a:xfrm>
        </p:spPr>
        <p:txBody>
          <a:bodyPr>
            <a:normAutofit fontScale="92500" lnSpcReduction="10000"/>
          </a:bodyPr>
          <a:lstStyle/>
          <a:p>
            <a:pPr fontAlgn="base"/>
            <a:r>
              <a:rPr lang="en-US" dirty="0"/>
              <a:t>Four main areas​</a:t>
            </a:r>
          </a:p>
          <a:p>
            <a:pPr lvl="1" fontAlgn="base"/>
            <a:r>
              <a:rPr lang="en-US" dirty="0"/>
              <a:t>Scoring Software – CPE4​</a:t>
            </a:r>
          </a:p>
          <a:p>
            <a:pPr lvl="1" fontAlgn="base"/>
            <a:r>
              <a:rPr lang="en-US" dirty="0"/>
              <a:t>Scheduling Software – CPE5​</a:t>
            </a:r>
          </a:p>
          <a:p>
            <a:pPr lvl="1" fontAlgn="base"/>
            <a:r>
              <a:rPr lang="en-US" dirty="0"/>
              <a:t>Graphical User Interface​</a:t>
            </a:r>
          </a:p>
          <a:p>
            <a:pPr lvl="1" fontAlgn="base"/>
            <a:r>
              <a:rPr lang="en-US" dirty="0"/>
              <a:t>Orbit Determination​</a:t>
            </a:r>
          </a:p>
          <a:p>
            <a:pPr marL="0" indent="0" fontAlgn="base">
              <a:buNone/>
            </a:pPr>
            <a:r>
              <a:rPr lang="en-US" dirty="0"/>
              <a:t>​</a:t>
            </a:r>
          </a:p>
          <a:p>
            <a:pPr fontAlgn="base"/>
            <a:r>
              <a:rPr lang="en-US" dirty="0"/>
              <a:t>All are currently being developed or completed ​</a:t>
            </a:r>
          </a:p>
          <a:p>
            <a:pPr fontAlgn="base"/>
            <a:r>
              <a:rPr lang="en-US" dirty="0"/>
              <a:t>All will integrate together to make a final software package​</a:t>
            </a:r>
          </a:p>
          <a:p>
            <a:endParaRPr lang="en-US" dirty="0"/>
          </a:p>
        </p:txBody>
      </p:sp>
      <p:sp>
        <p:nvSpPr>
          <p:cNvPr id="4" name="Footer Placeholder 3">
            <a:extLst>
              <a:ext uri="{FF2B5EF4-FFF2-40B4-BE49-F238E27FC236}">
                <a16:creationId xmlns:a16="http://schemas.microsoft.com/office/drawing/2014/main" id="{132D648A-A23A-4195-A3A3-881B94B1668A}"/>
              </a:ext>
            </a:extLst>
          </p:cNvPr>
          <p:cNvSpPr>
            <a:spLocks noGrp="1"/>
          </p:cNvSpPr>
          <p:nvPr>
            <p:ph type="ftr" sz="quarter" idx="11"/>
          </p:nvPr>
        </p:nvSpPr>
        <p:spPr/>
        <p:txBody>
          <a:bodyPr/>
          <a:lstStyle/>
          <a:p>
            <a:r>
              <a:rPr lang="en-US" dirty="0"/>
              <a:t>Overview</a:t>
            </a:r>
          </a:p>
        </p:txBody>
      </p:sp>
      <p:sp>
        <p:nvSpPr>
          <p:cNvPr id="5" name="Slide Number Placeholder 4">
            <a:extLst>
              <a:ext uri="{FF2B5EF4-FFF2-40B4-BE49-F238E27FC236}">
                <a16:creationId xmlns:a16="http://schemas.microsoft.com/office/drawing/2014/main" id="{F8043C31-66BD-4BB4-85D5-26D6AC94DF10}"/>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1026" name="Picture 2">
            <a:extLst>
              <a:ext uri="{FF2B5EF4-FFF2-40B4-BE49-F238E27FC236}">
                <a16:creationId xmlns:a16="http://schemas.microsoft.com/office/drawing/2014/main" id="{2783D6D1-F642-4A0E-9570-BDE6362D0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175" y="930079"/>
            <a:ext cx="6781367" cy="5153479"/>
          </a:xfrm>
          <a:prstGeom prst="rect">
            <a:avLst/>
          </a:prstGeom>
          <a:noFill/>
          <a:extLst>
            <a:ext uri="{909E8E84-426E-40DD-AFC4-6F175D3DCCD1}">
              <a14:hiddenFill xmlns:a14="http://schemas.microsoft.com/office/drawing/2010/main">
                <a:solidFill>
                  <a:srgbClr val="FFFFFF"/>
                </a:solidFill>
              </a14:hiddenFill>
            </a:ext>
          </a:extLst>
        </p:spPr>
      </p:pic>
      <p:sp>
        <p:nvSpPr>
          <p:cNvPr id="9" name="Frame 8">
            <a:extLst>
              <a:ext uri="{FF2B5EF4-FFF2-40B4-BE49-F238E27FC236}">
                <a16:creationId xmlns:a16="http://schemas.microsoft.com/office/drawing/2014/main" id="{BC43C235-ADD2-4BB9-A049-AB89773A9302}"/>
              </a:ext>
            </a:extLst>
          </p:cNvPr>
          <p:cNvSpPr/>
          <p:nvPr/>
        </p:nvSpPr>
        <p:spPr>
          <a:xfrm>
            <a:off x="6308275" y="1067095"/>
            <a:ext cx="3293706" cy="370984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772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097B-4926-43E6-BD6C-674C506370E6}"/>
              </a:ext>
            </a:extLst>
          </p:cNvPr>
          <p:cNvSpPr>
            <a:spLocks noGrp="1"/>
          </p:cNvSpPr>
          <p:nvPr>
            <p:ph type="title"/>
          </p:nvPr>
        </p:nvSpPr>
        <p:spPr>
          <a:xfrm>
            <a:off x="838200" y="2836765"/>
            <a:ext cx="10515600" cy="1184469"/>
          </a:xfrm>
        </p:spPr>
        <p:txBody>
          <a:bodyPr/>
          <a:lstStyle/>
          <a:p>
            <a:pPr algn="ctr"/>
            <a:r>
              <a:rPr lang="en-US"/>
              <a:t>Schedule</a:t>
            </a:r>
          </a:p>
        </p:txBody>
      </p:sp>
      <p:sp>
        <p:nvSpPr>
          <p:cNvPr id="4" name="Footer Placeholder 3">
            <a:extLst>
              <a:ext uri="{FF2B5EF4-FFF2-40B4-BE49-F238E27FC236}">
                <a16:creationId xmlns:a16="http://schemas.microsoft.com/office/drawing/2014/main" id="{43884A7E-1D5D-48F0-9DDD-CA6823D5C85C}"/>
              </a:ext>
            </a:extLst>
          </p:cNvPr>
          <p:cNvSpPr>
            <a:spLocks noGrp="1"/>
          </p:cNvSpPr>
          <p:nvPr>
            <p:ph type="ftr" sz="quarter" idx="11"/>
          </p:nvPr>
        </p:nvSpPr>
        <p:spPr/>
        <p:txBody>
          <a:bodyPr/>
          <a:lstStyle/>
          <a:p>
            <a:r>
              <a:rPr lang="en-US"/>
              <a:t>Schedule</a:t>
            </a:r>
          </a:p>
        </p:txBody>
      </p:sp>
      <p:sp>
        <p:nvSpPr>
          <p:cNvPr id="5" name="Slide Number Placeholder 4">
            <a:extLst>
              <a:ext uri="{FF2B5EF4-FFF2-40B4-BE49-F238E27FC236}">
                <a16:creationId xmlns:a16="http://schemas.microsoft.com/office/drawing/2014/main" id="{FAD31E93-CA95-4692-B3AB-6E255FBF6A27}"/>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880475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1585</Words>
  <Application>Microsoft Office PowerPoint</Application>
  <PresentationFormat>Widescreen</PresentationFormat>
  <Paragraphs>457</Paragraphs>
  <Slides>46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3ds</vt:lpstr>
      <vt:lpstr>Arial</vt:lpstr>
      <vt:lpstr>Calibri</vt:lpstr>
      <vt:lpstr>Calibri Light</vt:lpstr>
      <vt:lpstr>Times New Roman</vt:lpstr>
      <vt:lpstr>office theme</vt:lpstr>
      <vt:lpstr>PROS8</vt:lpstr>
      <vt:lpstr>Specific Objective</vt:lpstr>
      <vt:lpstr>Key Terms</vt:lpstr>
      <vt:lpstr>PowerPoint Presentation</vt:lpstr>
      <vt:lpstr>Functional Block Diagram</vt:lpstr>
      <vt:lpstr>Critical Project Elements</vt:lpstr>
      <vt:lpstr>Ground Station Design</vt:lpstr>
      <vt:lpstr>Software Design</vt:lpstr>
      <vt:lpstr>Schedule</vt:lpstr>
      <vt:lpstr>Gantt Chart</vt:lpstr>
      <vt:lpstr>Test Readiness</vt:lpstr>
      <vt:lpstr>Functional Requirement 3</vt:lpstr>
      <vt:lpstr>Monitoring the internal status of the software receiver</vt:lpstr>
      <vt:lpstr>PowerPoint Presentation</vt:lpstr>
      <vt:lpstr>Functional Requirement 4</vt:lpstr>
      <vt:lpstr>Propagation Functional Test (Completed)</vt:lpstr>
      <vt:lpstr>Scoring Functional Test  (In Progress)</vt:lpstr>
      <vt:lpstr>Scheduling Functional Test (In Progress)</vt:lpstr>
      <vt:lpstr>Observation Schedule</vt:lpstr>
      <vt:lpstr>Orbit Determination Functional Test (Completed) </vt:lpstr>
      <vt:lpstr>PowerPoint Presentation</vt:lpstr>
      <vt:lpstr>Software Integration Test  (In Progress)</vt:lpstr>
      <vt:lpstr>PowerPoint Presentation</vt:lpstr>
      <vt:lpstr>PowerPoint Presentation</vt:lpstr>
      <vt:lpstr>Functional Requirement 1</vt:lpstr>
      <vt:lpstr>Electrical Continuity</vt:lpstr>
      <vt:lpstr>Electrical Continuity (Completion)</vt:lpstr>
      <vt:lpstr>FEKO simulation</vt:lpstr>
      <vt:lpstr>Complete</vt:lpstr>
      <vt:lpstr>Gain</vt:lpstr>
      <vt:lpstr>Beamwidth</vt:lpstr>
      <vt:lpstr>Status</vt:lpstr>
      <vt:lpstr>Functional Requirement 2</vt:lpstr>
      <vt:lpstr>Pointing Controls Sub-System Test (In progress)</vt:lpstr>
      <vt:lpstr>Fit Testing/Assembly Plan</vt:lpstr>
      <vt:lpstr>Fit Testing/Assembly Plan</vt:lpstr>
      <vt:lpstr>Fit Testing/Assembly Plan Status</vt:lpstr>
      <vt:lpstr>Budget</vt:lpstr>
      <vt:lpstr>Status of Items</vt:lpstr>
      <vt:lpstr>Major Items</vt:lpstr>
      <vt:lpstr>Backup Slides</vt:lpstr>
      <vt:lpstr>Full Spring Schedule</vt:lpstr>
      <vt:lpstr>PowerPoint Presentation</vt:lpstr>
      <vt:lpstr>Rotor to Tripod</vt:lpstr>
      <vt:lpstr>Rotor to Antenna Plan</vt:lpstr>
      <vt:lpstr>Pickup to Antenna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Quinton Nietfeld</dc:creator>
  <cp:lastModifiedBy>Quinton Nietfeld</cp:lastModifiedBy>
  <cp:revision>1</cp:revision>
  <cp:lastPrinted>2020-03-02T14:53:26Z</cp:lastPrinted>
  <dcterms:created xsi:type="dcterms:W3CDTF">2020-02-24T19:56:31Z</dcterms:created>
  <dcterms:modified xsi:type="dcterms:W3CDTF">2020-03-02T14:54:41Z</dcterms:modified>
</cp:coreProperties>
</file>